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53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ACB5D-A14E-4456-9AA9-9D3740F3B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F9B5BF-1245-446C-ABD0-FED731EE2B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3EDF2-6EB7-4B32-9A9E-4A5961950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39076-438F-4B59-AF04-85BCBE82B3D1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F0B96-AA69-4E2B-BF81-7D5C704F3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504F6B-7A27-46E6-96B6-E0598E3F4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EBD9-8D03-4CCF-A6A8-57E482F12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69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9C147-DFE6-4091-BCE3-E15E39AE1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54E22C-C8F3-4858-92D0-074A681DE0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F17070-27B4-4614-9959-4EBB6241F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39076-438F-4B59-AF04-85BCBE82B3D1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3FFAC-C12E-4B2B-8AAB-1BE27E6BD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5C1B5-E5A5-40AD-B002-37E240027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EBD9-8D03-4CCF-A6A8-57E482F12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940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EBAB34-B77C-4E55-A56A-B23596EB62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6C2D91-5C96-4FAC-A614-5E2B92A02E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124F4-D8C6-41D7-82F1-89752572E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39076-438F-4B59-AF04-85BCBE82B3D1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FBC3C-F94E-4ACE-BDD2-35CCACCDB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B9D10-98FE-4954-AFAE-E9C40DABF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EBD9-8D03-4CCF-A6A8-57E482F12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5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CC60E-8CC5-4BBF-99F7-5E1537796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021E5-47A2-4474-8C58-C2EAB4766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786F9-B291-4367-8642-A925BBEBC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39076-438F-4B59-AF04-85BCBE82B3D1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5D937-6027-4127-87BE-47C06314A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9DAF08-2A17-4AE6-9152-1F9B52185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EBD9-8D03-4CCF-A6A8-57E482F12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83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581C3-34CB-4824-8EB6-D92760D26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71350D-32D3-48D6-8D6F-08D6342101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36A18-65E2-494D-BCA8-E9B4EBF67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39076-438F-4B59-AF04-85BCBE82B3D1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77AB8-B7C4-44C1-9993-BFE99FB8D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74405D-2056-47A9-8C42-8D9B0F015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EBD9-8D03-4CCF-A6A8-57E482F12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204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0F684-1CA6-4BA9-BFB0-7B711E012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10109-7F45-4103-94CD-397ECEAEFA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CB0706-5E86-40AD-90FA-35D7BD22C3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753D26-1122-4FA1-9F82-C639DE752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39076-438F-4B59-AF04-85BCBE82B3D1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94447A-18A7-4A40-A554-D43B83BF8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A048EA-7007-413C-86B6-C827403C3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EBD9-8D03-4CCF-A6A8-57E482F12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655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11DD0-F126-4DF9-B33A-4DEE9C252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8A3230-4197-4646-B571-70E019904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599B38-74E8-4E91-830C-6AC99022C8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4F66C1-22FD-43FA-941A-EDDE581E3E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677C8A-98F8-45F6-B381-1155A72B5F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23900-8A70-42B0-A99E-BB9AB0325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39076-438F-4B59-AF04-85BCBE82B3D1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522B22-AC4D-43FF-804C-D1D565D3C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1E54B1-F100-434E-9725-D5E3D8E1A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EBD9-8D03-4CCF-A6A8-57E482F12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54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D0FA6-98D7-4888-930B-1CA479737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70FC72-1E96-40F9-87C7-1DAEB1FB8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39076-438F-4B59-AF04-85BCBE82B3D1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84638B-DECA-4790-9311-5FFAC8D91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E9C5BF-A964-4351-99A3-B2C9A121F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EBD9-8D03-4CCF-A6A8-57E482F12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835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2156F4-8DD3-4EF3-A14C-7F74BDB8E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39076-438F-4B59-AF04-85BCBE82B3D1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B03056-A7D1-44FE-A3A7-ED6942CD9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D58FFD-DBBC-4DAB-9A16-702189113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EBD9-8D03-4CCF-A6A8-57E482F12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268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4C173-41FF-44C0-A44A-739678705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9B782-7A07-4FAD-870E-F676F47A1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F94A4C-09F6-46E1-BB42-885C6D805F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4D12FF-8B08-4C19-976E-AAAE5DA33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39076-438F-4B59-AF04-85BCBE82B3D1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B8AE9A-B231-4322-BBF9-3CB7458D7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2254B0-38F9-4631-B939-567DCCDA9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EBD9-8D03-4CCF-A6A8-57E482F12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165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DB223-A9C3-4FB1-A7A6-79657303E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BE3C38-B46C-468A-B158-9211268E52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9046D9-90D4-45F6-9B71-FE3C9B6B55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39EE1E-8DD2-4088-BEB1-8FE43334F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39076-438F-4B59-AF04-85BCBE82B3D1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E10F42-85C5-443F-A0B3-1DF148F3D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883293-297D-4967-8098-7B007CF16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EBD9-8D03-4CCF-A6A8-57E482F12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783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D5385C-4B6F-4F64-9CDB-BE3D941B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021CF6-2AF1-4A6B-A494-78C0366BF0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5E065-19AA-4381-89EB-4CA8AA5D07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39076-438F-4B59-AF04-85BCBE82B3D1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74969-8B45-4F73-89B6-BBFC322A3F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2FFDE0-3033-4786-AC14-D4257EA27B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3EBD9-8D03-4CCF-A6A8-57E482F12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051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List_of_networking_hardware_vendors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isco.com/c/en/us/products/security/firewalls/what-is-a-next-generation-firewall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FE3EC-03E9-4D6D-AB35-2BBE3651FA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dirty="0"/>
              <a:t>Etapa 3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83F23A-BB6A-44C9-B6BA-971B0F7069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 dirty="0"/>
              <a:t>Ghid de proiectare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7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AEA57-D121-4301-A891-2B111EBF3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Echipamente chestiuni generale</a:t>
            </a:r>
            <a:br>
              <a:rPr lang="ro-RO" dirty="0"/>
            </a:br>
            <a:r>
              <a:rPr lang="ro-RO" dirty="0" err="1"/>
              <a:t>PoE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2C12E-BCB1-4D7F-B5B7-35E348BB8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Unele echipamente pot fi alimentate cu energie electrică prin cablul UTP, Power </a:t>
            </a:r>
            <a:r>
              <a:rPr lang="ro-RO" dirty="0" err="1"/>
              <a:t>ower</a:t>
            </a:r>
            <a:r>
              <a:rPr lang="ro-RO" dirty="0"/>
              <a:t> Ethernet (</a:t>
            </a:r>
            <a:r>
              <a:rPr lang="ro-RO" dirty="0" err="1"/>
              <a:t>PoE</a:t>
            </a:r>
            <a:r>
              <a:rPr lang="ro-RO" dirty="0"/>
              <a:t>), ex. Telefon IP, AP wireless, alte din </a:t>
            </a:r>
            <a:r>
              <a:rPr lang="ro-RO" dirty="0" err="1"/>
              <a:t>categ</a:t>
            </a:r>
            <a:r>
              <a:rPr lang="ro-RO" dirty="0"/>
              <a:t>., </a:t>
            </a:r>
            <a:r>
              <a:rPr lang="ro-RO" dirty="0" err="1"/>
              <a:t>IoT</a:t>
            </a:r>
            <a:endParaRPr lang="ro-RO" dirty="0"/>
          </a:p>
          <a:p>
            <a:r>
              <a:rPr lang="ro-RO" dirty="0"/>
              <a:t>Trebuie ca </a:t>
            </a:r>
            <a:r>
              <a:rPr lang="ro-RO" dirty="0" err="1"/>
              <a:t>switchul</a:t>
            </a:r>
            <a:r>
              <a:rPr lang="ro-RO" dirty="0"/>
              <a:t> care conectează un astfel de echipament să ofere </a:t>
            </a:r>
            <a:r>
              <a:rPr lang="ro-RO" dirty="0" err="1"/>
              <a:t>PoE</a:t>
            </a:r>
            <a:r>
              <a:rPr lang="ro-RO" dirty="0"/>
              <a:t>, în fiecare Rack vom avea nevoie și de echipamente care furnizează </a:t>
            </a:r>
            <a:r>
              <a:rPr lang="ro-RO" dirty="0" err="1"/>
              <a:t>PoE</a:t>
            </a:r>
            <a:r>
              <a:rPr lang="ro-RO" dirty="0"/>
              <a:t> pentru Tel. IP și AP</a:t>
            </a:r>
          </a:p>
        </p:txBody>
      </p:sp>
    </p:spTree>
    <p:extLst>
      <p:ext uri="{BB962C8B-B14F-4D97-AF65-F5344CB8AC3E}">
        <p14:creationId xmlns:p14="http://schemas.microsoft.com/office/powerpoint/2010/main" val="2908395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BC62B-7C74-49E1-BAB6-5D2631857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8222697" cy="1676603"/>
          </a:xfrm>
        </p:spPr>
        <p:txBody>
          <a:bodyPr>
            <a:normAutofit/>
          </a:bodyPr>
          <a:lstStyle/>
          <a:p>
            <a:r>
              <a:rPr lang="ro-RO" sz="3700" dirty="0"/>
              <a:t>Echipamente chestiuni generale,</a:t>
            </a:r>
            <a:br>
              <a:rPr lang="ro-RO" sz="3700" dirty="0"/>
            </a:br>
            <a:r>
              <a:rPr lang="ro-RO" sz="3700" dirty="0"/>
              <a:t>module FO</a:t>
            </a:r>
            <a:endParaRPr lang="en-US" sz="3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FD8F3-D4A9-41B7-937E-A9634AC29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013626"/>
            <a:ext cx="8816083" cy="4210193"/>
          </a:xfrm>
        </p:spPr>
        <p:txBody>
          <a:bodyPr>
            <a:normAutofit/>
          </a:bodyPr>
          <a:lstStyle/>
          <a:p>
            <a:r>
              <a:rPr lang="ro-RO" sz="2400" dirty="0"/>
              <a:t>În fiecare Rack vom avea nevoie de un număr de conexiuni prin FO</a:t>
            </a:r>
          </a:p>
          <a:p>
            <a:r>
              <a:rPr lang="ro-RO" sz="2400" dirty="0"/>
              <a:t>Unele echipamente oferă un număr de </a:t>
            </a:r>
            <a:r>
              <a:rPr lang="ro-RO" sz="2400" dirty="0" err="1"/>
              <a:t>sloturi</a:t>
            </a:r>
            <a:r>
              <a:rPr lang="ro-RO" sz="2400" dirty="0"/>
              <a:t> libere care pot fi echipate cu module FO, acestea se numesc SFP respectiv SFP+</a:t>
            </a:r>
          </a:p>
          <a:p>
            <a:r>
              <a:rPr lang="ro-RO" sz="2400" dirty="0"/>
              <a:t>Imagine alăturată</a:t>
            </a:r>
          </a:p>
          <a:p>
            <a:r>
              <a:rPr lang="ro-RO" sz="2400" dirty="0"/>
              <a:t>Acesta se introduce în </a:t>
            </a:r>
            <a:r>
              <a:rPr lang="ro-RO" sz="2400" dirty="0" err="1"/>
              <a:t>slotul</a:t>
            </a:r>
            <a:r>
              <a:rPr lang="ro-RO" sz="2400" dirty="0"/>
              <a:t> liber existent în </a:t>
            </a:r>
            <a:r>
              <a:rPr lang="ro-RO" sz="2400" dirty="0" err="1"/>
              <a:t>switch</a:t>
            </a:r>
            <a:endParaRPr lang="ro-RO" sz="2400" dirty="0"/>
          </a:p>
          <a:p>
            <a:r>
              <a:rPr lang="ro-RO" sz="2400" dirty="0"/>
              <a:t>Modulul SFP/SFP+  și </a:t>
            </a:r>
            <a:r>
              <a:rPr lang="ro-RO" sz="2400" dirty="0" err="1"/>
              <a:t>switchul</a:t>
            </a:r>
            <a:r>
              <a:rPr lang="ro-RO" sz="2400" dirty="0"/>
              <a:t> trebuie să fie compatibile</a:t>
            </a:r>
          </a:p>
          <a:p>
            <a:r>
              <a:rPr lang="ro-RO" sz="2400" dirty="0"/>
              <a:t>În proiectul nostru vom utiliza module de 1Gbps sau 10Gbps pentru legăturile de FO, există și de 40 sau100Gbps</a:t>
            </a:r>
            <a:endParaRPr lang="en-US" sz="2400" dirty="0"/>
          </a:p>
        </p:txBody>
      </p:sp>
      <p:pic>
        <p:nvPicPr>
          <p:cNvPr id="1026" name="Picture 2" descr="Imagini pentru sfp module">
            <a:extLst>
              <a:ext uri="{FF2B5EF4-FFF2-40B4-BE49-F238E27FC236}">
                <a16:creationId xmlns:a16="http://schemas.microsoft.com/office/drawing/2014/main" id="{F63F86EF-9D25-42B9-9CF3-DE04573EAF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" r="1538" b="-2"/>
          <a:stretch/>
        </p:blipFill>
        <p:spPr bwMode="auto">
          <a:xfrm>
            <a:off x="9159619" y="640083"/>
            <a:ext cx="2392717" cy="2443585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407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83B17-FC4A-4EE8-97D7-9193749CA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Exemplu de echipamente în IDF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F36DB01-1BDE-465B-8789-45E02B3F99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7967488"/>
              </p:ext>
            </p:extLst>
          </p:nvPr>
        </p:nvGraphicFramePr>
        <p:xfrm>
          <a:off x="838200" y="1367162"/>
          <a:ext cx="10515597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2611893842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592649279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55947172"/>
                    </a:ext>
                  </a:extLst>
                </a:gridCol>
              </a:tblGrid>
              <a:tr h="317060">
                <a:tc>
                  <a:txBody>
                    <a:bodyPr/>
                    <a:lstStyle/>
                    <a:p>
                      <a:r>
                        <a:rPr lang="ro-RO" dirty="0" err="1"/>
                        <a:t>Switch</a:t>
                      </a:r>
                      <a:r>
                        <a:rPr lang="ro-RO" dirty="0"/>
                        <a:t> Top Of Rack (TOR)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Porturi UTP, </a:t>
                      </a:r>
                      <a:r>
                        <a:rPr lang="ro-RO" dirty="0" err="1"/>
                        <a:t>slot</a:t>
                      </a:r>
                      <a:r>
                        <a:rPr lang="ro-RO" dirty="0"/>
                        <a:t> + module FO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Legătură spre MDF primară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397536"/>
                  </a:ext>
                </a:extLst>
              </a:tr>
              <a:tr h="317060">
                <a:tc>
                  <a:txBody>
                    <a:bodyPr/>
                    <a:lstStyle/>
                    <a:p>
                      <a:r>
                        <a:rPr lang="ro-RO" dirty="0"/>
                        <a:t>Data </a:t>
                      </a:r>
                      <a:r>
                        <a:rPr lang="ro-RO" dirty="0" err="1"/>
                        <a:t>SwitchP</a:t>
                      </a:r>
                      <a:r>
                        <a:rPr lang="ro-RO" dirty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Porturi UTP cu </a:t>
                      </a:r>
                      <a:r>
                        <a:rPr lang="ro-RO" dirty="0" err="1"/>
                        <a:t>PoE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443625"/>
                  </a:ext>
                </a:extLst>
              </a:tr>
              <a:tr h="317060">
                <a:tc>
                  <a:txBody>
                    <a:bodyPr/>
                    <a:lstStyle/>
                    <a:p>
                      <a:r>
                        <a:rPr lang="ro-RO" dirty="0"/>
                        <a:t>....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2242630"/>
                  </a:ext>
                </a:extLst>
              </a:tr>
              <a:tr h="317060">
                <a:tc>
                  <a:txBody>
                    <a:bodyPr/>
                    <a:lstStyle/>
                    <a:p>
                      <a:r>
                        <a:rPr lang="ro-RO" dirty="0"/>
                        <a:t>Data </a:t>
                      </a:r>
                      <a:r>
                        <a:rPr lang="ro-RO" dirty="0" err="1"/>
                        <a:t>Switch</a:t>
                      </a:r>
                      <a:r>
                        <a:rPr lang="ro-RO" dirty="0"/>
                        <a:t> 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Porturi UTP fără Poe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517488"/>
                  </a:ext>
                </a:extLst>
              </a:tr>
              <a:tr h="317060">
                <a:tc>
                  <a:txBody>
                    <a:bodyPr/>
                    <a:lstStyle/>
                    <a:p>
                      <a:r>
                        <a:rPr lang="ro-RO" dirty="0"/>
                        <a:t>....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07462"/>
                  </a:ext>
                </a:extLst>
              </a:tr>
              <a:tr h="317060">
                <a:tc>
                  <a:txBody>
                    <a:bodyPr/>
                    <a:lstStyle/>
                    <a:p>
                      <a:r>
                        <a:rPr lang="ro-RO" dirty="0"/>
                        <a:t>Data </a:t>
                      </a:r>
                      <a:r>
                        <a:rPr lang="ro-RO" dirty="0" err="1"/>
                        <a:t>Switch</a:t>
                      </a:r>
                      <a:r>
                        <a:rPr lang="ro-RO" dirty="0"/>
                        <a:t>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dirty="0"/>
                        <a:t>Porturi UTP fără Poe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158543"/>
                  </a:ext>
                </a:extLst>
              </a:tr>
              <a:tr h="3170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o-RO" sz="1800" b="1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Switch</a:t>
                      </a:r>
                      <a:r>
                        <a:rPr lang="ro-RO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o-RO" sz="1800" b="1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Bottom</a:t>
                      </a:r>
                      <a:r>
                        <a:rPr lang="ro-RO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of Rack (BOR)</a:t>
                      </a:r>
                      <a:endParaRPr lang="en-US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dirty="0">
                          <a:solidFill>
                            <a:schemeClr val="bg1"/>
                          </a:solidFill>
                        </a:rPr>
                        <a:t>Porturi UTP, </a:t>
                      </a:r>
                      <a:r>
                        <a:rPr lang="ro-RO" dirty="0" err="1">
                          <a:solidFill>
                            <a:schemeClr val="bg1"/>
                          </a:solidFill>
                        </a:rPr>
                        <a:t>slot</a:t>
                      </a:r>
                      <a:r>
                        <a:rPr lang="ro-RO" dirty="0">
                          <a:solidFill>
                            <a:schemeClr val="bg1"/>
                          </a:solidFill>
                        </a:rPr>
                        <a:t> + module FO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Legătură spre MDF secundară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27362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5AB5D30-546E-4F5A-9408-3A13CFAC7962}"/>
              </a:ext>
            </a:extLst>
          </p:cNvPr>
          <p:cNvSpPr txBox="1"/>
          <p:nvPr/>
        </p:nvSpPr>
        <p:spPr>
          <a:xfrm>
            <a:off x="838200" y="4085602"/>
            <a:ext cx="105155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Poate fi făcut din SW </a:t>
            </a:r>
            <a:r>
              <a:rPr lang="ro-RO" dirty="0" err="1"/>
              <a:t>stackabile</a:t>
            </a:r>
            <a:r>
              <a:rPr lang="ro-RO" dirty="0"/>
              <a:t> sau modulare, varianta stand </a:t>
            </a:r>
            <a:r>
              <a:rPr lang="ro-RO" dirty="0" err="1"/>
              <a:t>alone</a:t>
            </a:r>
            <a:r>
              <a:rPr lang="ro-RO" dirty="0"/>
              <a:t> este mai ineficientă</a:t>
            </a:r>
          </a:p>
          <a:p>
            <a:r>
              <a:rPr lang="ro-RO" dirty="0"/>
              <a:t>Numărul de total porturi UTP cu și fără </a:t>
            </a:r>
            <a:r>
              <a:rPr lang="ro-RO" dirty="0" err="1"/>
              <a:t>PoE</a:t>
            </a:r>
            <a:r>
              <a:rPr lang="ro-RO" dirty="0"/>
              <a:t> trebuie corelat cu numărul de conexiuni, cabluri UTP și FO, care vin în fiecare IDF</a:t>
            </a:r>
          </a:p>
          <a:p>
            <a:r>
              <a:rPr lang="ro-RO" dirty="0"/>
              <a:t>În MDF trebuie mai multe </a:t>
            </a:r>
            <a:r>
              <a:rPr lang="ro-RO" dirty="0" err="1"/>
              <a:t>sloturi</a:t>
            </a:r>
            <a:r>
              <a:rPr lang="ro-RO" dirty="0"/>
              <a:t> FO, aici se conectează toate SW TOR și BOR din toate IDF-urile</a:t>
            </a:r>
          </a:p>
          <a:p>
            <a:r>
              <a:rPr lang="ro-RO" dirty="0"/>
              <a:t>Se poate opta pentru o echipare parțială, 60-70% din capacitate la punere în funcțiune, lăsând loc în Rack sau în varianta modular, module libere pentru extensii ulterioare</a:t>
            </a:r>
          </a:p>
          <a:p>
            <a:r>
              <a:rPr lang="ro-RO" dirty="0"/>
              <a:t>TOR și BOR pot fi </a:t>
            </a:r>
            <a:r>
              <a:rPr lang="ro-RO" dirty="0" err="1"/>
              <a:t>Switchuri</a:t>
            </a:r>
            <a:r>
              <a:rPr lang="ro-RO" dirty="0"/>
              <a:t> de tip L3 în fiecare IDF sau doar în MDF, depinde dacă dorim să rezolvăm redundanța la nivel Ethernet L2 sau IP L3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48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37149-970C-4520-9E25-F4139DDE6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Caracteristici tehnice echipamente de tip </a:t>
            </a:r>
            <a:r>
              <a:rPr lang="ro-RO" dirty="0" err="1"/>
              <a:t>Switch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20E9A-7FE8-422A-BD48-2E9738245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o-RO" dirty="0"/>
              <a:t>Să fie </a:t>
            </a:r>
            <a:r>
              <a:rPr lang="ro-RO" u="sng" dirty="0"/>
              <a:t>Rack </a:t>
            </a:r>
            <a:r>
              <a:rPr lang="ro-RO" u="sng" dirty="0" err="1"/>
              <a:t>Mountable</a:t>
            </a:r>
            <a:r>
              <a:rPr lang="ro-RO" u="sng" dirty="0"/>
              <a:t>, rack 19 </a:t>
            </a:r>
            <a:r>
              <a:rPr lang="ro-RO" u="sng" dirty="0" err="1"/>
              <a:t>inchi</a:t>
            </a:r>
            <a:r>
              <a:rPr lang="en-US" dirty="0"/>
              <a:t>, </a:t>
            </a:r>
            <a:r>
              <a:rPr lang="ro-RO" dirty="0"/>
              <a:t>loc ocupat în Rack măsurat în unități U, capacitatea rackului este dată tot în U ex. 32U, 42U, 48U, etc.</a:t>
            </a:r>
          </a:p>
          <a:p>
            <a:r>
              <a:rPr lang="ro-RO" dirty="0"/>
              <a:t>Să fie cu </a:t>
            </a:r>
            <a:r>
              <a:rPr lang="ro-RO" u="sng" dirty="0"/>
              <a:t>management, configurabile</a:t>
            </a:r>
          </a:p>
          <a:p>
            <a:r>
              <a:rPr lang="ro-RO" dirty="0"/>
              <a:t>Să fie </a:t>
            </a:r>
            <a:r>
              <a:rPr lang="ro-RO" u="sng" dirty="0"/>
              <a:t>VLAN ca</a:t>
            </a:r>
            <a:r>
              <a:rPr lang="en-US" u="sng" dirty="0"/>
              <a:t>p</a:t>
            </a:r>
            <a:r>
              <a:rPr lang="ro-RO" u="sng" dirty="0"/>
              <a:t>a</a:t>
            </a:r>
            <a:r>
              <a:rPr lang="en-US" u="sng" dirty="0"/>
              <a:t>b</a:t>
            </a:r>
            <a:r>
              <a:rPr lang="ro-RO" u="sng" dirty="0"/>
              <a:t>le</a:t>
            </a:r>
            <a:r>
              <a:rPr lang="ro-RO" dirty="0"/>
              <a:t>, </a:t>
            </a:r>
            <a:r>
              <a:rPr lang="ro-RO" dirty="0" err="1"/>
              <a:t>Low</a:t>
            </a:r>
            <a:r>
              <a:rPr lang="ro-RO" dirty="0"/>
              <a:t>  </a:t>
            </a:r>
            <a:r>
              <a:rPr lang="ro-RO" dirty="0" err="1"/>
              <a:t>end</a:t>
            </a:r>
            <a:r>
              <a:rPr lang="ro-RO" dirty="0"/>
              <a:t> suportă 64 VLAN-uri, </a:t>
            </a:r>
            <a:r>
              <a:rPr lang="ro-RO" dirty="0" err="1"/>
              <a:t>Middle</a:t>
            </a:r>
            <a:r>
              <a:rPr lang="ro-RO" dirty="0"/>
              <a:t> 1000, </a:t>
            </a:r>
            <a:r>
              <a:rPr lang="ro-RO" dirty="0" err="1"/>
              <a:t>High</a:t>
            </a:r>
            <a:r>
              <a:rPr lang="ro-RO" dirty="0"/>
              <a:t> 4000</a:t>
            </a:r>
          </a:p>
          <a:p>
            <a:r>
              <a:rPr lang="ro-RO" dirty="0"/>
              <a:t>Număr de </a:t>
            </a:r>
            <a:r>
              <a:rPr lang="ro-RO" u="sng" dirty="0"/>
              <a:t>MAC </a:t>
            </a:r>
            <a:r>
              <a:rPr lang="ro-RO" u="sng" dirty="0" err="1"/>
              <a:t>address</a:t>
            </a:r>
            <a:r>
              <a:rPr lang="ro-RO" u="sng" dirty="0"/>
              <a:t> suportate </a:t>
            </a:r>
            <a:r>
              <a:rPr lang="ro-RO" dirty="0"/>
              <a:t>L sute, M mii, H zeci de mii</a:t>
            </a:r>
          </a:p>
          <a:p>
            <a:r>
              <a:rPr lang="ro-RO" u="sng" dirty="0"/>
              <a:t>Rată de comutare </a:t>
            </a:r>
            <a:r>
              <a:rPr lang="ro-RO" dirty="0"/>
              <a:t>în Milioane pachete </a:t>
            </a:r>
            <a:r>
              <a:rPr lang="ro-RO" dirty="0" err="1"/>
              <a:t>Mps</a:t>
            </a:r>
            <a:r>
              <a:rPr lang="ro-RO" dirty="0"/>
              <a:t> pe secundă, </a:t>
            </a:r>
            <a:r>
              <a:rPr lang="ro-RO" dirty="0" err="1"/>
              <a:t>packet</a:t>
            </a:r>
            <a:r>
              <a:rPr lang="ro-RO" dirty="0"/>
              <a:t> </a:t>
            </a:r>
            <a:r>
              <a:rPr lang="ro-RO" dirty="0" err="1"/>
              <a:t>forwarding</a:t>
            </a:r>
            <a:r>
              <a:rPr lang="ro-RO" dirty="0"/>
              <a:t> rate, sau biți pe secundă </a:t>
            </a:r>
            <a:r>
              <a:rPr lang="ro-RO" dirty="0" err="1"/>
              <a:t>bps</a:t>
            </a:r>
            <a:r>
              <a:rPr lang="ro-RO" dirty="0"/>
              <a:t> sau </a:t>
            </a:r>
            <a:r>
              <a:rPr lang="ro-RO" dirty="0" err="1"/>
              <a:t>Bandwith</a:t>
            </a:r>
            <a:r>
              <a:rPr lang="ro-RO" dirty="0"/>
              <a:t>, </a:t>
            </a:r>
            <a:r>
              <a:rPr lang="ro-RO" dirty="0" err="1"/>
              <a:t>backplane</a:t>
            </a:r>
            <a:r>
              <a:rPr lang="ro-RO" dirty="0"/>
              <a:t> </a:t>
            </a:r>
            <a:r>
              <a:rPr lang="ro-RO" dirty="0" err="1"/>
              <a:t>switching</a:t>
            </a:r>
            <a:r>
              <a:rPr lang="ro-RO" dirty="0"/>
              <a:t> </a:t>
            </a:r>
            <a:r>
              <a:rPr lang="ro-RO" dirty="0" err="1"/>
              <a:t>capacity</a:t>
            </a:r>
            <a:endParaRPr lang="ro-RO" dirty="0"/>
          </a:p>
          <a:p>
            <a:r>
              <a:rPr lang="ro-RO" u="sng" dirty="0"/>
              <a:t>Putere electrică </a:t>
            </a:r>
            <a:r>
              <a:rPr lang="ro-RO" dirty="0"/>
              <a:t>consumată Wați (W), sursă simplă sau redundantă</a:t>
            </a:r>
          </a:p>
          <a:p>
            <a:r>
              <a:rPr lang="ro-RO" u="sng" dirty="0" err="1"/>
              <a:t>PoE</a:t>
            </a:r>
            <a:r>
              <a:rPr lang="ro-RO" u="sng" dirty="0"/>
              <a:t> disponibilă </a:t>
            </a:r>
            <a:r>
              <a:rPr lang="ro-RO" dirty="0"/>
              <a:t>(W)</a:t>
            </a:r>
          </a:p>
          <a:p>
            <a:r>
              <a:rPr lang="ro-RO" u="sng" dirty="0"/>
              <a:t>Căldura disipată </a:t>
            </a:r>
            <a:r>
              <a:rPr lang="ro-RO" dirty="0"/>
              <a:t>(W sau BTU, unitate echivalentă, atenție la comparații) BTU</a:t>
            </a:r>
            <a:r>
              <a:rPr lang="en-US" dirty="0"/>
              <a:t>&lt;&gt;W</a:t>
            </a:r>
            <a:endParaRPr lang="ro-RO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499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B876-6EB9-4AB6-B870-6F363787B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Caracteristici tehnice echipamente de tip </a:t>
            </a:r>
            <a:r>
              <a:rPr lang="ro-RO" dirty="0" err="1"/>
              <a:t>Switch</a:t>
            </a:r>
            <a:r>
              <a:rPr lang="ro-RO" dirty="0"/>
              <a:t>, </a:t>
            </a:r>
            <a:r>
              <a:rPr lang="ro-RO" dirty="0" err="1"/>
              <a:t>blocking</a:t>
            </a:r>
            <a:r>
              <a:rPr lang="ro-RO" dirty="0"/>
              <a:t> sau </a:t>
            </a:r>
            <a:r>
              <a:rPr lang="ro-RO" dirty="0" err="1"/>
              <a:t>nonblocking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589B2C-EA0B-4720-AA16-A3A868EBF76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ro-RO" dirty="0"/>
                  <a:t>Calculăm rata maximă de date prin </a:t>
                </a:r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ro-RO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𝑣𝑖𝑡𝑒𝑧</m:t>
                        </m:r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ă</m:t>
                        </m:r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𝑝𝑜𝑟𝑡𝑖</m:t>
                        </m:r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∗2</m:t>
                        </m:r>
                      </m:e>
                    </m:nary>
                  </m:oMath>
                </a14:m>
                <a:r>
                  <a:rPr lang="ro-RO" dirty="0"/>
                  <a:t>, unde n= număr total porturi; *2 pt. că e duplex</a:t>
                </a:r>
              </a:p>
              <a:p>
                <a:r>
                  <a:rPr lang="ro-RO" dirty="0"/>
                  <a:t>Comparăm această sumă cu valoarea din fișa tehnică(data </a:t>
                </a:r>
                <a:r>
                  <a:rPr lang="ro-RO" dirty="0" err="1"/>
                  <a:t>sheet</a:t>
                </a:r>
                <a:r>
                  <a:rPr lang="ro-RO" dirty="0"/>
                  <a:t>) </a:t>
                </a:r>
                <a:r>
                  <a:rPr lang="ro-RO" dirty="0" err="1"/>
                  <a:t>backplane</a:t>
                </a:r>
                <a:r>
                  <a:rPr lang="ro-RO" dirty="0"/>
                  <a:t> </a:t>
                </a:r>
                <a:r>
                  <a:rPr lang="ro-RO" dirty="0" err="1"/>
                  <a:t>switching</a:t>
                </a:r>
                <a:r>
                  <a:rPr lang="ro-RO" dirty="0"/>
                  <a:t> </a:t>
                </a:r>
                <a:r>
                  <a:rPr lang="ro-RO" dirty="0" err="1"/>
                  <a:t>capacity</a:t>
                </a:r>
                <a:r>
                  <a:rPr lang="ro-RO" dirty="0"/>
                  <a:t>,</a:t>
                </a:r>
              </a:p>
              <a:p>
                <a:r>
                  <a:rPr lang="ro-RO" dirty="0"/>
                  <a:t>Dacă suma este mai mare, e un </a:t>
                </a:r>
                <a:r>
                  <a:rPr lang="ro-RO" dirty="0" err="1"/>
                  <a:t>switch</a:t>
                </a:r>
                <a:r>
                  <a:rPr lang="ro-RO" dirty="0"/>
                  <a:t> de tip </a:t>
                </a:r>
                <a:r>
                  <a:rPr lang="ro-RO" dirty="0" err="1"/>
                  <a:t>blocking</a:t>
                </a:r>
                <a:r>
                  <a:rPr lang="ro-RO" dirty="0"/>
                  <a:t>, adică nu poate comuta tot traficul dacă este solicitat la maxim pe fiecare port, poate pierde pachete</a:t>
                </a:r>
              </a:p>
              <a:p>
                <a:r>
                  <a:rPr lang="ro-RO" dirty="0"/>
                  <a:t>În caz contrar este </a:t>
                </a:r>
                <a:r>
                  <a:rPr lang="ro-RO" dirty="0" err="1"/>
                  <a:t>nonblocking</a:t>
                </a:r>
                <a:endParaRPr lang="ro-RO" dirty="0"/>
              </a:p>
              <a:p>
                <a:r>
                  <a:rPr lang="ro-RO" dirty="0" err="1"/>
                  <a:t>Switchurile</a:t>
                </a:r>
                <a:r>
                  <a:rPr lang="ro-RO" dirty="0"/>
                  <a:t> TOR, BOR și L3 din MDF trebuie să fie </a:t>
                </a:r>
                <a:r>
                  <a:rPr lang="ro-RO" dirty="0" err="1"/>
                  <a:t>nonblocking</a:t>
                </a:r>
                <a:endParaRPr lang="ro-RO" dirty="0"/>
              </a:p>
              <a:p>
                <a:r>
                  <a:rPr lang="ro-RO" dirty="0" err="1"/>
                  <a:t>Switchurile</a:t>
                </a:r>
                <a:r>
                  <a:rPr lang="ro-RO" dirty="0"/>
                  <a:t> L2 la care se conectează utilizatorii pot fi </a:t>
                </a:r>
                <a:r>
                  <a:rPr lang="ro-RO" dirty="0" err="1"/>
                  <a:t>blocking</a:t>
                </a:r>
                <a:endParaRPr lang="ro-RO" dirty="0"/>
              </a:p>
              <a:p>
                <a:r>
                  <a:rPr lang="ro-RO" dirty="0" err="1"/>
                  <a:t>Nonblocking</a:t>
                </a:r>
                <a:r>
                  <a:rPr lang="ro-RO" dirty="0"/>
                  <a:t> mai scump decât </a:t>
                </a:r>
                <a:r>
                  <a:rPr lang="ro-RO" dirty="0" err="1"/>
                  <a:t>blocking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589B2C-EA0B-4720-AA16-A3A868EBF76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3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6893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055E2-D61C-44D8-A642-40E7C0054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Switchuri</a:t>
            </a:r>
            <a:r>
              <a:rPr lang="en-US" dirty="0"/>
              <a:t> L2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FAA7A-FFEE-47D8-A20D-181B35459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În fiecare DF ne trebuie un număr de SWL2 cu și fără </a:t>
            </a:r>
            <a:r>
              <a:rPr lang="ro-RO" dirty="0" err="1"/>
              <a:t>PoE</a:t>
            </a:r>
            <a:r>
              <a:rPr lang="ro-RO" dirty="0"/>
              <a:t>, TOR și BOR cu  </a:t>
            </a:r>
            <a:r>
              <a:rPr lang="ro-RO" dirty="0" err="1"/>
              <a:t>sloturi</a:t>
            </a:r>
            <a:r>
              <a:rPr lang="ro-RO" dirty="0"/>
              <a:t> pentru FO și module FO</a:t>
            </a:r>
          </a:p>
          <a:p>
            <a:r>
              <a:rPr lang="ro-RO" dirty="0"/>
              <a:t>Numărul total de porturi UTP să fie mai mare decât cel de conexiuni </a:t>
            </a:r>
            <a:r>
              <a:rPr lang="ro-RO" dirty="0" err="1"/>
              <a:t>pt</a:t>
            </a:r>
            <a:r>
              <a:rPr lang="ro-RO" dirty="0"/>
              <a:t> echipare full, sau cca 70% pentru echipare etapizată</a:t>
            </a:r>
          </a:p>
          <a:p>
            <a:r>
              <a:rPr lang="ro-RO" dirty="0"/>
              <a:t>Alegeți 2 variante asemănătoare </a:t>
            </a:r>
            <a:r>
              <a:rPr lang="ro-RO" dirty="0" err="1"/>
              <a:t>pt</a:t>
            </a:r>
            <a:r>
              <a:rPr lang="ro-RO" dirty="0"/>
              <a:t> fiecare echipament</a:t>
            </a:r>
          </a:p>
          <a:p>
            <a:r>
              <a:rPr lang="ro-RO" dirty="0"/>
              <a:t>Producători de top </a:t>
            </a:r>
            <a:r>
              <a:rPr lang="ro-RO" dirty="0" err="1"/>
              <a:t>Cisco</a:t>
            </a:r>
            <a:r>
              <a:rPr lang="ro-RO" dirty="0"/>
              <a:t>, HPE, </a:t>
            </a:r>
            <a:r>
              <a:rPr lang="ro-RO" dirty="0" err="1"/>
              <a:t>Juniper</a:t>
            </a:r>
            <a:r>
              <a:rPr lang="ro-RO" dirty="0"/>
              <a:t>, Dell, </a:t>
            </a:r>
            <a:r>
              <a:rPr lang="ro-RO" dirty="0" err="1"/>
              <a:t>Huawei</a:t>
            </a:r>
            <a:r>
              <a:rPr lang="ro-RO" dirty="0"/>
              <a:t>, </a:t>
            </a:r>
            <a:r>
              <a:rPr lang="ro-RO" dirty="0" err="1"/>
              <a:t>Fortinet</a:t>
            </a:r>
            <a:r>
              <a:rPr lang="ro-RO" dirty="0"/>
              <a:t> </a:t>
            </a:r>
            <a:r>
              <a:rPr lang="en-US" dirty="0">
                <a:hlinkClick r:id="rId2"/>
              </a:rPr>
              <a:t>https://en.wikipedia.org/wiki/List_of_networking_hardware_vendors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525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CDC01-AA49-4E39-BD71-3A3EB2633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SW L3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0D405-519F-495C-BA42-1124A20C8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976" y="1960562"/>
            <a:ext cx="10515600" cy="4351338"/>
          </a:xfrm>
        </p:spPr>
        <p:txBody>
          <a:bodyPr/>
          <a:lstStyle/>
          <a:p>
            <a:r>
              <a:rPr lang="ro-RO" dirty="0"/>
              <a:t>Vor fi amplasate în MDF, să conțină suficiente </a:t>
            </a:r>
            <a:r>
              <a:rPr lang="ro-RO" dirty="0" err="1"/>
              <a:t>sloturi</a:t>
            </a:r>
            <a:r>
              <a:rPr lang="ro-RO" dirty="0"/>
              <a:t> și Module FO pentru conectarea redundantă la toate IDF-uri și ieșire spre ISP (Internet Service </a:t>
            </a:r>
            <a:r>
              <a:rPr lang="ro-RO" dirty="0" err="1"/>
              <a:t>Provider</a:t>
            </a:r>
            <a:r>
              <a:rPr lang="ro-RO" dirty="0"/>
              <a:t>), prin FW</a:t>
            </a:r>
          </a:p>
          <a:p>
            <a:r>
              <a:rPr lang="ro-RO" dirty="0"/>
              <a:t>Este posibilă integrarea acestei funcții împreuna cu FW</a:t>
            </a:r>
          </a:p>
          <a:p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C623F63-65F6-4B2D-88A4-36B5EC0B66EE}"/>
              </a:ext>
            </a:extLst>
          </p:cNvPr>
          <p:cNvSpPr/>
          <p:nvPr/>
        </p:nvSpPr>
        <p:spPr>
          <a:xfrm>
            <a:off x="2370338" y="4243526"/>
            <a:ext cx="1056443" cy="9232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47B10DA-5C7E-44D2-B803-624F9AE923E0}"/>
              </a:ext>
            </a:extLst>
          </p:cNvPr>
          <p:cNvSpPr/>
          <p:nvPr/>
        </p:nvSpPr>
        <p:spPr>
          <a:xfrm>
            <a:off x="1269507" y="4358936"/>
            <a:ext cx="843378" cy="7368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21B5C6-EB1C-4182-A1B7-D431D000DFA1}"/>
              </a:ext>
            </a:extLst>
          </p:cNvPr>
          <p:cNvSpPr txBox="1"/>
          <p:nvPr/>
        </p:nvSpPr>
        <p:spPr>
          <a:xfrm>
            <a:off x="1455937" y="4660777"/>
            <a:ext cx="656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FW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53042A-ADAF-4DBB-A4E8-B6068CC118E9}"/>
              </a:ext>
            </a:extLst>
          </p:cNvPr>
          <p:cNvSpPr txBox="1"/>
          <p:nvPr/>
        </p:nvSpPr>
        <p:spPr>
          <a:xfrm>
            <a:off x="2636668" y="4536489"/>
            <a:ext cx="559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SW L3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67A344-CC15-41E2-B6F1-37105E95053A}"/>
              </a:ext>
            </a:extLst>
          </p:cNvPr>
          <p:cNvCxnSpPr>
            <a:endCxn id="4" idx="2"/>
          </p:cNvCxnSpPr>
          <p:nvPr/>
        </p:nvCxnSpPr>
        <p:spPr>
          <a:xfrm>
            <a:off x="2112884" y="4660777"/>
            <a:ext cx="257454" cy="44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2C8001C9-C048-403C-8118-D86DA7020E03}"/>
              </a:ext>
            </a:extLst>
          </p:cNvPr>
          <p:cNvSpPr/>
          <p:nvPr/>
        </p:nvSpPr>
        <p:spPr>
          <a:xfrm>
            <a:off x="6019060" y="4358936"/>
            <a:ext cx="1819923" cy="1535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CC5318-5A8B-4C90-8A26-D59C6A0F3B48}"/>
              </a:ext>
            </a:extLst>
          </p:cNvPr>
          <p:cNvSpPr txBox="1"/>
          <p:nvPr/>
        </p:nvSpPr>
        <p:spPr>
          <a:xfrm>
            <a:off x="6400800" y="4873841"/>
            <a:ext cx="143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SW L3+FW</a:t>
            </a:r>
            <a:endParaRPr lang="en-US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D737A69-8ABE-4CCA-B897-10434DD26C55}"/>
              </a:ext>
            </a:extLst>
          </p:cNvPr>
          <p:cNvCxnSpPr>
            <a:cxnSpLocks/>
          </p:cNvCxnSpPr>
          <p:nvPr/>
        </p:nvCxnSpPr>
        <p:spPr>
          <a:xfrm flipH="1">
            <a:off x="1972322" y="4859655"/>
            <a:ext cx="4148833" cy="11651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1172B26-D792-4A11-9CC8-5E8DD392A97F}"/>
              </a:ext>
            </a:extLst>
          </p:cNvPr>
          <p:cNvCxnSpPr>
            <a:stCxn id="5" idx="3"/>
          </p:cNvCxnSpPr>
          <p:nvPr/>
        </p:nvCxnSpPr>
        <p:spPr>
          <a:xfrm flipH="1">
            <a:off x="926975" y="4987874"/>
            <a:ext cx="466042" cy="7914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xplosion: 14 Points 15">
            <a:extLst>
              <a:ext uri="{FF2B5EF4-FFF2-40B4-BE49-F238E27FC236}">
                <a16:creationId xmlns:a16="http://schemas.microsoft.com/office/drawing/2014/main" id="{07E32CD2-69B8-4F00-B8CB-3EA6829D5899}"/>
              </a:ext>
            </a:extLst>
          </p:cNvPr>
          <p:cNvSpPr/>
          <p:nvPr/>
        </p:nvSpPr>
        <p:spPr>
          <a:xfrm>
            <a:off x="261891" y="5610377"/>
            <a:ext cx="2006353" cy="82892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CC2430D-D859-4AE5-B0B8-38595A43C1DD}"/>
              </a:ext>
            </a:extLst>
          </p:cNvPr>
          <p:cNvSpPr txBox="1"/>
          <p:nvPr/>
        </p:nvSpPr>
        <p:spPr>
          <a:xfrm>
            <a:off x="479355" y="5845584"/>
            <a:ext cx="1649768" cy="40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 b="1" dirty="0"/>
              <a:t>INTERNET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529315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5D519-D1FA-4C62-A479-99589ECD6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Alegerea AP + controler </a:t>
            </a:r>
            <a:r>
              <a:rPr lang="ro-RO" dirty="0" err="1"/>
              <a:t>Wless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438C8-CE7C-49C0-B7F1-EE253449D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o-RO" dirty="0"/>
              <a:t>Există AP cu funcționare independentă sau controlate centralizat de un controler</a:t>
            </a:r>
          </a:p>
          <a:p>
            <a:r>
              <a:rPr lang="ro-RO" dirty="0"/>
              <a:t>Cele centralizate sunt mai ușor de configurat și lucrează împreună pentru acoperirea optimă a spațiului de lucru</a:t>
            </a:r>
          </a:p>
          <a:p>
            <a:r>
              <a:rPr lang="ro-RO" dirty="0"/>
              <a:t>Pot detecta echipamente </a:t>
            </a:r>
            <a:r>
              <a:rPr lang="ro-RO" dirty="0" err="1"/>
              <a:t>Wless</a:t>
            </a:r>
            <a:r>
              <a:rPr lang="ro-RO" dirty="0"/>
              <a:t> străine de rețea</a:t>
            </a:r>
          </a:p>
          <a:p>
            <a:r>
              <a:rPr lang="ro-RO" dirty="0"/>
              <a:t>Pot asocia un număr mare de utilizatori, sute mii</a:t>
            </a:r>
          </a:p>
          <a:p>
            <a:r>
              <a:rPr lang="ro-RO" dirty="0"/>
              <a:t>AP + controler comunică prin soluții proprietare, deci trebuie de la același producător</a:t>
            </a:r>
          </a:p>
          <a:p>
            <a:r>
              <a:rPr lang="ro-RO" dirty="0"/>
              <a:t>Controlerul necesită achiziția de licențe </a:t>
            </a:r>
            <a:r>
              <a:rPr lang="ro-RO" dirty="0" err="1"/>
              <a:t>pt</a:t>
            </a:r>
            <a:r>
              <a:rPr lang="ro-RO" dirty="0"/>
              <a:t> fiecare AP controlat</a:t>
            </a:r>
          </a:p>
          <a:p>
            <a:r>
              <a:rPr lang="ro-RO" dirty="0"/>
              <a:t>Controlerul poate fi dublat </a:t>
            </a:r>
            <a:r>
              <a:rPr lang="ro-RO" dirty="0" err="1"/>
              <a:t>pt</a:t>
            </a:r>
            <a:r>
              <a:rPr lang="ro-RO" dirty="0"/>
              <a:t> redundanță</a:t>
            </a:r>
          </a:p>
          <a:p>
            <a:r>
              <a:rPr lang="ro-RO" dirty="0"/>
              <a:t>Controlerul poate fi </a:t>
            </a:r>
            <a:r>
              <a:rPr lang="ro-RO" dirty="0" err="1"/>
              <a:t>device</a:t>
            </a:r>
            <a:r>
              <a:rPr lang="ro-RO" dirty="0"/>
              <a:t> separat, line card în SW modular, o </a:t>
            </a:r>
            <a:r>
              <a:rPr lang="ro-RO" dirty="0" err="1"/>
              <a:t>mășină</a:t>
            </a:r>
            <a:r>
              <a:rPr lang="ro-RO" dirty="0"/>
              <a:t> virtuală ce rulează în data </a:t>
            </a:r>
            <a:r>
              <a:rPr lang="ro-RO" dirty="0" err="1"/>
              <a:t>center</a:t>
            </a:r>
            <a:r>
              <a:rPr lang="ro-RO" dirty="0"/>
              <a:t> sau mai nou pe SW </a:t>
            </a:r>
            <a:r>
              <a:rPr lang="ro-RO" dirty="0" err="1"/>
              <a:t>very</a:t>
            </a:r>
            <a:r>
              <a:rPr lang="ro-RO" dirty="0"/>
              <a:t> </a:t>
            </a:r>
            <a:r>
              <a:rPr lang="ro-RO" dirty="0" err="1"/>
              <a:t>high</a:t>
            </a:r>
            <a:r>
              <a:rPr lang="ro-RO" dirty="0"/>
              <a:t> </a:t>
            </a:r>
            <a:r>
              <a:rPr lang="ro-RO" dirty="0" err="1"/>
              <a:t>end</a:t>
            </a:r>
            <a:r>
              <a:rPr lang="ro-RO" dirty="0"/>
              <a:t> sau poate fi rulat în </a:t>
            </a:r>
            <a:r>
              <a:rPr lang="ro-RO" dirty="0" err="1"/>
              <a:t>cloud</a:t>
            </a:r>
            <a:r>
              <a:rPr lang="ro-RO" dirty="0"/>
              <a:t> privat al </a:t>
            </a:r>
            <a:r>
              <a:rPr lang="ro-RO" dirty="0" err="1"/>
              <a:t>producătorulu</a:t>
            </a:r>
            <a:r>
              <a:rPr lang="ro-RO" dirty="0"/>
              <a:t>, cea din urmă cu abonament lunar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2995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C546A-15D0-409B-AA63-9D21FD539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Alegerea AP + controler </a:t>
            </a:r>
            <a:r>
              <a:rPr lang="ro-RO" dirty="0" err="1"/>
              <a:t>Wless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9B831-8858-4E54-9713-4AE2C3EE8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Controler </a:t>
            </a:r>
            <a:r>
              <a:rPr lang="ro-RO" dirty="0" err="1"/>
              <a:t>Wless</a:t>
            </a:r>
            <a:r>
              <a:rPr lang="ro-RO" dirty="0"/>
              <a:t> rack </a:t>
            </a:r>
            <a:r>
              <a:rPr lang="ro-RO" dirty="0" err="1"/>
              <a:t>mountable</a:t>
            </a:r>
            <a:r>
              <a:rPr lang="ro-RO" dirty="0"/>
              <a:t>, sau aplicație de obicei limitat la nr de </a:t>
            </a:r>
            <a:r>
              <a:rPr lang="ro-RO" dirty="0" err="1"/>
              <a:t>useri</a:t>
            </a:r>
            <a:r>
              <a:rPr lang="ro-RO" dirty="0"/>
              <a:t> asociați</a:t>
            </a:r>
          </a:p>
          <a:p>
            <a:r>
              <a:rPr lang="ro-RO" dirty="0"/>
              <a:t>AP alimentare prin </a:t>
            </a:r>
            <a:r>
              <a:rPr lang="ro-RO" dirty="0" err="1"/>
              <a:t>PoE</a:t>
            </a:r>
            <a:r>
              <a:rPr lang="ro-RO" dirty="0"/>
              <a:t> compatibil minim IEEE 802.11ac (wave2)</a:t>
            </a:r>
          </a:p>
          <a:p>
            <a:r>
              <a:rPr lang="ro-RO" dirty="0"/>
              <a:t>Se recomandă 1 ap per încăpere, sau mai multe pentru spații largi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347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5282C-F46A-451C-9159-94A39527C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Alegere </a:t>
            </a:r>
            <a:r>
              <a:rPr lang="ro-RO" dirty="0" err="1"/>
              <a:t>FireWall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37DE0-444F-46A3-A279-D7C04D2B1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o-RO" dirty="0"/>
              <a:t>FW trebuie să asigure protecția rețelei interne</a:t>
            </a:r>
          </a:p>
          <a:p>
            <a:r>
              <a:rPr lang="ro-RO" dirty="0"/>
              <a:t>Să nu fie o gâtuire în rețea</a:t>
            </a:r>
          </a:p>
          <a:p>
            <a:r>
              <a:rPr lang="ro-RO" dirty="0"/>
              <a:t>Să permită inspectarea traficului criptat (HTTPS), și părții de date, nu numai antetul pachetelor, pentru detectarea de malware, site-uri compromise etc.</a:t>
            </a:r>
          </a:p>
          <a:p>
            <a:r>
              <a:rPr lang="ro-RO" dirty="0"/>
              <a:t>Caracteristica principală este volumul (</a:t>
            </a:r>
            <a:r>
              <a:rPr lang="ro-RO" dirty="0" err="1"/>
              <a:t>throughput</a:t>
            </a:r>
            <a:r>
              <a:rPr lang="ro-RO" dirty="0"/>
              <a:t>) pe SSL(criptat), acesta să fie suficient de mare pentru a face față traficului, trebuie estimat volumul de trafic generat spre/din Internet</a:t>
            </a:r>
          </a:p>
          <a:p>
            <a:r>
              <a:rPr lang="ro-RO" dirty="0"/>
              <a:t>FW cu acces la parte de date se numesc </a:t>
            </a:r>
            <a:r>
              <a:rPr lang="ro-RO" dirty="0" err="1"/>
              <a:t>Next</a:t>
            </a:r>
            <a:r>
              <a:rPr lang="ro-RO" dirty="0"/>
              <a:t> </a:t>
            </a:r>
            <a:r>
              <a:rPr lang="ro-RO" dirty="0" err="1"/>
              <a:t>Generation</a:t>
            </a:r>
            <a:r>
              <a:rPr lang="ro-RO" dirty="0"/>
              <a:t> FW </a:t>
            </a:r>
            <a:r>
              <a:rPr lang="en-US" dirty="0">
                <a:hlinkClick r:id="rId2"/>
              </a:rPr>
              <a:t>https://www.cisco.com/c/en/us/products/security/firewalls/what-is-a-next-generation-firewall.html</a:t>
            </a:r>
            <a:endParaRPr lang="ro-RO" dirty="0"/>
          </a:p>
          <a:p>
            <a:r>
              <a:rPr lang="ro-RO" dirty="0"/>
              <a:t>FW clasice pot analiza doar antet IP respectiv TCP sau UDP, acestea nu mai sunt considerate să poată oferi o protecție a rețelei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177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26DE0-DD30-4BB9-9382-0FD472071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/>
              <a:t>Cuprins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04D4B-B4D2-4452-8277-746661934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Definirea VLAN-uri</a:t>
            </a:r>
          </a:p>
          <a:p>
            <a:r>
              <a:rPr lang="ro-RO" dirty="0"/>
              <a:t>Asignare spațiu de adrese per VLAN/</a:t>
            </a:r>
            <a:r>
              <a:rPr lang="ro-RO" dirty="0" err="1"/>
              <a:t>subnet</a:t>
            </a:r>
            <a:endParaRPr lang="ro-RO" dirty="0"/>
          </a:p>
          <a:p>
            <a:r>
              <a:rPr lang="ro-RO" dirty="0"/>
              <a:t>Alegere </a:t>
            </a:r>
            <a:r>
              <a:rPr lang="ro-RO" dirty="0" err="1"/>
              <a:t>Switch</a:t>
            </a:r>
            <a:r>
              <a:rPr lang="ro-RO" dirty="0"/>
              <a:t> </a:t>
            </a:r>
            <a:r>
              <a:rPr lang="ro-RO" dirty="0" err="1"/>
              <a:t>Layer</a:t>
            </a:r>
            <a:r>
              <a:rPr lang="ro-RO" dirty="0"/>
              <a:t> 3</a:t>
            </a:r>
          </a:p>
          <a:p>
            <a:r>
              <a:rPr lang="ro-RO" dirty="0"/>
              <a:t>Alegere </a:t>
            </a:r>
            <a:r>
              <a:rPr lang="ro-RO" dirty="0" err="1"/>
              <a:t>Switch</a:t>
            </a:r>
            <a:r>
              <a:rPr lang="ro-RO" dirty="0"/>
              <a:t> </a:t>
            </a:r>
            <a:r>
              <a:rPr lang="ro-RO" dirty="0" err="1"/>
              <a:t>Layer</a:t>
            </a:r>
            <a:r>
              <a:rPr lang="ro-RO" dirty="0"/>
              <a:t> 2</a:t>
            </a:r>
          </a:p>
          <a:p>
            <a:r>
              <a:rPr lang="ro-RO" dirty="0"/>
              <a:t>Alegere AP wireless și controler wireless</a:t>
            </a:r>
          </a:p>
          <a:p>
            <a:r>
              <a:rPr lang="ro-RO" dirty="0"/>
              <a:t>Alegere </a:t>
            </a:r>
            <a:r>
              <a:rPr lang="ro-RO" dirty="0" err="1"/>
              <a:t>FireWall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3867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11EB1-1D7B-40A7-9D4F-8C2ED62E0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Concluzii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F4C32-2F59-46EB-A11F-577EB8298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Nu uitați de cerința celor 2 variante cu motivarea alegerii</a:t>
            </a:r>
          </a:p>
          <a:p>
            <a:r>
              <a:rPr lang="ro-RO" dirty="0"/>
              <a:t>Centralizați </a:t>
            </a:r>
            <a:r>
              <a:rPr lang="ro-RO" dirty="0" err="1"/>
              <a:t>întrun</a:t>
            </a:r>
            <a:r>
              <a:rPr lang="ro-RO" dirty="0"/>
              <a:t> tabel per DF echipamente necesare în fiecare locație</a:t>
            </a:r>
          </a:p>
          <a:p>
            <a:r>
              <a:rPr lang="ro-RO" dirty="0"/>
              <a:t>Extrageți din data </a:t>
            </a:r>
            <a:r>
              <a:rPr lang="ro-RO" dirty="0" err="1"/>
              <a:t>sheet</a:t>
            </a:r>
            <a:r>
              <a:rPr lang="ro-RO" dirty="0"/>
              <a:t> Puterea electrică necesară, căldura disipată, </a:t>
            </a:r>
            <a:r>
              <a:rPr lang="ro-RO" dirty="0" err="1"/>
              <a:t>PoE</a:t>
            </a:r>
            <a:r>
              <a:rPr lang="ro-RO" dirty="0"/>
              <a:t> disponibil și spațiul ocupat U</a:t>
            </a:r>
          </a:p>
          <a:p>
            <a:r>
              <a:rPr lang="ro-RO" dirty="0"/>
              <a:t>Vom avea nevoie de </a:t>
            </a:r>
            <a:r>
              <a:rPr lang="ro-RO"/>
              <a:t>acestea </a:t>
            </a:r>
            <a:r>
              <a:rPr lang="ro-RO" dirty="0"/>
              <a:t>î</a:t>
            </a:r>
            <a:r>
              <a:rPr lang="ro-RO"/>
              <a:t>n </a:t>
            </a:r>
            <a:r>
              <a:rPr lang="ro-RO" dirty="0"/>
              <a:t>etapa următoare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253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7EDE7-BA2B-4F0B-8F66-49518A9AD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Definire VLAN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F377F-CA34-4A21-9C83-D94E8512C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o-RO" dirty="0"/>
              <a:t>Cum definim un VLAN?</a:t>
            </a:r>
          </a:p>
          <a:p>
            <a:r>
              <a:rPr lang="ro-RO" dirty="0"/>
              <a:t>Una din posibilități este alocare pe departamente, echipe de proiect, funcțiuni, etc., această separare ne va permite asignarea mai ușoară ulterior a drepturilor în rețea și a resurselor ce pot fi accesate</a:t>
            </a:r>
          </a:p>
          <a:p>
            <a:r>
              <a:rPr lang="ro-RO" dirty="0"/>
              <a:t>Trebuie să avem grijă ca </a:t>
            </a:r>
            <a:r>
              <a:rPr lang="ro-RO" dirty="0" err="1"/>
              <a:t>întrun</a:t>
            </a:r>
            <a:r>
              <a:rPr lang="ro-RO" dirty="0"/>
              <a:t> VLAN/</a:t>
            </a:r>
            <a:r>
              <a:rPr lang="ro-RO" dirty="0" err="1"/>
              <a:t>subnet</a:t>
            </a:r>
            <a:r>
              <a:rPr lang="ro-RO" dirty="0"/>
              <a:t> să nu fie mai mult de 50 de dispozitive</a:t>
            </a:r>
          </a:p>
          <a:p>
            <a:r>
              <a:rPr lang="ro-RO" dirty="0"/>
              <a:t>Vom avea un VLAN de management, care va include toate echipamentele de rețea, pentru acces la distanță</a:t>
            </a:r>
          </a:p>
          <a:p>
            <a:r>
              <a:rPr lang="ro-RO" dirty="0"/>
              <a:t>Vom avea un VLAN pentru telefonie IP</a:t>
            </a:r>
          </a:p>
          <a:p>
            <a:r>
              <a:rPr lang="ro-RO" dirty="0"/>
              <a:t>Un sau mai multe VLAN pentru  acces wireless, aici se poate include si unul de tip GUEST cu acces doar la internet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689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A48D1-4DB5-402C-93B5-B3C6A8EC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Tabel VLAN și asignare adrese IPv4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2D187DD-6AAD-427C-BA4F-31C3A56305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8661514"/>
              </p:ext>
            </p:extLst>
          </p:nvPr>
        </p:nvGraphicFramePr>
        <p:xfrm>
          <a:off x="838200" y="1825625"/>
          <a:ext cx="10515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233">
                  <a:extLst>
                    <a:ext uri="{9D8B030D-6E8A-4147-A177-3AD203B41FA5}">
                      <a16:colId xmlns:a16="http://schemas.microsoft.com/office/drawing/2014/main" val="3319711044"/>
                    </a:ext>
                  </a:extLst>
                </a:gridCol>
                <a:gridCol w="1606858">
                  <a:extLst>
                    <a:ext uri="{9D8B030D-6E8A-4147-A177-3AD203B41FA5}">
                      <a16:colId xmlns:a16="http://schemas.microsoft.com/office/drawing/2014/main" val="3469750146"/>
                    </a:ext>
                  </a:extLst>
                </a:gridCol>
                <a:gridCol w="1793290">
                  <a:extLst>
                    <a:ext uri="{9D8B030D-6E8A-4147-A177-3AD203B41FA5}">
                      <a16:colId xmlns:a16="http://schemas.microsoft.com/office/drawing/2014/main" val="1613609419"/>
                    </a:ext>
                  </a:extLst>
                </a:gridCol>
                <a:gridCol w="2246050">
                  <a:extLst>
                    <a:ext uri="{9D8B030D-6E8A-4147-A177-3AD203B41FA5}">
                      <a16:colId xmlns:a16="http://schemas.microsoft.com/office/drawing/2014/main" val="4169635774"/>
                    </a:ext>
                  </a:extLst>
                </a:gridCol>
                <a:gridCol w="3852169">
                  <a:extLst>
                    <a:ext uri="{9D8B030D-6E8A-4147-A177-3AD203B41FA5}">
                      <a16:colId xmlns:a16="http://schemas.microsoft.com/office/drawing/2014/main" val="9080218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o-RO" dirty="0"/>
                        <a:t>Nr VLAN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Nume VLAN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SUBNET alocat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IP </a:t>
                      </a:r>
                      <a:r>
                        <a:rPr lang="ro-RO" dirty="0" err="1"/>
                        <a:t>Default</a:t>
                      </a:r>
                      <a:r>
                        <a:rPr lang="ro-RO" dirty="0"/>
                        <a:t> Gateway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Scurtă descriere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3406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o-RO" dirty="0">
                          <a:solidFill>
                            <a:srgbClr val="FF0000"/>
                          </a:solidFill>
                        </a:rPr>
                        <a:t>99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192.168.99.0/24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192.168.</a:t>
                      </a:r>
                      <a:r>
                        <a:rPr lang="ro-RO" dirty="0">
                          <a:solidFill>
                            <a:srgbClr val="FF0000"/>
                          </a:solidFill>
                        </a:rPr>
                        <a:t>99</a:t>
                      </a:r>
                      <a:r>
                        <a:rPr lang="ro-RO" dirty="0"/>
                        <a:t>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Pentru acces la echipamente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404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o-RO" dirty="0"/>
                        <a:t>...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684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o-RO" dirty="0"/>
                        <a:t>...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7121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0C356CE-A32F-4B3D-A52D-2E19D2AD57E8}"/>
              </a:ext>
            </a:extLst>
          </p:cNvPr>
          <p:cNvSpPr txBox="1"/>
          <p:nvPr/>
        </p:nvSpPr>
        <p:spPr>
          <a:xfrm>
            <a:off x="838200" y="3781887"/>
            <a:ext cx="10515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dirty="0"/>
              <a:t>Alegeți adrese din spațiul de adrese IPv4 privat 10.x.x.x 172.16.x.x-172.31.x.x sau 192.168.x.x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dirty="0"/>
              <a:t>Se poate face o corelare între </a:t>
            </a:r>
            <a:r>
              <a:rPr lang="ro-RO" dirty="0">
                <a:solidFill>
                  <a:srgbClr val="FF0000"/>
                </a:solidFill>
              </a:rPr>
              <a:t>număr VLAN </a:t>
            </a:r>
            <a:r>
              <a:rPr lang="ro-RO" dirty="0"/>
              <a:t>și un </a:t>
            </a:r>
            <a:r>
              <a:rPr lang="ro-RO" dirty="0">
                <a:solidFill>
                  <a:srgbClr val="FF0000"/>
                </a:solidFill>
              </a:rPr>
              <a:t>octet</a:t>
            </a:r>
            <a:r>
              <a:rPr lang="ro-RO" dirty="0"/>
              <a:t> din adresa IP, dar nu este obligatoriu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dirty="0"/>
              <a:t>De la regula de 50 echipamente se exceptează VLAN-</a:t>
            </a:r>
            <a:r>
              <a:rPr lang="ro-RO" dirty="0" err="1"/>
              <a:t>ul</a:t>
            </a:r>
            <a:r>
              <a:rPr lang="ro-RO" dirty="0"/>
              <a:t> de VOICE, este mai bine ca toate telefoanele IP să fie în același VLAN chiar dacă sunt mai mult de 50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dirty="0"/>
              <a:t>Dacă un departament, echipă necesită mai mult de 50 de echipamente alocăm 2 sau mai multe VLAN-uri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dirty="0"/>
              <a:t>Nu alocați nimic în VLAN-</a:t>
            </a:r>
            <a:r>
              <a:rPr lang="ro-RO" dirty="0" err="1"/>
              <a:t>ul</a:t>
            </a:r>
            <a:r>
              <a:rPr lang="ro-RO" dirty="0"/>
              <a:t> 1 </a:t>
            </a:r>
            <a:r>
              <a:rPr lang="ro-RO" dirty="0" err="1"/>
              <a:t>Default</a:t>
            </a:r>
            <a:r>
              <a:rPr lang="ro-RO" dirty="0"/>
              <a:t>, </a:t>
            </a:r>
            <a:r>
              <a:rPr lang="ro-RO" dirty="0" err="1"/>
              <a:t>security</a:t>
            </a:r>
            <a:r>
              <a:rPr lang="ro-RO" dirty="0"/>
              <a:t> </a:t>
            </a:r>
            <a:r>
              <a:rPr lang="ro-RO" dirty="0" err="1"/>
              <a:t>best</a:t>
            </a:r>
            <a:r>
              <a:rPr lang="ro-RO" dirty="0"/>
              <a:t>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385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37B80-9F59-4F16-A607-FBFD30451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Alegerea echipamentelor</a:t>
            </a:r>
            <a:br>
              <a:rPr lang="ro-RO" dirty="0"/>
            </a:br>
            <a:r>
              <a:rPr lang="ro-RO" dirty="0"/>
              <a:t>chestiuni generale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7E129-7D04-49BE-AE75-9C534616F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Există echipamente de diferite calități, </a:t>
            </a:r>
            <a:r>
              <a:rPr lang="ro-RO" dirty="0" err="1"/>
              <a:t>consumer</a:t>
            </a:r>
            <a:r>
              <a:rPr lang="ro-RO" dirty="0"/>
              <a:t> grade și </a:t>
            </a:r>
            <a:r>
              <a:rPr lang="ro-RO" dirty="0" err="1"/>
              <a:t>bussines</a:t>
            </a:r>
            <a:r>
              <a:rPr lang="ro-RO" dirty="0"/>
              <a:t> grade.</a:t>
            </a:r>
          </a:p>
          <a:p>
            <a:r>
              <a:rPr lang="ro-RO" dirty="0"/>
              <a:t>Cele de tip </a:t>
            </a:r>
            <a:r>
              <a:rPr lang="ro-RO" dirty="0" err="1"/>
              <a:t>consumer</a:t>
            </a:r>
            <a:r>
              <a:rPr lang="ro-RO" dirty="0"/>
              <a:t> sunt utile pentru birouri mici 5-10 echipamente/utilizatori sau pentru acasă</a:t>
            </a:r>
          </a:p>
          <a:p>
            <a:r>
              <a:rPr lang="ro-RO" dirty="0"/>
              <a:t>Cele de tip </a:t>
            </a:r>
            <a:r>
              <a:rPr lang="ro-RO" dirty="0" err="1"/>
              <a:t>bussines</a:t>
            </a:r>
            <a:r>
              <a:rPr lang="ro-RO" dirty="0"/>
              <a:t> sunt pentru zeci, sute sau mii de utilizatori</a:t>
            </a:r>
          </a:p>
          <a:p>
            <a:r>
              <a:rPr lang="ro-RO" dirty="0"/>
              <a:t>Pentru proiectul nostru vom alege echipamente de tip </a:t>
            </a:r>
            <a:r>
              <a:rPr lang="ro-RO" dirty="0" err="1"/>
              <a:t>bussines</a:t>
            </a:r>
            <a:endParaRPr lang="ro-RO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281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FF7E8-912A-443F-97DE-AB0051A8F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/>
              <a:t>Echipamente chestiuni generale</a:t>
            </a:r>
            <a:br>
              <a:rPr lang="ro-RO" dirty="0"/>
            </a:br>
            <a:r>
              <a:rPr lang="ro-RO" dirty="0"/>
              <a:t>Cum deosebim un echipament de tip </a:t>
            </a:r>
            <a:r>
              <a:rPr lang="ro-RO" dirty="0" err="1"/>
              <a:t>bussines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ED25F-CF61-49D4-9E18-5B1F041C6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Au funcționalitate de management și configurare</a:t>
            </a:r>
          </a:p>
          <a:p>
            <a:r>
              <a:rPr lang="ro-RO" dirty="0"/>
              <a:t>Este produs de un producător de renume</a:t>
            </a:r>
          </a:p>
          <a:p>
            <a:r>
              <a:rPr lang="ro-RO" dirty="0"/>
              <a:t>I se pot asocia servicii de upgrade SW, asistență tehnică, service pe termen lung ex. 5 ani</a:t>
            </a:r>
          </a:p>
          <a:p>
            <a:r>
              <a:rPr lang="ro-RO" dirty="0"/>
              <a:t>Producătorul pune la dispoziție o fișă tehnică (Data </a:t>
            </a:r>
            <a:r>
              <a:rPr lang="ro-RO" dirty="0" err="1"/>
              <a:t>Sheet</a:t>
            </a:r>
            <a:r>
              <a:rPr lang="ro-RO" dirty="0"/>
              <a:t>) completă cu toate caracteristicile</a:t>
            </a:r>
          </a:p>
          <a:p>
            <a:r>
              <a:rPr lang="ro-RO" dirty="0"/>
              <a:t>Producătorul pune la dispoziție documentație pentru operare și configurare</a:t>
            </a:r>
          </a:p>
          <a:p>
            <a:r>
              <a:rPr lang="ro-RO" dirty="0"/>
              <a:t>Se pot monta în Rack de 19 </a:t>
            </a:r>
            <a:r>
              <a:rPr lang="ro-RO" dirty="0" err="1"/>
              <a:t>inchi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77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A080F-8EEF-4F30-9715-53F394227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Echipamente chestiuni generale</a:t>
            </a:r>
            <a:br>
              <a:rPr lang="ro-RO" dirty="0"/>
            </a:br>
            <a:r>
              <a:rPr lang="ro-RO" dirty="0"/>
              <a:t>Tipuri de echipamente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37F10-B1DB-4E21-B040-C3AB54D94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o-RO" dirty="0"/>
              <a:t>Există echipamente de tip ”</a:t>
            </a:r>
            <a:r>
              <a:rPr lang="en-US" dirty="0"/>
              <a:t>stand alone</a:t>
            </a:r>
            <a:r>
              <a:rPr lang="ro-RO" dirty="0"/>
              <a:t>”, </a:t>
            </a:r>
            <a:r>
              <a:rPr lang="ro-RO" dirty="0" err="1"/>
              <a:t>stacabile</a:t>
            </a:r>
            <a:r>
              <a:rPr lang="ro-RO" dirty="0"/>
              <a:t> și modulare</a:t>
            </a:r>
          </a:p>
          <a:p>
            <a:r>
              <a:rPr lang="ro-RO" dirty="0"/>
              <a:t>Cele de tip ”</a:t>
            </a:r>
            <a:r>
              <a:rPr lang="en-US" dirty="0"/>
              <a:t>stand alone</a:t>
            </a:r>
            <a:r>
              <a:rPr lang="ro-RO" dirty="0"/>
              <a:t>” funcționează independent au un număr fix de porturi, pot fi eventual echipate cu module optice</a:t>
            </a:r>
          </a:p>
          <a:p>
            <a:r>
              <a:rPr lang="ro-RO" dirty="0"/>
              <a:t>Legătura cu alte echipamente se face </a:t>
            </a:r>
            <a:r>
              <a:rPr lang="ro-RO" dirty="0" err="1"/>
              <a:t>printrun</a:t>
            </a:r>
            <a:r>
              <a:rPr lang="ro-RO" dirty="0"/>
              <a:t> </a:t>
            </a:r>
            <a:r>
              <a:rPr lang="ro-RO" dirty="0" err="1"/>
              <a:t>Patch</a:t>
            </a:r>
            <a:r>
              <a:rPr lang="ro-RO" dirty="0"/>
              <a:t> Cord UTP/FO care va ocupa câte un port în fiecare echipament</a:t>
            </a:r>
          </a:p>
          <a:p>
            <a:r>
              <a:rPr lang="ro-RO" dirty="0"/>
              <a:t>Fiecare echipament trebuie configurat separat</a:t>
            </a:r>
          </a:p>
          <a:p>
            <a:r>
              <a:rPr lang="ro-RO" dirty="0"/>
              <a:t>Avantaje preț moderat</a:t>
            </a:r>
          </a:p>
          <a:p>
            <a:r>
              <a:rPr lang="ro-RO" dirty="0"/>
              <a:t>Dezavantaje nu se pot echipa rețele cu densitate mare de porturi</a:t>
            </a:r>
          </a:p>
          <a:p>
            <a:r>
              <a:rPr lang="ro-RO" dirty="0"/>
              <a:t>Devin </a:t>
            </a:r>
            <a:r>
              <a:rPr lang="ro-RO" dirty="0" err="1"/>
              <a:t>obsolete</a:t>
            </a:r>
            <a:r>
              <a:rPr lang="ro-RO" dirty="0"/>
              <a:t> destul de repede, cu avansul tehnologic, trebuie înlocuite cam la 5 ani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805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2A585-BB08-4999-9446-7C06780F5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Echipamente chestiuni generale</a:t>
            </a:r>
            <a:br>
              <a:rPr lang="ro-RO" dirty="0"/>
            </a:br>
            <a:r>
              <a:rPr lang="ro-RO" dirty="0"/>
              <a:t>Tipuri de echipamente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E3FDE-5C04-4BE5-ACDC-3EE4A6C1E4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o-RO" dirty="0" err="1"/>
              <a:t>Stacabile</a:t>
            </a:r>
            <a:r>
              <a:rPr lang="ro-RO" dirty="0"/>
              <a:t> sau </a:t>
            </a:r>
            <a:r>
              <a:rPr lang="ro-RO" dirty="0" err="1"/>
              <a:t>stackable</a:t>
            </a:r>
            <a:endParaRPr lang="ro-RO" dirty="0"/>
          </a:p>
          <a:p>
            <a:r>
              <a:rPr lang="ro-RO" dirty="0"/>
              <a:t>Seamănă cu cele de tip ”</a:t>
            </a:r>
            <a:r>
              <a:rPr lang="en-US" dirty="0"/>
              <a:t>stand alone</a:t>
            </a:r>
            <a:r>
              <a:rPr lang="ro-RO" dirty="0"/>
              <a:t>” dar se pot interconecta </a:t>
            </a:r>
            <a:r>
              <a:rPr lang="ro-RO" dirty="0" err="1"/>
              <a:t>printrun</a:t>
            </a:r>
            <a:r>
              <a:rPr lang="ro-RO" dirty="0"/>
              <a:t> port și cablu special proprietar specific pentru un producător </a:t>
            </a:r>
          </a:p>
          <a:p>
            <a:r>
              <a:rPr lang="ro-RO" dirty="0"/>
              <a:t>Din punct de vedere logic formează un singur echipament</a:t>
            </a:r>
          </a:p>
          <a:p>
            <a:r>
              <a:rPr lang="ro-RO" dirty="0"/>
              <a:t>Se configurează un singur echipament, cel care devine </a:t>
            </a:r>
            <a:r>
              <a:rPr lang="ro-RO" dirty="0" err="1"/>
              <a:t>Stack</a:t>
            </a:r>
            <a:r>
              <a:rPr lang="ro-RO" dirty="0"/>
              <a:t> Master</a:t>
            </a:r>
          </a:p>
          <a:p>
            <a:r>
              <a:rPr lang="ro-RO" dirty="0"/>
              <a:t>Rata de date între echipamente este mult mai mare</a:t>
            </a:r>
          </a:p>
          <a:p>
            <a:r>
              <a:rPr lang="ro-RO" dirty="0"/>
              <a:t>Există de obicei clase de echipamente care pot forma o stivă, nu oricare cu oricare</a:t>
            </a:r>
          </a:p>
          <a:p>
            <a:r>
              <a:rPr lang="ro-RO" dirty="0"/>
              <a:t>Nr de echipamente din stivă limitat la 7 sau 8</a:t>
            </a:r>
          </a:p>
          <a:p>
            <a:r>
              <a:rPr lang="ro-RO" dirty="0"/>
              <a:t>Cablul de </a:t>
            </a:r>
            <a:r>
              <a:rPr lang="ro-RO" dirty="0" err="1"/>
              <a:t>stackare</a:t>
            </a:r>
            <a:r>
              <a:rPr lang="ro-RO" dirty="0"/>
              <a:t> este opțional și se comandă separat</a:t>
            </a:r>
          </a:p>
          <a:p>
            <a:r>
              <a:rPr lang="en-US" dirty="0"/>
              <a:t>https://en.wikipedia.org/wiki/Stackable_switch</a:t>
            </a:r>
          </a:p>
        </p:txBody>
      </p:sp>
    </p:spTree>
    <p:extLst>
      <p:ext uri="{BB962C8B-B14F-4D97-AF65-F5344CB8AC3E}">
        <p14:creationId xmlns:p14="http://schemas.microsoft.com/office/powerpoint/2010/main" val="2371114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9270-EEDB-4411-83C3-096881FE2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Echipamente chestiuni generale</a:t>
            </a:r>
            <a:br>
              <a:rPr lang="ro-RO" dirty="0"/>
            </a:br>
            <a:r>
              <a:rPr lang="ro-RO" dirty="0"/>
              <a:t>Tipuri de echipamente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DBEB7-2819-43E8-B6AF-2F2485C01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o-RO" dirty="0"/>
              <a:t>Echipamente modulare</a:t>
            </a:r>
          </a:p>
          <a:p>
            <a:r>
              <a:rPr lang="ro-RO" dirty="0"/>
              <a:t>Sunt cele mai complexe echipamente</a:t>
            </a:r>
          </a:p>
          <a:p>
            <a:r>
              <a:rPr lang="ro-RO" dirty="0"/>
              <a:t>Sunt formate </a:t>
            </a:r>
            <a:r>
              <a:rPr lang="ro-RO" dirty="0" err="1"/>
              <a:t>dintrun</a:t>
            </a:r>
            <a:r>
              <a:rPr lang="ro-RO" dirty="0"/>
              <a:t> șasiu care conține surse de curent, ventilatoare, un back plane de comunicații și acceptă un număr de 5-13 module</a:t>
            </a:r>
          </a:p>
          <a:p>
            <a:r>
              <a:rPr lang="ro-RO" dirty="0"/>
              <a:t>Șasiul se montează în rack, iar modulele sunt inserate în Șasiu</a:t>
            </a:r>
          </a:p>
          <a:p>
            <a:r>
              <a:rPr lang="ro-RO" dirty="0"/>
              <a:t>Există un modul numit de regulă Supervizor care furnizează inteligența echipamentului și comandă restul modulelor</a:t>
            </a:r>
          </a:p>
          <a:p>
            <a:r>
              <a:rPr lang="ro-RO" dirty="0"/>
              <a:t>Se pot instala pentru redundanță 2 module </a:t>
            </a:r>
            <a:r>
              <a:rPr lang="ro-RO" dirty="0" err="1"/>
              <a:t>Supervisor</a:t>
            </a:r>
            <a:r>
              <a:rPr lang="ro-RO" dirty="0"/>
              <a:t>, Activ și stand-</a:t>
            </a:r>
            <a:r>
              <a:rPr lang="ro-RO" dirty="0" err="1"/>
              <a:t>bye</a:t>
            </a:r>
            <a:endParaRPr lang="ro-RO" dirty="0"/>
          </a:p>
          <a:p>
            <a:r>
              <a:rPr lang="ro-RO" dirty="0"/>
              <a:t>Permit extensia graduală prin adăugarea de noi module și o densitate mare de porturi</a:t>
            </a:r>
          </a:p>
          <a:p>
            <a:r>
              <a:rPr lang="ro-RO" dirty="0"/>
              <a:t>Se pot adăuga și module cu funcții diferite, firewall, controller wireless, porturi UTP, porturi FO</a:t>
            </a:r>
          </a:p>
          <a:p>
            <a:r>
              <a:rPr lang="ro-RO" dirty="0"/>
              <a:t>Se păstrează mai bine în timp, se poate înlocui sau adăuga un modul, chiar și </a:t>
            </a:r>
            <a:r>
              <a:rPr lang="ro-RO" dirty="0" err="1"/>
              <a:t>supervisor</a:t>
            </a:r>
            <a:r>
              <a:rPr lang="ro-RO" dirty="0"/>
              <a:t> la nevoie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626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1821</Words>
  <Application>Microsoft Office PowerPoint</Application>
  <PresentationFormat>Widescreen</PresentationFormat>
  <Paragraphs>159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Office Theme</vt:lpstr>
      <vt:lpstr>Etapa 3</vt:lpstr>
      <vt:lpstr>Cuprins</vt:lpstr>
      <vt:lpstr>Definire VLAN</vt:lpstr>
      <vt:lpstr>Tabel VLAN și asignare adrese IPv4</vt:lpstr>
      <vt:lpstr>Alegerea echipamentelor chestiuni generale</vt:lpstr>
      <vt:lpstr>Echipamente chestiuni generale Cum deosebim un echipament de tip bussines</vt:lpstr>
      <vt:lpstr>Echipamente chestiuni generale Tipuri de echipamente</vt:lpstr>
      <vt:lpstr>Echipamente chestiuni generale Tipuri de echipamente</vt:lpstr>
      <vt:lpstr>Echipamente chestiuni generale Tipuri de echipamente</vt:lpstr>
      <vt:lpstr>Echipamente chestiuni generale PoE</vt:lpstr>
      <vt:lpstr>Echipamente chestiuni generale, module FO</vt:lpstr>
      <vt:lpstr>Exemplu de echipamente în IDF</vt:lpstr>
      <vt:lpstr>Caracteristici tehnice echipamente de tip Switch</vt:lpstr>
      <vt:lpstr>Caracteristici tehnice echipamente de tip Switch, blocking sau nonblocking</vt:lpstr>
      <vt:lpstr>Switchuri L2</vt:lpstr>
      <vt:lpstr>SW L3</vt:lpstr>
      <vt:lpstr>Alegerea AP + controler Wless</vt:lpstr>
      <vt:lpstr>Alegerea AP + controler Wless</vt:lpstr>
      <vt:lpstr>Alegere FireWall</vt:lpstr>
      <vt:lpstr>Concluzii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Etapa 3</dc:title>
  <dc:creator>Emil Ioan Cebuc</dc:creator>
  <cp:lastModifiedBy>Emil Ioan Cebuc</cp:lastModifiedBy>
  <cp:revision>16</cp:revision>
  <dcterms:created xsi:type="dcterms:W3CDTF">2020-03-17T08:39:24Z</dcterms:created>
  <dcterms:modified xsi:type="dcterms:W3CDTF">2020-03-18T11:05:49Z</dcterms:modified>
</cp:coreProperties>
</file>