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Lst>
  <p:notesMasterIdLst>
    <p:notesMasterId r:id="rId28"/>
  </p:notesMasterIdLst>
  <p:handoutMasterIdLst>
    <p:handoutMasterId r:id="rId29"/>
  </p:handoutMasterIdLst>
  <p:sldIdLst>
    <p:sldId id="256" r:id="rId2"/>
    <p:sldId id="258" r:id="rId3"/>
    <p:sldId id="259" r:id="rId4"/>
    <p:sldId id="260" r:id="rId5"/>
    <p:sldId id="265" r:id="rId6"/>
    <p:sldId id="266" r:id="rId7"/>
    <p:sldId id="267" r:id="rId8"/>
    <p:sldId id="268" r:id="rId9"/>
    <p:sldId id="269" r:id="rId10"/>
    <p:sldId id="270" r:id="rId11"/>
    <p:sldId id="271" r:id="rId12"/>
    <p:sldId id="272" r:id="rId13"/>
    <p:sldId id="273" r:id="rId14"/>
    <p:sldId id="262" r:id="rId15"/>
    <p:sldId id="263" r:id="rId16"/>
    <p:sldId id="264" r:id="rId17"/>
    <p:sldId id="275" r:id="rId18"/>
    <p:sldId id="261" r:id="rId19"/>
    <p:sldId id="274" r:id="rId20"/>
    <p:sldId id="276" r:id="rId21"/>
    <p:sldId id="278" r:id="rId22"/>
    <p:sldId id="279" r:id="rId23"/>
    <p:sldId id="277" r:id="rId24"/>
    <p:sldId id="280" r:id="rId25"/>
    <p:sldId id="281" r:id="rId26"/>
    <p:sldId id="282" r:id="rId2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0E0"/>
    <a:srgbClr val="9A9975"/>
    <a:srgbClr val="868563"/>
    <a:srgbClr val="757456"/>
    <a:srgbClr val="008BC2"/>
    <a:srgbClr val="35C5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6828" autoAdjust="0"/>
  </p:normalViewPr>
  <p:slideViewPr>
    <p:cSldViewPr>
      <p:cViewPr varScale="1">
        <p:scale>
          <a:sx n="79" d="100"/>
          <a:sy n="79" d="100"/>
        </p:scale>
        <p:origin x="82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B9FF6EB-AC52-4D7F-90AA-682A17C02A16}"/>
              </a:ext>
            </a:extLst>
          </p:cNvPr>
          <p:cNvSpPr>
            <a:spLocks noChangeArrowheads="1"/>
          </p:cNvSpPr>
          <p:nvPr/>
        </p:nvSpPr>
        <p:spPr bwMode="auto">
          <a:xfrm>
            <a:off x="1244600" y="1001713"/>
            <a:ext cx="4621213" cy="3784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5" name="Rectangle 3">
            <a:extLst>
              <a:ext uri="{FF2B5EF4-FFF2-40B4-BE49-F238E27FC236}">
                <a16:creationId xmlns:a16="http://schemas.microsoft.com/office/drawing/2014/main" id="{301CE459-24F1-4363-B018-3243BBF98468}"/>
              </a:ext>
            </a:extLst>
          </p:cNvPr>
          <p:cNvSpPr>
            <a:spLocks noChangeArrowheads="1"/>
          </p:cNvSpPr>
          <p:nvPr/>
        </p:nvSpPr>
        <p:spPr bwMode="auto">
          <a:xfrm>
            <a:off x="1244600" y="5461000"/>
            <a:ext cx="4621213" cy="37814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6" name="Rectangle 4">
            <a:extLst>
              <a:ext uri="{FF2B5EF4-FFF2-40B4-BE49-F238E27FC236}">
                <a16:creationId xmlns:a16="http://schemas.microsoft.com/office/drawing/2014/main" id="{C6A313A5-C6E2-4F5B-8381-22D42905EFE6}"/>
              </a:ext>
            </a:extLst>
          </p:cNvPr>
          <p:cNvSpPr>
            <a:spLocks noChangeArrowheads="1"/>
          </p:cNvSpPr>
          <p:nvPr/>
        </p:nvSpPr>
        <p:spPr bwMode="auto">
          <a:xfrm>
            <a:off x="58738" y="9874250"/>
            <a:ext cx="69484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02" tIns="52565" rIns="100202" bIns="52565">
            <a:spAutoFit/>
          </a:bodyPr>
          <a:lstStyle>
            <a:lvl1pPr defTabSz="641350">
              <a:tabLst>
                <a:tab pos="2500313" algn="l"/>
                <a:tab pos="5060950" algn="l"/>
              </a:tabLst>
              <a:defRPr sz="2400">
                <a:solidFill>
                  <a:schemeClr val="tx1"/>
                </a:solidFill>
                <a:latin typeface="Helvetica" panose="020B0604020202020204" pitchFamily="34" charset="0"/>
              </a:defRPr>
            </a:lvl1pPr>
            <a:lvl2pPr marL="695325" indent="-195263" defTabSz="641350">
              <a:tabLst>
                <a:tab pos="2500313" algn="l"/>
                <a:tab pos="5060950" algn="l"/>
              </a:tabLst>
              <a:defRPr sz="2400">
                <a:solidFill>
                  <a:schemeClr val="tx1"/>
                </a:solidFill>
                <a:latin typeface="Helvetica" panose="020B0604020202020204" pitchFamily="34" charset="0"/>
              </a:defRPr>
            </a:lvl2pPr>
            <a:lvl3pPr marL="1444625" defTabSz="641350">
              <a:tabLst>
                <a:tab pos="2500313" algn="l"/>
                <a:tab pos="5060950" algn="l"/>
              </a:tabLst>
              <a:defRPr sz="2400">
                <a:solidFill>
                  <a:schemeClr val="tx1"/>
                </a:solidFill>
                <a:latin typeface="Helvetica" panose="020B0604020202020204" pitchFamily="34" charset="0"/>
              </a:defRPr>
            </a:lvl3pPr>
            <a:lvl4pPr marL="1568450" defTabSz="641350">
              <a:tabLst>
                <a:tab pos="2500313" algn="l"/>
                <a:tab pos="5060950" algn="l"/>
              </a:tabLst>
              <a:defRPr sz="2400">
                <a:solidFill>
                  <a:schemeClr val="tx1"/>
                </a:solidFill>
                <a:latin typeface="Helvetica" panose="020B0604020202020204" pitchFamily="34" charset="0"/>
              </a:defRPr>
            </a:lvl4pPr>
            <a:lvl5pPr marL="2000250" defTabSz="641350">
              <a:tabLst>
                <a:tab pos="2500313" algn="l"/>
                <a:tab pos="5060950" algn="l"/>
              </a:tabLst>
              <a:defRPr sz="2400">
                <a:solidFill>
                  <a:schemeClr val="tx1"/>
                </a:solidFill>
                <a:latin typeface="Helvetica" panose="020B0604020202020204" pitchFamily="34" charset="0"/>
              </a:defRPr>
            </a:lvl5pPr>
            <a:lvl6pPr marL="24574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6pPr>
            <a:lvl7pPr marL="29146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7pPr>
            <a:lvl8pPr marL="33718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8pPr>
            <a:lvl9pPr marL="38290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9pPr>
          </a:lstStyle>
          <a:p>
            <a:pPr>
              <a:lnSpc>
                <a:spcPct val="100000"/>
              </a:lnSpc>
            </a:pPr>
            <a:endParaRPr lang="en-US" altLang="en-US" sz="800"/>
          </a:p>
        </p:txBody>
      </p:sp>
      <p:sp>
        <p:nvSpPr>
          <p:cNvPr id="3077" name="Line 5">
            <a:extLst>
              <a:ext uri="{FF2B5EF4-FFF2-40B4-BE49-F238E27FC236}">
                <a16:creationId xmlns:a16="http://schemas.microsoft.com/office/drawing/2014/main" id="{BA08EF6A-B2FD-4B57-994A-591E9BF935E0}"/>
              </a:ext>
            </a:extLst>
          </p:cNvPr>
          <p:cNvSpPr>
            <a:spLocks noChangeShapeType="1"/>
          </p:cNvSpPr>
          <p:nvPr/>
        </p:nvSpPr>
        <p:spPr bwMode="auto">
          <a:xfrm>
            <a:off x="157163" y="9891713"/>
            <a:ext cx="67833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8" name="Rectangle 6">
            <a:extLst>
              <a:ext uri="{FF2B5EF4-FFF2-40B4-BE49-F238E27FC236}">
                <a16:creationId xmlns:a16="http://schemas.microsoft.com/office/drawing/2014/main" id="{D9B66E5D-DEFC-4C1C-9BF5-B23E7C2BC4BE}"/>
              </a:ext>
            </a:extLst>
          </p:cNvPr>
          <p:cNvSpPr>
            <a:spLocks noGrp="1" noChangeArrowheads="1"/>
          </p:cNvSpPr>
          <p:nvPr>
            <p:ph type="dt" sz="quarter" idx="1"/>
          </p:nvPr>
        </p:nvSpPr>
        <p:spPr bwMode="auto">
          <a:xfrm>
            <a:off x="4014788" y="-7938"/>
            <a:ext cx="30972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t" anchorCtr="0" compatLnSpc="1">
            <a:prstTxWarp prst="textNoShape">
              <a:avLst/>
            </a:prstTxWarp>
          </a:bodyPr>
          <a:lstStyle>
            <a:lvl1pPr algn="r" defTabSz="946150">
              <a:lnSpc>
                <a:spcPct val="100000"/>
              </a:lnSpc>
              <a:defRPr sz="1000" b="0" i="1">
                <a:latin typeface="Helvetica" panose="020B0604020202020204" pitchFamily="34" charset="0"/>
              </a:defRPr>
            </a:lvl1pPr>
          </a:lstStyle>
          <a:p>
            <a:endParaRPr lang="en-GB" altLang="en-US"/>
          </a:p>
        </p:txBody>
      </p:sp>
      <p:sp>
        <p:nvSpPr>
          <p:cNvPr id="3079" name="Rectangle 7">
            <a:extLst>
              <a:ext uri="{FF2B5EF4-FFF2-40B4-BE49-F238E27FC236}">
                <a16:creationId xmlns:a16="http://schemas.microsoft.com/office/drawing/2014/main" id="{FDD47C7E-8627-45B9-B88F-2E921E882107}"/>
              </a:ext>
            </a:extLst>
          </p:cNvPr>
          <p:cNvSpPr>
            <a:spLocks noGrp="1" noChangeArrowheads="1"/>
          </p:cNvSpPr>
          <p:nvPr>
            <p:ph type="sldNum" sz="quarter" idx="3"/>
          </p:nvPr>
        </p:nvSpPr>
        <p:spPr bwMode="auto">
          <a:xfrm>
            <a:off x="4014788" y="9737725"/>
            <a:ext cx="30972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algn="r" defTabSz="946150">
              <a:lnSpc>
                <a:spcPct val="100000"/>
              </a:lnSpc>
              <a:defRPr sz="1000" b="0" i="1">
                <a:latin typeface="Helvetica" panose="020B0604020202020204" pitchFamily="34" charset="0"/>
              </a:defRPr>
            </a:lvl1pPr>
          </a:lstStyle>
          <a:p>
            <a:fld id="{7461A1AE-2976-45EC-8CC4-739FEB6F711F}" type="slidenum">
              <a:rPr lang="en-GB" altLang="en-US"/>
              <a:pPr/>
              <a:t>‹#›</a:t>
            </a:fld>
            <a:endParaRPr lang="en-GB" altLang="en-US"/>
          </a:p>
        </p:txBody>
      </p:sp>
      <p:sp>
        <p:nvSpPr>
          <p:cNvPr id="3080" name="Rectangle 8">
            <a:extLst>
              <a:ext uri="{FF2B5EF4-FFF2-40B4-BE49-F238E27FC236}">
                <a16:creationId xmlns:a16="http://schemas.microsoft.com/office/drawing/2014/main" id="{27E7D75B-4619-458A-9135-212627A9330B}"/>
              </a:ext>
            </a:extLst>
          </p:cNvPr>
          <p:cNvSpPr>
            <a:spLocks noGrp="1" noChangeArrowheads="1"/>
          </p:cNvSpPr>
          <p:nvPr>
            <p:ph type="ftr" sz="quarter" idx="2"/>
          </p:nvPr>
        </p:nvSpPr>
        <p:spPr bwMode="auto">
          <a:xfrm>
            <a:off x="-12700" y="9737725"/>
            <a:ext cx="30972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defTabSz="946150">
              <a:lnSpc>
                <a:spcPct val="100000"/>
              </a:lnSpc>
              <a:defRPr sz="1000" b="0" i="1">
                <a:latin typeface="Helvetica" panose="020B0604020202020204" pitchFamily="34" charset="0"/>
              </a:defRPr>
            </a:lvl1pPr>
          </a:lstStyle>
          <a:p>
            <a:endParaRPr lang="en-GB" altLang="en-US"/>
          </a:p>
        </p:txBody>
      </p:sp>
      <p:sp>
        <p:nvSpPr>
          <p:cNvPr id="3081" name="Rectangle 9">
            <a:extLst>
              <a:ext uri="{FF2B5EF4-FFF2-40B4-BE49-F238E27FC236}">
                <a16:creationId xmlns:a16="http://schemas.microsoft.com/office/drawing/2014/main" id="{F8443D56-D033-485D-AE44-C28CE3ED5810}"/>
              </a:ext>
            </a:extLst>
          </p:cNvPr>
          <p:cNvSpPr>
            <a:spLocks noGrp="1" noChangeArrowheads="1"/>
          </p:cNvSpPr>
          <p:nvPr>
            <p:ph type="hdr" sz="quarter"/>
          </p:nvPr>
        </p:nvSpPr>
        <p:spPr bwMode="auto">
          <a:xfrm>
            <a:off x="-12700" y="-7938"/>
            <a:ext cx="30972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t" anchorCtr="0" compatLnSpc="1">
            <a:prstTxWarp prst="textNoShape">
              <a:avLst/>
            </a:prstTxWarp>
          </a:bodyPr>
          <a:lstStyle>
            <a:lvl1pPr defTabSz="946150">
              <a:lnSpc>
                <a:spcPct val="100000"/>
              </a:lnSpc>
              <a:defRPr sz="1000" b="0" i="1">
                <a:latin typeface="Helvetica" panose="020B0604020202020204" pitchFamily="34" charset="0"/>
              </a:defRPr>
            </a:lvl1pPr>
          </a:lstStyle>
          <a:p>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4634CA-3B10-4E7D-B018-3E9B00ACFCA0}"/>
              </a:ext>
            </a:extLst>
          </p:cNvPr>
          <p:cNvSpPr>
            <a:spLocks noGrp="1" noRot="1" noChangeAspect="1" noChangeArrowheads="1" noTextEdit="1"/>
          </p:cNvSpPr>
          <p:nvPr>
            <p:ph type="sldImg" idx="2"/>
          </p:nvPr>
        </p:nvSpPr>
        <p:spPr bwMode="auto">
          <a:xfrm>
            <a:off x="-382588" y="274638"/>
            <a:ext cx="7977188" cy="448786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DA9AC4EB-FE06-4CAD-B6CC-18CCD8498608}"/>
              </a:ext>
            </a:extLst>
          </p:cNvPr>
          <p:cNvSpPr>
            <a:spLocks noGrp="1" noChangeArrowheads="1"/>
          </p:cNvSpPr>
          <p:nvPr>
            <p:ph type="body" sz="quarter" idx="3"/>
          </p:nvPr>
        </p:nvSpPr>
        <p:spPr bwMode="auto">
          <a:xfrm>
            <a:off x="412750" y="4919663"/>
            <a:ext cx="62452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02" tIns="52565" rIns="100202" bIns="52565" numCol="1" anchor="t" anchorCtr="0" compatLnSpc="1">
            <a:prstTxWarp prst="textNoShape">
              <a:avLst/>
            </a:prstTxWarp>
          </a:bodyPr>
          <a:lstStyle/>
          <a:p>
            <a:pPr lvl="0"/>
            <a:r>
              <a:rPr lang="en-GB" altLang="en-US"/>
              <a:t>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Rectangle 4">
            <a:extLst>
              <a:ext uri="{FF2B5EF4-FFF2-40B4-BE49-F238E27FC236}">
                <a16:creationId xmlns:a16="http://schemas.microsoft.com/office/drawing/2014/main" id="{20D12D5A-9427-4551-B9D0-4AA54C97BCEF}"/>
              </a:ext>
            </a:extLst>
          </p:cNvPr>
          <p:cNvSpPr>
            <a:spLocks noChangeArrowheads="1"/>
          </p:cNvSpPr>
          <p:nvPr/>
        </p:nvSpPr>
        <p:spPr bwMode="auto">
          <a:xfrm>
            <a:off x="6375400" y="9675813"/>
            <a:ext cx="45878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 name="Rectangle 5">
            <a:extLst>
              <a:ext uri="{FF2B5EF4-FFF2-40B4-BE49-F238E27FC236}">
                <a16:creationId xmlns:a16="http://schemas.microsoft.com/office/drawing/2014/main" id="{FF4C7014-4F86-4E5B-89D0-E0A4B7E192AC}"/>
              </a:ext>
            </a:extLst>
          </p:cNvPr>
          <p:cNvSpPr>
            <a:spLocks noChangeArrowheads="1"/>
          </p:cNvSpPr>
          <p:nvPr/>
        </p:nvSpPr>
        <p:spPr bwMode="auto">
          <a:xfrm>
            <a:off x="58738" y="9874250"/>
            <a:ext cx="694848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02" tIns="52565" rIns="100202" bIns="52565">
            <a:spAutoFit/>
          </a:bodyPr>
          <a:lstStyle>
            <a:lvl1pPr defTabSz="641350">
              <a:tabLst>
                <a:tab pos="2500313" algn="l"/>
                <a:tab pos="5060950" algn="l"/>
              </a:tabLst>
              <a:defRPr sz="2400">
                <a:solidFill>
                  <a:schemeClr val="tx1"/>
                </a:solidFill>
                <a:latin typeface="Helvetica" panose="020B0604020202020204" pitchFamily="34" charset="0"/>
              </a:defRPr>
            </a:lvl1pPr>
            <a:lvl2pPr marL="695325" indent="-195263" defTabSz="641350">
              <a:tabLst>
                <a:tab pos="2500313" algn="l"/>
                <a:tab pos="5060950" algn="l"/>
              </a:tabLst>
              <a:defRPr sz="2400">
                <a:solidFill>
                  <a:schemeClr val="tx1"/>
                </a:solidFill>
                <a:latin typeface="Helvetica" panose="020B0604020202020204" pitchFamily="34" charset="0"/>
              </a:defRPr>
            </a:lvl2pPr>
            <a:lvl3pPr marL="1444625" defTabSz="641350">
              <a:tabLst>
                <a:tab pos="2500313" algn="l"/>
                <a:tab pos="5060950" algn="l"/>
              </a:tabLst>
              <a:defRPr sz="2400">
                <a:solidFill>
                  <a:schemeClr val="tx1"/>
                </a:solidFill>
                <a:latin typeface="Helvetica" panose="020B0604020202020204" pitchFamily="34" charset="0"/>
              </a:defRPr>
            </a:lvl3pPr>
            <a:lvl4pPr marL="1568450" defTabSz="641350">
              <a:tabLst>
                <a:tab pos="2500313" algn="l"/>
                <a:tab pos="5060950" algn="l"/>
              </a:tabLst>
              <a:defRPr sz="2400">
                <a:solidFill>
                  <a:schemeClr val="tx1"/>
                </a:solidFill>
                <a:latin typeface="Helvetica" panose="020B0604020202020204" pitchFamily="34" charset="0"/>
              </a:defRPr>
            </a:lvl4pPr>
            <a:lvl5pPr marL="2000250" defTabSz="641350">
              <a:tabLst>
                <a:tab pos="2500313" algn="l"/>
                <a:tab pos="5060950" algn="l"/>
              </a:tabLst>
              <a:defRPr sz="2400">
                <a:solidFill>
                  <a:schemeClr val="tx1"/>
                </a:solidFill>
                <a:latin typeface="Helvetica" panose="020B0604020202020204" pitchFamily="34" charset="0"/>
              </a:defRPr>
            </a:lvl5pPr>
            <a:lvl6pPr marL="24574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6pPr>
            <a:lvl7pPr marL="29146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7pPr>
            <a:lvl8pPr marL="33718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8pPr>
            <a:lvl9pPr marL="38290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9pPr>
          </a:lstStyle>
          <a:p>
            <a:pPr>
              <a:lnSpc>
                <a:spcPct val="100000"/>
              </a:lnSpc>
            </a:pPr>
            <a:endParaRPr lang="en-US" altLang="en-US" sz="800"/>
          </a:p>
        </p:txBody>
      </p:sp>
      <p:sp>
        <p:nvSpPr>
          <p:cNvPr id="2054" name="Line 6">
            <a:extLst>
              <a:ext uri="{FF2B5EF4-FFF2-40B4-BE49-F238E27FC236}">
                <a16:creationId xmlns:a16="http://schemas.microsoft.com/office/drawing/2014/main" id="{83C04600-9771-4B1B-AB5A-1F120C31045B}"/>
              </a:ext>
            </a:extLst>
          </p:cNvPr>
          <p:cNvSpPr>
            <a:spLocks noChangeShapeType="1"/>
          </p:cNvSpPr>
          <p:nvPr/>
        </p:nvSpPr>
        <p:spPr bwMode="auto">
          <a:xfrm>
            <a:off x="157163" y="9891713"/>
            <a:ext cx="67833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 name="Rectangle 7">
            <a:extLst>
              <a:ext uri="{FF2B5EF4-FFF2-40B4-BE49-F238E27FC236}">
                <a16:creationId xmlns:a16="http://schemas.microsoft.com/office/drawing/2014/main" id="{83BCE72C-6E67-46D6-9CEE-2835E72CFF9D}"/>
              </a:ext>
            </a:extLst>
          </p:cNvPr>
          <p:cNvSpPr>
            <a:spLocks noGrp="1" noChangeArrowheads="1"/>
          </p:cNvSpPr>
          <p:nvPr>
            <p:ph type="sldNum" sz="quarter" idx="5"/>
          </p:nvPr>
        </p:nvSpPr>
        <p:spPr bwMode="auto">
          <a:xfrm>
            <a:off x="6048375" y="9755188"/>
            <a:ext cx="82867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algn="r" defTabSz="946150">
              <a:lnSpc>
                <a:spcPct val="100000"/>
              </a:lnSpc>
              <a:defRPr sz="800" b="0">
                <a:latin typeface="Helvetica" panose="020B0604020202020204" pitchFamily="34" charset="0"/>
              </a:defRPr>
            </a:lvl1pPr>
          </a:lstStyle>
          <a:p>
            <a:fld id="{C0C5EFA8-1F2B-4F9B-93A5-1927882FFC8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marL="112713" indent="-112713" algn="l" defTabSz="1020763" rtl="0" fontAlgn="base">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1pPr>
    <a:lvl2pPr marL="482600" indent="-120650" algn="l" defTabSz="1020763" rtl="0" fontAlgn="base">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2pPr>
    <a:lvl3pPr marL="966788" algn="l" defTabSz="1020763" rtl="0" fontAlgn="base">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3pPr>
    <a:lvl4pPr marL="1449388" algn="l" defTabSz="1020763" rtl="0" fontAlgn="base">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4pPr>
    <a:lvl5pPr marL="1931988" algn="l" defTabSz="1020763" rtl="0" fontAlgn="base">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0954A04-1558-4A0A-9E78-7554FAF7E276}"/>
              </a:ext>
            </a:extLst>
          </p:cNvPr>
          <p:cNvSpPr>
            <a:spLocks noGrp="1" noChangeArrowheads="1"/>
          </p:cNvSpPr>
          <p:nvPr>
            <p:ph type="sldNum" sz="quarter" idx="5"/>
          </p:nvPr>
        </p:nvSpPr>
        <p:spPr>
          <a:ln/>
        </p:spPr>
        <p:txBody>
          <a:bodyPr/>
          <a:lstStyle/>
          <a:p>
            <a:fld id="{E3B80AAB-DB8A-468E-83B9-32262A069E70}" type="slidenum">
              <a:rPr lang="en-GB" altLang="en-US"/>
              <a:pPr/>
              <a:t>2</a:t>
            </a:fld>
            <a:endParaRPr lang="en-GB" altLang="en-US"/>
          </a:p>
        </p:txBody>
      </p:sp>
      <p:sp>
        <p:nvSpPr>
          <p:cNvPr id="1321986" name="Rectangle 2">
            <a:extLst>
              <a:ext uri="{FF2B5EF4-FFF2-40B4-BE49-F238E27FC236}">
                <a16:creationId xmlns:a16="http://schemas.microsoft.com/office/drawing/2014/main" id="{CACF539C-4591-4965-9EC9-D2E980210301}"/>
              </a:ext>
            </a:extLst>
          </p:cNvPr>
          <p:cNvSpPr>
            <a:spLocks noGrp="1" noRot="1" noChangeAspect="1" noChangeArrowheads="1" noTextEdit="1"/>
          </p:cNvSpPr>
          <p:nvPr>
            <p:ph type="sldImg"/>
          </p:nvPr>
        </p:nvSpPr>
        <p:spPr>
          <a:ln/>
        </p:spPr>
      </p:sp>
      <p:sp>
        <p:nvSpPr>
          <p:cNvPr id="1321987" name="Rectangle 3">
            <a:extLst>
              <a:ext uri="{FF2B5EF4-FFF2-40B4-BE49-F238E27FC236}">
                <a16:creationId xmlns:a16="http://schemas.microsoft.com/office/drawing/2014/main" id="{0DA23FF1-6351-4A76-A8E1-33229AD3C1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80D7C3C-D30F-426E-B844-78EEF2D3ACAD}"/>
              </a:ext>
            </a:extLst>
          </p:cNvPr>
          <p:cNvSpPr>
            <a:spLocks noGrp="1" noChangeArrowheads="1"/>
          </p:cNvSpPr>
          <p:nvPr>
            <p:ph type="sldNum" sz="quarter" idx="5"/>
          </p:nvPr>
        </p:nvSpPr>
        <p:spPr>
          <a:ln/>
        </p:spPr>
        <p:txBody>
          <a:bodyPr/>
          <a:lstStyle/>
          <a:p>
            <a:fld id="{4AE31814-1C85-47C3-A6C7-3F8E0DB9435C}" type="slidenum">
              <a:rPr lang="en-GB" altLang="en-US"/>
              <a:pPr/>
              <a:t>4</a:t>
            </a:fld>
            <a:endParaRPr lang="en-GB" altLang="en-US"/>
          </a:p>
        </p:txBody>
      </p:sp>
      <p:sp>
        <p:nvSpPr>
          <p:cNvPr id="1420290" name="Rectangle 2">
            <a:extLst>
              <a:ext uri="{FF2B5EF4-FFF2-40B4-BE49-F238E27FC236}">
                <a16:creationId xmlns:a16="http://schemas.microsoft.com/office/drawing/2014/main" id="{A1C505E3-2999-497B-AD20-DF8B7A8B56FD}"/>
              </a:ext>
            </a:extLst>
          </p:cNvPr>
          <p:cNvSpPr>
            <a:spLocks noGrp="1" noRot="1" noChangeAspect="1" noChangeArrowheads="1" noTextEdit="1"/>
          </p:cNvSpPr>
          <p:nvPr>
            <p:ph type="sldImg"/>
          </p:nvPr>
        </p:nvSpPr>
        <p:spPr>
          <a:xfrm>
            <a:off x="649288" y="269875"/>
            <a:ext cx="5859462" cy="4394200"/>
          </a:xfrm>
          <a:ln/>
        </p:spPr>
      </p:sp>
      <p:sp>
        <p:nvSpPr>
          <p:cNvPr id="1420291" name="Rectangle 3">
            <a:extLst>
              <a:ext uri="{FF2B5EF4-FFF2-40B4-BE49-F238E27FC236}">
                <a16:creationId xmlns:a16="http://schemas.microsoft.com/office/drawing/2014/main" id="{EBAAC49E-20ED-4C66-B2BA-E866AE9E241B}"/>
              </a:ext>
            </a:extLst>
          </p:cNvPr>
          <p:cNvSpPr>
            <a:spLocks noGrp="1" noChangeArrowheads="1"/>
          </p:cNvSpPr>
          <p:nvPr>
            <p:ph type="body" idx="1"/>
          </p:nvPr>
        </p:nvSpPr>
        <p:spPr>
          <a:xfrm>
            <a:off x="409575" y="4819650"/>
            <a:ext cx="6199188" cy="46815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2B418A50-AE21-4099-93B0-70440F5B112C}"/>
              </a:ext>
            </a:extLst>
          </p:cNvPr>
          <p:cNvSpPr>
            <a:spLocks noGrp="1" noChangeArrowheads="1"/>
          </p:cNvSpPr>
          <p:nvPr>
            <p:ph type="sldNum" sz="quarter" idx="5"/>
          </p:nvPr>
        </p:nvSpPr>
        <p:spPr>
          <a:ln/>
        </p:spPr>
        <p:txBody>
          <a:bodyPr/>
          <a:lstStyle/>
          <a:p>
            <a:fld id="{F75FC3C7-4F89-4BD8-8780-71AB5FDA73DC}" type="slidenum">
              <a:rPr lang="en-GB" altLang="en-US"/>
              <a:pPr/>
              <a:t>18</a:t>
            </a:fld>
            <a:endParaRPr lang="en-GB" altLang="en-US"/>
          </a:p>
        </p:txBody>
      </p:sp>
      <p:sp>
        <p:nvSpPr>
          <p:cNvPr id="1422338" name="Rectangle 2">
            <a:extLst>
              <a:ext uri="{FF2B5EF4-FFF2-40B4-BE49-F238E27FC236}">
                <a16:creationId xmlns:a16="http://schemas.microsoft.com/office/drawing/2014/main" id="{92288157-0597-47C8-BD0C-623A121AC186}"/>
              </a:ext>
            </a:extLst>
          </p:cNvPr>
          <p:cNvSpPr>
            <a:spLocks noGrp="1" noRot="1" noChangeAspect="1" noChangeArrowheads="1" noTextEdit="1"/>
          </p:cNvSpPr>
          <p:nvPr>
            <p:ph type="sldImg"/>
          </p:nvPr>
        </p:nvSpPr>
        <p:spPr>
          <a:xfrm>
            <a:off x="647700" y="269875"/>
            <a:ext cx="5861050" cy="4395788"/>
          </a:xfrm>
          <a:ln/>
        </p:spPr>
      </p:sp>
      <p:sp>
        <p:nvSpPr>
          <p:cNvPr id="1422339" name="Rectangle 3">
            <a:extLst>
              <a:ext uri="{FF2B5EF4-FFF2-40B4-BE49-F238E27FC236}">
                <a16:creationId xmlns:a16="http://schemas.microsoft.com/office/drawing/2014/main" id="{264FB201-ED9D-4C59-B363-D1FFEF007EF3}"/>
              </a:ext>
            </a:extLst>
          </p:cNvPr>
          <p:cNvSpPr>
            <a:spLocks noGrp="1" noChangeArrowheads="1"/>
          </p:cNvSpPr>
          <p:nvPr>
            <p:ph type="body" idx="1"/>
          </p:nvPr>
        </p:nvSpPr>
        <p:spPr>
          <a:xfrm>
            <a:off x="409575" y="4821238"/>
            <a:ext cx="6199188" cy="467995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F7635D9-1A7F-4E3D-A378-DFC8572FEC13}"/>
              </a:ext>
            </a:extLst>
          </p:cNvPr>
          <p:cNvSpPr>
            <a:spLocks noGrp="1" noChangeArrowheads="1"/>
          </p:cNvSpPr>
          <p:nvPr>
            <p:ph type="sldNum" sz="quarter" idx="5"/>
          </p:nvPr>
        </p:nvSpPr>
        <p:spPr>
          <a:ln/>
        </p:spPr>
        <p:txBody>
          <a:bodyPr/>
          <a:lstStyle/>
          <a:p>
            <a:fld id="{B76243CD-04DB-4824-AAC3-FC0FDF4E1DAF}" type="slidenum">
              <a:rPr lang="en-GB" altLang="en-US"/>
              <a:pPr/>
              <a:t>21</a:t>
            </a:fld>
            <a:endParaRPr lang="en-GB" altLang="en-US"/>
          </a:p>
        </p:txBody>
      </p:sp>
      <p:sp>
        <p:nvSpPr>
          <p:cNvPr id="1440770" name="Rectangle 2">
            <a:extLst>
              <a:ext uri="{FF2B5EF4-FFF2-40B4-BE49-F238E27FC236}">
                <a16:creationId xmlns:a16="http://schemas.microsoft.com/office/drawing/2014/main" id="{36BF7721-0212-48EF-BA50-4F35B3799439}"/>
              </a:ext>
            </a:extLst>
          </p:cNvPr>
          <p:cNvSpPr txBox="1">
            <a:spLocks noGrp="1" noRot="1" noChangeAspect="1" noChangeArrowheads="1" noTextEdit="1"/>
          </p:cNvSpPr>
          <p:nvPr>
            <p:ph type="sldImg"/>
          </p:nvPr>
        </p:nvSpPr>
        <p:spPr>
          <a:xfrm>
            <a:off x="990600" y="776288"/>
            <a:ext cx="5114925" cy="3835400"/>
          </a:xfrm>
          <a:ln/>
        </p:spPr>
      </p:sp>
      <p:sp>
        <p:nvSpPr>
          <p:cNvPr id="1440771" name="Rectangle 3">
            <a:extLst>
              <a:ext uri="{FF2B5EF4-FFF2-40B4-BE49-F238E27FC236}">
                <a16:creationId xmlns:a16="http://schemas.microsoft.com/office/drawing/2014/main" id="{AF9B4AE6-7E52-438E-BA3E-87265B408C0C}"/>
              </a:ext>
            </a:extLst>
          </p:cNvPr>
          <p:cNvSpPr txBox="1">
            <a:spLocks noGrp="1" noChangeArrowheads="1"/>
          </p:cNvSpPr>
          <p:nvPr>
            <p:ph type="body" idx="1"/>
          </p:nvPr>
        </p:nvSpPr>
        <p:spPr>
          <a:xfrm>
            <a:off x="711200" y="4860925"/>
            <a:ext cx="5676900" cy="4510088"/>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994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1390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8299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78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020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578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94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E848-59D8-4729-A9F9-3BA35FA7C058}"/>
              </a:ext>
            </a:extLst>
          </p:cNvPr>
          <p:cNvSpPr>
            <a:spLocks noGrp="1"/>
          </p:cNvSpPr>
          <p:nvPr>
            <p:ph type="title"/>
          </p:nvPr>
        </p:nvSpPr>
        <p:spPr>
          <a:xfrm>
            <a:off x="874184" y="301625"/>
            <a:ext cx="10600267" cy="8382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97E7DC-26AF-454A-BBFB-6F8BBF348596}"/>
              </a:ext>
            </a:extLst>
          </p:cNvPr>
          <p:cNvSpPr>
            <a:spLocks noGrp="1"/>
          </p:cNvSpPr>
          <p:nvPr>
            <p:ph type="body" sz="half" idx="1"/>
          </p:nvPr>
        </p:nvSpPr>
        <p:spPr>
          <a:xfrm>
            <a:off x="874185" y="1641476"/>
            <a:ext cx="519218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49DF6D-8493-44E0-87A8-B6E3ECF94C6F}"/>
              </a:ext>
            </a:extLst>
          </p:cNvPr>
          <p:cNvSpPr>
            <a:spLocks noGrp="1"/>
          </p:cNvSpPr>
          <p:nvPr>
            <p:ph sz="half" idx="2"/>
          </p:nvPr>
        </p:nvSpPr>
        <p:spPr>
          <a:xfrm>
            <a:off x="6269567" y="1641476"/>
            <a:ext cx="5192184"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780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F190-52FE-42B3-A666-E5BF3F70A107}"/>
              </a:ext>
            </a:extLst>
          </p:cNvPr>
          <p:cNvSpPr>
            <a:spLocks noGrp="1"/>
          </p:cNvSpPr>
          <p:nvPr>
            <p:ph type="title"/>
          </p:nvPr>
        </p:nvSpPr>
        <p:spPr>
          <a:xfrm>
            <a:off x="874184" y="301625"/>
            <a:ext cx="10600267" cy="838200"/>
          </a:xfrm>
        </p:spPr>
        <p:txBody>
          <a:bodyPr/>
          <a:lstStyle/>
          <a:p>
            <a:r>
              <a:rPr lang="en-US"/>
              <a:t>Click to edit Master title style</a:t>
            </a:r>
            <a:endParaRPr lang="en-GB"/>
          </a:p>
        </p:txBody>
      </p:sp>
      <p:sp>
        <p:nvSpPr>
          <p:cNvPr id="3" name="Table Placeholder 2">
            <a:extLst>
              <a:ext uri="{FF2B5EF4-FFF2-40B4-BE49-F238E27FC236}">
                <a16:creationId xmlns:a16="http://schemas.microsoft.com/office/drawing/2014/main" id="{E7057DFD-EEE5-4327-852F-8028B909D1F2}"/>
              </a:ext>
            </a:extLst>
          </p:cNvPr>
          <p:cNvSpPr>
            <a:spLocks noGrp="1"/>
          </p:cNvSpPr>
          <p:nvPr>
            <p:ph type="tbl" idx="1"/>
          </p:nvPr>
        </p:nvSpPr>
        <p:spPr>
          <a:xfrm>
            <a:off x="874185" y="1641476"/>
            <a:ext cx="10587567" cy="4041775"/>
          </a:xfrm>
        </p:spPr>
        <p:txBody>
          <a:bodyPr/>
          <a:lstStyle/>
          <a:p>
            <a:endParaRPr lang="en-GB"/>
          </a:p>
        </p:txBody>
      </p:sp>
    </p:spTree>
    <p:extLst>
      <p:ext uri="{BB962C8B-B14F-4D97-AF65-F5344CB8AC3E}">
        <p14:creationId xmlns:p14="http://schemas.microsoft.com/office/powerpoint/2010/main" val="216647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724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14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256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40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981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85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0240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93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4/19/2021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064062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bind9.net/dns-tools" TargetMode="External"/><Relationship Id="rId2" Type="http://schemas.openxmlformats.org/officeDocument/2006/relationships/hyperlink" Target="http://mydns.bboy.net/surve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DNS_cache_poiso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tools.ietf.org/html/rfc3030" TargetMode="External"/><Relationship Id="rId3" Type="http://schemas.openxmlformats.org/officeDocument/2006/relationships/hyperlink" Target="http://tools.ietf.org/html/rfc1652" TargetMode="External"/><Relationship Id="rId7" Type="http://schemas.openxmlformats.org/officeDocument/2006/relationships/hyperlink" Target="http://tools.ietf.org/html/rfc2554" TargetMode="External"/><Relationship Id="rId2" Type="http://schemas.openxmlformats.org/officeDocument/2006/relationships/hyperlink" Target="http://en.wikipedia.org/wiki/8BITMIME" TargetMode="External"/><Relationship Id="rId1" Type="http://schemas.openxmlformats.org/officeDocument/2006/relationships/slideLayout" Target="../slideLayouts/slideLayout2.xml"/><Relationship Id="rId6" Type="http://schemas.openxmlformats.org/officeDocument/2006/relationships/hyperlink" Target="http://en.wikipedia.org/wiki/SMTP-AUTH" TargetMode="External"/><Relationship Id="rId5" Type="http://schemas.openxmlformats.org/officeDocument/2006/relationships/hyperlink" Target="http://tools.ietf.org/html/rfc2645" TargetMode="External"/><Relationship Id="rId4" Type="http://schemas.openxmlformats.org/officeDocument/2006/relationships/hyperlink" Target="http://en.wikipedia.org/wiki/On-Demand_Mail_Rela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tools.ietf.org/html/rfc1870" TargetMode="External"/><Relationship Id="rId3" Type="http://schemas.openxmlformats.org/officeDocument/2006/relationships/hyperlink" Target="http://en.wikipedia.org/wiki/Variable_envelope_return_path" TargetMode="External"/><Relationship Id="rId7" Type="http://schemas.openxmlformats.org/officeDocument/2006/relationships/hyperlink" Target="http://tools.ietf.org/html/rfc2920" TargetMode="External"/><Relationship Id="rId12" Type="http://schemas.openxmlformats.org/officeDocument/2006/relationships/hyperlink" Target="http://tools.ietf.org/html/rfc5336" TargetMode="External"/><Relationship Id="rId2" Type="http://schemas.openxmlformats.org/officeDocument/2006/relationships/hyperlink" Target="http://tools.ietf.org/html/rfc3461" TargetMode="External"/><Relationship Id="rId1" Type="http://schemas.openxmlformats.org/officeDocument/2006/relationships/slideLayout" Target="../slideLayouts/slideLayout2.xml"/><Relationship Id="rId6" Type="http://schemas.openxmlformats.org/officeDocument/2006/relationships/hyperlink" Target="http://tools.ietf.org/html/rfc821" TargetMode="External"/><Relationship Id="rId11" Type="http://schemas.openxmlformats.org/officeDocument/2006/relationships/hyperlink" Target="http://en.wikipedia.org/wiki/UTF-8" TargetMode="External"/><Relationship Id="rId5" Type="http://schemas.openxmlformats.org/officeDocument/2006/relationships/hyperlink" Target="http://tools.ietf.org/html/rfc1985" TargetMode="External"/><Relationship Id="rId10" Type="http://schemas.openxmlformats.org/officeDocument/2006/relationships/hyperlink" Target="http://tools.ietf.org/html/rfc3207" TargetMode="External"/><Relationship Id="rId4" Type="http://schemas.openxmlformats.org/officeDocument/2006/relationships/hyperlink" Target="http://en.wikipedia.org/wiki/ETRN" TargetMode="External"/><Relationship Id="rId9" Type="http://schemas.openxmlformats.org/officeDocument/2006/relationships/hyperlink" Target="http://en.wikipedia.org/wiki/Transport_layer_securit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bob@exampl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a:extLst>
              <a:ext uri="{FF2B5EF4-FFF2-40B4-BE49-F238E27FC236}">
                <a16:creationId xmlns:a16="http://schemas.microsoft.com/office/drawing/2014/main" id="{00696D0C-EE9C-43B2-9AA8-8C65247A6EDC}"/>
              </a:ext>
            </a:extLst>
          </p:cNvPr>
          <p:cNvSpPr>
            <a:spLocks noGrp="1" noChangeArrowheads="1"/>
          </p:cNvSpPr>
          <p:nvPr>
            <p:ph type="ctrTitle"/>
          </p:nvPr>
        </p:nvSpPr>
        <p:spPr/>
        <p:txBody>
          <a:bodyPr/>
          <a:lstStyle/>
          <a:p>
            <a:pPr algn="ctr"/>
            <a:r>
              <a:rPr lang="ro-RO" altLang="en-US" sz="3400"/>
              <a:t>Administrarea reţelelor de calculatoare</a:t>
            </a:r>
          </a:p>
        </p:txBody>
      </p:sp>
      <p:sp>
        <p:nvSpPr>
          <p:cNvPr id="1317891" name="Rectangle 3">
            <a:extLst>
              <a:ext uri="{FF2B5EF4-FFF2-40B4-BE49-F238E27FC236}">
                <a16:creationId xmlns:a16="http://schemas.microsoft.com/office/drawing/2014/main" id="{3F5D5F6E-4253-45CD-9309-6C02EE3A342A}"/>
              </a:ext>
            </a:extLst>
          </p:cNvPr>
          <p:cNvSpPr>
            <a:spLocks noGrp="1" noChangeArrowheads="1"/>
          </p:cNvSpPr>
          <p:nvPr>
            <p:ph type="subTitle" idx="1"/>
          </p:nvPr>
        </p:nvSpPr>
        <p:spPr/>
        <p:txBody>
          <a:bodyPr/>
          <a:lstStyle/>
          <a:p>
            <a:r>
              <a:rPr lang="en-US" altLang="en-US" sz="2400"/>
              <a:t>Sistemul de E-Mail </a:t>
            </a:r>
            <a:r>
              <a:rPr lang="ro-RO" altLang="en-US" sz="2400"/>
              <a:t>şi DNS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a:extLst>
              <a:ext uri="{FF2B5EF4-FFF2-40B4-BE49-F238E27FC236}">
                <a16:creationId xmlns:a16="http://schemas.microsoft.com/office/drawing/2014/main" id="{B891DEB1-402F-45C5-B77E-76A67A8B682B}"/>
              </a:ext>
            </a:extLst>
          </p:cNvPr>
          <p:cNvSpPr>
            <a:spLocks noGrp="1" noChangeArrowheads="1"/>
          </p:cNvSpPr>
          <p:nvPr>
            <p:ph type="title"/>
          </p:nvPr>
        </p:nvSpPr>
        <p:spPr/>
        <p:txBody>
          <a:bodyPr/>
          <a:lstStyle/>
          <a:p>
            <a:r>
              <a:rPr lang="ro-RO" altLang="en-US"/>
              <a:t>E-Mail Protocoale utilizate pt. MUA şi MDA</a:t>
            </a:r>
            <a:endParaRPr lang="en-GB" altLang="en-US"/>
          </a:p>
        </p:txBody>
      </p:sp>
      <p:sp>
        <p:nvSpPr>
          <p:cNvPr id="1431555" name="Rectangle 3">
            <a:extLst>
              <a:ext uri="{FF2B5EF4-FFF2-40B4-BE49-F238E27FC236}">
                <a16:creationId xmlns:a16="http://schemas.microsoft.com/office/drawing/2014/main" id="{E8FB7C2A-BEB9-449A-B7D6-63AEA6C2A128}"/>
              </a:ext>
            </a:extLst>
          </p:cNvPr>
          <p:cNvSpPr>
            <a:spLocks noGrp="1" noChangeArrowheads="1"/>
          </p:cNvSpPr>
          <p:nvPr>
            <p:ph idx="1"/>
          </p:nvPr>
        </p:nvSpPr>
        <p:spPr/>
        <p:txBody>
          <a:bodyPr/>
          <a:lstStyle/>
          <a:p>
            <a:pPr>
              <a:lnSpc>
                <a:spcPct val="75000"/>
              </a:lnSpc>
            </a:pPr>
            <a:r>
              <a:rPr lang="ro-RO" altLang="en-US" sz="2000"/>
              <a:t>IMAP Internet Message Acces Protocol IMAPv4</a:t>
            </a:r>
          </a:p>
          <a:p>
            <a:pPr lvl="1">
              <a:lnSpc>
                <a:spcPct val="75000"/>
              </a:lnSpc>
            </a:pPr>
            <a:r>
              <a:rPr lang="ro-RO" altLang="en-US" sz="1800"/>
              <a:t>TCP Port 143  RFC 3501</a:t>
            </a:r>
            <a:endParaRPr lang="en-GB" altLang="en-US" sz="1800"/>
          </a:p>
          <a:p>
            <a:pPr lvl="1">
              <a:lnSpc>
                <a:spcPct val="75000"/>
              </a:lnSpc>
            </a:pPr>
            <a:r>
              <a:rPr lang="ro-RO" altLang="en-US" sz="1800"/>
              <a:t>Clienţi:</a:t>
            </a:r>
          </a:p>
          <a:p>
            <a:pPr lvl="2">
              <a:lnSpc>
                <a:spcPct val="75000"/>
              </a:lnSpc>
            </a:pPr>
            <a:r>
              <a:rPr lang="ro-RO" altLang="en-US" sz="1800"/>
              <a:t>Squirrel Mail</a:t>
            </a:r>
          </a:p>
          <a:p>
            <a:pPr lvl="2">
              <a:lnSpc>
                <a:spcPct val="75000"/>
              </a:lnSpc>
            </a:pPr>
            <a:r>
              <a:rPr lang="ro-RO" altLang="en-US" sz="1800"/>
              <a:t>PINE</a:t>
            </a:r>
          </a:p>
          <a:p>
            <a:pPr lvl="2">
              <a:lnSpc>
                <a:spcPct val="75000"/>
              </a:lnSpc>
            </a:pPr>
            <a:r>
              <a:rPr lang="ro-RO" altLang="en-US" sz="1800">
                <a:solidFill>
                  <a:srgbClr val="FFFF00"/>
                </a:solidFill>
              </a:rPr>
              <a:t>Outlook, Outlook Express</a:t>
            </a:r>
          </a:p>
          <a:p>
            <a:pPr lvl="2">
              <a:lnSpc>
                <a:spcPct val="75000"/>
              </a:lnSpc>
            </a:pPr>
            <a:r>
              <a:rPr lang="ro-RO" altLang="en-US" sz="1800">
                <a:solidFill>
                  <a:srgbClr val="FFFF00"/>
                </a:solidFill>
              </a:rPr>
              <a:t>Thunderbird</a:t>
            </a:r>
          </a:p>
          <a:p>
            <a:pPr lvl="2">
              <a:lnSpc>
                <a:spcPct val="75000"/>
              </a:lnSpc>
            </a:pPr>
            <a:r>
              <a:rPr lang="ro-RO" altLang="en-US" sz="1800">
                <a:solidFill>
                  <a:srgbClr val="FFFF00"/>
                </a:solidFill>
              </a:rPr>
              <a:t>Evolution </a:t>
            </a:r>
          </a:p>
          <a:p>
            <a:pPr lvl="2">
              <a:lnSpc>
                <a:spcPct val="75000"/>
              </a:lnSpc>
            </a:pPr>
            <a:r>
              <a:rPr lang="ro-RO" altLang="en-US" sz="1800">
                <a:solidFill>
                  <a:srgbClr val="FFFF00"/>
                </a:solidFill>
              </a:rPr>
              <a:t>permit şi certificate digitale pt. criptare şi semnare</a:t>
            </a:r>
          </a:p>
          <a:p>
            <a:pPr lvl="1">
              <a:lnSpc>
                <a:spcPct val="75000"/>
              </a:lnSpc>
            </a:pPr>
            <a:r>
              <a:rPr lang="ro-RO" altLang="en-US" sz="1800">
                <a:solidFill>
                  <a:schemeClr val="tx1"/>
                </a:solidFill>
              </a:rPr>
              <a:t>Server:</a:t>
            </a:r>
          </a:p>
          <a:p>
            <a:pPr lvl="1">
              <a:lnSpc>
                <a:spcPct val="75000"/>
              </a:lnSpc>
            </a:pPr>
            <a:r>
              <a:rPr lang="ro-RO" altLang="en-US" sz="1800">
                <a:solidFill>
                  <a:schemeClr val="tx1"/>
                </a:solidFill>
              </a:rPr>
              <a:t>Dovecote, Courier, MS Exchange</a:t>
            </a:r>
            <a:endParaRPr lang="en-GB"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a:extLst>
              <a:ext uri="{FF2B5EF4-FFF2-40B4-BE49-F238E27FC236}">
                <a16:creationId xmlns:a16="http://schemas.microsoft.com/office/drawing/2014/main" id="{8B753DA6-89FB-4CB1-A2DB-CFA5F0F3F5F5}"/>
              </a:ext>
            </a:extLst>
          </p:cNvPr>
          <p:cNvSpPr>
            <a:spLocks noGrp="1" noChangeArrowheads="1"/>
          </p:cNvSpPr>
          <p:nvPr>
            <p:ph type="title"/>
          </p:nvPr>
        </p:nvSpPr>
        <p:spPr/>
        <p:txBody>
          <a:bodyPr/>
          <a:lstStyle/>
          <a:p>
            <a:r>
              <a:rPr lang="ro-RO" altLang="en-US"/>
              <a:t>MIME pentru transfer date non ASCII</a:t>
            </a:r>
            <a:endParaRPr lang="en-GB" altLang="en-US"/>
          </a:p>
        </p:txBody>
      </p:sp>
      <p:sp>
        <p:nvSpPr>
          <p:cNvPr id="1432579" name="Rectangle 3">
            <a:extLst>
              <a:ext uri="{FF2B5EF4-FFF2-40B4-BE49-F238E27FC236}">
                <a16:creationId xmlns:a16="http://schemas.microsoft.com/office/drawing/2014/main" id="{8EFB7B4B-0FBA-4A12-AAD8-2616BE25889A}"/>
              </a:ext>
            </a:extLst>
          </p:cNvPr>
          <p:cNvSpPr>
            <a:spLocks noGrp="1" noChangeArrowheads="1"/>
          </p:cNvSpPr>
          <p:nvPr>
            <p:ph idx="1"/>
          </p:nvPr>
        </p:nvSpPr>
        <p:spPr/>
        <p:txBody>
          <a:bodyPr/>
          <a:lstStyle/>
          <a:p>
            <a:r>
              <a:rPr lang="ro-RO" altLang="en-US"/>
              <a:t>Codificare din Binar in 7 bit ASCII</a:t>
            </a:r>
          </a:p>
          <a:p>
            <a:r>
              <a:rPr lang="ro-RO" altLang="en-US"/>
              <a:t>RFC 2045</a:t>
            </a:r>
          </a:p>
          <a:p>
            <a:r>
              <a:rPr lang="ro-RO" altLang="en-US"/>
              <a:t>3 octeţi, 24 biţi în 4 Caractere ASCII</a:t>
            </a:r>
          </a:p>
          <a:p>
            <a:pPr>
              <a:buFontTx/>
              <a:buNone/>
            </a:pPr>
            <a:r>
              <a:rPr lang="ro-RO" altLang="en-US"/>
              <a:t> Setul de ieşire la codificare base 64</a:t>
            </a:r>
          </a:p>
          <a:p>
            <a:pPr>
              <a:buFontTx/>
              <a:buNone/>
            </a:pPr>
            <a:r>
              <a:rPr lang="en-GB" altLang="en-US"/>
              <a:t>ABCDEFGHIJKLMNOPQRSTUVWXYZabcdefghijklmnopqrstuvwxyz0123456789+/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a:extLst>
              <a:ext uri="{FF2B5EF4-FFF2-40B4-BE49-F238E27FC236}">
                <a16:creationId xmlns:a16="http://schemas.microsoft.com/office/drawing/2014/main" id="{863AD1DD-B36F-4193-878A-0E25F6ADB4CF}"/>
              </a:ext>
            </a:extLst>
          </p:cNvPr>
          <p:cNvSpPr>
            <a:spLocks noGrp="1" noChangeArrowheads="1"/>
          </p:cNvSpPr>
          <p:nvPr>
            <p:ph type="title"/>
          </p:nvPr>
        </p:nvSpPr>
        <p:spPr/>
        <p:txBody>
          <a:bodyPr/>
          <a:lstStyle/>
          <a:p>
            <a:r>
              <a:rPr lang="ro-RO" altLang="en-US"/>
              <a:t>Utilitare</a:t>
            </a:r>
            <a:endParaRPr lang="en-GB" altLang="en-US"/>
          </a:p>
        </p:txBody>
      </p:sp>
      <p:sp>
        <p:nvSpPr>
          <p:cNvPr id="1433603" name="Rectangle 3">
            <a:extLst>
              <a:ext uri="{FF2B5EF4-FFF2-40B4-BE49-F238E27FC236}">
                <a16:creationId xmlns:a16="http://schemas.microsoft.com/office/drawing/2014/main" id="{1A5D3EF3-23D9-4D53-B0E7-B6D8B7BC23FC}"/>
              </a:ext>
            </a:extLst>
          </p:cNvPr>
          <p:cNvSpPr>
            <a:spLocks noGrp="1" noChangeArrowheads="1"/>
          </p:cNvSpPr>
          <p:nvPr>
            <p:ph idx="1"/>
          </p:nvPr>
        </p:nvSpPr>
        <p:spPr/>
        <p:txBody>
          <a:bodyPr/>
          <a:lstStyle/>
          <a:p>
            <a:r>
              <a:rPr lang="ro-RO" altLang="en-US"/>
              <a:t>CLAMAV Antivirus</a:t>
            </a:r>
          </a:p>
          <a:p>
            <a:r>
              <a:rPr lang="ro-RO" altLang="en-US"/>
              <a:t>SPAMASSASSIN anti SPAM</a:t>
            </a:r>
          </a:p>
          <a:p>
            <a:r>
              <a:rPr lang="ro-RO" altLang="en-US"/>
              <a:t>AMAVIS Antivirus+ anti SPAM</a:t>
            </a: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a:extLst>
              <a:ext uri="{FF2B5EF4-FFF2-40B4-BE49-F238E27FC236}">
                <a16:creationId xmlns:a16="http://schemas.microsoft.com/office/drawing/2014/main" id="{74E15214-227B-48B1-BDFB-AA0417B48CD8}"/>
              </a:ext>
            </a:extLst>
          </p:cNvPr>
          <p:cNvSpPr>
            <a:spLocks noGrp="1" noChangeArrowheads="1"/>
          </p:cNvSpPr>
          <p:nvPr>
            <p:ph type="title"/>
          </p:nvPr>
        </p:nvSpPr>
        <p:spPr/>
        <p:txBody>
          <a:bodyPr/>
          <a:lstStyle/>
          <a:p>
            <a:r>
              <a:rPr lang="ro-RO" altLang="en-US"/>
              <a:t>Open Relay şi Blacklisting</a:t>
            </a:r>
            <a:endParaRPr lang="en-GB" altLang="en-US"/>
          </a:p>
        </p:txBody>
      </p:sp>
      <p:sp>
        <p:nvSpPr>
          <p:cNvPr id="1434627" name="Rectangle 3">
            <a:extLst>
              <a:ext uri="{FF2B5EF4-FFF2-40B4-BE49-F238E27FC236}">
                <a16:creationId xmlns:a16="http://schemas.microsoft.com/office/drawing/2014/main" id="{84781AF7-B359-4C25-9BEA-FA987DAC1DE6}"/>
              </a:ext>
            </a:extLst>
          </p:cNvPr>
          <p:cNvSpPr>
            <a:spLocks noGrp="1" noChangeArrowheads="1"/>
          </p:cNvSpPr>
          <p:nvPr>
            <p:ph idx="1"/>
          </p:nvPr>
        </p:nvSpPr>
        <p:spPr/>
        <p:txBody>
          <a:bodyPr/>
          <a:lstStyle/>
          <a:p>
            <a:pPr>
              <a:lnSpc>
                <a:spcPct val="85000"/>
              </a:lnSpc>
            </a:pPr>
            <a:r>
              <a:rPr lang="ro-RO" altLang="en-US"/>
              <a:t>Open Relay</a:t>
            </a:r>
          </a:p>
          <a:p>
            <a:pPr lvl="1">
              <a:lnSpc>
                <a:spcPct val="85000"/>
              </a:lnSpc>
            </a:pPr>
            <a:r>
              <a:rPr lang="ro-RO" altLang="en-US"/>
              <a:t>Server de mail care acceptă mesaje care nu sunt destinate sau iniţiate de la/pentru un user local</a:t>
            </a:r>
          </a:p>
          <a:p>
            <a:pPr>
              <a:lnSpc>
                <a:spcPct val="85000"/>
              </a:lnSpc>
            </a:pPr>
            <a:r>
              <a:rPr lang="ro-RO" altLang="en-US"/>
              <a:t>Blacklist</a:t>
            </a:r>
          </a:p>
          <a:p>
            <a:pPr lvl="1">
              <a:lnSpc>
                <a:spcPct val="85000"/>
              </a:lnSpc>
            </a:pPr>
            <a:r>
              <a:rPr lang="ro-RO" altLang="en-US"/>
              <a:t>Listă de servere, IP sau Nume cu servere open relay sau care trimit SPAM </a:t>
            </a:r>
          </a:p>
          <a:p>
            <a:pPr lvl="1">
              <a:lnSpc>
                <a:spcPct val="85000"/>
              </a:lnSpc>
            </a:pPr>
            <a:r>
              <a:rPr lang="ro-RO" altLang="en-US"/>
              <a:t>RBL, DNSBL, RHSBL,  URIBL</a:t>
            </a:r>
          </a:p>
          <a:p>
            <a:pPr lvl="1">
              <a:lnSpc>
                <a:spcPct val="85000"/>
              </a:lnSpc>
            </a:pPr>
            <a:r>
              <a:rPr lang="ro-RO" altLang="en-US"/>
              <a:t>DNSWL lista albă</a:t>
            </a:r>
          </a:p>
          <a:p>
            <a:pPr>
              <a:lnSpc>
                <a:spcPct val="85000"/>
              </a:lnSpc>
            </a:pPr>
            <a:r>
              <a:rPr lang="ro-RO" altLang="en-US"/>
              <a:t>SPAM= mesaje electronice /comerciale/ sau nu nesolicitate</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a:extLst>
              <a:ext uri="{FF2B5EF4-FFF2-40B4-BE49-F238E27FC236}">
                <a16:creationId xmlns:a16="http://schemas.microsoft.com/office/drawing/2014/main" id="{1A78533F-3B5D-4E61-B8E9-D2C7BFC0D37B}"/>
              </a:ext>
            </a:extLst>
          </p:cNvPr>
          <p:cNvSpPr>
            <a:spLocks noGrp="1" noChangeArrowheads="1"/>
          </p:cNvSpPr>
          <p:nvPr>
            <p:ph type="title"/>
          </p:nvPr>
        </p:nvSpPr>
        <p:spPr/>
        <p:txBody>
          <a:bodyPr/>
          <a:lstStyle/>
          <a:p>
            <a:r>
              <a:rPr lang="ro-RO" altLang="en-US"/>
              <a:t>Legea Anti-Spam în România</a:t>
            </a:r>
            <a:endParaRPr lang="en-GB" altLang="en-US"/>
          </a:p>
        </p:txBody>
      </p:sp>
      <p:sp>
        <p:nvSpPr>
          <p:cNvPr id="1423363" name="Rectangle 3">
            <a:extLst>
              <a:ext uri="{FF2B5EF4-FFF2-40B4-BE49-F238E27FC236}">
                <a16:creationId xmlns:a16="http://schemas.microsoft.com/office/drawing/2014/main" id="{B3D77A19-F9B9-470A-A1DE-86FBCE6D4525}"/>
              </a:ext>
            </a:extLst>
          </p:cNvPr>
          <p:cNvSpPr>
            <a:spLocks noGrp="1" noChangeArrowheads="1"/>
          </p:cNvSpPr>
          <p:nvPr>
            <p:ph idx="1"/>
          </p:nvPr>
        </p:nvSpPr>
        <p:spPr>
          <a:xfrm>
            <a:off x="2179639" y="1341438"/>
            <a:ext cx="7940675" cy="5256212"/>
          </a:xfrm>
        </p:spPr>
        <p:txBody>
          <a:bodyPr>
            <a:normAutofit/>
          </a:bodyPr>
          <a:lstStyle/>
          <a:p>
            <a:r>
              <a:rPr lang="ro-MD" altLang="en-US" i="1"/>
              <a:t>În ceea ce priveşte Legea nr.506/2004, aceasta este o transpunere în dreptul intern a Directivei europene nr.58/2002 şi impune modalitatea opt-in în relaţia dintre practicanţii marketing-ului direct şi utilizatorii de Internet. Acest lucru este prevăzut de art.12 alin.1, care prevede că „Este interzisă efectuarea de comunicări comerciale prin utilizarea unor sisteme automate de apelare care nu necesită intervenţia unui operator uman, prin fax ori prin poşta electronică, sau prin orice altă metodă care foloseşte serviciile de comunicaţii electronice destinate publicului, cu excepţia cazului în care abonatul vizat şi-a exprimat în prealabil consimţământul expres pentru a primi asemenea comunicări”.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a:extLst>
              <a:ext uri="{FF2B5EF4-FFF2-40B4-BE49-F238E27FC236}">
                <a16:creationId xmlns:a16="http://schemas.microsoft.com/office/drawing/2014/main" id="{07913072-98A2-48A8-8DDB-B39D25E50C6D}"/>
              </a:ext>
            </a:extLst>
          </p:cNvPr>
          <p:cNvSpPr>
            <a:spLocks noGrp="1" noChangeArrowheads="1"/>
          </p:cNvSpPr>
          <p:nvPr>
            <p:ph type="title"/>
          </p:nvPr>
        </p:nvSpPr>
        <p:spPr/>
        <p:txBody>
          <a:bodyPr/>
          <a:lstStyle/>
          <a:p>
            <a:r>
              <a:rPr lang="ro-RO" altLang="en-US"/>
              <a:t>Legea Anti-Spam în România Excepţii</a:t>
            </a:r>
            <a:endParaRPr lang="en-GB" altLang="en-US"/>
          </a:p>
        </p:txBody>
      </p:sp>
      <p:sp>
        <p:nvSpPr>
          <p:cNvPr id="1424387" name="Rectangle 3">
            <a:extLst>
              <a:ext uri="{FF2B5EF4-FFF2-40B4-BE49-F238E27FC236}">
                <a16:creationId xmlns:a16="http://schemas.microsoft.com/office/drawing/2014/main" id="{6B756AD4-92F3-4A24-B14D-D1D9D7EFB7BD}"/>
              </a:ext>
            </a:extLst>
          </p:cNvPr>
          <p:cNvSpPr>
            <a:spLocks noGrp="1" noChangeArrowheads="1"/>
          </p:cNvSpPr>
          <p:nvPr>
            <p:ph idx="1"/>
          </p:nvPr>
        </p:nvSpPr>
        <p:spPr/>
        <p:txBody>
          <a:bodyPr/>
          <a:lstStyle/>
          <a:p>
            <a:r>
              <a:rPr lang="ro-MD" altLang="en-US" i="1"/>
              <a:t>De la această regulă există o excepţie prevăzută în art.2, care îi priveşte pe cei ce au obţinut adresele cu ocazia vânzării unui produs sau serviciu, dar care oferă destinatarului un mijloc simplu şi gratuit de opunere. La alin.3 se precizează că sunt interzise mesajele nesolicitate care ascund identitatea expeditorului sau a celui pentru care lucrează şi nici nu oferă destinatarului posibilitatea de a se opune.</a:t>
            </a:r>
            <a:br>
              <a:rPr lang="ro-MD" altLang="en-US" i="1"/>
            </a:br>
            <a:endParaRPr lang="ro-MD" altLang="en-US"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a:extLst>
              <a:ext uri="{FF2B5EF4-FFF2-40B4-BE49-F238E27FC236}">
                <a16:creationId xmlns:a16="http://schemas.microsoft.com/office/drawing/2014/main" id="{FB440B56-175A-4425-80F8-8EB83E96905D}"/>
              </a:ext>
            </a:extLst>
          </p:cNvPr>
          <p:cNvSpPr>
            <a:spLocks noGrp="1" noChangeArrowheads="1"/>
          </p:cNvSpPr>
          <p:nvPr>
            <p:ph type="title"/>
          </p:nvPr>
        </p:nvSpPr>
        <p:spPr/>
        <p:txBody>
          <a:bodyPr/>
          <a:lstStyle/>
          <a:p>
            <a:r>
              <a:rPr lang="ro-RO" altLang="en-US"/>
              <a:t>Legea Anti-Spam în România Sancţiuni</a:t>
            </a:r>
            <a:endParaRPr lang="en-GB" altLang="en-US"/>
          </a:p>
        </p:txBody>
      </p:sp>
      <p:sp>
        <p:nvSpPr>
          <p:cNvPr id="1425411" name="Rectangle 3">
            <a:extLst>
              <a:ext uri="{FF2B5EF4-FFF2-40B4-BE49-F238E27FC236}">
                <a16:creationId xmlns:a16="http://schemas.microsoft.com/office/drawing/2014/main" id="{556270F3-3E7F-4507-905B-86C02C82A597}"/>
              </a:ext>
            </a:extLst>
          </p:cNvPr>
          <p:cNvSpPr>
            <a:spLocks noGrp="1" noChangeArrowheads="1"/>
          </p:cNvSpPr>
          <p:nvPr>
            <p:ph idx="1"/>
          </p:nvPr>
        </p:nvSpPr>
        <p:spPr/>
        <p:txBody>
          <a:bodyPr/>
          <a:lstStyle/>
          <a:p>
            <a:r>
              <a:rPr lang="ro-MD" altLang="en-US" sz="2000" i="1"/>
              <a:t>Sancţiunile prevăzute de această lege sunt de natură contravenţională, dacă încălcarea prevederilor ei nu s-a făcut prin fapte ce constituie infracţiuni.</a:t>
            </a:r>
            <a:br>
              <a:rPr lang="ro-MD" altLang="en-US" sz="2000" i="1"/>
            </a:br>
            <a:endParaRPr lang="ro-MD" altLang="en-US" sz="2000" i="1"/>
          </a:p>
          <a:p>
            <a:r>
              <a:rPr lang="ro-MD" altLang="en-US" sz="2000" i="1"/>
              <a:t> Astfel, nerespectarea prevederilor art.12, referitoare la comunicările nesolicitate constituie contravenţii şi se sancţionează cu amenda de la 5.000 lei la 10.000 lei, iar pentru societăţile comerciale cu o cifră de afaceri de peste 5.000.000 lei, prin derogare de la dispoziţiile O.G. nr.2/2001 privind regimul juridic al contravenţiilor, aprobată cu modificări şi completări prin Legea nr.180/2002, cu modificările ulterioare, cu amendă în cuantum de până la 2% din cifra de afaceri.</a:t>
            </a:r>
            <a:endParaRPr lang="ro-MD"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a:extLst>
              <a:ext uri="{FF2B5EF4-FFF2-40B4-BE49-F238E27FC236}">
                <a16:creationId xmlns:a16="http://schemas.microsoft.com/office/drawing/2014/main" id="{727984AF-DC2D-4217-B90B-E95298DA501E}"/>
              </a:ext>
            </a:extLst>
          </p:cNvPr>
          <p:cNvSpPr>
            <a:spLocks noGrp="1" noChangeArrowheads="1"/>
          </p:cNvSpPr>
          <p:nvPr>
            <p:ph type="title"/>
          </p:nvPr>
        </p:nvSpPr>
        <p:spPr/>
        <p:txBody>
          <a:bodyPr/>
          <a:lstStyle/>
          <a:p>
            <a:r>
              <a:rPr lang="ro-RO" altLang="en-US"/>
              <a:t> Domain Name Space DNS</a:t>
            </a:r>
            <a:endParaRPr lang="en-GB" altLang="en-US"/>
          </a:p>
        </p:txBody>
      </p:sp>
      <p:sp>
        <p:nvSpPr>
          <p:cNvPr id="1436675" name="Rectangle 3">
            <a:extLst>
              <a:ext uri="{FF2B5EF4-FFF2-40B4-BE49-F238E27FC236}">
                <a16:creationId xmlns:a16="http://schemas.microsoft.com/office/drawing/2014/main" id="{75608017-F62F-490F-830B-17AE7EA5F754}"/>
              </a:ext>
            </a:extLst>
          </p:cNvPr>
          <p:cNvSpPr>
            <a:spLocks noGrp="1" noChangeArrowheads="1"/>
          </p:cNvSpPr>
          <p:nvPr>
            <p:ph idx="1"/>
          </p:nvPr>
        </p:nvSpPr>
        <p:spPr/>
        <p:txBody>
          <a:bodyPr/>
          <a:lstStyle/>
          <a:p>
            <a:r>
              <a:rPr lang="ro-RO" altLang="en-US"/>
              <a:t>Alocare Spaţiu de Nume</a:t>
            </a:r>
          </a:p>
          <a:p>
            <a:r>
              <a:rPr lang="ro-RO" altLang="en-US"/>
              <a:t>Model operaţional</a:t>
            </a:r>
          </a:p>
          <a:p>
            <a:r>
              <a:rPr lang="ro-RO" altLang="en-US"/>
              <a:t>Forma unui nume</a:t>
            </a:r>
          </a:p>
          <a:p>
            <a:r>
              <a:rPr lang="ro-RO" altLang="en-US"/>
              <a:t>Componente DNS</a:t>
            </a:r>
          </a:p>
          <a:p>
            <a:r>
              <a:rPr lang="ro-RO" altLang="en-US"/>
              <a:t>Recorduri DNS</a:t>
            </a:r>
          </a:p>
          <a:p>
            <a:r>
              <a:rPr lang="ro-RO" altLang="en-US"/>
              <a:t>Tipuri de recorduri DNS</a:t>
            </a: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a:extLst>
              <a:ext uri="{FF2B5EF4-FFF2-40B4-BE49-F238E27FC236}">
                <a16:creationId xmlns:a16="http://schemas.microsoft.com/office/drawing/2014/main" id="{54E0C1AC-7B2E-41DA-8BD0-A31FC4215E0B}"/>
              </a:ext>
            </a:extLst>
          </p:cNvPr>
          <p:cNvSpPr>
            <a:spLocks noGrp="1" noChangeArrowheads="1"/>
          </p:cNvSpPr>
          <p:nvPr>
            <p:ph type="title"/>
          </p:nvPr>
        </p:nvSpPr>
        <p:spPr>
          <a:xfrm>
            <a:off x="2179638" y="457200"/>
            <a:ext cx="8488362" cy="838200"/>
          </a:xfrm>
        </p:spPr>
        <p:txBody>
          <a:bodyPr/>
          <a:lstStyle/>
          <a:p>
            <a:r>
              <a:rPr lang="ro-RO" altLang="ja-JP" sz="2600"/>
              <a:t>Alocare Spaţiu de Nume</a:t>
            </a:r>
            <a:r>
              <a:rPr lang="en-US" altLang="ja-JP" sz="2600">
                <a:ea typeface="ＭＳ Ｐゴシック" panose="020B0600070205080204" pitchFamily="34" charset="-128"/>
              </a:rPr>
              <a:t> </a:t>
            </a:r>
            <a:r>
              <a:rPr lang="ro-RO" altLang="ja-JP" sz="2600"/>
              <a:t> Domain Name Space</a:t>
            </a:r>
            <a:endParaRPr lang="en-US" altLang="en-US" sz="2600"/>
          </a:p>
        </p:txBody>
      </p:sp>
      <p:pic>
        <p:nvPicPr>
          <p:cNvPr id="1421316" name="Picture 4">
            <a:extLst>
              <a:ext uri="{FF2B5EF4-FFF2-40B4-BE49-F238E27FC236}">
                <a16:creationId xmlns:a16="http://schemas.microsoft.com/office/drawing/2014/main" id="{E2AA26A7-1E68-4B9F-8DAE-A1D55CBC5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8576"/>
            <a:ext cx="9144000"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a:extLst>
              <a:ext uri="{FF2B5EF4-FFF2-40B4-BE49-F238E27FC236}">
                <a16:creationId xmlns:a16="http://schemas.microsoft.com/office/drawing/2014/main" id="{EC7B76D4-DE87-4C8B-9FF1-BAAAC32CBDBA}"/>
              </a:ext>
            </a:extLst>
          </p:cNvPr>
          <p:cNvSpPr>
            <a:spLocks noGrp="1" noChangeArrowheads="1"/>
          </p:cNvSpPr>
          <p:nvPr>
            <p:ph type="title"/>
          </p:nvPr>
        </p:nvSpPr>
        <p:spPr/>
        <p:txBody>
          <a:bodyPr/>
          <a:lstStyle/>
          <a:p>
            <a:r>
              <a:rPr lang="ro-RO" altLang="en-US"/>
              <a:t>DNS Model Operaţional</a:t>
            </a:r>
            <a:endParaRPr lang="en-GB" altLang="en-US"/>
          </a:p>
        </p:txBody>
      </p:sp>
      <p:pic>
        <p:nvPicPr>
          <p:cNvPr id="1435652" name="Picture 4">
            <a:extLst>
              <a:ext uri="{FF2B5EF4-FFF2-40B4-BE49-F238E27FC236}">
                <a16:creationId xmlns:a16="http://schemas.microsoft.com/office/drawing/2014/main" id="{92082758-3C97-4139-BFBA-451EAE35CC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75456" y="2160588"/>
            <a:ext cx="5201126" cy="38814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a:extLst>
              <a:ext uri="{FF2B5EF4-FFF2-40B4-BE49-F238E27FC236}">
                <a16:creationId xmlns:a16="http://schemas.microsoft.com/office/drawing/2014/main" id="{CE071D12-ED26-444B-8B99-C43BC97D5243}"/>
              </a:ext>
            </a:extLst>
          </p:cNvPr>
          <p:cNvSpPr>
            <a:spLocks noGrp="1" noChangeArrowheads="1"/>
          </p:cNvSpPr>
          <p:nvPr>
            <p:ph type="title"/>
          </p:nvPr>
        </p:nvSpPr>
        <p:spPr/>
        <p:txBody>
          <a:bodyPr/>
          <a:lstStyle/>
          <a:p>
            <a:r>
              <a:rPr lang="ro-RO" altLang="en-US"/>
              <a:t>Administrarea reţelelor de calculatoare</a:t>
            </a:r>
          </a:p>
        </p:txBody>
      </p:sp>
      <p:sp>
        <p:nvSpPr>
          <p:cNvPr id="1320963" name="Rectangle 3">
            <a:extLst>
              <a:ext uri="{FF2B5EF4-FFF2-40B4-BE49-F238E27FC236}">
                <a16:creationId xmlns:a16="http://schemas.microsoft.com/office/drawing/2014/main" id="{82CF07DB-DFB0-44A8-A85F-823EB3EC059A}"/>
              </a:ext>
            </a:extLst>
          </p:cNvPr>
          <p:cNvSpPr>
            <a:spLocks noGrp="1" noChangeArrowheads="1"/>
          </p:cNvSpPr>
          <p:nvPr>
            <p:ph idx="1"/>
          </p:nvPr>
        </p:nvSpPr>
        <p:spPr/>
        <p:txBody>
          <a:bodyPr/>
          <a:lstStyle/>
          <a:p>
            <a:r>
              <a:rPr lang="ro-RO" altLang="en-US" sz="2800"/>
              <a:t>Emil CEBUC conferenţiar </a:t>
            </a:r>
          </a:p>
          <a:p>
            <a:pPr lvl="1"/>
            <a:r>
              <a:rPr lang="ro-RO" altLang="en-US" sz="2800"/>
              <a:t>Emil.Cebuc@cs.utcluj.ro</a:t>
            </a:r>
          </a:p>
          <a:p>
            <a:pPr lvl="1"/>
            <a:r>
              <a:rPr lang="ro-RO" altLang="en-US" sz="2800"/>
              <a:t>Catedra de Calculatoare</a:t>
            </a: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a:extLst>
              <a:ext uri="{FF2B5EF4-FFF2-40B4-BE49-F238E27FC236}">
                <a16:creationId xmlns:a16="http://schemas.microsoft.com/office/drawing/2014/main" id="{1D6A262F-B61F-4054-886F-FDE1CF484964}"/>
              </a:ext>
            </a:extLst>
          </p:cNvPr>
          <p:cNvSpPr>
            <a:spLocks noGrp="1" noChangeArrowheads="1"/>
          </p:cNvSpPr>
          <p:nvPr>
            <p:ph type="title"/>
          </p:nvPr>
        </p:nvSpPr>
        <p:spPr/>
        <p:txBody>
          <a:bodyPr/>
          <a:lstStyle/>
          <a:p>
            <a:r>
              <a:rPr lang="ro-RO" altLang="en-US"/>
              <a:t>Forma unui nume</a:t>
            </a:r>
            <a:endParaRPr lang="en-GB" altLang="en-US"/>
          </a:p>
        </p:txBody>
      </p:sp>
      <p:sp>
        <p:nvSpPr>
          <p:cNvPr id="1437699" name="Rectangle 3">
            <a:extLst>
              <a:ext uri="{FF2B5EF4-FFF2-40B4-BE49-F238E27FC236}">
                <a16:creationId xmlns:a16="http://schemas.microsoft.com/office/drawing/2014/main" id="{BF41CBB8-94AE-4175-8A48-C6793BAB7A16}"/>
              </a:ext>
            </a:extLst>
          </p:cNvPr>
          <p:cNvSpPr>
            <a:spLocks noGrp="1" noChangeArrowheads="1"/>
          </p:cNvSpPr>
          <p:nvPr>
            <p:ph idx="1"/>
          </p:nvPr>
        </p:nvSpPr>
        <p:spPr/>
        <p:txBody>
          <a:bodyPr/>
          <a:lstStyle/>
          <a:p>
            <a:r>
              <a:rPr lang="ro-RO" altLang="en-US"/>
              <a:t>Scop nume lizibil în adresă IP dar nu numai</a:t>
            </a:r>
          </a:p>
          <a:p>
            <a:r>
              <a:rPr lang="ro-RO" altLang="en-US"/>
              <a:t>Scrierea FQDN: </a:t>
            </a:r>
          </a:p>
          <a:p>
            <a:pPr lvl="1"/>
            <a:r>
              <a:rPr lang="ro-RO" altLang="en-US" sz="3200"/>
              <a:t>host.subdomain.domain.tld</a:t>
            </a:r>
          </a:p>
          <a:p>
            <a:pPr lvl="1"/>
            <a:r>
              <a:rPr lang="ro-RO" altLang="en-US" sz="2400"/>
              <a:t>tld Top Level Domain</a:t>
            </a:r>
          </a:p>
          <a:p>
            <a:pPr lvl="1"/>
            <a:r>
              <a:rPr lang="ro-RO" altLang="en-US" sz="2400"/>
              <a:t>Prescurtarea ISO a ţării</a:t>
            </a:r>
          </a:p>
          <a:p>
            <a:pPr lvl="1"/>
            <a:r>
              <a:rPr lang="ro-RO" altLang="en-US" sz="2400"/>
              <a:t>+ domenii 3 litere şi mai nou cu n litere</a:t>
            </a:r>
          </a:p>
          <a:p>
            <a:pPr lvl="1"/>
            <a:r>
              <a:rPr lang="ro-RO" altLang="en-US" sz="2400"/>
              <a:t>Lista la </a:t>
            </a:r>
            <a:r>
              <a:rPr lang="en-GB" altLang="en-US"/>
              <a:t>http://www.iana.org/domains/root/db/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a:extLst>
              <a:ext uri="{FF2B5EF4-FFF2-40B4-BE49-F238E27FC236}">
                <a16:creationId xmlns:a16="http://schemas.microsoft.com/office/drawing/2014/main" id="{1E2A966B-2AE2-416E-BC4B-AE623BB322EB}"/>
              </a:ext>
            </a:extLst>
          </p:cNvPr>
          <p:cNvSpPr>
            <a:spLocks noGrp="1" noChangeArrowheads="1"/>
          </p:cNvSpPr>
          <p:nvPr>
            <p:ph type="title"/>
          </p:nvPr>
        </p:nvSpPr>
        <p:spPr>
          <a:xfrm>
            <a:off x="2179639" y="301625"/>
            <a:ext cx="7951787" cy="838200"/>
          </a:xfrm>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5550" rIns="0" bIns="0" numCol="1" anchor="ctr" anchorCtr="0" compatLnSpc="1">
            <a:prstTxWarp prst="textNoShape">
              <a:avLst/>
            </a:prstTxWarp>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o-RO" altLang="en-US"/>
              <a:t>Componente şi căutare recursivă</a:t>
            </a:r>
          </a:p>
        </p:txBody>
      </p:sp>
      <p:pic>
        <p:nvPicPr>
          <p:cNvPr id="1439747" name="Picture 3">
            <a:extLst>
              <a:ext uri="{FF2B5EF4-FFF2-40B4-BE49-F238E27FC236}">
                <a16:creationId xmlns:a16="http://schemas.microsoft.com/office/drawing/2014/main" id="{723B6E87-A045-4920-B0EB-6D733F679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341439"/>
            <a:ext cx="8893175" cy="522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66EB607E-EDFD-4BF5-BE60-807BB18B125C}"/>
              </a:ext>
            </a:extLst>
          </p:cNvPr>
          <p:cNvSpPr>
            <a:spLocks noGrp="1" noChangeArrowheads="1"/>
          </p:cNvSpPr>
          <p:nvPr>
            <p:ph type="title"/>
          </p:nvPr>
        </p:nvSpPr>
        <p:spPr/>
        <p:txBody>
          <a:bodyPr/>
          <a:lstStyle/>
          <a:p>
            <a:r>
              <a:rPr lang="ro-RO" altLang="en-US"/>
              <a:t>Exemplu de căutare</a:t>
            </a:r>
            <a:endParaRPr lang="en-GB" altLang="en-US"/>
          </a:p>
        </p:txBody>
      </p:sp>
      <p:pic>
        <p:nvPicPr>
          <p:cNvPr id="1441796" name="Picture 4">
            <a:extLst>
              <a:ext uri="{FF2B5EF4-FFF2-40B4-BE49-F238E27FC236}">
                <a16:creationId xmlns:a16="http://schemas.microsoft.com/office/drawing/2014/main" id="{D055286B-4DA1-424C-AEDE-AC2BC2E59D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12875"/>
            <a:ext cx="8713788" cy="46799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a:extLst>
              <a:ext uri="{FF2B5EF4-FFF2-40B4-BE49-F238E27FC236}">
                <a16:creationId xmlns:a16="http://schemas.microsoft.com/office/drawing/2014/main" id="{6BAD176B-7B77-4D2F-A2BC-7F442E251E49}"/>
              </a:ext>
            </a:extLst>
          </p:cNvPr>
          <p:cNvSpPr>
            <a:spLocks noGrp="1" noChangeArrowheads="1"/>
          </p:cNvSpPr>
          <p:nvPr>
            <p:ph type="title"/>
          </p:nvPr>
        </p:nvSpPr>
        <p:spPr/>
        <p:txBody>
          <a:bodyPr/>
          <a:lstStyle/>
          <a:p>
            <a:r>
              <a:rPr lang="ro-RO" altLang="en-US"/>
              <a:t>DNS Resource Record</a:t>
            </a:r>
            <a:endParaRPr lang="en-GB" altLang="en-US"/>
          </a:p>
        </p:txBody>
      </p:sp>
      <p:sp>
        <p:nvSpPr>
          <p:cNvPr id="1438723" name="Rectangle 3">
            <a:extLst>
              <a:ext uri="{FF2B5EF4-FFF2-40B4-BE49-F238E27FC236}">
                <a16:creationId xmlns:a16="http://schemas.microsoft.com/office/drawing/2014/main" id="{5C55A1E5-9C16-4D6F-8651-378FD57A386A}"/>
              </a:ext>
            </a:extLst>
          </p:cNvPr>
          <p:cNvSpPr>
            <a:spLocks noGrp="1" noChangeArrowheads="1"/>
          </p:cNvSpPr>
          <p:nvPr>
            <p:ph type="body" sz="half" idx="1"/>
          </p:nvPr>
        </p:nvSpPr>
        <p:spPr/>
        <p:txBody>
          <a:bodyPr/>
          <a:lstStyle/>
          <a:p>
            <a:r>
              <a:rPr lang="ro-RO" altLang="en-US" sz="2000"/>
              <a:t>Element de bază în DNS</a:t>
            </a:r>
            <a:endParaRPr lang="en-GB" altLang="en-US" sz="2000"/>
          </a:p>
        </p:txBody>
      </p:sp>
      <p:graphicFrame>
        <p:nvGraphicFramePr>
          <p:cNvPr id="1438763" name="Group 43">
            <a:extLst>
              <a:ext uri="{FF2B5EF4-FFF2-40B4-BE49-F238E27FC236}">
                <a16:creationId xmlns:a16="http://schemas.microsoft.com/office/drawing/2014/main" id="{2D277FF6-4137-4C96-B543-F004AECAA60F}"/>
              </a:ext>
            </a:extLst>
          </p:cNvPr>
          <p:cNvGraphicFramePr>
            <a:graphicFrameLocks noGrp="1"/>
          </p:cNvGraphicFramePr>
          <p:nvPr>
            <p:ph sz="half" idx="2"/>
            <p:extLst>
              <p:ext uri="{D42A27DB-BD31-4B8C-83A1-F6EECF244321}">
                <p14:modId xmlns:p14="http://schemas.microsoft.com/office/powerpoint/2010/main" val="1841010222"/>
              </p:ext>
            </p:extLst>
          </p:nvPr>
        </p:nvGraphicFramePr>
        <p:xfrm>
          <a:off x="1992314" y="2276475"/>
          <a:ext cx="8142287" cy="4041776"/>
        </p:xfrm>
        <a:graphic>
          <a:graphicData uri="http://schemas.openxmlformats.org/drawingml/2006/table">
            <a:tbl>
              <a:tblPr/>
              <a:tblGrid>
                <a:gridCol w="1582737">
                  <a:extLst>
                    <a:ext uri="{9D8B030D-6E8A-4147-A177-3AD203B41FA5}">
                      <a16:colId xmlns:a16="http://schemas.microsoft.com/office/drawing/2014/main" val="1161130607"/>
                    </a:ext>
                  </a:extLst>
                </a:gridCol>
                <a:gridCol w="4105275">
                  <a:extLst>
                    <a:ext uri="{9D8B030D-6E8A-4147-A177-3AD203B41FA5}">
                      <a16:colId xmlns:a16="http://schemas.microsoft.com/office/drawing/2014/main" val="870019989"/>
                    </a:ext>
                  </a:extLst>
                </a:gridCol>
                <a:gridCol w="2454275">
                  <a:extLst>
                    <a:ext uri="{9D8B030D-6E8A-4147-A177-3AD203B41FA5}">
                      <a16:colId xmlns:a16="http://schemas.microsoft.com/office/drawing/2014/main" val="1608608695"/>
                    </a:ext>
                  </a:extLst>
                </a:gridCol>
              </a:tblGrid>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dirty="0">
                          <a:ln>
                            <a:noFill/>
                          </a:ln>
                          <a:solidFill>
                            <a:schemeClr val="tx1"/>
                          </a:solidFill>
                          <a:effectLst/>
                          <a:latin typeface="Arial" panose="020B0604020202020204" pitchFamily="34" charset="0"/>
                        </a:rPr>
                        <a:t>Câmp</a:t>
                      </a:r>
                      <a:endParaRPr kumimoji="0" lang="en-GB" altLang="en-US" sz="20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dirty="0">
                          <a:ln>
                            <a:noFill/>
                          </a:ln>
                          <a:solidFill>
                            <a:schemeClr val="tx1"/>
                          </a:solidFill>
                          <a:effectLst/>
                          <a:latin typeface="Arial" panose="020B0604020202020204" pitchFamily="34" charset="0"/>
                        </a:rPr>
                        <a:t>Descriere</a:t>
                      </a:r>
                      <a:endParaRPr kumimoji="0" lang="en-GB" altLang="en-US" sz="20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Lungime în octeţi</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51306154"/>
                  </a:ext>
                </a:extLst>
              </a:tr>
              <a:tr h="57626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NAME</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dirty="0">
                          <a:ln>
                            <a:noFill/>
                          </a:ln>
                          <a:solidFill>
                            <a:schemeClr val="tx1"/>
                          </a:solidFill>
                          <a:effectLst/>
                          <a:latin typeface="Arial" panose="020B0604020202020204" pitchFamily="34" charset="0"/>
                        </a:rPr>
                        <a:t>Numele nodului de care </a:t>
                      </a:r>
                      <a:r>
                        <a:rPr kumimoji="0" lang="ro-RO" altLang="en-US" sz="2000" b="1" i="0" u="none" strike="noStrike" cap="none" normalizeH="0" baseline="0" dirty="0" err="1">
                          <a:ln>
                            <a:noFill/>
                          </a:ln>
                          <a:solidFill>
                            <a:schemeClr val="tx1"/>
                          </a:solidFill>
                          <a:effectLst/>
                          <a:latin typeface="Arial" panose="020B0604020202020204" pitchFamily="34" charset="0"/>
                        </a:rPr>
                        <a:t>aparţine</a:t>
                      </a:r>
                      <a:endParaRPr kumimoji="0" lang="en-GB" altLang="en-US" sz="20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VAR</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41606871"/>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TYPE</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Tipul RR</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2</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4281254"/>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CLASS</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Clasa de care aparţine</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2</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79722055"/>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TTL</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Timp de viaţă în secunde</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4</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39118109"/>
                  </a:ext>
                </a:extLst>
              </a:tr>
              <a:tr h="57626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RDLENGTH</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Lungime RDATA</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dirty="0">
                          <a:ln>
                            <a:noFill/>
                          </a:ln>
                          <a:solidFill>
                            <a:schemeClr val="tx1"/>
                          </a:solidFill>
                          <a:effectLst/>
                          <a:latin typeface="Arial" panose="020B0604020202020204" pitchFamily="34" charset="0"/>
                        </a:rPr>
                        <a:t>2</a:t>
                      </a:r>
                      <a:endParaRPr kumimoji="0" lang="en-GB" altLang="en-US" sz="20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9597825"/>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RDATA</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chemeClr val="tx1"/>
                          </a:solidFill>
                          <a:effectLst/>
                          <a:latin typeface="Arial" panose="020B0604020202020204" pitchFamily="34" charset="0"/>
                        </a:rPr>
                        <a:t>Conţinut propriuzis</a:t>
                      </a:r>
                      <a:endParaRPr kumimoji="0" lang="en-GB" altLang="en-US" sz="20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dirty="0">
                          <a:ln>
                            <a:noFill/>
                          </a:ln>
                          <a:solidFill>
                            <a:schemeClr val="tx1"/>
                          </a:solidFill>
                          <a:effectLst/>
                          <a:latin typeface="Arial" panose="020B0604020202020204" pitchFamily="34" charset="0"/>
                        </a:rPr>
                        <a:t>VAR</a:t>
                      </a:r>
                      <a:endParaRPr kumimoji="0" lang="en-GB" altLang="en-US" sz="20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977731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a:extLst>
              <a:ext uri="{FF2B5EF4-FFF2-40B4-BE49-F238E27FC236}">
                <a16:creationId xmlns:a16="http://schemas.microsoft.com/office/drawing/2014/main" id="{57E30A62-AFC7-4AB7-99BA-EEE25AD3AD7A}"/>
              </a:ext>
            </a:extLst>
          </p:cNvPr>
          <p:cNvSpPr>
            <a:spLocks noGrp="1" noChangeArrowheads="1"/>
          </p:cNvSpPr>
          <p:nvPr>
            <p:ph type="title"/>
          </p:nvPr>
        </p:nvSpPr>
        <p:spPr/>
        <p:txBody>
          <a:bodyPr/>
          <a:lstStyle/>
          <a:p>
            <a:r>
              <a:rPr lang="ro-RO" altLang="en-US"/>
              <a:t>Tipuri de RR listă parţială</a:t>
            </a:r>
            <a:endParaRPr lang="en-GB" altLang="en-US"/>
          </a:p>
        </p:txBody>
      </p:sp>
      <p:graphicFrame>
        <p:nvGraphicFramePr>
          <p:cNvPr id="1443906" name="Group 66">
            <a:extLst>
              <a:ext uri="{FF2B5EF4-FFF2-40B4-BE49-F238E27FC236}">
                <a16:creationId xmlns:a16="http://schemas.microsoft.com/office/drawing/2014/main" id="{97A573F3-DAD4-4752-8EBF-6DA305BB2CB7}"/>
              </a:ext>
            </a:extLst>
          </p:cNvPr>
          <p:cNvGraphicFramePr>
            <a:graphicFrameLocks noGrp="1"/>
          </p:cNvGraphicFramePr>
          <p:nvPr>
            <p:ph type="tbl" idx="1"/>
            <p:extLst>
              <p:ext uri="{D42A27DB-BD31-4B8C-83A1-F6EECF244321}">
                <p14:modId xmlns:p14="http://schemas.microsoft.com/office/powerpoint/2010/main" val="3708083113"/>
              </p:ext>
            </p:extLst>
          </p:nvPr>
        </p:nvGraphicFramePr>
        <p:xfrm>
          <a:off x="1738314" y="1484313"/>
          <a:ext cx="8929687" cy="5235514"/>
        </p:xfrm>
        <a:graphic>
          <a:graphicData uri="http://schemas.openxmlformats.org/drawingml/2006/table">
            <a:tbl>
              <a:tblPr/>
              <a:tblGrid>
                <a:gridCol w="1985962">
                  <a:extLst>
                    <a:ext uri="{9D8B030D-6E8A-4147-A177-3AD203B41FA5}">
                      <a16:colId xmlns:a16="http://schemas.microsoft.com/office/drawing/2014/main" val="760168790"/>
                    </a:ext>
                  </a:extLst>
                </a:gridCol>
                <a:gridCol w="1984375">
                  <a:extLst>
                    <a:ext uri="{9D8B030D-6E8A-4147-A177-3AD203B41FA5}">
                      <a16:colId xmlns:a16="http://schemas.microsoft.com/office/drawing/2014/main" val="3000456293"/>
                    </a:ext>
                  </a:extLst>
                </a:gridCol>
                <a:gridCol w="1843088">
                  <a:extLst>
                    <a:ext uri="{9D8B030D-6E8A-4147-A177-3AD203B41FA5}">
                      <a16:colId xmlns:a16="http://schemas.microsoft.com/office/drawing/2014/main" val="753049920"/>
                    </a:ext>
                  </a:extLst>
                </a:gridCol>
                <a:gridCol w="3116262">
                  <a:extLst>
                    <a:ext uri="{9D8B030D-6E8A-4147-A177-3AD203B41FA5}">
                      <a16:colId xmlns:a16="http://schemas.microsoft.com/office/drawing/2014/main" val="3883365558"/>
                    </a:ext>
                  </a:extLst>
                </a:gridCol>
              </a:tblGrid>
              <a:tr h="71120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COD</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Număr</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Definit în RFC</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Descriere</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95736317"/>
                  </a:ext>
                </a:extLst>
              </a:tr>
              <a:tr h="70802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A</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1</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1035</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Adresă IPv4</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68154052"/>
                  </a:ext>
                </a:extLst>
              </a:tr>
              <a:tr h="71120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AAAA</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28</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3596</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Adresă IPv6</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8454233"/>
                  </a:ext>
                </a:extLst>
              </a:tr>
              <a:tr h="70802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CNAME</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5</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1035</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Alias pt. un nume</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377160329"/>
                  </a:ext>
                </a:extLst>
              </a:tr>
              <a:tr h="70961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DNAME</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39</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2672</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Alias pt. un sub/domeniu</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12381026"/>
                  </a:ext>
                </a:extLst>
              </a:tr>
              <a:tr h="70961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MX</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15</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1035</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Server de mail </a:t>
                      </a:r>
                      <a:r>
                        <a:rPr kumimoji="0" lang="ro-RO" altLang="en-US" sz="2400" b="1" i="0" u="none" strike="noStrike" cap="none" normalizeH="0" baseline="0" dirty="0" err="1">
                          <a:ln>
                            <a:noFill/>
                          </a:ln>
                          <a:solidFill>
                            <a:schemeClr val="tx1"/>
                          </a:solidFill>
                          <a:effectLst/>
                          <a:latin typeface="Arial" panose="020B0604020202020204" pitchFamily="34" charset="0"/>
                        </a:rPr>
                        <a:t>pt</a:t>
                      </a:r>
                      <a:r>
                        <a:rPr kumimoji="0" lang="ro-RO" altLang="en-US" sz="2400" b="1" i="0" u="none" strike="noStrike" cap="none" normalizeH="0" baseline="0" dirty="0">
                          <a:ln>
                            <a:noFill/>
                          </a:ln>
                          <a:solidFill>
                            <a:schemeClr val="tx1"/>
                          </a:solidFill>
                          <a:effectLst/>
                          <a:latin typeface="Arial" panose="020B0604020202020204" pitchFamily="34" charset="0"/>
                        </a:rPr>
                        <a:t> sub/domeniu</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234185529"/>
                  </a:ext>
                </a:extLst>
              </a:tr>
              <a:tr h="71120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PTR</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12</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chemeClr val="tx1"/>
                          </a:solidFill>
                          <a:effectLst/>
                          <a:latin typeface="Arial" panose="020B0604020202020204" pitchFamily="34" charset="0"/>
                        </a:rPr>
                        <a:t>1035</a:t>
                      </a:r>
                      <a:endParaRPr kumimoji="0" lang="en-GB" altLang="en-US" sz="2400" b="1" i="0" u="none" strike="noStrike" cap="none" normalizeH="0" baseline="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dirty="0">
                          <a:ln>
                            <a:noFill/>
                          </a:ln>
                          <a:solidFill>
                            <a:schemeClr val="tx1"/>
                          </a:solidFill>
                          <a:effectLst/>
                          <a:latin typeface="Arial" panose="020B0604020202020204" pitchFamily="34" charset="0"/>
                        </a:rPr>
                        <a:t>Pointer la nume, reverse DNS</a:t>
                      </a:r>
                      <a:endParaRPr kumimoji="0" lang="en-GB" altLang="en-US" sz="2400" b="1" i="0" u="none" strike="noStrike" cap="none" normalizeH="0" baseline="0" dirty="0">
                        <a:ln>
                          <a:noFill/>
                        </a:ln>
                        <a:solidFill>
                          <a:schemeClr val="tx1"/>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2001266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a:extLst>
              <a:ext uri="{FF2B5EF4-FFF2-40B4-BE49-F238E27FC236}">
                <a16:creationId xmlns:a16="http://schemas.microsoft.com/office/drawing/2014/main" id="{C0C623C5-7FDA-4F04-9F4F-DECF7055C4D4}"/>
              </a:ext>
            </a:extLst>
          </p:cNvPr>
          <p:cNvSpPr>
            <a:spLocks noGrp="1" noChangeArrowheads="1"/>
          </p:cNvSpPr>
          <p:nvPr>
            <p:ph type="title"/>
          </p:nvPr>
        </p:nvSpPr>
        <p:spPr/>
        <p:txBody>
          <a:bodyPr/>
          <a:lstStyle/>
          <a:p>
            <a:r>
              <a:rPr lang="ro-RO" altLang="en-US"/>
              <a:t>Exemple de Servere DNS</a:t>
            </a:r>
            <a:endParaRPr lang="en-GB" altLang="en-US"/>
          </a:p>
        </p:txBody>
      </p:sp>
      <p:sp>
        <p:nvSpPr>
          <p:cNvPr id="1445891" name="Rectangle 3">
            <a:extLst>
              <a:ext uri="{FF2B5EF4-FFF2-40B4-BE49-F238E27FC236}">
                <a16:creationId xmlns:a16="http://schemas.microsoft.com/office/drawing/2014/main" id="{4EB3EC4B-B698-4E01-A95D-0F63B146F751}"/>
              </a:ext>
            </a:extLst>
          </p:cNvPr>
          <p:cNvSpPr>
            <a:spLocks noGrp="1" noChangeArrowheads="1"/>
          </p:cNvSpPr>
          <p:nvPr>
            <p:ph idx="1"/>
          </p:nvPr>
        </p:nvSpPr>
        <p:spPr/>
        <p:txBody>
          <a:bodyPr/>
          <a:lstStyle/>
          <a:p>
            <a:r>
              <a:rPr lang="ro-RO" altLang="en-US"/>
              <a:t>BIND </a:t>
            </a:r>
            <a:r>
              <a:rPr lang="en-GB" altLang="en-US"/>
              <a:t>Berkeley Internet Name Domain </a:t>
            </a:r>
            <a:endParaRPr lang="ro-RO" altLang="en-US"/>
          </a:p>
          <a:p>
            <a:r>
              <a:rPr lang="ro-RO" altLang="en-US"/>
              <a:t>În servere Windows conjugat cu Domain Controler</a:t>
            </a:r>
          </a:p>
          <a:p>
            <a:r>
              <a:rPr lang="ro-RO" altLang="en-US"/>
              <a:t>Lista in </a:t>
            </a:r>
            <a:r>
              <a:rPr lang="ro-RO" altLang="en-US">
                <a:hlinkClick r:id="rId2"/>
              </a:rPr>
              <a:t>http://mydns.bboy.net/survey/</a:t>
            </a:r>
            <a:endParaRPr lang="ro-RO" altLang="en-US"/>
          </a:p>
          <a:p>
            <a:r>
              <a:rPr lang="ro-RO" altLang="en-US"/>
              <a:t>Unelte la </a:t>
            </a:r>
            <a:r>
              <a:rPr lang="ro-RO" altLang="en-US">
                <a:hlinkClick r:id="rId3"/>
              </a:rPr>
              <a:t>http://www.bind9.net/dns-tools</a:t>
            </a:r>
            <a:endParaRPr lang="ro-RO" altLang="en-US"/>
          </a:p>
          <a:p>
            <a:endParaRPr lang="ro-RO" altLang="en-US"/>
          </a:p>
          <a:p>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B11E-CAF4-4494-B4B6-F4F0D8CFE594}"/>
              </a:ext>
            </a:extLst>
          </p:cNvPr>
          <p:cNvSpPr>
            <a:spLocks noGrp="1"/>
          </p:cNvSpPr>
          <p:nvPr>
            <p:ph type="title"/>
          </p:nvPr>
        </p:nvSpPr>
        <p:spPr/>
        <p:txBody>
          <a:bodyPr/>
          <a:lstStyle/>
          <a:p>
            <a:r>
              <a:rPr lang="en-US" dirty="0" err="1"/>
              <a:t>Probleme</a:t>
            </a:r>
            <a:r>
              <a:rPr lang="en-US" dirty="0"/>
              <a:t> de Securitate in DNS</a:t>
            </a:r>
            <a:endParaRPr lang="en-GB" dirty="0"/>
          </a:p>
        </p:txBody>
      </p:sp>
      <p:sp>
        <p:nvSpPr>
          <p:cNvPr id="3" name="Content Placeholder 2">
            <a:extLst>
              <a:ext uri="{FF2B5EF4-FFF2-40B4-BE49-F238E27FC236}">
                <a16:creationId xmlns:a16="http://schemas.microsoft.com/office/drawing/2014/main" id="{A7C5ADD8-9AD3-4AC3-8D11-0D5F1F27CCA7}"/>
              </a:ext>
            </a:extLst>
          </p:cNvPr>
          <p:cNvSpPr>
            <a:spLocks noGrp="1"/>
          </p:cNvSpPr>
          <p:nvPr>
            <p:ph idx="1"/>
          </p:nvPr>
        </p:nvSpPr>
        <p:spPr/>
        <p:txBody>
          <a:bodyPr/>
          <a:lstStyle/>
          <a:p>
            <a:r>
              <a:rPr lang="en-GB" b="0" i="0" dirty="0">
                <a:solidFill>
                  <a:srgbClr val="202122"/>
                </a:solidFill>
                <a:effectLst/>
                <a:latin typeface="Arial" panose="020B0604020202020204" pitchFamily="34" charset="0"/>
              </a:rPr>
              <a:t> </a:t>
            </a:r>
            <a:r>
              <a:rPr lang="en-GB" b="0" i="0"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DNS cache poisoning</a:t>
            </a:r>
            <a:endParaRPr lang="en-GB" b="0" i="0" dirty="0">
              <a:solidFill>
                <a:schemeClr val="tx1"/>
              </a:solidFill>
              <a:effectLst/>
              <a:latin typeface="Arial" panose="020B0604020202020204" pitchFamily="34" charset="0"/>
            </a:endParaRPr>
          </a:p>
          <a:p>
            <a:endParaRPr lang="en-GB" b="0" dirty="0">
              <a:solidFill>
                <a:srgbClr val="0645AD"/>
              </a:solidFill>
              <a:latin typeface="Arial" panose="020B0604020202020204" pitchFamily="34" charset="0"/>
            </a:endParaRPr>
          </a:p>
          <a:p>
            <a:r>
              <a:rPr lang="en-GB" b="0" dirty="0">
                <a:solidFill>
                  <a:schemeClr val="tx1"/>
                </a:solidFill>
                <a:latin typeface="Arial" panose="020B0604020202020204" pitchFamily="34" charset="0"/>
              </a:rPr>
              <a:t>Solu</a:t>
            </a:r>
            <a:r>
              <a:rPr lang="ro-RO" b="0" dirty="0">
                <a:solidFill>
                  <a:schemeClr val="tx1"/>
                </a:solidFill>
                <a:latin typeface="Arial" panose="020B0604020202020204" pitchFamily="34" charset="0"/>
              </a:rPr>
              <a:t>ție: DNS Secure </a:t>
            </a:r>
            <a:r>
              <a:rPr lang="ro-RO" b="0" dirty="0" err="1">
                <a:solidFill>
                  <a:schemeClr val="tx1"/>
                </a:solidFill>
                <a:latin typeface="Arial" panose="020B0604020202020204" pitchFamily="34" charset="0"/>
              </a:rPr>
              <a:t>Extensions</a:t>
            </a:r>
            <a:r>
              <a:rPr lang="ro-RO" b="0" dirty="0">
                <a:solidFill>
                  <a:schemeClr val="tx1"/>
                </a:solidFill>
                <a:latin typeface="Arial" panose="020B0604020202020204" pitchFamily="34" charset="0"/>
              </a:rPr>
              <a:t>;</a:t>
            </a:r>
          </a:p>
          <a:p>
            <a:pPr lvl="1"/>
            <a:r>
              <a:rPr lang="ro-RO" i="0" dirty="0">
                <a:solidFill>
                  <a:schemeClr val="tx1"/>
                </a:solidFill>
                <a:effectLst/>
                <a:latin typeface="Arial" panose="020B0604020202020204" pitchFamily="34" charset="0"/>
              </a:rPr>
              <a:t>Utilizeaz</a:t>
            </a:r>
            <a:r>
              <a:rPr lang="ro-RO" dirty="0">
                <a:solidFill>
                  <a:schemeClr val="tx1"/>
                </a:solidFill>
                <a:latin typeface="Arial" panose="020B0604020202020204" pitchFamily="34" charset="0"/>
              </a:rPr>
              <a:t>ă semnături digitale pentru autentificarea mesajelor DNS</a:t>
            </a:r>
            <a:endParaRPr lang="en-US" b="0" i="0" dirty="0">
              <a:solidFill>
                <a:schemeClr val="tx1"/>
              </a:solidFill>
              <a:effectLst/>
              <a:latin typeface="Linux Libertine"/>
            </a:endParaRPr>
          </a:p>
        </p:txBody>
      </p:sp>
    </p:spTree>
    <p:extLst>
      <p:ext uri="{BB962C8B-B14F-4D97-AF65-F5344CB8AC3E}">
        <p14:creationId xmlns:p14="http://schemas.microsoft.com/office/powerpoint/2010/main" val="381900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a:extLst>
              <a:ext uri="{FF2B5EF4-FFF2-40B4-BE49-F238E27FC236}">
                <a16:creationId xmlns:a16="http://schemas.microsoft.com/office/drawing/2014/main" id="{E1364C51-15ED-4549-AE13-5B0C68737564}"/>
              </a:ext>
            </a:extLst>
          </p:cNvPr>
          <p:cNvSpPr>
            <a:spLocks noGrp="1" noChangeArrowheads="1"/>
          </p:cNvSpPr>
          <p:nvPr>
            <p:ph type="title"/>
          </p:nvPr>
        </p:nvSpPr>
        <p:spPr/>
        <p:txBody>
          <a:bodyPr/>
          <a:lstStyle/>
          <a:p>
            <a:r>
              <a:rPr lang="ro-RO" altLang="en-US"/>
              <a:t>E-Mail</a:t>
            </a:r>
            <a:endParaRPr lang="en-GB" altLang="en-US"/>
          </a:p>
        </p:txBody>
      </p:sp>
      <p:sp>
        <p:nvSpPr>
          <p:cNvPr id="1342467" name="Rectangle 3">
            <a:extLst>
              <a:ext uri="{FF2B5EF4-FFF2-40B4-BE49-F238E27FC236}">
                <a16:creationId xmlns:a16="http://schemas.microsoft.com/office/drawing/2014/main" id="{1A720A71-AE0D-4351-8587-F72EDE2072DC}"/>
              </a:ext>
            </a:extLst>
          </p:cNvPr>
          <p:cNvSpPr>
            <a:spLocks noGrp="1" noChangeArrowheads="1"/>
          </p:cNvSpPr>
          <p:nvPr>
            <p:ph idx="1"/>
          </p:nvPr>
        </p:nvSpPr>
        <p:spPr>
          <a:xfrm>
            <a:off x="2179639" y="1341438"/>
            <a:ext cx="7940675" cy="5111750"/>
          </a:xfrm>
        </p:spPr>
        <p:txBody>
          <a:bodyPr/>
          <a:lstStyle/>
          <a:p>
            <a:pPr>
              <a:buSzPct val="45000"/>
              <a:buFont typeface="Wingdings" panose="05000000000000000000" pitchFamily="2" charset="2"/>
              <a:buChar char=""/>
            </a:pPr>
            <a:r>
              <a:rPr lang="ro-RO" altLang="en-US" sz="2600"/>
              <a:t>Sistemul de Transfer de Mesaje</a:t>
            </a:r>
          </a:p>
          <a:p>
            <a:pPr lvl="1">
              <a:buSzPct val="45000"/>
              <a:buFont typeface="Wingdings" panose="05000000000000000000" pitchFamily="2" charset="2"/>
              <a:buNone/>
            </a:pPr>
            <a:r>
              <a:rPr lang="ro-RO" altLang="en-US" sz="2200"/>
              <a:t>Componente</a:t>
            </a:r>
          </a:p>
          <a:p>
            <a:pPr lvl="1">
              <a:buSzPct val="45000"/>
              <a:buFont typeface="Wingdings" panose="05000000000000000000" pitchFamily="2" charset="2"/>
              <a:buNone/>
            </a:pPr>
            <a:r>
              <a:rPr lang="ro-RO" altLang="en-US" sz="2200"/>
              <a:t>Protocoale</a:t>
            </a:r>
          </a:p>
          <a:p>
            <a:pPr lvl="1">
              <a:buSzPct val="45000"/>
              <a:buFont typeface="Wingdings" panose="05000000000000000000" pitchFamily="2" charset="2"/>
              <a:buNone/>
            </a:pPr>
            <a:r>
              <a:rPr lang="ro-RO" altLang="en-US" sz="2200"/>
              <a:t>Servere de e-mail</a:t>
            </a:r>
          </a:p>
          <a:p>
            <a:pPr lvl="1">
              <a:buSzPct val="45000"/>
              <a:buFont typeface="Wingdings" panose="05000000000000000000" pitchFamily="2" charset="2"/>
              <a:buNone/>
            </a:pPr>
            <a:r>
              <a:rPr lang="ro-RO" altLang="en-US" sz="2200"/>
              <a:t>Clienţi de E-mail</a:t>
            </a:r>
          </a:p>
          <a:p>
            <a:pPr lvl="1">
              <a:buSzPct val="45000"/>
              <a:buFont typeface="Wingdings" panose="05000000000000000000" pitchFamily="2" charset="2"/>
              <a:buNone/>
            </a:pPr>
            <a:r>
              <a:rPr lang="ro-RO" altLang="en-US" sz="2200"/>
              <a:t>Utilitare</a:t>
            </a:r>
          </a:p>
          <a:p>
            <a:pPr lvl="1">
              <a:buSzPct val="45000"/>
              <a:buFont typeface="Wingdings" panose="05000000000000000000" pitchFamily="2" charset="2"/>
              <a:buNone/>
            </a:pPr>
            <a:r>
              <a:rPr lang="ro-RO" altLang="en-US" sz="2200"/>
              <a:t>Blacklisting</a:t>
            </a:r>
          </a:p>
          <a:p>
            <a:pPr lvl="1">
              <a:buSzPct val="45000"/>
              <a:buFont typeface="Wingdings" panose="05000000000000000000" pitchFamily="2" charset="2"/>
              <a:buNone/>
            </a:pPr>
            <a:r>
              <a:rPr lang="ro-RO" altLang="en-US" sz="2100"/>
              <a:t>SPAM – Legislaţie în România</a:t>
            </a:r>
            <a:endParaRPr lang="ro-RO" altLang="en-US" sz="2200"/>
          </a:p>
          <a:p>
            <a:pPr lvl="1">
              <a:buSzPct val="45000"/>
              <a:buFont typeface="Wingdings" panose="05000000000000000000" pitchFamily="2" charset="2"/>
              <a:buNone/>
            </a:pPr>
            <a:endParaRPr lang="ro-RO" alt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a:extLst>
              <a:ext uri="{FF2B5EF4-FFF2-40B4-BE49-F238E27FC236}">
                <a16:creationId xmlns:a16="http://schemas.microsoft.com/office/drawing/2014/main" id="{D41E2830-FCB7-4CED-8689-5091EBB83021}"/>
              </a:ext>
            </a:extLst>
          </p:cNvPr>
          <p:cNvSpPr>
            <a:spLocks noGrp="1" noChangeArrowheads="1"/>
          </p:cNvSpPr>
          <p:nvPr>
            <p:ph type="title"/>
          </p:nvPr>
        </p:nvSpPr>
        <p:spPr>
          <a:xfrm>
            <a:off x="2208213" y="333375"/>
            <a:ext cx="8145462" cy="838200"/>
          </a:xfrm>
        </p:spPr>
        <p:txBody>
          <a:bodyPr>
            <a:normAutofit/>
          </a:bodyPr>
          <a:lstStyle/>
          <a:p>
            <a:r>
              <a:rPr lang="ro-RO" altLang="en-US"/>
              <a:t>Sistemul de Transfer de Mesaje, E-Mail</a:t>
            </a:r>
            <a:endParaRPr lang="en-US" altLang="en-US"/>
          </a:p>
        </p:txBody>
      </p:sp>
      <p:sp>
        <p:nvSpPr>
          <p:cNvPr id="1419267" name="Rectangle 3">
            <a:extLst>
              <a:ext uri="{FF2B5EF4-FFF2-40B4-BE49-F238E27FC236}">
                <a16:creationId xmlns:a16="http://schemas.microsoft.com/office/drawing/2014/main" id="{1DC40105-D227-4444-85CE-C049A7C62EA0}"/>
              </a:ext>
            </a:extLst>
          </p:cNvPr>
          <p:cNvSpPr>
            <a:spLocks noGrp="1" noChangeArrowheads="1"/>
          </p:cNvSpPr>
          <p:nvPr>
            <p:ph idx="1"/>
          </p:nvPr>
        </p:nvSpPr>
        <p:spPr>
          <a:xfrm>
            <a:off x="2179639" y="1558926"/>
            <a:ext cx="7940675" cy="5076825"/>
          </a:xfrm>
        </p:spPr>
        <p:txBody>
          <a:bodyPr/>
          <a:lstStyle/>
          <a:p>
            <a:pPr>
              <a:lnSpc>
                <a:spcPct val="85000"/>
              </a:lnSpc>
              <a:buFontTx/>
              <a:buNone/>
            </a:pPr>
            <a:endParaRPr lang="en-US" altLang="en-US" sz="2000"/>
          </a:p>
          <a:p>
            <a:pPr>
              <a:lnSpc>
                <a:spcPct val="85000"/>
              </a:lnSpc>
            </a:pPr>
            <a:endParaRPr lang="en-US" altLang="en-US" sz="1800"/>
          </a:p>
        </p:txBody>
      </p:sp>
      <p:pic>
        <p:nvPicPr>
          <p:cNvPr id="1419268" name="Picture 4">
            <a:extLst>
              <a:ext uri="{FF2B5EF4-FFF2-40B4-BE49-F238E27FC236}">
                <a16:creationId xmlns:a16="http://schemas.microsoft.com/office/drawing/2014/main" id="{984BBCE9-B7F9-480D-AA22-30C64E870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176463"/>
            <a:ext cx="6332538" cy="455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a:extLst>
              <a:ext uri="{FF2B5EF4-FFF2-40B4-BE49-F238E27FC236}">
                <a16:creationId xmlns:a16="http://schemas.microsoft.com/office/drawing/2014/main" id="{8D1DF44B-804C-49B1-A558-1AC41905210E}"/>
              </a:ext>
            </a:extLst>
          </p:cNvPr>
          <p:cNvSpPr>
            <a:spLocks noGrp="1" noChangeArrowheads="1"/>
          </p:cNvSpPr>
          <p:nvPr>
            <p:ph type="title"/>
          </p:nvPr>
        </p:nvSpPr>
        <p:spPr/>
        <p:txBody>
          <a:bodyPr/>
          <a:lstStyle/>
          <a:p>
            <a:r>
              <a:rPr lang="ro-RO" altLang="en-US" sz="2600"/>
              <a:t>Componentele Sistemului de Transfer de Mesaje</a:t>
            </a:r>
            <a:endParaRPr lang="en-GB" altLang="en-US" sz="2600"/>
          </a:p>
        </p:txBody>
      </p:sp>
      <p:sp>
        <p:nvSpPr>
          <p:cNvPr id="1426435" name="Rectangle 3">
            <a:extLst>
              <a:ext uri="{FF2B5EF4-FFF2-40B4-BE49-F238E27FC236}">
                <a16:creationId xmlns:a16="http://schemas.microsoft.com/office/drawing/2014/main" id="{4880A331-7319-466C-AE9B-8A5D4ABA0A91}"/>
              </a:ext>
            </a:extLst>
          </p:cNvPr>
          <p:cNvSpPr>
            <a:spLocks noGrp="1" noChangeArrowheads="1"/>
          </p:cNvSpPr>
          <p:nvPr>
            <p:ph idx="1"/>
          </p:nvPr>
        </p:nvSpPr>
        <p:spPr/>
        <p:txBody>
          <a:bodyPr/>
          <a:lstStyle/>
          <a:p>
            <a:r>
              <a:rPr lang="ro-RO" altLang="en-US"/>
              <a:t>Mail User Agent MUA</a:t>
            </a:r>
          </a:p>
          <a:p>
            <a:pPr lvl="1"/>
            <a:r>
              <a:rPr lang="ro-RO" altLang="en-US"/>
              <a:t>Trimite şi primeşte mesajele unui utilizator</a:t>
            </a:r>
          </a:p>
          <a:p>
            <a:r>
              <a:rPr lang="ro-RO" altLang="en-US"/>
              <a:t>Mail Transfer Agent MTA</a:t>
            </a:r>
          </a:p>
          <a:p>
            <a:pPr lvl="1"/>
            <a:r>
              <a:rPr lang="ro-RO" altLang="en-US"/>
              <a:t>Trimite mesajele între domenii</a:t>
            </a:r>
          </a:p>
          <a:p>
            <a:r>
              <a:rPr lang="ro-RO" altLang="en-US"/>
              <a:t>Mail Delivery Agent MDA</a:t>
            </a:r>
          </a:p>
          <a:p>
            <a:pPr lvl="1"/>
            <a:r>
              <a:rPr lang="ro-RO" altLang="en-US"/>
              <a:t>Stochează mesajele în INBOX-ul unui utilizator</a:t>
            </a:r>
          </a:p>
          <a:p>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a:extLst>
              <a:ext uri="{FF2B5EF4-FFF2-40B4-BE49-F238E27FC236}">
                <a16:creationId xmlns:a16="http://schemas.microsoft.com/office/drawing/2014/main" id="{2C1C3C24-4DE6-46DD-86E4-C689494E6924}"/>
              </a:ext>
            </a:extLst>
          </p:cNvPr>
          <p:cNvSpPr>
            <a:spLocks noGrp="1" noChangeArrowheads="1"/>
          </p:cNvSpPr>
          <p:nvPr>
            <p:ph type="title"/>
          </p:nvPr>
        </p:nvSpPr>
        <p:spPr/>
        <p:txBody>
          <a:bodyPr/>
          <a:lstStyle/>
          <a:p>
            <a:r>
              <a:rPr lang="ro-RO" altLang="en-US"/>
              <a:t>E-Mail protocoale utilizate pt. MTA</a:t>
            </a:r>
            <a:endParaRPr lang="en-GB" altLang="en-US"/>
          </a:p>
        </p:txBody>
      </p:sp>
      <p:sp>
        <p:nvSpPr>
          <p:cNvPr id="1427459" name="Rectangle 3">
            <a:extLst>
              <a:ext uri="{FF2B5EF4-FFF2-40B4-BE49-F238E27FC236}">
                <a16:creationId xmlns:a16="http://schemas.microsoft.com/office/drawing/2014/main" id="{6D981444-DE43-44C5-8FF8-18A063634DE4}"/>
              </a:ext>
            </a:extLst>
          </p:cNvPr>
          <p:cNvSpPr>
            <a:spLocks noGrp="1" noChangeArrowheads="1"/>
          </p:cNvSpPr>
          <p:nvPr>
            <p:ph idx="1"/>
          </p:nvPr>
        </p:nvSpPr>
        <p:spPr/>
        <p:txBody>
          <a:bodyPr/>
          <a:lstStyle/>
          <a:p>
            <a:r>
              <a:rPr lang="ro-RO" altLang="en-US" sz="2000"/>
              <a:t>SMTP Simple Mail Transfer Protocol</a:t>
            </a:r>
          </a:p>
          <a:p>
            <a:pPr lvl="1"/>
            <a:r>
              <a:rPr lang="ro-RO" altLang="en-US"/>
              <a:t>Definit in RFC 821 actualizat de RFC 5321 ca ESMTP</a:t>
            </a:r>
          </a:p>
          <a:p>
            <a:pPr lvl="1"/>
            <a:r>
              <a:rPr lang="ro-RO" altLang="en-US"/>
              <a:t>Extended sau Enhanced</a:t>
            </a:r>
          </a:p>
          <a:p>
            <a:pPr lvl="1"/>
            <a:r>
              <a:rPr lang="ro-RO" altLang="en-US"/>
              <a:t>Port TCP 25</a:t>
            </a:r>
          </a:p>
          <a:p>
            <a:r>
              <a:rPr lang="ro-RO" altLang="en-US" sz="2000"/>
              <a:t>Comenzi ESMTP</a:t>
            </a:r>
          </a:p>
          <a:p>
            <a:pPr lvl="1"/>
            <a:r>
              <a:rPr lang="en-GB" altLang="en-US" sz="1800" i="1">
                <a:hlinkClick r:id="rId2" tooltip="8BITMIME"/>
              </a:rPr>
              <a:t>8BITMIME</a:t>
            </a:r>
            <a:r>
              <a:rPr lang="en-GB" altLang="en-US" sz="1800"/>
              <a:t> — 8 bit data transmission, </a:t>
            </a:r>
            <a:r>
              <a:rPr lang="en-GB" altLang="en-US" sz="1800">
                <a:hlinkClick r:id="rId3" tooltip="http://tools.ietf.org/html/rfc1652"/>
              </a:rPr>
              <a:t>RFC 1652</a:t>
            </a:r>
            <a:r>
              <a:rPr lang="en-GB" altLang="en-US" sz="1800"/>
              <a:t> </a:t>
            </a:r>
          </a:p>
          <a:p>
            <a:pPr lvl="1"/>
            <a:r>
              <a:rPr lang="en-GB" altLang="en-US" sz="1800" i="1"/>
              <a:t>ATRN</a:t>
            </a:r>
            <a:r>
              <a:rPr lang="en-GB" altLang="en-US" sz="1800"/>
              <a:t> — Authenticated Turn for </a:t>
            </a:r>
            <a:r>
              <a:rPr lang="en-GB" altLang="en-US" sz="1800">
                <a:hlinkClick r:id="rId4" tooltip="On-Demand Mail Relay"/>
              </a:rPr>
              <a:t>On-Demand Mail Relay</a:t>
            </a:r>
            <a:r>
              <a:rPr lang="en-GB" altLang="en-US" sz="1800"/>
              <a:t>, </a:t>
            </a:r>
            <a:r>
              <a:rPr lang="en-GB" altLang="en-US" sz="1800">
                <a:hlinkClick r:id="rId5" tooltip="http://tools.ietf.org/html/rfc2645"/>
              </a:rPr>
              <a:t>RFC 2645</a:t>
            </a:r>
            <a:r>
              <a:rPr lang="en-GB" altLang="en-US" sz="1800"/>
              <a:t> </a:t>
            </a:r>
          </a:p>
          <a:p>
            <a:pPr lvl="1"/>
            <a:r>
              <a:rPr lang="en-GB" altLang="en-US" sz="1800" i="1">
                <a:hlinkClick r:id="rId6" tooltip="SMTP-AUTH"/>
              </a:rPr>
              <a:t>SMTP-AUTH</a:t>
            </a:r>
            <a:r>
              <a:rPr lang="en-GB" altLang="en-US" sz="1800"/>
              <a:t> — Authenticated SMTP, </a:t>
            </a:r>
            <a:r>
              <a:rPr lang="en-GB" altLang="en-US" sz="1800">
                <a:hlinkClick r:id="rId7" tooltip="http://tools.ietf.org/html/rfc2554"/>
              </a:rPr>
              <a:t>RFC 2554</a:t>
            </a:r>
            <a:r>
              <a:rPr lang="en-GB" altLang="en-US" sz="1800"/>
              <a:t> </a:t>
            </a:r>
          </a:p>
          <a:p>
            <a:pPr lvl="1"/>
            <a:r>
              <a:rPr lang="en-GB" altLang="en-US" sz="1800" i="1"/>
              <a:t>CHUNKING</a:t>
            </a:r>
            <a:r>
              <a:rPr lang="en-GB" altLang="en-US" sz="1800"/>
              <a:t> — Chunking, </a:t>
            </a:r>
            <a:r>
              <a:rPr lang="en-GB" altLang="en-US" sz="1800">
                <a:hlinkClick r:id="rId8" tooltip="http://tools.ietf.org/html/rfc3030"/>
              </a:rPr>
              <a:t>RFC 3030</a:t>
            </a:r>
            <a:r>
              <a:rPr lang="en-GB" altLang="en-US" sz="1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a:extLst>
              <a:ext uri="{FF2B5EF4-FFF2-40B4-BE49-F238E27FC236}">
                <a16:creationId xmlns:a16="http://schemas.microsoft.com/office/drawing/2014/main" id="{45B57422-E807-4B7F-B408-C3807011FA8B}"/>
              </a:ext>
            </a:extLst>
          </p:cNvPr>
          <p:cNvSpPr>
            <a:spLocks noGrp="1" noChangeArrowheads="1"/>
          </p:cNvSpPr>
          <p:nvPr>
            <p:ph type="title"/>
          </p:nvPr>
        </p:nvSpPr>
        <p:spPr/>
        <p:txBody>
          <a:bodyPr/>
          <a:lstStyle/>
          <a:p>
            <a:r>
              <a:rPr lang="ro-RO" altLang="en-US"/>
              <a:t>Comenzi ESMTP cont.</a:t>
            </a:r>
            <a:endParaRPr lang="en-GB" altLang="en-US"/>
          </a:p>
        </p:txBody>
      </p:sp>
      <p:sp>
        <p:nvSpPr>
          <p:cNvPr id="1428483" name="Rectangle 3">
            <a:extLst>
              <a:ext uri="{FF2B5EF4-FFF2-40B4-BE49-F238E27FC236}">
                <a16:creationId xmlns:a16="http://schemas.microsoft.com/office/drawing/2014/main" id="{ED40BB62-2BBF-48FD-B531-A74C403B7B9E}"/>
              </a:ext>
            </a:extLst>
          </p:cNvPr>
          <p:cNvSpPr>
            <a:spLocks noGrp="1" noChangeArrowheads="1"/>
          </p:cNvSpPr>
          <p:nvPr>
            <p:ph idx="1"/>
          </p:nvPr>
        </p:nvSpPr>
        <p:spPr/>
        <p:txBody>
          <a:bodyPr/>
          <a:lstStyle/>
          <a:p>
            <a:pPr lvl="1"/>
            <a:r>
              <a:rPr lang="en-GB" altLang="en-US" i="1"/>
              <a:t>DSN</a:t>
            </a:r>
            <a:r>
              <a:rPr lang="en-GB" altLang="en-US"/>
              <a:t> — Delivery status notification, </a:t>
            </a:r>
            <a:r>
              <a:rPr lang="en-GB" altLang="en-US">
                <a:hlinkClick r:id="rId2" tooltip="http://tools.ietf.org/html/rfc3461"/>
              </a:rPr>
              <a:t>RFC 3461</a:t>
            </a:r>
            <a:r>
              <a:rPr lang="en-GB" altLang="en-US"/>
              <a:t> (See </a:t>
            </a:r>
            <a:r>
              <a:rPr lang="en-GB" altLang="en-US">
                <a:hlinkClick r:id="rId3" tooltip="Variable envelope return path"/>
              </a:rPr>
              <a:t>Variable envelope return path</a:t>
            </a:r>
            <a:r>
              <a:rPr lang="en-GB" altLang="en-US"/>
              <a:t>) </a:t>
            </a:r>
          </a:p>
          <a:p>
            <a:pPr lvl="1"/>
            <a:r>
              <a:rPr lang="en-GB" altLang="en-US" i="1">
                <a:hlinkClick r:id="rId4" tooltip="ETRN"/>
              </a:rPr>
              <a:t>ETRN</a:t>
            </a:r>
            <a:r>
              <a:rPr lang="en-GB" altLang="en-US"/>
              <a:t> — Extended Turn, </a:t>
            </a:r>
            <a:r>
              <a:rPr lang="en-GB" altLang="en-US">
                <a:hlinkClick r:id="rId5" tooltip="http://tools.ietf.org/html/rfc1985"/>
              </a:rPr>
              <a:t>RFC 1985</a:t>
            </a:r>
            <a:r>
              <a:rPr lang="en-GB" altLang="en-US"/>
              <a:t> </a:t>
            </a:r>
          </a:p>
          <a:p>
            <a:pPr lvl="1"/>
            <a:r>
              <a:rPr lang="en-GB" altLang="en-US" i="1"/>
              <a:t>HELP</a:t>
            </a:r>
            <a:r>
              <a:rPr lang="en-GB" altLang="en-US"/>
              <a:t> — Supply helpful information, </a:t>
            </a:r>
            <a:r>
              <a:rPr lang="en-GB" altLang="en-US">
                <a:hlinkClick r:id="rId6" tooltip="http://tools.ietf.org/html/rfc821"/>
              </a:rPr>
              <a:t>RFC 821</a:t>
            </a:r>
            <a:r>
              <a:rPr lang="en-GB" altLang="en-US"/>
              <a:t> </a:t>
            </a:r>
          </a:p>
          <a:p>
            <a:pPr lvl="1"/>
            <a:r>
              <a:rPr lang="en-GB" altLang="en-US" i="1"/>
              <a:t>PIPELINING</a:t>
            </a:r>
            <a:r>
              <a:rPr lang="en-GB" altLang="en-US"/>
              <a:t> — Command pipelining, </a:t>
            </a:r>
            <a:r>
              <a:rPr lang="en-GB" altLang="en-US">
                <a:hlinkClick r:id="rId7" tooltip="http://tools.ietf.org/html/rfc2920"/>
              </a:rPr>
              <a:t>RFC 2920</a:t>
            </a:r>
            <a:r>
              <a:rPr lang="en-GB" altLang="en-US"/>
              <a:t> </a:t>
            </a:r>
          </a:p>
          <a:p>
            <a:pPr lvl="1"/>
            <a:r>
              <a:rPr lang="en-GB" altLang="en-US" i="1"/>
              <a:t>SIZE</a:t>
            </a:r>
            <a:r>
              <a:rPr lang="en-GB" altLang="en-US"/>
              <a:t> — Message size declaration, </a:t>
            </a:r>
            <a:r>
              <a:rPr lang="en-GB" altLang="en-US">
                <a:hlinkClick r:id="rId8" tooltip="http://tools.ietf.org/html/rfc1870"/>
              </a:rPr>
              <a:t>RFC 1870</a:t>
            </a:r>
            <a:r>
              <a:rPr lang="en-GB" altLang="en-US"/>
              <a:t> </a:t>
            </a:r>
          </a:p>
          <a:p>
            <a:pPr lvl="1"/>
            <a:r>
              <a:rPr lang="en-GB" altLang="en-US" i="1"/>
              <a:t>STARTTLS</a:t>
            </a:r>
            <a:r>
              <a:rPr lang="en-GB" altLang="en-US"/>
              <a:t> — </a:t>
            </a:r>
            <a:r>
              <a:rPr lang="en-GB" altLang="en-US">
                <a:hlinkClick r:id="rId9" tooltip="Transport layer security"/>
              </a:rPr>
              <a:t>Transport layer security</a:t>
            </a:r>
            <a:r>
              <a:rPr lang="en-GB" altLang="en-US"/>
              <a:t>, </a:t>
            </a:r>
            <a:r>
              <a:rPr lang="en-GB" altLang="en-US">
                <a:hlinkClick r:id="rId10" tooltip="http://tools.ietf.org/html/rfc3207"/>
              </a:rPr>
              <a:t>RFC 3207</a:t>
            </a:r>
            <a:r>
              <a:rPr lang="en-GB" altLang="en-US"/>
              <a:t> (2002) </a:t>
            </a:r>
          </a:p>
          <a:p>
            <a:pPr lvl="1"/>
            <a:r>
              <a:rPr lang="en-GB" altLang="en-US" i="1"/>
              <a:t>UTF8SMTP</a:t>
            </a:r>
            <a:r>
              <a:rPr lang="en-GB" altLang="en-US"/>
              <a:t> — Allow </a:t>
            </a:r>
            <a:r>
              <a:rPr lang="en-GB" altLang="en-US">
                <a:hlinkClick r:id="rId11" tooltip="UTF-8"/>
              </a:rPr>
              <a:t>UTF-8</a:t>
            </a:r>
            <a:r>
              <a:rPr lang="en-GB" altLang="en-US"/>
              <a:t> encoding in mailbox names and header fields, </a:t>
            </a:r>
            <a:r>
              <a:rPr lang="en-GB" altLang="en-US">
                <a:hlinkClick r:id="rId12" tooltip="http://tools.ietf.org/html/rfc5336"/>
              </a:rPr>
              <a:t>RFC 5336</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E4BFD0F5-6939-4377-8178-EC5FE63F14CF}"/>
              </a:ext>
            </a:extLst>
          </p:cNvPr>
          <p:cNvSpPr>
            <a:spLocks noGrp="1" noChangeArrowheads="1"/>
          </p:cNvSpPr>
          <p:nvPr>
            <p:ph type="title"/>
          </p:nvPr>
        </p:nvSpPr>
        <p:spPr/>
        <p:txBody>
          <a:bodyPr/>
          <a:lstStyle/>
          <a:p>
            <a:r>
              <a:rPr lang="ro-RO" altLang="en-US"/>
              <a:t>Exemplu SMTP</a:t>
            </a:r>
            <a:endParaRPr lang="en-GB" altLang="en-US"/>
          </a:p>
        </p:txBody>
      </p:sp>
      <p:sp>
        <p:nvSpPr>
          <p:cNvPr id="1429507" name="Rectangle 3">
            <a:extLst>
              <a:ext uri="{FF2B5EF4-FFF2-40B4-BE49-F238E27FC236}">
                <a16:creationId xmlns:a16="http://schemas.microsoft.com/office/drawing/2014/main" id="{0751AE73-0E63-462D-A75F-8B3AF6B96A81}"/>
              </a:ext>
            </a:extLst>
          </p:cNvPr>
          <p:cNvSpPr>
            <a:spLocks noGrp="1" noChangeArrowheads="1"/>
          </p:cNvSpPr>
          <p:nvPr>
            <p:ph idx="1"/>
          </p:nvPr>
        </p:nvSpPr>
        <p:spPr>
          <a:xfrm>
            <a:off x="6456364" y="1557338"/>
            <a:ext cx="4211637" cy="4837112"/>
          </a:xfrm>
        </p:spPr>
        <p:txBody>
          <a:bodyPr/>
          <a:lstStyle/>
          <a:p>
            <a:pPr>
              <a:lnSpc>
                <a:spcPct val="75000"/>
              </a:lnSpc>
              <a:buFontTx/>
              <a:buNone/>
            </a:pPr>
            <a:r>
              <a:rPr lang="en-GB" altLang="en-US" sz="1600">
                <a:solidFill>
                  <a:srgbClr val="FFFF00"/>
                </a:solidFill>
              </a:rPr>
              <a:t>C: Cc: theboss@example.com </a:t>
            </a:r>
            <a:endParaRPr lang="ro-RO" altLang="en-US" sz="1600">
              <a:solidFill>
                <a:srgbClr val="FFFF00"/>
              </a:solidFill>
            </a:endParaRPr>
          </a:p>
          <a:p>
            <a:pPr>
              <a:lnSpc>
                <a:spcPct val="75000"/>
              </a:lnSpc>
              <a:buFontTx/>
              <a:buNone/>
            </a:pPr>
            <a:r>
              <a:rPr lang="en-GB" altLang="en-US" sz="1600">
                <a:solidFill>
                  <a:srgbClr val="FFFF00"/>
                </a:solidFill>
              </a:rPr>
              <a:t>C: Date: Tue, 15 Jan 2008 16:02:43 -0500 </a:t>
            </a:r>
            <a:endParaRPr lang="ro-RO" altLang="en-US" sz="1600">
              <a:solidFill>
                <a:srgbClr val="FFFF00"/>
              </a:solidFill>
            </a:endParaRPr>
          </a:p>
          <a:p>
            <a:pPr>
              <a:lnSpc>
                <a:spcPct val="75000"/>
              </a:lnSpc>
              <a:buFontTx/>
              <a:buNone/>
            </a:pPr>
            <a:r>
              <a:rPr lang="en-GB" altLang="en-US" sz="1600">
                <a:solidFill>
                  <a:srgbClr val="FFFF00"/>
                </a:solidFill>
              </a:rPr>
              <a:t>C: Subject: Test message</a:t>
            </a:r>
            <a:r>
              <a:rPr lang="en-GB" altLang="en-US" sz="1600"/>
              <a:t> </a:t>
            </a:r>
            <a:endParaRPr lang="ro-RO" altLang="en-US" sz="1600"/>
          </a:p>
          <a:p>
            <a:pPr>
              <a:lnSpc>
                <a:spcPct val="75000"/>
              </a:lnSpc>
              <a:buFontTx/>
              <a:buNone/>
            </a:pPr>
            <a:r>
              <a:rPr lang="en-GB" altLang="en-US" sz="1600"/>
              <a:t>C: </a:t>
            </a:r>
            <a:endParaRPr lang="ro-RO" altLang="en-US" sz="1600"/>
          </a:p>
          <a:p>
            <a:pPr>
              <a:lnSpc>
                <a:spcPct val="75000"/>
              </a:lnSpc>
              <a:buFontTx/>
              <a:buNone/>
            </a:pPr>
            <a:r>
              <a:rPr lang="en-GB" altLang="en-US" sz="1600"/>
              <a:t>C: Hello Alice.</a:t>
            </a:r>
            <a:endParaRPr lang="ro-RO" altLang="en-US" sz="1600"/>
          </a:p>
          <a:p>
            <a:pPr>
              <a:lnSpc>
                <a:spcPct val="75000"/>
              </a:lnSpc>
              <a:buFontTx/>
              <a:buNone/>
            </a:pPr>
            <a:r>
              <a:rPr lang="en-GB" altLang="en-US" sz="1600"/>
              <a:t>C: This is a test message with 5 headers and 4 lines in the body. </a:t>
            </a:r>
            <a:endParaRPr lang="ro-RO" altLang="en-US" sz="1600"/>
          </a:p>
          <a:p>
            <a:pPr>
              <a:lnSpc>
                <a:spcPct val="75000"/>
              </a:lnSpc>
              <a:buFontTx/>
              <a:buNone/>
            </a:pPr>
            <a:r>
              <a:rPr lang="en-GB" altLang="en-US" sz="1600"/>
              <a:t>C: Your friend, </a:t>
            </a:r>
            <a:endParaRPr lang="ro-RO" altLang="en-US" sz="1600"/>
          </a:p>
          <a:p>
            <a:pPr>
              <a:lnSpc>
                <a:spcPct val="75000"/>
              </a:lnSpc>
              <a:buFontTx/>
              <a:buNone/>
            </a:pPr>
            <a:r>
              <a:rPr lang="en-GB" altLang="en-US" sz="1600"/>
              <a:t>C: Bob </a:t>
            </a:r>
            <a:endParaRPr lang="ro-RO" altLang="en-US" sz="1600"/>
          </a:p>
          <a:p>
            <a:pPr>
              <a:lnSpc>
                <a:spcPct val="75000"/>
              </a:lnSpc>
              <a:buFontTx/>
              <a:buNone/>
            </a:pPr>
            <a:r>
              <a:rPr lang="en-GB" altLang="en-US" sz="1600"/>
              <a:t>C: </a:t>
            </a:r>
            <a:r>
              <a:rPr lang="en-GB" altLang="en-US" b="0">
                <a:solidFill>
                  <a:srgbClr val="FF0000"/>
                </a:solidFill>
              </a:rPr>
              <a:t>. </a:t>
            </a:r>
            <a:endParaRPr lang="ro-RO" altLang="en-US" b="0">
              <a:solidFill>
                <a:srgbClr val="FF0000"/>
              </a:solidFill>
            </a:endParaRPr>
          </a:p>
          <a:p>
            <a:pPr>
              <a:lnSpc>
                <a:spcPct val="75000"/>
              </a:lnSpc>
              <a:buFontTx/>
              <a:buNone/>
            </a:pPr>
            <a:r>
              <a:rPr lang="en-GB" altLang="en-US" sz="1600" i="1">
                <a:solidFill>
                  <a:schemeClr val="accent2"/>
                </a:solidFill>
              </a:rPr>
              <a:t>S: 250 Ok: queued as 12345</a:t>
            </a:r>
            <a:r>
              <a:rPr lang="en-GB" altLang="en-US" sz="1600"/>
              <a:t> </a:t>
            </a:r>
            <a:endParaRPr lang="ro-RO" altLang="en-US" sz="1600"/>
          </a:p>
          <a:p>
            <a:pPr>
              <a:lnSpc>
                <a:spcPct val="75000"/>
              </a:lnSpc>
              <a:buFontTx/>
              <a:buNone/>
            </a:pPr>
            <a:r>
              <a:rPr lang="en-GB" altLang="en-US" sz="1600"/>
              <a:t>C: QUIT </a:t>
            </a:r>
            <a:endParaRPr lang="ro-RO" altLang="en-US" sz="1600"/>
          </a:p>
          <a:p>
            <a:pPr>
              <a:lnSpc>
                <a:spcPct val="75000"/>
              </a:lnSpc>
              <a:buFontTx/>
              <a:buNone/>
            </a:pPr>
            <a:r>
              <a:rPr lang="en-GB" altLang="en-US" sz="1600" i="1">
                <a:solidFill>
                  <a:schemeClr val="accent2"/>
                </a:solidFill>
              </a:rPr>
              <a:t>S: 221 Bye</a:t>
            </a:r>
            <a:r>
              <a:rPr lang="en-GB" altLang="en-US" sz="1600">
                <a:solidFill>
                  <a:schemeClr val="accent2"/>
                </a:solidFill>
              </a:rPr>
              <a:t> </a:t>
            </a:r>
          </a:p>
        </p:txBody>
      </p:sp>
      <p:sp>
        <p:nvSpPr>
          <p:cNvPr id="1429508" name="Rectangle 4">
            <a:extLst>
              <a:ext uri="{FF2B5EF4-FFF2-40B4-BE49-F238E27FC236}">
                <a16:creationId xmlns:a16="http://schemas.microsoft.com/office/drawing/2014/main" id="{4D84B22E-2495-4D6E-B127-FEAEDFC3792F}"/>
              </a:ext>
            </a:extLst>
          </p:cNvPr>
          <p:cNvSpPr>
            <a:spLocks noChangeArrowheads="1"/>
          </p:cNvSpPr>
          <p:nvPr/>
        </p:nvSpPr>
        <p:spPr bwMode="auto">
          <a:xfrm>
            <a:off x="1524001" y="1628776"/>
            <a:ext cx="4932363" cy="482441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lvl1pPr marL="236538" indent="-236538" defTabSz="814388">
              <a:lnSpc>
                <a:spcPct val="95000"/>
              </a:lnSpc>
              <a:spcBef>
                <a:spcPct val="50000"/>
              </a:spcBef>
              <a:buClr>
                <a:schemeClr val="tx1"/>
              </a:buClr>
              <a:buSzPct val="100000"/>
              <a:buChar char="•"/>
              <a:defRPr sz="2400" b="1">
                <a:solidFill>
                  <a:srgbClr val="FFFFFF"/>
                </a:solidFill>
                <a:latin typeface="Arial" panose="020B0604020202020204" pitchFamily="34" charset="0"/>
              </a:defRPr>
            </a:lvl1pPr>
            <a:lvl2pPr marL="574675" defTabSz="814388">
              <a:lnSpc>
                <a:spcPct val="95000"/>
              </a:lnSpc>
              <a:spcBef>
                <a:spcPct val="50000"/>
              </a:spcBef>
              <a:defRPr sz="2000" b="1">
                <a:solidFill>
                  <a:srgbClr val="FFFFFF"/>
                </a:solidFill>
                <a:latin typeface="Arial" panose="020B0604020202020204" pitchFamily="34" charset="0"/>
              </a:defRPr>
            </a:lvl2pPr>
            <a:lvl3pPr defTabSz="814388">
              <a:lnSpc>
                <a:spcPct val="95000"/>
              </a:lnSpc>
              <a:spcBef>
                <a:spcPct val="50000"/>
              </a:spcBef>
              <a:defRPr sz="2000" b="1">
                <a:solidFill>
                  <a:srgbClr val="FFFFFF"/>
                </a:solidFill>
                <a:latin typeface="Arial" panose="020B0604020202020204" pitchFamily="34" charset="0"/>
              </a:defRPr>
            </a:lvl3pPr>
            <a:lvl4pPr marL="1254125" defTabSz="814388">
              <a:lnSpc>
                <a:spcPct val="95000"/>
              </a:lnSpc>
              <a:spcBef>
                <a:spcPct val="50000"/>
              </a:spcBef>
              <a:defRPr sz="2000" b="1">
                <a:solidFill>
                  <a:srgbClr val="FFFFFF"/>
                </a:solidFill>
                <a:latin typeface="Arial" panose="020B0604020202020204" pitchFamily="34" charset="0"/>
              </a:defRPr>
            </a:lvl4pPr>
            <a:lvl5pPr marL="1604963" defTabSz="814388">
              <a:lnSpc>
                <a:spcPct val="95000"/>
              </a:lnSpc>
              <a:spcBef>
                <a:spcPct val="50000"/>
              </a:spcBef>
              <a:defRPr sz="2000"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9pPr>
          </a:lstStyle>
          <a:p>
            <a:pPr>
              <a:lnSpc>
                <a:spcPct val="75000"/>
              </a:lnSpc>
              <a:buFontTx/>
              <a:buNone/>
            </a:pPr>
            <a:r>
              <a:rPr lang="en-GB" altLang="en-US" sz="1600" i="1">
                <a:solidFill>
                  <a:schemeClr val="accent2"/>
                </a:solidFill>
              </a:rPr>
              <a:t>S: 220 smtp.example.com ESMTP Postfix</a:t>
            </a:r>
            <a:r>
              <a:rPr lang="en-GB" altLang="en-US" sz="1600"/>
              <a:t> </a:t>
            </a:r>
            <a:endParaRPr lang="ro-RO" altLang="en-US" sz="1600"/>
          </a:p>
          <a:p>
            <a:pPr>
              <a:lnSpc>
                <a:spcPct val="75000"/>
              </a:lnSpc>
              <a:buFontTx/>
              <a:buNone/>
            </a:pPr>
            <a:r>
              <a:rPr lang="en-GB" altLang="en-US" sz="1600"/>
              <a:t>C: HELO relay.example.org </a:t>
            </a:r>
            <a:endParaRPr lang="ro-RO" altLang="en-US" sz="1600"/>
          </a:p>
          <a:p>
            <a:pPr>
              <a:lnSpc>
                <a:spcPct val="75000"/>
              </a:lnSpc>
              <a:buFontTx/>
              <a:buNone/>
            </a:pPr>
            <a:r>
              <a:rPr lang="en-GB" altLang="en-US" sz="1600" i="1">
                <a:solidFill>
                  <a:schemeClr val="accent2"/>
                </a:solidFill>
              </a:rPr>
              <a:t>S: 250 Hello relay.example.org, I am glad to meet you</a:t>
            </a:r>
            <a:r>
              <a:rPr lang="en-GB" altLang="en-US" sz="1600">
                <a:solidFill>
                  <a:schemeClr val="accent2"/>
                </a:solidFill>
              </a:rPr>
              <a:t> </a:t>
            </a:r>
            <a:endParaRPr lang="ro-RO" altLang="en-US" sz="1600">
              <a:solidFill>
                <a:schemeClr val="accent2"/>
              </a:solidFill>
            </a:endParaRPr>
          </a:p>
          <a:p>
            <a:pPr>
              <a:lnSpc>
                <a:spcPct val="75000"/>
              </a:lnSpc>
              <a:buFontTx/>
              <a:buNone/>
            </a:pPr>
            <a:r>
              <a:rPr lang="en-GB" altLang="en-US" sz="1600"/>
              <a:t>C: MAIL FROM:&lt;bob@example.org&gt; </a:t>
            </a:r>
            <a:endParaRPr lang="ro-RO" altLang="en-US" sz="1600"/>
          </a:p>
          <a:p>
            <a:pPr>
              <a:lnSpc>
                <a:spcPct val="75000"/>
              </a:lnSpc>
              <a:buFontTx/>
              <a:buNone/>
            </a:pPr>
            <a:r>
              <a:rPr lang="en-GB" altLang="en-US" sz="1600" i="1">
                <a:solidFill>
                  <a:schemeClr val="accent2"/>
                </a:solidFill>
              </a:rPr>
              <a:t>S: 250 Ok</a:t>
            </a:r>
            <a:r>
              <a:rPr lang="en-GB" altLang="en-US" sz="1600">
                <a:solidFill>
                  <a:schemeClr val="accent2"/>
                </a:solidFill>
              </a:rPr>
              <a:t> </a:t>
            </a:r>
            <a:endParaRPr lang="ro-RO" altLang="en-US" sz="1600">
              <a:solidFill>
                <a:schemeClr val="accent2"/>
              </a:solidFill>
            </a:endParaRPr>
          </a:p>
          <a:p>
            <a:pPr>
              <a:lnSpc>
                <a:spcPct val="75000"/>
              </a:lnSpc>
              <a:buFontTx/>
              <a:buNone/>
            </a:pPr>
            <a:r>
              <a:rPr lang="en-GB" altLang="en-US" sz="1600"/>
              <a:t>C: RCPT TO:&lt;alice@example.com&gt; </a:t>
            </a:r>
            <a:endParaRPr lang="ro-RO" altLang="en-US" sz="1600"/>
          </a:p>
          <a:p>
            <a:pPr>
              <a:lnSpc>
                <a:spcPct val="75000"/>
              </a:lnSpc>
              <a:buFontTx/>
              <a:buNone/>
            </a:pPr>
            <a:r>
              <a:rPr lang="en-GB" altLang="en-US" sz="1600" i="1">
                <a:solidFill>
                  <a:schemeClr val="accent2"/>
                </a:solidFill>
              </a:rPr>
              <a:t>S: 250 Ok</a:t>
            </a:r>
            <a:r>
              <a:rPr lang="en-GB" altLang="en-US" sz="1600"/>
              <a:t> </a:t>
            </a:r>
            <a:endParaRPr lang="ro-RO" altLang="en-US" sz="1600"/>
          </a:p>
          <a:p>
            <a:pPr>
              <a:lnSpc>
                <a:spcPct val="75000"/>
              </a:lnSpc>
              <a:buFontTx/>
              <a:buNone/>
            </a:pPr>
            <a:r>
              <a:rPr lang="en-GB" altLang="en-US" sz="1600"/>
              <a:t>C: RCPT TO:&lt;theboss@example.com&gt; </a:t>
            </a:r>
            <a:endParaRPr lang="ro-RO" altLang="en-US" sz="1600"/>
          </a:p>
          <a:p>
            <a:pPr>
              <a:lnSpc>
                <a:spcPct val="75000"/>
              </a:lnSpc>
              <a:buFontTx/>
              <a:buNone/>
            </a:pPr>
            <a:r>
              <a:rPr lang="en-GB" altLang="en-US" sz="1600" i="1">
                <a:solidFill>
                  <a:schemeClr val="accent2"/>
                </a:solidFill>
              </a:rPr>
              <a:t>S: 250 Ok</a:t>
            </a:r>
            <a:r>
              <a:rPr lang="en-GB" altLang="en-US" sz="1600"/>
              <a:t> </a:t>
            </a:r>
            <a:endParaRPr lang="ro-RO" altLang="en-US" sz="1600"/>
          </a:p>
          <a:p>
            <a:pPr>
              <a:lnSpc>
                <a:spcPct val="75000"/>
              </a:lnSpc>
              <a:buFontTx/>
              <a:buNone/>
            </a:pPr>
            <a:r>
              <a:rPr lang="en-GB" altLang="en-US" sz="1600"/>
              <a:t>C: DATA </a:t>
            </a:r>
            <a:endParaRPr lang="ro-RO" altLang="en-US" sz="1600"/>
          </a:p>
          <a:p>
            <a:pPr>
              <a:lnSpc>
                <a:spcPct val="75000"/>
              </a:lnSpc>
              <a:buFontTx/>
              <a:buNone/>
            </a:pPr>
            <a:r>
              <a:rPr lang="en-GB" altLang="en-US" sz="1600" i="1">
                <a:solidFill>
                  <a:schemeClr val="accent2"/>
                </a:solidFill>
              </a:rPr>
              <a:t>S: 354 End data with &lt;CR&gt;&lt;LF&gt;.&lt;CR&gt;&lt;LF&gt;</a:t>
            </a:r>
            <a:r>
              <a:rPr lang="en-GB" altLang="en-US" sz="1600"/>
              <a:t> </a:t>
            </a:r>
            <a:endParaRPr lang="ro-RO" altLang="en-US" sz="1600"/>
          </a:p>
          <a:p>
            <a:pPr>
              <a:lnSpc>
                <a:spcPct val="75000"/>
              </a:lnSpc>
              <a:buFontTx/>
              <a:buNone/>
            </a:pPr>
            <a:r>
              <a:rPr lang="en-GB" altLang="en-US" sz="1600">
                <a:solidFill>
                  <a:srgbClr val="FFFF00"/>
                </a:solidFill>
              </a:rPr>
              <a:t>C: From: "Bob Example" </a:t>
            </a:r>
            <a:r>
              <a:rPr lang="en-GB" altLang="en-US" sz="1600">
                <a:solidFill>
                  <a:srgbClr val="FFFF00"/>
                </a:solidFill>
                <a:hlinkClick r:id="rId2"/>
              </a:rPr>
              <a:t>bob@example.org</a:t>
            </a:r>
            <a:endParaRPr lang="ro-RO" altLang="en-US" sz="1600">
              <a:solidFill>
                <a:srgbClr val="FFFF00"/>
              </a:solidFill>
            </a:endParaRPr>
          </a:p>
          <a:p>
            <a:pPr>
              <a:lnSpc>
                <a:spcPct val="75000"/>
              </a:lnSpc>
              <a:buFontTx/>
              <a:buNone/>
            </a:pPr>
            <a:r>
              <a:rPr lang="en-GB" altLang="en-US" sz="1600">
                <a:solidFill>
                  <a:srgbClr val="FFFF00"/>
                </a:solidFill>
              </a:rPr>
              <a:t>C: To: Alice Example &lt;alice@example.com&gt;</a:t>
            </a:r>
            <a:r>
              <a:rPr lang="en-GB" altLang="en-US" sz="2800"/>
              <a:t> </a:t>
            </a:r>
            <a:endParaRPr lang="ro-RO" altLang="en-US" sz="2800"/>
          </a:p>
          <a:p>
            <a:pPr>
              <a:lnSpc>
                <a:spcPct val="75000"/>
              </a:lnSpc>
              <a:buFontTx/>
              <a:buNone/>
            </a:pPr>
            <a:endParaRPr lang="ro-RO"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a:extLst>
              <a:ext uri="{FF2B5EF4-FFF2-40B4-BE49-F238E27FC236}">
                <a16:creationId xmlns:a16="http://schemas.microsoft.com/office/drawing/2014/main" id="{8F1FF766-9DE4-4469-A6F6-BBC2C3A4BEE4}"/>
              </a:ext>
            </a:extLst>
          </p:cNvPr>
          <p:cNvSpPr>
            <a:spLocks noGrp="1" noChangeArrowheads="1"/>
          </p:cNvSpPr>
          <p:nvPr>
            <p:ph type="title"/>
          </p:nvPr>
        </p:nvSpPr>
        <p:spPr/>
        <p:txBody>
          <a:bodyPr/>
          <a:lstStyle/>
          <a:p>
            <a:r>
              <a:rPr lang="ro-RO" altLang="en-US"/>
              <a:t>E-Mail Protocoale utilizate pt. MUA şi MDA</a:t>
            </a:r>
            <a:endParaRPr lang="en-GB" altLang="en-US"/>
          </a:p>
        </p:txBody>
      </p:sp>
      <p:sp>
        <p:nvSpPr>
          <p:cNvPr id="1430531" name="Rectangle 3">
            <a:extLst>
              <a:ext uri="{FF2B5EF4-FFF2-40B4-BE49-F238E27FC236}">
                <a16:creationId xmlns:a16="http://schemas.microsoft.com/office/drawing/2014/main" id="{793F2A74-2D42-4536-B505-5A7AAE3450C6}"/>
              </a:ext>
            </a:extLst>
          </p:cNvPr>
          <p:cNvSpPr>
            <a:spLocks noGrp="1" noChangeArrowheads="1"/>
          </p:cNvSpPr>
          <p:nvPr>
            <p:ph idx="1"/>
          </p:nvPr>
        </p:nvSpPr>
        <p:spPr/>
        <p:txBody>
          <a:bodyPr>
            <a:normAutofit lnSpcReduction="10000"/>
          </a:bodyPr>
          <a:lstStyle/>
          <a:p>
            <a:r>
              <a:rPr lang="ro-RO" altLang="en-US" sz="2000"/>
              <a:t>Post Office Protocol POPv3</a:t>
            </a:r>
          </a:p>
          <a:p>
            <a:pPr lvl="1"/>
            <a:r>
              <a:rPr lang="ro-RO" altLang="en-US" sz="1800"/>
              <a:t>TCP port 110 RFC1939, 2449, 2595 şi 5034</a:t>
            </a:r>
          </a:p>
          <a:p>
            <a:pPr lvl="1"/>
            <a:r>
              <a:rPr lang="ro-RO" altLang="en-US" sz="1800"/>
              <a:t>Clienţi:</a:t>
            </a:r>
          </a:p>
          <a:p>
            <a:pPr lvl="2"/>
            <a:r>
              <a:rPr lang="ro-RO" altLang="en-US" sz="1800"/>
              <a:t>Squirrel Mail; client web</a:t>
            </a:r>
          </a:p>
          <a:p>
            <a:pPr lvl="2"/>
            <a:r>
              <a:rPr lang="ro-RO" altLang="en-US" sz="1800">
                <a:solidFill>
                  <a:srgbClr val="FFFF00"/>
                </a:solidFill>
              </a:rPr>
              <a:t>Outlook, Outlook Express</a:t>
            </a:r>
          </a:p>
          <a:p>
            <a:pPr lvl="2"/>
            <a:r>
              <a:rPr lang="ro-RO" altLang="en-US" sz="1800">
                <a:solidFill>
                  <a:srgbClr val="FFFF00"/>
                </a:solidFill>
              </a:rPr>
              <a:t>Thunderbird</a:t>
            </a:r>
          </a:p>
          <a:p>
            <a:pPr lvl="2"/>
            <a:r>
              <a:rPr lang="ro-RO" altLang="en-US" sz="1800">
                <a:solidFill>
                  <a:srgbClr val="FFFF00"/>
                </a:solidFill>
              </a:rPr>
              <a:t>Evolution</a:t>
            </a:r>
          </a:p>
          <a:p>
            <a:pPr lvl="2"/>
            <a:r>
              <a:rPr lang="ro-RO" altLang="en-US" sz="1800">
                <a:solidFill>
                  <a:srgbClr val="FFFF00"/>
                </a:solidFill>
              </a:rPr>
              <a:t>permit şi certificate digitale pt. criptare şi semnare</a:t>
            </a:r>
          </a:p>
          <a:p>
            <a:pPr lvl="1"/>
            <a:r>
              <a:rPr lang="ro-RO" altLang="en-US" sz="1800">
                <a:solidFill>
                  <a:schemeClr val="tx1"/>
                </a:solidFill>
              </a:rPr>
              <a:t>Server:</a:t>
            </a:r>
          </a:p>
          <a:p>
            <a:pPr lvl="1"/>
            <a:r>
              <a:rPr lang="ro-RO" altLang="en-US" sz="1800">
                <a:solidFill>
                  <a:schemeClr val="tx1"/>
                </a:solidFill>
              </a:rPr>
              <a:t>Dovecote, Courier, MS Exchange</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2AFF8F"/>
      </a:accent1>
      <a:accent2>
        <a:srgbClr val="FF2A35"/>
      </a:accent2>
      <a:accent3>
        <a:srgbClr val="FFFFFF"/>
      </a:accent3>
      <a:accent4>
        <a:srgbClr val="000000"/>
      </a:accent4>
      <a:accent5>
        <a:srgbClr val="ACFFC6"/>
      </a:accent5>
      <a:accent6>
        <a:srgbClr val="E7252F"/>
      </a:accent6>
      <a:hlink>
        <a:srgbClr val="FFFFFF"/>
      </a:hlink>
      <a:folHlink>
        <a:srgbClr val="FFE5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1999</TotalTime>
  <Pages>28</Pages>
  <Words>1213</Words>
  <Application>Microsoft Office PowerPoint</Application>
  <PresentationFormat>Widescreen</PresentationFormat>
  <Paragraphs>200</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Helvetica</vt:lpstr>
      <vt:lpstr>Linux Libertine</vt:lpstr>
      <vt:lpstr>Trebuchet MS</vt:lpstr>
      <vt:lpstr>Wingdings</vt:lpstr>
      <vt:lpstr>Wingdings 3</vt:lpstr>
      <vt:lpstr>Facet</vt:lpstr>
      <vt:lpstr>Administrarea reţelelor de calculatoare</vt:lpstr>
      <vt:lpstr>Administrarea reţelelor de calculatoare</vt:lpstr>
      <vt:lpstr>E-Mail</vt:lpstr>
      <vt:lpstr>Sistemul de Transfer de Mesaje, E-Mail</vt:lpstr>
      <vt:lpstr>Componentele Sistemului de Transfer de Mesaje</vt:lpstr>
      <vt:lpstr>E-Mail protocoale utilizate pt. MTA</vt:lpstr>
      <vt:lpstr>Comenzi ESMTP cont.</vt:lpstr>
      <vt:lpstr>Exemplu SMTP</vt:lpstr>
      <vt:lpstr>E-Mail Protocoale utilizate pt. MUA şi MDA</vt:lpstr>
      <vt:lpstr>E-Mail Protocoale utilizate pt. MUA şi MDA</vt:lpstr>
      <vt:lpstr>MIME pentru transfer date non ASCII</vt:lpstr>
      <vt:lpstr>Utilitare</vt:lpstr>
      <vt:lpstr>Open Relay şi Blacklisting</vt:lpstr>
      <vt:lpstr>Legea Anti-Spam în România</vt:lpstr>
      <vt:lpstr>Legea Anti-Spam în România Excepţii</vt:lpstr>
      <vt:lpstr>Legea Anti-Spam în România Sancţiuni</vt:lpstr>
      <vt:lpstr> Domain Name Space DNS</vt:lpstr>
      <vt:lpstr>Alocare Spaţiu de Nume  Domain Name Space</vt:lpstr>
      <vt:lpstr>DNS Model Operaţional</vt:lpstr>
      <vt:lpstr>Forma unui nume</vt:lpstr>
      <vt:lpstr>Componente şi căutare recursivă</vt:lpstr>
      <vt:lpstr>Exemplu de căutare</vt:lpstr>
      <vt:lpstr>DNS Resource Record</vt:lpstr>
      <vt:lpstr>Tipuri de RR listă parţială</vt:lpstr>
      <vt:lpstr>Exemple de Servere DNS</vt:lpstr>
      <vt:lpstr>Probleme de Securitate in DNS</vt:lpstr>
    </vt:vector>
  </TitlesOfParts>
  <Company>Universitatea Tehnica din Cluj-Napoca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Emil CEBUC</dc:creator>
  <cp:keywords/>
  <dc:description/>
  <cp:lastModifiedBy>Emil Ioan Cebuc</cp:lastModifiedBy>
  <cp:revision>44</cp:revision>
  <cp:lastPrinted>1999-10-26T16:30:58Z</cp:lastPrinted>
  <dcterms:created xsi:type="dcterms:W3CDTF">2009-03-13T06:00:27Z</dcterms:created>
  <dcterms:modified xsi:type="dcterms:W3CDTF">2021-04-19T06:16:53Z</dcterms:modified>
</cp:coreProperties>
</file>