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3"/>
  </p:notesMasterIdLst>
  <p:handoutMasterIdLst>
    <p:handoutMasterId r:id="rId24"/>
  </p:handoutMasterIdLst>
  <p:sldIdLst>
    <p:sldId id="256" r:id="rId2"/>
    <p:sldId id="258" r:id="rId3"/>
    <p:sldId id="259" r:id="rId4"/>
    <p:sldId id="260" r:id="rId5"/>
    <p:sldId id="261" r:id="rId6"/>
    <p:sldId id="262" r:id="rId7"/>
    <p:sldId id="263" r:id="rId8"/>
    <p:sldId id="264" r:id="rId9"/>
    <p:sldId id="266" r:id="rId10"/>
    <p:sldId id="265" r:id="rId11"/>
    <p:sldId id="267" r:id="rId12"/>
    <p:sldId id="268" r:id="rId13"/>
    <p:sldId id="273" r:id="rId14"/>
    <p:sldId id="270" r:id="rId15"/>
    <p:sldId id="271" r:id="rId16"/>
    <p:sldId id="276" r:id="rId17"/>
    <p:sldId id="272" r:id="rId18"/>
    <p:sldId id="277" r:id="rId19"/>
    <p:sldId id="269"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99FF"/>
    <a:srgbClr val="FFFF00"/>
    <a:srgbClr val="FF9900"/>
    <a:srgbClr val="99FF33"/>
    <a:srgbClr val="FF3399"/>
    <a:srgbClr val="FF66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28" autoAdjust="0"/>
    <p:restoredTop sz="86482" autoAdjust="0"/>
  </p:normalViewPr>
  <p:slideViewPr>
    <p:cSldViewPr>
      <p:cViewPr varScale="1">
        <p:scale>
          <a:sx n="77" d="100"/>
          <a:sy n="77" d="100"/>
        </p:scale>
        <p:origin x="77" y="10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B439EF-C43A-42F3-B4D4-B8CF801061A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B9E8AF6-7A59-4011-BB43-611D6E70E6D8}">
      <dgm:prSet/>
      <dgm:spPr/>
      <dgm:t>
        <a:bodyPr/>
        <a:lstStyle/>
        <a:p>
          <a:r>
            <a:rPr lang="en-GB" dirty="0"/>
            <a:t>Overview</a:t>
          </a:r>
          <a:endParaRPr lang="en-US" dirty="0"/>
        </a:p>
      </dgm:t>
    </dgm:pt>
    <dgm:pt modelId="{55546B85-CFF5-4724-B302-DD0DD24CC1C5}" type="parTrans" cxnId="{6260AED2-748F-49DD-B23B-6099500FA2D1}">
      <dgm:prSet/>
      <dgm:spPr/>
      <dgm:t>
        <a:bodyPr/>
        <a:lstStyle/>
        <a:p>
          <a:endParaRPr lang="en-US"/>
        </a:p>
      </dgm:t>
    </dgm:pt>
    <dgm:pt modelId="{9ACA36E8-EF11-4727-8392-DACB71D81EF2}" type="sibTrans" cxnId="{6260AED2-748F-49DD-B23B-6099500FA2D1}">
      <dgm:prSet/>
      <dgm:spPr/>
      <dgm:t>
        <a:bodyPr/>
        <a:lstStyle/>
        <a:p>
          <a:endParaRPr lang="en-US"/>
        </a:p>
      </dgm:t>
    </dgm:pt>
    <dgm:pt modelId="{63EB5A35-6542-4E3B-B9BE-4878AAEB96E2}">
      <dgm:prSet/>
      <dgm:spPr/>
      <dgm:t>
        <a:bodyPr/>
        <a:lstStyle/>
        <a:p>
          <a:r>
            <a:rPr lang="en-GB" dirty="0"/>
            <a:t>Real vs Protected Mode</a:t>
          </a:r>
          <a:endParaRPr lang="en-US" dirty="0"/>
        </a:p>
      </dgm:t>
    </dgm:pt>
    <dgm:pt modelId="{E3873823-2A04-41A0-9107-8CFB574EA748}" type="parTrans" cxnId="{259D99DB-9D82-4847-919B-F3AB074C1BBB}">
      <dgm:prSet/>
      <dgm:spPr/>
      <dgm:t>
        <a:bodyPr/>
        <a:lstStyle/>
        <a:p>
          <a:endParaRPr lang="en-US"/>
        </a:p>
      </dgm:t>
    </dgm:pt>
    <dgm:pt modelId="{8C763A7B-37F4-4EBC-9905-38C1DACFBCBC}" type="sibTrans" cxnId="{259D99DB-9D82-4847-919B-F3AB074C1BBB}">
      <dgm:prSet/>
      <dgm:spPr/>
      <dgm:t>
        <a:bodyPr/>
        <a:lstStyle/>
        <a:p>
          <a:endParaRPr lang="en-US"/>
        </a:p>
      </dgm:t>
    </dgm:pt>
    <dgm:pt modelId="{33244669-EA12-40CD-BDD2-1A8971EA5404}">
      <dgm:prSet/>
      <dgm:spPr/>
      <dgm:t>
        <a:bodyPr/>
        <a:lstStyle/>
        <a:p>
          <a:r>
            <a:rPr lang="en-GB" dirty="0"/>
            <a:t>Descriptors</a:t>
          </a:r>
          <a:endParaRPr lang="en-US" dirty="0"/>
        </a:p>
      </dgm:t>
    </dgm:pt>
    <dgm:pt modelId="{842785D6-851C-4FA2-8FD4-B7D505C98BAD}" type="parTrans" cxnId="{8CC4940A-1BEE-4A72-83E8-08FAEAC05293}">
      <dgm:prSet/>
      <dgm:spPr/>
      <dgm:t>
        <a:bodyPr/>
        <a:lstStyle/>
        <a:p>
          <a:endParaRPr lang="en-US"/>
        </a:p>
      </dgm:t>
    </dgm:pt>
    <dgm:pt modelId="{E61D2739-07D7-4C2D-A1DA-8B3FF719C025}" type="sibTrans" cxnId="{8CC4940A-1BEE-4A72-83E8-08FAEAC05293}">
      <dgm:prSet/>
      <dgm:spPr/>
      <dgm:t>
        <a:bodyPr/>
        <a:lstStyle/>
        <a:p>
          <a:endParaRPr lang="en-US"/>
        </a:p>
      </dgm:t>
    </dgm:pt>
    <dgm:pt modelId="{CD6B8050-D204-4F55-A207-CEF536ED3700}">
      <dgm:prSet/>
      <dgm:spPr/>
      <dgm:t>
        <a:bodyPr/>
        <a:lstStyle/>
        <a:p>
          <a:r>
            <a:rPr lang="en-GB" dirty="0"/>
            <a:t>Segmentation</a:t>
          </a:r>
          <a:endParaRPr lang="en-US" dirty="0"/>
        </a:p>
      </dgm:t>
    </dgm:pt>
    <dgm:pt modelId="{B110AD11-658B-4F4F-8DA6-F5FD26A03B86}" type="parTrans" cxnId="{3281816F-05C7-4878-913B-83F3833712BA}">
      <dgm:prSet/>
      <dgm:spPr/>
      <dgm:t>
        <a:bodyPr/>
        <a:lstStyle/>
        <a:p>
          <a:endParaRPr lang="en-US"/>
        </a:p>
      </dgm:t>
    </dgm:pt>
    <dgm:pt modelId="{34BEB383-1BD0-40B2-91E7-DC6CCB89708B}" type="sibTrans" cxnId="{3281816F-05C7-4878-913B-83F3833712BA}">
      <dgm:prSet/>
      <dgm:spPr/>
      <dgm:t>
        <a:bodyPr/>
        <a:lstStyle/>
        <a:p>
          <a:endParaRPr lang="en-US"/>
        </a:p>
      </dgm:t>
    </dgm:pt>
    <dgm:pt modelId="{5FE87AC3-EEBB-4952-B2FF-251FC56B82B1}">
      <dgm:prSet/>
      <dgm:spPr/>
      <dgm:t>
        <a:bodyPr/>
        <a:lstStyle/>
        <a:p>
          <a:r>
            <a:rPr lang="en-GB" dirty="0"/>
            <a:t>Paging</a:t>
          </a:r>
          <a:endParaRPr lang="en-US" dirty="0"/>
        </a:p>
      </dgm:t>
    </dgm:pt>
    <dgm:pt modelId="{22C86D58-004F-4694-9AE3-B71DBFDB88D9}" type="parTrans" cxnId="{EC7885DB-7C76-41C2-9780-7532B7A10AB3}">
      <dgm:prSet/>
      <dgm:spPr/>
      <dgm:t>
        <a:bodyPr/>
        <a:lstStyle/>
        <a:p>
          <a:endParaRPr lang="en-US"/>
        </a:p>
      </dgm:t>
    </dgm:pt>
    <dgm:pt modelId="{3043152C-CCBA-4901-90A1-DE7B830FD484}" type="sibTrans" cxnId="{EC7885DB-7C76-41C2-9780-7532B7A10AB3}">
      <dgm:prSet/>
      <dgm:spPr/>
      <dgm:t>
        <a:bodyPr/>
        <a:lstStyle/>
        <a:p>
          <a:endParaRPr lang="en-US"/>
        </a:p>
      </dgm:t>
    </dgm:pt>
    <dgm:pt modelId="{6D2729D7-D0D5-4700-8C6F-35B2BBE12409}">
      <dgm:prSet/>
      <dgm:spPr/>
      <dgm:t>
        <a:bodyPr/>
        <a:lstStyle/>
        <a:p>
          <a:r>
            <a:rPr lang="en-GB" dirty="0"/>
            <a:t>Data Structures</a:t>
          </a:r>
          <a:endParaRPr lang="en-US" dirty="0"/>
        </a:p>
      </dgm:t>
    </dgm:pt>
    <dgm:pt modelId="{9D4A6027-500E-446C-89F1-94C3AEE55F8C}" type="parTrans" cxnId="{50C57EFD-E775-4B2F-9C94-04A326634AD2}">
      <dgm:prSet/>
      <dgm:spPr/>
      <dgm:t>
        <a:bodyPr/>
        <a:lstStyle/>
        <a:p>
          <a:endParaRPr lang="en-US"/>
        </a:p>
      </dgm:t>
    </dgm:pt>
    <dgm:pt modelId="{0FB1C1F2-4A46-4CF1-9A8D-F3AA054485E3}" type="sibTrans" cxnId="{50C57EFD-E775-4B2F-9C94-04A326634AD2}">
      <dgm:prSet/>
      <dgm:spPr/>
      <dgm:t>
        <a:bodyPr/>
        <a:lstStyle/>
        <a:p>
          <a:endParaRPr lang="en-US"/>
        </a:p>
      </dgm:t>
    </dgm:pt>
    <dgm:pt modelId="{4289518F-AE37-480A-A894-864C6B46EDF8}" type="pres">
      <dgm:prSet presAssocID="{40B439EF-C43A-42F3-B4D4-B8CF801061A0}" presName="linear" presStyleCnt="0">
        <dgm:presLayoutVars>
          <dgm:animLvl val="lvl"/>
          <dgm:resizeHandles val="exact"/>
        </dgm:presLayoutVars>
      </dgm:prSet>
      <dgm:spPr/>
    </dgm:pt>
    <dgm:pt modelId="{61C12AE4-E49D-44D9-9A77-82E533845187}" type="pres">
      <dgm:prSet presAssocID="{9B9E8AF6-7A59-4011-BB43-611D6E70E6D8}" presName="parentText" presStyleLbl="node1" presStyleIdx="0" presStyleCnt="6">
        <dgm:presLayoutVars>
          <dgm:chMax val="0"/>
          <dgm:bulletEnabled val="1"/>
        </dgm:presLayoutVars>
      </dgm:prSet>
      <dgm:spPr/>
    </dgm:pt>
    <dgm:pt modelId="{66CD392E-C0CF-4940-99DB-8D8F9A080BE7}" type="pres">
      <dgm:prSet presAssocID="{9ACA36E8-EF11-4727-8392-DACB71D81EF2}" presName="spacer" presStyleCnt="0"/>
      <dgm:spPr/>
    </dgm:pt>
    <dgm:pt modelId="{4A057DCF-76DA-46F1-9207-4B67469191BC}" type="pres">
      <dgm:prSet presAssocID="{63EB5A35-6542-4E3B-B9BE-4878AAEB96E2}" presName="parentText" presStyleLbl="node1" presStyleIdx="1" presStyleCnt="6">
        <dgm:presLayoutVars>
          <dgm:chMax val="0"/>
          <dgm:bulletEnabled val="1"/>
        </dgm:presLayoutVars>
      </dgm:prSet>
      <dgm:spPr/>
    </dgm:pt>
    <dgm:pt modelId="{74048A20-D2AB-4F03-90EE-10BA56B7FE1C}" type="pres">
      <dgm:prSet presAssocID="{8C763A7B-37F4-4EBC-9905-38C1DACFBCBC}" presName="spacer" presStyleCnt="0"/>
      <dgm:spPr/>
    </dgm:pt>
    <dgm:pt modelId="{729DE485-F2D7-40C0-9C4E-56CB4545451B}" type="pres">
      <dgm:prSet presAssocID="{33244669-EA12-40CD-BDD2-1A8971EA5404}" presName="parentText" presStyleLbl="node1" presStyleIdx="2" presStyleCnt="6">
        <dgm:presLayoutVars>
          <dgm:chMax val="0"/>
          <dgm:bulletEnabled val="1"/>
        </dgm:presLayoutVars>
      </dgm:prSet>
      <dgm:spPr/>
    </dgm:pt>
    <dgm:pt modelId="{ECFEB8A0-BA3F-4305-9EA0-1FBC464893D6}" type="pres">
      <dgm:prSet presAssocID="{E61D2739-07D7-4C2D-A1DA-8B3FF719C025}" presName="spacer" presStyleCnt="0"/>
      <dgm:spPr/>
    </dgm:pt>
    <dgm:pt modelId="{17AD3A49-4768-429C-A584-41587F525083}" type="pres">
      <dgm:prSet presAssocID="{CD6B8050-D204-4F55-A207-CEF536ED3700}" presName="parentText" presStyleLbl="node1" presStyleIdx="3" presStyleCnt="6">
        <dgm:presLayoutVars>
          <dgm:chMax val="0"/>
          <dgm:bulletEnabled val="1"/>
        </dgm:presLayoutVars>
      </dgm:prSet>
      <dgm:spPr/>
    </dgm:pt>
    <dgm:pt modelId="{8DFF0ADC-9754-49C4-B492-F3E80E576F0F}" type="pres">
      <dgm:prSet presAssocID="{34BEB383-1BD0-40B2-91E7-DC6CCB89708B}" presName="spacer" presStyleCnt="0"/>
      <dgm:spPr/>
    </dgm:pt>
    <dgm:pt modelId="{ECC60845-E496-4458-A021-C01AAA3BB500}" type="pres">
      <dgm:prSet presAssocID="{5FE87AC3-EEBB-4952-B2FF-251FC56B82B1}" presName="parentText" presStyleLbl="node1" presStyleIdx="4" presStyleCnt="6">
        <dgm:presLayoutVars>
          <dgm:chMax val="0"/>
          <dgm:bulletEnabled val="1"/>
        </dgm:presLayoutVars>
      </dgm:prSet>
      <dgm:spPr/>
    </dgm:pt>
    <dgm:pt modelId="{ADE8FB06-733E-43EA-B00C-9224C7C9AD09}" type="pres">
      <dgm:prSet presAssocID="{3043152C-CCBA-4901-90A1-DE7B830FD484}" presName="spacer" presStyleCnt="0"/>
      <dgm:spPr/>
    </dgm:pt>
    <dgm:pt modelId="{29871D12-43FA-4E59-AE7C-D24B14BA6317}" type="pres">
      <dgm:prSet presAssocID="{6D2729D7-D0D5-4700-8C6F-35B2BBE12409}" presName="parentText" presStyleLbl="node1" presStyleIdx="5" presStyleCnt="6">
        <dgm:presLayoutVars>
          <dgm:chMax val="0"/>
          <dgm:bulletEnabled val="1"/>
        </dgm:presLayoutVars>
      </dgm:prSet>
      <dgm:spPr/>
    </dgm:pt>
  </dgm:ptLst>
  <dgm:cxnLst>
    <dgm:cxn modelId="{8CC4940A-1BEE-4A72-83E8-08FAEAC05293}" srcId="{40B439EF-C43A-42F3-B4D4-B8CF801061A0}" destId="{33244669-EA12-40CD-BDD2-1A8971EA5404}" srcOrd="2" destOrd="0" parTransId="{842785D6-851C-4FA2-8FD4-B7D505C98BAD}" sibTransId="{E61D2739-07D7-4C2D-A1DA-8B3FF719C025}"/>
    <dgm:cxn modelId="{2E90081A-8F0A-44A0-A673-DBEB52D37B1C}" type="presOf" srcId="{6D2729D7-D0D5-4700-8C6F-35B2BBE12409}" destId="{29871D12-43FA-4E59-AE7C-D24B14BA6317}" srcOrd="0" destOrd="0" presId="urn:microsoft.com/office/officeart/2005/8/layout/vList2"/>
    <dgm:cxn modelId="{1748B21F-5DB1-4EA7-9FD1-5642DF69009A}" type="presOf" srcId="{5FE87AC3-EEBB-4952-B2FF-251FC56B82B1}" destId="{ECC60845-E496-4458-A021-C01AAA3BB500}" srcOrd="0" destOrd="0" presId="urn:microsoft.com/office/officeart/2005/8/layout/vList2"/>
    <dgm:cxn modelId="{6F6A2025-DEE7-4C25-9BD8-1EBFEC134BB8}" type="presOf" srcId="{CD6B8050-D204-4F55-A207-CEF536ED3700}" destId="{17AD3A49-4768-429C-A584-41587F525083}" srcOrd="0" destOrd="0" presId="urn:microsoft.com/office/officeart/2005/8/layout/vList2"/>
    <dgm:cxn modelId="{A6792B4B-3540-4795-B2F0-9AEC138FCEBF}" type="presOf" srcId="{40B439EF-C43A-42F3-B4D4-B8CF801061A0}" destId="{4289518F-AE37-480A-A894-864C6B46EDF8}" srcOrd="0" destOrd="0" presId="urn:microsoft.com/office/officeart/2005/8/layout/vList2"/>
    <dgm:cxn modelId="{3281816F-05C7-4878-913B-83F3833712BA}" srcId="{40B439EF-C43A-42F3-B4D4-B8CF801061A0}" destId="{CD6B8050-D204-4F55-A207-CEF536ED3700}" srcOrd="3" destOrd="0" parTransId="{B110AD11-658B-4F4F-8DA6-F5FD26A03B86}" sibTransId="{34BEB383-1BD0-40B2-91E7-DC6CCB89708B}"/>
    <dgm:cxn modelId="{43F82AAC-1A89-4298-AFC6-A730C58599EB}" type="presOf" srcId="{33244669-EA12-40CD-BDD2-1A8971EA5404}" destId="{729DE485-F2D7-40C0-9C4E-56CB4545451B}" srcOrd="0" destOrd="0" presId="urn:microsoft.com/office/officeart/2005/8/layout/vList2"/>
    <dgm:cxn modelId="{EF20FDB7-E4D5-4589-BDC9-0601708EDF4E}" type="presOf" srcId="{9B9E8AF6-7A59-4011-BB43-611D6E70E6D8}" destId="{61C12AE4-E49D-44D9-9A77-82E533845187}" srcOrd="0" destOrd="0" presId="urn:microsoft.com/office/officeart/2005/8/layout/vList2"/>
    <dgm:cxn modelId="{6260AED2-748F-49DD-B23B-6099500FA2D1}" srcId="{40B439EF-C43A-42F3-B4D4-B8CF801061A0}" destId="{9B9E8AF6-7A59-4011-BB43-611D6E70E6D8}" srcOrd="0" destOrd="0" parTransId="{55546B85-CFF5-4724-B302-DD0DD24CC1C5}" sibTransId="{9ACA36E8-EF11-4727-8392-DACB71D81EF2}"/>
    <dgm:cxn modelId="{EC7885DB-7C76-41C2-9780-7532B7A10AB3}" srcId="{40B439EF-C43A-42F3-B4D4-B8CF801061A0}" destId="{5FE87AC3-EEBB-4952-B2FF-251FC56B82B1}" srcOrd="4" destOrd="0" parTransId="{22C86D58-004F-4694-9AE3-B71DBFDB88D9}" sibTransId="{3043152C-CCBA-4901-90A1-DE7B830FD484}"/>
    <dgm:cxn modelId="{259D99DB-9D82-4847-919B-F3AB074C1BBB}" srcId="{40B439EF-C43A-42F3-B4D4-B8CF801061A0}" destId="{63EB5A35-6542-4E3B-B9BE-4878AAEB96E2}" srcOrd="1" destOrd="0" parTransId="{E3873823-2A04-41A0-9107-8CFB574EA748}" sibTransId="{8C763A7B-37F4-4EBC-9905-38C1DACFBCBC}"/>
    <dgm:cxn modelId="{79166FEB-84F2-40C0-8DA3-680B2FBE6941}" type="presOf" srcId="{63EB5A35-6542-4E3B-B9BE-4878AAEB96E2}" destId="{4A057DCF-76DA-46F1-9207-4B67469191BC}" srcOrd="0" destOrd="0" presId="urn:microsoft.com/office/officeart/2005/8/layout/vList2"/>
    <dgm:cxn modelId="{50C57EFD-E775-4B2F-9C94-04A326634AD2}" srcId="{40B439EF-C43A-42F3-B4D4-B8CF801061A0}" destId="{6D2729D7-D0D5-4700-8C6F-35B2BBE12409}" srcOrd="5" destOrd="0" parTransId="{9D4A6027-500E-446C-89F1-94C3AEE55F8C}" sibTransId="{0FB1C1F2-4A46-4CF1-9A8D-F3AA054485E3}"/>
    <dgm:cxn modelId="{FBEAA385-2000-44A9-A2DD-8E7BD2EC7EA3}" type="presParOf" srcId="{4289518F-AE37-480A-A894-864C6B46EDF8}" destId="{61C12AE4-E49D-44D9-9A77-82E533845187}" srcOrd="0" destOrd="0" presId="urn:microsoft.com/office/officeart/2005/8/layout/vList2"/>
    <dgm:cxn modelId="{68AA21B7-F634-4ED7-B08C-9F8C3CFD849A}" type="presParOf" srcId="{4289518F-AE37-480A-A894-864C6B46EDF8}" destId="{66CD392E-C0CF-4940-99DB-8D8F9A080BE7}" srcOrd="1" destOrd="0" presId="urn:microsoft.com/office/officeart/2005/8/layout/vList2"/>
    <dgm:cxn modelId="{CFCD1524-7A1D-4332-A645-5A62CE98BEEE}" type="presParOf" srcId="{4289518F-AE37-480A-A894-864C6B46EDF8}" destId="{4A057DCF-76DA-46F1-9207-4B67469191BC}" srcOrd="2" destOrd="0" presId="urn:microsoft.com/office/officeart/2005/8/layout/vList2"/>
    <dgm:cxn modelId="{523211ED-BC19-49E0-8B35-CFEF4F62114E}" type="presParOf" srcId="{4289518F-AE37-480A-A894-864C6B46EDF8}" destId="{74048A20-D2AB-4F03-90EE-10BA56B7FE1C}" srcOrd="3" destOrd="0" presId="urn:microsoft.com/office/officeart/2005/8/layout/vList2"/>
    <dgm:cxn modelId="{B061ACB0-4C9B-4D7B-B5A0-22A3EA1EB51F}" type="presParOf" srcId="{4289518F-AE37-480A-A894-864C6B46EDF8}" destId="{729DE485-F2D7-40C0-9C4E-56CB4545451B}" srcOrd="4" destOrd="0" presId="urn:microsoft.com/office/officeart/2005/8/layout/vList2"/>
    <dgm:cxn modelId="{DF9D6D59-EA3B-4849-8DE7-04816B163705}" type="presParOf" srcId="{4289518F-AE37-480A-A894-864C6B46EDF8}" destId="{ECFEB8A0-BA3F-4305-9EA0-1FBC464893D6}" srcOrd="5" destOrd="0" presId="urn:microsoft.com/office/officeart/2005/8/layout/vList2"/>
    <dgm:cxn modelId="{A9250843-4EFA-4D9D-A8BF-3F913AF94EC6}" type="presParOf" srcId="{4289518F-AE37-480A-A894-864C6B46EDF8}" destId="{17AD3A49-4768-429C-A584-41587F525083}" srcOrd="6" destOrd="0" presId="urn:microsoft.com/office/officeart/2005/8/layout/vList2"/>
    <dgm:cxn modelId="{AD91D252-1441-4EAE-9769-18DB7E973D68}" type="presParOf" srcId="{4289518F-AE37-480A-A894-864C6B46EDF8}" destId="{8DFF0ADC-9754-49C4-B492-F3E80E576F0F}" srcOrd="7" destOrd="0" presId="urn:microsoft.com/office/officeart/2005/8/layout/vList2"/>
    <dgm:cxn modelId="{A7542BA4-FE29-4D7C-A90B-2085BAFAE20C}" type="presParOf" srcId="{4289518F-AE37-480A-A894-864C6B46EDF8}" destId="{ECC60845-E496-4458-A021-C01AAA3BB500}" srcOrd="8" destOrd="0" presId="urn:microsoft.com/office/officeart/2005/8/layout/vList2"/>
    <dgm:cxn modelId="{E058D35B-B5BE-4583-AB1D-B99C8967E54F}" type="presParOf" srcId="{4289518F-AE37-480A-A894-864C6B46EDF8}" destId="{ADE8FB06-733E-43EA-B00C-9224C7C9AD09}" srcOrd="9" destOrd="0" presId="urn:microsoft.com/office/officeart/2005/8/layout/vList2"/>
    <dgm:cxn modelId="{F45E82AC-0259-437A-8F73-D9987339D9A3}" type="presParOf" srcId="{4289518F-AE37-480A-A894-864C6B46EDF8}" destId="{29871D12-43FA-4E59-AE7C-D24B14BA631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2C0667-C628-4A32-9FBB-0E23A72330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9E5BE5F-E27A-4A08-9A66-E996FFF9277D}">
      <dgm:prSet/>
      <dgm:spPr/>
      <dgm:t>
        <a:bodyPr/>
        <a:lstStyle/>
        <a:p>
          <a:r>
            <a:rPr lang="en-US" dirty="0"/>
            <a:t>Protected mode operation is for multi-user multi-tasking environment</a:t>
          </a:r>
        </a:p>
      </dgm:t>
    </dgm:pt>
    <dgm:pt modelId="{75D480D8-8E63-481D-81BB-D3773E4D80A5}" type="parTrans" cxnId="{94AF5239-DE68-42D7-9589-AC8E4F38F538}">
      <dgm:prSet/>
      <dgm:spPr/>
      <dgm:t>
        <a:bodyPr/>
        <a:lstStyle/>
        <a:p>
          <a:endParaRPr lang="en-US"/>
        </a:p>
      </dgm:t>
    </dgm:pt>
    <dgm:pt modelId="{DCEBE09D-5824-4B4E-8E0A-1C3AE9DB63EA}" type="sibTrans" cxnId="{94AF5239-DE68-42D7-9589-AC8E4F38F538}">
      <dgm:prSet/>
      <dgm:spPr/>
      <dgm:t>
        <a:bodyPr/>
        <a:lstStyle/>
        <a:p>
          <a:endParaRPr lang="en-US"/>
        </a:p>
      </dgm:t>
    </dgm:pt>
    <dgm:pt modelId="{E21AF9B5-F7CD-4ACE-90FA-BD31126CFC0A}">
      <dgm:prSet/>
      <dgm:spPr/>
      <dgm:t>
        <a:bodyPr/>
        <a:lstStyle/>
        <a:p>
          <a:r>
            <a:rPr lang="en-US" dirty="0"/>
            <a:t>Protects data and code between different users, tasks and operating system</a:t>
          </a:r>
        </a:p>
      </dgm:t>
    </dgm:pt>
    <dgm:pt modelId="{83E14E71-8CB8-4042-8354-F526BE63665A}" type="parTrans" cxnId="{8BB6189C-76C9-4259-A87B-CFD86DDB9705}">
      <dgm:prSet/>
      <dgm:spPr/>
      <dgm:t>
        <a:bodyPr/>
        <a:lstStyle/>
        <a:p>
          <a:endParaRPr lang="en-US"/>
        </a:p>
      </dgm:t>
    </dgm:pt>
    <dgm:pt modelId="{27BE42AA-5906-4BEC-9B35-B3817130B35D}" type="sibTrans" cxnId="{8BB6189C-76C9-4259-A87B-CFD86DDB9705}">
      <dgm:prSet/>
      <dgm:spPr/>
      <dgm:t>
        <a:bodyPr/>
        <a:lstStyle/>
        <a:p>
          <a:endParaRPr lang="en-US"/>
        </a:p>
      </dgm:t>
    </dgm:pt>
    <dgm:pt modelId="{052A75A3-7FB6-4D2C-8B24-AE8DE4769D9C}">
      <dgm:prSet/>
      <dgm:spPr/>
      <dgm:t>
        <a:bodyPr/>
        <a:lstStyle/>
        <a:p>
          <a:r>
            <a:rPr lang="en-US" dirty="0"/>
            <a:t>Allows for 4 different privilege levels 0 to 3, 0 being the highest, usually allocated to OS Core or Kernel</a:t>
          </a:r>
        </a:p>
      </dgm:t>
    </dgm:pt>
    <dgm:pt modelId="{BA9DAF81-F9DB-4CAC-8241-33BE51689FDF}" type="parTrans" cxnId="{1EF5DFE0-5756-4BA0-8B74-A4A1EF4B7682}">
      <dgm:prSet/>
      <dgm:spPr/>
      <dgm:t>
        <a:bodyPr/>
        <a:lstStyle/>
        <a:p>
          <a:endParaRPr lang="en-US"/>
        </a:p>
      </dgm:t>
    </dgm:pt>
    <dgm:pt modelId="{F5F3F58C-3AE3-4383-9E16-72D6568AC4B5}" type="sibTrans" cxnId="{1EF5DFE0-5756-4BA0-8B74-A4A1EF4B7682}">
      <dgm:prSet/>
      <dgm:spPr/>
      <dgm:t>
        <a:bodyPr/>
        <a:lstStyle/>
        <a:p>
          <a:endParaRPr lang="en-US"/>
        </a:p>
      </dgm:t>
    </dgm:pt>
    <dgm:pt modelId="{F920F462-2658-42D8-B6C3-A0E27FF94245}">
      <dgm:prSet/>
      <dgm:spPr/>
      <dgm:t>
        <a:bodyPr/>
        <a:lstStyle/>
        <a:p>
          <a:r>
            <a:rPr lang="en-US" dirty="0"/>
            <a:t>Some instructions can be executed only in 0 level: HLT, IN, OUT and memory management</a:t>
          </a:r>
        </a:p>
      </dgm:t>
    </dgm:pt>
    <dgm:pt modelId="{03EF6AF6-2BE8-47C6-B079-704297685BD9}" type="parTrans" cxnId="{0A563C89-752F-4CEA-951C-7DE6CF20873B}">
      <dgm:prSet/>
      <dgm:spPr/>
      <dgm:t>
        <a:bodyPr/>
        <a:lstStyle/>
        <a:p>
          <a:endParaRPr lang="en-US"/>
        </a:p>
      </dgm:t>
    </dgm:pt>
    <dgm:pt modelId="{9F5470DB-5E80-4A45-90F1-207E1B6D471D}" type="sibTrans" cxnId="{0A563C89-752F-4CEA-951C-7DE6CF20873B}">
      <dgm:prSet/>
      <dgm:spPr/>
      <dgm:t>
        <a:bodyPr/>
        <a:lstStyle/>
        <a:p>
          <a:endParaRPr lang="en-US"/>
        </a:p>
      </dgm:t>
    </dgm:pt>
    <dgm:pt modelId="{27D279DF-F7D5-4B61-A0AF-87277FB90CFB}" type="pres">
      <dgm:prSet presAssocID="{632C0667-C628-4A32-9FBB-0E23A72330B5}" presName="vert0" presStyleCnt="0">
        <dgm:presLayoutVars>
          <dgm:dir/>
          <dgm:animOne val="branch"/>
          <dgm:animLvl val="lvl"/>
        </dgm:presLayoutVars>
      </dgm:prSet>
      <dgm:spPr/>
    </dgm:pt>
    <dgm:pt modelId="{97F6E3DD-1047-4449-8688-14DF9813A735}" type="pres">
      <dgm:prSet presAssocID="{69E5BE5F-E27A-4A08-9A66-E996FFF9277D}" presName="thickLine" presStyleLbl="alignNode1" presStyleIdx="0" presStyleCnt="4"/>
      <dgm:spPr/>
    </dgm:pt>
    <dgm:pt modelId="{999AD32D-E17D-46F6-A848-B6EE71BA41CF}" type="pres">
      <dgm:prSet presAssocID="{69E5BE5F-E27A-4A08-9A66-E996FFF9277D}" presName="horz1" presStyleCnt="0"/>
      <dgm:spPr/>
    </dgm:pt>
    <dgm:pt modelId="{2C17B5C8-014B-4EF9-9244-4E7CF8A4779F}" type="pres">
      <dgm:prSet presAssocID="{69E5BE5F-E27A-4A08-9A66-E996FFF9277D}" presName="tx1" presStyleLbl="revTx" presStyleIdx="0" presStyleCnt="4"/>
      <dgm:spPr/>
    </dgm:pt>
    <dgm:pt modelId="{D8DB84A0-2B67-48B5-A07E-5F3D5EFD82CE}" type="pres">
      <dgm:prSet presAssocID="{69E5BE5F-E27A-4A08-9A66-E996FFF9277D}" presName="vert1" presStyleCnt="0"/>
      <dgm:spPr/>
    </dgm:pt>
    <dgm:pt modelId="{51CB0AFB-E417-4969-8FF3-5F724A5BF17F}" type="pres">
      <dgm:prSet presAssocID="{E21AF9B5-F7CD-4ACE-90FA-BD31126CFC0A}" presName="thickLine" presStyleLbl="alignNode1" presStyleIdx="1" presStyleCnt="4"/>
      <dgm:spPr/>
    </dgm:pt>
    <dgm:pt modelId="{70D6BC1E-1EFC-4E2C-9EB1-065D07D0890C}" type="pres">
      <dgm:prSet presAssocID="{E21AF9B5-F7CD-4ACE-90FA-BD31126CFC0A}" presName="horz1" presStyleCnt="0"/>
      <dgm:spPr/>
    </dgm:pt>
    <dgm:pt modelId="{3442BD57-1E14-4227-976C-733F3DC7B9F4}" type="pres">
      <dgm:prSet presAssocID="{E21AF9B5-F7CD-4ACE-90FA-BD31126CFC0A}" presName="tx1" presStyleLbl="revTx" presStyleIdx="1" presStyleCnt="4"/>
      <dgm:spPr/>
    </dgm:pt>
    <dgm:pt modelId="{49234E08-507E-45B8-AB7E-DC33746A5121}" type="pres">
      <dgm:prSet presAssocID="{E21AF9B5-F7CD-4ACE-90FA-BD31126CFC0A}" presName="vert1" presStyleCnt="0"/>
      <dgm:spPr/>
    </dgm:pt>
    <dgm:pt modelId="{C1AB6993-DF1F-4C0F-B6B8-38D56E43B2D4}" type="pres">
      <dgm:prSet presAssocID="{052A75A3-7FB6-4D2C-8B24-AE8DE4769D9C}" presName="thickLine" presStyleLbl="alignNode1" presStyleIdx="2" presStyleCnt="4"/>
      <dgm:spPr/>
    </dgm:pt>
    <dgm:pt modelId="{1E77BCA4-97CC-4910-B7D1-1DC297FCC3C0}" type="pres">
      <dgm:prSet presAssocID="{052A75A3-7FB6-4D2C-8B24-AE8DE4769D9C}" presName="horz1" presStyleCnt="0"/>
      <dgm:spPr/>
    </dgm:pt>
    <dgm:pt modelId="{D99AF703-8FF3-4304-B21B-7D00953597B9}" type="pres">
      <dgm:prSet presAssocID="{052A75A3-7FB6-4D2C-8B24-AE8DE4769D9C}" presName="tx1" presStyleLbl="revTx" presStyleIdx="2" presStyleCnt="4"/>
      <dgm:spPr/>
    </dgm:pt>
    <dgm:pt modelId="{E43B9386-7A0F-491B-996D-4BC32331832E}" type="pres">
      <dgm:prSet presAssocID="{052A75A3-7FB6-4D2C-8B24-AE8DE4769D9C}" presName="vert1" presStyleCnt="0"/>
      <dgm:spPr/>
    </dgm:pt>
    <dgm:pt modelId="{01AF5C65-806B-4F82-8521-03885FAEB372}" type="pres">
      <dgm:prSet presAssocID="{F920F462-2658-42D8-B6C3-A0E27FF94245}" presName="thickLine" presStyleLbl="alignNode1" presStyleIdx="3" presStyleCnt="4"/>
      <dgm:spPr/>
    </dgm:pt>
    <dgm:pt modelId="{AB44A3E6-7C2A-4E59-BA45-2181F24550CD}" type="pres">
      <dgm:prSet presAssocID="{F920F462-2658-42D8-B6C3-A0E27FF94245}" presName="horz1" presStyleCnt="0"/>
      <dgm:spPr/>
    </dgm:pt>
    <dgm:pt modelId="{8CB8D846-A56E-4214-ADDB-24583788147F}" type="pres">
      <dgm:prSet presAssocID="{F920F462-2658-42D8-B6C3-A0E27FF94245}" presName="tx1" presStyleLbl="revTx" presStyleIdx="3" presStyleCnt="4"/>
      <dgm:spPr/>
    </dgm:pt>
    <dgm:pt modelId="{B688B10C-0161-4761-898E-8C2CE9D7A5B0}" type="pres">
      <dgm:prSet presAssocID="{F920F462-2658-42D8-B6C3-A0E27FF94245}" presName="vert1" presStyleCnt="0"/>
      <dgm:spPr/>
    </dgm:pt>
  </dgm:ptLst>
  <dgm:cxnLst>
    <dgm:cxn modelId="{66288D06-DA31-44AF-9782-244F01CED285}" type="presOf" srcId="{E21AF9B5-F7CD-4ACE-90FA-BD31126CFC0A}" destId="{3442BD57-1E14-4227-976C-733F3DC7B9F4}" srcOrd="0" destOrd="0" presId="urn:microsoft.com/office/officeart/2008/layout/LinedList"/>
    <dgm:cxn modelId="{8E4E781F-51B7-40B9-B935-96534426DCF0}" type="presOf" srcId="{632C0667-C628-4A32-9FBB-0E23A72330B5}" destId="{27D279DF-F7D5-4B61-A0AF-87277FB90CFB}" srcOrd="0" destOrd="0" presId="urn:microsoft.com/office/officeart/2008/layout/LinedList"/>
    <dgm:cxn modelId="{94AF5239-DE68-42D7-9589-AC8E4F38F538}" srcId="{632C0667-C628-4A32-9FBB-0E23A72330B5}" destId="{69E5BE5F-E27A-4A08-9A66-E996FFF9277D}" srcOrd="0" destOrd="0" parTransId="{75D480D8-8E63-481D-81BB-D3773E4D80A5}" sibTransId="{DCEBE09D-5824-4B4E-8E0A-1C3AE9DB63EA}"/>
    <dgm:cxn modelId="{21234E6B-F287-4B4B-828C-44212A41E4B7}" type="presOf" srcId="{F920F462-2658-42D8-B6C3-A0E27FF94245}" destId="{8CB8D846-A56E-4214-ADDB-24583788147F}" srcOrd="0" destOrd="0" presId="urn:microsoft.com/office/officeart/2008/layout/LinedList"/>
    <dgm:cxn modelId="{0A563C89-752F-4CEA-951C-7DE6CF20873B}" srcId="{632C0667-C628-4A32-9FBB-0E23A72330B5}" destId="{F920F462-2658-42D8-B6C3-A0E27FF94245}" srcOrd="3" destOrd="0" parTransId="{03EF6AF6-2BE8-47C6-B079-704297685BD9}" sibTransId="{9F5470DB-5E80-4A45-90F1-207E1B6D471D}"/>
    <dgm:cxn modelId="{8BB6189C-76C9-4259-A87B-CFD86DDB9705}" srcId="{632C0667-C628-4A32-9FBB-0E23A72330B5}" destId="{E21AF9B5-F7CD-4ACE-90FA-BD31126CFC0A}" srcOrd="1" destOrd="0" parTransId="{83E14E71-8CB8-4042-8354-F526BE63665A}" sibTransId="{27BE42AA-5906-4BEC-9B35-B3817130B35D}"/>
    <dgm:cxn modelId="{5274ABAB-2AFF-41D1-A899-5F276FCCC2D1}" type="presOf" srcId="{69E5BE5F-E27A-4A08-9A66-E996FFF9277D}" destId="{2C17B5C8-014B-4EF9-9244-4E7CF8A4779F}" srcOrd="0" destOrd="0" presId="urn:microsoft.com/office/officeart/2008/layout/LinedList"/>
    <dgm:cxn modelId="{1EF5DFE0-5756-4BA0-8B74-A4A1EF4B7682}" srcId="{632C0667-C628-4A32-9FBB-0E23A72330B5}" destId="{052A75A3-7FB6-4D2C-8B24-AE8DE4769D9C}" srcOrd="2" destOrd="0" parTransId="{BA9DAF81-F9DB-4CAC-8241-33BE51689FDF}" sibTransId="{F5F3F58C-3AE3-4383-9E16-72D6568AC4B5}"/>
    <dgm:cxn modelId="{B45128F4-DC86-4C68-B0C8-7A27923EE81A}" type="presOf" srcId="{052A75A3-7FB6-4D2C-8B24-AE8DE4769D9C}" destId="{D99AF703-8FF3-4304-B21B-7D00953597B9}" srcOrd="0" destOrd="0" presId="urn:microsoft.com/office/officeart/2008/layout/LinedList"/>
    <dgm:cxn modelId="{2F4979A1-BE42-4435-B681-945E669A25C3}" type="presParOf" srcId="{27D279DF-F7D5-4B61-A0AF-87277FB90CFB}" destId="{97F6E3DD-1047-4449-8688-14DF9813A735}" srcOrd="0" destOrd="0" presId="urn:microsoft.com/office/officeart/2008/layout/LinedList"/>
    <dgm:cxn modelId="{53D4C8F7-7B16-454A-A229-348C1C99835E}" type="presParOf" srcId="{27D279DF-F7D5-4B61-A0AF-87277FB90CFB}" destId="{999AD32D-E17D-46F6-A848-B6EE71BA41CF}" srcOrd="1" destOrd="0" presId="urn:microsoft.com/office/officeart/2008/layout/LinedList"/>
    <dgm:cxn modelId="{4079670E-7E38-4C98-A0D3-5242BB1A58D9}" type="presParOf" srcId="{999AD32D-E17D-46F6-A848-B6EE71BA41CF}" destId="{2C17B5C8-014B-4EF9-9244-4E7CF8A4779F}" srcOrd="0" destOrd="0" presId="urn:microsoft.com/office/officeart/2008/layout/LinedList"/>
    <dgm:cxn modelId="{770E47EE-5D40-4C2B-8E40-8486BE003460}" type="presParOf" srcId="{999AD32D-E17D-46F6-A848-B6EE71BA41CF}" destId="{D8DB84A0-2B67-48B5-A07E-5F3D5EFD82CE}" srcOrd="1" destOrd="0" presId="urn:microsoft.com/office/officeart/2008/layout/LinedList"/>
    <dgm:cxn modelId="{9855CE63-6362-41A8-81F3-70A640F693FE}" type="presParOf" srcId="{27D279DF-F7D5-4B61-A0AF-87277FB90CFB}" destId="{51CB0AFB-E417-4969-8FF3-5F724A5BF17F}" srcOrd="2" destOrd="0" presId="urn:microsoft.com/office/officeart/2008/layout/LinedList"/>
    <dgm:cxn modelId="{5BB4C8B7-ECB0-404A-9EC8-0666DF1F250B}" type="presParOf" srcId="{27D279DF-F7D5-4B61-A0AF-87277FB90CFB}" destId="{70D6BC1E-1EFC-4E2C-9EB1-065D07D0890C}" srcOrd="3" destOrd="0" presId="urn:microsoft.com/office/officeart/2008/layout/LinedList"/>
    <dgm:cxn modelId="{6817F34C-9F53-44A8-ADC2-888D3D1FA708}" type="presParOf" srcId="{70D6BC1E-1EFC-4E2C-9EB1-065D07D0890C}" destId="{3442BD57-1E14-4227-976C-733F3DC7B9F4}" srcOrd="0" destOrd="0" presId="urn:microsoft.com/office/officeart/2008/layout/LinedList"/>
    <dgm:cxn modelId="{A28FD564-31C0-4DFD-90E3-CCA4107EA017}" type="presParOf" srcId="{70D6BC1E-1EFC-4E2C-9EB1-065D07D0890C}" destId="{49234E08-507E-45B8-AB7E-DC33746A5121}" srcOrd="1" destOrd="0" presId="urn:microsoft.com/office/officeart/2008/layout/LinedList"/>
    <dgm:cxn modelId="{A8EF0E42-7A0A-44EC-BFF5-4207165F07AD}" type="presParOf" srcId="{27D279DF-F7D5-4B61-A0AF-87277FB90CFB}" destId="{C1AB6993-DF1F-4C0F-B6B8-38D56E43B2D4}" srcOrd="4" destOrd="0" presId="urn:microsoft.com/office/officeart/2008/layout/LinedList"/>
    <dgm:cxn modelId="{FA836815-AF57-4C0D-8E08-FF37E8AF2E70}" type="presParOf" srcId="{27D279DF-F7D5-4B61-A0AF-87277FB90CFB}" destId="{1E77BCA4-97CC-4910-B7D1-1DC297FCC3C0}" srcOrd="5" destOrd="0" presId="urn:microsoft.com/office/officeart/2008/layout/LinedList"/>
    <dgm:cxn modelId="{B49BD3B5-656E-430A-934C-FFD9C84F7AF7}" type="presParOf" srcId="{1E77BCA4-97CC-4910-B7D1-1DC297FCC3C0}" destId="{D99AF703-8FF3-4304-B21B-7D00953597B9}" srcOrd="0" destOrd="0" presId="urn:microsoft.com/office/officeart/2008/layout/LinedList"/>
    <dgm:cxn modelId="{DF33C6F7-BD35-4FD6-A830-D498983D7D79}" type="presParOf" srcId="{1E77BCA4-97CC-4910-B7D1-1DC297FCC3C0}" destId="{E43B9386-7A0F-491B-996D-4BC32331832E}" srcOrd="1" destOrd="0" presId="urn:microsoft.com/office/officeart/2008/layout/LinedList"/>
    <dgm:cxn modelId="{F43A31CC-E99D-40F7-9335-73A33587E54B}" type="presParOf" srcId="{27D279DF-F7D5-4B61-A0AF-87277FB90CFB}" destId="{01AF5C65-806B-4F82-8521-03885FAEB372}" srcOrd="6" destOrd="0" presId="urn:microsoft.com/office/officeart/2008/layout/LinedList"/>
    <dgm:cxn modelId="{804D68DF-67B9-454A-AFDF-C19430BC2536}" type="presParOf" srcId="{27D279DF-F7D5-4B61-A0AF-87277FB90CFB}" destId="{AB44A3E6-7C2A-4E59-BA45-2181F24550CD}" srcOrd="7" destOrd="0" presId="urn:microsoft.com/office/officeart/2008/layout/LinedList"/>
    <dgm:cxn modelId="{F674076B-1E39-4596-ACAA-84FAF952E5EA}" type="presParOf" srcId="{AB44A3E6-7C2A-4E59-BA45-2181F24550CD}" destId="{8CB8D846-A56E-4214-ADDB-24583788147F}" srcOrd="0" destOrd="0" presId="urn:microsoft.com/office/officeart/2008/layout/LinedList"/>
    <dgm:cxn modelId="{B00F54BD-77F4-48D7-9DE1-3346C26028C3}" type="presParOf" srcId="{AB44A3E6-7C2A-4E59-BA45-2181F24550CD}" destId="{B688B10C-0161-4761-898E-8C2CE9D7A5B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0BDFB7-B517-4CA3-AD92-DA6343D7FB7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7EEB998-6CDD-4934-9747-3E0D1E2EE6C5}">
      <dgm:prSet custT="1"/>
      <dgm:spPr/>
      <dgm:t>
        <a:bodyPr/>
        <a:lstStyle/>
        <a:p>
          <a:r>
            <a:rPr lang="en-US" sz="2300" b="0" i="0" baseline="0" dirty="0"/>
            <a:t>An offset must be within the segment's limit; if it isn’t, an </a:t>
          </a:r>
          <a:r>
            <a:rPr lang="en-US" sz="2400" b="1" i="0" baseline="0" dirty="0">
              <a:solidFill>
                <a:srgbClr val="C00000"/>
              </a:solidFill>
            </a:rPr>
            <a:t>exception </a:t>
          </a:r>
          <a:r>
            <a:rPr lang="en-US" sz="2300" b="0" i="0" baseline="0" dirty="0"/>
            <a:t>is raised and the operating system, which typically catches it, may stop the faulty application. This feature prevents incorrect memory access, such as jumping outside the code segment or accessing out-of-segment data </a:t>
          </a:r>
          <a:endParaRPr lang="en-US" sz="2300" dirty="0"/>
        </a:p>
      </dgm:t>
    </dgm:pt>
    <dgm:pt modelId="{5EAE2D0C-04B2-485B-B740-CC42D584CF89}" type="parTrans" cxnId="{C99B12D3-81BE-48F9-ACC8-42B69E42B98F}">
      <dgm:prSet/>
      <dgm:spPr/>
      <dgm:t>
        <a:bodyPr/>
        <a:lstStyle/>
        <a:p>
          <a:endParaRPr lang="en-US"/>
        </a:p>
      </dgm:t>
    </dgm:pt>
    <dgm:pt modelId="{679212E4-F4D5-4B2B-807D-30CE141AEF2F}" type="sibTrans" cxnId="{C99B12D3-81BE-48F9-ACC8-42B69E42B98F}">
      <dgm:prSet/>
      <dgm:spPr/>
      <dgm:t>
        <a:bodyPr/>
        <a:lstStyle/>
        <a:p>
          <a:endParaRPr lang="en-US"/>
        </a:p>
      </dgm:t>
    </dgm:pt>
    <dgm:pt modelId="{C49DF2D5-2AA5-4C42-AABB-E98CD2F0A4A1}">
      <dgm:prSet/>
      <dgm:spPr/>
      <dgm:t>
        <a:bodyPr/>
        <a:lstStyle/>
        <a:p>
          <a:r>
            <a:rPr lang="en-US" b="0" i="0" baseline="0" dirty="0"/>
            <a:t>Segments are protected against undesired access, thanks to their descriptors. For instance, an application cannot write into a code segment, which is read-only. Another similar example is to prevent executing from a data segment </a:t>
          </a:r>
          <a:endParaRPr lang="en-US" dirty="0"/>
        </a:p>
      </dgm:t>
    </dgm:pt>
    <dgm:pt modelId="{05670B79-CED4-4456-BEE2-2A62E291F7AD}" type="parTrans" cxnId="{A768E180-89D3-4112-9E26-B99D65700753}">
      <dgm:prSet/>
      <dgm:spPr/>
      <dgm:t>
        <a:bodyPr/>
        <a:lstStyle/>
        <a:p>
          <a:endParaRPr lang="en-US"/>
        </a:p>
      </dgm:t>
    </dgm:pt>
    <dgm:pt modelId="{78B599C3-D940-4EF0-AFBE-9A5DD474D58C}" type="sibTrans" cxnId="{A768E180-89D3-4112-9E26-B99D65700753}">
      <dgm:prSet/>
      <dgm:spPr/>
      <dgm:t>
        <a:bodyPr/>
        <a:lstStyle/>
        <a:p>
          <a:endParaRPr lang="en-US"/>
        </a:p>
      </dgm:t>
    </dgm:pt>
    <dgm:pt modelId="{89A92CDF-3CE2-4BFB-8BDC-51D06061588B}" type="pres">
      <dgm:prSet presAssocID="{0B0BDFB7-B517-4CA3-AD92-DA6343D7FB7B}" presName="linear" presStyleCnt="0">
        <dgm:presLayoutVars>
          <dgm:animLvl val="lvl"/>
          <dgm:resizeHandles val="exact"/>
        </dgm:presLayoutVars>
      </dgm:prSet>
      <dgm:spPr/>
    </dgm:pt>
    <dgm:pt modelId="{D29148E9-671E-47C2-9474-372618566DC1}" type="pres">
      <dgm:prSet presAssocID="{67EEB998-6CDD-4934-9747-3E0D1E2EE6C5}" presName="parentText" presStyleLbl="node1" presStyleIdx="0" presStyleCnt="2">
        <dgm:presLayoutVars>
          <dgm:chMax val="0"/>
          <dgm:bulletEnabled val="1"/>
        </dgm:presLayoutVars>
      </dgm:prSet>
      <dgm:spPr/>
    </dgm:pt>
    <dgm:pt modelId="{9D17F7C9-959D-44AF-93E1-4C4FA1351187}" type="pres">
      <dgm:prSet presAssocID="{679212E4-F4D5-4B2B-807D-30CE141AEF2F}" presName="spacer" presStyleCnt="0"/>
      <dgm:spPr/>
    </dgm:pt>
    <dgm:pt modelId="{4CC13F70-F299-4B97-8203-3F1404E66B29}" type="pres">
      <dgm:prSet presAssocID="{C49DF2D5-2AA5-4C42-AABB-E98CD2F0A4A1}" presName="parentText" presStyleLbl="node1" presStyleIdx="1" presStyleCnt="2">
        <dgm:presLayoutVars>
          <dgm:chMax val="0"/>
          <dgm:bulletEnabled val="1"/>
        </dgm:presLayoutVars>
      </dgm:prSet>
      <dgm:spPr/>
    </dgm:pt>
  </dgm:ptLst>
  <dgm:cxnLst>
    <dgm:cxn modelId="{362EB258-4494-455F-8303-B5BF3C2B0D86}" type="presOf" srcId="{0B0BDFB7-B517-4CA3-AD92-DA6343D7FB7B}" destId="{89A92CDF-3CE2-4BFB-8BDC-51D06061588B}" srcOrd="0" destOrd="0" presId="urn:microsoft.com/office/officeart/2005/8/layout/vList2"/>
    <dgm:cxn modelId="{A768E180-89D3-4112-9E26-B99D65700753}" srcId="{0B0BDFB7-B517-4CA3-AD92-DA6343D7FB7B}" destId="{C49DF2D5-2AA5-4C42-AABB-E98CD2F0A4A1}" srcOrd="1" destOrd="0" parTransId="{05670B79-CED4-4456-BEE2-2A62E291F7AD}" sibTransId="{78B599C3-D940-4EF0-AFBE-9A5DD474D58C}"/>
    <dgm:cxn modelId="{FBA2F6AD-39F7-4836-88E2-7BFEE818F24B}" type="presOf" srcId="{C49DF2D5-2AA5-4C42-AABB-E98CD2F0A4A1}" destId="{4CC13F70-F299-4B97-8203-3F1404E66B29}" srcOrd="0" destOrd="0" presId="urn:microsoft.com/office/officeart/2005/8/layout/vList2"/>
    <dgm:cxn modelId="{5B9FF3C3-8B42-407B-8784-C5710DE85F7A}" type="presOf" srcId="{67EEB998-6CDD-4934-9747-3E0D1E2EE6C5}" destId="{D29148E9-671E-47C2-9474-372618566DC1}" srcOrd="0" destOrd="0" presId="urn:microsoft.com/office/officeart/2005/8/layout/vList2"/>
    <dgm:cxn modelId="{C99B12D3-81BE-48F9-ACC8-42B69E42B98F}" srcId="{0B0BDFB7-B517-4CA3-AD92-DA6343D7FB7B}" destId="{67EEB998-6CDD-4934-9747-3E0D1E2EE6C5}" srcOrd="0" destOrd="0" parTransId="{5EAE2D0C-04B2-485B-B740-CC42D584CF89}" sibTransId="{679212E4-F4D5-4B2B-807D-30CE141AEF2F}"/>
    <dgm:cxn modelId="{5BBD4283-7949-4D2F-A481-DD9894EF3042}" type="presParOf" srcId="{89A92CDF-3CE2-4BFB-8BDC-51D06061588B}" destId="{D29148E9-671E-47C2-9474-372618566DC1}" srcOrd="0" destOrd="0" presId="urn:microsoft.com/office/officeart/2005/8/layout/vList2"/>
    <dgm:cxn modelId="{749893F7-DFE5-41ED-B6EF-8870A931D213}" type="presParOf" srcId="{89A92CDF-3CE2-4BFB-8BDC-51D06061588B}" destId="{9D17F7C9-959D-44AF-93E1-4C4FA1351187}" srcOrd="1" destOrd="0" presId="urn:microsoft.com/office/officeart/2005/8/layout/vList2"/>
    <dgm:cxn modelId="{390AE4E3-2BA0-4C77-9E9E-BC7B3846C488}" type="presParOf" srcId="{89A92CDF-3CE2-4BFB-8BDC-51D06061588B}" destId="{4CC13F70-F299-4B97-8203-3F1404E66B2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12AE4-E49D-44D9-9A77-82E533845187}">
      <dsp:nvSpPr>
        <dsp:cNvPr id="0" name=""/>
        <dsp:cNvSpPr/>
      </dsp:nvSpPr>
      <dsp:spPr>
        <a:xfrm>
          <a:off x="0" y="61073"/>
          <a:ext cx="6263640"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Overview</a:t>
          </a:r>
          <a:endParaRPr lang="en-US" sz="3400" kern="1200" dirty="0"/>
        </a:p>
      </dsp:txBody>
      <dsp:txXfrm>
        <a:off x="39809" y="100882"/>
        <a:ext cx="6184022" cy="735872"/>
      </dsp:txXfrm>
    </dsp:sp>
    <dsp:sp modelId="{4A057DCF-76DA-46F1-9207-4B67469191BC}">
      <dsp:nvSpPr>
        <dsp:cNvPr id="0" name=""/>
        <dsp:cNvSpPr/>
      </dsp:nvSpPr>
      <dsp:spPr>
        <a:xfrm>
          <a:off x="0" y="974483"/>
          <a:ext cx="6263640" cy="81549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Real vs Protected Mode</a:t>
          </a:r>
          <a:endParaRPr lang="en-US" sz="3400" kern="1200" dirty="0"/>
        </a:p>
      </dsp:txBody>
      <dsp:txXfrm>
        <a:off x="39809" y="1014292"/>
        <a:ext cx="6184022" cy="735872"/>
      </dsp:txXfrm>
    </dsp:sp>
    <dsp:sp modelId="{729DE485-F2D7-40C0-9C4E-56CB4545451B}">
      <dsp:nvSpPr>
        <dsp:cNvPr id="0" name=""/>
        <dsp:cNvSpPr/>
      </dsp:nvSpPr>
      <dsp:spPr>
        <a:xfrm>
          <a:off x="0" y="1887893"/>
          <a:ext cx="6263640" cy="81549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Descriptors</a:t>
          </a:r>
          <a:endParaRPr lang="en-US" sz="3400" kern="1200" dirty="0"/>
        </a:p>
      </dsp:txBody>
      <dsp:txXfrm>
        <a:off x="39809" y="1927702"/>
        <a:ext cx="6184022" cy="735872"/>
      </dsp:txXfrm>
    </dsp:sp>
    <dsp:sp modelId="{17AD3A49-4768-429C-A584-41587F525083}">
      <dsp:nvSpPr>
        <dsp:cNvPr id="0" name=""/>
        <dsp:cNvSpPr/>
      </dsp:nvSpPr>
      <dsp:spPr>
        <a:xfrm>
          <a:off x="0" y="2801303"/>
          <a:ext cx="6263640" cy="81549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Segmentation</a:t>
          </a:r>
          <a:endParaRPr lang="en-US" sz="3400" kern="1200" dirty="0"/>
        </a:p>
      </dsp:txBody>
      <dsp:txXfrm>
        <a:off x="39809" y="2841112"/>
        <a:ext cx="6184022" cy="735872"/>
      </dsp:txXfrm>
    </dsp:sp>
    <dsp:sp modelId="{ECC60845-E496-4458-A021-C01AAA3BB500}">
      <dsp:nvSpPr>
        <dsp:cNvPr id="0" name=""/>
        <dsp:cNvSpPr/>
      </dsp:nvSpPr>
      <dsp:spPr>
        <a:xfrm>
          <a:off x="0" y="3714714"/>
          <a:ext cx="6263640" cy="81549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Paging</a:t>
          </a:r>
          <a:endParaRPr lang="en-US" sz="3400" kern="1200" dirty="0"/>
        </a:p>
      </dsp:txBody>
      <dsp:txXfrm>
        <a:off x="39809" y="3754523"/>
        <a:ext cx="6184022" cy="735872"/>
      </dsp:txXfrm>
    </dsp:sp>
    <dsp:sp modelId="{29871D12-43FA-4E59-AE7C-D24B14BA6317}">
      <dsp:nvSpPr>
        <dsp:cNvPr id="0" name=""/>
        <dsp:cNvSpPr/>
      </dsp:nvSpPr>
      <dsp:spPr>
        <a:xfrm>
          <a:off x="0" y="4628124"/>
          <a:ext cx="6263640"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Data Structures</a:t>
          </a:r>
          <a:endParaRPr lang="en-US" sz="3400" kern="1200" dirty="0"/>
        </a:p>
      </dsp:txBody>
      <dsp:txXfrm>
        <a:off x="39809" y="4667933"/>
        <a:ext cx="6184022" cy="73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6E3DD-1047-4449-8688-14DF9813A735}">
      <dsp:nvSpPr>
        <dsp:cNvPr id="0" name=""/>
        <dsp:cNvSpPr/>
      </dsp:nvSpPr>
      <dsp:spPr>
        <a:xfrm>
          <a:off x="0" y="0"/>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17B5C8-014B-4EF9-9244-4E7CF8A4779F}">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Protected mode operation is for multi-user multi-tasking environment</a:t>
          </a:r>
        </a:p>
      </dsp:txBody>
      <dsp:txXfrm>
        <a:off x="0" y="0"/>
        <a:ext cx="6263640" cy="1376171"/>
      </dsp:txXfrm>
    </dsp:sp>
    <dsp:sp modelId="{51CB0AFB-E417-4969-8FF3-5F724A5BF17F}">
      <dsp:nvSpPr>
        <dsp:cNvPr id="0" name=""/>
        <dsp:cNvSpPr/>
      </dsp:nvSpPr>
      <dsp:spPr>
        <a:xfrm>
          <a:off x="0" y="1376171"/>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42BD57-1E14-4227-976C-733F3DC7B9F4}">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Protects data and code between different users, tasks and operating system</a:t>
          </a:r>
        </a:p>
      </dsp:txBody>
      <dsp:txXfrm>
        <a:off x="0" y="1376171"/>
        <a:ext cx="6263640" cy="1376171"/>
      </dsp:txXfrm>
    </dsp:sp>
    <dsp:sp modelId="{C1AB6993-DF1F-4C0F-B6B8-38D56E43B2D4}">
      <dsp:nvSpPr>
        <dsp:cNvPr id="0" name=""/>
        <dsp:cNvSpPr/>
      </dsp:nvSpPr>
      <dsp:spPr>
        <a:xfrm>
          <a:off x="0" y="2752343"/>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AF703-8FF3-4304-B21B-7D00953597B9}">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Allows for 4 different privilege levels 0 to 3, 0 being the highest, usually allocated to OS Core or Kernel</a:t>
          </a:r>
        </a:p>
      </dsp:txBody>
      <dsp:txXfrm>
        <a:off x="0" y="2752343"/>
        <a:ext cx="6263640" cy="1376171"/>
      </dsp:txXfrm>
    </dsp:sp>
    <dsp:sp modelId="{01AF5C65-806B-4F82-8521-03885FAEB372}">
      <dsp:nvSpPr>
        <dsp:cNvPr id="0" name=""/>
        <dsp:cNvSpPr/>
      </dsp:nvSpPr>
      <dsp:spPr>
        <a:xfrm>
          <a:off x="0" y="4128515"/>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8D846-A56E-4214-ADDB-24583788147F}">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Some instructions can be executed only in 0 level: HLT, IN, OUT and memory management</a:t>
          </a:r>
        </a:p>
      </dsp:txBody>
      <dsp:txXfrm>
        <a:off x="0" y="4128515"/>
        <a:ext cx="6263640" cy="1376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148E9-671E-47C2-9474-372618566DC1}">
      <dsp:nvSpPr>
        <dsp:cNvPr id="0" name=""/>
        <dsp:cNvSpPr/>
      </dsp:nvSpPr>
      <dsp:spPr>
        <a:xfrm>
          <a:off x="0" y="45548"/>
          <a:ext cx="6263640" cy="26693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An offset must be within the segment's limit; if it isn’t, an </a:t>
          </a:r>
          <a:r>
            <a:rPr lang="en-US" sz="2400" b="1" i="0" kern="1200" baseline="0" dirty="0">
              <a:solidFill>
                <a:srgbClr val="C00000"/>
              </a:solidFill>
            </a:rPr>
            <a:t>exception </a:t>
          </a:r>
          <a:r>
            <a:rPr lang="en-US" sz="2300" b="0" i="0" kern="1200" baseline="0" dirty="0"/>
            <a:t>is raised and the operating system, which typically catches it, may stop the faulty application. This feature prevents incorrect memory access, such as jumping outside the code segment or accessing out-of-segment data </a:t>
          </a:r>
          <a:endParaRPr lang="en-US" sz="2300" kern="1200" dirty="0"/>
        </a:p>
      </dsp:txBody>
      <dsp:txXfrm>
        <a:off x="130307" y="175855"/>
        <a:ext cx="6003026" cy="2408741"/>
      </dsp:txXfrm>
    </dsp:sp>
    <dsp:sp modelId="{4CC13F70-F299-4B97-8203-3F1404E66B29}">
      <dsp:nvSpPr>
        <dsp:cNvPr id="0" name=""/>
        <dsp:cNvSpPr/>
      </dsp:nvSpPr>
      <dsp:spPr>
        <a:xfrm>
          <a:off x="0" y="2789784"/>
          <a:ext cx="6263640" cy="26693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dirty="0"/>
            <a:t>Segments are protected against undesired access, thanks to their descriptors. For instance, an application cannot write into a code segment, which is read-only. Another similar example is to prevent executing from a data segment </a:t>
          </a:r>
          <a:endParaRPr lang="en-US" sz="2600" kern="1200" dirty="0"/>
        </a:p>
      </dsp:txBody>
      <dsp:txXfrm>
        <a:off x="130307" y="2920091"/>
        <a:ext cx="6003026" cy="24087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BB773A8-609C-4C66-903B-6E02929DCA8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dirty="0"/>
          </a:p>
        </p:txBody>
      </p:sp>
      <p:sp>
        <p:nvSpPr>
          <p:cNvPr id="96259" name="Rectangle 3">
            <a:extLst>
              <a:ext uri="{FF2B5EF4-FFF2-40B4-BE49-F238E27FC236}">
                <a16:creationId xmlns:a16="http://schemas.microsoft.com/office/drawing/2014/main" id="{72D42833-1D69-4386-8CC1-029E78D5DAD6}"/>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dirty="0"/>
          </a:p>
        </p:txBody>
      </p:sp>
      <p:sp>
        <p:nvSpPr>
          <p:cNvPr id="96260" name="Rectangle 4">
            <a:extLst>
              <a:ext uri="{FF2B5EF4-FFF2-40B4-BE49-F238E27FC236}">
                <a16:creationId xmlns:a16="http://schemas.microsoft.com/office/drawing/2014/main" id="{8D1C4943-CA8D-40E7-AA7F-18268DA4473D}"/>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dirty="0"/>
          </a:p>
        </p:txBody>
      </p:sp>
      <p:sp>
        <p:nvSpPr>
          <p:cNvPr id="96261" name="Rectangle 5">
            <a:extLst>
              <a:ext uri="{FF2B5EF4-FFF2-40B4-BE49-F238E27FC236}">
                <a16:creationId xmlns:a16="http://schemas.microsoft.com/office/drawing/2014/main" id="{25898777-481D-42F6-AB03-A33357B33653}"/>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30DEC79-301B-44B4-8EFE-832632E180D3}"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609E054-9259-48EF-969E-F01B0A63480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dirty="0"/>
          </a:p>
        </p:txBody>
      </p:sp>
      <p:sp>
        <p:nvSpPr>
          <p:cNvPr id="9219" name="Rectangle 3">
            <a:extLst>
              <a:ext uri="{FF2B5EF4-FFF2-40B4-BE49-F238E27FC236}">
                <a16:creationId xmlns:a16="http://schemas.microsoft.com/office/drawing/2014/main" id="{F3C81913-9F25-4CEF-A235-EAAD6E5B5A1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dirty="0"/>
          </a:p>
        </p:txBody>
      </p:sp>
      <p:sp>
        <p:nvSpPr>
          <p:cNvPr id="3076" name="Rectangle 4">
            <a:extLst>
              <a:ext uri="{FF2B5EF4-FFF2-40B4-BE49-F238E27FC236}">
                <a16:creationId xmlns:a16="http://schemas.microsoft.com/office/drawing/2014/main" id="{83A6C7C2-FD16-40DD-AAE5-4B5D62D24629}"/>
              </a:ext>
            </a:extLst>
          </p:cNvPr>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BE2C0835-C02A-4AF7-8E83-10ADB1EA953F}"/>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6">
            <a:extLst>
              <a:ext uri="{FF2B5EF4-FFF2-40B4-BE49-F238E27FC236}">
                <a16:creationId xmlns:a16="http://schemas.microsoft.com/office/drawing/2014/main" id="{ABE2FDF2-CF06-4CBF-B152-A6E516FC01D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dirty="0"/>
          </a:p>
        </p:txBody>
      </p:sp>
      <p:sp>
        <p:nvSpPr>
          <p:cNvPr id="9223" name="Rectangle 7">
            <a:extLst>
              <a:ext uri="{FF2B5EF4-FFF2-40B4-BE49-F238E27FC236}">
                <a16:creationId xmlns:a16="http://schemas.microsoft.com/office/drawing/2014/main" id="{78E2B424-0FC9-421F-A74C-0A8A9100A06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6FF8F36-3BB1-4B82-97A0-3682D976AAD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D2FF434-9A48-4872-AE9F-3339BE75D7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689C90-0013-447B-9072-B56C36601A78}" type="slidenum">
              <a:rPr lang="en-US" altLang="en-US"/>
              <a:pPr/>
              <a:t>1</a:t>
            </a:fld>
            <a:endParaRPr lang="en-US" altLang="en-US" dirty="0"/>
          </a:p>
        </p:txBody>
      </p:sp>
      <p:sp>
        <p:nvSpPr>
          <p:cNvPr id="6147" name="Rectangle 2">
            <a:extLst>
              <a:ext uri="{FF2B5EF4-FFF2-40B4-BE49-F238E27FC236}">
                <a16:creationId xmlns:a16="http://schemas.microsoft.com/office/drawing/2014/main" id="{BA829324-5BC7-4303-8569-640496C4549E}"/>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BB9BC60A-930E-494A-8F67-9C6ACC547F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6145744-3443-4613-8204-C2FE76BDA12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8B9EDA-9DC4-4F84-AAAF-C7F8A6253935}" type="slidenum">
              <a:rPr lang="en-US" altLang="en-US"/>
              <a:pPr/>
              <a:t>2</a:t>
            </a:fld>
            <a:endParaRPr lang="en-US" altLang="en-US" dirty="0"/>
          </a:p>
        </p:txBody>
      </p:sp>
      <p:sp>
        <p:nvSpPr>
          <p:cNvPr id="8195" name="Rectangle 2">
            <a:extLst>
              <a:ext uri="{FF2B5EF4-FFF2-40B4-BE49-F238E27FC236}">
                <a16:creationId xmlns:a16="http://schemas.microsoft.com/office/drawing/2014/main" id="{7C958E73-63B4-4622-AF95-E0737BA16938}"/>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11FD0F14-5379-40FB-A238-36B296F574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1BA5C91F-69AC-4771-82AC-2E74419A4C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8C6B49-F6E3-453E-B417-7139336D4EED}" type="slidenum">
              <a:rPr lang="en-US" altLang="en-US"/>
              <a:pPr/>
              <a:t>3</a:t>
            </a:fld>
            <a:endParaRPr lang="en-US" altLang="en-US" dirty="0"/>
          </a:p>
        </p:txBody>
      </p:sp>
      <p:sp>
        <p:nvSpPr>
          <p:cNvPr id="10243" name="Rectangle 2">
            <a:extLst>
              <a:ext uri="{FF2B5EF4-FFF2-40B4-BE49-F238E27FC236}">
                <a16:creationId xmlns:a16="http://schemas.microsoft.com/office/drawing/2014/main" id="{05B7B76A-A5FD-4CC4-8C80-39869B6CCDBA}"/>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D44327B8-939E-43AD-91FC-11A3E1F9FDF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FECF542-F466-46B8-B44D-62CA7E64B7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BCAA0F-11C5-4042-8455-B4046E24F93C}" type="slidenum">
              <a:rPr lang="en-US" altLang="en-US"/>
              <a:pPr/>
              <a:t>4</a:t>
            </a:fld>
            <a:endParaRPr lang="en-US" altLang="en-US" dirty="0"/>
          </a:p>
        </p:txBody>
      </p:sp>
      <p:sp>
        <p:nvSpPr>
          <p:cNvPr id="12291" name="Rectangle 2">
            <a:extLst>
              <a:ext uri="{FF2B5EF4-FFF2-40B4-BE49-F238E27FC236}">
                <a16:creationId xmlns:a16="http://schemas.microsoft.com/office/drawing/2014/main" id="{E2E23939-1869-4C40-A11C-4994A311798C}"/>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1B5C393B-A7E3-404F-AC4D-E04D4FEFDD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3857E3D-A46A-4A26-8C0A-285A0B3FE0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284B96-2066-48CB-8F5F-5D5D0415CF5D}" type="slidenum">
              <a:rPr lang="en-US" altLang="en-US"/>
              <a:pPr/>
              <a:t>5</a:t>
            </a:fld>
            <a:endParaRPr lang="en-US" altLang="en-US" dirty="0"/>
          </a:p>
        </p:txBody>
      </p:sp>
      <p:sp>
        <p:nvSpPr>
          <p:cNvPr id="14339" name="Rectangle 2">
            <a:extLst>
              <a:ext uri="{FF2B5EF4-FFF2-40B4-BE49-F238E27FC236}">
                <a16:creationId xmlns:a16="http://schemas.microsoft.com/office/drawing/2014/main" id="{977C4598-B7F8-4454-997E-C1CF940909EA}"/>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DD55FF34-B746-4861-B88A-A4DF886E97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FF8F36-3BB1-4B82-97A0-3682D976AADD}" type="slidenum">
              <a:rPr lang="en-US" altLang="en-US" smtClean="0"/>
              <a:pPr>
                <a:defRPr/>
              </a:pPr>
              <a:t>18</a:t>
            </a:fld>
            <a:endParaRPr lang="en-US" altLang="en-US" dirty="0"/>
          </a:p>
        </p:txBody>
      </p:sp>
    </p:spTree>
    <p:extLst>
      <p:ext uri="{BB962C8B-B14F-4D97-AF65-F5344CB8AC3E}">
        <p14:creationId xmlns:p14="http://schemas.microsoft.com/office/powerpoint/2010/main" val="3427227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B33E-817A-40FD-AE8A-3106095D77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D078B2-93E0-4E75-AC32-3A5B98D51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952023-230C-4CD3-90AB-52A71CDB23BB}"/>
              </a:ext>
            </a:extLst>
          </p:cNvPr>
          <p:cNvSpPr>
            <a:spLocks noGrp="1"/>
          </p:cNvSpPr>
          <p:nvPr>
            <p:ph type="dt" sz="half" idx="10"/>
          </p:nvPr>
        </p:nvSpPr>
        <p:spPr/>
        <p:txBody>
          <a:bodyPr/>
          <a:lstStyle/>
          <a:p>
            <a:pPr>
              <a:defRPr/>
            </a:pPr>
            <a:fld id="{872D67BA-B09F-45C6-BF12-FC148E597442}"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22B707C3-D78D-4096-B9DB-2BC90787245D}"/>
              </a:ext>
            </a:extLst>
          </p:cNvPr>
          <p:cNvSpPr>
            <a:spLocks noGrp="1"/>
          </p:cNvSpPr>
          <p:nvPr>
            <p:ph type="ftr" sz="quarter" idx="11"/>
          </p:nvPr>
        </p:nvSpPr>
        <p:spPr/>
        <p:txBody>
          <a:bodyPr/>
          <a:lstStyle/>
          <a:p>
            <a:pPr>
              <a:defRPr/>
            </a:pPr>
            <a:r>
              <a:rPr lang="en-US" altLang="en-US" dirty="0"/>
              <a:t>TUC-N dr. Emil CEBUC</a:t>
            </a:r>
          </a:p>
        </p:txBody>
      </p:sp>
      <p:sp>
        <p:nvSpPr>
          <p:cNvPr id="6" name="Slide Number Placeholder 5">
            <a:extLst>
              <a:ext uri="{FF2B5EF4-FFF2-40B4-BE49-F238E27FC236}">
                <a16:creationId xmlns:a16="http://schemas.microsoft.com/office/drawing/2014/main" id="{65987190-0BA2-4750-B310-07411573377A}"/>
              </a:ext>
            </a:extLst>
          </p:cNvPr>
          <p:cNvSpPr>
            <a:spLocks noGrp="1"/>
          </p:cNvSpPr>
          <p:nvPr>
            <p:ph type="sldNum" sz="quarter" idx="12"/>
          </p:nvPr>
        </p:nvSpPr>
        <p:spPr/>
        <p:txBody>
          <a:bodyPr/>
          <a:lstStyle/>
          <a:p>
            <a:pPr>
              <a:defRPr/>
            </a:pPr>
            <a:fld id="{D5D34703-8408-48E5-856D-4C2C691B0CF1}" type="slidenum">
              <a:rPr lang="en-US" altLang="en-US" smtClean="0"/>
              <a:pPr>
                <a:defRPr/>
              </a:pPr>
              <a:t>‹#›</a:t>
            </a:fld>
            <a:endParaRPr lang="en-US" altLang="en-US" dirty="0"/>
          </a:p>
        </p:txBody>
      </p:sp>
    </p:spTree>
    <p:extLst>
      <p:ext uri="{BB962C8B-B14F-4D97-AF65-F5344CB8AC3E}">
        <p14:creationId xmlns:p14="http://schemas.microsoft.com/office/powerpoint/2010/main" val="228344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B067-43AF-43E7-8684-05E74A51CB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AC197A-4B3D-4BFB-988B-C59B3FA832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337FFD-5612-47AD-AC02-C11EA51549D7}"/>
              </a:ext>
            </a:extLst>
          </p:cNvPr>
          <p:cNvSpPr>
            <a:spLocks noGrp="1"/>
          </p:cNvSpPr>
          <p:nvPr>
            <p:ph type="dt" sz="half" idx="10"/>
          </p:nvPr>
        </p:nvSpPr>
        <p:spPr/>
        <p:txBody>
          <a:bodyPr/>
          <a:lstStyle/>
          <a:p>
            <a:pPr>
              <a:defRPr/>
            </a:pPr>
            <a:fld id="{B7ACF60B-D289-4636-AF51-4730DA394740}"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DE47B93E-EBFF-459E-BA74-632A99C1CE7D}"/>
              </a:ext>
            </a:extLst>
          </p:cNvPr>
          <p:cNvSpPr>
            <a:spLocks noGrp="1"/>
          </p:cNvSpPr>
          <p:nvPr>
            <p:ph type="ftr" sz="quarter" idx="11"/>
          </p:nvPr>
        </p:nvSpPr>
        <p:spPr/>
        <p:txBody>
          <a:bodyPr/>
          <a:lstStyle/>
          <a:p>
            <a:pPr>
              <a:defRPr/>
            </a:pPr>
            <a:r>
              <a:rPr lang="en-US" altLang="en-US" dirty="0"/>
              <a:t>TUC-N dr. Emil CEBUC</a:t>
            </a:r>
          </a:p>
        </p:txBody>
      </p:sp>
      <p:sp>
        <p:nvSpPr>
          <p:cNvPr id="6" name="Slide Number Placeholder 5">
            <a:extLst>
              <a:ext uri="{FF2B5EF4-FFF2-40B4-BE49-F238E27FC236}">
                <a16:creationId xmlns:a16="http://schemas.microsoft.com/office/drawing/2014/main" id="{676B2702-BFB6-4371-83B7-D06438C17075}"/>
              </a:ext>
            </a:extLst>
          </p:cNvPr>
          <p:cNvSpPr>
            <a:spLocks noGrp="1"/>
          </p:cNvSpPr>
          <p:nvPr>
            <p:ph type="sldNum" sz="quarter" idx="12"/>
          </p:nvPr>
        </p:nvSpPr>
        <p:spPr/>
        <p:txBody>
          <a:bodyPr/>
          <a:lstStyle/>
          <a:p>
            <a:pPr>
              <a:defRPr/>
            </a:pPr>
            <a:fld id="{AD2E9F57-8D6F-4537-BAC5-54E13292A3A6}" type="slidenum">
              <a:rPr lang="en-US" altLang="en-US" smtClean="0"/>
              <a:pPr>
                <a:defRPr/>
              </a:pPr>
              <a:t>‹#›</a:t>
            </a:fld>
            <a:endParaRPr lang="en-US" altLang="en-US" dirty="0"/>
          </a:p>
        </p:txBody>
      </p:sp>
    </p:spTree>
    <p:extLst>
      <p:ext uri="{BB962C8B-B14F-4D97-AF65-F5344CB8AC3E}">
        <p14:creationId xmlns:p14="http://schemas.microsoft.com/office/powerpoint/2010/main" val="80200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FF643B-AAD3-4337-9B88-C933BEF1C7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2E985B-9C07-437D-915E-5ED5921DBE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3B65F4-9228-4580-B111-976DF8149F76}"/>
              </a:ext>
            </a:extLst>
          </p:cNvPr>
          <p:cNvSpPr>
            <a:spLocks noGrp="1"/>
          </p:cNvSpPr>
          <p:nvPr>
            <p:ph type="dt" sz="half" idx="10"/>
          </p:nvPr>
        </p:nvSpPr>
        <p:spPr/>
        <p:txBody>
          <a:bodyPr/>
          <a:lstStyle/>
          <a:p>
            <a:pPr>
              <a:defRPr/>
            </a:pPr>
            <a:fld id="{9E0CEEAB-B960-4AE2-95F8-ED84A2DC6B01}"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6EE976F3-F42D-4A8E-B8C5-00CF1B468D37}"/>
              </a:ext>
            </a:extLst>
          </p:cNvPr>
          <p:cNvSpPr>
            <a:spLocks noGrp="1"/>
          </p:cNvSpPr>
          <p:nvPr>
            <p:ph type="ftr" sz="quarter" idx="11"/>
          </p:nvPr>
        </p:nvSpPr>
        <p:spPr/>
        <p:txBody>
          <a:bodyPr/>
          <a:lstStyle/>
          <a:p>
            <a:pPr>
              <a:defRPr/>
            </a:pPr>
            <a:r>
              <a:rPr lang="en-US" altLang="en-US" dirty="0"/>
              <a:t>TUC-N dr. Emil CEBUC</a:t>
            </a:r>
          </a:p>
        </p:txBody>
      </p:sp>
      <p:sp>
        <p:nvSpPr>
          <p:cNvPr id="6" name="Slide Number Placeholder 5">
            <a:extLst>
              <a:ext uri="{FF2B5EF4-FFF2-40B4-BE49-F238E27FC236}">
                <a16:creationId xmlns:a16="http://schemas.microsoft.com/office/drawing/2014/main" id="{69635506-3FB0-4AAD-B205-9AE8BEE3598B}"/>
              </a:ext>
            </a:extLst>
          </p:cNvPr>
          <p:cNvSpPr>
            <a:spLocks noGrp="1"/>
          </p:cNvSpPr>
          <p:nvPr>
            <p:ph type="sldNum" sz="quarter" idx="12"/>
          </p:nvPr>
        </p:nvSpPr>
        <p:spPr/>
        <p:txBody>
          <a:bodyPr/>
          <a:lstStyle/>
          <a:p>
            <a:pPr>
              <a:defRPr/>
            </a:pPr>
            <a:fld id="{A42B4451-B7E7-4BFF-B0DA-267CCE469504}" type="slidenum">
              <a:rPr lang="en-US" altLang="en-US" smtClean="0"/>
              <a:pPr>
                <a:defRPr/>
              </a:pPr>
              <a:t>‹#›</a:t>
            </a:fld>
            <a:endParaRPr lang="en-US" altLang="en-US" dirty="0"/>
          </a:p>
        </p:txBody>
      </p:sp>
    </p:spTree>
    <p:extLst>
      <p:ext uri="{BB962C8B-B14F-4D97-AF65-F5344CB8AC3E}">
        <p14:creationId xmlns:p14="http://schemas.microsoft.com/office/powerpoint/2010/main" val="3153841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BC0-22CD-4A70-8085-A4399CD0EE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22A5A4-815D-4616-BF09-5D318BCBD1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6FA3F2-517D-479D-A9FB-342225F9A619}"/>
              </a:ext>
            </a:extLst>
          </p:cNvPr>
          <p:cNvSpPr>
            <a:spLocks noGrp="1"/>
          </p:cNvSpPr>
          <p:nvPr>
            <p:ph type="dt" sz="half" idx="10"/>
          </p:nvPr>
        </p:nvSpPr>
        <p:spPr/>
        <p:txBody>
          <a:bodyPr/>
          <a:lstStyle/>
          <a:p>
            <a:pPr>
              <a:defRPr/>
            </a:pPr>
            <a:fld id="{BFEAFD3E-9210-4E82-8B3D-82C3E8C3C711}"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5B9627C8-CFFF-462B-933E-65A8C004FFC0}"/>
              </a:ext>
            </a:extLst>
          </p:cNvPr>
          <p:cNvSpPr>
            <a:spLocks noGrp="1"/>
          </p:cNvSpPr>
          <p:nvPr>
            <p:ph type="ftr" sz="quarter" idx="11"/>
          </p:nvPr>
        </p:nvSpPr>
        <p:spPr/>
        <p:txBody>
          <a:bodyPr/>
          <a:lstStyle/>
          <a:p>
            <a:pPr>
              <a:defRPr/>
            </a:pPr>
            <a:r>
              <a:rPr lang="en-US" altLang="en-US" dirty="0"/>
              <a:t>TUC-N dr. Emil CEBUC</a:t>
            </a:r>
          </a:p>
        </p:txBody>
      </p:sp>
      <p:sp>
        <p:nvSpPr>
          <p:cNvPr id="6" name="Slide Number Placeholder 5">
            <a:extLst>
              <a:ext uri="{FF2B5EF4-FFF2-40B4-BE49-F238E27FC236}">
                <a16:creationId xmlns:a16="http://schemas.microsoft.com/office/drawing/2014/main" id="{D6C270EC-1A8D-4D11-A242-C5AC13C4C9E7}"/>
              </a:ext>
            </a:extLst>
          </p:cNvPr>
          <p:cNvSpPr>
            <a:spLocks noGrp="1"/>
          </p:cNvSpPr>
          <p:nvPr>
            <p:ph type="sldNum" sz="quarter" idx="12"/>
          </p:nvPr>
        </p:nvSpPr>
        <p:spPr/>
        <p:txBody>
          <a:bodyPr/>
          <a:lstStyle/>
          <a:p>
            <a:pPr>
              <a:defRPr/>
            </a:pPr>
            <a:fld id="{5C982FED-3158-4FA3-B633-2FD4FC875693}" type="slidenum">
              <a:rPr lang="en-US" altLang="en-US" smtClean="0"/>
              <a:pPr>
                <a:defRPr/>
              </a:pPr>
              <a:t>‹#›</a:t>
            </a:fld>
            <a:endParaRPr lang="en-US" altLang="en-US" dirty="0"/>
          </a:p>
        </p:txBody>
      </p:sp>
    </p:spTree>
    <p:extLst>
      <p:ext uri="{BB962C8B-B14F-4D97-AF65-F5344CB8AC3E}">
        <p14:creationId xmlns:p14="http://schemas.microsoft.com/office/powerpoint/2010/main" val="246166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A0D7-145E-46C7-B590-E1FFCF7E6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63AD43-8E83-43FD-BC26-8B114A1CE9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89586A-213E-4359-BB32-A7EB56F785BD}"/>
              </a:ext>
            </a:extLst>
          </p:cNvPr>
          <p:cNvSpPr>
            <a:spLocks noGrp="1"/>
          </p:cNvSpPr>
          <p:nvPr>
            <p:ph type="dt" sz="half" idx="10"/>
          </p:nvPr>
        </p:nvSpPr>
        <p:spPr/>
        <p:txBody>
          <a:bodyPr/>
          <a:lstStyle/>
          <a:p>
            <a:pPr>
              <a:defRPr/>
            </a:pPr>
            <a:fld id="{409922C3-ABCF-43DC-933E-7600C4C664D4}"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CBB2354B-8056-4AA9-BE35-6E027275FCF3}"/>
              </a:ext>
            </a:extLst>
          </p:cNvPr>
          <p:cNvSpPr>
            <a:spLocks noGrp="1"/>
          </p:cNvSpPr>
          <p:nvPr>
            <p:ph type="ftr" sz="quarter" idx="11"/>
          </p:nvPr>
        </p:nvSpPr>
        <p:spPr/>
        <p:txBody>
          <a:bodyPr/>
          <a:lstStyle/>
          <a:p>
            <a:pPr>
              <a:defRPr/>
            </a:pPr>
            <a:r>
              <a:rPr lang="en-US" altLang="en-US" dirty="0"/>
              <a:t>TUC-N dr. Emil CEBUC</a:t>
            </a:r>
          </a:p>
        </p:txBody>
      </p:sp>
      <p:sp>
        <p:nvSpPr>
          <p:cNvPr id="6" name="Slide Number Placeholder 5">
            <a:extLst>
              <a:ext uri="{FF2B5EF4-FFF2-40B4-BE49-F238E27FC236}">
                <a16:creationId xmlns:a16="http://schemas.microsoft.com/office/drawing/2014/main" id="{E1A4FA69-D242-4E0C-BDC9-3E7FE9102A87}"/>
              </a:ext>
            </a:extLst>
          </p:cNvPr>
          <p:cNvSpPr>
            <a:spLocks noGrp="1"/>
          </p:cNvSpPr>
          <p:nvPr>
            <p:ph type="sldNum" sz="quarter" idx="12"/>
          </p:nvPr>
        </p:nvSpPr>
        <p:spPr/>
        <p:txBody>
          <a:bodyPr/>
          <a:lstStyle/>
          <a:p>
            <a:pPr>
              <a:defRPr/>
            </a:pPr>
            <a:fld id="{4B612FD0-8A2C-4EEB-983D-F70BC946ACC6}" type="slidenum">
              <a:rPr lang="en-US" altLang="en-US" smtClean="0"/>
              <a:pPr>
                <a:defRPr/>
              </a:pPr>
              <a:t>‹#›</a:t>
            </a:fld>
            <a:endParaRPr lang="en-US" altLang="en-US" dirty="0"/>
          </a:p>
        </p:txBody>
      </p:sp>
    </p:spTree>
    <p:extLst>
      <p:ext uri="{BB962C8B-B14F-4D97-AF65-F5344CB8AC3E}">
        <p14:creationId xmlns:p14="http://schemas.microsoft.com/office/powerpoint/2010/main" val="3471827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8EC-A8F0-4A75-8EBE-3BEC80FDD8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737610-F559-492D-8DDE-E11CFABB0E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39E109-05A7-4118-BBE5-625444C994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849C3D-1768-4452-ABF9-405A124A4247}"/>
              </a:ext>
            </a:extLst>
          </p:cNvPr>
          <p:cNvSpPr>
            <a:spLocks noGrp="1"/>
          </p:cNvSpPr>
          <p:nvPr>
            <p:ph type="dt" sz="half" idx="10"/>
          </p:nvPr>
        </p:nvSpPr>
        <p:spPr/>
        <p:txBody>
          <a:bodyPr/>
          <a:lstStyle/>
          <a:p>
            <a:pPr>
              <a:defRPr/>
            </a:pPr>
            <a:fld id="{61CFAD4B-2EB8-4357-A9EF-9CCA4F3FAAFA}" type="datetime1">
              <a:rPr lang="en-US" altLang="en-US" smtClean="0"/>
              <a:pPr>
                <a:defRPr/>
              </a:pPr>
              <a:t>5/13/2021</a:t>
            </a:fld>
            <a:endParaRPr lang="en-US" altLang="en-US" dirty="0"/>
          </a:p>
        </p:txBody>
      </p:sp>
      <p:sp>
        <p:nvSpPr>
          <p:cNvPr id="6" name="Footer Placeholder 5">
            <a:extLst>
              <a:ext uri="{FF2B5EF4-FFF2-40B4-BE49-F238E27FC236}">
                <a16:creationId xmlns:a16="http://schemas.microsoft.com/office/drawing/2014/main" id="{009A858A-87A2-4E12-8F57-07AF720BEF21}"/>
              </a:ext>
            </a:extLst>
          </p:cNvPr>
          <p:cNvSpPr>
            <a:spLocks noGrp="1"/>
          </p:cNvSpPr>
          <p:nvPr>
            <p:ph type="ftr" sz="quarter" idx="11"/>
          </p:nvPr>
        </p:nvSpPr>
        <p:spPr/>
        <p:txBody>
          <a:bodyPr/>
          <a:lstStyle/>
          <a:p>
            <a:pPr>
              <a:defRPr/>
            </a:pPr>
            <a:r>
              <a:rPr lang="en-US" altLang="en-US" dirty="0"/>
              <a:t>TUC-N dr. Emil CEBUC</a:t>
            </a:r>
          </a:p>
        </p:txBody>
      </p:sp>
      <p:sp>
        <p:nvSpPr>
          <p:cNvPr id="7" name="Slide Number Placeholder 6">
            <a:extLst>
              <a:ext uri="{FF2B5EF4-FFF2-40B4-BE49-F238E27FC236}">
                <a16:creationId xmlns:a16="http://schemas.microsoft.com/office/drawing/2014/main" id="{0C5304EB-799B-49C3-8D60-F18FB853A025}"/>
              </a:ext>
            </a:extLst>
          </p:cNvPr>
          <p:cNvSpPr>
            <a:spLocks noGrp="1"/>
          </p:cNvSpPr>
          <p:nvPr>
            <p:ph type="sldNum" sz="quarter" idx="12"/>
          </p:nvPr>
        </p:nvSpPr>
        <p:spPr/>
        <p:txBody>
          <a:bodyPr/>
          <a:lstStyle/>
          <a:p>
            <a:pPr>
              <a:defRPr/>
            </a:pPr>
            <a:fld id="{8023218A-439C-45B0-AF35-1891AB608B86}" type="slidenum">
              <a:rPr lang="en-US" altLang="en-US" smtClean="0"/>
              <a:pPr>
                <a:defRPr/>
              </a:pPr>
              <a:t>‹#›</a:t>
            </a:fld>
            <a:endParaRPr lang="en-US" altLang="en-US" dirty="0"/>
          </a:p>
        </p:txBody>
      </p:sp>
    </p:spTree>
    <p:extLst>
      <p:ext uri="{BB962C8B-B14F-4D97-AF65-F5344CB8AC3E}">
        <p14:creationId xmlns:p14="http://schemas.microsoft.com/office/powerpoint/2010/main" val="396429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93A1D-6EC0-47F2-837F-B667E5BB8E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AFB8BD-2D62-436E-B6B4-83ACEEF62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DCE600-0E0F-4294-96E9-1FDD3E889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B034C-A43E-4FF5-8D67-92ED0A30B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497CA9-D07E-4923-BDAC-E82423A955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13B7C1-D4FA-4EDC-A299-ECDC13DDEF90}"/>
              </a:ext>
            </a:extLst>
          </p:cNvPr>
          <p:cNvSpPr>
            <a:spLocks noGrp="1"/>
          </p:cNvSpPr>
          <p:nvPr>
            <p:ph type="dt" sz="half" idx="10"/>
          </p:nvPr>
        </p:nvSpPr>
        <p:spPr/>
        <p:txBody>
          <a:bodyPr/>
          <a:lstStyle/>
          <a:p>
            <a:pPr>
              <a:defRPr/>
            </a:pPr>
            <a:fld id="{D141EE31-1B17-4735-ACEB-069DD805B754}" type="datetime1">
              <a:rPr lang="en-US" altLang="en-US" smtClean="0"/>
              <a:pPr>
                <a:defRPr/>
              </a:pPr>
              <a:t>5/13/2021</a:t>
            </a:fld>
            <a:endParaRPr lang="en-US" altLang="en-US" dirty="0"/>
          </a:p>
        </p:txBody>
      </p:sp>
      <p:sp>
        <p:nvSpPr>
          <p:cNvPr id="8" name="Footer Placeholder 7">
            <a:extLst>
              <a:ext uri="{FF2B5EF4-FFF2-40B4-BE49-F238E27FC236}">
                <a16:creationId xmlns:a16="http://schemas.microsoft.com/office/drawing/2014/main" id="{3DAF4C77-DEF0-4556-B947-ABEF97D5FBD0}"/>
              </a:ext>
            </a:extLst>
          </p:cNvPr>
          <p:cNvSpPr>
            <a:spLocks noGrp="1"/>
          </p:cNvSpPr>
          <p:nvPr>
            <p:ph type="ftr" sz="quarter" idx="11"/>
          </p:nvPr>
        </p:nvSpPr>
        <p:spPr/>
        <p:txBody>
          <a:bodyPr/>
          <a:lstStyle/>
          <a:p>
            <a:pPr>
              <a:defRPr/>
            </a:pPr>
            <a:r>
              <a:rPr lang="en-US" altLang="en-US" dirty="0"/>
              <a:t>TUC-N dr. Emil CEBUC</a:t>
            </a:r>
          </a:p>
        </p:txBody>
      </p:sp>
      <p:sp>
        <p:nvSpPr>
          <p:cNvPr id="9" name="Slide Number Placeholder 8">
            <a:extLst>
              <a:ext uri="{FF2B5EF4-FFF2-40B4-BE49-F238E27FC236}">
                <a16:creationId xmlns:a16="http://schemas.microsoft.com/office/drawing/2014/main" id="{E71AD5F4-0843-4BA2-8121-045C7A36E018}"/>
              </a:ext>
            </a:extLst>
          </p:cNvPr>
          <p:cNvSpPr>
            <a:spLocks noGrp="1"/>
          </p:cNvSpPr>
          <p:nvPr>
            <p:ph type="sldNum" sz="quarter" idx="12"/>
          </p:nvPr>
        </p:nvSpPr>
        <p:spPr/>
        <p:txBody>
          <a:bodyPr/>
          <a:lstStyle/>
          <a:p>
            <a:pPr>
              <a:defRPr/>
            </a:pPr>
            <a:fld id="{44BF2D7A-08F3-415F-820E-060197FEC46C}" type="slidenum">
              <a:rPr lang="en-US" altLang="en-US" smtClean="0"/>
              <a:pPr>
                <a:defRPr/>
              </a:pPr>
              <a:t>‹#›</a:t>
            </a:fld>
            <a:endParaRPr lang="en-US" altLang="en-US" dirty="0"/>
          </a:p>
        </p:txBody>
      </p:sp>
    </p:spTree>
    <p:extLst>
      <p:ext uri="{BB962C8B-B14F-4D97-AF65-F5344CB8AC3E}">
        <p14:creationId xmlns:p14="http://schemas.microsoft.com/office/powerpoint/2010/main" val="414822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962F-CF42-4D2D-886E-570FCC1669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1440D4-687A-4F05-88EC-DCE6C6190F02}"/>
              </a:ext>
            </a:extLst>
          </p:cNvPr>
          <p:cNvSpPr>
            <a:spLocks noGrp="1"/>
          </p:cNvSpPr>
          <p:nvPr>
            <p:ph type="dt" sz="half" idx="10"/>
          </p:nvPr>
        </p:nvSpPr>
        <p:spPr/>
        <p:txBody>
          <a:bodyPr/>
          <a:lstStyle/>
          <a:p>
            <a:pPr>
              <a:defRPr/>
            </a:pPr>
            <a:fld id="{017CB38F-1911-494A-BC1B-2F14E3FB1E3F}" type="datetime1">
              <a:rPr lang="en-US" altLang="en-US" smtClean="0"/>
              <a:pPr>
                <a:defRPr/>
              </a:pPr>
              <a:t>5/13/2021</a:t>
            </a:fld>
            <a:endParaRPr lang="en-US" altLang="en-US" dirty="0"/>
          </a:p>
        </p:txBody>
      </p:sp>
      <p:sp>
        <p:nvSpPr>
          <p:cNvPr id="4" name="Footer Placeholder 3">
            <a:extLst>
              <a:ext uri="{FF2B5EF4-FFF2-40B4-BE49-F238E27FC236}">
                <a16:creationId xmlns:a16="http://schemas.microsoft.com/office/drawing/2014/main" id="{6878990A-83B0-4013-A24D-A3257C40EC94}"/>
              </a:ext>
            </a:extLst>
          </p:cNvPr>
          <p:cNvSpPr>
            <a:spLocks noGrp="1"/>
          </p:cNvSpPr>
          <p:nvPr>
            <p:ph type="ftr" sz="quarter" idx="11"/>
          </p:nvPr>
        </p:nvSpPr>
        <p:spPr/>
        <p:txBody>
          <a:bodyPr/>
          <a:lstStyle/>
          <a:p>
            <a:pPr>
              <a:defRPr/>
            </a:pPr>
            <a:r>
              <a:rPr lang="en-US" altLang="en-US" dirty="0"/>
              <a:t>TUC-N dr. Emil CEBUC</a:t>
            </a:r>
          </a:p>
        </p:txBody>
      </p:sp>
      <p:sp>
        <p:nvSpPr>
          <p:cNvPr id="5" name="Slide Number Placeholder 4">
            <a:extLst>
              <a:ext uri="{FF2B5EF4-FFF2-40B4-BE49-F238E27FC236}">
                <a16:creationId xmlns:a16="http://schemas.microsoft.com/office/drawing/2014/main" id="{DAB75E8F-611D-4715-8094-FAF492441C28}"/>
              </a:ext>
            </a:extLst>
          </p:cNvPr>
          <p:cNvSpPr>
            <a:spLocks noGrp="1"/>
          </p:cNvSpPr>
          <p:nvPr>
            <p:ph type="sldNum" sz="quarter" idx="12"/>
          </p:nvPr>
        </p:nvSpPr>
        <p:spPr/>
        <p:txBody>
          <a:bodyPr/>
          <a:lstStyle/>
          <a:p>
            <a:pPr>
              <a:defRPr/>
            </a:pPr>
            <a:fld id="{1515BF79-5ABB-479A-B5D1-F809B93CD206}" type="slidenum">
              <a:rPr lang="en-US" altLang="en-US" smtClean="0"/>
              <a:pPr>
                <a:defRPr/>
              </a:pPr>
              <a:t>‹#›</a:t>
            </a:fld>
            <a:endParaRPr lang="en-US" altLang="en-US" dirty="0"/>
          </a:p>
        </p:txBody>
      </p:sp>
    </p:spTree>
    <p:extLst>
      <p:ext uri="{BB962C8B-B14F-4D97-AF65-F5344CB8AC3E}">
        <p14:creationId xmlns:p14="http://schemas.microsoft.com/office/powerpoint/2010/main" val="153379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BFB34-017B-4A08-BBE4-3A7A2C169629}"/>
              </a:ext>
            </a:extLst>
          </p:cNvPr>
          <p:cNvSpPr>
            <a:spLocks noGrp="1"/>
          </p:cNvSpPr>
          <p:nvPr>
            <p:ph type="dt" sz="half" idx="10"/>
          </p:nvPr>
        </p:nvSpPr>
        <p:spPr/>
        <p:txBody>
          <a:bodyPr/>
          <a:lstStyle/>
          <a:p>
            <a:pPr>
              <a:defRPr/>
            </a:pPr>
            <a:fld id="{7D83D90A-5836-4CBC-8354-CC84D5C62209}" type="datetime1">
              <a:rPr lang="en-US" altLang="en-US" smtClean="0"/>
              <a:pPr>
                <a:defRPr/>
              </a:pPr>
              <a:t>5/13/2021</a:t>
            </a:fld>
            <a:endParaRPr lang="en-US" altLang="en-US" dirty="0"/>
          </a:p>
        </p:txBody>
      </p:sp>
      <p:sp>
        <p:nvSpPr>
          <p:cNvPr id="3" name="Footer Placeholder 2">
            <a:extLst>
              <a:ext uri="{FF2B5EF4-FFF2-40B4-BE49-F238E27FC236}">
                <a16:creationId xmlns:a16="http://schemas.microsoft.com/office/drawing/2014/main" id="{9A04E992-2F92-4EC5-89B3-1CA9E98E3BE8}"/>
              </a:ext>
            </a:extLst>
          </p:cNvPr>
          <p:cNvSpPr>
            <a:spLocks noGrp="1"/>
          </p:cNvSpPr>
          <p:nvPr>
            <p:ph type="ftr" sz="quarter" idx="11"/>
          </p:nvPr>
        </p:nvSpPr>
        <p:spPr/>
        <p:txBody>
          <a:bodyPr/>
          <a:lstStyle/>
          <a:p>
            <a:pPr>
              <a:defRPr/>
            </a:pPr>
            <a:r>
              <a:rPr lang="en-US" altLang="en-US" dirty="0"/>
              <a:t>TUC-N dr. Emil CEBUC</a:t>
            </a:r>
          </a:p>
        </p:txBody>
      </p:sp>
      <p:sp>
        <p:nvSpPr>
          <p:cNvPr id="4" name="Slide Number Placeholder 3">
            <a:extLst>
              <a:ext uri="{FF2B5EF4-FFF2-40B4-BE49-F238E27FC236}">
                <a16:creationId xmlns:a16="http://schemas.microsoft.com/office/drawing/2014/main" id="{D3CE4A2C-6700-490F-A766-1BB42D8B9712}"/>
              </a:ext>
            </a:extLst>
          </p:cNvPr>
          <p:cNvSpPr>
            <a:spLocks noGrp="1"/>
          </p:cNvSpPr>
          <p:nvPr>
            <p:ph type="sldNum" sz="quarter" idx="12"/>
          </p:nvPr>
        </p:nvSpPr>
        <p:spPr/>
        <p:txBody>
          <a:bodyPr/>
          <a:lstStyle/>
          <a:p>
            <a:pPr>
              <a:defRPr/>
            </a:pPr>
            <a:fld id="{D9E86475-E610-47DE-8A15-182F481362DC}" type="slidenum">
              <a:rPr lang="en-US" altLang="en-US" smtClean="0"/>
              <a:pPr>
                <a:defRPr/>
              </a:pPr>
              <a:t>‹#›</a:t>
            </a:fld>
            <a:endParaRPr lang="en-US" altLang="en-US" dirty="0"/>
          </a:p>
        </p:txBody>
      </p:sp>
    </p:spTree>
    <p:extLst>
      <p:ext uri="{BB962C8B-B14F-4D97-AF65-F5344CB8AC3E}">
        <p14:creationId xmlns:p14="http://schemas.microsoft.com/office/powerpoint/2010/main" val="229340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1436-A8A8-4C9C-B382-3FE372061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EC47C9-A9B0-4C03-873E-00CA9E8138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FC77A1-5FCD-4282-959F-51A3F310A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7F262-CBEA-45A0-A70B-293BC78AD704}"/>
              </a:ext>
            </a:extLst>
          </p:cNvPr>
          <p:cNvSpPr>
            <a:spLocks noGrp="1"/>
          </p:cNvSpPr>
          <p:nvPr>
            <p:ph type="dt" sz="half" idx="10"/>
          </p:nvPr>
        </p:nvSpPr>
        <p:spPr/>
        <p:txBody>
          <a:bodyPr/>
          <a:lstStyle/>
          <a:p>
            <a:pPr>
              <a:defRPr/>
            </a:pPr>
            <a:fld id="{968B50B0-7D35-4AFF-B2C5-70AFA62DEAEC}" type="datetime1">
              <a:rPr lang="en-US" altLang="en-US" smtClean="0"/>
              <a:pPr>
                <a:defRPr/>
              </a:pPr>
              <a:t>5/13/2021</a:t>
            </a:fld>
            <a:endParaRPr lang="en-US" altLang="en-US" dirty="0"/>
          </a:p>
        </p:txBody>
      </p:sp>
      <p:sp>
        <p:nvSpPr>
          <p:cNvPr id="6" name="Footer Placeholder 5">
            <a:extLst>
              <a:ext uri="{FF2B5EF4-FFF2-40B4-BE49-F238E27FC236}">
                <a16:creationId xmlns:a16="http://schemas.microsoft.com/office/drawing/2014/main" id="{85C265F0-B7DD-43F3-8BF5-F1F9F9D55DEB}"/>
              </a:ext>
            </a:extLst>
          </p:cNvPr>
          <p:cNvSpPr>
            <a:spLocks noGrp="1"/>
          </p:cNvSpPr>
          <p:nvPr>
            <p:ph type="ftr" sz="quarter" idx="11"/>
          </p:nvPr>
        </p:nvSpPr>
        <p:spPr/>
        <p:txBody>
          <a:bodyPr/>
          <a:lstStyle/>
          <a:p>
            <a:pPr>
              <a:defRPr/>
            </a:pPr>
            <a:r>
              <a:rPr lang="en-US" altLang="en-US" dirty="0"/>
              <a:t>TUC-N dr. Emil CEBUC</a:t>
            </a:r>
          </a:p>
        </p:txBody>
      </p:sp>
      <p:sp>
        <p:nvSpPr>
          <p:cNvPr id="7" name="Slide Number Placeholder 6">
            <a:extLst>
              <a:ext uri="{FF2B5EF4-FFF2-40B4-BE49-F238E27FC236}">
                <a16:creationId xmlns:a16="http://schemas.microsoft.com/office/drawing/2014/main" id="{47D1C9E0-4566-4A87-818F-0AF65ED360F1}"/>
              </a:ext>
            </a:extLst>
          </p:cNvPr>
          <p:cNvSpPr>
            <a:spLocks noGrp="1"/>
          </p:cNvSpPr>
          <p:nvPr>
            <p:ph type="sldNum" sz="quarter" idx="12"/>
          </p:nvPr>
        </p:nvSpPr>
        <p:spPr/>
        <p:txBody>
          <a:bodyPr/>
          <a:lstStyle/>
          <a:p>
            <a:pPr>
              <a:defRPr/>
            </a:pPr>
            <a:fld id="{6843BF93-71DC-44D0-B100-55AF81DB5B0E}" type="slidenum">
              <a:rPr lang="en-US" altLang="en-US" smtClean="0"/>
              <a:pPr>
                <a:defRPr/>
              </a:pPr>
              <a:t>‹#›</a:t>
            </a:fld>
            <a:endParaRPr lang="en-US" altLang="en-US" dirty="0"/>
          </a:p>
        </p:txBody>
      </p:sp>
    </p:spTree>
    <p:extLst>
      <p:ext uri="{BB962C8B-B14F-4D97-AF65-F5344CB8AC3E}">
        <p14:creationId xmlns:p14="http://schemas.microsoft.com/office/powerpoint/2010/main" val="430229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B583-1C9F-4E28-B992-B73B48E1F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C0AD6E-7D62-4BB4-BCBC-0770B0381F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D7165EB-E6B3-4B6A-B73C-F9FDE6979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B8F47-482E-4B74-AAA9-0899C636CF1C}"/>
              </a:ext>
            </a:extLst>
          </p:cNvPr>
          <p:cNvSpPr>
            <a:spLocks noGrp="1"/>
          </p:cNvSpPr>
          <p:nvPr>
            <p:ph type="dt" sz="half" idx="10"/>
          </p:nvPr>
        </p:nvSpPr>
        <p:spPr/>
        <p:txBody>
          <a:bodyPr/>
          <a:lstStyle/>
          <a:p>
            <a:pPr>
              <a:defRPr/>
            </a:pPr>
            <a:fld id="{963E8E9E-4FF5-43E7-B638-8BE0E3B529E7}" type="datetime1">
              <a:rPr lang="en-US" altLang="en-US" smtClean="0"/>
              <a:pPr>
                <a:defRPr/>
              </a:pPr>
              <a:t>5/13/2021</a:t>
            </a:fld>
            <a:endParaRPr lang="en-US" altLang="en-US" dirty="0"/>
          </a:p>
        </p:txBody>
      </p:sp>
      <p:sp>
        <p:nvSpPr>
          <p:cNvPr id="6" name="Footer Placeholder 5">
            <a:extLst>
              <a:ext uri="{FF2B5EF4-FFF2-40B4-BE49-F238E27FC236}">
                <a16:creationId xmlns:a16="http://schemas.microsoft.com/office/drawing/2014/main" id="{13155A62-A310-4E58-8EBF-E039ACAA8100}"/>
              </a:ext>
            </a:extLst>
          </p:cNvPr>
          <p:cNvSpPr>
            <a:spLocks noGrp="1"/>
          </p:cNvSpPr>
          <p:nvPr>
            <p:ph type="ftr" sz="quarter" idx="11"/>
          </p:nvPr>
        </p:nvSpPr>
        <p:spPr/>
        <p:txBody>
          <a:bodyPr/>
          <a:lstStyle/>
          <a:p>
            <a:pPr>
              <a:defRPr/>
            </a:pPr>
            <a:r>
              <a:rPr lang="en-US" altLang="en-US" dirty="0"/>
              <a:t>TUC-N dr. Emil CEBUC</a:t>
            </a:r>
          </a:p>
        </p:txBody>
      </p:sp>
      <p:sp>
        <p:nvSpPr>
          <p:cNvPr id="7" name="Slide Number Placeholder 6">
            <a:extLst>
              <a:ext uri="{FF2B5EF4-FFF2-40B4-BE49-F238E27FC236}">
                <a16:creationId xmlns:a16="http://schemas.microsoft.com/office/drawing/2014/main" id="{2DF1AB1D-2B01-42B5-B4D3-83DC46494B47}"/>
              </a:ext>
            </a:extLst>
          </p:cNvPr>
          <p:cNvSpPr>
            <a:spLocks noGrp="1"/>
          </p:cNvSpPr>
          <p:nvPr>
            <p:ph type="sldNum" sz="quarter" idx="12"/>
          </p:nvPr>
        </p:nvSpPr>
        <p:spPr/>
        <p:txBody>
          <a:bodyPr/>
          <a:lstStyle/>
          <a:p>
            <a:pPr>
              <a:defRPr/>
            </a:pPr>
            <a:fld id="{727B8949-877F-4BE1-9124-686033C25095}" type="slidenum">
              <a:rPr lang="en-US" altLang="en-US" smtClean="0"/>
              <a:pPr>
                <a:defRPr/>
              </a:pPr>
              <a:t>‹#›</a:t>
            </a:fld>
            <a:endParaRPr lang="en-US" altLang="en-US" dirty="0"/>
          </a:p>
        </p:txBody>
      </p:sp>
    </p:spTree>
    <p:extLst>
      <p:ext uri="{BB962C8B-B14F-4D97-AF65-F5344CB8AC3E}">
        <p14:creationId xmlns:p14="http://schemas.microsoft.com/office/powerpoint/2010/main" val="219671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1ADF2-6EFE-4A8A-A913-C70DAEB6E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418E13-06C9-459C-B253-3201C3CA4C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190E65-1DA9-4FFE-A0FC-E21013964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E8547E-E13E-4B11-8E1D-AD78970AB821}"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E461FF2D-E3CF-4A6A-9D4C-442D2CDC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dirty="0"/>
              <a:t>TUC-N dr. Emil CEBUC</a:t>
            </a:r>
          </a:p>
        </p:txBody>
      </p:sp>
      <p:sp>
        <p:nvSpPr>
          <p:cNvPr id="6" name="Slide Number Placeholder 5">
            <a:extLst>
              <a:ext uri="{FF2B5EF4-FFF2-40B4-BE49-F238E27FC236}">
                <a16:creationId xmlns:a16="http://schemas.microsoft.com/office/drawing/2014/main" id="{BAA4ADF4-6565-4BF1-9B4D-02D5B5B6E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BF9BC9-E1C5-4C92-802D-6B1FB12C6DEA}" type="slidenum">
              <a:rPr lang="en-US" altLang="en-US" smtClean="0"/>
              <a:pPr>
                <a:defRPr/>
              </a:pPr>
              <a:t>‹#›</a:t>
            </a:fld>
            <a:endParaRPr lang="en-US" altLang="en-US" dirty="0"/>
          </a:p>
        </p:txBody>
      </p:sp>
    </p:spTree>
    <p:extLst>
      <p:ext uri="{BB962C8B-B14F-4D97-AF65-F5344CB8AC3E}">
        <p14:creationId xmlns:p14="http://schemas.microsoft.com/office/powerpoint/2010/main" val="3394069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7" name="Video 5126">
            <a:extLst>
              <a:ext uri="{FF2B5EF4-FFF2-40B4-BE49-F238E27FC236}">
                <a16:creationId xmlns:a16="http://schemas.microsoft.com/office/drawing/2014/main" id="{D205CF73-7B1B-4B5F-BAA9-730F2C2E5D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77" name="Rectangle 7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4" name="Rectangle 2">
            <a:extLst>
              <a:ext uri="{FF2B5EF4-FFF2-40B4-BE49-F238E27FC236}">
                <a16:creationId xmlns:a16="http://schemas.microsoft.com/office/drawing/2014/main" id="{D1ED865A-634C-4A3A-B5AA-5D18EA40597C}"/>
              </a:ext>
            </a:extLst>
          </p:cNvPr>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chor="ctr">
            <a:normAutofit/>
          </a:bodyPr>
          <a:lstStyle/>
          <a:p>
            <a:pPr eaLnBrk="1" hangingPunct="1"/>
            <a:r>
              <a:rPr lang="en-GB" altLang="en-US" sz="6600" b="1" dirty="0">
                <a:solidFill>
                  <a:srgbClr val="3399FF"/>
                </a:solidFill>
              </a:rPr>
              <a:t>Protected Mode Operation</a:t>
            </a:r>
          </a:p>
        </p:txBody>
      </p:sp>
      <p:sp>
        <p:nvSpPr>
          <p:cNvPr id="5125" name="Rectangle 3">
            <a:extLst>
              <a:ext uri="{FF2B5EF4-FFF2-40B4-BE49-F238E27FC236}">
                <a16:creationId xmlns:a16="http://schemas.microsoft.com/office/drawing/2014/main" id="{D5F4093B-AC21-4749-B574-4D7683153364}"/>
              </a:ext>
            </a:extLst>
          </p:cNvPr>
          <p:cNvSpPr>
            <a:spLocks noGrp="1" noChangeArrowheads="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eaLnBrk="1" hangingPunct="1"/>
            <a:endParaRPr lang="en-GB" altLang="en-US" b="1" dirty="0">
              <a:solidFill>
                <a:srgbClr val="FFFFFF"/>
              </a:solidFill>
            </a:endParaRPr>
          </a:p>
        </p:txBody>
      </p:sp>
      <p:sp>
        <p:nvSpPr>
          <p:cNvPr id="5122" name="Rectangle 5">
            <a:extLst>
              <a:ext uri="{FF2B5EF4-FFF2-40B4-BE49-F238E27FC236}">
                <a16:creationId xmlns:a16="http://schemas.microsoft.com/office/drawing/2014/main" id="{1DDAF2B5-5F82-4135-A3DC-9B72037F266D}"/>
              </a:ext>
            </a:extLst>
          </p:cNvPr>
          <p:cNvSpPr>
            <a:spLocks noGrp="1" noChangeArrowheads="1"/>
          </p:cNvSpPr>
          <p:nvPr>
            <p:ph type="dt" sz="half" idx="10"/>
          </p:nvPr>
        </p:nvSpPr>
        <p:spPr>
          <a:xfrm>
            <a:off x="838200" y="6356350"/>
            <a:ext cx="27432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895C9DC0-DDA0-43FC-B3CA-4932CC7CA259}" type="datetime1">
              <a:rPr lang="en-US" altLang="en-US">
                <a:solidFill>
                  <a:srgbClr val="FFFFFF"/>
                </a:solidFill>
              </a:rPr>
              <a:pPr>
                <a:spcAft>
                  <a:spcPts val="600"/>
                </a:spcAft>
              </a:pPr>
              <a:t>5/13/2021</a:t>
            </a:fld>
            <a:endParaRPr lang="en-US" altLang="en-US" dirty="0">
              <a:solidFill>
                <a:srgbClr val="FFFFFF"/>
              </a:solidFill>
            </a:endParaRPr>
          </a:p>
        </p:txBody>
      </p:sp>
      <p:sp>
        <p:nvSpPr>
          <p:cNvPr id="5123" name="Rectangle 6">
            <a:extLst>
              <a:ext uri="{FF2B5EF4-FFF2-40B4-BE49-F238E27FC236}">
                <a16:creationId xmlns:a16="http://schemas.microsoft.com/office/drawing/2014/main" id="{DCA04402-5325-4A68-82D2-0676994965F3}"/>
              </a:ext>
            </a:extLst>
          </p:cNvPr>
          <p:cNvSpPr>
            <a:spLocks noGrp="1" noChangeArrowheads="1"/>
          </p:cNvSpPr>
          <p:nvPr>
            <p:ph type="ftr" sz="quarter" idx="11"/>
          </p:nvPr>
        </p:nvSpPr>
        <p:spPr>
          <a:xfrm>
            <a:off x="4038600" y="6356350"/>
            <a:ext cx="41148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solidFill>
                  <a:srgbClr val="FFFFFF"/>
                </a:solidFill>
              </a:rPr>
              <a:t>TUC-N dr. Emil CEBUC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9" fill="hold"/>
                                        <p:tgtEl>
                                          <p:spTgt spid="51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27"/>
                                        </p:tgtEl>
                                      </p:cBhvr>
                                    </p:cmd>
                                  </p:childTnLst>
                                </p:cTn>
                              </p:par>
                            </p:childTnLst>
                          </p:cTn>
                        </p:par>
                      </p:childTnLst>
                    </p:cTn>
                  </p:par>
                </p:childTnLst>
              </p:cTn>
              <p:nextCondLst>
                <p:cond evt="onClick" delay="0">
                  <p:tgtEl>
                    <p:spTgt spid="5127"/>
                  </p:tgtEl>
                </p:cond>
              </p:nextCondLst>
            </p:seq>
            <p:video>
              <p:cMediaNode mute="1">
                <p:cTn id="12" repeatCount="indefinite" fill="hold" display="0">
                  <p:stCondLst>
                    <p:cond delay="indefinite"/>
                  </p:stCondLst>
                </p:cTn>
                <p:tgtEl>
                  <p:spTgt spid="512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77"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9460" name="Rectangle 2">
            <a:extLst>
              <a:ext uri="{FF2B5EF4-FFF2-40B4-BE49-F238E27FC236}">
                <a16:creationId xmlns:a16="http://schemas.microsoft.com/office/drawing/2014/main" id="{6E321098-A21B-4E7A-89D1-FA4C1FE8FE7E}"/>
              </a:ext>
            </a:extLst>
          </p:cNvPr>
          <p:cNvSpPr>
            <a:spLocks noGrp="1" noChangeArrowheads="1"/>
          </p:cNvSpPr>
          <p:nvPr>
            <p:ph type="title"/>
          </p:nvPr>
        </p:nvSpPr>
        <p:spPr>
          <a:xfrm>
            <a:off x="1098468" y="885651"/>
            <a:ext cx="3229803" cy="4624603"/>
          </a:xfrm>
        </p:spPr>
        <p:txBody>
          <a:bodyPr>
            <a:normAutofit/>
          </a:bodyPr>
          <a:lstStyle/>
          <a:p>
            <a:pPr eaLnBrk="1" hangingPunct="1"/>
            <a:r>
              <a:rPr lang="en-GB" altLang="en-US" dirty="0">
                <a:solidFill>
                  <a:srgbClr val="FFFFFF"/>
                </a:solidFill>
              </a:rPr>
              <a:t>Addressing in protected mode(3)</a:t>
            </a:r>
          </a:p>
        </p:txBody>
      </p:sp>
      <p:sp>
        <p:nvSpPr>
          <p:cNvPr id="19461" name="Rectangle 3">
            <a:extLst>
              <a:ext uri="{FF2B5EF4-FFF2-40B4-BE49-F238E27FC236}">
                <a16:creationId xmlns:a16="http://schemas.microsoft.com/office/drawing/2014/main" id="{A330E49A-DB9C-4E62-91BC-41B20616A2E6}"/>
              </a:ext>
            </a:extLst>
          </p:cNvPr>
          <p:cNvSpPr>
            <a:spLocks noGrp="1" noChangeArrowheads="1"/>
          </p:cNvSpPr>
          <p:nvPr>
            <p:ph idx="1"/>
          </p:nvPr>
        </p:nvSpPr>
        <p:spPr>
          <a:xfrm>
            <a:off x="4978708" y="885651"/>
            <a:ext cx="6525220" cy="5199681"/>
          </a:xfrm>
        </p:spPr>
        <p:txBody>
          <a:bodyPr anchor="ctr">
            <a:normAutofit/>
          </a:bodyPr>
          <a:lstStyle/>
          <a:p>
            <a:pPr marL="0" lvl="0" indent="0">
              <a:buNone/>
            </a:pPr>
            <a:r>
              <a:rPr lang="en-US" sz="2200" b="0" i="0" baseline="0" dirty="0"/>
              <a:t>This addressing mode provides a phenomenal virtual address space. Because a selector’s index is a 13-bit value, the GDT and LDT tables are limited to 8,192 descriptors (2</a:t>
            </a:r>
            <a:r>
              <a:rPr lang="en-US" sz="2200" b="0" i="0" baseline="30000" dirty="0"/>
              <a:t>13 </a:t>
            </a:r>
            <a:r>
              <a:rPr lang="en-US" sz="2200" b="0" i="0" baseline="0" dirty="0"/>
              <a:t>). One single descriptor can cover up to 4GB (with a base address of zero, a limit of 1MB (FFFFFh), and the granularity bit set, making the limit a 4K-unit value (4K x 1MB = 4GB)). Considering that the GDT and the active LDT together have a maximum of 16,384 descriptors, the total virtual address space is 64 terabytes (16K * 4GB). Although this is astronomical, one must realize that segmentation always produces a 32-bit linear address, limiting the physical address space to 4GB, still quite sufficient </a:t>
            </a:r>
          </a:p>
          <a:p>
            <a:pPr marL="0" lvl="0" indent="0">
              <a:buNone/>
            </a:pPr>
            <a:r>
              <a:rPr lang="en-US" sz="2200" dirty="0"/>
              <a:t>Changes to 64 bit on 64 bit systems!!!! </a:t>
            </a:r>
            <a:r>
              <a:rPr lang="en-US" sz="2200" b="0" i="0" baseline="0" dirty="0"/>
              <a:t>2</a:t>
            </a:r>
            <a:r>
              <a:rPr lang="en-US" sz="2200" baseline="30000" dirty="0"/>
              <a:t>64 </a:t>
            </a:r>
            <a:r>
              <a:rPr lang="en-US" sz="2200" dirty="0"/>
              <a:t>Bytes available</a:t>
            </a:r>
          </a:p>
        </p:txBody>
      </p:sp>
      <p:sp>
        <p:nvSpPr>
          <p:cNvPr id="19459" name="Footer Placeholder 4">
            <a:extLst>
              <a:ext uri="{FF2B5EF4-FFF2-40B4-BE49-F238E27FC236}">
                <a16:creationId xmlns:a16="http://schemas.microsoft.com/office/drawing/2014/main" id="{747CFD7D-254C-49D5-8010-E9A0D5549E41}"/>
              </a:ext>
            </a:extLst>
          </p:cNvPr>
          <p:cNvSpPr>
            <a:spLocks noGrp="1"/>
          </p:cNvSpPr>
          <p:nvPr>
            <p:ph type="ftr" sz="quarter" idx="11"/>
          </p:nvPr>
        </p:nvSpPr>
        <p:spPr>
          <a:xfrm>
            <a:off x="795528" y="6382512"/>
            <a:ext cx="6757416"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600"/>
              </a:spcAft>
            </a:pPr>
            <a:r>
              <a:rPr lang="en-US" altLang="en-US" sz="1000" dirty="0"/>
              <a:t>TUC-N dr. Emil CEBUC</a:t>
            </a:r>
          </a:p>
        </p:txBody>
      </p:sp>
      <p:sp>
        <p:nvSpPr>
          <p:cNvPr id="19458" name="Date Placeholder 3">
            <a:extLst>
              <a:ext uri="{FF2B5EF4-FFF2-40B4-BE49-F238E27FC236}">
                <a16:creationId xmlns:a16="http://schemas.microsoft.com/office/drawing/2014/main" id="{26B7DC62-9301-4CEA-A88E-51ACC608C936}"/>
              </a:ext>
            </a:extLst>
          </p:cNvPr>
          <p:cNvSpPr>
            <a:spLocks noGrp="1"/>
          </p:cNvSpPr>
          <p:nvPr>
            <p:ph type="dt" sz="half" idx="10"/>
          </p:nvPr>
        </p:nvSpPr>
        <p:spPr>
          <a:xfrm>
            <a:off x="7717536" y="6382512"/>
            <a:ext cx="2825496"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Aft>
                <a:spcPts val="600"/>
              </a:spcAft>
            </a:pPr>
            <a:fld id="{C8E2C490-D3D4-461C-899D-6E31B0F8747E}" type="datetime1">
              <a:rPr lang="en-US" altLang="en-US" sz="1000"/>
              <a:pPr algn="r">
                <a:spcAft>
                  <a:spcPts val="600"/>
                </a:spcAft>
              </a:pPr>
              <a:t>5/13/2021</a:t>
            </a:fld>
            <a:endParaRPr lang="en-US" alt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484" name="Rectangle 2">
            <a:extLst>
              <a:ext uri="{FF2B5EF4-FFF2-40B4-BE49-F238E27FC236}">
                <a16:creationId xmlns:a16="http://schemas.microsoft.com/office/drawing/2014/main" id="{49EFA1BF-887B-4D86-BF77-EB50C0BD5E53}"/>
              </a:ext>
            </a:extLst>
          </p:cNvPr>
          <p:cNvSpPr>
            <a:spLocks noGrp="1" noChangeArrowheads="1"/>
          </p:cNvSpPr>
          <p:nvPr>
            <p:ph type="title"/>
          </p:nvPr>
        </p:nvSpPr>
        <p:spPr>
          <a:xfrm>
            <a:off x="643467" y="640080"/>
            <a:ext cx="3096427" cy="5613236"/>
          </a:xfrm>
        </p:spPr>
        <p:txBody>
          <a:bodyPr anchor="ctr">
            <a:normAutofit/>
          </a:bodyPr>
          <a:lstStyle/>
          <a:p>
            <a:pPr eaLnBrk="1" hangingPunct="1"/>
            <a:r>
              <a:rPr lang="en-GB" altLang="en-US" dirty="0">
                <a:solidFill>
                  <a:srgbClr val="FFFFFF"/>
                </a:solidFill>
              </a:rPr>
              <a:t>Memory allocation example</a:t>
            </a:r>
          </a:p>
        </p:txBody>
      </p:sp>
      <p:sp>
        <p:nvSpPr>
          <p:cNvPr id="20488" name="Content Placeholder 20487">
            <a:extLst>
              <a:ext uri="{FF2B5EF4-FFF2-40B4-BE49-F238E27FC236}">
                <a16:creationId xmlns:a16="http://schemas.microsoft.com/office/drawing/2014/main" id="{FD2AC33A-2CD0-4B25-8552-BEFE90CAB437}"/>
              </a:ext>
            </a:extLst>
          </p:cNvPr>
          <p:cNvSpPr>
            <a:spLocks noGrp="1"/>
          </p:cNvSpPr>
          <p:nvPr>
            <p:ph idx="1"/>
          </p:nvPr>
        </p:nvSpPr>
        <p:spPr>
          <a:xfrm>
            <a:off x="4699818" y="640082"/>
            <a:ext cx="6848715" cy="1234865"/>
          </a:xfrm>
        </p:spPr>
        <p:txBody>
          <a:bodyPr anchor="ctr">
            <a:normAutofit/>
          </a:bodyPr>
          <a:lstStyle/>
          <a:p>
            <a:r>
              <a:rPr lang="en-US" sz="2000" dirty="0"/>
              <a:t>(a) single segment</a:t>
            </a:r>
          </a:p>
          <a:p>
            <a:r>
              <a:rPr lang="en-US" sz="2000" dirty="0"/>
              <a:t>(b) different segments</a:t>
            </a:r>
          </a:p>
        </p:txBody>
      </p:sp>
      <p:pic>
        <p:nvPicPr>
          <p:cNvPr id="3" name="Content Placeholder 2">
            <a:extLst>
              <a:ext uri="{FF2B5EF4-FFF2-40B4-BE49-F238E27FC236}">
                <a16:creationId xmlns:a16="http://schemas.microsoft.com/office/drawing/2014/main" id="{80A630D3-04FE-4C98-B46D-5178601C19BF}"/>
              </a:ext>
            </a:extLst>
          </p:cNvPr>
          <p:cNvPicPr>
            <a:picLocks noChangeAspect="1"/>
          </p:cNvPicPr>
          <p:nvPr/>
        </p:nvPicPr>
        <p:blipFill>
          <a:blip r:embed="rId2"/>
          <a:stretch>
            <a:fillRect/>
          </a:stretch>
        </p:blipFill>
        <p:spPr>
          <a:xfrm>
            <a:off x="4486998" y="1700808"/>
            <a:ext cx="7274354" cy="4037593"/>
          </a:xfrm>
          <a:prstGeom prst="rect">
            <a:avLst/>
          </a:prstGeom>
        </p:spPr>
      </p:pic>
      <p:sp>
        <p:nvSpPr>
          <p:cNvPr id="20482" name="Date Placeholder 3">
            <a:extLst>
              <a:ext uri="{FF2B5EF4-FFF2-40B4-BE49-F238E27FC236}">
                <a16:creationId xmlns:a16="http://schemas.microsoft.com/office/drawing/2014/main" id="{78F8F46A-36B4-4910-AF02-134D58FA0CAB}"/>
              </a:ext>
            </a:extLst>
          </p:cNvPr>
          <p:cNvSpPr>
            <a:spLocks noGrp="1"/>
          </p:cNvSpPr>
          <p:nvPr>
            <p:ph type="dt" sz="half" idx="10"/>
          </p:nvPr>
        </p:nvSpPr>
        <p:spPr>
          <a:xfrm>
            <a:off x="643467" y="6356350"/>
            <a:ext cx="2937933"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47752E85-A2F4-4881-9D59-0B13DEAE30D6}" type="datetime1">
              <a:rPr lang="en-US" altLang="en-US">
                <a:solidFill>
                  <a:srgbClr val="FFFFFF">
                    <a:alpha val="80000"/>
                  </a:srgbClr>
                </a:solidFill>
              </a:rPr>
              <a:pPr>
                <a:spcAft>
                  <a:spcPts val="600"/>
                </a:spcAft>
              </a:pPr>
              <a:t>5/13/2021</a:t>
            </a:fld>
            <a:endParaRPr lang="en-US" altLang="en-US" dirty="0">
              <a:solidFill>
                <a:srgbClr val="FFFFFF">
                  <a:alpha val="80000"/>
                </a:srgbClr>
              </a:solidFill>
            </a:endParaRPr>
          </a:p>
        </p:txBody>
      </p:sp>
      <p:sp>
        <p:nvSpPr>
          <p:cNvPr id="20483" name="Footer Placeholder 4">
            <a:extLst>
              <a:ext uri="{FF2B5EF4-FFF2-40B4-BE49-F238E27FC236}">
                <a16:creationId xmlns:a16="http://schemas.microsoft.com/office/drawing/2014/main" id="{3B4B74A6-743C-4A24-ACF1-778F8749233A}"/>
              </a:ext>
            </a:extLst>
          </p:cNvPr>
          <p:cNvSpPr>
            <a:spLocks noGrp="1"/>
          </p:cNvSpPr>
          <p:nvPr>
            <p:ph type="ftr" sz="quarter" idx="11"/>
          </p:nvPr>
        </p:nvSpPr>
        <p:spPr>
          <a:xfrm>
            <a:off x="4654294" y="6356350"/>
            <a:ext cx="5719488"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600"/>
              </a:spcAft>
            </a:pPr>
            <a:r>
              <a:rPr lang="en-US" altLang="en-US" dirty="0">
                <a:solidFill>
                  <a:prstClr val="black">
                    <a:tint val="75000"/>
                  </a:prstClr>
                </a:solidFill>
              </a:rPr>
              <a:t>TUC-N dr. Emil CEBUC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AC350F-0A04-425C-AD41-248D5C3CD3D2}"/>
              </a:ext>
            </a:extLst>
          </p:cNvPr>
          <p:cNvSpPr>
            <a:spLocks noGrp="1"/>
          </p:cNvSpPr>
          <p:nvPr>
            <p:ph type="title"/>
          </p:nvPr>
        </p:nvSpPr>
        <p:spPr>
          <a:xfrm>
            <a:off x="838200" y="171162"/>
            <a:ext cx="2840182" cy="5346070"/>
          </a:xfrm>
        </p:spPr>
        <p:txBody>
          <a:bodyPr vert="horz" lIns="91440" tIns="45720" rIns="91440" bIns="45720" rtlCol="0" anchor="t">
            <a:normAutofit fontScale="90000"/>
          </a:bodyPr>
          <a:lstStyle/>
          <a:p>
            <a:r>
              <a:rPr lang="en-US" sz="3200" kern="1200" dirty="0">
                <a:latin typeface="+mj-lt"/>
                <a:ea typeface="+mj-ea"/>
                <a:cs typeface="+mj-cs"/>
              </a:rPr>
              <a:t>Memory mapping with GDT and LDT</a:t>
            </a:r>
            <a:br>
              <a:rPr lang="en-US" sz="3200" kern="1200" dirty="0">
                <a:latin typeface="+mj-lt"/>
                <a:ea typeface="+mj-ea"/>
                <a:cs typeface="+mj-cs"/>
              </a:rPr>
            </a:br>
            <a:br>
              <a:rPr lang="en-US" sz="3200" kern="1200" dirty="0">
                <a:latin typeface="+mj-lt"/>
                <a:ea typeface="+mj-ea"/>
                <a:cs typeface="+mj-cs"/>
              </a:rPr>
            </a:br>
            <a:r>
              <a:rPr lang="en-US" sz="3200" b="1" kern="1200" dirty="0">
                <a:latin typeface="+mj-lt"/>
                <a:ea typeface="+mj-ea"/>
                <a:cs typeface="+mj-cs"/>
              </a:rPr>
              <a:t>GDTR holds GDT base address</a:t>
            </a:r>
            <a:br>
              <a:rPr lang="en-US" sz="3200" b="1" kern="1200" dirty="0">
                <a:latin typeface="+mj-lt"/>
                <a:ea typeface="+mj-ea"/>
                <a:cs typeface="+mj-cs"/>
              </a:rPr>
            </a:br>
            <a:br>
              <a:rPr lang="en-US" sz="3200" b="1" kern="1200" dirty="0">
                <a:latin typeface="+mj-lt"/>
                <a:ea typeface="+mj-ea"/>
                <a:cs typeface="+mj-cs"/>
              </a:rPr>
            </a:br>
            <a:r>
              <a:rPr lang="en-US" sz="3200" b="1" kern="1200" dirty="0">
                <a:latin typeface="+mj-lt"/>
                <a:ea typeface="+mj-ea"/>
                <a:cs typeface="+mj-cs"/>
              </a:rPr>
              <a:t>LDTR holds LDT base address</a:t>
            </a:r>
            <a:br>
              <a:rPr lang="en-US" sz="3200" b="1" kern="1200" dirty="0">
                <a:latin typeface="+mj-lt"/>
                <a:ea typeface="+mj-ea"/>
                <a:cs typeface="+mj-cs"/>
              </a:rPr>
            </a:br>
            <a:r>
              <a:rPr lang="en-US" sz="3200" b="1" kern="1200" dirty="0">
                <a:latin typeface="+mj-lt"/>
                <a:ea typeface="+mj-ea"/>
                <a:cs typeface="+mj-cs"/>
              </a:rPr>
              <a:t>GDT is globally accessible</a:t>
            </a:r>
            <a:br>
              <a:rPr lang="en-US" sz="3200" b="1" kern="1200" dirty="0">
                <a:latin typeface="+mj-lt"/>
                <a:ea typeface="+mj-ea"/>
                <a:cs typeface="+mj-cs"/>
              </a:rPr>
            </a:br>
            <a:r>
              <a:rPr lang="en-US" sz="3200" b="1" kern="1200" dirty="0">
                <a:latin typeface="+mj-lt"/>
                <a:ea typeface="+mj-ea"/>
                <a:cs typeface="+mj-cs"/>
              </a:rPr>
              <a:t>LDT is accessible only for a specific Task</a:t>
            </a:r>
          </a:p>
        </p:txBody>
      </p:sp>
      <p:pic>
        <p:nvPicPr>
          <p:cNvPr id="7" name="Content Placeholder 6">
            <a:extLst>
              <a:ext uri="{FF2B5EF4-FFF2-40B4-BE49-F238E27FC236}">
                <a16:creationId xmlns:a16="http://schemas.microsoft.com/office/drawing/2014/main" id="{2A36F46A-BF28-45DE-AB7E-BC8BA76DF72F}"/>
              </a:ext>
            </a:extLst>
          </p:cNvPr>
          <p:cNvPicPr>
            <a:picLocks noGrp="1" noChangeAspect="1"/>
          </p:cNvPicPr>
          <p:nvPr>
            <p:ph idx="1"/>
          </p:nvPr>
        </p:nvPicPr>
        <p:blipFill>
          <a:blip r:embed="rId2"/>
          <a:stretch>
            <a:fillRect/>
          </a:stretch>
        </p:blipFill>
        <p:spPr>
          <a:xfrm>
            <a:off x="4207933" y="946183"/>
            <a:ext cx="7347537" cy="4966609"/>
          </a:xfrm>
          <a:prstGeom prst="rect">
            <a:avLst/>
          </a:prstGeom>
        </p:spPr>
      </p:pic>
      <p:sp>
        <p:nvSpPr>
          <p:cNvPr id="5" name="Footer Placeholder 4">
            <a:extLst>
              <a:ext uri="{FF2B5EF4-FFF2-40B4-BE49-F238E27FC236}">
                <a16:creationId xmlns:a16="http://schemas.microsoft.com/office/drawing/2014/main" id="{48038431-B929-4054-ACD3-13A6C7B11798}"/>
              </a:ext>
            </a:extLst>
          </p:cNvPr>
          <p:cNvSpPr>
            <a:spLocks noGrp="1"/>
          </p:cNvSpPr>
          <p:nvPr>
            <p:ph type="ftr" sz="quarter" idx="11"/>
          </p:nvPr>
        </p:nvSpPr>
        <p:spPr>
          <a:xfrm>
            <a:off x="838200" y="6356350"/>
            <a:ext cx="5960951" cy="365125"/>
          </a:xfrm>
          <a:noFill/>
        </p:spPr>
        <p:txBody>
          <a:bodyPr vert="horz" lIns="91440" tIns="45720" rIns="91440" bIns="45720" rtlCol="0" anchor="ctr">
            <a:normAutofit/>
          </a:bodyPr>
          <a:lstStyle/>
          <a:p>
            <a:pPr algn="l">
              <a:spcAft>
                <a:spcPts val="600"/>
              </a:spcAft>
              <a:defRPr/>
            </a:pPr>
            <a:r>
              <a:rPr lang="en-US" altLang="en-US" kern="1200" dirty="0">
                <a:solidFill>
                  <a:schemeClr val="tx1">
                    <a:tint val="75000"/>
                  </a:schemeClr>
                </a:solidFill>
                <a:latin typeface="+mn-lt"/>
                <a:ea typeface="+mn-ea"/>
                <a:cs typeface="+mn-cs"/>
              </a:rPr>
              <a:t>TUC-N dr. Emil CEBUC</a:t>
            </a:r>
          </a:p>
        </p:txBody>
      </p:sp>
      <p:sp>
        <p:nvSpPr>
          <p:cNvPr id="4" name="Date Placeholder 3">
            <a:extLst>
              <a:ext uri="{FF2B5EF4-FFF2-40B4-BE49-F238E27FC236}">
                <a16:creationId xmlns:a16="http://schemas.microsoft.com/office/drawing/2014/main" id="{4D61974E-AAA0-48B3-877A-4C8912837840}"/>
              </a:ext>
            </a:extLst>
          </p:cNvPr>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lgn="r">
              <a:spcAft>
                <a:spcPts val="600"/>
              </a:spcAft>
              <a:defRPr/>
            </a:pPr>
            <a:fld id="{BFEAFD3E-9210-4E82-8B3D-82C3E8C3C711}" type="datetime1">
              <a:rPr lang="en-US" altLang="en-US" smtClean="0"/>
              <a:pPr algn="r">
                <a:spcAft>
                  <a:spcPts val="600"/>
                </a:spcAft>
                <a:defRPr/>
              </a:pPr>
              <a:t>5/13/2021</a:t>
            </a:fld>
            <a:endParaRPr lang="en-US" altLang="en-US" dirty="0"/>
          </a:p>
        </p:txBody>
      </p:sp>
    </p:spTree>
    <p:extLst>
      <p:ext uri="{BB962C8B-B14F-4D97-AF65-F5344CB8AC3E}">
        <p14:creationId xmlns:p14="http://schemas.microsoft.com/office/powerpoint/2010/main" val="272235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5D7979-A485-4725-8334-90204AF2DAB4}"/>
              </a:ext>
            </a:extLst>
          </p:cNvPr>
          <p:cNvSpPr>
            <a:spLocks noGrp="1"/>
          </p:cNvSpPr>
          <p:nvPr>
            <p:ph type="title"/>
          </p:nvPr>
        </p:nvSpPr>
        <p:spPr>
          <a:xfrm>
            <a:off x="643467" y="640080"/>
            <a:ext cx="3096427" cy="5613236"/>
          </a:xfrm>
        </p:spPr>
        <p:txBody>
          <a:bodyPr anchor="ctr">
            <a:normAutofit/>
          </a:bodyPr>
          <a:lstStyle/>
          <a:p>
            <a:r>
              <a:rPr lang="en-US" dirty="0">
                <a:solidFill>
                  <a:srgbClr val="FFFFFF"/>
                </a:solidFill>
              </a:rPr>
              <a:t>Addressing without paging</a:t>
            </a:r>
            <a:endParaRPr lang="en-GB" dirty="0">
              <a:solidFill>
                <a:srgbClr val="FFFFFF"/>
              </a:solidFill>
            </a:endParaRPr>
          </a:p>
        </p:txBody>
      </p:sp>
      <p:sp>
        <p:nvSpPr>
          <p:cNvPr id="11" name="Content Placeholder 10">
            <a:extLst>
              <a:ext uri="{FF2B5EF4-FFF2-40B4-BE49-F238E27FC236}">
                <a16:creationId xmlns:a16="http://schemas.microsoft.com/office/drawing/2014/main" id="{8333B179-699B-4CF6-8844-82BD1A0AA77B}"/>
              </a:ext>
            </a:extLst>
          </p:cNvPr>
          <p:cNvSpPr>
            <a:spLocks noGrp="1"/>
          </p:cNvSpPr>
          <p:nvPr>
            <p:ph idx="1"/>
          </p:nvPr>
        </p:nvSpPr>
        <p:spPr>
          <a:xfrm>
            <a:off x="4699818" y="640082"/>
            <a:ext cx="6848715" cy="2484884"/>
          </a:xfrm>
        </p:spPr>
        <p:txBody>
          <a:bodyPr anchor="t">
            <a:normAutofit/>
          </a:bodyPr>
          <a:lstStyle/>
          <a:p>
            <a:r>
              <a:rPr lang="en-US" sz="2000" dirty="0"/>
              <a:t>Selector points to LDT or GDT depending on T bit from selector</a:t>
            </a:r>
          </a:p>
        </p:txBody>
      </p:sp>
      <p:pic>
        <p:nvPicPr>
          <p:cNvPr id="7" name="Content Placeholder 6">
            <a:extLst>
              <a:ext uri="{FF2B5EF4-FFF2-40B4-BE49-F238E27FC236}">
                <a16:creationId xmlns:a16="http://schemas.microsoft.com/office/drawing/2014/main" id="{528A9585-A105-4507-9369-BC3ED8682F65}"/>
              </a:ext>
            </a:extLst>
          </p:cNvPr>
          <p:cNvPicPr>
            <a:picLocks noChangeAspect="1"/>
          </p:cNvPicPr>
          <p:nvPr/>
        </p:nvPicPr>
        <p:blipFill>
          <a:blip r:embed="rId2"/>
          <a:stretch>
            <a:fillRect/>
          </a:stretch>
        </p:blipFill>
        <p:spPr>
          <a:xfrm>
            <a:off x="4871865" y="1484784"/>
            <a:ext cx="6676668" cy="4450249"/>
          </a:xfrm>
          <a:prstGeom prst="rect">
            <a:avLst/>
          </a:prstGeom>
        </p:spPr>
      </p:pic>
      <p:sp>
        <p:nvSpPr>
          <p:cNvPr id="4" name="Date Placeholder 3">
            <a:extLst>
              <a:ext uri="{FF2B5EF4-FFF2-40B4-BE49-F238E27FC236}">
                <a16:creationId xmlns:a16="http://schemas.microsoft.com/office/drawing/2014/main" id="{7E986347-6E00-4CA6-8CDC-4B4CBD914537}"/>
              </a:ext>
            </a:extLst>
          </p:cNvPr>
          <p:cNvSpPr>
            <a:spLocks noGrp="1"/>
          </p:cNvSpPr>
          <p:nvPr>
            <p:ph type="dt" sz="half" idx="10"/>
          </p:nvPr>
        </p:nvSpPr>
        <p:spPr>
          <a:xfrm>
            <a:off x="643467" y="6356350"/>
            <a:ext cx="2937933" cy="365125"/>
          </a:xfrm>
        </p:spPr>
        <p:txBody>
          <a:bodyPr>
            <a:normAutofit/>
          </a:bodyPr>
          <a:lstStyle/>
          <a:p>
            <a:pPr>
              <a:spcAft>
                <a:spcPts val="600"/>
              </a:spcAft>
              <a:defRPr/>
            </a:pPr>
            <a:fld id="{BFEAFD3E-9210-4E82-8B3D-82C3E8C3C711}" type="datetime1">
              <a:rPr lang="en-US" altLang="en-US">
                <a:solidFill>
                  <a:srgbClr val="FFFFFF">
                    <a:alpha val="80000"/>
                  </a:srgbClr>
                </a:solidFill>
              </a:rPr>
              <a:pPr>
                <a:spcAft>
                  <a:spcPts val="600"/>
                </a:spcAft>
                <a:defRPr/>
              </a:pPr>
              <a:t>5/13/2021</a:t>
            </a:fld>
            <a:endParaRPr lang="en-US" altLang="en-US" dirty="0">
              <a:solidFill>
                <a:srgbClr val="FFFFFF">
                  <a:alpha val="80000"/>
                </a:srgbClr>
              </a:solidFill>
            </a:endParaRPr>
          </a:p>
        </p:txBody>
      </p:sp>
      <p:sp>
        <p:nvSpPr>
          <p:cNvPr id="5" name="Footer Placeholder 4">
            <a:extLst>
              <a:ext uri="{FF2B5EF4-FFF2-40B4-BE49-F238E27FC236}">
                <a16:creationId xmlns:a16="http://schemas.microsoft.com/office/drawing/2014/main" id="{410EEF42-9B7C-414E-80A5-2CF78254DA3D}"/>
              </a:ext>
            </a:extLst>
          </p:cNvPr>
          <p:cNvSpPr>
            <a:spLocks noGrp="1"/>
          </p:cNvSpPr>
          <p:nvPr>
            <p:ph type="ftr" sz="quarter" idx="11"/>
          </p:nvPr>
        </p:nvSpPr>
        <p:spPr>
          <a:xfrm>
            <a:off x="4654294" y="6356350"/>
            <a:ext cx="5719488" cy="365125"/>
          </a:xfrm>
        </p:spPr>
        <p:txBody>
          <a:bodyPr>
            <a:normAutofit/>
          </a:bodyPr>
          <a:lstStyle/>
          <a:p>
            <a:pPr algn="l">
              <a:spcAft>
                <a:spcPts val="600"/>
              </a:spcAft>
              <a:defRPr/>
            </a:pPr>
            <a:r>
              <a:rPr lang="en-US" altLang="en-US" dirty="0">
                <a:solidFill>
                  <a:prstClr val="black">
                    <a:tint val="75000"/>
                  </a:prstClr>
                </a:solidFill>
              </a:rPr>
              <a:t>TUC-N dr. Emil CEBUC</a:t>
            </a:r>
          </a:p>
        </p:txBody>
      </p:sp>
    </p:spTree>
    <p:extLst>
      <p:ext uri="{BB962C8B-B14F-4D97-AF65-F5344CB8AC3E}">
        <p14:creationId xmlns:p14="http://schemas.microsoft.com/office/powerpoint/2010/main" val="4124511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0">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2D5E97E4-B22F-4A37-A161-8E8FEECEF767}"/>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dirty="0">
                <a:solidFill>
                  <a:srgbClr val="FFFFFF"/>
                </a:solidFill>
                <a:latin typeface="+mj-lt"/>
                <a:ea typeface="+mj-ea"/>
                <a:cs typeface="+mj-cs"/>
              </a:rPr>
              <a:t>Virtual Memory with paging enabled</a:t>
            </a:r>
          </a:p>
        </p:txBody>
      </p:sp>
      <p:sp>
        <p:nvSpPr>
          <p:cNvPr id="9" name="TextBox 8">
            <a:extLst>
              <a:ext uri="{FF2B5EF4-FFF2-40B4-BE49-F238E27FC236}">
                <a16:creationId xmlns:a16="http://schemas.microsoft.com/office/drawing/2014/main" id="{64761933-6AB8-443A-9C04-817E57B30B49}"/>
              </a:ext>
            </a:extLst>
          </p:cNvPr>
          <p:cNvSpPr txBox="1"/>
          <p:nvPr/>
        </p:nvSpPr>
        <p:spPr>
          <a:xfrm>
            <a:off x="1424904" y="2494450"/>
            <a:ext cx="4053545" cy="3563159"/>
          </a:xfrm>
          <a:prstGeom prst="rect">
            <a:avLst/>
          </a:prstGeom>
        </p:spPr>
        <p:txBody>
          <a:bodyPr vert="horz" lIns="91440" tIns="45720" rIns="91440" bIns="45720" rtlCol="0">
            <a:normAutofit/>
          </a:bodyPr>
          <a:lstStyle/>
          <a:p>
            <a:pPr marR="0" indent="-228600">
              <a:lnSpc>
                <a:spcPct val="90000"/>
              </a:lnSpc>
              <a:spcAft>
                <a:spcPts val="600"/>
              </a:spcAft>
              <a:buFont typeface="Arial" panose="020B0604020202020204" pitchFamily="34" charset="0"/>
              <a:buChar char="•"/>
            </a:pPr>
            <a:r>
              <a:rPr lang="en-US" sz="1300" b="0" i="0" u="none" strike="noStrike" baseline="0" dirty="0"/>
              <a:t>Paging offers many advantages, the first of which is a simple memory model. Each task has a large and uniform address space (no more segmented memory model, such as small, large, and so on). Segmentation can be ignored, simplifying application development. Development tools are also simplified because a flat memory model is much easier to handle than a segmented one. </a:t>
            </a:r>
          </a:p>
          <a:p>
            <a:pPr marR="0" indent="-228600">
              <a:lnSpc>
                <a:spcPct val="90000"/>
              </a:lnSpc>
              <a:spcAft>
                <a:spcPts val="600"/>
              </a:spcAft>
              <a:buFont typeface="Arial" panose="020B0604020202020204" pitchFamily="34" charset="0"/>
              <a:buChar char="•"/>
            </a:pPr>
            <a:r>
              <a:rPr lang="en-US" sz="1300" b="0" i="0" u="none" strike="noStrike" baseline="0" dirty="0"/>
              <a:t>Paging also offers a smaller task footprint. The physical space that must be committed for a task is directly proportional to the number of pages it needs, unlike segments that require a fixed amount of memory. Pages can reside anywhere in memory and do not need to be contiguous, optimizing the use of the physical memory and rendering the tasks' physical location irrelevant. Only the OS has to keep an eye on their physical location. </a:t>
            </a:r>
            <a:endParaRPr lang="en-US" sz="1300" dirty="0"/>
          </a:p>
        </p:txBody>
      </p:sp>
      <p:pic>
        <p:nvPicPr>
          <p:cNvPr id="7" name="Content Placeholder 6">
            <a:extLst>
              <a:ext uri="{FF2B5EF4-FFF2-40B4-BE49-F238E27FC236}">
                <a16:creationId xmlns:a16="http://schemas.microsoft.com/office/drawing/2014/main" id="{529A857F-656D-48B5-AAF6-3B6D657A6C7B}"/>
              </a:ext>
            </a:extLst>
          </p:cNvPr>
          <p:cNvPicPr>
            <a:picLocks noGrp="1" noChangeAspect="1"/>
          </p:cNvPicPr>
          <p:nvPr>
            <p:ph idx="1"/>
          </p:nvPr>
        </p:nvPicPr>
        <p:blipFill>
          <a:blip r:embed="rId2"/>
          <a:stretch>
            <a:fillRect/>
          </a:stretch>
        </p:blipFill>
        <p:spPr>
          <a:xfrm>
            <a:off x="6198081" y="2492376"/>
            <a:ext cx="4604025" cy="3563372"/>
          </a:xfrm>
          <a:prstGeom prst="rect">
            <a:avLst/>
          </a:prstGeom>
        </p:spPr>
      </p:pic>
      <p:sp>
        <p:nvSpPr>
          <p:cNvPr id="5" name="Footer Placeholder 4">
            <a:extLst>
              <a:ext uri="{FF2B5EF4-FFF2-40B4-BE49-F238E27FC236}">
                <a16:creationId xmlns:a16="http://schemas.microsoft.com/office/drawing/2014/main" id="{CDB8BA5C-0249-409B-970A-12608A89D795}"/>
              </a:ext>
            </a:extLst>
          </p:cNvPr>
          <p:cNvSpPr>
            <a:spLocks noGrp="1"/>
          </p:cNvSpPr>
          <p:nvPr>
            <p:ph type="ftr" sz="quarter" idx="11"/>
          </p:nvPr>
        </p:nvSpPr>
        <p:spPr>
          <a:xfrm>
            <a:off x="795528" y="6382512"/>
            <a:ext cx="6757416" cy="320040"/>
          </a:xfrm>
        </p:spPr>
        <p:txBody>
          <a:bodyPr vert="horz" lIns="91440" tIns="45720" rIns="91440" bIns="45720" rtlCol="0" anchor="ctr">
            <a:normAutofit/>
          </a:bodyPr>
          <a:lstStyle/>
          <a:p>
            <a:pPr algn="l">
              <a:spcAft>
                <a:spcPts val="600"/>
              </a:spcAft>
              <a:defRPr/>
            </a:pPr>
            <a:r>
              <a:rPr lang="en-US" altLang="en-US" sz="1000" kern="1200" dirty="0">
                <a:solidFill>
                  <a:schemeClr val="tx1">
                    <a:tint val="75000"/>
                  </a:schemeClr>
                </a:solidFill>
                <a:latin typeface="+mn-lt"/>
                <a:ea typeface="+mn-ea"/>
                <a:cs typeface="+mn-cs"/>
              </a:rPr>
              <a:t>TUC-N dr. Emil CEBUC</a:t>
            </a:r>
          </a:p>
        </p:txBody>
      </p:sp>
      <p:sp>
        <p:nvSpPr>
          <p:cNvPr id="4" name="Date Placeholder 3">
            <a:extLst>
              <a:ext uri="{FF2B5EF4-FFF2-40B4-BE49-F238E27FC236}">
                <a16:creationId xmlns:a16="http://schemas.microsoft.com/office/drawing/2014/main" id="{16B8D4EF-739C-4D68-973B-5FE3495F1418}"/>
              </a:ext>
            </a:extLst>
          </p:cNvPr>
          <p:cNvSpPr>
            <a:spLocks noGrp="1"/>
          </p:cNvSpPr>
          <p:nvPr>
            <p:ph type="dt" sz="half" idx="10"/>
          </p:nvPr>
        </p:nvSpPr>
        <p:spPr>
          <a:xfrm>
            <a:off x="7717536" y="6382512"/>
            <a:ext cx="2825496" cy="320040"/>
          </a:xfrm>
        </p:spPr>
        <p:txBody>
          <a:bodyPr vert="horz" lIns="91440" tIns="45720" rIns="91440" bIns="45720" rtlCol="0" anchor="ctr">
            <a:normAutofit/>
          </a:bodyPr>
          <a:lstStyle/>
          <a:p>
            <a:pPr algn="r">
              <a:spcAft>
                <a:spcPts val="600"/>
              </a:spcAft>
              <a:defRPr/>
            </a:pPr>
            <a:fld id="{BFEAFD3E-9210-4E82-8B3D-82C3E8C3C711}" type="datetime1">
              <a:rPr lang="en-US" altLang="en-US" sz="1000"/>
              <a:pPr algn="r">
                <a:spcAft>
                  <a:spcPts val="600"/>
                </a:spcAft>
                <a:defRPr/>
              </a:pPr>
              <a:t>5/13/2021</a:t>
            </a:fld>
            <a:endParaRPr lang="en-US" altLang="en-US" sz="1000" dirty="0"/>
          </a:p>
        </p:txBody>
      </p:sp>
    </p:spTree>
    <p:extLst>
      <p:ext uri="{BB962C8B-B14F-4D97-AF65-F5344CB8AC3E}">
        <p14:creationId xmlns:p14="http://schemas.microsoft.com/office/powerpoint/2010/main" val="410638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0">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203AC369-04FF-4DBD-B395-A75FF3BFC3DE}"/>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Linear Address translation</a:t>
            </a:r>
            <a:endParaRPr lang="en-GB" sz="4000" dirty="0">
              <a:solidFill>
                <a:srgbClr val="FFFFFF"/>
              </a:solidFill>
            </a:endParaRPr>
          </a:p>
        </p:txBody>
      </p:sp>
      <p:sp>
        <p:nvSpPr>
          <p:cNvPr id="11" name="Content Placeholder 10">
            <a:extLst>
              <a:ext uri="{FF2B5EF4-FFF2-40B4-BE49-F238E27FC236}">
                <a16:creationId xmlns:a16="http://schemas.microsoft.com/office/drawing/2014/main" id="{3B0AC419-C4FC-40D6-9A00-37321068ABE6}"/>
              </a:ext>
            </a:extLst>
          </p:cNvPr>
          <p:cNvSpPr>
            <a:spLocks noGrp="1"/>
          </p:cNvSpPr>
          <p:nvPr>
            <p:ph idx="1"/>
          </p:nvPr>
        </p:nvSpPr>
        <p:spPr>
          <a:xfrm>
            <a:off x="1424904" y="2494450"/>
            <a:ext cx="4053545" cy="3563159"/>
          </a:xfrm>
        </p:spPr>
        <p:txBody>
          <a:bodyPr>
            <a:normAutofit/>
          </a:bodyPr>
          <a:lstStyle/>
          <a:p>
            <a:endParaRPr lang="en-US" sz="2400" dirty="0"/>
          </a:p>
        </p:txBody>
      </p:sp>
      <p:pic>
        <p:nvPicPr>
          <p:cNvPr id="7" name="Content Placeholder 6">
            <a:extLst>
              <a:ext uri="{FF2B5EF4-FFF2-40B4-BE49-F238E27FC236}">
                <a16:creationId xmlns:a16="http://schemas.microsoft.com/office/drawing/2014/main" id="{3C5D847E-5A8D-4A64-A474-6905CB4188D8}"/>
              </a:ext>
            </a:extLst>
          </p:cNvPr>
          <p:cNvPicPr>
            <a:picLocks noChangeAspect="1"/>
          </p:cNvPicPr>
          <p:nvPr/>
        </p:nvPicPr>
        <p:blipFill>
          <a:blip r:embed="rId2"/>
          <a:stretch>
            <a:fillRect/>
          </a:stretch>
        </p:blipFill>
        <p:spPr>
          <a:xfrm>
            <a:off x="1703511" y="2494451"/>
            <a:ext cx="9519691" cy="3603744"/>
          </a:xfrm>
          <a:prstGeom prst="rect">
            <a:avLst/>
          </a:prstGeom>
        </p:spPr>
      </p:pic>
      <p:sp>
        <p:nvSpPr>
          <p:cNvPr id="5" name="Footer Placeholder 4">
            <a:extLst>
              <a:ext uri="{FF2B5EF4-FFF2-40B4-BE49-F238E27FC236}">
                <a16:creationId xmlns:a16="http://schemas.microsoft.com/office/drawing/2014/main" id="{9DE6951E-B925-444B-9F63-34BB071F76E3}"/>
              </a:ext>
            </a:extLst>
          </p:cNvPr>
          <p:cNvSpPr>
            <a:spLocks noGrp="1"/>
          </p:cNvSpPr>
          <p:nvPr>
            <p:ph type="ftr" sz="quarter" idx="11"/>
          </p:nvPr>
        </p:nvSpPr>
        <p:spPr>
          <a:xfrm>
            <a:off x="795528" y="6382512"/>
            <a:ext cx="6757416" cy="320040"/>
          </a:xfrm>
        </p:spPr>
        <p:txBody>
          <a:bodyPr>
            <a:normAutofit/>
          </a:bodyPr>
          <a:lstStyle/>
          <a:p>
            <a:pPr algn="l">
              <a:spcAft>
                <a:spcPts val="600"/>
              </a:spcAft>
              <a:defRPr/>
            </a:pPr>
            <a:r>
              <a:rPr lang="en-US" altLang="en-US" sz="1000" dirty="0"/>
              <a:t>TUC-N dr. Emil CEBUC</a:t>
            </a:r>
          </a:p>
        </p:txBody>
      </p:sp>
      <p:sp>
        <p:nvSpPr>
          <p:cNvPr id="4" name="Date Placeholder 3">
            <a:extLst>
              <a:ext uri="{FF2B5EF4-FFF2-40B4-BE49-F238E27FC236}">
                <a16:creationId xmlns:a16="http://schemas.microsoft.com/office/drawing/2014/main" id="{23F182BC-B07D-4913-AF51-90D23D7D1184}"/>
              </a:ext>
            </a:extLst>
          </p:cNvPr>
          <p:cNvSpPr>
            <a:spLocks noGrp="1"/>
          </p:cNvSpPr>
          <p:nvPr>
            <p:ph type="dt" sz="half" idx="10"/>
          </p:nvPr>
        </p:nvSpPr>
        <p:spPr>
          <a:xfrm>
            <a:off x="7717536" y="6382512"/>
            <a:ext cx="2825496" cy="320040"/>
          </a:xfrm>
        </p:spPr>
        <p:txBody>
          <a:bodyPr>
            <a:normAutofit/>
          </a:bodyPr>
          <a:lstStyle/>
          <a:p>
            <a:pPr algn="r">
              <a:spcAft>
                <a:spcPts val="600"/>
              </a:spcAft>
              <a:defRPr/>
            </a:pPr>
            <a:fld id="{BFEAFD3E-9210-4E82-8B3D-82C3E8C3C711}" type="datetime1">
              <a:rPr lang="en-US" altLang="en-US" sz="1000"/>
              <a:pPr algn="r">
                <a:spcAft>
                  <a:spcPts val="600"/>
                </a:spcAft>
                <a:defRPr/>
              </a:pPr>
              <a:t>5/13/2021</a:t>
            </a:fld>
            <a:endParaRPr lang="en-US" altLang="en-US" sz="1000" dirty="0"/>
          </a:p>
        </p:txBody>
      </p:sp>
    </p:spTree>
    <p:extLst>
      <p:ext uri="{BB962C8B-B14F-4D97-AF65-F5344CB8AC3E}">
        <p14:creationId xmlns:p14="http://schemas.microsoft.com/office/powerpoint/2010/main" val="59073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A22F02-75EC-40D9-A9FC-6DBAAC4D652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Page Table Directory and</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Page Table content</a:t>
            </a:r>
          </a:p>
        </p:txBody>
      </p:sp>
      <p:pic>
        <p:nvPicPr>
          <p:cNvPr id="7" name="Content Placeholder 6" descr="Diagram, table&#10;&#10;Description automatically generated">
            <a:extLst>
              <a:ext uri="{FF2B5EF4-FFF2-40B4-BE49-F238E27FC236}">
                <a16:creationId xmlns:a16="http://schemas.microsoft.com/office/drawing/2014/main" id="{CC701B83-5B24-450B-8864-FC483EF76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7933" y="735391"/>
            <a:ext cx="7347537" cy="5388193"/>
          </a:xfrm>
          <a:prstGeom prst="rect">
            <a:avLst/>
          </a:prstGeom>
        </p:spPr>
      </p:pic>
      <p:sp>
        <p:nvSpPr>
          <p:cNvPr id="5" name="Footer Placeholder 4">
            <a:extLst>
              <a:ext uri="{FF2B5EF4-FFF2-40B4-BE49-F238E27FC236}">
                <a16:creationId xmlns:a16="http://schemas.microsoft.com/office/drawing/2014/main" id="{024BC0A8-45EB-41D3-AD90-507339FD6570}"/>
              </a:ext>
            </a:extLst>
          </p:cNvPr>
          <p:cNvSpPr>
            <a:spLocks noGrp="1"/>
          </p:cNvSpPr>
          <p:nvPr>
            <p:ph type="ftr" sz="quarter" idx="11"/>
          </p:nvPr>
        </p:nvSpPr>
        <p:spPr>
          <a:xfrm>
            <a:off x="838200" y="6356350"/>
            <a:ext cx="5960951" cy="365125"/>
          </a:xfrm>
          <a:noFill/>
        </p:spPr>
        <p:txBody>
          <a:bodyPr vert="horz" lIns="91440" tIns="45720" rIns="91440" bIns="45720" rtlCol="0" anchor="ctr">
            <a:normAutofit/>
          </a:bodyPr>
          <a:lstStyle/>
          <a:p>
            <a:pPr algn="l">
              <a:spcAft>
                <a:spcPts val="600"/>
              </a:spcAft>
              <a:defRPr/>
            </a:pPr>
            <a:r>
              <a:rPr lang="en-US" altLang="en-US" kern="1200" dirty="0">
                <a:solidFill>
                  <a:schemeClr val="tx1">
                    <a:tint val="75000"/>
                  </a:schemeClr>
                </a:solidFill>
                <a:latin typeface="+mn-lt"/>
                <a:ea typeface="+mn-ea"/>
                <a:cs typeface="+mn-cs"/>
              </a:rPr>
              <a:t>TUC-N dr. Emil CEBUC</a:t>
            </a:r>
          </a:p>
        </p:txBody>
      </p:sp>
      <p:sp>
        <p:nvSpPr>
          <p:cNvPr id="4" name="Date Placeholder 3">
            <a:extLst>
              <a:ext uri="{FF2B5EF4-FFF2-40B4-BE49-F238E27FC236}">
                <a16:creationId xmlns:a16="http://schemas.microsoft.com/office/drawing/2014/main" id="{68785AFC-8053-4C0D-856D-122E61D9E38A}"/>
              </a:ext>
            </a:extLst>
          </p:cNvPr>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lgn="r">
              <a:spcAft>
                <a:spcPts val="600"/>
              </a:spcAft>
              <a:defRPr/>
            </a:pPr>
            <a:fld id="{BFEAFD3E-9210-4E82-8B3D-82C3E8C3C711}" type="datetime1">
              <a:rPr lang="en-US" altLang="en-US" smtClean="0"/>
              <a:pPr algn="r">
                <a:spcAft>
                  <a:spcPts val="600"/>
                </a:spcAft>
                <a:defRPr/>
              </a:pPr>
              <a:t>5/13/2021</a:t>
            </a:fld>
            <a:endParaRPr lang="en-US" altLang="en-US" dirty="0"/>
          </a:p>
        </p:txBody>
      </p:sp>
    </p:spTree>
    <p:extLst>
      <p:ext uri="{BB962C8B-B14F-4D97-AF65-F5344CB8AC3E}">
        <p14:creationId xmlns:p14="http://schemas.microsoft.com/office/powerpoint/2010/main" val="1012465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7"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Rectangle 20">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162B79A4-217F-458E-9498-82EA8E5BF942}"/>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Linear Address translation example</a:t>
            </a:r>
            <a:endParaRPr lang="en-GB" sz="4000" dirty="0">
              <a:solidFill>
                <a:srgbClr val="FFFFFF"/>
              </a:solidFill>
            </a:endParaRPr>
          </a:p>
        </p:txBody>
      </p:sp>
      <p:pic>
        <p:nvPicPr>
          <p:cNvPr id="7" name="Content Placeholder 6">
            <a:extLst>
              <a:ext uri="{FF2B5EF4-FFF2-40B4-BE49-F238E27FC236}">
                <a16:creationId xmlns:a16="http://schemas.microsoft.com/office/drawing/2014/main" id="{E998C213-1EF6-4161-9DE4-155563585D16}"/>
              </a:ext>
            </a:extLst>
          </p:cNvPr>
          <p:cNvPicPr>
            <a:picLocks noChangeAspect="1"/>
          </p:cNvPicPr>
          <p:nvPr/>
        </p:nvPicPr>
        <p:blipFill>
          <a:blip r:embed="rId2"/>
          <a:stretch>
            <a:fillRect/>
          </a:stretch>
        </p:blipFill>
        <p:spPr>
          <a:xfrm>
            <a:off x="1119322" y="2085368"/>
            <a:ext cx="10175923" cy="4297144"/>
          </a:xfrm>
          <a:prstGeom prst="rect">
            <a:avLst/>
          </a:prstGeom>
        </p:spPr>
      </p:pic>
      <p:sp>
        <p:nvSpPr>
          <p:cNvPr id="5" name="Footer Placeholder 4">
            <a:extLst>
              <a:ext uri="{FF2B5EF4-FFF2-40B4-BE49-F238E27FC236}">
                <a16:creationId xmlns:a16="http://schemas.microsoft.com/office/drawing/2014/main" id="{2D3C884E-0288-4C5C-B304-50C88A0E5B67}"/>
              </a:ext>
            </a:extLst>
          </p:cNvPr>
          <p:cNvSpPr>
            <a:spLocks noGrp="1"/>
          </p:cNvSpPr>
          <p:nvPr>
            <p:ph type="ftr" sz="quarter" idx="11"/>
          </p:nvPr>
        </p:nvSpPr>
        <p:spPr>
          <a:xfrm>
            <a:off x="795528" y="6382512"/>
            <a:ext cx="6757416" cy="320040"/>
          </a:xfrm>
        </p:spPr>
        <p:txBody>
          <a:bodyPr>
            <a:normAutofit/>
          </a:bodyPr>
          <a:lstStyle/>
          <a:p>
            <a:pPr algn="l">
              <a:spcAft>
                <a:spcPts val="600"/>
              </a:spcAft>
              <a:defRPr/>
            </a:pPr>
            <a:r>
              <a:rPr lang="en-US" altLang="en-US" sz="1000" dirty="0"/>
              <a:t>TUC-N dr. Emil CEBUC</a:t>
            </a:r>
          </a:p>
        </p:txBody>
      </p:sp>
      <p:sp>
        <p:nvSpPr>
          <p:cNvPr id="4" name="Date Placeholder 3">
            <a:extLst>
              <a:ext uri="{FF2B5EF4-FFF2-40B4-BE49-F238E27FC236}">
                <a16:creationId xmlns:a16="http://schemas.microsoft.com/office/drawing/2014/main" id="{E24DE8BD-ACCB-4FFE-99B8-051F4C7178EC}"/>
              </a:ext>
            </a:extLst>
          </p:cNvPr>
          <p:cNvSpPr>
            <a:spLocks noGrp="1"/>
          </p:cNvSpPr>
          <p:nvPr>
            <p:ph type="dt" sz="half" idx="10"/>
          </p:nvPr>
        </p:nvSpPr>
        <p:spPr>
          <a:xfrm>
            <a:off x="7717536" y="6382512"/>
            <a:ext cx="2825496" cy="320040"/>
          </a:xfrm>
        </p:spPr>
        <p:txBody>
          <a:bodyPr>
            <a:normAutofit/>
          </a:bodyPr>
          <a:lstStyle/>
          <a:p>
            <a:pPr algn="r">
              <a:spcAft>
                <a:spcPts val="600"/>
              </a:spcAft>
              <a:defRPr/>
            </a:pPr>
            <a:fld id="{BFEAFD3E-9210-4E82-8B3D-82C3E8C3C711}" type="datetime1">
              <a:rPr lang="en-US" altLang="en-US" sz="1000"/>
              <a:pPr algn="r">
                <a:spcAft>
                  <a:spcPts val="600"/>
                </a:spcAft>
                <a:defRPr/>
              </a:pPr>
              <a:t>5/13/2021</a:t>
            </a:fld>
            <a:endParaRPr lang="en-US" altLang="en-US" sz="1000" dirty="0"/>
          </a:p>
        </p:txBody>
      </p:sp>
    </p:spTree>
    <p:extLst>
      <p:ext uri="{BB962C8B-B14F-4D97-AF65-F5344CB8AC3E}">
        <p14:creationId xmlns:p14="http://schemas.microsoft.com/office/powerpoint/2010/main" val="32423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254A-6AA5-4FBE-A3A8-A3783403014C}"/>
              </a:ext>
            </a:extLst>
          </p:cNvPr>
          <p:cNvSpPr>
            <a:spLocks noGrp="1"/>
          </p:cNvSpPr>
          <p:nvPr>
            <p:ph type="title"/>
          </p:nvPr>
        </p:nvSpPr>
        <p:spPr/>
        <p:txBody>
          <a:bodyPr/>
          <a:lstStyle/>
          <a:p>
            <a:pPr algn="ctr"/>
            <a:r>
              <a:rPr lang="en-US" dirty="0"/>
              <a:t>Privilege Levels</a:t>
            </a:r>
            <a:endParaRPr lang="en-GB" dirty="0"/>
          </a:p>
        </p:txBody>
      </p:sp>
      <p:sp>
        <p:nvSpPr>
          <p:cNvPr id="3" name="Content Placeholder 2">
            <a:extLst>
              <a:ext uri="{FF2B5EF4-FFF2-40B4-BE49-F238E27FC236}">
                <a16:creationId xmlns:a16="http://schemas.microsoft.com/office/drawing/2014/main" id="{E6677B5A-AD49-40C5-9FC7-0F30A2EC33B7}"/>
              </a:ext>
            </a:extLst>
          </p:cNvPr>
          <p:cNvSpPr>
            <a:spLocks noGrp="1"/>
          </p:cNvSpPr>
          <p:nvPr>
            <p:ph idx="1"/>
          </p:nvPr>
        </p:nvSpPr>
        <p:spPr>
          <a:xfrm>
            <a:off x="838200" y="1336576"/>
            <a:ext cx="10515600" cy="4840387"/>
          </a:xfrm>
        </p:spPr>
        <p:txBody>
          <a:bodyPr/>
          <a:lstStyle/>
          <a:p>
            <a:r>
              <a:rPr lang="en-US" dirty="0"/>
              <a:t>Prohibited direct access</a:t>
            </a:r>
          </a:p>
          <a:p>
            <a:r>
              <a:rPr lang="en-US" dirty="0"/>
              <a:t>Permitted through controlled gates</a:t>
            </a:r>
            <a:endParaRPr lang="en-GB" dirty="0"/>
          </a:p>
        </p:txBody>
      </p:sp>
      <p:sp>
        <p:nvSpPr>
          <p:cNvPr id="4" name="Date Placeholder 3">
            <a:extLst>
              <a:ext uri="{FF2B5EF4-FFF2-40B4-BE49-F238E27FC236}">
                <a16:creationId xmlns:a16="http://schemas.microsoft.com/office/drawing/2014/main" id="{B973FADC-14D7-4F4A-9812-00953160DBE2}"/>
              </a:ext>
            </a:extLst>
          </p:cNvPr>
          <p:cNvSpPr>
            <a:spLocks noGrp="1"/>
          </p:cNvSpPr>
          <p:nvPr>
            <p:ph type="dt" sz="half" idx="10"/>
          </p:nvPr>
        </p:nvSpPr>
        <p:spPr/>
        <p:txBody>
          <a:bodyPr/>
          <a:lstStyle/>
          <a:p>
            <a:pPr>
              <a:defRPr/>
            </a:pPr>
            <a:fld id="{BFEAFD3E-9210-4E82-8B3D-82C3E8C3C711}" type="datetime1">
              <a:rPr lang="en-US" altLang="en-US" smtClean="0"/>
              <a:pPr>
                <a:defRPr/>
              </a:pPr>
              <a:t>5/13/2021</a:t>
            </a:fld>
            <a:endParaRPr lang="en-US" altLang="en-US" dirty="0"/>
          </a:p>
        </p:txBody>
      </p:sp>
      <p:sp>
        <p:nvSpPr>
          <p:cNvPr id="5" name="Footer Placeholder 4">
            <a:extLst>
              <a:ext uri="{FF2B5EF4-FFF2-40B4-BE49-F238E27FC236}">
                <a16:creationId xmlns:a16="http://schemas.microsoft.com/office/drawing/2014/main" id="{9449071F-4190-4B1D-970C-B655FE6A049B}"/>
              </a:ext>
            </a:extLst>
          </p:cNvPr>
          <p:cNvSpPr>
            <a:spLocks noGrp="1"/>
          </p:cNvSpPr>
          <p:nvPr>
            <p:ph type="ftr" sz="quarter" idx="11"/>
          </p:nvPr>
        </p:nvSpPr>
        <p:spPr/>
        <p:txBody>
          <a:bodyPr/>
          <a:lstStyle/>
          <a:p>
            <a:pPr>
              <a:defRPr/>
            </a:pPr>
            <a:r>
              <a:rPr lang="en-US" altLang="en-US" dirty="0"/>
              <a:t>TUC-N dr. Emil CEBUC</a:t>
            </a:r>
          </a:p>
        </p:txBody>
      </p:sp>
      <p:sp>
        <p:nvSpPr>
          <p:cNvPr id="6" name="Oval 5">
            <a:extLst>
              <a:ext uri="{FF2B5EF4-FFF2-40B4-BE49-F238E27FC236}">
                <a16:creationId xmlns:a16="http://schemas.microsoft.com/office/drawing/2014/main" id="{065A85BE-3C01-4B57-92A2-184AA4C4C920}"/>
              </a:ext>
            </a:extLst>
          </p:cNvPr>
          <p:cNvSpPr/>
          <p:nvPr/>
        </p:nvSpPr>
        <p:spPr>
          <a:xfrm>
            <a:off x="4727848" y="2132856"/>
            <a:ext cx="4032448" cy="3816424"/>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7" name="Oval 6">
            <a:extLst>
              <a:ext uri="{FF2B5EF4-FFF2-40B4-BE49-F238E27FC236}">
                <a16:creationId xmlns:a16="http://schemas.microsoft.com/office/drawing/2014/main" id="{985F0CF1-E718-4F7A-88DA-19E0CD16BF07}"/>
              </a:ext>
            </a:extLst>
          </p:cNvPr>
          <p:cNvSpPr/>
          <p:nvPr/>
        </p:nvSpPr>
        <p:spPr>
          <a:xfrm>
            <a:off x="5191708" y="2560712"/>
            <a:ext cx="3104728" cy="2960712"/>
          </a:xfrm>
          <a:prstGeom prst="ellipse">
            <a:avLst/>
          </a:prstGeom>
          <a:ln w="762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8" name="Oval 7">
            <a:extLst>
              <a:ext uri="{FF2B5EF4-FFF2-40B4-BE49-F238E27FC236}">
                <a16:creationId xmlns:a16="http://schemas.microsoft.com/office/drawing/2014/main" id="{582F79AA-FC04-4AFD-B857-8BE5737FBAB6}"/>
              </a:ext>
            </a:extLst>
          </p:cNvPr>
          <p:cNvSpPr/>
          <p:nvPr/>
        </p:nvSpPr>
        <p:spPr>
          <a:xfrm>
            <a:off x="5567654" y="2990664"/>
            <a:ext cx="2352836" cy="2100808"/>
          </a:xfrm>
          <a:prstGeom prst="ellipse">
            <a:avLst/>
          </a:prstGeom>
          <a:ln w="76200">
            <a:solidFill>
              <a:srgbClr val="92D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9" name="Oval 8">
            <a:extLst>
              <a:ext uri="{FF2B5EF4-FFF2-40B4-BE49-F238E27FC236}">
                <a16:creationId xmlns:a16="http://schemas.microsoft.com/office/drawing/2014/main" id="{13A15E09-2C0E-4BE4-A794-2EAE98551B89}"/>
              </a:ext>
            </a:extLst>
          </p:cNvPr>
          <p:cNvSpPr/>
          <p:nvPr/>
        </p:nvSpPr>
        <p:spPr>
          <a:xfrm>
            <a:off x="6151671" y="3493672"/>
            <a:ext cx="1184802" cy="1094792"/>
          </a:xfrm>
          <a:prstGeom prst="ellipse">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10" name="TextBox 9">
            <a:extLst>
              <a:ext uri="{FF2B5EF4-FFF2-40B4-BE49-F238E27FC236}">
                <a16:creationId xmlns:a16="http://schemas.microsoft.com/office/drawing/2014/main" id="{DB295FF5-D0F0-418A-98E8-E5F3D29593BC}"/>
              </a:ext>
            </a:extLst>
          </p:cNvPr>
          <p:cNvSpPr txBox="1"/>
          <p:nvPr/>
        </p:nvSpPr>
        <p:spPr>
          <a:xfrm>
            <a:off x="6422073" y="3856402"/>
            <a:ext cx="914400" cy="369332"/>
          </a:xfrm>
          <a:prstGeom prst="rect">
            <a:avLst/>
          </a:prstGeom>
          <a:noFill/>
        </p:spPr>
        <p:txBody>
          <a:bodyPr wrap="square" rtlCol="0">
            <a:spAutoFit/>
          </a:bodyPr>
          <a:lstStyle/>
          <a:p>
            <a:r>
              <a:rPr lang="en-US" dirty="0">
                <a:solidFill>
                  <a:srgbClr val="FF0000"/>
                </a:solidFill>
              </a:rPr>
              <a:t>Kernel</a:t>
            </a:r>
            <a:endParaRPr lang="en-GB" dirty="0">
              <a:solidFill>
                <a:srgbClr val="FF0000"/>
              </a:solidFill>
            </a:endParaRPr>
          </a:p>
        </p:txBody>
      </p:sp>
      <p:sp>
        <p:nvSpPr>
          <p:cNvPr id="11" name="TextBox 10">
            <a:extLst>
              <a:ext uri="{FF2B5EF4-FFF2-40B4-BE49-F238E27FC236}">
                <a16:creationId xmlns:a16="http://schemas.microsoft.com/office/drawing/2014/main" id="{B00BC5A0-88F0-40B5-BADC-4BC36C6D36CA}"/>
              </a:ext>
            </a:extLst>
          </p:cNvPr>
          <p:cNvSpPr txBox="1"/>
          <p:nvPr/>
        </p:nvSpPr>
        <p:spPr>
          <a:xfrm>
            <a:off x="6399722" y="3129619"/>
            <a:ext cx="779121" cy="369332"/>
          </a:xfrm>
          <a:prstGeom prst="rect">
            <a:avLst/>
          </a:prstGeom>
          <a:noFill/>
        </p:spPr>
        <p:txBody>
          <a:bodyPr wrap="square" rtlCol="0">
            <a:spAutoFit/>
          </a:bodyPr>
          <a:lstStyle/>
          <a:p>
            <a:r>
              <a:rPr lang="en-US" dirty="0">
                <a:solidFill>
                  <a:srgbClr val="00B050"/>
                </a:solidFill>
              </a:rPr>
              <a:t>Driver</a:t>
            </a:r>
            <a:endParaRPr lang="en-GB" dirty="0">
              <a:solidFill>
                <a:srgbClr val="00B050"/>
              </a:solidFill>
            </a:endParaRPr>
          </a:p>
        </p:txBody>
      </p:sp>
      <p:sp>
        <p:nvSpPr>
          <p:cNvPr id="12" name="TextBox 11">
            <a:extLst>
              <a:ext uri="{FF2B5EF4-FFF2-40B4-BE49-F238E27FC236}">
                <a16:creationId xmlns:a16="http://schemas.microsoft.com/office/drawing/2014/main" id="{A17A8C71-1C82-4AB6-9D63-1DBB89614C0A}"/>
              </a:ext>
            </a:extLst>
          </p:cNvPr>
          <p:cNvSpPr txBox="1"/>
          <p:nvPr/>
        </p:nvSpPr>
        <p:spPr>
          <a:xfrm>
            <a:off x="5852179" y="2632266"/>
            <a:ext cx="2054188" cy="369332"/>
          </a:xfrm>
          <a:prstGeom prst="rect">
            <a:avLst/>
          </a:prstGeom>
          <a:noFill/>
        </p:spPr>
        <p:txBody>
          <a:bodyPr wrap="square" rtlCol="0">
            <a:spAutoFit/>
          </a:bodyPr>
          <a:lstStyle/>
          <a:p>
            <a:r>
              <a:rPr lang="en-US" dirty="0">
                <a:solidFill>
                  <a:srgbClr val="00B0F0"/>
                </a:solidFill>
              </a:rPr>
              <a:t>Graphic Interface</a:t>
            </a:r>
            <a:endParaRPr lang="en-GB" dirty="0">
              <a:solidFill>
                <a:srgbClr val="00B0F0"/>
              </a:solidFill>
            </a:endParaRPr>
          </a:p>
        </p:txBody>
      </p:sp>
      <p:sp>
        <p:nvSpPr>
          <p:cNvPr id="13" name="TextBox 12">
            <a:extLst>
              <a:ext uri="{FF2B5EF4-FFF2-40B4-BE49-F238E27FC236}">
                <a16:creationId xmlns:a16="http://schemas.microsoft.com/office/drawing/2014/main" id="{48B9BC5F-82E4-4DF7-A4BD-C49DAD4BAC65}"/>
              </a:ext>
            </a:extLst>
          </p:cNvPr>
          <p:cNvSpPr txBox="1"/>
          <p:nvPr/>
        </p:nvSpPr>
        <p:spPr>
          <a:xfrm>
            <a:off x="5852179" y="2181627"/>
            <a:ext cx="1747782" cy="369332"/>
          </a:xfrm>
          <a:prstGeom prst="rect">
            <a:avLst/>
          </a:prstGeom>
          <a:noFill/>
        </p:spPr>
        <p:txBody>
          <a:bodyPr wrap="square" rtlCol="0">
            <a:spAutoFit/>
          </a:bodyPr>
          <a:lstStyle/>
          <a:p>
            <a:r>
              <a:rPr lang="en-US" dirty="0">
                <a:solidFill>
                  <a:schemeClr val="accent2">
                    <a:lumMod val="75000"/>
                  </a:schemeClr>
                </a:solidFill>
              </a:rPr>
              <a:t>User Application</a:t>
            </a:r>
            <a:endParaRPr lang="en-GB" dirty="0">
              <a:solidFill>
                <a:schemeClr val="accent2">
                  <a:lumMod val="75000"/>
                </a:schemeClr>
              </a:solidFill>
            </a:endParaRPr>
          </a:p>
        </p:txBody>
      </p:sp>
      <p:cxnSp>
        <p:nvCxnSpPr>
          <p:cNvPr id="15" name="Straight Arrow Connector 14">
            <a:extLst>
              <a:ext uri="{FF2B5EF4-FFF2-40B4-BE49-F238E27FC236}">
                <a16:creationId xmlns:a16="http://schemas.microsoft.com/office/drawing/2014/main" id="{8A349BFE-FDC5-4C56-9A63-E37BA1338F0A}"/>
              </a:ext>
            </a:extLst>
          </p:cNvPr>
          <p:cNvCxnSpPr>
            <a:cxnSpLocks/>
          </p:cNvCxnSpPr>
          <p:nvPr/>
        </p:nvCxnSpPr>
        <p:spPr>
          <a:xfrm flipV="1">
            <a:off x="5288839" y="4225735"/>
            <a:ext cx="1239209" cy="7905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13FC2F-739E-4BD4-9CBB-6C59D4445892}"/>
              </a:ext>
            </a:extLst>
          </p:cNvPr>
          <p:cNvSpPr txBox="1"/>
          <p:nvPr/>
        </p:nvSpPr>
        <p:spPr>
          <a:xfrm>
            <a:off x="4587406" y="4269536"/>
            <a:ext cx="1580013" cy="584775"/>
          </a:xfrm>
          <a:prstGeom prst="rect">
            <a:avLst/>
          </a:prstGeom>
          <a:noFill/>
        </p:spPr>
        <p:txBody>
          <a:bodyPr wrap="square" rtlCol="0">
            <a:spAutoFit/>
          </a:bodyPr>
          <a:lstStyle/>
          <a:p>
            <a:r>
              <a:rPr lang="en-US" sz="2000" dirty="0"/>
              <a:t>Prohibited</a:t>
            </a:r>
            <a:r>
              <a:rPr lang="en-US" sz="3200" dirty="0"/>
              <a:t> </a:t>
            </a:r>
            <a:r>
              <a:rPr lang="en-US" sz="3200" b="1" dirty="0">
                <a:solidFill>
                  <a:srgbClr val="FF0000"/>
                </a:solidFill>
              </a:rPr>
              <a:t>X</a:t>
            </a:r>
            <a:endParaRPr lang="en-GB" dirty="0"/>
          </a:p>
        </p:txBody>
      </p:sp>
      <p:sp>
        <p:nvSpPr>
          <p:cNvPr id="20" name="Right Bracket 19">
            <a:extLst>
              <a:ext uri="{FF2B5EF4-FFF2-40B4-BE49-F238E27FC236}">
                <a16:creationId xmlns:a16="http://schemas.microsoft.com/office/drawing/2014/main" id="{7C70A0FB-AAA1-46B9-B33D-524D8F5ACFD2}"/>
              </a:ext>
            </a:extLst>
          </p:cNvPr>
          <p:cNvSpPr/>
          <p:nvPr/>
        </p:nvSpPr>
        <p:spPr>
          <a:xfrm>
            <a:off x="6313984" y="5325120"/>
            <a:ext cx="360040" cy="376814"/>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2" name="Left Bracket 21">
            <a:extLst>
              <a:ext uri="{FF2B5EF4-FFF2-40B4-BE49-F238E27FC236}">
                <a16:creationId xmlns:a16="http://schemas.microsoft.com/office/drawing/2014/main" id="{1BE4A1B6-D86D-4DFE-98E8-9B623D5A51B9}"/>
              </a:ext>
            </a:extLst>
          </p:cNvPr>
          <p:cNvSpPr/>
          <p:nvPr/>
        </p:nvSpPr>
        <p:spPr>
          <a:xfrm>
            <a:off x="6976433" y="5330732"/>
            <a:ext cx="360040" cy="37120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Right Bracket 22">
            <a:extLst>
              <a:ext uri="{FF2B5EF4-FFF2-40B4-BE49-F238E27FC236}">
                <a16:creationId xmlns:a16="http://schemas.microsoft.com/office/drawing/2014/main" id="{DAB92E4C-6DC3-4C67-92B5-C17E15BCE163}"/>
              </a:ext>
            </a:extLst>
          </p:cNvPr>
          <p:cNvSpPr/>
          <p:nvPr/>
        </p:nvSpPr>
        <p:spPr>
          <a:xfrm>
            <a:off x="6287585" y="4849595"/>
            <a:ext cx="360040" cy="376814"/>
          </a:xfrm>
          <a:prstGeom prst="rightBracket">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4" name="Left Bracket 23">
            <a:extLst>
              <a:ext uri="{FF2B5EF4-FFF2-40B4-BE49-F238E27FC236}">
                <a16:creationId xmlns:a16="http://schemas.microsoft.com/office/drawing/2014/main" id="{CC8E36EE-C6A7-4CC4-9EC9-67010174A481}"/>
              </a:ext>
            </a:extLst>
          </p:cNvPr>
          <p:cNvSpPr/>
          <p:nvPr/>
        </p:nvSpPr>
        <p:spPr>
          <a:xfrm>
            <a:off x="6950034" y="4855207"/>
            <a:ext cx="360040" cy="371202"/>
          </a:xfrm>
          <a:prstGeom prst="leftBracket">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Right Bracket 24">
            <a:extLst>
              <a:ext uri="{FF2B5EF4-FFF2-40B4-BE49-F238E27FC236}">
                <a16:creationId xmlns:a16="http://schemas.microsoft.com/office/drawing/2014/main" id="{87E9847F-811C-4B5E-9898-E43E7F1D071B}"/>
              </a:ext>
            </a:extLst>
          </p:cNvPr>
          <p:cNvSpPr/>
          <p:nvPr/>
        </p:nvSpPr>
        <p:spPr>
          <a:xfrm>
            <a:off x="6265139" y="4366136"/>
            <a:ext cx="360040" cy="376814"/>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Left Bracket 25">
            <a:extLst>
              <a:ext uri="{FF2B5EF4-FFF2-40B4-BE49-F238E27FC236}">
                <a16:creationId xmlns:a16="http://schemas.microsoft.com/office/drawing/2014/main" id="{30C5BF34-BBB2-4573-8DF2-22616CA85A17}"/>
              </a:ext>
            </a:extLst>
          </p:cNvPr>
          <p:cNvSpPr/>
          <p:nvPr/>
        </p:nvSpPr>
        <p:spPr>
          <a:xfrm>
            <a:off x="6927588" y="4371748"/>
            <a:ext cx="360040" cy="371202"/>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7" name="Straight Arrow Connector 26">
            <a:extLst>
              <a:ext uri="{FF2B5EF4-FFF2-40B4-BE49-F238E27FC236}">
                <a16:creationId xmlns:a16="http://schemas.microsoft.com/office/drawing/2014/main" id="{D83BF2EC-7A3F-4328-9CD1-07DF27E75487}"/>
              </a:ext>
            </a:extLst>
          </p:cNvPr>
          <p:cNvCxnSpPr>
            <a:cxnSpLocks/>
          </p:cNvCxnSpPr>
          <p:nvPr/>
        </p:nvCxnSpPr>
        <p:spPr>
          <a:xfrm flipV="1">
            <a:off x="6800281" y="4153150"/>
            <a:ext cx="0" cy="162903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6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B7D555-DDD2-454A-936A-95FEDFA5DB89}"/>
              </a:ext>
            </a:extLst>
          </p:cNvPr>
          <p:cNvSpPr>
            <a:spLocks noGrp="1"/>
          </p:cNvSpPr>
          <p:nvPr>
            <p:ph type="title"/>
          </p:nvPr>
        </p:nvSpPr>
        <p:spPr>
          <a:xfrm>
            <a:off x="643467" y="640080"/>
            <a:ext cx="3096427" cy="5613236"/>
          </a:xfrm>
        </p:spPr>
        <p:txBody>
          <a:bodyPr anchor="ctr">
            <a:normAutofit/>
          </a:bodyPr>
          <a:lstStyle/>
          <a:p>
            <a:r>
              <a:rPr lang="en-US" sz="4400" dirty="0">
                <a:solidFill>
                  <a:srgbClr val="C00000"/>
                </a:solidFill>
              </a:rPr>
              <a:t>MIXING PRIVILEGE LEVELS</a:t>
            </a:r>
            <a:endParaRPr lang="en-GB" dirty="0">
              <a:solidFill>
                <a:srgbClr val="C00000"/>
              </a:solidFill>
            </a:endParaRPr>
          </a:p>
        </p:txBody>
      </p:sp>
      <p:sp>
        <p:nvSpPr>
          <p:cNvPr id="3" name="Content Placeholder 2">
            <a:extLst>
              <a:ext uri="{FF2B5EF4-FFF2-40B4-BE49-F238E27FC236}">
                <a16:creationId xmlns:a16="http://schemas.microsoft.com/office/drawing/2014/main" id="{CF63436F-F9C5-419C-B7E7-5D109AC722AD}"/>
              </a:ext>
            </a:extLst>
          </p:cNvPr>
          <p:cNvSpPr>
            <a:spLocks noGrp="1"/>
          </p:cNvSpPr>
          <p:nvPr>
            <p:ph idx="1"/>
          </p:nvPr>
        </p:nvSpPr>
        <p:spPr>
          <a:xfrm>
            <a:off x="4699818" y="640082"/>
            <a:ext cx="6848715" cy="2484884"/>
          </a:xfrm>
        </p:spPr>
        <p:txBody>
          <a:bodyPr anchor="ctr">
            <a:normAutofit/>
          </a:bodyPr>
          <a:lstStyle/>
          <a:p>
            <a:r>
              <a:rPr lang="en-US" sz="2000" dirty="0"/>
              <a:t>Maximum protection is achieved by mixing privilege levels: the OS is given full privileges, while the tasks receive no special privileges. Luckily, the x86 has much to offer in order to mix privileges. If you want to execute higher-privileged code, such as directly calling an OS function at CPL 0 from a CPL 3 task, you can use call gates</a:t>
            </a:r>
            <a:endParaRPr lang="en-GB" sz="2000" dirty="0"/>
          </a:p>
        </p:txBody>
      </p:sp>
      <p:pic>
        <p:nvPicPr>
          <p:cNvPr id="7" name="Picture 6">
            <a:extLst>
              <a:ext uri="{FF2B5EF4-FFF2-40B4-BE49-F238E27FC236}">
                <a16:creationId xmlns:a16="http://schemas.microsoft.com/office/drawing/2014/main" id="{8384AA7C-450B-4799-A1EE-C1E8902A4147}"/>
              </a:ext>
            </a:extLst>
          </p:cNvPr>
          <p:cNvPicPr>
            <a:picLocks noChangeAspect="1"/>
          </p:cNvPicPr>
          <p:nvPr/>
        </p:nvPicPr>
        <p:blipFill>
          <a:blip r:embed="rId2"/>
          <a:stretch>
            <a:fillRect/>
          </a:stretch>
        </p:blipFill>
        <p:spPr>
          <a:xfrm>
            <a:off x="4871864" y="2852936"/>
            <a:ext cx="6264696" cy="3082097"/>
          </a:xfrm>
          <a:prstGeom prst="rect">
            <a:avLst/>
          </a:prstGeom>
        </p:spPr>
      </p:pic>
      <p:sp>
        <p:nvSpPr>
          <p:cNvPr id="4" name="Date Placeholder 3">
            <a:extLst>
              <a:ext uri="{FF2B5EF4-FFF2-40B4-BE49-F238E27FC236}">
                <a16:creationId xmlns:a16="http://schemas.microsoft.com/office/drawing/2014/main" id="{50D5300A-33B3-4D01-8313-BE7B1BFB12DD}"/>
              </a:ext>
            </a:extLst>
          </p:cNvPr>
          <p:cNvSpPr>
            <a:spLocks noGrp="1"/>
          </p:cNvSpPr>
          <p:nvPr>
            <p:ph type="dt" sz="half" idx="10"/>
          </p:nvPr>
        </p:nvSpPr>
        <p:spPr>
          <a:xfrm>
            <a:off x="643467" y="6356350"/>
            <a:ext cx="2937933" cy="365125"/>
          </a:xfrm>
        </p:spPr>
        <p:txBody>
          <a:bodyPr>
            <a:normAutofit/>
          </a:bodyPr>
          <a:lstStyle/>
          <a:p>
            <a:pPr>
              <a:spcAft>
                <a:spcPts val="600"/>
              </a:spcAft>
              <a:defRPr/>
            </a:pPr>
            <a:fld id="{BFEAFD3E-9210-4E82-8B3D-82C3E8C3C711}" type="datetime1">
              <a:rPr lang="en-US" altLang="en-US">
                <a:solidFill>
                  <a:srgbClr val="FFFFFF">
                    <a:alpha val="80000"/>
                  </a:srgbClr>
                </a:solidFill>
              </a:rPr>
              <a:pPr>
                <a:spcAft>
                  <a:spcPts val="600"/>
                </a:spcAft>
                <a:defRPr/>
              </a:pPr>
              <a:t>5/13/2021</a:t>
            </a:fld>
            <a:endParaRPr lang="en-US" altLang="en-US" dirty="0">
              <a:solidFill>
                <a:srgbClr val="FFFFFF">
                  <a:alpha val="80000"/>
                </a:srgbClr>
              </a:solidFill>
            </a:endParaRPr>
          </a:p>
        </p:txBody>
      </p:sp>
      <p:sp>
        <p:nvSpPr>
          <p:cNvPr id="5" name="Footer Placeholder 4">
            <a:extLst>
              <a:ext uri="{FF2B5EF4-FFF2-40B4-BE49-F238E27FC236}">
                <a16:creationId xmlns:a16="http://schemas.microsoft.com/office/drawing/2014/main" id="{3406F28A-4CCC-4310-9A11-F9B7CEB94B05}"/>
              </a:ext>
            </a:extLst>
          </p:cNvPr>
          <p:cNvSpPr>
            <a:spLocks noGrp="1"/>
          </p:cNvSpPr>
          <p:nvPr>
            <p:ph type="ftr" sz="quarter" idx="11"/>
          </p:nvPr>
        </p:nvSpPr>
        <p:spPr>
          <a:xfrm>
            <a:off x="4654294" y="6356350"/>
            <a:ext cx="5719488" cy="365125"/>
          </a:xfrm>
        </p:spPr>
        <p:txBody>
          <a:bodyPr>
            <a:normAutofit/>
          </a:bodyPr>
          <a:lstStyle/>
          <a:p>
            <a:pPr algn="l">
              <a:spcAft>
                <a:spcPts val="600"/>
              </a:spcAft>
              <a:defRPr/>
            </a:pPr>
            <a:r>
              <a:rPr lang="en-US" altLang="en-US" dirty="0">
                <a:solidFill>
                  <a:prstClr val="black">
                    <a:tint val="75000"/>
                  </a:prstClr>
                </a:solidFill>
              </a:rPr>
              <a:t>TUC-N dr. Emil CEBUC</a:t>
            </a:r>
          </a:p>
        </p:txBody>
      </p:sp>
    </p:spTree>
    <p:extLst>
      <p:ext uri="{BB962C8B-B14F-4D97-AF65-F5344CB8AC3E}">
        <p14:creationId xmlns:p14="http://schemas.microsoft.com/office/powerpoint/2010/main" val="140850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2" name="Rectangle 2">
            <a:extLst>
              <a:ext uri="{FF2B5EF4-FFF2-40B4-BE49-F238E27FC236}">
                <a16:creationId xmlns:a16="http://schemas.microsoft.com/office/drawing/2014/main" id="{45939C5C-E016-4714-BA32-D84948AA33A4}"/>
              </a:ext>
            </a:extLst>
          </p:cNvPr>
          <p:cNvSpPr>
            <a:spLocks noGrp="1" noChangeArrowheads="1"/>
          </p:cNvSpPr>
          <p:nvPr>
            <p:ph type="title"/>
          </p:nvPr>
        </p:nvSpPr>
        <p:spPr>
          <a:xfrm>
            <a:off x="524741" y="620392"/>
            <a:ext cx="3808268" cy="5504688"/>
          </a:xfrm>
        </p:spPr>
        <p:txBody>
          <a:bodyPr>
            <a:normAutofit/>
          </a:bodyPr>
          <a:lstStyle/>
          <a:p>
            <a:pPr eaLnBrk="1" hangingPunct="1"/>
            <a:r>
              <a:rPr lang="en-GB" altLang="en-US" sz="6000" dirty="0">
                <a:solidFill>
                  <a:schemeClr val="bg1"/>
                </a:solidFill>
              </a:rPr>
              <a:t>Outline</a:t>
            </a:r>
          </a:p>
        </p:txBody>
      </p:sp>
      <p:sp>
        <p:nvSpPr>
          <p:cNvPr id="7170" name="Date Placeholder 3">
            <a:extLst>
              <a:ext uri="{FF2B5EF4-FFF2-40B4-BE49-F238E27FC236}">
                <a16:creationId xmlns:a16="http://schemas.microsoft.com/office/drawing/2014/main" id="{87959FD2-8C0F-4873-BA2C-D3D6E57FC91F}"/>
              </a:ext>
            </a:extLst>
          </p:cNvPr>
          <p:cNvSpPr>
            <a:spLocks noGrp="1"/>
          </p:cNvSpPr>
          <p:nvPr>
            <p:ph type="dt" sz="half" idx="10"/>
          </p:nvPr>
        </p:nvSpPr>
        <p:spPr>
          <a:xfrm>
            <a:off x="593763" y="6356350"/>
            <a:ext cx="27432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77E5004A-876E-4736-B493-665B88455F1D}" type="datetime1">
              <a:rPr lang="en-US" altLang="en-US">
                <a:solidFill>
                  <a:schemeClr val="bg1">
                    <a:lumMod val="85000"/>
                  </a:schemeClr>
                </a:solidFill>
              </a:rPr>
              <a:pPr>
                <a:spcAft>
                  <a:spcPts val="600"/>
                </a:spcAft>
              </a:pPr>
              <a:t>5/13/2021</a:t>
            </a:fld>
            <a:endParaRPr lang="en-US" altLang="en-US" dirty="0">
              <a:solidFill>
                <a:schemeClr val="bg1">
                  <a:lumMod val="85000"/>
                </a:schemeClr>
              </a:solidFill>
            </a:endParaRPr>
          </a:p>
        </p:txBody>
      </p:sp>
      <p:sp>
        <p:nvSpPr>
          <p:cNvPr id="7171" name="Footer Placeholder 4">
            <a:extLst>
              <a:ext uri="{FF2B5EF4-FFF2-40B4-BE49-F238E27FC236}">
                <a16:creationId xmlns:a16="http://schemas.microsoft.com/office/drawing/2014/main" id="{BCDB1C9D-1ECD-4C85-8353-4C7EB80AAE9A}"/>
              </a:ext>
            </a:extLst>
          </p:cNvPr>
          <p:cNvSpPr>
            <a:spLocks noGrp="1"/>
          </p:cNvSpPr>
          <p:nvPr>
            <p:ph type="ftr" sz="quarter" idx="11"/>
          </p:nvPr>
        </p:nvSpPr>
        <p:spPr>
          <a:xfrm>
            <a:off x="4038600" y="6356350"/>
            <a:ext cx="41148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t>TUC-N dr. Emil CEBUC</a:t>
            </a:r>
          </a:p>
        </p:txBody>
      </p:sp>
      <p:graphicFrame>
        <p:nvGraphicFramePr>
          <p:cNvPr id="7175" name="Rectangle 3">
            <a:extLst>
              <a:ext uri="{FF2B5EF4-FFF2-40B4-BE49-F238E27FC236}">
                <a16:creationId xmlns:a16="http://schemas.microsoft.com/office/drawing/2014/main" id="{D6C4C68C-97C9-4B83-849A-D547FF51AB06}"/>
              </a:ext>
            </a:extLst>
          </p:cNvPr>
          <p:cNvGraphicFramePr>
            <a:graphicFrameLocks noGrp="1"/>
          </p:cNvGraphicFramePr>
          <p:nvPr>
            <p:ph idx="1"/>
            <p:extLst>
              <p:ext uri="{D42A27DB-BD31-4B8C-83A1-F6EECF244321}">
                <p14:modId xmlns:p14="http://schemas.microsoft.com/office/powerpoint/2010/main" val="383343793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Table&#10;&#10;Description automatically generated">
            <a:extLst>
              <a:ext uri="{FF2B5EF4-FFF2-40B4-BE49-F238E27FC236}">
                <a16:creationId xmlns:a16="http://schemas.microsoft.com/office/drawing/2014/main" id="{73191116-5156-4A60-ABF5-B023E6B4F4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2024" y="476672"/>
            <a:ext cx="3816423" cy="6244803"/>
          </a:xfrm>
          <a:prstGeom prst="rect">
            <a:avLst/>
          </a:prstGeom>
        </p:spPr>
      </p:pic>
      <p:sp>
        <p:nvSpPr>
          <p:cNvPr id="14" name="Freeform: Shape 13">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2FAC8A-563C-4E1F-84D3-D000090B930A}"/>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5400" kern="1200" dirty="0">
                <a:solidFill>
                  <a:schemeClr val="tx1"/>
                </a:solidFill>
                <a:latin typeface="+mj-lt"/>
                <a:ea typeface="+mj-ea"/>
                <a:cs typeface="+mj-cs"/>
              </a:rPr>
              <a:t>Task State Segment</a:t>
            </a:r>
          </a:p>
        </p:txBody>
      </p:sp>
      <p:sp>
        <p:nvSpPr>
          <p:cNvPr id="4" name="Date Placeholder 3">
            <a:extLst>
              <a:ext uri="{FF2B5EF4-FFF2-40B4-BE49-F238E27FC236}">
                <a16:creationId xmlns:a16="http://schemas.microsoft.com/office/drawing/2014/main" id="{52264FF9-B93D-40F4-9DAD-1B974158D9F3}"/>
              </a:ext>
            </a:extLst>
          </p:cNvPr>
          <p:cNvSpPr>
            <a:spLocks noGrp="1"/>
          </p:cNvSpPr>
          <p:nvPr>
            <p:ph type="dt" sz="half" idx="10"/>
          </p:nvPr>
        </p:nvSpPr>
        <p:spPr>
          <a:xfrm>
            <a:off x="804672" y="6356350"/>
            <a:ext cx="1633728" cy="365125"/>
          </a:xfrm>
        </p:spPr>
        <p:txBody>
          <a:bodyPr vert="horz" lIns="91440" tIns="45720" rIns="91440" bIns="45720" rtlCol="0" anchor="ctr">
            <a:normAutofit/>
          </a:bodyPr>
          <a:lstStyle/>
          <a:p>
            <a:pPr>
              <a:spcAft>
                <a:spcPts val="600"/>
              </a:spcAft>
              <a:defRPr/>
            </a:pPr>
            <a:fld id="{BFEAFD3E-9210-4E82-8B3D-82C3E8C3C711}" type="datetime1">
              <a:rPr lang="en-US" altLang="en-US">
                <a:solidFill>
                  <a:schemeClr val="tx1">
                    <a:alpha val="80000"/>
                  </a:schemeClr>
                </a:solidFill>
              </a:rPr>
              <a:pPr>
                <a:spcAft>
                  <a:spcPts val="600"/>
                </a:spcAft>
                <a:defRPr/>
              </a:pPr>
              <a:t>5/13/2021</a:t>
            </a:fld>
            <a:endParaRPr lang="en-US" altLang="en-US" dirty="0">
              <a:solidFill>
                <a:schemeClr val="tx1">
                  <a:alpha val="80000"/>
                </a:schemeClr>
              </a:solidFill>
            </a:endParaRPr>
          </a:p>
        </p:txBody>
      </p:sp>
      <p:sp>
        <p:nvSpPr>
          <p:cNvPr id="5" name="Footer Placeholder 4">
            <a:extLst>
              <a:ext uri="{FF2B5EF4-FFF2-40B4-BE49-F238E27FC236}">
                <a16:creationId xmlns:a16="http://schemas.microsoft.com/office/drawing/2014/main" id="{E9B8C6F7-FB58-4C75-B4ED-6FC9B734773F}"/>
              </a:ext>
            </a:extLst>
          </p:cNvPr>
          <p:cNvSpPr>
            <a:spLocks noGrp="1"/>
          </p:cNvSpPr>
          <p:nvPr>
            <p:ph type="ftr" sz="quarter" idx="11"/>
          </p:nvPr>
        </p:nvSpPr>
        <p:spPr>
          <a:xfrm>
            <a:off x="6657785" y="6356350"/>
            <a:ext cx="4057841" cy="365125"/>
          </a:xfrm>
        </p:spPr>
        <p:txBody>
          <a:bodyPr vert="horz" lIns="91440" tIns="45720" rIns="91440" bIns="45720" rtlCol="0" anchor="ctr">
            <a:normAutofit/>
          </a:bodyPr>
          <a:lstStyle/>
          <a:p>
            <a:pPr algn="r">
              <a:spcAft>
                <a:spcPts val="600"/>
              </a:spcAft>
              <a:defRPr/>
            </a:pPr>
            <a:r>
              <a:rPr lang="en-US" altLang="en-US" kern="1200" dirty="0">
                <a:solidFill>
                  <a:schemeClr val="bg1">
                    <a:alpha val="80000"/>
                  </a:schemeClr>
                </a:solidFill>
                <a:latin typeface="+mn-lt"/>
                <a:ea typeface="+mn-ea"/>
                <a:cs typeface="+mn-cs"/>
              </a:rPr>
              <a:t>TUC-N dr. Emil CEBUC</a:t>
            </a:r>
          </a:p>
        </p:txBody>
      </p:sp>
    </p:spTree>
    <p:extLst>
      <p:ext uri="{BB962C8B-B14F-4D97-AF65-F5344CB8AC3E}">
        <p14:creationId xmlns:p14="http://schemas.microsoft.com/office/powerpoint/2010/main" val="307537267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274245-6C32-466D-A05E-E08F90BDF28C}"/>
              </a:ext>
            </a:extLst>
          </p:cNvPr>
          <p:cNvSpPr>
            <a:spLocks noGrp="1"/>
          </p:cNvSpPr>
          <p:nvPr>
            <p:ph type="title"/>
          </p:nvPr>
        </p:nvSpPr>
        <p:spPr>
          <a:xfrm>
            <a:off x="804672" y="640080"/>
            <a:ext cx="3282696" cy="5257800"/>
          </a:xfrm>
        </p:spPr>
        <p:txBody>
          <a:bodyPr>
            <a:normAutofit/>
          </a:bodyPr>
          <a:lstStyle/>
          <a:p>
            <a:r>
              <a:rPr lang="en-US" dirty="0">
                <a:solidFill>
                  <a:schemeClr val="bg1"/>
                </a:solidFill>
              </a:rPr>
              <a:t>Data Structures</a:t>
            </a:r>
            <a:endParaRPr lang="en-GB" dirty="0">
              <a:solidFill>
                <a:schemeClr val="bg1"/>
              </a:solidFill>
            </a:endParaRPr>
          </a:p>
        </p:txBody>
      </p:sp>
      <p:sp>
        <p:nvSpPr>
          <p:cNvPr id="3" name="Content Placeholder 2">
            <a:extLst>
              <a:ext uri="{FF2B5EF4-FFF2-40B4-BE49-F238E27FC236}">
                <a16:creationId xmlns:a16="http://schemas.microsoft.com/office/drawing/2014/main" id="{8F07A8A3-B6A4-453F-9A80-8902CFEEE6B5}"/>
              </a:ext>
            </a:extLst>
          </p:cNvPr>
          <p:cNvSpPr>
            <a:spLocks noGrp="1"/>
          </p:cNvSpPr>
          <p:nvPr>
            <p:ph idx="1"/>
          </p:nvPr>
        </p:nvSpPr>
        <p:spPr>
          <a:xfrm>
            <a:off x="5358384" y="640081"/>
            <a:ext cx="6024654" cy="5257800"/>
          </a:xfrm>
        </p:spPr>
        <p:txBody>
          <a:bodyPr anchor="ctr">
            <a:normAutofit/>
          </a:bodyPr>
          <a:lstStyle/>
          <a:p>
            <a:r>
              <a:rPr lang="en-US" sz="2400" dirty="0"/>
              <a:t>Descriptors</a:t>
            </a:r>
          </a:p>
          <a:p>
            <a:r>
              <a:rPr lang="en-US" sz="2400" dirty="0"/>
              <a:t>GDT Global Descriptor Table</a:t>
            </a:r>
          </a:p>
          <a:p>
            <a:r>
              <a:rPr lang="en-US" sz="2400" dirty="0"/>
              <a:t>LDT Local Descriptor Table</a:t>
            </a:r>
          </a:p>
          <a:p>
            <a:r>
              <a:rPr lang="en-US" sz="2400" dirty="0"/>
              <a:t>IDT Interrupt Descriptor Table (similar to Interrupt Vector in Real Mode)</a:t>
            </a:r>
          </a:p>
          <a:p>
            <a:r>
              <a:rPr lang="en-US" sz="2400" dirty="0"/>
              <a:t>Task State Segment</a:t>
            </a:r>
          </a:p>
          <a:p>
            <a:r>
              <a:rPr lang="en-US" sz="2400" dirty="0"/>
              <a:t>Paging Directory two levels </a:t>
            </a:r>
          </a:p>
          <a:p>
            <a:pPr lvl="1"/>
            <a:r>
              <a:rPr lang="en-US" sz="2000" dirty="0"/>
              <a:t>1 Page Table Directory</a:t>
            </a:r>
          </a:p>
          <a:p>
            <a:pPr lvl="1"/>
            <a:r>
              <a:rPr lang="en-US" sz="2000" dirty="0"/>
              <a:t>1024 Page tables</a:t>
            </a:r>
          </a:p>
          <a:p>
            <a:endParaRPr lang="en-US" sz="2400" dirty="0"/>
          </a:p>
          <a:p>
            <a:endParaRPr lang="en-GB" sz="2400" dirty="0"/>
          </a:p>
        </p:txBody>
      </p:sp>
      <p:sp>
        <p:nvSpPr>
          <p:cNvPr id="4" name="Date Placeholder 3">
            <a:extLst>
              <a:ext uri="{FF2B5EF4-FFF2-40B4-BE49-F238E27FC236}">
                <a16:creationId xmlns:a16="http://schemas.microsoft.com/office/drawing/2014/main" id="{4CBC1922-213B-4ADC-B009-B5C5F7A069A2}"/>
              </a:ext>
            </a:extLst>
          </p:cNvPr>
          <p:cNvSpPr>
            <a:spLocks noGrp="1"/>
          </p:cNvSpPr>
          <p:nvPr>
            <p:ph type="dt" sz="half" idx="10"/>
          </p:nvPr>
        </p:nvSpPr>
        <p:spPr>
          <a:xfrm>
            <a:off x="838200" y="6356350"/>
            <a:ext cx="2743200" cy="365125"/>
          </a:xfrm>
        </p:spPr>
        <p:txBody>
          <a:bodyPr>
            <a:normAutofit/>
          </a:bodyPr>
          <a:lstStyle/>
          <a:p>
            <a:pPr>
              <a:spcAft>
                <a:spcPts val="600"/>
              </a:spcAft>
              <a:defRPr/>
            </a:pPr>
            <a:fld id="{BFEAFD3E-9210-4E82-8B3D-82C3E8C3C711}" type="datetime1">
              <a:rPr lang="en-US" altLang="en-US">
                <a:solidFill>
                  <a:schemeClr val="bg1"/>
                </a:solidFill>
              </a:rPr>
              <a:pPr>
                <a:spcAft>
                  <a:spcPts val="600"/>
                </a:spcAft>
                <a:defRPr/>
              </a:pPr>
              <a:t>5/13/2021</a:t>
            </a:fld>
            <a:endParaRPr lang="en-US" altLang="en-US" dirty="0">
              <a:solidFill>
                <a:schemeClr val="bg1"/>
              </a:solidFill>
            </a:endParaRPr>
          </a:p>
        </p:txBody>
      </p:sp>
      <p:sp>
        <p:nvSpPr>
          <p:cNvPr id="5" name="Footer Placeholder 4">
            <a:extLst>
              <a:ext uri="{FF2B5EF4-FFF2-40B4-BE49-F238E27FC236}">
                <a16:creationId xmlns:a16="http://schemas.microsoft.com/office/drawing/2014/main" id="{702AE917-8081-4668-9754-96EC41A6087F}"/>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altLang="en-US" dirty="0"/>
              <a:t>TUC-N dr. Emil CEBUC</a:t>
            </a:r>
          </a:p>
        </p:txBody>
      </p:sp>
    </p:spTree>
    <p:extLst>
      <p:ext uri="{BB962C8B-B14F-4D97-AF65-F5344CB8AC3E}">
        <p14:creationId xmlns:p14="http://schemas.microsoft.com/office/powerpoint/2010/main" val="1429564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0" name="Rectangle 2">
            <a:extLst>
              <a:ext uri="{FF2B5EF4-FFF2-40B4-BE49-F238E27FC236}">
                <a16:creationId xmlns:a16="http://schemas.microsoft.com/office/drawing/2014/main" id="{458F0C10-6592-4105-ABCB-0C1CD2335D8C}"/>
              </a:ext>
            </a:extLst>
          </p:cNvPr>
          <p:cNvSpPr>
            <a:spLocks noGrp="1" noChangeArrowheads="1"/>
          </p:cNvSpPr>
          <p:nvPr>
            <p:ph type="title"/>
          </p:nvPr>
        </p:nvSpPr>
        <p:spPr>
          <a:xfrm>
            <a:off x="524741" y="620392"/>
            <a:ext cx="3808268" cy="5504688"/>
          </a:xfrm>
        </p:spPr>
        <p:txBody>
          <a:bodyPr>
            <a:normAutofit/>
          </a:bodyPr>
          <a:lstStyle/>
          <a:p>
            <a:pPr eaLnBrk="1" hangingPunct="1"/>
            <a:r>
              <a:rPr lang="en-GB" altLang="en-US" sz="6000" dirty="0">
                <a:solidFill>
                  <a:schemeClr val="bg1"/>
                </a:solidFill>
              </a:rPr>
              <a:t>Overview</a:t>
            </a:r>
          </a:p>
        </p:txBody>
      </p:sp>
      <p:sp>
        <p:nvSpPr>
          <p:cNvPr id="9218" name="Date Placeholder 3">
            <a:extLst>
              <a:ext uri="{FF2B5EF4-FFF2-40B4-BE49-F238E27FC236}">
                <a16:creationId xmlns:a16="http://schemas.microsoft.com/office/drawing/2014/main" id="{38C4C23E-986A-452F-B51C-729BCAC99AF0}"/>
              </a:ext>
            </a:extLst>
          </p:cNvPr>
          <p:cNvSpPr>
            <a:spLocks noGrp="1"/>
          </p:cNvSpPr>
          <p:nvPr>
            <p:ph type="dt" sz="half" idx="10"/>
          </p:nvPr>
        </p:nvSpPr>
        <p:spPr>
          <a:xfrm>
            <a:off x="593763" y="6356350"/>
            <a:ext cx="27432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0E64641C-BD70-4A30-BD27-D41DF8165F82}" type="datetime1">
              <a:rPr lang="en-US" altLang="en-US">
                <a:solidFill>
                  <a:schemeClr val="bg1">
                    <a:lumMod val="85000"/>
                  </a:schemeClr>
                </a:solidFill>
              </a:rPr>
              <a:pPr>
                <a:spcAft>
                  <a:spcPts val="600"/>
                </a:spcAft>
              </a:pPr>
              <a:t>5/13/2021</a:t>
            </a:fld>
            <a:endParaRPr lang="en-US" altLang="en-US" dirty="0">
              <a:solidFill>
                <a:schemeClr val="bg1">
                  <a:lumMod val="85000"/>
                </a:schemeClr>
              </a:solidFill>
            </a:endParaRPr>
          </a:p>
        </p:txBody>
      </p:sp>
      <p:sp>
        <p:nvSpPr>
          <p:cNvPr id="9219" name="Footer Placeholder 4">
            <a:extLst>
              <a:ext uri="{FF2B5EF4-FFF2-40B4-BE49-F238E27FC236}">
                <a16:creationId xmlns:a16="http://schemas.microsoft.com/office/drawing/2014/main" id="{6020958F-C2B6-46B7-AD6F-68712D610936}"/>
              </a:ext>
            </a:extLst>
          </p:cNvPr>
          <p:cNvSpPr>
            <a:spLocks noGrp="1"/>
          </p:cNvSpPr>
          <p:nvPr>
            <p:ph type="ftr" sz="quarter" idx="11"/>
          </p:nvPr>
        </p:nvSpPr>
        <p:spPr>
          <a:xfrm>
            <a:off x="4038600" y="6356350"/>
            <a:ext cx="41148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t>TUC-N dr. Emil CEBUC</a:t>
            </a:r>
          </a:p>
        </p:txBody>
      </p:sp>
      <p:graphicFrame>
        <p:nvGraphicFramePr>
          <p:cNvPr id="9223" name="Rectangle 3">
            <a:extLst>
              <a:ext uri="{FF2B5EF4-FFF2-40B4-BE49-F238E27FC236}">
                <a16:creationId xmlns:a16="http://schemas.microsoft.com/office/drawing/2014/main" id="{4B99F2B4-FD88-4776-9576-E8BCFB5A565D}"/>
              </a:ext>
            </a:extLst>
          </p:cNvPr>
          <p:cNvGraphicFramePr>
            <a:graphicFrameLocks noGrp="1"/>
          </p:cNvGraphicFramePr>
          <p:nvPr>
            <p:ph idx="1"/>
            <p:extLst>
              <p:ext uri="{D42A27DB-BD31-4B8C-83A1-F6EECF244321}">
                <p14:modId xmlns:p14="http://schemas.microsoft.com/office/powerpoint/2010/main" val="189411182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8" name="Rectangle 2">
            <a:extLst>
              <a:ext uri="{FF2B5EF4-FFF2-40B4-BE49-F238E27FC236}">
                <a16:creationId xmlns:a16="http://schemas.microsoft.com/office/drawing/2014/main" id="{7C0EA6B7-B3B4-4A6F-B559-B30EB5FF1EBB}"/>
              </a:ext>
            </a:extLst>
          </p:cNvPr>
          <p:cNvSpPr>
            <a:spLocks noGrp="1" noChangeArrowheads="1"/>
          </p:cNvSpPr>
          <p:nvPr>
            <p:ph type="title"/>
          </p:nvPr>
        </p:nvSpPr>
        <p:spPr>
          <a:xfrm>
            <a:off x="312724" y="3433763"/>
            <a:ext cx="3197013" cy="2743200"/>
          </a:xfrm>
        </p:spPr>
        <p:txBody>
          <a:bodyPr anchor="t">
            <a:normAutofit/>
          </a:bodyPr>
          <a:lstStyle/>
          <a:p>
            <a:pPr algn="ctr" eaLnBrk="1" hangingPunct="1"/>
            <a:r>
              <a:rPr lang="en-GB" altLang="en-US" sz="4800" dirty="0">
                <a:solidFill>
                  <a:schemeClr val="bg1"/>
                </a:solidFill>
              </a:rPr>
              <a:t>Real vs Protected Mode operation</a:t>
            </a:r>
          </a:p>
        </p:txBody>
      </p:sp>
      <p:graphicFrame>
        <p:nvGraphicFramePr>
          <p:cNvPr id="2" name="Table 2">
            <a:extLst>
              <a:ext uri="{FF2B5EF4-FFF2-40B4-BE49-F238E27FC236}">
                <a16:creationId xmlns:a16="http://schemas.microsoft.com/office/drawing/2014/main" id="{91DFBF73-48E4-4CDB-85F0-DC8F444475B4}"/>
              </a:ext>
            </a:extLst>
          </p:cNvPr>
          <p:cNvGraphicFramePr>
            <a:graphicFrameLocks noGrp="1"/>
          </p:cNvGraphicFramePr>
          <p:nvPr>
            <p:ph idx="1"/>
            <p:extLst>
              <p:ext uri="{D42A27DB-BD31-4B8C-83A1-F6EECF244321}">
                <p14:modId xmlns:p14="http://schemas.microsoft.com/office/powerpoint/2010/main" val="425802678"/>
              </p:ext>
            </p:extLst>
          </p:nvPr>
        </p:nvGraphicFramePr>
        <p:xfrm>
          <a:off x="4295800" y="1988840"/>
          <a:ext cx="7289800" cy="2966720"/>
        </p:xfrm>
        <a:graphic>
          <a:graphicData uri="http://schemas.openxmlformats.org/drawingml/2006/table">
            <a:tbl>
              <a:tblPr firstRow="1" bandRow="1">
                <a:tableStyleId>{5C22544A-7EE6-4342-B048-85BDC9FD1C3A}</a:tableStyleId>
              </a:tblPr>
              <a:tblGrid>
                <a:gridCol w="3644900">
                  <a:extLst>
                    <a:ext uri="{9D8B030D-6E8A-4147-A177-3AD203B41FA5}">
                      <a16:colId xmlns:a16="http://schemas.microsoft.com/office/drawing/2014/main" val="2056318817"/>
                    </a:ext>
                  </a:extLst>
                </a:gridCol>
                <a:gridCol w="3644900">
                  <a:extLst>
                    <a:ext uri="{9D8B030D-6E8A-4147-A177-3AD203B41FA5}">
                      <a16:colId xmlns:a16="http://schemas.microsoft.com/office/drawing/2014/main" val="3886269035"/>
                    </a:ext>
                  </a:extLst>
                </a:gridCol>
              </a:tblGrid>
              <a:tr h="370840">
                <a:tc>
                  <a:txBody>
                    <a:bodyPr/>
                    <a:lstStyle/>
                    <a:p>
                      <a:pPr algn="ctr"/>
                      <a:r>
                        <a:rPr lang="en-US" dirty="0"/>
                        <a:t>REAL MODE</a:t>
                      </a:r>
                      <a:endParaRPr lang="en-GB" dirty="0"/>
                    </a:p>
                  </a:txBody>
                  <a:tcPr/>
                </a:tc>
                <a:tc>
                  <a:txBody>
                    <a:bodyPr/>
                    <a:lstStyle/>
                    <a:p>
                      <a:pPr algn="ctr"/>
                      <a:r>
                        <a:rPr lang="en-US" dirty="0"/>
                        <a:t>PROTECTED MODE</a:t>
                      </a:r>
                      <a:endParaRPr lang="en-GB" dirty="0"/>
                    </a:p>
                  </a:txBody>
                  <a:tcPr/>
                </a:tc>
                <a:extLst>
                  <a:ext uri="{0D108BD9-81ED-4DB2-BD59-A6C34878D82A}">
                    <a16:rowId xmlns:a16="http://schemas.microsoft.com/office/drawing/2014/main" val="789730952"/>
                  </a:ext>
                </a:extLst>
              </a:tr>
              <a:tr h="370840">
                <a:tc>
                  <a:txBody>
                    <a:bodyPr/>
                    <a:lstStyle/>
                    <a:p>
                      <a:r>
                        <a:rPr lang="en-US" dirty="0"/>
                        <a:t>Single user single task</a:t>
                      </a:r>
                      <a:endParaRPr lang="en-GB" dirty="0"/>
                    </a:p>
                  </a:txBody>
                  <a:tcPr/>
                </a:tc>
                <a:tc>
                  <a:txBody>
                    <a:bodyPr/>
                    <a:lstStyle/>
                    <a:p>
                      <a:r>
                        <a:rPr lang="en-US" dirty="0"/>
                        <a:t>Multi user multi task</a:t>
                      </a:r>
                      <a:endParaRPr lang="en-GB" dirty="0"/>
                    </a:p>
                  </a:txBody>
                  <a:tcPr/>
                </a:tc>
                <a:extLst>
                  <a:ext uri="{0D108BD9-81ED-4DB2-BD59-A6C34878D82A}">
                    <a16:rowId xmlns:a16="http://schemas.microsoft.com/office/drawing/2014/main" val="1757556732"/>
                  </a:ext>
                </a:extLst>
              </a:tr>
              <a:tr h="370840">
                <a:tc>
                  <a:txBody>
                    <a:bodyPr/>
                    <a:lstStyle/>
                    <a:p>
                      <a:r>
                        <a:rPr lang="en-US" dirty="0"/>
                        <a:t>Effective address</a:t>
                      </a:r>
                      <a:endParaRPr lang="en-GB" dirty="0"/>
                    </a:p>
                  </a:txBody>
                  <a:tcPr/>
                </a:tc>
                <a:tc>
                  <a:txBody>
                    <a:bodyPr/>
                    <a:lstStyle/>
                    <a:p>
                      <a:r>
                        <a:rPr lang="en-US" dirty="0"/>
                        <a:t>Logical address</a:t>
                      </a:r>
                      <a:endParaRPr lang="en-GB" dirty="0"/>
                    </a:p>
                  </a:txBody>
                  <a:tcPr/>
                </a:tc>
                <a:extLst>
                  <a:ext uri="{0D108BD9-81ED-4DB2-BD59-A6C34878D82A}">
                    <a16:rowId xmlns:a16="http://schemas.microsoft.com/office/drawing/2014/main" val="2577548309"/>
                  </a:ext>
                </a:extLst>
              </a:tr>
              <a:tr h="370840">
                <a:tc>
                  <a:txBody>
                    <a:bodyPr/>
                    <a:lstStyle/>
                    <a:p>
                      <a:r>
                        <a:rPr lang="en-US" dirty="0"/>
                        <a:t>Physical address</a:t>
                      </a:r>
                      <a:endParaRPr lang="en-GB" dirty="0"/>
                    </a:p>
                  </a:txBody>
                  <a:tcPr/>
                </a:tc>
                <a:tc>
                  <a:txBody>
                    <a:bodyPr/>
                    <a:lstStyle/>
                    <a:p>
                      <a:r>
                        <a:rPr lang="en-US" dirty="0"/>
                        <a:t>Linear address</a:t>
                      </a:r>
                      <a:endParaRPr lang="en-GB" dirty="0"/>
                    </a:p>
                  </a:txBody>
                  <a:tcPr/>
                </a:tc>
                <a:extLst>
                  <a:ext uri="{0D108BD9-81ED-4DB2-BD59-A6C34878D82A}">
                    <a16:rowId xmlns:a16="http://schemas.microsoft.com/office/drawing/2014/main" val="2283536690"/>
                  </a:ext>
                </a:extLst>
              </a:tr>
              <a:tr h="370840">
                <a:tc>
                  <a:txBody>
                    <a:bodyPr/>
                    <a:lstStyle/>
                    <a:p>
                      <a:r>
                        <a:rPr lang="en-US" dirty="0"/>
                        <a:t>64 KB segments fixed size</a:t>
                      </a:r>
                      <a:endParaRPr lang="en-GB" dirty="0"/>
                    </a:p>
                  </a:txBody>
                  <a:tcPr/>
                </a:tc>
                <a:tc>
                  <a:txBody>
                    <a:bodyPr/>
                    <a:lstStyle/>
                    <a:p>
                      <a:r>
                        <a:rPr lang="en-US" dirty="0"/>
                        <a:t>Up to 4GB variable length segments</a:t>
                      </a:r>
                      <a:endParaRPr lang="en-GB" dirty="0"/>
                    </a:p>
                  </a:txBody>
                  <a:tcPr/>
                </a:tc>
                <a:extLst>
                  <a:ext uri="{0D108BD9-81ED-4DB2-BD59-A6C34878D82A}">
                    <a16:rowId xmlns:a16="http://schemas.microsoft.com/office/drawing/2014/main" val="1016803884"/>
                  </a:ext>
                </a:extLst>
              </a:tr>
              <a:tr h="370840">
                <a:tc>
                  <a:txBody>
                    <a:bodyPr/>
                    <a:lstStyle/>
                    <a:p>
                      <a:r>
                        <a:rPr lang="en-US" dirty="0"/>
                        <a:t>Segment registers</a:t>
                      </a:r>
                      <a:endParaRPr lang="en-GB" dirty="0"/>
                    </a:p>
                  </a:txBody>
                  <a:tcPr/>
                </a:tc>
                <a:tc>
                  <a:txBody>
                    <a:bodyPr/>
                    <a:lstStyle/>
                    <a:p>
                      <a:r>
                        <a:rPr lang="en-US" dirty="0"/>
                        <a:t>Descriptors and descriptor tables</a:t>
                      </a:r>
                      <a:endParaRPr lang="en-GB" dirty="0"/>
                    </a:p>
                  </a:txBody>
                  <a:tcPr/>
                </a:tc>
                <a:extLst>
                  <a:ext uri="{0D108BD9-81ED-4DB2-BD59-A6C34878D82A}">
                    <a16:rowId xmlns:a16="http://schemas.microsoft.com/office/drawing/2014/main" val="1742744451"/>
                  </a:ext>
                </a:extLst>
              </a:tr>
              <a:tr h="370840">
                <a:tc>
                  <a:txBody>
                    <a:bodyPr/>
                    <a:lstStyle/>
                    <a:p>
                      <a:r>
                        <a:rPr lang="en-US" dirty="0"/>
                        <a:t>Physical Memory</a:t>
                      </a:r>
                      <a:endParaRPr lang="en-GB" dirty="0"/>
                    </a:p>
                  </a:txBody>
                  <a:tcPr/>
                </a:tc>
                <a:tc>
                  <a:txBody>
                    <a:bodyPr/>
                    <a:lstStyle/>
                    <a:p>
                      <a:r>
                        <a:rPr lang="en-US" dirty="0"/>
                        <a:t>Virtual memory</a:t>
                      </a:r>
                      <a:endParaRPr lang="en-GB" dirty="0"/>
                    </a:p>
                  </a:txBody>
                  <a:tcPr/>
                </a:tc>
                <a:extLst>
                  <a:ext uri="{0D108BD9-81ED-4DB2-BD59-A6C34878D82A}">
                    <a16:rowId xmlns:a16="http://schemas.microsoft.com/office/drawing/2014/main" val="1713249981"/>
                  </a:ext>
                </a:extLst>
              </a:tr>
              <a:tr h="370840">
                <a:tc>
                  <a:txBody>
                    <a:bodyPr/>
                    <a:lstStyle/>
                    <a:p>
                      <a:r>
                        <a:rPr lang="en-US" dirty="0"/>
                        <a:t>No privilege levels</a:t>
                      </a:r>
                      <a:endParaRPr lang="en-GB" dirty="0"/>
                    </a:p>
                  </a:txBody>
                  <a:tcPr/>
                </a:tc>
                <a:tc>
                  <a:txBody>
                    <a:bodyPr/>
                    <a:lstStyle/>
                    <a:p>
                      <a:r>
                        <a:rPr lang="en-US" dirty="0"/>
                        <a:t>4 privilege levels</a:t>
                      </a:r>
                      <a:endParaRPr lang="en-GB" dirty="0"/>
                    </a:p>
                  </a:txBody>
                  <a:tcPr/>
                </a:tc>
                <a:extLst>
                  <a:ext uri="{0D108BD9-81ED-4DB2-BD59-A6C34878D82A}">
                    <a16:rowId xmlns:a16="http://schemas.microsoft.com/office/drawing/2014/main" val="3719576096"/>
                  </a:ext>
                </a:extLst>
              </a:tr>
            </a:tbl>
          </a:graphicData>
        </a:graphic>
      </p:graphicFrame>
      <p:sp>
        <p:nvSpPr>
          <p:cNvPr id="11266" name="Date Placeholder 3">
            <a:extLst>
              <a:ext uri="{FF2B5EF4-FFF2-40B4-BE49-F238E27FC236}">
                <a16:creationId xmlns:a16="http://schemas.microsoft.com/office/drawing/2014/main" id="{D9829A1F-8BA9-421A-811F-97196843FE18}"/>
              </a:ext>
            </a:extLst>
          </p:cNvPr>
          <p:cNvSpPr>
            <a:spLocks noGrp="1"/>
          </p:cNvSpPr>
          <p:nvPr>
            <p:ph type="dt" sz="half" idx="10"/>
          </p:nvPr>
        </p:nvSpPr>
        <p:spPr>
          <a:xfrm>
            <a:off x="510393" y="6356350"/>
            <a:ext cx="27432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4038CD91-293B-42F9-A7E0-D24E38AC2295}" type="datetime1">
              <a:rPr lang="en-US" altLang="en-US">
                <a:solidFill>
                  <a:schemeClr val="bg1">
                    <a:lumMod val="85000"/>
                  </a:schemeClr>
                </a:solidFill>
              </a:rPr>
              <a:pPr>
                <a:spcAft>
                  <a:spcPts val="600"/>
                </a:spcAft>
              </a:pPr>
              <a:t>5/13/2021</a:t>
            </a:fld>
            <a:endParaRPr lang="en-US" altLang="en-US" dirty="0">
              <a:solidFill>
                <a:schemeClr val="bg1">
                  <a:lumMod val="85000"/>
                </a:schemeClr>
              </a:solidFill>
            </a:endParaRPr>
          </a:p>
        </p:txBody>
      </p:sp>
      <p:sp>
        <p:nvSpPr>
          <p:cNvPr id="11267" name="Footer Placeholder 4">
            <a:extLst>
              <a:ext uri="{FF2B5EF4-FFF2-40B4-BE49-F238E27FC236}">
                <a16:creationId xmlns:a16="http://schemas.microsoft.com/office/drawing/2014/main" id="{AD9626E0-4F83-481B-9DE6-7F60CA640EA0}"/>
              </a:ext>
            </a:extLst>
          </p:cNvPr>
          <p:cNvSpPr>
            <a:spLocks noGrp="1"/>
          </p:cNvSpPr>
          <p:nvPr>
            <p:ph type="ftr" sz="quarter" idx="11"/>
          </p:nvPr>
        </p:nvSpPr>
        <p:spPr>
          <a:xfrm>
            <a:off x="4064000" y="6356350"/>
            <a:ext cx="40894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600"/>
              </a:spcAft>
            </a:pPr>
            <a:r>
              <a:rPr lang="en-US" altLang="en-US" dirty="0"/>
              <a:t>TUC-N dr. Emil CEBUC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3" name="Group 19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9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8" name="Rectangle 19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316" name="Rectangle 2">
            <a:extLst>
              <a:ext uri="{FF2B5EF4-FFF2-40B4-BE49-F238E27FC236}">
                <a16:creationId xmlns:a16="http://schemas.microsoft.com/office/drawing/2014/main" id="{657C4B21-5483-4525-9742-0C909B484676}"/>
              </a:ext>
            </a:extLst>
          </p:cNvPr>
          <p:cNvSpPr>
            <a:spLocks noGrp="1" noChangeArrowheads="1"/>
          </p:cNvSpPr>
          <p:nvPr>
            <p:ph type="title"/>
          </p:nvPr>
        </p:nvSpPr>
        <p:spPr>
          <a:xfrm>
            <a:off x="1047280" y="759805"/>
            <a:ext cx="10306520" cy="1325563"/>
          </a:xfrm>
        </p:spPr>
        <p:txBody>
          <a:bodyPr>
            <a:normAutofit/>
          </a:bodyPr>
          <a:lstStyle/>
          <a:p>
            <a:pPr eaLnBrk="1" hangingPunct="1"/>
            <a:r>
              <a:rPr lang="en-GB" altLang="en-US" sz="4000" b="1" dirty="0">
                <a:solidFill>
                  <a:srgbClr val="FF0000"/>
                </a:solidFill>
              </a:rPr>
              <a:t>Descriptors</a:t>
            </a:r>
            <a:br>
              <a:rPr lang="en-GB" altLang="en-US" sz="4000" b="1" dirty="0">
                <a:solidFill>
                  <a:srgbClr val="FFFFFF"/>
                </a:solidFill>
              </a:rPr>
            </a:br>
            <a:r>
              <a:rPr lang="en-GB" altLang="en-US" sz="4000" b="1" dirty="0">
                <a:solidFill>
                  <a:srgbClr val="FFFFFF"/>
                </a:solidFill>
              </a:rPr>
              <a:t>are data structures that </a:t>
            </a:r>
            <a:r>
              <a:rPr lang="en-GB" altLang="en-US" b="1" dirty="0">
                <a:solidFill>
                  <a:srgbClr val="FF0000"/>
                </a:solidFill>
              </a:rPr>
              <a:t>describe</a:t>
            </a:r>
            <a:r>
              <a:rPr lang="en-GB" altLang="en-US" sz="4000" b="1" dirty="0">
                <a:solidFill>
                  <a:srgbClr val="FFFFFF"/>
                </a:solidFill>
              </a:rPr>
              <a:t> a segment</a:t>
            </a:r>
          </a:p>
        </p:txBody>
      </p:sp>
      <p:pic>
        <p:nvPicPr>
          <p:cNvPr id="5" name="Content Placeholder 4">
            <a:extLst>
              <a:ext uri="{FF2B5EF4-FFF2-40B4-BE49-F238E27FC236}">
                <a16:creationId xmlns:a16="http://schemas.microsoft.com/office/drawing/2014/main" id="{5B937C4A-316B-4E23-9DBA-BED1304269EE}"/>
              </a:ext>
            </a:extLst>
          </p:cNvPr>
          <p:cNvPicPr>
            <a:picLocks noChangeAspect="1"/>
          </p:cNvPicPr>
          <p:nvPr/>
        </p:nvPicPr>
        <p:blipFill>
          <a:blip r:embed="rId3"/>
          <a:stretch>
            <a:fillRect/>
          </a:stretch>
        </p:blipFill>
        <p:spPr>
          <a:xfrm>
            <a:off x="1248032" y="2792577"/>
            <a:ext cx="10105768" cy="3285308"/>
          </a:xfrm>
          <a:prstGeom prst="rect">
            <a:avLst/>
          </a:prstGeom>
        </p:spPr>
      </p:pic>
      <p:sp>
        <p:nvSpPr>
          <p:cNvPr id="13315" name="Footer Placeholder 4">
            <a:extLst>
              <a:ext uri="{FF2B5EF4-FFF2-40B4-BE49-F238E27FC236}">
                <a16:creationId xmlns:a16="http://schemas.microsoft.com/office/drawing/2014/main" id="{81370644-62F5-4B75-B02D-136EBBF8B455}"/>
              </a:ext>
            </a:extLst>
          </p:cNvPr>
          <p:cNvSpPr>
            <a:spLocks noGrp="1"/>
          </p:cNvSpPr>
          <p:nvPr>
            <p:ph type="ftr" sz="quarter" idx="11"/>
          </p:nvPr>
        </p:nvSpPr>
        <p:spPr>
          <a:xfrm>
            <a:off x="795528" y="6382512"/>
            <a:ext cx="6757416"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600"/>
              </a:spcAft>
            </a:pPr>
            <a:r>
              <a:rPr lang="en-US" altLang="en-US" sz="1000" dirty="0"/>
              <a:t>TUC-N dr. Emil CEBUC</a:t>
            </a:r>
          </a:p>
        </p:txBody>
      </p:sp>
      <p:sp>
        <p:nvSpPr>
          <p:cNvPr id="13314" name="Date Placeholder 3">
            <a:extLst>
              <a:ext uri="{FF2B5EF4-FFF2-40B4-BE49-F238E27FC236}">
                <a16:creationId xmlns:a16="http://schemas.microsoft.com/office/drawing/2014/main" id="{9DE19FCD-A6B5-458A-AB31-0E4D0C4B2A83}"/>
              </a:ext>
            </a:extLst>
          </p:cNvPr>
          <p:cNvSpPr>
            <a:spLocks noGrp="1"/>
          </p:cNvSpPr>
          <p:nvPr>
            <p:ph type="dt" sz="half" idx="10"/>
          </p:nvPr>
        </p:nvSpPr>
        <p:spPr>
          <a:xfrm>
            <a:off x="7717536" y="6382512"/>
            <a:ext cx="2825496"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Aft>
                <a:spcPts val="600"/>
              </a:spcAft>
            </a:pPr>
            <a:fld id="{04824DA9-BA28-441A-804D-9D4E676D1C8F}" type="datetime1">
              <a:rPr lang="en-US" altLang="en-US" sz="1000"/>
              <a:pPr algn="r">
                <a:spcAft>
                  <a:spcPts val="600"/>
                </a:spcAft>
              </a:pPr>
              <a:t>5/13/2021</a:t>
            </a:fld>
            <a:endParaRPr lang="en-US" alt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Freeform: Shape 19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4" name="Rectangle 2">
            <a:extLst>
              <a:ext uri="{FF2B5EF4-FFF2-40B4-BE49-F238E27FC236}">
                <a16:creationId xmlns:a16="http://schemas.microsoft.com/office/drawing/2014/main" id="{B1AC7C70-23BA-4D82-9FE5-AE7A3DCB9209}"/>
              </a:ext>
            </a:extLst>
          </p:cNvPr>
          <p:cNvSpPr>
            <a:spLocks noGrp="1" noChangeArrowheads="1"/>
          </p:cNvSpPr>
          <p:nvPr>
            <p:ph type="title"/>
          </p:nvPr>
        </p:nvSpPr>
        <p:spPr>
          <a:xfrm>
            <a:off x="686834" y="1153572"/>
            <a:ext cx="3200400" cy="4461163"/>
          </a:xfrm>
        </p:spPr>
        <p:txBody>
          <a:bodyPr>
            <a:normAutofit/>
          </a:bodyPr>
          <a:lstStyle/>
          <a:p>
            <a:pPr eaLnBrk="1" hangingPunct="1"/>
            <a:r>
              <a:rPr lang="en-GB" altLang="en-US" sz="5400" b="1" dirty="0">
                <a:solidFill>
                  <a:srgbClr val="FFFFFF"/>
                </a:solidFill>
              </a:rPr>
              <a:t>Attributes</a:t>
            </a:r>
            <a:r>
              <a:rPr lang="en-GB" altLang="en-US" dirty="0">
                <a:solidFill>
                  <a:srgbClr val="FFFFFF"/>
                </a:solidFill>
              </a:rPr>
              <a:t> stored in a descriptor</a:t>
            </a:r>
          </a:p>
        </p:txBody>
      </p:sp>
      <p:sp>
        <p:nvSpPr>
          <p:cNvPr id="194" name="Arc 19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6D7EBC-D19D-4B73-AF62-0A8A9A42DCA8}"/>
              </a:ext>
            </a:extLst>
          </p:cNvPr>
          <p:cNvSpPr>
            <a:spLocks noGrp="1"/>
          </p:cNvSpPr>
          <p:nvPr>
            <p:ph idx="1"/>
          </p:nvPr>
        </p:nvSpPr>
        <p:spPr>
          <a:xfrm>
            <a:off x="4447308" y="591344"/>
            <a:ext cx="6906491" cy="5585619"/>
          </a:xfrm>
        </p:spPr>
        <p:txBody>
          <a:bodyPr anchor="ctr">
            <a:normAutofit lnSpcReduction="10000"/>
          </a:bodyPr>
          <a:lstStyle/>
          <a:p>
            <a:endParaRPr lang="en-GB" b="0" i="0" u="none" strike="noStrike" baseline="0" dirty="0">
              <a:latin typeface="JIOAOG+Verdana"/>
            </a:endParaRPr>
          </a:p>
          <a:p>
            <a:pPr marR="0"/>
            <a:r>
              <a:rPr lang="en-US" b="0" i="0" u="none" strike="noStrike" baseline="0" dirty="0">
                <a:latin typeface="JIOAOG+Verdana"/>
              </a:rPr>
              <a:t>The base address in memory (32-bit) </a:t>
            </a:r>
          </a:p>
          <a:p>
            <a:pPr marR="0"/>
            <a:r>
              <a:rPr lang="en-US" b="0" i="0" u="none" strike="noStrike" baseline="0" dirty="0">
                <a:latin typeface="JIOAOG+Verdana"/>
              </a:rPr>
              <a:t>The limit (20-bit), expressed either in 4K or 1-byte units </a:t>
            </a:r>
          </a:p>
          <a:p>
            <a:pPr marR="0"/>
            <a:r>
              <a:rPr lang="en-US" b="0" i="0" u="none" strike="noStrike" baseline="0" dirty="0">
                <a:latin typeface="JIOAOG+Verdana"/>
              </a:rPr>
              <a:t>Control bits: the </a:t>
            </a:r>
            <a:r>
              <a:rPr lang="en-US" sz="3200" b="1" i="0" u="none" strike="noStrike" baseline="0" dirty="0">
                <a:latin typeface="JIOAOG+Verdana"/>
              </a:rPr>
              <a:t>G</a:t>
            </a:r>
            <a:r>
              <a:rPr lang="en-US" b="0" i="0" u="none" strike="noStrike" baseline="0" dirty="0">
                <a:latin typeface="JIOAOG+Verdana"/>
              </a:rPr>
              <a:t>ranularity bit (limit’s unit), </a:t>
            </a:r>
            <a:r>
              <a:rPr lang="en-US" sz="3200" b="1" i="0" u="none" strike="noStrike" baseline="0" dirty="0">
                <a:latin typeface="JIOAOG+Verdana"/>
              </a:rPr>
              <a:t>P</a:t>
            </a:r>
            <a:r>
              <a:rPr lang="en-US" b="0" i="0" u="none" strike="noStrike" baseline="0" dirty="0">
                <a:latin typeface="JIOAOG+Verdana"/>
              </a:rPr>
              <a:t>resent bit (useful when swapping between </a:t>
            </a:r>
            <a:r>
              <a:rPr lang="en-US" sz="3200" b="1" i="0" u="none" strike="noStrike" baseline="0" dirty="0">
                <a:solidFill>
                  <a:srgbClr val="92D050"/>
                </a:solidFill>
                <a:latin typeface="JIOAOG+Verdana"/>
              </a:rPr>
              <a:t>RAM</a:t>
            </a:r>
            <a:r>
              <a:rPr lang="en-US" b="0" i="0" u="none" strike="noStrike" baseline="0" dirty="0">
                <a:latin typeface="JIOAOG+Verdana"/>
              </a:rPr>
              <a:t> or  </a:t>
            </a:r>
            <a:r>
              <a:rPr lang="en-US" sz="3200" b="1" i="0" u="none" strike="noStrike" baseline="0" dirty="0">
                <a:solidFill>
                  <a:srgbClr val="FF0000"/>
                </a:solidFill>
                <a:latin typeface="JIOAOG+Verdana"/>
              </a:rPr>
              <a:t>Page file on HDD</a:t>
            </a:r>
            <a:r>
              <a:rPr lang="en-US" b="0" i="0" u="none" strike="noStrike" baseline="0" dirty="0">
                <a:latin typeface="JIOAOG+Verdana"/>
              </a:rPr>
              <a:t>), and two protection bits DPL, Privilege Level</a:t>
            </a:r>
          </a:p>
          <a:p>
            <a:pPr marR="0"/>
            <a:r>
              <a:rPr lang="en-US" b="0" i="0" u="none" strike="noStrike" baseline="0" dirty="0">
                <a:latin typeface="JIOAOG+Verdana"/>
              </a:rPr>
              <a:t>The descriptor type, one of the 16 supported, among them: executable, read-only code segment; data segment; stack segment; call, trap, or interrupt gate; task state segment, and others </a:t>
            </a:r>
          </a:p>
          <a:p>
            <a:endParaRPr lang="en-GB" dirty="0"/>
          </a:p>
        </p:txBody>
      </p:sp>
      <p:sp>
        <p:nvSpPr>
          <p:cNvPr id="15362" name="Date Placeholder 3">
            <a:extLst>
              <a:ext uri="{FF2B5EF4-FFF2-40B4-BE49-F238E27FC236}">
                <a16:creationId xmlns:a16="http://schemas.microsoft.com/office/drawing/2014/main" id="{E8647A33-98DE-4152-A0D8-AD4485135477}"/>
              </a:ext>
            </a:extLst>
          </p:cNvPr>
          <p:cNvSpPr>
            <a:spLocks noGrp="1"/>
          </p:cNvSpPr>
          <p:nvPr>
            <p:ph type="dt" sz="half" idx="10"/>
          </p:nvPr>
        </p:nvSpPr>
        <p:spPr>
          <a:xfrm>
            <a:off x="838200" y="6356350"/>
            <a:ext cx="1639957"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DE9E4D34-1A2E-453D-81BA-DF5530A2FA67}" type="datetime1">
              <a:rPr lang="en-US" altLang="en-US">
                <a:solidFill>
                  <a:srgbClr val="FFFFFF"/>
                </a:solidFill>
              </a:rPr>
              <a:pPr>
                <a:spcAft>
                  <a:spcPts val="600"/>
                </a:spcAft>
              </a:pPr>
              <a:t>5/13/2021</a:t>
            </a:fld>
            <a:endParaRPr lang="en-US" altLang="en-US" dirty="0">
              <a:solidFill>
                <a:srgbClr val="FFFFFF"/>
              </a:solidFill>
            </a:endParaRPr>
          </a:p>
        </p:txBody>
      </p:sp>
      <p:sp>
        <p:nvSpPr>
          <p:cNvPr id="15363" name="Footer Placeholder 4">
            <a:extLst>
              <a:ext uri="{FF2B5EF4-FFF2-40B4-BE49-F238E27FC236}">
                <a16:creationId xmlns:a16="http://schemas.microsoft.com/office/drawing/2014/main" id="{6216F08A-4817-4748-9A9D-04362AD7D5DA}"/>
              </a:ext>
            </a:extLst>
          </p:cNvPr>
          <p:cNvSpPr>
            <a:spLocks noGrp="1"/>
          </p:cNvSpPr>
          <p:nvPr>
            <p:ph type="ftr" sz="quarter" idx="11"/>
          </p:nvPr>
        </p:nvSpPr>
        <p:spPr>
          <a:xfrm>
            <a:off x="4038600" y="6356350"/>
            <a:ext cx="525117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t>TUC-N dr. Emil CEBUC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88" name="Rectangle 2">
            <a:extLst>
              <a:ext uri="{FF2B5EF4-FFF2-40B4-BE49-F238E27FC236}">
                <a16:creationId xmlns:a16="http://schemas.microsoft.com/office/drawing/2014/main" id="{C4CCBA6E-B763-4C65-B14E-F90BD1EBA2B0}"/>
              </a:ext>
            </a:extLst>
          </p:cNvPr>
          <p:cNvSpPr>
            <a:spLocks noGrp="1" noChangeArrowheads="1"/>
          </p:cNvSpPr>
          <p:nvPr>
            <p:ph type="title"/>
          </p:nvPr>
        </p:nvSpPr>
        <p:spPr>
          <a:xfrm>
            <a:off x="643467" y="640080"/>
            <a:ext cx="3096427" cy="5613236"/>
          </a:xfrm>
        </p:spPr>
        <p:txBody>
          <a:bodyPr anchor="ctr">
            <a:normAutofit/>
          </a:bodyPr>
          <a:lstStyle/>
          <a:p>
            <a:pPr eaLnBrk="1" hangingPunct="1"/>
            <a:r>
              <a:rPr lang="en-GB" altLang="en-US" dirty="0">
                <a:solidFill>
                  <a:srgbClr val="FFFFFF"/>
                </a:solidFill>
              </a:rPr>
              <a:t>Segment Register’s new role</a:t>
            </a:r>
          </a:p>
        </p:txBody>
      </p:sp>
      <p:sp>
        <p:nvSpPr>
          <p:cNvPr id="16389" name="Rectangle 3">
            <a:extLst>
              <a:ext uri="{FF2B5EF4-FFF2-40B4-BE49-F238E27FC236}">
                <a16:creationId xmlns:a16="http://schemas.microsoft.com/office/drawing/2014/main" id="{FFCD0F99-6810-433C-8CF9-52B33A11E836}"/>
              </a:ext>
            </a:extLst>
          </p:cNvPr>
          <p:cNvSpPr>
            <a:spLocks noGrp="1" noChangeArrowheads="1"/>
          </p:cNvSpPr>
          <p:nvPr>
            <p:ph idx="1"/>
          </p:nvPr>
        </p:nvSpPr>
        <p:spPr>
          <a:xfrm>
            <a:off x="4699818" y="640081"/>
            <a:ext cx="6848715" cy="6081393"/>
          </a:xfrm>
        </p:spPr>
        <p:txBody>
          <a:bodyPr anchor="ctr">
            <a:normAutofit/>
          </a:bodyPr>
          <a:lstStyle/>
          <a:p>
            <a:pPr eaLnBrk="1" hangingPunct="1"/>
            <a:r>
              <a:rPr lang="en-US" sz="2400" b="1" i="0" u="none" strike="noStrike" baseline="0" dirty="0">
                <a:solidFill>
                  <a:srgbClr val="FF0000"/>
                </a:solidFill>
                <a:latin typeface="JIOAOG+Verdana"/>
              </a:rPr>
              <a:t>Segment registers are selectors (indexes)</a:t>
            </a:r>
            <a:r>
              <a:rPr lang="en-US" sz="2000" b="0" i="0" u="none" strike="noStrike" baseline="0" dirty="0">
                <a:latin typeface="JIOAOG+Verdana"/>
              </a:rPr>
              <a:t> into either the GDT or the LDT (the IDT entries are only used when an interrupt is raised). A selector (such as a segment register) contains a 13-bit index, a 1-bit table identification (GDT/LDT), and a 2-bit protection level. </a:t>
            </a:r>
          </a:p>
          <a:p>
            <a:pPr eaLnBrk="1" hangingPunct="1"/>
            <a:r>
              <a:rPr lang="en-US" sz="2000" dirty="0">
                <a:latin typeface="JIOAOG+Verdana"/>
              </a:rPr>
              <a:t>GDT Global Descriptor Table 1 per System</a:t>
            </a:r>
          </a:p>
          <a:p>
            <a:pPr eaLnBrk="1" hangingPunct="1"/>
            <a:r>
              <a:rPr lang="en-US" sz="2000" dirty="0">
                <a:latin typeface="JIOAOG+Verdana"/>
              </a:rPr>
              <a:t>LDT Local Descriptor Table 1 per Task; 0, 1 ore many present </a:t>
            </a:r>
            <a:r>
              <a:rPr lang="en-US" sz="2400" dirty="0">
                <a:solidFill>
                  <a:srgbClr val="FF0000"/>
                </a:solidFill>
                <a:latin typeface="JIOAOG+Verdana"/>
              </a:rPr>
              <a:t>but only 1 active at any given time</a:t>
            </a:r>
            <a:endParaRPr lang="en-US" sz="2000" dirty="0">
              <a:solidFill>
                <a:srgbClr val="FF0000"/>
              </a:solidFill>
              <a:latin typeface="JIOAOG+Verdana"/>
            </a:endParaRPr>
          </a:p>
          <a:p>
            <a:pPr eaLnBrk="1" hangingPunct="1"/>
            <a:endParaRPr lang="en-US" sz="2000" b="0" i="0" u="none" strike="noStrike" baseline="0" dirty="0">
              <a:latin typeface="JIOAOG+Verdana"/>
            </a:endParaRPr>
          </a:p>
          <a:p>
            <a:pPr eaLnBrk="1" hangingPunct="1"/>
            <a:endParaRPr lang="en-US" sz="2000" dirty="0">
              <a:latin typeface="JIOAOG+Verdana"/>
            </a:endParaRPr>
          </a:p>
          <a:p>
            <a:pPr eaLnBrk="1" hangingPunct="1"/>
            <a:endParaRPr lang="en-US" sz="2000" b="0" i="0" u="none" strike="noStrike" baseline="0" dirty="0">
              <a:latin typeface="JIOAOG+Verdana"/>
            </a:endParaRPr>
          </a:p>
          <a:p>
            <a:pPr eaLnBrk="1" hangingPunct="1"/>
            <a:endParaRPr lang="en-US" altLang="en-US" sz="2000" dirty="0">
              <a:latin typeface="JIOAOG+Verdana"/>
            </a:endParaRPr>
          </a:p>
          <a:p>
            <a:pPr eaLnBrk="1" hangingPunct="1"/>
            <a:endParaRPr lang="en-GB" altLang="en-US" sz="2000" dirty="0"/>
          </a:p>
        </p:txBody>
      </p:sp>
      <p:pic>
        <p:nvPicPr>
          <p:cNvPr id="3" name="Picture 2">
            <a:extLst>
              <a:ext uri="{FF2B5EF4-FFF2-40B4-BE49-F238E27FC236}">
                <a16:creationId xmlns:a16="http://schemas.microsoft.com/office/drawing/2014/main" id="{5D443AB1-3FDC-4E6E-8DB3-76B5157C8B0F}"/>
              </a:ext>
            </a:extLst>
          </p:cNvPr>
          <p:cNvPicPr>
            <a:picLocks noChangeAspect="1"/>
          </p:cNvPicPr>
          <p:nvPr/>
        </p:nvPicPr>
        <p:blipFill>
          <a:blip r:embed="rId2"/>
          <a:stretch>
            <a:fillRect/>
          </a:stretch>
        </p:blipFill>
        <p:spPr>
          <a:xfrm>
            <a:off x="4702183" y="4437112"/>
            <a:ext cx="6894236" cy="1002101"/>
          </a:xfrm>
          <a:prstGeom prst="rect">
            <a:avLst/>
          </a:prstGeom>
        </p:spPr>
      </p:pic>
      <p:sp>
        <p:nvSpPr>
          <p:cNvPr id="16386" name="Date Placeholder 3">
            <a:extLst>
              <a:ext uri="{FF2B5EF4-FFF2-40B4-BE49-F238E27FC236}">
                <a16:creationId xmlns:a16="http://schemas.microsoft.com/office/drawing/2014/main" id="{73025CBE-F275-40A9-86CD-4414338DFEE7}"/>
              </a:ext>
            </a:extLst>
          </p:cNvPr>
          <p:cNvSpPr>
            <a:spLocks noGrp="1"/>
          </p:cNvSpPr>
          <p:nvPr>
            <p:ph type="dt" sz="half" idx="10"/>
          </p:nvPr>
        </p:nvSpPr>
        <p:spPr>
          <a:xfrm>
            <a:off x="643467" y="6356350"/>
            <a:ext cx="2937933"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D52A6976-7E83-47E2-9FD0-E1EE640B4DDA}" type="datetime1">
              <a:rPr lang="en-US" altLang="en-US">
                <a:solidFill>
                  <a:srgbClr val="FFFFFF">
                    <a:alpha val="80000"/>
                  </a:srgbClr>
                </a:solidFill>
              </a:rPr>
              <a:pPr>
                <a:spcAft>
                  <a:spcPts val="600"/>
                </a:spcAft>
              </a:pPr>
              <a:t>5/13/2021</a:t>
            </a:fld>
            <a:endParaRPr lang="en-US" altLang="en-US" dirty="0">
              <a:solidFill>
                <a:srgbClr val="FFFFFF">
                  <a:alpha val="80000"/>
                </a:srgbClr>
              </a:solidFill>
            </a:endParaRPr>
          </a:p>
        </p:txBody>
      </p:sp>
      <p:sp>
        <p:nvSpPr>
          <p:cNvPr id="16387" name="Footer Placeholder 4">
            <a:extLst>
              <a:ext uri="{FF2B5EF4-FFF2-40B4-BE49-F238E27FC236}">
                <a16:creationId xmlns:a16="http://schemas.microsoft.com/office/drawing/2014/main" id="{FA6DCA87-616C-45E4-865E-903335B64870}"/>
              </a:ext>
            </a:extLst>
          </p:cNvPr>
          <p:cNvSpPr>
            <a:spLocks noGrp="1"/>
          </p:cNvSpPr>
          <p:nvPr>
            <p:ph type="ftr" sz="quarter" idx="11"/>
          </p:nvPr>
        </p:nvSpPr>
        <p:spPr>
          <a:xfrm>
            <a:off x="4654294" y="6356350"/>
            <a:ext cx="5719488"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600"/>
              </a:spcAft>
            </a:pPr>
            <a:r>
              <a:rPr lang="en-US" altLang="en-US" dirty="0">
                <a:solidFill>
                  <a:prstClr val="black">
                    <a:tint val="75000"/>
                  </a:prstClr>
                </a:solidFill>
              </a:rPr>
              <a:t>TUC-N dr. Emil CEBUC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12" name="Rectangle 2">
            <a:extLst>
              <a:ext uri="{FF2B5EF4-FFF2-40B4-BE49-F238E27FC236}">
                <a16:creationId xmlns:a16="http://schemas.microsoft.com/office/drawing/2014/main" id="{446F1B90-7EF1-4714-91CC-6FFD772A0776}"/>
              </a:ext>
            </a:extLst>
          </p:cNvPr>
          <p:cNvSpPr>
            <a:spLocks noGrp="1" noChangeArrowheads="1"/>
          </p:cNvSpPr>
          <p:nvPr>
            <p:ph type="title"/>
          </p:nvPr>
        </p:nvSpPr>
        <p:spPr>
          <a:xfrm>
            <a:off x="643467" y="640080"/>
            <a:ext cx="3096427" cy="5613236"/>
          </a:xfrm>
        </p:spPr>
        <p:txBody>
          <a:bodyPr anchor="ctr">
            <a:normAutofit/>
          </a:bodyPr>
          <a:lstStyle/>
          <a:p>
            <a:pPr eaLnBrk="1" hangingPunct="1"/>
            <a:r>
              <a:rPr lang="en-GB" altLang="en-US" dirty="0">
                <a:solidFill>
                  <a:srgbClr val="FFFFFF"/>
                </a:solidFill>
              </a:rPr>
              <a:t>Addressing in protected mode</a:t>
            </a:r>
          </a:p>
        </p:txBody>
      </p:sp>
      <p:sp>
        <p:nvSpPr>
          <p:cNvPr id="17416" name="Content Placeholder 17415">
            <a:extLst>
              <a:ext uri="{FF2B5EF4-FFF2-40B4-BE49-F238E27FC236}">
                <a16:creationId xmlns:a16="http://schemas.microsoft.com/office/drawing/2014/main" id="{79E98C5C-E044-46EE-AE6B-F503842F3F07}"/>
              </a:ext>
            </a:extLst>
          </p:cNvPr>
          <p:cNvSpPr>
            <a:spLocks noGrp="1"/>
          </p:cNvSpPr>
          <p:nvPr>
            <p:ph idx="1"/>
          </p:nvPr>
        </p:nvSpPr>
        <p:spPr>
          <a:xfrm>
            <a:off x="4699818" y="640082"/>
            <a:ext cx="6848715" cy="2484884"/>
          </a:xfrm>
        </p:spPr>
        <p:txBody>
          <a:bodyPr anchor="t">
            <a:normAutofit/>
          </a:bodyPr>
          <a:lstStyle/>
          <a:p>
            <a:r>
              <a:rPr lang="en-US" sz="2000" dirty="0"/>
              <a:t>1 to 8192 descriptors in GDT or LDT</a:t>
            </a:r>
          </a:p>
        </p:txBody>
      </p:sp>
      <p:pic>
        <p:nvPicPr>
          <p:cNvPr id="3" name="Content Placeholder 2">
            <a:extLst>
              <a:ext uri="{FF2B5EF4-FFF2-40B4-BE49-F238E27FC236}">
                <a16:creationId xmlns:a16="http://schemas.microsoft.com/office/drawing/2014/main" id="{486BB403-540D-4A32-9FEC-2C8B9A6583DD}"/>
              </a:ext>
            </a:extLst>
          </p:cNvPr>
          <p:cNvPicPr>
            <a:picLocks noChangeAspect="1"/>
          </p:cNvPicPr>
          <p:nvPr/>
        </p:nvPicPr>
        <p:blipFill>
          <a:blip r:embed="rId2"/>
          <a:stretch>
            <a:fillRect/>
          </a:stretch>
        </p:blipFill>
        <p:spPr>
          <a:xfrm>
            <a:off x="4654294" y="1124744"/>
            <a:ext cx="7058329" cy="4810289"/>
          </a:xfrm>
          <a:prstGeom prst="rect">
            <a:avLst/>
          </a:prstGeom>
        </p:spPr>
      </p:pic>
      <p:sp>
        <p:nvSpPr>
          <p:cNvPr id="17410" name="Date Placeholder 3">
            <a:extLst>
              <a:ext uri="{FF2B5EF4-FFF2-40B4-BE49-F238E27FC236}">
                <a16:creationId xmlns:a16="http://schemas.microsoft.com/office/drawing/2014/main" id="{67EC508A-0F4F-4247-9DFC-14A8B227F43A}"/>
              </a:ext>
            </a:extLst>
          </p:cNvPr>
          <p:cNvSpPr>
            <a:spLocks noGrp="1"/>
          </p:cNvSpPr>
          <p:nvPr>
            <p:ph type="dt" sz="half" idx="10"/>
          </p:nvPr>
        </p:nvSpPr>
        <p:spPr>
          <a:xfrm>
            <a:off x="643467" y="6356350"/>
            <a:ext cx="2937933"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DE8DB1BD-7BEC-45FA-9428-878320C7B749}" type="datetime1">
              <a:rPr lang="en-US" altLang="en-US">
                <a:solidFill>
                  <a:srgbClr val="FFFFFF">
                    <a:alpha val="80000"/>
                  </a:srgbClr>
                </a:solidFill>
              </a:rPr>
              <a:pPr>
                <a:spcAft>
                  <a:spcPts val="600"/>
                </a:spcAft>
              </a:pPr>
              <a:t>5/13/2021</a:t>
            </a:fld>
            <a:endParaRPr lang="en-US" altLang="en-US" dirty="0">
              <a:solidFill>
                <a:srgbClr val="FFFFFF">
                  <a:alpha val="80000"/>
                </a:srgbClr>
              </a:solidFill>
            </a:endParaRPr>
          </a:p>
        </p:txBody>
      </p:sp>
      <p:sp>
        <p:nvSpPr>
          <p:cNvPr id="17411" name="Footer Placeholder 4">
            <a:extLst>
              <a:ext uri="{FF2B5EF4-FFF2-40B4-BE49-F238E27FC236}">
                <a16:creationId xmlns:a16="http://schemas.microsoft.com/office/drawing/2014/main" id="{B69E8DD2-5DA7-49CD-93BE-44C8580AC058}"/>
              </a:ext>
            </a:extLst>
          </p:cNvPr>
          <p:cNvSpPr>
            <a:spLocks noGrp="1"/>
          </p:cNvSpPr>
          <p:nvPr>
            <p:ph type="ftr" sz="quarter" idx="11"/>
          </p:nvPr>
        </p:nvSpPr>
        <p:spPr>
          <a:xfrm>
            <a:off x="4654294" y="6356350"/>
            <a:ext cx="5719488"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600"/>
              </a:spcAft>
            </a:pPr>
            <a:r>
              <a:rPr lang="en-US" altLang="en-US" dirty="0">
                <a:solidFill>
                  <a:prstClr val="black">
                    <a:tint val="75000"/>
                  </a:prstClr>
                </a:solidFill>
              </a:rPr>
              <a:t>TUC-N dr. Emil CEBUC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6" name="Rectangle 2">
            <a:extLst>
              <a:ext uri="{FF2B5EF4-FFF2-40B4-BE49-F238E27FC236}">
                <a16:creationId xmlns:a16="http://schemas.microsoft.com/office/drawing/2014/main" id="{6466AA44-B4C9-4577-8AD1-622DFF6D4BB5}"/>
              </a:ext>
            </a:extLst>
          </p:cNvPr>
          <p:cNvSpPr>
            <a:spLocks noGrp="1" noChangeArrowheads="1"/>
          </p:cNvSpPr>
          <p:nvPr>
            <p:ph type="title"/>
          </p:nvPr>
        </p:nvSpPr>
        <p:spPr>
          <a:xfrm>
            <a:off x="524741" y="620392"/>
            <a:ext cx="3808268" cy="5504688"/>
          </a:xfrm>
        </p:spPr>
        <p:txBody>
          <a:bodyPr>
            <a:normAutofit/>
          </a:bodyPr>
          <a:lstStyle/>
          <a:p>
            <a:pPr eaLnBrk="1" hangingPunct="1"/>
            <a:r>
              <a:rPr lang="en-GB" altLang="en-US" sz="6000" dirty="0">
                <a:solidFill>
                  <a:schemeClr val="bg1"/>
                </a:solidFill>
              </a:rPr>
              <a:t>Addressing in protected mode(2)</a:t>
            </a:r>
          </a:p>
        </p:txBody>
      </p:sp>
      <p:sp>
        <p:nvSpPr>
          <p:cNvPr id="18434" name="Date Placeholder 3">
            <a:extLst>
              <a:ext uri="{FF2B5EF4-FFF2-40B4-BE49-F238E27FC236}">
                <a16:creationId xmlns:a16="http://schemas.microsoft.com/office/drawing/2014/main" id="{F52D0EA1-0149-492F-B8BF-3147096263A0}"/>
              </a:ext>
            </a:extLst>
          </p:cNvPr>
          <p:cNvSpPr>
            <a:spLocks noGrp="1"/>
          </p:cNvSpPr>
          <p:nvPr>
            <p:ph type="dt" sz="half" idx="10"/>
          </p:nvPr>
        </p:nvSpPr>
        <p:spPr>
          <a:xfrm>
            <a:off x="593763" y="6356350"/>
            <a:ext cx="27432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0EB8CFAA-1CB8-4B5E-BC04-31D416A3A9C6}" type="datetime1">
              <a:rPr lang="en-US" altLang="en-US">
                <a:solidFill>
                  <a:schemeClr val="bg1">
                    <a:lumMod val="85000"/>
                  </a:schemeClr>
                </a:solidFill>
              </a:rPr>
              <a:pPr>
                <a:spcAft>
                  <a:spcPts val="600"/>
                </a:spcAft>
              </a:pPr>
              <a:t>5/13/2021</a:t>
            </a:fld>
            <a:endParaRPr lang="en-US" altLang="en-US" dirty="0">
              <a:solidFill>
                <a:schemeClr val="bg1">
                  <a:lumMod val="85000"/>
                </a:schemeClr>
              </a:solidFill>
            </a:endParaRPr>
          </a:p>
        </p:txBody>
      </p:sp>
      <p:sp>
        <p:nvSpPr>
          <p:cNvPr id="18435" name="Footer Placeholder 4">
            <a:extLst>
              <a:ext uri="{FF2B5EF4-FFF2-40B4-BE49-F238E27FC236}">
                <a16:creationId xmlns:a16="http://schemas.microsoft.com/office/drawing/2014/main" id="{53307CDD-D309-475A-A304-8A9A7343F0CD}"/>
              </a:ext>
            </a:extLst>
          </p:cNvPr>
          <p:cNvSpPr>
            <a:spLocks noGrp="1"/>
          </p:cNvSpPr>
          <p:nvPr>
            <p:ph type="ftr" sz="quarter" idx="11"/>
          </p:nvPr>
        </p:nvSpPr>
        <p:spPr>
          <a:xfrm>
            <a:off x="4038600" y="6356350"/>
            <a:ext cx="411480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altLang="en-US" dirty="0"/>
              <a:t>TUC-N dr. Emil CEBUC</a:t>
            </a:r>
          </a:p>
        </p:txBody>
      </p:sp>
      <p:graphicFrame>
        <p:nvGraphicFramePr>
          <p:cNvPr id="18439" name="Rectangle 3">
            <a:extLst>
              <a:ext uri="{FF2B5EF4-FFF2-40B4-BE49-F238E27FC236}">
                <a16:creationId xmlns:a16="http://schemas.microsoft.com/office/drawing/2014/main" id="{2513F334-AA72-4D53-815F-4FE09B3A5E72}"/>
              </a:ext>
            </a:extLst>
          </p:cNvPr>
          <p:cNvGraphicFramePr>
            <a:graphicFrameLocks noGrp="1"/>
          </p:cNvGraphicFramePr>
          <p:nvPr>
            <p:ph idx="1"/>
            <p:extLst>
              <p:ext uri="{D42A27DB-BD31-4B8C-83A1-F6EECF244321}">
                <p14:modId xmlns:p14="http://schemas.microsoft.com/office/powerpoint/2010/main" val="250055764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2103</TotalTime>
  <Words>1074</Words>
  <Application>Microsoft Office PowerPoint</Application>
  <PresentationFormat>Widescreen</PresentationFormat>
  <Paragraphs>132</Paragraphs>
  <Slides>21</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Wingdings</vt:lpstr>
      <vt:lpstr>Office Theme</vt:lpstr>
      <vt:lpstr>Protected Mode Operation</vt:lpstr>
      <vt:lpstr>Outline</vt:lpstr>
      <vt:lpstr>Overview</vt:lpstr>
      <vt:lpstr>Real vs Protected Mode operation</vt:lpstr>
      <vt:lpstr>Descriptors are data structures that describe a segment</vt:lpstr>
      <vt:lpstr>Attributes stored in a descriptor</vt:lpstr>
      <vt:lpstr>Segment Register’s new role</vt:lpstr>
      <vt:lpstr>Addressing in protected mode</vt:lpstr>
      <vt:lpstr>Addressing in protected mode(2)</vt:lpstr>
      <vt:lpstr>Addressing in protected mode(3)</vt:lpstr>
      <vt:lpstr>Memory allocation example</vt:lpstr>
      <vt:lpstr>Memory mapping with GDT and LDT  GDTR holds GDT base address  LDTR holds LDT base address GDT is globally accessible LDT is accessible only for a specific Task</vt:lpstr>
      <vt:lpstr>Addressing without paging</vt:lpstr>
      <vt:lpstr>Virtual Memory with paging enabled</vt:lpstr>
      <vt:lpstr>Linear Address translation</vt:lpstr>
      <vt:lpstr>Page Table Directory and Page Table content</vt:lpstr>
      <vt:lpstr>Linear Address translation example</vt:lpstr>
      <vt:lpstr>Privilege Levels</vt:lpstr>
      <vt:lpstr>MIXING PRIVILEGE LEVELS</vt:lpstr>
      <vt:lpstr>Task State Segment</vt:lpstr>
      <vt:lpstr>Data Structures</vt:lpstr>
    </vt:vector>
  </TitlesOfParts>
  <Company>Universitatea Tehnica din Cluj-Napoca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 definitions</dc:title>
  <dc:creator>dr. Emil CEBUC</dc:creator>
  <cp:lastModifiedBy>Emil Ioan Cebuc</cp:lastModifiedBy>
  <cp:revision>105</cp:revision>
  <dcterms:created xsi:type="dcterms:W3CDTF">2006-11-14T16:09:55Z</dcterms:created>
  <dcterms:modified xsi:type="dcterms:W3CDTF">2021-05-13T14:40:30Z</dcterms:modified>
</cp:coreProperties>
</file>