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58" r:id="rId7"/>
    <p:sldId id="264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vatpoint.com/PreparedStatement-interface" TargetMode="External"/><Relationship Id="rId2" Type="http://schemas.openxmlformats.org/officeDocument/2006/relationships/hyperlink" Target="https://portswigger.net/web-security/sql-injection/cheat-shee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swigger.net/web-security/sql-injection" TargetMode="External"/><Relationship Id="rId2" Type="http://schemas.openxmlformats.org/officeDocument/2006/relationships/hyperlink" Target="https://www.w3schools.com/sql/sql_injection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c.gatech.edu/fac/Alex.Orso/papers/halfond.viegas.orso.ISSSE06.pdf" TargetMode="External"/><Relationship Id="rId4" Type="http://schemas.openxmlformats.org/officeDocument/2006/relationships/hyperlink" Target="https://owasp.org/www-community/attacks/SQL_Injec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FE7A-1E71-4B42-986E-14660D486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182509"/>
            <a:ext cx="8679915" cy="1748729"/>
          </a:xfrm>
        </p:spPr>
        <p:txBody>
          <a:bodyPr/>
          <a:lstStyle/>
          <a:p>
            <a:r>
              <a:rPr lang="en-GB" dirty="0"/>
              <a:t>SQL Injection</a:t>
            </a:r>
            <a:br>
              <a:rPr lang="en-GB" dirty="0"/>
            </a:b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11190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E47C4-1311-4E4C-8C1B-29FB7443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Definitie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98623-80C7-A545-821A-82952BD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RO" dirty="0"/>
              <a:t>ehnica prin care cod rau intentionat este inserat in structuri SQL</a:t>
            </a:r>
          </a:p>
          <a:p>
            <a:r>
              <a:rPr lang="en-GB" dirty="0"/>
              <a:t>U</a:t>
            </a:r>
            <a:r>
              <a:rPr lang="en-RO" dirty="0"/>
              <a:t>na dintre cele mai utilizate tehnici de hacking</a:t>
            </a:r>
          </a:p>
          <a:p>
            <a:r>
              <a:rPr lang="en-RO" dirty="0"/>
              <a:t> Consecinte:</a:t>
            </a:r>
          </a:p>
          <a:p>
            <a:pPr lvl="1"/>
            <a:r>
              <a:rPr lang="en-RO" dirty="0"/>
              <a:t>Confidentialitatea</a:t>
            </a:r>
          </a:p>
          <a:p>
            <a:pPr lvl="1"/>
            <a:r>
              <a:rPr lang="en-GB" dirty="0"/>
              <a:t>A</a:t>
            </a:r>
            <a:r>
              <a:rPr lang="en-RO" dirty="0"/>
              <a:t>utentificarea</a:t>
            </a:r>
          </a:p>
          <a:p>
            <a:pPr lvl="1"/>
            <a:r>
              <a:rPr lang="en-GB" dirty="0"/>
              <a:t>A</a:t>
            </a:r>
            <a:r>
              <a:rPr lang="en-RO" dirty="0"/>
              <a:t>utorizarea</a:t>
            </a:r>
          </a:p>
          <a:p>
            <a:pPr lvl="1"/>
            <a:r>
              <a:rPr lang="en-GB" dirty="0"/>
              <a:t>I</a:t>
            </a:r>
            <a:r>
              <a:rPr lang="en-RO" dirty="0"/>
              <a:t>ntegritatea datelor</a:t>
            </a:r>
          </a:p>
        </p:txBody>
      </p:sp>
    </p:spTree>
    <p:extLst>
      <p:ext uri="{BB962C8B-B14F-4D97-AF65-F5344CB8AC3E}">
        <p14:creationId xmlns:p14="http://schemas.microsoft.com/office/powerpoint/2010/main" val="78406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22D1-4A8E-6248-A543-20AF9AC5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RO" dirty="0"/>
              <a:t>irst order SQL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AC708-EAA6-3042-B378-BA76F2961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Presupune</a:t>
            </a:r>
            <a:r>
              <a:rPr lang="en-GB" dirty="0"/>
              <a:t> un input</a:t>
            </a:r>
            <a:r>
              <a:rPr lang="en-RO" dirty="0"/>
              <a:t> al utilzatorului, care la procesare este incorporat intr-o interogare intr-un mod nesigur</a:t>
            </a:r>
          </a:p>
          <a:p>
            <a:r>
              <a:rPr lang="en-GB" dirty="0"/>
              <a:t>F</a:t>
            </a:r>
            <a:r>
              <a:rPr lang="en-RO" dirty="0"/>
              <a:t>olosit pentru:</a:t>
            </a:r>
          </a:p>
          <a:p>
            <a:pPr lvl="1"/>
            <a:r>
              <a:rPr lang="en-GB" dirty="0"/>
              <a:t>E</a:t>
            </a:r>
            <a:r>
              <a:rPr lang="en-RO" dirty="0"/>
              <a:t>xtragerea datelor ascunse</a:t>
            </a:r>
          </a:p>
          <a:p>
            <a:pPr lvl="1"/>
            <a:r>
              <a:rPr lang="en-GB" dirty="0"/>
              <a:t>M</a:t>
            </a:r>
            <a:r>
              <a:rPr lang="en-RO" dirty="0"/>
              <a:t>odificarea scopului aplicatiei</a:t>
            </a:r>
          </a:p>
          <a:p>
            <a:pPr lvl="1"/>
            <a:r>
              <a:rPr lang="en-GB" dirty="0"/>
              <a:t>E</a:t>
            </a:r>
            <a:r>
              <a:rPr lang="en-RO" dirty="0"/>
              <a:t>xaminarea bazei de date</a:t>
            </a:r>
          </a:p>
          <a:p>
            <a:pPr lvl="1"/>
            <a:r>
              <a:rPr lang="en-GB" dirty="0"/>
              <a:t>L</a:t>
            </a:r>
            <a:r>
              <a:rPr lang="en-RO" dirty="0"/>
              <a:t>ansarea altor tipuri de atacuri (ex: denial of service)</a:t>
            </a:r>
          </a:p>
        </p:txBody>
      </p:sp>
    </p:spTree>
    <p:extLst>
      <p:ext uri="{BB962C8B-B14F-4D97-AF65-F5344CB8AC3E}">
        <p14:creationId xmlns:p14="http://schemas.microsoft.com/office/powerpoint/2010/main" val="368491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9308BC1-15FA-0340-A846-482C97E2ED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auto">
          <a:xfrm>
            <a:off x="4493862" y="1303506"/>
            <a:ext cx="6905976" cy="3895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5F8D230-B07A-8645-BC58-88505A7DAAAE}"/>
              </a:ext>
            </a:extLst>
          </p:cNvPr>
          <p:cNvSpPr txBox="1"/>
          <p:nvPr/>
        </p:nvSpPr>
        <p:spPr>
          <a:xfrm>
            <a:off x="6164094" y="335088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4540BB-FCFD-A24D-A4DC-0EEDB0A8A1C5}"/>
              </a:ext>
            </a:extLst>
          </p:cNvPr>
          <p:cNvSpPr txBox="1"/>
          <p:nvPr/>
        </p:nvSpPr>
        <p:spPr>
          <a:xfrm>
            <a:off x="11004889" y="301233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AA1488-BAD1-1A46-A4AD-21F03F7A29C2}"/>
              </a:ext>
            </a:extLst>
          </p:cNvPr>
          <p:cNvSpPr txBox="1"/>
          <p:nvPr/>
        </p:nvSpPr>
        <p:spPr>
          <a:xfrm>
            <a:off x="6642769" y="185989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2FA4BA-FE31-7141-A7AA-1B037DC3DA55}"/>
              </a:ext>
            </a:extLst>
          </p:cNvPr>
          <p:cNvSpPr txBox="1"/>
          <p:nvPr/>
        </p:nvSpPr>
        <p:spPr>
          <a:xfrm>
            <a:off x="9562289" y="234992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7D6E37-228F-AE41-BD26-8255C5B609B3}"/>
              </a:ext>
            </a:extLst>
          </p:cNvPr>
          <p:cNvSpPr txBox="1"/>
          <p:nvPr/>
        </p:nvSpPr>
        <p:spPr>
          <a:xfrm>
            <a:off x="8632807" y="234992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07CD9A-A53B-7843-9567-1959966404C9}"/>
              </a:ext>
            </a:extLst>
          </p:cNvPr>
          <p:cNvSpPr txBox="1"/>
          <p:nvPr/>
        </p:nvSpPr>
        <p:spPr>
          <a:xfrm>
            <a:off x="792162" y="2612222"/>
            <a:ext cx="36052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</a:t>
            </a:r>
            <a:r>
              <a:rPr lang="en-RO" sz="1400" dirty="0"/>
              <a:t>e scrie o expresie rau-intentionata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</a:t>
            </a:r>
            <a:r>
              <a:rPr lang="en-RO" sz="1400" dirty="0"/>
              <a:t>xpresia este transmisa ca si valoare de intrare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</a:t>
            </a:r>
            <a:r>
              <a:rPr lang="en-RO" sz="1400" dirty="0"/>
              <a:t>xpresia este concatenata la interogarea reala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RO" sz="1400" dirty="0"/>
              <a:t>Interogarea ajunge in baza de date si returneaza valorile solicitate de atacator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48D43A-DB2A-034F-8116-966A23185931}"/>
              </a:ext>
            </a:extLst>
          </p:cNvPr>
          <p:cNvSpPr txBox="1"/>
          <p:nvPr/>
        </p:nvSpPr>
        <p:spPr>
          <a:xfrm>
            <a:off x="10271429" y="5060684"/>
            <a:ext cx="2256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</a:t>
            </a:r>
            <a:r>
              <a:rPr lang="en-RO" sz="1200" dirty="0"/>
              <a:t>ursa: PortSwigger</a:t>
            </a:r>
          </a:p>
        </p:txBody>
      </p:sp>
    </p:spTree>
    <p:extLst>
      <p:ext uri="{BB962C8B-B14F-4D97-AF65-F5344CB8AC3E}">
        <p14:creationId xmlns:p14="http://schemas.microsoft.com/office/powerpoint/2010/main" val="282191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D74B0-4C58-BD42-A457-B1BAD899E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3712" y="940903"/>
            <a:ext cx="8125837" cy="5248622"/>
          </a:xfrm>
        </p:spPr>
        <p:txBody>
          <a:bodyPr/>
          <a:lstStyle/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r>
              <a:rPr lang="en-RO" dirty="0"/>
              <a:t>SELECT * FROM user WHERE username = ? AND password = ?</a:t>
            </a:r>
          </a:p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r>
              <a:rPr lang="en-GB" dirty="0"/>
              <a:t>U</a:t>
            </a:r>
            <a:r>
              <a:rPr lang="en-RO" dirty="0"/>
              <a:t>sername:</a:t>
            </a:r>
          </a:p>
          <a:p>
            <a:pPr marL="457200" lvl="1" indent="0">
              <a:buNone/>
            </a:pPr>
            <a:r>
              <a:rPr lang="en-GB" dirty="0"/>
              <a:t>P</a:t>
            </a:r>
            <a:r>
              <a:rPr lang="en-RO" dirty="0"/>
              <a:t>assword:</a:t>
            </a:r>
          </a:p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r>
              <a:rPr lang="en-GB" dirty="0"/>
              <a:t>U</a:t>
            </a:r>
            <a:r>
              <a:rPr lang="en-RO" dirty="0"/>
              <a:t>sername:</a:t>
            </a:r>
          </a:p>
          <a:p>
            <a:pPr marL="457200" lvl="1" indent="0">
              <a:buNone/>
            </a:pPr>
            <a:r>
              <a:rPr lang="en-RO" dirty="0"/>
              <a:t>Password: </a:t>
            </a:r>
          </a:p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r>
              <a:rPr lang="en-RO" dirty="0"/>
              <a:t>Username:</a:t>
            </a:r>
          </a:p>
          <a:p>
            <a:pPr marL="457200" lvl="1" indent="0">
              <a:buNone/>
            </a:pPr>
            <a:r>
              <a:rPr lang="en-RO" dirty="0"/>
              <a:t>Password:</a:t>
            </a:r>
          </a:p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endParaRPr lang="en-RO" dirty="0"/>
          </a:p>
          <a:p>
            <a:pPr marL="457200" lvl="1" indent="0">
              <a:buNone/>
            </a:pPr>
            <a:endParaRPr lang="en-R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C62AFF-2344-CE4E-A1BE-74FDEA935240}"/>
              </a:ext>
            </a:extLst>
          </p:cNvPr>
          <p:cNvSpPr/>
          <p:nvPr/>
        </p:nvSpPr>
        <p:spPr>
          <a:xfrm>
            <a:off x="5836595" y="2170751"/>
            <a:ext cx="1789889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RO" dirty="0"/>
              <a:t>ana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4C759-D926-C945-9F27-66F15EA6AFA4}"/>
              </a:ext>
            </a:extLst>
          </p:cNvPr>
          <p:cNvSpPr/>
          <p:nvPr/>
        </p:nvSpPr>
        <p:spPr>
          <a:xfrm>
            <a:off x="5836595" y="2552015"/>
            <a:ext cx="1789889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RO" dirty="0"/>
              <a:t>parolaAna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65FEB0-B0EE-1449-A344-3E4C48956068}"/>
              </a:ext>
            </a:extLst>
          </p:cNvPr>
          <p:cNvSpPr/>
          <p:nvPr/>
        </p:nvSpPr>
        <p:spPr>
          <a:xfrm>
            <a:off x="5846811" y="3617178"/>
            <a:ext cx="1789889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</a:t>
            </a:r>
            <a:r>
              <a:rPr lang="en-RO" dirty="0"/>
              <a:t> or 1=1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F0A26F-829B-444B-B47B-7B0028C1FC25}"/>
              </a:ext>
            </a:extLst>
          </p:cNvPr>
          <p:cNvSpPr/>
          <p:nvPr/>
        </p:nvSpPr>
        <p:spPr>
          <a:xfrm>
            <a:off x="5840714" y="3260071"/>
            <a:ext cx="1789889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RO" dirty="0"/>
              <a:t> or 1=1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FECF0F-D94A-BD4B-9778-8E11F77B7079}"/>
              </a:ext>
            </a:extLst>
          </p:cNvPr>
          <p:cNvSpPr txBox="1"/>
          <p:nvPr/>
        </p:nvSpPr>
        <p:spPr>
          <a:xfrm>
            <a:off x="8216630" y="3148487"/>
            <a:ext cx="48994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RO" dirty="0"/>
              <a:t>SELECT * FROM user </a:t>
            </a:r>
          </a:p>
          <a:p>
            <a:pPr lvl="1"/>
            <a:r>
              <a:rPr lang="en-RO" dirty="0"/>
              <a:t>WHERE username = u or 1=1 </a:t>
            </a:r>
          </a:p>
          <a:p>
            <a:pPr lvl="1"/>
            <a:r>
              <a:rPr lang="en-RO" dirty="0"/>
              <a:t>	AND password = p or 1=1;</a:t>
            </a:r>
          </a:p>
          <a:p>
            <a:endParaRPr lang="en-RO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56F62B-A119-A645-8EF1-3A6A34D3DB1B}"/>
              </a:ext>
            </a:extLst>
          </p:cNvPr>
          <p:cNvSpPr/>
          <p:nvPr/>
        </p:nvSpPr>
        <p:spPr>
          <a:xfrm>
            <a:off x="5846811" y="4355488"/>
            <a:ext cx="2292487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RO" dirty="0"/>
              <a:t> or 1=1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7075A5-D781-6E42-8D53-593E5F204792}"/>
              </a:ext>
            </a:extLst>
          </p:cNvPr>
          <p:cNvSpPr/>
          <p:nvPr/>
        </p:nvSpPr>
        <p:spPr>
          <a:xfrm>
            <a:off x="5846811" y="4717020"/>
            <a:ext cx="2292487" cy="282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</a:t>
            </a:r>
            <a:r>
              <a:rPr lang="en-RO" dirty="0"/>
              <a:t> or 1=1; Drop user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4B152AE1-CFB6-3C49-AB39-C01EEBF0669D}"/>
              </a:ext>
            </a:extLst>
          </p:cNvPr>
          <p:cNvSpPr/>
          <p:nvPr/>
        </p:nvSpPr>
        <p:spPr>
          <a:xfrm>
            <a:off x="7801971" y="3401122"/>
            <a:ext cx="642025" cy="323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O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FC83F9-9303-0D4F-BCD7-A2A7CFE9AEA4}"/>
              </a:ext>
            </a:extLst>
          </p:cNvPr>
          <p:cNvSpPr txBox="1"/>
          <p:nvPr/>
        </p:nvSpPr>
        <p:spPr>
          <a:xfrm>
            <a:off x="785086" y="2634232"/>
            <a:ext cx="37285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</a:t>
            </a:r>
            <a:r>
              <a:rPr lang="en-RO" sz="1400" dirty="0"/>
              <a:t>e compune o expresie care returneaza mereu TRUE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</a:t>
            </a:r>
            <a:r>
              <a:rPr lang="en-RO" sz="1400" dirty="0"/>
              <a:t>and e concatenata la interogare permite: logarea oricui, extragerea oricaror date, alterarea datelor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</a:t>
            </a:r>
            <a:r>
              <a:rPr lang="en-RO" sz="1400" dirty="0"/>
              <a:t>lte tipuri: union based / batched queries, concatenarea secvenetei de comentariu, time delays </a:t>
            </a:r>
          </a:p>
        </p:txBody>
      </p:sp>
    </p:spTree>
    <p:extLst>
      <p:ext uri="{BB962C8B-B14F-4D97-AF65-F5344CB8AC3E}">
        <p14:creationId xmlns:p14="http://schemas.microsoft.com/office/powerpoint/2010/main" val="51474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5F801-8E49-FA4B-BAAA-A2146445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RO" dirty="0"/>
              <a:t>econd order SQL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271F1-797B-B24D-A1BF-D2B9E8A43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RO" dirty="0"/>
              <a:t>nputul este stocat pentru a putea fi utilizat ulterior</a:t>
            </a:r>
          </a:p>
          <a:p>
            <a:r>
              <a:rPr lang="en-GB" dirty="0"/>
              <a:t>L</a:t>
            </a:r>
            <a:r>
              <a:rPr lang="en-RO" dirty="0"/>
              <a:t>a utilizarea unei alte functionalitati a aplicatiei (care implica o noua interogare) datele stocate sunt procesate intr-un mod nesigur </a:t>
            </a:r>
          </a:p>
          <a:p>
            <a:r>
              <a:rPr lang="en-GB" dirty="0"/>
              <a:t>I</a:t>
            </a:r>
            <a:r>
              <a:rPr lang="en-RO" dirty="0"/>
              <a:t>ntial, datele sunt stocate si verificate intr-un mod corespunzator </a:t>
            </a:r>
          </a:p>
        </p:txBody>
      </p:sp>
    </p:spTree>
    <p:extLst>
      <p:ext uri="{BB962C8B-B14F-4D97-AF65-F5344CB8AC3E}">
        <p14:creationId xmlns:p14="http://schemas.microsoft.com/office/powerpoint/2010/main" val="103614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682EF67-FEB7-2948-9A81-63E56ADC2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1728" y="1353071"/>
            <a:ext cx="6818110" cy="384611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3CCBC6-B2C6-3C4B-8E59-62B49E12D789}"/>
              </a:ext>
            </a:extLst>
          </p:cNvPr>
          <p:cNvSpPr txBox="1"/>
          <p:nvPr/>
        </p:nvSpPr>
        <p:spPr>
          <a:xfrm>
            <a:off x="7010400" y="208629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49575D-3DF7-EE4E-8544-C5FF6B0CE99F}"/>
              </a:ext>
            </a:extLst>
          </p:cNvPr>
          <p:cNvSpPr txBox="1"/>
          <p:nvPr/>
        </p:nvSpPr>
        <p:spPr>
          <a:xfrm>
            <a:off x="8741924" y="14895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D4BD15-E71C-B94F-B89A-BCACF7F06D82}"/>
              </a:ext>
            </a:extLst>
          </p:cNvPr>
          <p:cNvSpPr txBox="1"/>
          <p:nvPr/>
        </p:nvSpPr>
        <p:spPr>
          <a:xfrm>
            <a:off x="10917340" y="4012367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8D6F29-EAB1-DE48-A88B-1BAB4562802D}"/>
              </a:ext>
            </a:extLst>
          </p:cNvPr>
          <p:cNvSpPr txBox="1"/>
          <p:nvPr/>
        </p:nvSpPr>
        <p:spPr>
          <a:xfrm>
            <a:off x="9419617" y="2937573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128A0C-E9AC-CF47-BD3A-C159E3F0CAD4}"/>
              </a:ext>
            </a:extLst>
          </p:cNvPr>
          <p:cNvSpPr txBox="1"/>
          <p:nvPr/>
        </p:nvSpPr>
        <p:spPr>
          <a:xfrm>
            <a:off x="5434520" y="378263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RO" sz="16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89BDEE-A264-B241-96AA-63FF18533C81}"/>
              </a:ext>
            </a:extLst>
          </p:cNvPr>
          <p:cNvSpPr txBox="1"/>
          <p:nvPr/>
        </p:nvSpPr>
        <p:spPr>
          <a:xfrm>
            <a:off x="884084" y="2352797"/>
            <a:ext cx="33783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RO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</a:t>
            </a:r>
            <a:r>
              <a:rPr lang="en-RO" sz="1400" dirty="0"/>
              <a:t>tilizatorul isi face cont si alege ca username expresia de la pasul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</a:t>
            </a:r>
            <a:r>
              <a:rPr lang="en-RO" sz="1400" dirty="0"/>
              <a:t>and username-ul este utilizat intr-o alta interogare, pe langa retrunarea rezultatului, se realizeaza si expresia concatenata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</a:t>
            </a:r>
            <a:r>
              <a:rPr lang="en-RO" sz="1400" dirty="0"/>
              <a:t>tacatorul obtine un acces neauorizat la aplicatie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1AC27C-FC40-A642-9EC7-6E2A59C0F557}"/>
              </a:ext>
            </a:extLst>
          </p:cNvPr>
          <p:cNvSpPr txBox="1"/>
          <p:nvPr/>
        </p:nvSpPr>
        <p:spPr>
          <a:xfrm>
            <a:off x="10087411" y="5060684"/>
            <a:ext cx="2256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</a:t>
            </a:r>
            <a:r>
              <a:rPr lang="en-RO" sz="1200" dirty="0"/>
              <a:t>ursa: PortSwigger</a:t>
            </a:r>
          </a:p>
        </p:txBody>
      </p:sp>
    </p:spTree>
    <p:extLst>
      <p:ext uri="{BB962C8B-B14F-4D97-AF65-F5344CB8AC3E}">
        <p14:creationId xmlns:p14="http://schemas.microsoft.com/office/powerpoint/2010/main" val="4197221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68BB3-C4B9-DD43-8CB6-66C4489D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Solutii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269E-3B4D-2842-9F5C-530B7ABE3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4451" y="803186"/>
            <a:ext cx="7607030" cy="5248622"/>
          </a:xfrm>
        </p:spPr>
        <p:txBody>
          <a:bodyPr/>
          <a:lstStyle/>
          <a:p>
            <a:r>
              <a:rPr lang="en-GB" dirty="0"/>
              <a:t>V</a:t>
            </a:r>
            <a:r>
              <a:rPr lang="en-RO" dirty="0"/>
              <a:t>erificarea tipurilor uzuale de </a:t>
            </a:r>
            <a:r>
              <a:rPr lang="en-RO" dirty="0">
                <a:hlinkClick r:id="rId2"/>
              </a:rPr>
              <a:t>SQL Injection</a:t>
            </a:r>
            <a:r>
              <a:rPr lang="en-RO" dirty="0"/>
              <a:t> care se aplica bazei de date folosite</a:t>
            </a:r>
          </a:p>
          <a:p>
            <a:r>
              <a:rPr lang="en-GB" dirty="0"/>
              <a:t>E</a:t>
            </a:r>
            <a:r>
              <a:rPr lang="en-RO" dirty="0"/>
              <a:t>vitarea concatenarii =&gt; se folosesc interogari parametrizate</a:t>
            </a:r>
          </a:p>
          <a:p>
            <a:pPr marL="457200" lvl="1" indent="0">
              <a:buNone/>
            </a:pPr>
            <a:r>
              <a:rPr lang="en-RO" dirty="0"/>
              <a:t>String sql = “select * from user WHERE username=? AND password = ?”</a:t>
            </a:r>
          </a:p>
          <a:p>
            <a:pPr marL="457200" lvl="1" indent="0">
              <a:buNone/>
            </a:pPr>
            <a:r>
              <a:rPr lang="en-RO" dirty="0"/>
              <a:t>Connection connection = …….</a:t>
            </a:r>
          </a:p>
          <a:p>
            <a:pPr marL="457200" lvl="1" indent="0">
              <a:buNone/>
            </a:pPr>
            <a:r>
              <a:rPr lang="en-RO" dirty="0">
                <a:hlinkClick r:id="rId3"/>
              </a:rPr>
              <a:t>PreparedStatement</a:t>
            </a:r>
            <a:r>
              <a:rPr lang="en-RO" dirty="0"/>
              <a:t> stmt = connection.prepareStatement(sql);</a:t>
            </a:r>
          </a:p>
          <a:p>
            <a:pPr marL="457200" lvl="1" indent="0">
              <a:buNone/>
            </a:pPr>
            <a:r>
              <a:rPr lang="en-GB" dirty="0" err="1"/>
              <a:t>sql.setString</a:t>
            </a:r>
            <a:r>
              <a:rPr lang="en-GB" dirty="0"/>
              <a:t>(1,”ana”);</a:t>
            </a:r>
          </a:p>
          <a:p>
            <a:pPr marL="457200" lvl="1" indent="0">
              <a:buNone/>
            </a:pPr>
            <a:r>
              <a:rPr lang="en-GB" dirty="0" err="1"/>
              <a:t>sql.setString</a:t>
            </a:r>
            <a:r>
              <a:rPr lang="en-GB" dirty="0"/>
              <a:t>(2, “</a:t>
            </a:r>
            <a:r>
              <a:rPr lang="en-GB" dirty="0" err="1"/>
              <a:t>parolaAna</a:t>
            </a:r>
            <a:r>
              <a:rPr lang="en-GB" dirty="0"/>
              <a:t>”);</a:t>
            </a:r>
          </a:p>
          <a:p>
            <a:pPr marL="457200" lvl="1" indent="0">
              <a:buNone/>
            </a:pPr>
            <a:r>
              <a:rPr lang="en-GB" dirty="0" err="1"/>
              <a:t>ResultSet</a:t>
            </a:r>
            <a:r>
              <a:rPr lang="en-GB" dirty="0"/>
              <a:t> </a:t>
            </a:r>
            <a:r>
              <a:rPr lang="en-GB" dirty="0" err="1"/>
              <a:t>rs</a:t>
            </a:r>
            <a:r>
              <a:rPr lang="en-GB" dirty="0"/>
              <a:t> = </a:t>
            </a:r>
            <a:r>
              <a:rPr lang="en-GB" dirty="0" err="1"/>
              <a:t>stmt.executeQuery</a:t>
            </a:r>
            <a:r>
              <a:rPr lang="en-GB" dirty="0"/>
              <a:t>();  </a:t>
            </a:r>
          </a:p>
        </p:txBody>
      </p:sp>
    </p:spTree>
    <p:extLst>
      <p:ext uri="{BB962C8B-B14F-4D97-AF65-F5344CB8AC3E}">
        <p14:creationId xmlns:p14="http://schemas.microsoft.com/office/powerpoint/2010/main" val="180490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C807B-41CD-D047-896C-05379A2C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Bibliografie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4E3DE-DBD0-E945-AC85-B34FF7529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W</a:t>
            </a:r>
            <a:r>
              <a:rPr lang="en-RO" dirty="0">
                <a:hlinkClick r:id="rId2"/>
              </a:rPr>
              <a:t>3schools.com</a:t>
            </a:r>
            <a:endParaRPr lang="en-RO" dirty="0"/>
          </a:p>
          <a:p>
            <a:r>
              <a:rPr lang="en-RO" dirty="0">
                <a:hlinkClick r:id="rId3"/>
              </a:rPr>
              <a:t>PortSwigger</a:t>
            </a:r>
            <a:endParaRPr lang="en-RO" dirty="0"/>
          </a:p>
          <a:p>
            <a:r>
              <a:rPr lang="en-RO" dirty="0">
                <a:hlinkClick r:id="rId4"/>
              </a:rPr>
              <a:t>OWASP</a:t>
            </a:r>
            <a:endParaRPr lang="en-RO" dirty="0"/>
          </a:p>
          <a:p>
            <a:r>
              <a:rPr lang="en-GB" dirty="0">
                <a:hlinkClick r:id="rId5"/>
              </a:rPr>
              <a:t>A Classification of SQL Injection Attacks and Countermeasures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51056290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195</TotalTime>
  <Words>424</Words>
  <Application>Microsoft Macintosh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Rockwell</vt:lpstr>
      <vt:lpstr>Wingdings</vt:lpstr>
      <vt:lpstr>Atlas</vt:lpstr>
      <vt:lpstr>SQL Injection </vt:lpstr>
      <vt:lpstr>Definitie</vt:lpstr>
      <vt:lpstr>First order SQL Injection</vt:lpstr>
      <vt:lpstr>PowerPoint Presentation</vt:lpstr>
      <vt:lpstr>PowerPoint Presentation</vt:lpstr>
      <vt:lpstr>Second order SQL Injection</vt:lpstr>
      <vt:lpstr>PowerPoint Presentation</vt:lpstr>
      <vt:lpstr>Solutii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 Injection </dc:title>
  <dc:creator>Microsoft Office User</dc:creator>
  <cp:lastModifiedBy>Microsoft Office User</cp:lastModifiedBy>
  <cp:revision>16</cp:revision>
  <dcterms:created xsi:type="dcterms:W3CDTF">2020-11-09T20:10:28Z</dcterms:created>
  <dcterms:modified xsi:type="dcterms:W3CDTF">2020-11-10T12:35:53Z</dcterms:modified>
</cp:coreProperties>
</file>