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9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5" r:id="rId33"/>
    <p:sldId id="296" r:id="rId34"/>
    <p:sldId id="299" r:id="rId35"/>
    <p:sldId id="300" r:id="rId36"/>
    <p:sldId id="303" r:id="rId37"/>
    <p:sldId id="304" r:id="rId38"/>
    <p:sldId id="306" r:id="rId39"/>
    <p:sldId id="310" r:id="rId40"/>
    <p:sldId id="311" r:id="rId41"/>
    <p:sldId id="312" r:id="rId42"/>
    <p:sldId id="313" r:id="rId43"/>
    <p:sldId id="316" r:id="rId44"/>
    <p:sldId id="318" r:id="rId45"/>
    <p:sldId id="321" r:id="rId46"/>
    <p:sldId id="322" r:id="rId47"/>
    <p:sldId id="323" r:id="rId48"/>
    <p:sldId id="324" r:id="rId49"/>
    <p:sldId id="325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7" r:id="rId88"/>
    <p:sldId id="368" r:id="rId89"/>
    <p:sldId id="369" r:id="rId90"/>
    <p:sldId id="370" r:id="rId91"/>
    <p:sldId id="372" r:id="rId92"/>
    <p:sldId id="373" r:id="rId93"/>
    <p:sldId id="374" r:id="rId94"/>
    <p:sldId id="375" r:id="rId95"/>
    <p:sldId id="376" r:id="rId96"/>
    <p:sldId id="377" r:id="rId97"/>
    <p:sldId id="378" r:id="rId98"/>
    <p:sldId id="379" r:id="rId99"/>
    <p:sldId id="380" r:id="rId100"/>
    <p:sldId id="381" r:id="rId101"/>
    <p:sldId id="382" r:id="rId102"/>
    <p:sldId id="383" r:id="rId103"/>
    <p:sldId id="384" r:id="rId104"/>
    <p:sldId id="385" r:id="rId105"/>
    <p:sldId id="386" r:id="rId106"/>
    <p:sldId id="387" r:id="rId107"/>
    <p:sldId id="388" r:id="rId108"/>
    <p:sldId id="389" r:id="rId109"/>
    <p:sldId id="390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  <p:sldId id="409" r:id="rId121"/>
    <p:sldId id="410" r:id="rId122"/>
    <p:sldId id="411" r:id="rId123"/>
    <p:sldId id="412" r:id="rId124"/>
    <p:sldId id="415" r:id="rId125"/>
    <p:sldId id="416" r:id="rId126"/>
    <p:sldId id="417" r:id="rId127"/>
    <p:sldId id="419" r:id="rId128"/>
    <p:sldId id="420" r:id="rId129"/>
    <p:sldId id="421" r:id="rId130"/>
    <p:sldId id="422" r:id="rId131"/>
    <p:sldId id="423" r:id="rId132"/>
    <p:sldId id="424" r:id="rId133"/>
    <p:sldId id="425" r:id="rId134"/>
    <p:sldId id="426" r:id="rId135"/>
    <p:sldId id="427" r:id="rId136"/>
    <p:sldId id="428" r:id="rId137"/>
    <p:sldId id="439" r:id="rId138"/>
    <p:sldId id="440" r:id="rId139"/>
    <p:sldId id="441" r:id="rId140"/>
    <p:sldId id="442" r:id="rId141"/>
    <p:sldId id="443" r:id="rId142"/>
    <p:sldId id="446" r:id="rId143"/>
    <p:sldId id="447" r:id="rId144"/>
    <p:sldId id="449" r:id="rId145"/>
    <p:sldId id="450" r:id="rId146"/>
    <p:sldId id="451" r:id="rId147"/>
    <p:sldId id="452" r:id="rId148"/>
    <p:sldId id="453" r:id="rId149"/>
    <p:sldId id="454" r:id="rId150"/>
    <p:sldId id="455" r:id="rId151"/>
    <p:sldId id="456" r:id="rId152"/>
    <p:sldId id="457" r:id="rId153"/>
    <p:sldId id="458" r:id="rId154"/>
    <p:sldId id="460" r:id="rId155"/>
    <p:sldId id="461" r:id="rId156"/>
    <p:sldId id="462" r:id="rId157"/>
    <p:sldId id="463" r:id="rId158"/>
    <p:sldId id="464" r:id="rId159"/>
    <p:sldId id="465" r:id="rId160"/>
    <p:sldId id="466" r:id="rId161"/>
    <p:sldId id="467" r:id="rId162"/>
    <p:sldId id="468" r:id="rId163"/>
    <p:sldId id="469" r:id="rId164"/>
    <p:sldId id="470" r:id="rId165"/>
    <p:sldId id="471" r:id="rId166"/>
    <p:sldId id="472" r:id="rId167"/>
    <p:sldId id="473" r:id="rId168"/>
    <p:sldId id="474" r:id="rId169"/>
    <p:sldId id="475" r:id="rId170"/>
    <p:sldId id="476" r:id="rId171"/>
    <p:sldId id="477" r:id="rId172"/>
    <p:sldId id="478" r:id="rId173"/>
    <p:sldId id="482" r:id="rId174"/>
    <p:sldId id="483" r:id="rId175"/>
    <p:sldId id="484" r:id="rId176"/>
    <p:sldId id="485" r:id="rId177"/>
    <p:sldId id="486" r:id="rId178"/>
    <p:sldId id="487" r:id="rId179"/>
    <p:sldId id="488" r:id="rId180"/>
    <p:sldId id="490" r:id="rId181"/>
    <p:sldId id="491" r:id="rId182"/>
    <p:sldId id="492" r:id="rId183"/>
    <p:sldId id="493" r:id="rId184"/>
    <p:sldId id="495" r:id="rId185"/>
    <p:sldId id="496" r:id="rId186"/>
    <p:sldId id="497" r:id="rId187"/>
    <p:sldId id="498" r:id="rId188"/>
    <p:sldId id="499" r:id="rId189"/>
    <p:sldId id="500" r:id="rId190"/>
    <p:sldId id="501" r:id="rId191"/>
    <p:sldId id="502" r:id="rId192"/>
    <p:sldId id="503" r:id="rId193"/>
    <p:sldId id="504" r:id="rId194"/>
    <p:sldId id="511" r:id="rId195"/>
    <p:sldId id="512" r:id="rId196"/>
    <p:sldId id="513" r:id="rId197"/>
    <p:sldId id="514" r:id="rId198"/>
    <p:sldId id="515" r:id="rId199"/>
    <p:sldId id="516" r:id="rId200"/>
    <p:sldId id="517" r:id="rId201"/>
    <p:sldId id="518" r:id="rId202"/>
    <p:sldId id="519" r:id="rId203"/>
    <p:sldId id="520" r:id="rId204"/>
    <p:sldId id="521" r:id="rId205"/>
    <p:sldId id="522" r:id="rId206"/>
    <p:sldId id="523" r:id="rId207"/>
    <p:sldId id="524" r:id="rId208"/>
    <p:sldId id="525" r:id="rId20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0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theme" Target="theme/theme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8559" y="2284298"/>
            <a:ext cx="8526881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5759" y="3528136"/>
            <a:ext cx="7612481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6464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6464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12772" y="1662811"/>
            <a:ext cx="2947035" cy="378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04003" y="2398776"/>
            <a:ext cx="4032884" cy="4030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6464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53111"/>
            <a:ext cx="171767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6464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3107816"/>
            <a:ext cx="6607175" cy="302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356.jpg"/><Relationship Id="rId4" Type="http://schemas.openxmlformats.org/officeDocument/2006/relationships/image" Target="../media/image136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9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2013.nosql-matters.org/cgn/wp-content/uploads/2013/05/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image" Target="../media/image216.png"/><Relationship Id="rId26" Type="http://schemas.openxmlformats.org/officeDocument/2006/relationships/image" Target="../media/image323.png"/><Relationship Id="rId39" Type="http://schemas.openxmlformats.org/officeDocument/2006/relationships/image" Target="../media/image240.png"/><Relationship Id="rId21" Type="http://schemas.openxmlformats.org/officeDocument/2006/relationships/image" Target="../media/image320.png"/><Relationship Id="rId34" Type="http://schemas.openxmlformats.org/officeDocument/2006/relationships/image" Target="../media/image369.png"/><Relationship Id="rId42" Type="http://schemas.openxmlformats.org/officeDocument/2006/relationships/image" Target="../media/image243.png"/><Relationship Id="rId7" Type="http://schemas.openxmlformats.org/officeDocument/2006/relationships/image" Target="../media/image206.png"/><Relationship Id="rId2" Type="http://schemas.openxmlformats.org/officeDocument/2006/relationships/image" Target="../media/image221.png"/><Relationship Id="rId16" Type="http://schemas.openxmlformats.org/officeDocument/2006/relationships/image" Target="../media/image364.png"/><Relationship Id="rId20" Type="http://schemas.openxmlformats.org/officeDocument/2006/relationships/image" Target="../media/image319.png"/><Relationship Id="rId29" Type="http://schemas.openxmlformats.org/officeDocument/2006/relationships/image" Target="../media/image326.png"/><Relationship Id="rId41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211.png"/><Relationship Id="rId24" Type="http://schemas.openxmlformats.org/officeDocument/2006/relationships/image" Target="../media/image366.png"/><Relationship Id="rId32" Type="http://schemas.openxmlformats.org/officeDocument/2006/relationships/image" Target="../media/image234.png"/><Relationship Id="rId37" Type="http://schemas.openxmlformats.org/officeDocument/2006/relationships/image" Target="../media/image329.png"/><Relationship Id="rId40" Type="http://schemas.openxmlformats.org/officeDocument/2006/relationships/image" Target="../media/image241.png"/><Relationship Id="rId5" Type="http://schemas.openxmlformats.org/officeDocument/2006/relationships/image" Target="../media/image315.png"/><Relationship Id="rId15" Type="http://schemas.openxmlformats.org/officeDocument/2006/relationships/image" Target="../media/image363.png"/><Relationship Id="rId23" Type="http://schemas.openxmlformats.org/officeDocument/2006/relationships/image" Target="../media/image322.png"/><Relationship Id="rId28" Type="http://schemas.openxmlformats.org/officeDocument/2006/relationships/image" Target="../media/image325.png"/><Relationship Id="rId36" Type="http://schemas.openxmlformats.org/officeDocument/2006/relationships/image" Target="../media/image237.png"/><Relationship Id="rId10" Type="http://schemas.openxmlformats.org/officeDocument/2006/relationships/image" Target="../media/image318.png"/><Relationship Id="rId19" Type="http://schemas.openxmlformats.org/officeDocument/2006/relationships/image" Target="../media/image217.png"/><Relationship Id="rId31" Type="http://schemas.openxmlformats.org/officeDocument/2006/relationships/image" Target="../media/image233.png"/><Relationship Id="rId44" Type="http://schemas.openxmlformats.org/officeDocument/2006/relationships/image" Target="../media/image245.png"/><Relationship Id="rId4" Type="http://schemas.openxmlformats.org/officeDocument/2006/relationships/image" Target="../media/image362.png"/><Relationship Id="rId9" Type="http://schemas.openxmlformats.org/officeDocument/2006/relationships/image" Target="../media/image317.png"/><Relationship Id="rId14" Type="http://schemas.openxmlformats.org/officeDocument/2006/relationships/image" Target="../media/image213.png"/><Relationship Id="rId22" Type="http://schemas.openxmlformats.org/officeDocument/2006/relationships/image" Target="../media/image321.png"/><Relationship Id="rId27" Type="http://schemas.openxmlformats.org/officeDocument/2006/relationships/image" Target="../media/image324.png"/><Relationship Id="rId30" Type="http://schemas.openxmlformats.org/officeDocument/2006/relationships/image" Target="../media/image327.png"/><Relationship Id="rId35" Type="http://schemas.openxmlformats.org/officeDocument/2006/relationships/image" Target="../media/image370.png"/><Relationship Id="rId43" Type="http://schemas.openxmlformats.org/officeDocument/2006/relationships/image" Target="../media/image244.png"/><Relationship Id="rId8" Type="http://schemas.openxmlformats.org/officeDocument/2006/relationships/image" Target="../media/image207.png"/><Relationship Id="rId3" Type="http://schemas.openxmlformats.org/officeDocument/2006/relationships/image" Target="../media/image361.png"/><Relationship Id="rId12" Type="http://schemas.openxmlformats.org/officeDocument/2006/relationships/image" Target="../media/image212.png"/><Relationship Id="rId17" Type="http://schemas.openxmlformats.org/officeDocument/2006/relationships/image" Target="../media/image365.png"/><Relationship Id="rId25" Type="http://schemas.openxmlformats.org/officeDocument/2006/relationships/image" Target="../media/image367.png"/><Relationship Id="rId33" Type="http://schemas.openxmlformats.org/officeDocument/2006/relationships/image" Target="../media/image368.png"/><Relationship Id="rId38" Type="http://schemas.openxmlformats.org/officeDocument/2006/relationships/image" Target="../media/image330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376.png"/><Relationship Id="rId18" Type="http://schemas.openxmlformats.org/officeDocument/2006/relationships/image" Target="../media/image381.png"/><Relationship Id="rId3" Type="http://schemas.openxmlformats.org/officeDocument/2006/relationships/image" Target="../media/image158.jpg"/><Relationship Id="rId7" Type="http://schemas.openxmlformats.org/officeDocument/2006/relationships/image" Target="../media/image162.jpg"/><Relationship Id="rId12" Type="http://schemas.openxmlformats.org/officeDocument/2006/relationships/image" Target="../media/image375.png"/><Relationship Id="rId17" Type="http://schemas.openxmlformats.org/officeDocument/2006/relationships/image" Target="../media/image380.png"/><Relationship Id="rId2" Type="http://schemas.openxmlformats.org/officeDocument/2006/relationships/image" Target="../media/image156.jpg"/><Relationship Id="rId16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g"/><Relationship Id="rId11" Type="http://schemas.openxmlformats.org/officeDocument/2006/relationships/image" Target="../media/image374.png"/><Relationship Id="rId5" Type="http://schemas.openxmlformats.org/officeDocument/2006/relationships/image" Target="../media/image200.png"/><Relationship Id="rId15" Type="http://schemas.openxmlformats.org/officeDocument/2006/relationships/image" Target="../media/image378.png"/><Relationship Id="rId10" Type="http://schemas.openxmlformats.org/officeDocument/2006/relationships/image" Target="../media/image373.png"/><Relationship Id="rId4" Type="http://schemas.openxmlformats.org/officeDocument/2006/relationships/image" Target="../media/image159.jpg"/><Relationship Id="rId9" Type="http://schemas.openxmlformats.org/officeDocument/2006/relationships/image" Target="../media/image372.png"/><Relationship Id="rId14" Type="http://schemas.openxmlformats.org/officeDocument/2006/relationships/image" Target="../media/image37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stax.com/dev/blog/cql3-for-cassandra-experts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26" Type="http://schemas.openxmlformats.org/officeDocument/2006/relationships/image" Target="../media/image226.png"/><Relationship Id="rId39" Type="http://schemas.openxmlformats.org/officeDocument/2006/relationships/image" Target="../media/image329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42" Type="http://schemas.openxmlformats.org/officeDocument/2006/relationships/image" Target="../media/image384.png"/><Relationship Id="rId47" Type="http://schemas.openxmlformats.org/officeDocument/2006/relationships/image" Target="../media/image245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6" Type="http://schemas.openxmlformats.org/officeDocument/2006/relationships/image" Target="../media/image215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37" Type="http://schemas.openxmlformats.org/officeDocument/2006/relationships/image" Target="../media/image370.png"/><Relationship Id="rId40" Type="http://schemas.openxmlformats.org/officeDocument/2006/relationships/image" Target="../media/image330.png"/><Relationship Id="rId45" Type="http://schemas.openxmlformats.org/officeDocument/2006/relationships/image" Target="../media/image243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36" Type="http://schemas.openxmlformats.org/officeDocument/2006/relationships/image" Target="../media/image369.png"/><Relationship Id="rId10" Type="http://schemas.openxmlformats.org/officeDocument/2006/relationships/image" Target="../media/image209.png"/><Relationship Id="rId19" Type="http://schemas.openxmlformats.org/officeDocument/2006/relationships/image" Target="../media/image319.png"/><Relationship Id="rId31" Type="http://schemas.openxmlformats.org/officeDocument/2006/relationships/image" Target="../media/image231.png"/><Relationship Id="rId44" Type="http://schemas.openxmlformats.org/officeDocument/2006/relationships/image" Target="../media/image242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35" Type="http://schemas.openxmlformats.org/officeDocument/2006/relationships/image" Target="../media/image368.png"/><Relationship Id="rId43" Type="http://schemas.openxmlformats.org/officeDocument/2006/relationships/image" Target="../media/image385.png"/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38" Type="http://schemas.openxmlformats.org/officeDocument/2006/relationships/image" Target="../media/image237.png"/><Relationship Id="rId46" Type="http://schemas.openxmlformats.org/officeDocument/2006/relationships/image" Target="../media/image244.png"/><Relationship Id="rId20" Type="http://schemas.openxmlformats.org/officeDocument/2006/relationships/image" Target="../media/image320.png"/><Relationship Id="rId41" Type="http://schemas.openxmlformats.org/officeDocument/2006/relationships/image" Target="../media/image383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7" Type="http://schemas.openxmlformats.org/officeDocument/2006/relationships/image" Target="../media/image391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9.png"/><Relationship Id="rId4" Type="http://schemas.openxmlformats.org/officeDocument/2006/relationships/image" Target="../media/image388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5" Type="http://schemas.openxmlformats.org/officeDocument/2006/relationships/image" Target="../media/image394.png"/><Relationship Id="rId4" Type="http://schemas.openxmlformats.org/officeDocument/2006/relationships/image" Target="../media/image39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png"/><Relationship Id="rId2" Type="http://schemas.openxmlformats.org/officeDocument/2006/relationships/image" Target="../media/image39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26" Type="http://schemas.openxmlformats.org/officeDocument/2006/relationships/image" Target="../media/image227.png"/><Relationship Id="rId39" Type="http://schemas.openxmlformats.org/officeDocument/2006/relationships/image" Target="../media/image239.png"/><Relationship Id="rId21" Type="http://schemas.openxmlformats.org/officeDocument/2006/relationships/image" Target="../media/image201.png"/><Relationship Id="rId34" Type="http://schemas.openxmlformats.org/officeDocument/2006/relationships/image" Target="../media/image369.png"/><Relationship Id="rId42" Type="http://schemas.openxmlformats.org/officeDocument/2006/relationships/image" Target="../media/image242.png"/><Relationship Id="rId47" Type="http://schemas.openxmlformats.org/officeDocument/2006/relationships/image" Target="../media/image403.png"/><Relationship Id="rId7" Type="http://schemas.openxmlformats.org/officeDocument/2006/relationships/image" Target="../media/image205.png"/><Relationship Id="rId2" Type="http://schemas.openxmlformats.org/officeDocument/2006/relationships/image" Target="../media/image221.png"/><Relationship Id="rId16" Type="http://schemas.openxmlformats.org/officeDocument/2006/relationships/image" Target="../media/image365.png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318.png"/><Relationship Id="rId24" Type="http://schemas.openxmlformats.org/officeDocument/2006/relationships/image" Target="../media/image225.png"/><Relationship Id="rId32" Type="http://schemas.openxmlformats.org/officeDocument/2006/relationships/image" Target="../media/image328.png"/><Relationship Id="rId37" Type="http://schemas.openxmlformats.org/officeDocument/2006/relationships/image" Target="../media/image401.png"/><Relationship Id="rId40" Type="http://schemas.openxmlformats.org/officeDocument/2006/relationships/image" Target="../media/image240.png"/><Relationship Id="rId45" Type="http://schemas.openxmlformats.org/officeDocument/2006/relationships/image" Target="../media/image245.png"/><Relationship Id="rId5" Type="http://schemas.openxmlformats.org/officeDocument/2006/relationships/image" Target="../media/image203.png"/><Relationship Id="rId15" Type="http://schemas.openxmlformats.org/officeDocument/2006/relationships/image" Target="../media/image364.png"/><Relationship Id="rId23" Type="http://schemas.openxmlformats.org/officeDocument/2006/relationships/image" Target="../media/image224.png"/><Relationship Id="rId28" Type="http://schemas.openxmlformats.org/officeDocument/2006/relationships/image" Target="../media/image324.png"/><Relationship Id="rId36" Type="http://schemas.openxmlformats.org/officeDocument/2006/relationships/image" Target="../media/image400.png"/><Relationship Id="rId10" Type="http://schemas.openxmlformats.org/officeDocument/2006/relationships/image" Target="../media/image317.png"/><Relationship Id="rId19" Type="http://schemas.openxmlformats.org/officeDocument/2006/relationships/image" Target="../media/image319.png"/><Relationship Id="rId31" Type="http://schemas.openxmlformats.org/officeDocument/2006/relationships/image" Target="../media/image327.png"/><Relationship Id="rId44" Type="http://schemas.openxmlformats.org/officeDocument/2006/relationships/image" Target="../media/image244.png"/><Relationship Id="rId4" Type="http://schemas.openxmlformats.org/officeDocument/2006/relationships/image" Target="../media/image362.png"/><Relationship Id="rId9" Type="http://schemas.openxmlformats.org/officeDocument/2006/relationships/image" Target="../media/image207.png"/><Relationship Id="rId14" Type="http://schemas.openxmlformats.org/officeDocument/2006/relationships/image" Target="../media/image363.png"/><Relationship Id="rId22" Type="http://schemas.openxmlformats.org/officeDocument/2006/relationships/image" Target="../media/image321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Relationship Id="rId35" Type="http://schemas.openxmlformats.org/officeDocument/2006/relationships/image" Target="../media/image370.png"/><Relationship Id="rId43" Type="http://schemas.openxmlformats.org/officeDocument/2006/relationships/image" Target="../media/image243.png"/><Relationship Id="rId48" Type="http://schemas.openxmlformats.org/officeDocument/2006/relationships/image" Target="../media/image404.png"/><Relationship Id="rId8" Type="http://schemas.openxmlformats.org/officeDocument/2006/relationships/image" Target="../media/image206.png"/><Relationship Id="rId3" Type="http://schemas.openxmlformats.org/officeDocument/2006/relationships/image" Target="../media/image361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26.png"/><Relationship Id="rId33" Type="http://schemas.openxmlformats.org/officeDocument/2006/relationships/image" Target="../media/image368.png"/><Relationship Id="rId38" Type="http://schemas.openxmlformats.org/officeDocument/2006/relationships/image" Target="../media/image238.png"/><Relationship Id="rId46" Type="http://schemas.openxmlformats.org/officeDocument/2006/relationships/image" Target="../media/image402.png"/><Relationship Id="rId20" Type="http://schemas.openxmlformats.org/officeDocument/2006/relationships/image" Target="../media/image320.png"/><Relationship Id="rId41" Type="http://schemas.openxmlformats.org/officeDocument/2006/relationships/image" Target="../media/image241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9.png"/><Relationship Id="rId5" Type="http://schemas.openxmlformats.org/officeDocument/2006/relationships/image" Target="../media/image408.png"/><Relationship Id="rId4" Type="http://schemas.openxmlformats.org/officeDocument/2006/relationships/image" Target="../media/image407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.png"/><Relationship Id="rId5" Type="http://schemas.openxmlformats.org/officeDocument/2006/relationships/image" Target="../media/image413.png"/><Relationship Id="rId4" Type="http://schemas.openxmlformats.org/officeDocument/2006/relationships/image" Target="../media/image41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7" Type="http://schemas.openxmlformats.org/officeDocument/2006/relationships/image" Target="../media/image414.png"/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8.jpg"/><Relationship Id="rId5" Type="http://schemas.openxmlformats.org/officeDocument/2006/relationships/image" Target="../media/image417.png"/><Relationship Id="rId4" Type="http://schemas.openxmlformats.org/officeDocument/2006/relationships/image" Target="../media/image41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4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108.png"/><Relationship Id="rId4" Type="http://schemas.openxmlformats.org/officeDocument/2006/relationships/image" Target="../media/image420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png"/><Relationship Id="rId13" Type="http://schemas.openxmlformats.org/officeDocument/2006/relationships/image" Target="../media/image433.png"/><Relationship Id="rId18" Type="http://schemas.openxmlformats.org/officeDocument/2006/relationships/image" Target="../media/image438.jpg"/><Relationship Id="rId3" Type="http://schemas.openxmlformats.org/officeDocument/2006/relationships/image" Target="../media/image423.png"/><Relationship Id="rId7" Type="http://schemas.openxmlformats.org/officeDocument/2006/relationships/image" Target="../media/image427.png"/><Relationship Id="rId12" Type="http://schemas.openxmlformats.org/officeDocument/2006/relationships/image" Target="../media/image432.png"/><Relationship Id="rId17" Type="http://schemas.openxmlformats.org/officeDocument/2006/relationships/image" Target="../media/image437.png"/><Relationship Id="rId2" Type="http://schemas.openxmlformats.org/officeDocument/2006/relationships/image" Target="../media/image422.png"/><Relationship Id="rId16" Type="http://schemas.openxmlformats.org/officeDocument/2006/relationships/image" Target="../media/image436.png"/><Relationship Id="rId20" Type="http://schemas.openxmlformats.org/officeDocument/2006/relationships/image" Target="../media/image4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image" Target="../media/image431.png"/><Relationship Id="rId5" Type="http://schemas.openxmlformats.org/officeDocument/2006/relationships/image" Target="../media/image425.png"/><Relationship Id="rId15" Type="http://schemas.openxmlformats.org/officeDocument/2006/relationships/image" Target="../media/image435.png"/><Relationship Id="rId10" Type="http://schemas.openxmlformats.org/officeDocument/2006/relationships/image" Target="../media/image430.png"/><Relationship Id="rId19" Type="http://schemas.openxmlformats.org/officeDocument/2006/relationships/image" Target="../media/image439.png"/><Relationship Id="rId4" Type="http://schemas.openxmlformats.org/officeDocument/2006/relationships/image" Target="../media/image424.png"/><Relationship Id="rId9" Type="http://schemas.openxmlformats.org/officeDocument/2006/relationships/image" Target="../media/image429.png"/><Relationship Id="rId14" Type="http://schemas.openxmlformats.org/officeDocument/2006/relationships/image" Target="../media/image43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3" Type="http://schemas.openxmlformats.org/officeDocument/2006/relationships/image" Target="../media/image446.png"/><Relationship Id="rId7" Type="http://schemas.openxmlformats.org/officeDocument/2006/relationships/image" Target="../media/image450.png"/><Relationship Id="rId12" Type="http://schemas.openxmlformats.org/officeDocument/2006/relationships/image" Target="../media/image455.png"/><Relationship Id="rId2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9.png"/><Relationship Id="rId11" Type="http://schemas.openxmlformats.org/officeDocument/2006/relationships/image" Target="../media/image454.png"/><Relationship Id="rId5" Type="http://schemas.openxmlformats.org/officeDocument/2006/relationships/image" Target="../media/image448.png"/><Relationship Id="rId10" Type="http://schemas.openxmlformats.org/officeDocument/2006/relationships/image" Target="../media/image453.png"/><Relationship Id="rId4" Type="http://schemas.openxmlformats.org/officeDocument/2006/relationships/image" Target="../media/image447.png"/><Relationship Id="rId9" Type="http://schemas.openxmlformats.org/officeDocument/2006/relationships/image" Target="../media/image452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.jpg"/><Relationship Id="rId7" Type="http://schemas.openxmlformats.org/officeDocument/2006/relationships/image" Target="../media/image461.png"/><Relationship Id="rId2" Type="http://schemas.openxmlformats.org/officeDocument/2006/relationships/image" Target="../media/image4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9.png"/><Relationship Id="rId4" Type="http://schemas.openxmlformats.org/officeDocument/2006/relationships/image" Target="../media/image458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5.png"/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png"/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9.png"/><Relationship Id="rId4" Type="http://schemas.openxmlformats.org/officeDocument/2006/relationships/image" Target="../media/image468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13" Type="http://schemas.openxmlformats.org/officeDocument/2006/relationships/image" Target="../media/image482.png"/><Relationship Id="rId18" Type="http://schemas.openxmlformats.org/officeDocument/2006/relationships/image" Target="../media/image487.png"/><Relationship Id="rId3" Type="http://schemas.openxmlformats.org/officeDocument/2006/relationships/image" Target="../media/image472.png"/><Relationship Id="rId7" Type="http://schemas.openxmlformats.org/officeDocument/2006/relationships/image" Target="../media/image476.png"/><Relationship Id="rId12" Type="http://schemas.openxmlformats.org/officeDocument/2006/relationships/image" Target="../media/image481.png"/><Relationship Id="rId17" Type="http://schemas.openxmlformats.org/officeDocument/2006/relationships/image" Target="../media/image486.png"/><Relationship Id="rId2" Type="http://schemas.openxmlformats.org/officeDocument/2006/relationships/image" Target="../media/image471.png"/><Relationship Id="rId16" Type="http://schemas.openxmlformats.org/officeDocument/2006/relationships/image" Target="../media/image485.png"/><Relationship Id="rId20" Type="http://schemas.openxmlformats.org/officeDocument/2006/relationships/image" Target="../media/image4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5.png"/><Relationship Id="rId11" Type="http://schemas.openxmlformats.org/officeDocument/2006/relationships/image" Target="../media/image480.png"/><Relationship Id="rId5" Type="http://schemas.openxmlformats.org/officeDocument/2006/relationships/image" Target="../media/image474.png"/><Relationship Id="rId15" Type="http://schemas.openxmlformats.org/officeDocument/2006/relationships/image" Target="../media/image484.png"/><Relationship Id="rId10" Type="http://schemas.openxmlformats.org/officeDocument/2006/relationships/image" Target="../media/image479.png"/><Relationship Id="rId19" Type="http://schemas.openxmlformats.org/officeDocument/2006/relationships/image" Target="../media/image488.png"/><Relationship Id="rId4" Type="http://schemas.openxmlformats.org/officeDocument/2006/relationships/image" Target="../media/image473.png"/><Relationship Id="rId9" Type="http://schemas.openxmlformats.org/officeDocument/2006/relationships/image" Target="../media/image478.png"/><Relationship Id="rId14" Type="http://schemas.openxmlformats.org/officeDocument/2006/relationships/image" Target="../media/image483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3" Type="http://schemas.openxmlformats.org/officeDocument/2006/relationships/image" Target="../media/image490.png"/><Relationship Id="rId7" Type="http://schemas.openxmlformats.org/officeDocument/2006/relationships/image" Target="../media/image494.png"/><Relationship Id="rId2" Type="http://schemas.openxmlformats.org/officeDocument/2006/relationships/hyperlink" Target="https://www.infoq.com/presentations/stream-processors-databa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5" Type="http://schemas.openxmlformats.org/officeDocument/2006/relationships/image" Target="../media/image492.png"/><Relationship Id="rId4" Type="http://schemas.openxmlformats.org/officeDocument/2006/relationships/image" Target="../media/image491.png"/><Relationship Id="rId9" Type="http://schemas.openxmlformats.org/officeDocument/2006/relationships/hyperlink" Target="https://www.infoq.com/presentations/stream-processing-apache-flink" TargetMode="Externa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-artisans.com/blog/how-apache-flink-enables-new-streaming-applications-part-1" TargetMode="External"/><Relationship Id="rId2" Type="http://schemas.openxmlformats.org/officeDocument/2006/relationships/image" Target="../media/image49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8.png"/><Relationship Id="rId2" Type="http://schemas.openxmlformats.org/officeDocument/2006/relationships/image" Target="../media/image4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9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png"/><Relationship Id="rId13" Type="http://schemas.openxmlformats.org/officeDocument/2006/relationships/image" Target="../media/image509.png"/><Relationship Id="rId3" Type="http://schemas.openxmlformats.org/officeDocument/2006/relationships/image" Target="../media/image500.png"/><Relationship Id="rId7" Type="http://schemas.openxmlformats.org/officeDocument/2006/relationships/image" Target="../media/image478.png"/><Relationship Id="rId12" Type="http://schemas.openxmlformats.org/officeDocument/2006/relationships/image" Target="../media/image508.png"/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3.png"/><Relationship Id="rId11" Type="http://schemas.openxmlformats.org/officeDocument/2006/relationships/image" Target="../media/image507.png"/><Relationship Id="rId5" Type="http://schemas.openxmlformats.org/officeDocument/2006/relationships/image" Target="../media/image502.png"/><Relationship Id="rId10" Type="http://schemas.openxmlformats.org/officeDocument/2006/relationships/image" Target="../media/image506.png"/><Relationship Id="rId4" Type="http://schemas.openxmlformats.org/officeDocument/2006/relationships/image" Target="../media/image501.png"/><Relationship Id="rId9" Type="http://schemas.openxmlformats.org/officeDocument/2006/relationships/image" Target="../media/image50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png"/><Relationship Id="rId13" Type="http://schemas.openxmlformats.org/officeDocument/2006/relationships/image" Target="../media/image523.png"/><Relationship Id="rId3" Type="http://schemas.openxmlformats.org/officeDocument/2006/relationships/image" Target="../media/image513.jpg"/><Relationship Id="rId7" Type="http://schemas.openxmlformats.org/officeDocument/2006/relationships/image" Target="../media/image517.png"/><Relationship Id="rId12" Type="http://schemas.openxmlformats.org/officeDocument/2006/relationships/image" Target="../media/image522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6.png"/><Relationship Id="rId11" Type="http://schemas.openxmlformats.org/officeDocument/2006/relationships/image" Target="../media/image521.png"/><Relationship Id="rId5" Type="http://schemas.openxmlformats.org/officeDocument/2006/relationships/image" Target="../media/image515.png"/><Relationship Id="rId15" Type="http://schemas.openxmlformats.org/officeDocument/2006/relationships/image" Target="../media/image525.png"/><Relationship Id="rId10" Type="http://schemas.openxmlformats.org/officeDocument/2006/relationships/image" Target="../media/image520.png"/><Relationship Id="rId4" Type="http://schemas.openxmlformats.org/officeDocument/2006/relationships/image" Target="../media/image514.png"/><Relationship Id="rId9" Type="http://schemas.openxmlformats.org/officeDocument/2006/relationships/image" Target="../media/image519.png"/><Relationship Id="rId14" Type="http://schemas.openxmlformats.org/officeDocument/2006/relationships/image" Target="../media/image524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png"/><Relationship Id="rId3" Type="http://schemas.openxmlformats.org/officeDocument/2006/relationships/image" Target="../media/image502.png"/><Relationship Id="rId7" Type="http://schemas.openxmlformats.org/officeDocument/2006/relationships/image" Target="../media/image528.png"/><Relationship Id="rId2" Type="http://schemas.openxmlformats.org/officeDocument/2006/relationships/image" Target="../media/image5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4.png"/><Relationship Id="rId5" Type="http://schemas.openxmlformats.org/officeDocument/2006/relationships/image" Target="../media/image478.png"/><Relationship Id="rId4" Type="http://schemas.openxmlformats.org/officeDocument/2006/relationships/image" Target="../media/image527.png"/><Relationship Id="rId9" Type="http://schemas.openxmlformats.org/officeDocument/2006/relationships/image" Target="../media/image530.pn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3" Type="http://schemas.openxmlformats.org/officeDocument/2006/relationships/image" Target="../media/image527.png"/><Relationship Id="rId7" Type="http://schemas.openxmlformats.org/officeDocument/2006/relationships/image" Target="../media/image532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1.png"/><Relationship Id="rId5" Type="http://schemas.openxmlformats.org/officeDocument/2006/relationships/image" Target="../media/image502.png"/><Relationship Id="rId4" Type="http://schemas.openxmlformats.org/officeDocument/2006/relationships/image" Target="../media/image526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27.png"/><Relationship Id="rId7" Type="http://schemas.openxmlformats.org/officeDocument/2006/relationships/hyperlink" Target="http://nathanmarz.com/blog/how-to-beat-the-cap-theorem.html" TargetMode="External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2.png"/><Relationship Id="rId5" Type="http://schemas.openxmlformats.org/officeDocument/2006/relationships/image" Target="../media/image526.png"/><Relationship Id="rId4" Type="http://schemas.openxmlformats.org/officeDocument/2006/relationships/image" Target="../media/image478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3" Type="http://schemas.openxmlformats.org/officeDocument/2006/relationships/image" Target="../media/image490.png"/><Relationship Id="rId7" Type="http://schemas.openxmlformats.org/officeDocument/2006/relationships/image" Target="../media/image526.png"/><Relationship Id="rId2" Type="http://schemas.openxmlformats.org/officeDocument/2006/relationships/hyperlink" Target="https://www.oreilly.com/ideas/questioning-the-lambda-archite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7.png"/><Relationship Id="rId11" Type="http://schemas.openxmlformats.org/officeDocument/2006/relationships/image" Target="../media/image537.png"/><Relationship Id="rId5" Type="http://schemas.openxmlformats.org/officeDocument/2006/relationships/image" Target="../media/image504.png"/><Relationship Id="rId10" Type="http://schemas.openxmlformats.org/officeDocument/2006/relationships/image" Target="../media/image536.png"/><Relationship Id="rId4" Type="http://schemas.openxmlformats.org/officeDocument/2006/relationships/image" Target="../media/image534.png"/><Relationship Id="rId9" Type="http://schemas.openxmlformats.org/officeDocument/2006/relationships/image" Target="../media/image535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8.png"/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png"/><Relationship Id="rId3" Type="http://schemas.openxmlformats.org/officeDocument/2006/relationships/image" Target="../media/image539.png"/><Relationship Id="rId7" Type="http://schemas.openxmlformats.org/officeDocument/2006/relationships/image" Target="../media/image519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5" Type="http://schemas.openxmlformats.org/officeDocument/2006/relationships/image" Target="../media/image513.jpg"/><Relationship Id="rId4" Type="http://schemas.openxmlformats.org/officeDocument/2006/relationships/image" Target="../media/image540.jpg"/><Relationship Id="rId9" Type="http://schemas.openxmlformats.org/officeDocument/2006/relationships/image" Target="../media/image5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3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5.png"/><Relationship Id="rId7" Type="http://schemas.openxmlformats.org/officeDocument/2006/relationships/image" Target="../media/image543.jpg"/><Relationship Id="rId2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8.png"/><Relationship Id="rId5" Type="http://schemas.openxmlformats.org/officeDocument/2006/relationships/image" Target="../media/image547.png"/><Relationship Id="rId4" Type="http://schemas.openxmlformats.org/officeDocument/2006/relationships/image" Target="../media/image546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9.png"/><Relationship Id="rId2" Type="http://schemas.openxmlformats.org/officeDocument/2006/relationships/image" Target="../media/image5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1.png"/><Relationship Id="rId4" Type="http://schemas.openxmlformats.org/officeDocument/2006/relationships/image" Target="../media/image550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png"/><Relationship Id="rId2" Type="http://schemas.openxmlformats.org/officeDocument/2006/relationships/image" Target="../media/image5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hyperlink" Target="https://www.oreilly.com/ideas/questioning-the-lambda-architecture" TargetMode="Externa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5.png"/><Relationship Id="rId7" Type="http://schemas.openxmlformats.org/officeDocument/2006/relationships/image" Target="../media/image490.png"/><Relationship Id="rId2" Type="http://schemas.openxmlformats.org/officeDocument/2006/relationships/image" Target="../media/image55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fluent.io/blog/turning-the-database-inside-out-with-apache-samza/" TargetMode="External"/><Relationship Id="rId5" Type="http://schemas.openxmlformats.org/officeDocument/2006/relationships/image" Target="../media/image552.jpg"/><Relationship Id="rId4" Type="http://schemas.openxmlformats.org/officeDocument/2006/relationships/image" Target="../media/image555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illy.com/ideas/why-local-state-is-a-fundamental-primitive-in-stream-processing" TargetMode="External"/><Relationship Id="rId2" Type="http://schemas.openxmlformats.org/officeDocument/2006/relationships/image" Target="../media/image5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6.png"/><Relationship Id="rId4" Type="http://schemas.openxmlformats.org/officeDocument/2006/relationships/image" Target="../media/image490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wstack.io/apache-samza-linkedins-framework-for-stream-processing" TargetMode="External"/><Relationship Id="rId2" Type="http://schemas.openxmlformats.org/officeDocument/2006/relationships/image" Target="../media/image5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7.png"/><Relationship Id="rId4" Type="http://schemas.openxmlformats.org/officeDocument/2006/relationships/image" Target="../media/image490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9.png"/><Relationship Id="rId2" Type="http://schemas.openxmlformats.org/officeDocument/2006/relationships/image" Target="../media/image55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jp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hyperlink" Target="http://spark.apache.org/docs/latest/streaming-programming-guide.html#overvie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2.jp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3.jpg"/><Relationship Id="rId2" Type="http://schemas.openxmlformats.org/officeDocument/2006/relationships/image" Target="../media/image56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0.png"/><Relationship Id="rId4" Type="http://schemas.openxmlformats.org/officeDocument/2006/relationships/hyperlink" Target="https://www.infoq.com/presentations/stream-processing-apache-flink" TargetMode="Externa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jpg"/><Relationship Id="rId2" Type="http://schemas.openxmlformats.org/officeDocument/2006/relationships/image" Target="../media/image5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hyperlink" Target="https://www.infoq.com/presentations/stream-processing-apache-flink" TargetMode="Externa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5.png"/><Relationship Id="rId2" Type="http://schemas.openxmlformats.org/officeDocument/2006/relationships/image" Target="../media/image5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hyperlink" Target="https://ci.apache.org/projects/flink/flink-docs-release-1.2/internals/stream_checkpointing.html" TargetMode="Externa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3.png"/><Relationship Id="rId7" Type="http://schemas.openxmlformats.org/officeDocument/2006/relationships/image" Target="../media/image570.png"/><Relationship Id="rId2" Type="http://schemas.openxmlformats.org/officeDocument/2006/relationships/image" Target="../media/image5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9.png"/><Relationship Id="rId5" Type="http://schemas.openxmlformats.org/officeDocument/2006/relationships/image" Target="../media/image568.png"/><Relationship Id="rId4" Type="http://schemas.openxmlformats.org/officeDocument/2006/relationships/image" Target="../media/image567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4.png"/><Relationship Id="rId4" Type="http://schemas.openxmlformats.org/officeDocument/2006/relationships/image" Target="../media/image573.jp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.jpg"/><Relationship Id="rId7" Type="http://schemas.openxmlformats.org/officeDocument/2006/relationships/image" Target="../media/image461.png"/><Relationship Id="rId2" Type="http://schemas.openxmlformats.org/officeDocument/2006/relationships/image" Target="../media/image4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9.png"/><Relationship Id="rId4" Type="http://schemas.openxmlformats.org/officeDocument/2006/relationships/image" Target="../media/image458.png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575.png"/><Relationship Id="rId7" Type="http://schemas.openxmlformats.org/officeDocument/2006/relationships/image" Target="../media/image457.jp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5" Type="http://schemas.openxmlformats.org/officeDocument/2006/relationships/image" Target="../media/image577.png"/><Relationship Id="rId4" Type="http://schemas.openxmlformats.org/officeDocument/2006/relationships/image" Target="../media/image576.png"/><Relationship Id="rId9" Type="http://schemas.openxmlformats.org/officeDocument/2006/relationships/image" Target="../media/image461.png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3.jpg"/><Relationship Id="rId13" Type="http://schemas.openxmlformats.org/officeDocument/2006/relationships/image" Target="../media/image586.png"/><Relationship Id="rId3" Type="http://schemas.openxmlformats.org/officeDocument/2006/relationships/image" Target="../media/image579.jpg"/><Relationship Id="rId7" Type="http://schemas.openxmlformats.org/officeDocument/2006/relationships/image" Target="../media/image572.png"/><Relationship Id="rId12" Type="http://schemas.openxmlformats.org/officeDocument/2006/relationships/image" Target="../media/image585.png"/><Relationship Id="rId17" Type="http://schemas.openxmlformats.org/officeDocument/2006/relationships/image" Target="../media/image590.png"/><Relationship Id="rId2" Type="http://schemas.openxmlformats.org/officeDocument/2006/relationships/image" Target="../media/image578.png"/><Relationship Id="rId16" Type="http://schemas.openxmlformats.org/officeDocument/2006/relationships/image" Target="../media/image5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2.png"/><Relationship Id="rId11" Type="http://schemas.openxmlformats.org/officeDocument/2006/relationships/image" Target="../media/image584.png"/><Relationship Id="rId5" Type="http://schemas.openxmlformats.org/officeDocument/2006/relationships/image" Target="../media/image581.png"/><Relationship Id="rId15" Type="http://schemas.openxmlformats.org/officeDocument/2006/relationships/image" Target="../media/image588.png"/><Relationship Id="rId10" Type="http://schemas.openxmlformats.org/officeDocument/2006/relationships/image" Target="../media/image583.png"/><Relationship Id="rId4" Type="http://schemas.openxmlformats.org/officeDocument/2006/relationships/image" Target="../media/image580.png"/><Relationship Id="rId9" Type="http://schemas.openxmlformats.org/officeDocument/2006/relationships/image" Target="../media/image574.png"/><Relationship Id="rId14" Type="http://schemas.openxmlformats.org/officeDocument/2006/relationships/image" Target="../media/image587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ethinkdb/docs/issues/962" TargetMode="External"/><Relationship Id="rId3" Type="http://schemas.openxmlformats.org/officeDocument/2006/relationships/hyperlink" Target="http://blog.sagemath.com/2017/02/09/rethinkdb-vs-postgres.html" TargetMode="External"/><Relationship Id="rId7" Type="http://schemas.openxmlformats.org/officeDocument/2006/relationships/image" Target="../media/image593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2.png"/><Relationship Id="rId5" Type="http://schemas.openxmlformats.org/officeDocument/2006/relationships/image" Target="../media/image534.png"/><Relationship Id="rId4" Type="http://schemas.openxmlformats.org/officeDocument/2006/relationships/image" Target="../media/image490.png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4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4.png"/><Relationship Id="rId2" Type="http://schemas.openxmlformats.org/officeDocument/2006/relationships/image" Target="../media/image59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hyperlink" Target="http://parseplatform.github.io/docs/parse-server/guide/#live-queries" TargetMode="Externa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6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8.png"/><Relationship Id="rId2" Type="http://schemas.openxmlformats.org/officeDocument/2006/relationships/image" Target="../media/image59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hyperlink" Target="https://firebase.googleblog.com/2016/07/have-you-met-realtime-databas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6.png"/><Relationship Id="rId2" Type="http://schemas.openxmlformats.org/officeDocument/2006/relationships/image" Target="../media/image59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rebase.googleblog.com/2016/07/have-you-met-realtime-database.html" TargetMode="External"/><Relationship Id="rId5" Type="http://schemas.openxmlformats.org/officeDocument/2006/relationships/hyperlink" Target="https://groups.google.com/forum/%23!topic/firebase-talk/d-XjaBVL2Ko" TargetMode="External"/><Relationship Id="rId4" Type="http://schemas.openxmlformats.org/officeDocument/2006/relationships/image" Target="../media/image490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database/rtdb-vs-firestore" TargetMode="External"/><Relationship Id="rId2" Type="http://schemas.openxmlformats.org/officeDocument/2006/relationships/image" Target="../media/image5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6.png"/><Relationship Id="rId7" Type="http://schemas.openxmlformats.org/officeDocument/2006/relationships/image" Target="../media/image60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1.png"/><Relationship Id="rId5" Type="http://schemas.openxmlformats.org/officeDocument/2006/relationships/image" Target="../media/image490.png"/><Relationship Id="rId4" Type="http://schemas.openxmlformats.org/officeDocument/2006/relationships/hyperlink" Target="https://firebase.googleblog.com/2017/10/cloud-firestore-for-rtdb-developers.html" TargetMode="Externa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3.png"/><Relationship Id="rId5" Type="http://schemas.openxmlformats.org/officeDocument/2006/relationships/image" Target="../media/image490.png"/><Relationship Id="rId4" Type="http://schemas.openxmlformats.org/officeDocument/2006/relationships/hyperlink" Target="https://firebase.googleblog.com/2017/10/cloud-firestore-for-rtdb-developers.html" TargetMode="Externa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hyperlink" Target="https://firebase.google.com/docs/firestore/quotas" TargetMode="External"/><Relationship Id="rId2" Type="http://schemas.openxmlformats.org/officeDocument/2006/relationships/image" Target="../media/image5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605.png"/><Relationship Id="rId7" Type="http://schemas.openxmlformats.org/officeDocument/2006/relationships/image" Target="../media/image609.png"/><Relationship Id="rId2" Type="http://schemas.openxmlformats.org/officeDocument/2006/relationships/image" Target="../media/image6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8.png"/><Relationship Id="rId5" Type="http://schemas.openxmlformats.org/officeDocument/2006/relationships/image" Target="../media/image607.png"/><Relationship Id="rId4" Type="http://schemas.openxmlformats.org/officeDocument/2006/relationships/image" Target="../media/image606.png"/><Relationship Id="rId9" Type="http://schemas.openxmlformats.org/officeDocument/2006/relationships/image" Target="../media/image611.pn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8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3.png"/><Relationship Id="rId5" Type="http://schemas.openxmlformats.org/officeDocument/2006/relationships/image" Target="../media/image590.png"/><Relationship Id="rId4" Type="http://schemas.openxmlformats.org/officeDocument/2006/relationships/image" Target="../media/image589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5.png"/><Relationship Id="rId2" Type="http://schemas.openxmlformats.org/officeDocument/2006/relationships/image" Target="../media/image6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0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2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blog.nahurst.com/visual-guide-to-nosql-systems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hyperlink" Target="http://queue.acm.org/detail.cfm?id=139412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g"/><Relationship Id="rId11" Type="http://schemas.openxmlformats.org/officeDocument/2006/relationships/image" Target="../media/image132.jpg"/><Relationship Id="rId5" Type="http://schemas.openxmlformats.org/officeDocument/2006/relationships/image" Target="../media/image126.png"/><Relationship Id="rId15" Type="http://schemas.openxmlformats.org/officeDocument/2006/relationships/image" Target="../media/image136.jpg"/><Relationship Id="rId10" Type="http://schemas.openxmlformats.org/officeDocument/2006/relationships/image" Target="../media/image131.jpg"/><Relationship Id="rId4" Type="http://schemas.openxmlformats.org/officeDocument/2006/relationships/image" Target="../media/image125.png"/><Relationship Id="rId9" Type="http://schemas.openxmlformats.org/officeDocument/2006/relationships/image" Target="../media/image130.jpg"/><Relationship Id="rId14" Type="http://schemas.openxmlformats.org/officeDocument/2006/relationships/image" Target="../media/image13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db-engines.com/de/rank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jpg"/><Relationship Id="rId12" Type="http://schemas.openxmlformats.org/officeDocument/2006/relationships/image" Target="../media/image92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11" Type="http://schemas.openxmlformats.org/officeDocument/2006/relationships/image" Target="../media/image155.jp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g"/><Relationship Id="rId3" Type="http://schemas.openxmlformats.org/officeDocument/2006/relationships/image" Target="../media/image157.png"/><Relationship Id="rId7" Type="http://schemas.openxmlformats.org/officeDocument/2006/relationships/image" Target="../media/image161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g"/><Relationship Id="rId5" Type="http://schemas.openxmlformats.org/officeDocument/2006/relationships/image" Target="../media/image159.jpg"/><Relationship Id="rId4" Type="http://schemas.openxmlformats.org/officeDocument/2006/relationships/image" Target="../media/image158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jpg"/><Relationship Id="rId7" Type="http://schemas.openxmlformats.org/officeDocument/2006/relationships/image" Target="../media/image162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g"/><Relationship Id="rId5" Type="http://schemas.openxmlformats.org/officeDocument/2006/relationships/image" Target="../media/image160.jpg"/><Relationship Id="rId4" Type="http://schemas.openxmlformats.org/officeDocument/2006/relationships/image" Target="../media/image15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g"/><Relationship Id="rId3" Type="http://schemas.openxmlformats.org/officeDocument/2006/relationships/image" Target="../media/image158.jpg"/><Relationship Id="rId7" Type="http://schemas.openxmlformats.org/officeDocument/2006/relationships/image" Target="../media/image162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g"/><Relationship Id="rId5" Type="http://schemas.openxmlformats.org/officeDocument/2006/relationships/image" Target="../media/image160.jpg"/><Relationship Id="rId4" Type="http://schemas.openxmlformats.org/officeDocument/2006/relationships/image" Target="../media/image15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g"/><Relationship Id="rId3" Type="http://schemas.openxmlformats.org/officeDocument/2006/relationships/image" Target="../media/image159.jpg"/><Relationship Id="rId7" Type="http://schemas.openxmlformats.org/officeDocument/2006/relationships/image" Target="../media/image158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g"/><Relationship Id="rId5" Type="http://schemas.openxmlformats.org/officeDocument/2006/relationships/image" Target="../media/image161.jpg"/><Relationship Id="rId4" Type="http://schemas.openxmlformats.org/officeDocument/2006/relationships/image" Target="../media/image160.jp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g"/><Relationship Id="rId3" Type="http://schemas.openxmlformats.org/officeDocument/2006/relationships/image" Target="../media/image158.jpg"/><Relationship Id="rId7" Type="http://schemas.openxmlformats.org/officeDocument/2006/relationships/image" Target="../media/image162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g"/><Relationship Id="rId5" Type="http://schemas.openxmlformats.org/officeDocument/2006/relationships/image" Target="../media/image159.jpg"/><Relationship Id="rId4" Type="http://schemas.openxmlformats.org/officeDocument/2006/relationships/image" Target="../media/image167.png"/><Relationship Id="rId9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92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g"/><Relationship Id="rId5" Type="http://schemas.openxmlformats.org/officeDocument/2006/relationships/image" Target="../media/image171.jpg"/><Relationship Id="rId4" Type="http://schemas.openxmlformats.org/officeDocument/2006/relationships/image" Target="../media/image170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g"/><Relationship Id="rId3" Type="http://schemas.openxmlformats.org/officeDocument/2006/relationships/image" Target="../media/image160.jpg"/><Relationship Id="rId7" Type="http://schemas.openxmlformats.org/officeDocument/2006/relationships/image" Target="../media/image172.jp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g"/><Relationship Id="rId5" Type="http://schemas.openxmlformats.org/officeDocument/2006/relationships/image" Target="../media/image162.jpg"/><Relationship Id="rId4" Type="http://schemas.openxmlformats.org/officeDocument/2006/relationships/image" Target="../media/image166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g"/><Relationship Id="rId3" Type="http://schemas.openxmlformats.org/officeDocument/2006/relationships/image" Target="../media/image173.png"/><Relationship Id="rId7" Type="http://schemas.openxmlformats.org/officeDocument/2006/relationships/image" Target="../media/image166.jp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g"/><Relationship Id="rId5" Type="http://schemas.openxmlformats.org/officeDocument/2006/relationships/image" Target="../media/image161.jpg"/><Relationship Id="rId4" Type="http://schemas.openxmlformats.org/officeDocument/2006/relationships/image" Target="../media/image160.jpg"/><Relationship Id="rId9" Type="http://schemas.openxmlformats.org/officeDocument/2006/relationships/image" Target="../media/image170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61.jp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ilis.org/talks/twitter-pbs.pdf" TargetMode="Externa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basho.com/riak/kv/2.1.4/learn/concepts/crdts/" TargetMode="Externa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basho.com/riak/latest/tutorials/querying/MapReduce/" TargetMode="External"/><Relationship Id="rId4" Type="http://schemas.openxmlformats.org/officeDocument/2006/relationships/image" Target="../media/image1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7" Type="http://schemas.openxmlformats.org/officeDocument/2006/relationships/image" Target="../media/image162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g"/><Relationship Id="rId5" Type="http://schemas.openxmlformats.org/officeDocument/2006/relationships/image" Target="../media/image200.png"/><Relationship Id="rId4" Type="http://schemas.openxmlformats.org/officeDocument/2006/relationships/image" Target="../media/image159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26" Type="http://schemas.openxmlformats.org/officeDocument/2006/relationships/image" Target="../media/image225.png"/><Relationship Id="rId39" Type="http://schemas.openxmlformats.org/officeDocument/2006/relationships/image" Target="../media/image238.png"/><Relationship Id="rId21" Type="http://schemas.openxmlformats.org/officeDocument/2006/relationships/image" Target="../media/image220.png"/><Relationship Id="rId34" Type="http://schemas.openxmlformats.org/officeDocument/2006/relationships/image" Target="../media/image233.png"/><Relationship Id="rId42" Type="http://schemas.openxmlformats.org/officeDocument/2006/relationships/image" Target="../media/image241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6" Type="http://schemas.openxmlformats.org/officeDocument/2006/relationships/image" Target="../media/image215.png"/><Relationship Id="rId29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24" Type="http://schemas.openxmlformats.org/officeDocument/2006/relationships/image" Target="../media/image223.png"/><Relationship Id="rId32" Type="http://schemas.openxmlformats.org/officeDocument/2006/relationships/image" Target="../media/image231.png"/><Relationship Id="rId37" Type="http://schemas.openxmlformats.org/officeDocument/2006/relationships/image" Target="../media/image236.png"/><Relationship Id="rId40" Type="http://schemas.openxmlformats.org/officeDocument/2006/relationships/image" Target="../media/image239.png"/><Relationship Id="rId45" Type="http://schemas.openxmlformats.org/officeDocument/2006/relationships/image" Target="../media/image244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23" Type="http://schemas.openxmlformats.org/officeDocument/2006/relationships/image" Target="../media/image222.png"/><Relationship Id="rId28" Type="http://schemas.openxmlformats.org/officeDocument/2006/relationships/image" Target="../media/image227.png"/><Relationship Id="rId36" Type="http://schemas.openxmlformats.org/officeDocument/2006/relationships/image" Target="../media/image235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31" Type="http://schemas.openxmlformats.org/officeDocument/2006/relationships/image" Target="../media/image230.png"/><Relationship Id="rId44" Type="http://schemas.openxmlformats.org/officeDocument/2006/relationships/image" Target="../media/image243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221.png"/><Relationship Id="rId27" Type="http://schemas.openxmlformats.org/officeDocument/2006/relationships/image" Target="../media/image226.png"/><Relationship Id="rId30" Type="http://schemas.openxmlformats.org/officeDocument/2006/relationships/image" Target="../media/image229.png"/><Relationship Id="rId35" Type="http://schemas.openxmlformats.org/officeDocument/2006/relationships/image" Target="../media/image234.png"/><Relationship Id="rId43" Type="http://schemas.openxmlformats.org/officeDocument/2006/relationships/image" Target="../media/image242.png"/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24.png"/><Relationship Id="rId33" Type="http://schemas.openxmlformats.org/officeDocument/2006/relationships/image" Target="../media/image232.png"/><Relationship Id="rId38" Type="http://schemas.openxmlformats.org/officeDocument/2006/relationships/image" Target="../media/image237.png"/><Relationship Id="rId46" Type="http://schemas.openxmlformats.org/officeDocument/2006/relationships/image" Target="../media/image245.png"/><Relationship Id="rId20" Type="http://schemas.openxmlformats.org/officeDocument/2006/relationships/image" Target="../media/image219.png"/><Relationship Id="rId41" Type="http://schemas.openxmlformats.org/officeDocument/2006/relationships/image" Target="../media/image24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7.png"/><Relationship Id="rId7" Type="http://schemas.openxmlformats.org/officeDocument/2006/relationships/image" Target="../media/image259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263.png"/><Relationship Id="rId5" Type="http://schemas.openxmlformats.org/officeDocument/2006/relationships/image" Target="../media/image247.png"/><Relationship Id="rId10" Type="http://schemas.openxmlformats.org/officeDocument/2006/relationships/image" Target="../media/image262.png"/><Relationship Id="rId4" Type="http://schemas.openxmlformats.org/officeDocument/2006/relationships/image" Target="../media/image252.png"/><Relationship Id="rId9" Type="http://schemas.openxmlformats.org/officeDocument/2006/relationships/image" Target="../media/image26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67.png"/><Relationship Id="rId10" Type="http://schemas.openxmlformats.org/officeDocument/2006/relationships/image" Target="../media/image272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jp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12" Type="http://schemas.openxmlformats.org/officeDocument/2006/relationships/image" Target="../media/image287.png"/><Relationship Id="rId17" Type="http://schemas.openxmlformats.org/officeDocument/2006/relationships/image" Target="../media/image292.png"/><Relationship Id="rId2" Type="http://schemas.openxmlformats.org/officeDocument/2006/relationships/image" Target="../media/image92.png"/><Relationship Id="rId1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5" Type="http://schemas.openxmlformats.org/officeDocument/2006/relationships/image" Target="../media/image29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Relationship Id="rId14" Type="http://schemas.openxmlformats.org/officeDocument/2006/relationships/image" Target="../media/image28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11.png"/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12" Type="http://schemas.openxmlformats.org/officeDocument/2006/relationships/image" Target="../media/image310.png"/><Relationship Id="rId2" Type="http://schemas.openxmlformats.org/officeDocument/2006/relationships/image" Target="../media/image3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11" Type="http://schemas.openxmlformats.org/officeDocument/2006/relationships/image" Target="../media/image309.png"/><Relationship Id="rId5" Type="http://schemas.openxmlformats.org/officeDocument/2006/relationships/image" Target="../media/image303.png"/><Relationship Id="rId10" Type="http://schemas.openxmlformats.org/officeDocument/2006/relationships/image" Target="../media/image308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redis.io/topics/cluster-spec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jpg"/><Relationship Id="rId2" Type="http://schemas.openxmlformats.org/officeDocument/2006/relationships/hyperlink" Target="http://www.infoq.com/presentations/Real-Time-Delivery-Twitte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314.jpg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4.png"/><Relationship Id="rId18" Type="http://schemas.openxmlformats.org/officeDocument/2006/relationships/image" Target="../media/image320.png"/><Relationship Id="rId26" Type="http://schemas.openxmlformats.org/officeDocument/2006/relationships/image" Target="../media/image325.png"/><Relationship Id="rId39" Type="http://schemas.openxmlformats.org/officeDocument/2006/relationships/image" Target="../media/image244.png"/><Relationship Id="rId21" Type="http://schemas.openxmlformats.org/officeDocument/2006/relationships/image" Target="../media/image225.png"/><Relationship Id="rId34" Type="http://schemas.openxmlformats.org/officeDocument/2006/relationships/image" Target="../media/image330.png"/><Relationship Id="rId7" Type="http://schemas.openxmlformats.org/officeDocument/2006/relationships/image" Target="../media/image207.png"/><Relationship Id="rId12" Type="http://schemas.openxmlformats.org/officeDocument/2006/relationships/image" Target="../media/image213.png"/><Relationship Id="rId17" Type="http://schemas.openxmlformats.org/officeDocument/2006/relationships/image" Target="../media/image319.png"/><Relationship Id="rId25" Type="http://schemas.openxmlformats.org/officeDocument/2006/relationships/image" Target="../media/image324.png"/><Relationship Id="rId33" Type="http://schemas.openxmlformats.org/officeDocument/2006/relationships/image" Target="../media/image329.png"/><Relationship Id="rId38" Type="http://schemas.openxmlformats.org/officeDocument/2006/relationships/image" Target="../media/image243.png"/><Relationship Id="rId2" Type="http://schemas.openxmlformats.org/officeDocument/2006/relationships/image" Target="../media/image201.png"/><Relationship Id="rId16" Type="http://schemas.openxmlformats.org/officeDocument/2006/relationships/image" Target="../media/image217.png"/><Relationship Id="rId20" Type="http://schemas.openxmlformats.org/officeDocument/2006/relationships/image" Target="../media/image322.png"/><Relationship Id="rId29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2.png"/><Relationship Id="rId24" Type="http://schemas.openxmlformats.org/officeDocument/2006/relationships/image" Target="../media/image323.png"/><Relationship Id="rId32" Type="http://schemas.openxmlformats.org/officeDocument/2006/relationships/image" Target="../media/image237.png"/><Relationship Id="rId37" Type="http://schemas.openxmlformats.org/officeDocument/2006/relationships/image" Target="../media/image242.png"/><Relationship Id="rId40" Type="http://schemas.openxmlformats.org/officeDocument/2006/relationships/image" Target="../media/image245.png"/><Relationship Id="rId5" Type="http://schemas.openxmlformats.org/officeDocument/2006/relationships/image" Target="../media/image316.png"/><Relationship Id="rId15" Type="http://schemas.openxmlformats.org/officeDocument/2006/relationships/image" Target="../media/image216.png"/><Relationship Id="rId23" Type="http://schemas.openxmlformats.org/officeDocument/2006/relationships/image" Target="../media/image227.png"/><Relationship Id="rId28" Type="http://schemas.openxmlformats.org/officeDocument/2006/relationships/image" Target="../media/image327.png"/><Relationship Id="rId36" Type="http://schemas.openxmlformats.org/officeDocument/2006/relationships/image" Target="../media/image241.png"/><Relationship Id="rId10" Type="http://schemas.openxmlformats.org/officeDocument/2006/relationships/image" Target="../media/image211.png"/><Relationship Id="rId19" Type="http://schemas.openxmlformats.org/officeDocument/2006/relationships/image" Target="../media/image321.png"/><Relationship Id="rId31" Type="http://schemas.openxmlformats.org/officeDocument/2006/relationships/image" Target="../media/image236.png"/><Relationship Id="rId4" Type="http://schemas.openxmlformats.org/officeDocument/2006/relationships/image" Target="../media/image315.png"/><Relationship Id="rId9" Type="http://schemas.openxmlformats.org/officeDocument/2006/relationships/image" Target="../media/image318.png"/><Relationship Id="rId14" Type="http://schemas.openxmlformats.org/officeDocument/2006/relationships/image" Target="../media/image215.png"/><Relationship Id="rId22" Type="http://schemas.openxmlformats.org/officeDocument/2006/relationships/image" Target="../media/image226.png"/><Relationship Id="rId27" Type="http://schemas.openxmlformats.org/officeDocument/2006/relationships/image" Target="../media/image326.png"/><Relationship Id="rId30" Type="http://schemas.openxmlformats.org/officeDocument/2006/relationships/image" Target="../media/image235.png"/><Relationship Id="rId35" Type="http://schemas.openxmlformats.org/officeDocument/2006/relationships/image" Target="../media/image240.png"/><Relationship Id="rId8" Type="http://schemas.openxmlformats.org/officeDocument/2006/relationships/image" Target="../media/image317.png"/><Relationship Id="rId3" Type="http://schemas.openxmlformats.org/officeDocument/2006/relationships/image" Target="../media/image202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40.png"/><Relationship Id="rId4" Type="http://schemas.openxmlformats.org/officeDocument/2006/relationships/image" Target="../media/image33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13" Type="http://schemas.openxmlformats.org/officeDocument/2006/relationships/image" Target="../media/image353.png"/><Relationship Id="rId3" Type="http://schemas.openxmlformats.org/officeDocument/2006/relationships/image" Target="../media/image343.png"/><Relationship Id="rId7" Type="http://schemas.openxmlformats.org/officeDocument/2006/relationships/image" Target="../media/image347.png"/><Relationship Id="rId12" Type="http://schemas.openxmlformats.org/officeDocument/2006/relationships/image" Target="../media/image352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6.png"/><Relationship Id="rId11" Type="http://schemas.openxmlformats.org/officeDocument/2006/relationships/image" Target="../media/image351.png"/><Relationship Id="rId5" Type="http://schemas.openxmlformats.org/officeDocument/2006/relationships/image" Target="../media/image345.png"/><Relationship Id="rId10" Type="http://schemas.openxmlformats.org/officeDocument/2006/relationships/image" Target="../media/image350.png"/><Relationship Id="rId4" Type="http://schemas.openxmlformats.org/officeDocument/2006/relationships/image" Target="../media/image344.png"/><Relationship Id="rId9" Type="http://schemas.openxmlformats.org/officeDocument/2006/relationships/image" Target="../media/image349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559" y="3328238"/>
            <a:ext cx="67392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000000"/>
                </a:solidFill>
              </a:rPr>
              <a:t>What </a:t>
            </a:r>
            <a:r>
              <a:rPr sz="4400" spc="-20" dirty="0">
                <a:solidFill>
                  <a:srgbClr val="000000"/>
                </a:solidFill>
              </a:rPr>
              <a:t>are </a:t>
            </a:r>
            <a:r>
              <a:rPr sz="4400" spc="-5" dirty="0">
                <a:solidFill>
                  <a:srgbClr val="000000"/>
                </a:solidFill>
              </a:rPr>
              <a:t>NoSQL </a:t>
            </a:r>
            <a:r>
              <a:rPr sz="4400" spc="-98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data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stores?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648" y="5186171"/>
            <a:ext cx="3310254" cy="902335"/>
          </a:xfrm>
          <a:custGeom>
            <a:avLst/>
            <a:gdLst/>
            <a:ahLst/>
            <a:cxnLst/>
            <a:rect l="l" t="t" r="r" b="b"/>
            <a:pathLst>
              <a:path w="3310254" h="902335">
                <a:moveTo>
                  <a:pt x="3219957" y="0"/>
                </a:moveTo>
                <a:lnTo>
                  <a:pt x="90220" y="0"/>
                </a:lnTo>
                <a:lnTo>
                  <a:pt x="55105" y="7088"/>
                </a:lnTo>
                <a:lnTo>
                  <a:pt x="26427" y="26415"/>
                </a:lnTo>
                <a:lnTo>
                  <a:pt x="7090" y="55078"/>
                </a:lnTo>
                <a:lnTo>
                  <a:pt x="0" y="90169"/>
                </a:lnTo>
                <a:lnTo>
                  <a:pt x="0" y="811987"/>
                </a:lnTo>
                <a:lnTo>
                  <a:pt x="7090" y="847102"/>
                </a:lnTo>
                <a:lnTo>
                  <a:pt x="26427" y="875780"/>
                </a:lnTo>
                <a:lnTo>
                  <a:pt x="55105" y="895117"/>
                </a:lnTo>
                <a:lnTo>
                  <a:pt x="90220" y="902207"/>
                </a:lnTo>
                <a:lnTo>
                  <a:pt x="3219957" y="902207"/>
                </a:lnTo>
                <a:lnTo>
                  <a:pt x="3255049" y="895117"/>
                </a:lnTo>
                <a:lnTo>
                  <a:pt x="3283711" y="875780"/>
                </a:lnTo>
                <a:lnTo>
                  <a:pt x="3303039" y="847102"/>
                </a:lnTo>
                <a:lnTo>
                  <a:pt x="3310128" y="811987"/>
                </a:lnTo>
                <a:lnTo>
                  <a:pt x="3310128" y="90169"/>
                </a:lnTo>
                <a:lnTo>
                  <a:pt x="3303039" y="55078"/>
                </a:lnTo>
                <a:lnTo>
                  <a:pt x="3283711" y="26415"/>
                </a:lnTo>
                <a:lnTo>
                  <a:pt x="3255049" y="7088"/>
                </a:lnTo>
                <a:lnTo>
                  <a:pt x="3219957" y="0"/>
                </a:lnTo>
                <a:close/>
              </a:path>
            </a:pathLst>
          </a:custGeom>
          <a:solidFill>
            <a:srgbClr val="FA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648" y="4238244"/>
            <a:ext cx="3310254" cy="902335"/>
          </a:xfrm>
          <a:custGeom>
            <a:avLst/>
            <a:gdLst/>
            <a:ahLst/>
            <a:cxnLst/>
            <a:rect l="l" t="t" r="r" b="b"/>
            <a:pathLst>
              <a:path w="3310254" h="902335">
                <a:moveTo>
                  <a:pt x="3219957" y="0"/>
                </a:moveTo>
                <a:lnTo>
                  <a:pt x="90220" y="0"/>
                </a:lnTo>
                <a:lnTo>
                  <a:pt x="55105" y="7088"/>
                </a:lnTo>
                <a:lnTo>
                  <a:pt x="26427" y="26415"/>
                </a:lnTo>
                <a:lnTo>
                  <a:pt x="7090" y="55078"/>
                </a:lnTo>
                <a:lnTo>
                  <a:pt x="0" y="90169"/>
                </a:lnTo>
                <a:lnTo>
                  <a:pt x="0" y="812037"/>
                </a:lnTo>
                <a:lnTo>
                  <a:pt x="7090" y="847129"/>
                </a:lnTo>
                <a:lnTo>
                  <a:pt x="26427" y="875791"/>
                </a:lnTo>
                <a:lnTo>
                  <a:pt x="55105" y="895119"/>
                </a:lnTo>
                <a:lnTo>
                  <a:pt x="90220" y="902207"/>
                </a:lnTo>
                <a:lnTo>
                  <a:pt x="3219957" y="902207"/>
                </a:lnTo>
                <a:lnTo>
                  <a:pt x="3255049" y="895119"/>
                </a:lnTo>
                <a:lnTo>
                  <a:pt x="3283711" y="875791"/>
                </a:lnTo>
                <a:lnTo>
                  <a:pt x="3303039" y="847129"/>
                </a:lnTo>
                <a:lnTo>
                  <a:pt x="3310128" y="812037"/>
                </a:lnTo>
                <a:lnTo>
                  <a:pt x="3310128" y="90169"/>
                </a:lnTo>
                <a:lnTo>
                  <a:pt x="3303039" y="55078"/>
                </a:lnTo>
                <a:lnTo>
                  <a:pt x="3283711" y="26415"/>
                </a:lnTo>
                <a:lnTo>
                  <a:pt x="3255049" y="7088"/>
                </a:lnTo>
                <a:lnTo>
                  <a:pt x="3219957" y="0"/>
                </a:lnTo>
                <a:close/>
              </a:path>
            </a:pathLst>
          </a:custGeom>
          <a:solidFill>
            <a:srgbClr val="FA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648" y="2342387"/>
            <a:ext cx="3310254" cy="1850389"/>
          </a:xfrm>
          <a:custGeom>
            <a:avLst/>
            <a:gdLst/>
            <a:ahLst/>
            <a:cxnLst/>
            <a:rect l="l" t="t" r="r" b="b"/>
            <a:pathLst>
              <a:path w="3310254" h="1850389">
                <a:moveTo>
                  <a:pt x="3310128" y="1038098"/>
                </a:moveTo>
                <a:lnTo>
                  <a:pt x="3303028" y="1003007"/>
                </a:lnTo>
                <a:lnTo>
                  <a:pt x="3283699" y="974344"/>
                </a:lnTo>
                <a:lnTo>
                  <a:pt x="3255048" y="955027"/>
                </a:lnTo>
                <a:lnTo>
                  <a:pt x="3219958" y="947928"/>
                </a:lnTo>
                <a:lnTo>
                  <a:pt x="90220" y="947928"/>
                </a:lnTo>
                <a:lnTo>
                  <a:pt x="55092" y="955027"/>
                </a:lnTo>
                <a:lnTo>
                  <a:pt x="26416" y="974344"/>
                </a:lnTo>
                <a:lnTo>
                  <a:pt x="7086" y="1003007"/>
                </a:lnTo>
                <a:lnTo>
                  <a:pt x="0" y="1038098"/>
                </a:lnTo>
                <a:lnTo>
                  <a:pt x="0" y="1759966"/>
                </a:lnTo>
                <a:lnTo>
                  <a:pt x="7086" y="1795068"/>
                </a:lnTo>
                <a:lnTo>
                  <a:pt x="26416" y="1823732"/>
                </a:lnTo>
                <a:lnTo>
                  <a:pt x="55092" y="1843049"/>
                </a:lnTo>
                <a:lnTo>
                  <a:pt x="90220" y="1850136"/>
                </a:lnTo>
                <a:lnTo>
                  <a:pt x="3219958" y="1850136"/>
                </a:lnTo>
                <a:lnTo>
                  <a:pt x="3255048" y="1843049"/>
                </a:lnTo>
                <a:lnTo>
                  <a:pt x="3283699" y="1823732"/>
                </a:lnTo>
                <a:lnTo>
                  <a:pt x="3303028" y="1795068"/>
                </a:lnTo>
                <a:lnTo>
                  <a:pt x="3310128" y="1759966"/>
                </a:lnTo>
                <a:lnTo>
                  <a:pt x="3310128" y="1038098"/>
                </a:lnTo>
                <a:close/>
              </a:path>
              <a:path w="3310254" h="1850389">
                <a:moveTo>
                  <a:pt x="3310128" y="90424"/>
                </a:moveTo>
                <a:lnTo>
                  <a:pt x="3303016" y="55245"/>
                </a:lnTo>
                <a:lnTo>
                  <a:pt x="3283623" y="26504"/>
                </a:lnTo>
                <a:lnTo>
                  <a:pt x="3254883" y="7112"/>
                </a:lnTo>
                <a:lnTo>
                  <a:pt x="3219704" y="0"/>
                </a:lnTo>
                <a:lnTo>
                  <a:pt x="90373" y="0"/>
                </a:lnTo>
                <a:lnTo>
                  <a:pt x="55194" y="7112"/>
                </a:lnTo>
                <a:lnTo>
                  <a:pt x="26466" y="26504"/>
                </a:lnTo>
                <a:lnTo>
                  <a:pt x="7099" y="55245"/>
                </a:lnTo>
                <a:lnTo>
                  <a:pt x="0" y="90424"/>
                </a:lnTo>
                <a:lnTo>
                  <a:pt x="0" y="813308"/>
                </a:lnTo>
                <a:lnTo>
                  <a:pt x="7099" y="848499"/>
                </a:lnTo>
                <a:lnTo>
                  <a:pt x="26466" y="877239"/>
                </a:lnTo>
                <a:lnTo>
                  <a:pt x="55194" y="896632"/>
                </a:lnTo>
                <a:lnTo>
                  <a:pt x="90373" y="903732"/>
                </a:lnTo>
                <a:lnTo>
                  <a:pt x="3219704" y="903732"/>
                </a:lnTo>
                <a:lnTo>
                  <a:pt x="3254883" y="896632"/>
                </a:lnTo>
                <a:lnTo>
                  <a:pt x="3283623" y="877239"/>
                </a:lnTo>
                <a:lnTo>
                  <a:pt x="3303016" y="848499"/>
                </a:lnTo>
                <a:lnTo>
                  <a:pt x="3310128" y="813308"/>
                </a:lnTo>
                <a:lnTo>
                  <a:pt x="3310128" y="90424"/>
                </a:lnTo>
                <a:close/>
              </a:path>
            </a:pathLst>
          </a:custGeom>
          <a:solidFill>
            <a:srgbClr val="FA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323" y="2598166"/>
            <a:ext cx="3122295" cy="33166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Commercial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DBMS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" algn="ctr">
              <a:lnSpc>
                <a:spcPts val="2305"/>
              </a:lnSpc>
              <a:spcBef>
                <a:spcPts val="1520"/>
              </a:spcBef>
            </a:pPr>
            <a:r>
              <a:rPr sz="2000" spc="-5" dirty="0">
                <a:latin typeface="Calibri"/>
                <a:cs typeface="Calibri"/>
              </a:rPr>
              <a:t>Specialized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DB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(Oracle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Exadata,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Calibri"/>
              <a:cs typeface="Calibri"/>
            </a:endParaRPr>
          </a:p>
          <a:p>
            <a:pPr marL="81280" marR="72390" indent="635" algn="ctr">
              <a:lnSpc>
                <a:spcPts val="2210"/>
              </a:lnSpc>
            </a:pPr>
            <a:r>
              <a:rPr sz="2000" spc="-5" dirty="0">
                <a:latin typeface="Calibri"/>
                <a:cs typeface="Calibri"/>
              </a:rPr>
              <a:t>Highly </a:t>
            </a:r>
            <a:r>
              <a:rPr sz="2000" spc="-10" dirty="0">
                <a:latin typeface="Calibri"/>
                <a:cs typeface="Calibri"/>
              </a:rPr>
              <a:t>available network </a:t>
            </a:r>
            <a:r>
              <a:rPr sz="2000" spc="-5" dirty="0">
                <a:latin typeface="Calibri"/>
                <a:cs typeface="Calibri"/>
              </a:rPr>
              <a:t> (Infiniband,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Fabric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Path,</a:t>
            </a:r>
            <a:r>
              <a:rPr sz="2000" spc="-10" dirty="0">
                <a:latin typeface="Calibri"/>
                <a:cs typeface="Calibri"/>
              </a:rPr>
              <a:t> etc.)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Calibri"/>
              <a:cs typeface="Calibri"/>
            </a:endParaRPr>
          </a:p>
          <a:p>
            <a:pPr marL="12065" marR="5080" algn="ctr">
              <a:lnSpc>
                <a:spcPts val="2210"/>
              </a:lnSpc>
            </a:pPr>
            <a:r>
              <a:rPr sz="2000" spc="-5" dirty="0">
                <a:latin typeface="Calibri"/>
                <a:cs typeface="Calibri"/>
              </a:rPr>
              <a:t>Highly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spc="-15" dirty="0">
                <a:latin typeface="Calibri"/>
                <a:cs typeface="Calibri"/>
              </a:rPr>
              <a:t>Storage </a:t>
            </a:r>
            <a:r>
              <a:rPr sz="2000" spc="-5" dirty="0">
                <a:latin typeface="Calibri"/>
                <a:cs typeface="Calibri"/>
              </a:rPr>
              <a:t>(SAN,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RAID,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530796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NoSQL</a:t>
            </a:r>
            <a:r>
              <a:rPr sz="3700" spc="-100" dirty="0"/>
              <a:t> </a:t>
            </a:r>
            <a:r>
              <a:rPr sz="3700" spc="-45" dirty="0"/>
              <a:t>Paradigm</a:t>
            </a:r>
            <a:r>
              <a:rPr sz="3700" spc="-105" dirty="0"/>
              <a:t> </a:t>
            </a:r>
            <a:r>
              <a:rPr sz="3700" spc="-15" dirty="0"/>
              <a:t>Shift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15" dirty="0">
                <a:solidFill>
                  <a:srgbClr val="7E7E7E"/>
                </a:solidFill>
              </a:rPr>
              <a:t>Open</a:t>
            </a:r>
            <a:r>
              <a:rPr sz="2800" spc="-8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Source</a:t>
            </a:r>
            <a:r>
              <a:rPr sz="2800" spc="-85" dirty="0">
                <a:solidFill>
                  <a:srgbClr val="7E7E7E"/>
                </a:solidFill>
              </a:rPr>
              <a:t> </a:t>
            </a:r>
            <a:r>
              <a:rPr sz="2800" spc="-5" dirty="0">
                <a:solidFill>
                  <a:srgbClr val="7E7E7E"/>
                </a:solidFill>
              </a:rPr>
              <a:t>&amp;</a:t>
            </a:r>
            <a:r>
              <a:rPr sz="2800" spc="-55" dirty="0">
                <a:solidFill>
                  <a:srgbClr val="7E7E7E"/>
                </a:solidFill>
              </a:rPr>
              <a:t> </a:t>
            </a:r>
            <a:r>
              <a:rPr sz="2800" spc="-25" dirty="0">
                <a:solidFill>
                  <a:srgbClr val="7E7E7E"/>
                </a:solidFill>
              </a:rPr>
              <a:t>Commodity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35" dirty="0">
                <a:solidFill>
                  <a:srgbClr val="7E7E7E"/>
                </a:solidFill>
              </a:rPr>
              <a:t>Hardware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5221224" y="2346959"/>
            <a:ext cx="3165475" cy="3744595"/>
          </a:xfrm>
          <a:custGeom>
            <a:avLst/>
            <a:gdLst/>
            <a:ahLst/>
            <a:cxnLst/>
            <a:rect l="l" t="t" r="r" b="b"/>
            <a:pathLst>
              <a:path w="3165475" h="3744595">
                <a:moveTo>
                  <a:pt x="3165348" y="2931160"/>
                </a:moveTo>
                <a:lnTo>
                  <a:pt x="3158236" y="2895981"/>
                </a:lnTo>
                <a:lnTo>
                  <a:pt x="3138843" y="2867241"/>
                </a:lnTo>
                <a:lnTo>
                  <a:pt x="3110103" y="2847848"/>
                </a:lnTo>
                <a:lnTo>
                  <a:pt x="3074924" y="2840736"/>
                </a:lnTo>
                <a:lnTo>
                  <a:pt x="90424" y="2840736"/>
                </a:lnTo>
                <a:lnTo>
                  <a:pt x="55232" y="2847848"/>
                </a:lnTo>
                <a:lnTo>
                  <a:pt x="26492" y="2867241"/>
                </a:lnTo>
                <a:lnTo>
                  <a:pt x="7099" y="2895981"/>
                </a:lnTo>
                <a:lnTo>
                  <a:pt x="0" y="2931160"/>
                </a:lnTo>
                <a:lnTo>
                  <a:pt x="0" y="3654094"/>
                </a:lnTo>
                <a:lnTo>
                  <a:pt x="7099" y="3689273"/>
                </a:lnTo>
                <a:lnTo>
                  <a:pt x="26492" y="3718001"/>
                </a:lnTo>
                <a:lnTo>
                  <a:pt x="55232" y="3737368"/>
                </a:lnTo>
                <a:lnTo>
                  <a:pt x="90424" y="3744468"/>
                </a:lnTo>
                <a:lnTo>
                  <a:pt x="3074924" y="3744468"/>
                </a:lnTo>
                <a:lnTo>
                  <a:pt x="3110103" y="3737368"/>
                </a:lnTo>
                <a:lnTo>
                  <a:pt x="3138843" y="3718001"/>
                </a:lnTo>
                <a:lnTo>
                  <a:pt x="3158236" y="3689273"/>
                </a:lnTo>
                <a:lnTo>
                  <a:pt x="3165348" y="3654094"/>
                </a:lnTo>
                <a:lnTo>
                  <a:pt x="3165348" y="2931160"/>
                </a:lnTo>
                <a:close/>
              </a:path>
              <a:path w="3165475" h="3744595">
                <a:moveTo>
                  <a:pt x="3165348" y="1984756"/>
                </a:moveTo>
                <a:lnTo>
                  <a:pt x="3158236" y="1949577"/>
                </a:lnTo>
                <a:lnTo>
                  <a:pt x="3138843" y="1920836"/>
                </a:lnTo>
                <a:lnTo>
                  <a:pt x="3110103" y="1901444"/>
                </a:lnTo>
                <a:lnTo>
                  <a:pt x="3074924" y="1894332"/>
                </a:lnTo>
                <a:lnTo>
                  <a:pt x="90424" y="1894332"/>
                </a:lnTo>
                <a:lnTo>
                  <a:pt x="55232" y="1901444"/>
                </a:lnTo>
                <a:lnTo>
                  <a:pt x="26492" y="1920836"/>
                </a:lnTo>
                <a:lnTo>
                  <a:pt x="7099" y="1949577"/>
                </a:lnTo>
                <a:lnTo>
                  <a:pt x="0" y="1984756"/>
                </a:lnTo>
                <a:lnTo>
                  <a:pt x="0" y="2707640"/>
                </a:lnTo>
                <a:lnTo>
                  <a:pt x="7099" y="2742831"/>
                </a:lnTo>
                <a:lnTo>
                  <a:pt x="26492" y="2771571"/>
                </a:lnTo>
                <a:lnTo>
                  <a:pt x="55232" y="2790964"/>
                </a:lnTo>
                <a:lnTo>
                  <a:pt x="90424" y="2798064"/>
                </a:lnTo>
                <a:lnTo>
                  <a:pt x="3074924" y="2798064"/>
                </a:lnTo>
                <a:lnTo>
                  <a:pt x="3110103" y="2790964"/>
                </a:lnTo>
                <a:lnTo>
                  <a:pt x="3138843" y="2771571"/>
                </a:lnTo>
                <a:lnTo>
                  <a:pt x="3158236" y="2742831"/>
                </a:lnTo>
                <a:lnTo>
                  <a:pt x="3165348" y="2707640"/>
                </a:lnTo>
                <a:lnTo>
                  <a:pt x="3165348" y="1984756"/>
                </a:lnTo>
                <a:close/>
              </a:path>
              <a:path w="3165475" h="3744595">
                <a:moveTo>
                  <a:pt x="3165348" y="1036955"/>
                </a:moveTo>
                <a:lnTo>
                  <a:pt x="3158236" y="1001699"/>
                </a:lnTo>
                <a:lnTo>
                  <a:pt x="3138830" y="972921"/>
                </a:lnTo>
                <a:lnTo>
                  <a:pt x="3110052" y="953516"/>
                </a:lnTo>
                <a:lnTo>
                  <a:pt x="3074797" y="946404"/>
                </a:lnTo>
                <a:lnTo>
                  <a:pt x="90551" y="946404"/>
                </a:lnTo>
                <a:lnTo>
                  <a:pt x="55283" y="953516"/>
                </a:lnTo>
                <a:lnTo>
                  <a:pt x="26504" y="972921"/>
                </a:lnTo>
                <a:lnTo>
                  <a:pt x="7112" y="1001699"/>
                </a:lnTo>
                <a:lnTo>
                  <a:pt x="0" y="1036955"/>
                </a:lnTo>
                <a:lnTo>
                  <a:pt x="0" y="1761109"/>
                </a:lnTo>
                <a:lnTo>
                  <a:pt x="7112" y="1796376"/>
                </a:lnTo>
                <a:lnTo>
                  <a:pt x="26504" y="1825155"/>
                </a:lnTo>
                <a:lnTo>
                  <a:pt x="55283" y="1844548"/>
                </a:lnTo>
                <a:lnTo>
                  <a:pt x="90551" y="1851660"/>
                </a:lnTo>
                <a:lnTo>
                  <a:pt x="3074797" y="1851660"/>
                </a:lnTo>
                <a:lnTo>
                  <a:pt x="3110052" y="1844548"/>
                </a:lnTo>
                <a:lnTo>
                  <a:pt x="3138830" y="1825155"/>
                </a:lnTo>
                <a:lnTo>
                  <a:pt x="3158236" y="1796376"/>
                </a:lnTo>
                <a:lnTo>
                  <a:pt x="3165348" y="1761109"/>
                </a:lnTo>
                <a:lnTo>
                  <a:pt x="3165348" y="1036955"/>
                </a:lnTo>
                <a:close/>
              </a:path>
              <a:path w="3165475" h="3744595">
                <a:moveTo>
                  <a:pt x="3165348" y="90424"/>
                </a:moveTo>
                <a:lnTo>
                  <a:pt x="3158236" y="55245"/>
                </a:lnTo>
                <a:lnTo>
                  <a:pt x="3138843" y="26504"/>
                </a:lnTo>
                <a:lnTo>
                  <a:pt x="3110103" y="7112"/>
                </a:lnTo>
                <a:lnTo>
                  <a:pt x="3074924" y="0"/>
                </a:lnTo>
                <a:lnTo>
                  <a:pt x="90424" y="0"/>
                </a:lnTo>
                <a:lnTo>
                  <a:pt x="55232" y="7112"/>
                </a:lnTo>
                <a:lnTo>
                  <a:pt x="26492" y="26504"/>
                </a:lnTo>
                <a:lnTo>
                  <a:pt x="7099" y="55245"/>
                </a:lnTo>
                <a:lnTo>
                  <a:pt x="0" y="90424"/>
                </a:lnTo>
                <a:lnTo>
                  <a:pt x="0" y="813308"/>
                </a:lnTo>
                <a:lnTo>
                  <a:pt x="7099" y="848499"/>
                </a:lnTo>
                <a:lnTo>
                  <a:pt x="26492" y="877239"/>
                </a:lnTo>
                <a:lnTo>
                  <a:pt x="55232" y="896632"/>
                </a:lnTo>
                <a:lnTo>
                  <a:pt x="90424" y="903732"/>
                </a:lnTo>
                <a:lnTo>
                  <a:pt x="3074924" y="903732"/>
                </a:lnTo>
                <a:lnTo>
                  <a:pt x="3110103" y="896632"/>
                </a:lnTo>
                <a:lnTo>
                  <a:pt x="3138843" y="877239"/>
                </a:lnTo>
                <a:lnTo>
                  <a:pt x="3158236" y="848499"/>
                </a:lnTo>
                <a:lnTo>
                  <a:pt x="3165348" y="813308"/>
                </a:lnTo>
                <a:lnTo>
                  <a:pt x="3165348" y="90424"/>
                </a:lnTo>
                <a:close/>
              </a:path>
            </a:pathLst>
          </a:custGeom>
          <a:solidFill>
            <a:srgbClr val="EBF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0697" y="2602814"/>
            <a:ext cx="2947670" cy="331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Open-Source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DBMS</a:t>
            </a:r>
            <a:endParaRPr sz="2000">
              <a:latin typeface="Calibri"/>
              <a:cs typeface="Calibri"/>
            </a:endParaRPr>
          </a:p>
          <a:p>
            <a:pPr marL="350520" marR="341630" algn="ctr">
              <a:lnSpc>
                <a:spcPct val="264900"/>
              </a:lnSpc>
              <a:spcBef>
                <a:spcPts val="1100"/>
              </a:spcBef>
            </a:pPr>
            <a:r>
              <a:rPr sz="2000" spc="-5" dirty="0">
                <a:latin typeface="Calibri"/>
                <a:cs typeface="Calibri"/>
              </a:rPr>
              <a:t>Commodity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hardware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Commodity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0"/>
              </a:lnSpc>
            </a:pPr>
            <a:r>
              <a:rPr sz="2000" spc="-5" dirty="0">
                <a:latin typeface="Calibri"/>
                <a:cs typeface="Calibri"/>
              </a:rPr>
              <a:t>(Ethernet,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Commodity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drives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(standard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HDDs,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JBOD)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1769364"/>
            <a:ext cx="925068" cy="9265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1994916"/>
            <a:ext cx="1868424" cy="6233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3964" y="3615474"/>
            <a:ext cx="665988" cy="3109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3964" y="2679445"/>
            <a:ext cx="665988" cy="3144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3964" y="4551210"/>
            <a:ext cx="665988" cy="31098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488" y="5456428"/>
            <a:ext cx="665988" cy="310983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99021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/>
              <a:t>HBase</a:t>
            </a:r>
            <a:r>
              <a:rPr sz="4100" spc="-170" dirty="0"/>
              <a:t> </a:t>
            </a:r>
            <a:r>
              <a:rPr sz="4100" spc="-45" dirty="0"/>
              <a:t>Storage</a:t>
            </a:r>
            <a:endParaRPr sz="4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2591" y="2987548"/>
          <a:ext cx="3482973" cy="2263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cf1:c1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cf1:c2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cf2:c1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cf2:c2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0"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08305" marR="85090" algn="just">
                        <a:lnSpc>
                          <a:spcPct val="137500"/>
                        </a:lnSpc>
                      </a:pPr>
                      <a:r>
                        <a:rPr sz="18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r2  r3  r4  r5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760220" y="3404615"/>
            <a:ext cx="274320" cy="277495"/>
            <a:chOff x="1760220" y="3404615"/>
            <a:chExt cx="274320" cy="277495"/>
          </a:xfrm>
        </p:grpSpPr>
        <p:sp>
          <p:nvSpPr>
            <p:cNvPr id="5" name="object 5"/>
            <p:cNvSpPr/>
            <p:nvPr/>
          </p:nvSpPr>
          <p:spPr>
            <a:xfrm>
              <a:off x="1766316" y="3410711"/>
              <a:ext cx="262255" cy="265430"/>
            </a:xfrm>
            <a:custGeom>
              <a:avLst/>
              <a:gdLst/>
              <a:ahLst/>
              <a:cxnLst/>
              <a:rect l="l" t="t" r="r" b="b"/>
              <a:pathLst>
                <a:path w="262255" h="265429">
                  <a:moveTo>
                    <a:pt x="262128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2128" y="265175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A2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6316" y="3410711"/>
              <a:ext cx="262255" cy="265430"/>
            </a:xfrm>
            <a:custGeom>
              <a:avLst/>
              <a:gdLst/>
              <a:ahLst/>
              <a:cxnLst/>
              <a:rect l="l" t="t" r="r" b="b"/>
              <a:pathLst>
                <a:path w="262255" h="265429">
                  <a:moveTo>
                    <a:pt x="0" y="265175"/>
                  </a:moveTo>
                  <a:lnTo>
                    <a:pt x="262128" y="265175"/>
                  </a:lnTo>
                  <a:lnTo>
                    <a:pt x="262128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78023" y="3803903"/>
            <a:ext cx="276225" cy="277495"/>
            <a:chOff x="2478023" y="3803903"/>
            <a:chExt cx="276225" cy="277495"/>
          </a:xfrm>
        </p:grpSpPr>
        <p:sp>
          <p:nvSpPr>
            <p:cNvPr id="8" name="object 8"/>
            <p:cNvSpPr/>
            <p:nvPr/>
          </p:nvSpPr>
          <p:spPr>
            <a:xfrm>
              <a:off x="2484119" y="3809999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263651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3651" y="26517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A2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4119" y="3809999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5"/>
                  </a:moveTo>
                  <a:lnTo>
                    <a:pt x="263651" y="26517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78023" y="4547615"/>
            <a:ext cx="276225" cy="277495"/>
            <a:chOff x="2478023" y="4547615"/>
            <a:chExt cx="276225" cy="277495"/>
          </a:xfrm>
        </p:grpSpPr>
        <p:sp>
          <p:nvSpPr>
            <p:cNvPr id="11" name="object 11"/>
            <p:cNvSpPr/>
            <p:nvPr/>
          </p:nvSpPr>
          <p:spPr>
            <a:xfrm>
              <a:off x="2484119" y="4553711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263651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3651" y="26517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A2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4119" y="4553711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5"/>
                  </a:moveTo>
                  <a:lnTo>
                    <a:pt x="263651" y="26517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760220" y="4858511"/>
            <a:ext cx="317500" cy="341630"/>
            <a:chOff x="1760220" y="4858511"/>
            <a:chExt cx="317500" cy="341630"/>
          </a:xfrm>
        </p:grpSpPr>
        <p:sp>
          <p:nvSpPr>
            <p:cNvPr id="14" name="object 14"/>
            <p:cNvSpPr/>
            <p:nvPr/>
          </p:nvSpPr>
          <p:spPr>
            <a:xfrm>
              <a:off x="1807464" y="4864607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263639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0" y="265176"/>
                  </a:lnTo>
                  <a:lnTo>
                    <a:pt x="263639" y="265176"/>
                  </a:lnTo>
                  <a:lnTo>
                    <a:pt x="263639" y="64008"/>
                  </a:lnTo>
                  <a:lnTo>
                    <a:pt x="263639" y="0"/>
                  </a:lnTo>
                  <a:close/>
                </a:path>
              </a:pathLst>
            </a:custGeom>
            <a:solidFill>
              <a:srgbClr val="6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07464" y="4864607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6"/>
                  </a:moveTo>
                  <a:lnTo>
                    <a:pt x="263651" y="26517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65176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6316" y="4928615"/>
              <a:ext cx="262255" cy="265430"/>
            </a:xfrm>
            <a:custGeom>
              <a:avLst/>
              <a:gdLst/>
              <a:ahLst/>
              <a:cxnLst/>
              <a:rect l="l" t="t" r="r" b="b"/>
              <a:pathLst>
                <a:path w="262255" h="265429">
                  <a:moveTo>
                    <a:pt x="262128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2128" y="265175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A2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6316" y="4928615"/>
              <a:ext cx="262255" cy="265430"/>
            </a:xfrm>
            <a:custGeom>
              <a:avLst/>
              <a:gdLst/>
              <a:ahLst/>
              <a:cxnLst/>
              <a:rect l="l" t="t" r="r" b="b"/>
              <a:pathLst>
                <a:path w="262255" h="265429">
                  <a:moveTo>
                    <a:pt x="0" y="265175"/>
                  </a:moveTo>
                  <a:lnTo>
                    <a:pt x="262128" y="265175"/>
                  </a:lnTo>
                  <a:lnTo>
                    <a:pt x="262128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127248" y="3404615"/>
            <a:ext cx="276225" cy="277495"/>
            <a:chOff x="3127248" y="3404615"/>
            <a:chExt cx="276225" cy="277495"/>
          </a:xfrm>
        </p:grpSpPr>
        <p:sp>
          <p:nvSpPr>
            <p:cNvPr id="19" name="object 19"/>
            <p:cNvSpPr/>
            <p:nvPr/>
          </p:nvSpPr>
          <p:spPr>
            <a:xfrm>
              <a:off x="3133344" y="3410711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26365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3652" y="265175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B54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33344" y="3410711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5"/>
                  </a:moveTo>
                  <a:lnTo>
                    <a:pt x="263652" y="265175"/>
                  </a:lnTo>
                  <a:lnTo>
                    <a:pt x="263652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127248" y="4922520"/>
            <a:ext cx="276225" cy="277495"/>
            <a:chOff x="3127248" y="4922520"/>
            <a:chExt cx="276225" cy="277495"/>
          </a:xfrm>
        </p:grpSpPr>
        <p:sp>
          <p:nvSpPr>
            <p:cNvPr id="22" name="object 22"/>
            <p:cNvSpPr/>
            <p:nvPr/>
          </p:nvSpPr>
          <p:spPr>
            <a:xfrm>
              <a:off x="3133344" y="4928616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26365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3652" y="265175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B54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33344" y="4928616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5"/>
                  </a:moveTo>
                  <a:lnTo>
                    <a:pt x="263652" y="265175"/>
                  </a:lnTo>
                  <a:lnTo>
                    <a:pt x="263652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825240" y="3803903"/>
            <a:ext cx="317500" cy="660400"/>
            <a:chOff x="3825240" y="3803903"/>
            <a:chExt cx="317500" cy="660400"/>
          </a:xfrm>
        </p:grpSpPr>
        <p:sp>
          <p:nvSpPr>
            <p:cNvPr id="25" name="object 25"/>
            <p:cNvSpPr/>
            <p:nvPr/>
          </p:nvSpPr>
          <p:spPr>
            <a:xfrm>
              <a:off x="3852672" y="3809999"/>
              <a:ext cx="262255" cy="265430"/>
            </a:xfrm>
            <a:custGeom>
              <a:avLst/>
              <a:gdLst/>
              <a:ahLst/>
              <a:cxnLst/>
              <a:rect l="l" t="t" r="r" b="b"/>
              <a:pathLst>
                <a:path w="262254" h="265429">
                  <a:moveTo>
                    <a:pt x="262127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2127" y="265175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B54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52672" y="3809999"/>
              <a:ext cx="262255" cy="265430"/>
            </a:xfrm>
            <a:custGeom>
              <a:avLst/>
              <a:gdLst/>
              <a:ahLst/>
              <a:cxnLst/>
              <a:rect l="l" t="t" r="r" b="b"/>
              <a:pathLst>
                <a:path w="262254" h="265429">
                  <a:moveTo>
                    <a:pt x="0" y="265175"/>
                  </a:moveTo>
                  <a:lnTo>
                    <a:pt x="262127" y="265175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72484" y="4128515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26365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0" y="265176"/>
                  </a:lnTo>
                  <a:lnTo>
                    <a:pt x="263652" y="265176"/>
                  </a:lnTo>
                  <a:lnTo>
                    <a:pt x="263652" y="64008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783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72484" y="4128515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5"/>
                  </a:moveTo>
                  <a:lnTo>
                    <a:pt x="263651" y="26517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31336" y="4192523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263651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63651" y="26517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B54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1336" y="4192523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5"/>
                  </a:moveTo>
                  <a:lnTo>
                    <a:pt x="263651" y="26517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80126" y="2134107"/>
            <a:ext cx="2520315" cy="1005840"/>
          </a:xfrm>
          <a:prstGeom prst="rect">
            <a:avLst/>
          </a:prstGeom>
          <a:solidFill>
            <a:srgbClr val="B5490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r1:cf2:c1:t1:&lt;value&gt;</a:t>
            </a:r>
            <a:endParaRPr sz="1600">
              <a:latin typeface="Consolas"/>
              <a:cs typeface="Consolas"/>
            </a:endParaRPr>
          </a:p>
          <a:p>
            <a:pPr marL="92075" marR="195580">
              <a:lnSpc>
                <a:spcPct val="137500"/>
              </a:lnSpc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r2:cf2:c2:t1:&lt;value&gt; </a:t>
            </a:r>
            <a:r>
              <a:rPr sz="1600" spc="-865" dirty="0">
                <a:solidFill>
                  <a:srgbClr val="FFFF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r3:cf2:c2:t2:&lt;value&gt;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80126" y="3139948"/>
            <a:ext cx="2520315" cy="335280"/>
          </a:xfrm>
          <a:prstGeom prst="rect">
            <a:avLst/>
          </a:prstGeom>
          <a:solidFill>
            <a:srgbClr val="78300A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r3:cf2:c2:t1:&lt;value&gt;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80126" y="3475228"/>
            <a:ext cx="2520315" cy="335280"/>
          </a:xfrm>
          <a:prstGeom prst="rect">
            <a:avLst/>
          </a:prstGeom>
          <a:solidFill>
            <a:srgbClr val="B5490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r5:cf2:c1:t1:&lt;value&gt;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80126" y="4355338"/>
            <a:ext cx="2520315" cy="1341120"/>
          </a:xfrm>
          <a:prstGeom prst="rect">
            <a:avLst/>
          </a:prstGeom>
          <a:solidFill>
            <a:srgbClr val="A2171E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r1:cf1:c1:t1:&lt;value&gt;</a:t>
            </a:r>
            <a:endParaRPr sz="1600">
              <a:latin typeface="Consolas"/>
              <a:cs typeface="Consolas"/>
            </a:endParaRPr>
          </a:p>
          <a:p>
            <a:pPr marL="92075">
              <a:lnSpc>
                <a:spcPct val="100000"/>
              </a:lnSpc>
              <a:spcBef>
                <a:spcPts val="720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r2:cf1:c2:t1:&lt;value&gt;</a:t>
            </a:r>
            <a:endParaRPr sz="1600">
              <a:latin typeface="Consolas"/>
              <a:cs typeface="Consolas"/>
            </a:endParaRPr>
          </a:p>
          <a:p>
            <a:pPr marL="92075">
              <a:lnSpc>
                <a:spcPct val="100000"/>
              </a:lnSpc>
              <a:spcBef>
                <a:spcPts val="720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r3:cf1:c2:t1:&lt;value&gt;</a:t>
            </a:r>
            <a:endParaRPr sz="1600">
              <a:latin typeface="Consolas"/>
              <a:cs typeface="Consolas"/>
            </a:endParaRPr>
          </a:p>
          <a:p>
            <a:pPr marL="92075">
              <a:lnSpc>
                <a:spcPct val="100000"/>
              </a:lnSpc>
              <a:spcBef>
                <a:spcPts val="720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r3:cf1:c1:t2:&lt;value&gt;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80126" y="5696458"/>
            <a:ext cx="2520315" cy="335280"/>
          </a:xfrm>
          <a:prstGeom prst="rect">
            <a:avLst/>
          </a:prstGeom>
          <a:solidFill>
            <a:srgbClr val="6C0F13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600" spc="-10" dirty="0">
                <a:solidFill>
                  <a:srgbClr val="FFFFFF"/>
                </a:solidFill>
                <a:latin typeface="Consolas"/>
                <a:cs typeface="Consolas"/>
              </a:rPr>
              <a:t>r5:cf1:c1:t1:&lt;value&gt;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2108" y="3779596"/>
            <a:ext cx="745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HFile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cf2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52108" y="5993079"/>
            <a:ext cx="745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HFile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cf1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5668" y="1493646"/>
            <a:ext cx="4171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"/>
                <a:cs typeface="Calibri"/>
              </a:rPr>
              <a:t>Logical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physical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mapping: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38527" y="1964435"/>
            <a:ext cx="2705100" cy="954405"/>
          </a:xfrm>
          <a:custGeom>
            <a:avLst/>
            <a:gdLst/>
            <a:ahLst/>
            <a:cxnLst/>
            <a:rect l="l" t="t" r="r" b="b"/>
            <a:pathLst>
              <a:path w="2705100" h="954405">
                <a:moveTo>
                  <a:pt x="2705100" y="0"/>
                </a:moveTo>
                <a:lnTo>
                  <a:pt x="0" y="0"/>
                </a:lnTo>
                <a:lnTo>
                  <a:pt x="0" y="954024"/>
                </a:lnTo>
                <a:lnTo>
                  <a:pt x="2705100" y="954024"/>
                </a:lnTo>
                <a:lnTo>
                  <a:pt x="2705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17902" y="1985848"/>
            <a:ext cx="246316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Calibri"/>
                <a:cs typeface="Calibri"/>
              </a:rPr>
              <a:t>Key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Design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–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where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 store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data</a:t>
            </a:r>
            <a:r>
              <a:rPr sz="1400" b="1" spc="-1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91440" marR="78232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r2:cf2:c2:t1:&lt;value&gt; </a:t>
            </a:r>
            <a:r>
              <a:rPr sz="1400" dirty="0">
                <a:latin typeface="Calibri"/>
                <a:cs typeface="Calibri"/>
              </a:rPr>
              <a:t> r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" dirty="0">
                <a:latin typeface="Calibri"/>
                <a:cs typeface="Calibri"/>
              </a:rPr>
              <a:t>&lt;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ue&gt;</a:t>
            </a:r>
            <a:r>
              <a:rPr sz="1400" spc="-10" dirty="0">
                <a:latin typeface="Calibri"/>
                <a:cs typeface="Calibri"/>
              </a:rPr>
              <a:t>:c</a:t>
            </a:r>
            <a:r>
              <a:rPr sz="1400" spc="-5" dirty="0">
                <a:latin typeface="Calibri"/>
                <a:cs typeface="Calibri"/>
              </a:rPr>
              <a:t>f2: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10" dirty="0">
                <a:latin typeface="Calibri"/>
                <a:cs typeface="Calibri"/>
              </a:rPr>
              <a:t>: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-5" dirty="0">
                <a:latin typeface="Calibri"/>
                <a:cs typeface="Calibri"/>
              </a:rPr>
              <a:t>:</a:t>
            </a:r>
            <a:r>
              <a:rPr sz="1400" dirty="0">
                <a:latin typeface="Calibri"/>
                <a:cs typeface="Calibri"/>
              </a:rPr>
              <a:t>_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97151" y="2626613"/>
            <a:ext cx="1551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r2:cf2:c2&lt;value&gt;:t1:_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1104" y="1956816"/>
            <a:ext cx="4820920" cy="958850"/>
            <a:chOff x="451104" y="1956816"/>
            <a:chExt cx="4820920" cy="958850"/>
          </a:xfrm>
        </p:grpSpPr>
        <p:sp>
          <p:nvSpPr>
            <p:cNvPr id="43" name="object 43"/>
            <p:cNvSpPr/>
            <p:nvPr/>
          </p:nvSpPr>
          <p:spPr>
            <a:xfrm>
              <a:off x="4643709" y="1956816"/>
              <a:ext cx="628015" cy="952500"/>
            </a:xfrm>
            <a:custGeom>
              <a:avLst/>
              <a:gdLst/>
              <a:ahLst/>
              <a:cxnLst/>
              <a:rect l="l" t="t" r="r" b="b"/>
              <a:pathLst>
                <a:path w="628014" h="952500">
                  <a:moveTo>
                    <a:pt x="680" y="0"/>
                  </a:moveTo>
                  <a:lnTo>
                    <a:pt x="0" y="856769"/>
                  </a:lnTo>
                  <a:lnTo>
                    <a:pt x="299" y="952500"/>
                  </a:lnTo>
                  <a:lnTo>
                    <a:pt x="627806" y="806069"/>
                  </a:lnTo>
                  <a:lnTo>
                    <a:pt x="623869" y="59283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7200" y="2031492"/>
              <a:ext cx="1350645" cy="289560"/>
            </a:xfrm>
            <a:custGeom>
              <a:avLst/>
              <a:gdLst/>
              <a:ahLst/>
              <a:cxnLst/>
              <a:rect l="l" t="t" r="r" b="b"/>
              <a:pathLst>
                <a:path w="1350645" h="289560">
                  <a:moveTo>
                    <a:pt x="1350264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1350264" y="289560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1104" y="2025396"/>
              <a:ext cx="1362710" cy="302260"/>
            </a:xfrm>
            <a:custGeom>
              <a:avLst/>
              <a:gdLst/>
              <a:ahLst/>
              <a:cxnLst/>
              <a:rect l="l" t="t" r="r" b="b"/>
              <a:pathLst>
                <a:path w="1362710" h="302260">
                  <a:moveTo>
                    <a:pt x="1359789" y="0"/>
                  </a:moveTo>
                  <a:lnTo>
                    <a:pt x="2730" y="0"/>
                  </a:lnTo>
                  <a:lnTo>
                    <a:pt x="0" y="2666"/>
                  </a:lnTo>
                  <a:lnTo>
                    <a:pt x="0" y="299084"/>
                  </a:lnTo>
                  <a:lnTo>
                    <a:pt x="2730" y="301751"/>
                  </a:lnTo>
                  <a:lnTo>
                    <a:pt x="1359789" y="301751"/>
                  </a:lnTo>
                  <a:lnTo>
                    <a:pt x="1362456" y="299084"/>
                  </a:lnTo>
                  <a:lnTo>
                    <a:pt x="1362456" y="294386"/>
                  </a:lnTo>
                  <a:lnTo>
                    <a:pt x="7315" y="294386"/>
                  </a:lnTo>
                  <a:lnTo>
                    <a:pt x="7315" y="7365"/>
                  </a:lnTo>
                  <a:lnTo>
                    <a:pt x="1362456" y="7365"/>
                  </a:lnTo>
                  <a:lnTo>
                    <a:pt x="1362456" y="2666"/>
                  </a:lnTo>
                  <a:lnTo>
                    <a:pt x="1359789" y="0"/>
                  </a:lnTo>
                  <a:close/>
                </a:path>
                <a:path w="1362710" h="302260">
                  <a:moveTo>
                    <a:pt x="1362456" y="7365"/>
                  </a:moveTo>
                  <a:lnTo>
                    <a:pt x="1355089" y="7365"/>
                  </a:lnTo>
                  <a:lnTo>
                    <a:pt x="1355089" y="294386"/>
                  </a:lnTo>
                  <a:lnTo>
                    <a:pt x="1362456" y="294386"/>
                  </a:lnTo>
                  <a:lnTo>
                    <a:pt x="1362456" y="7365"/>
                  </a:lnTo>
                  <a:close/>
                </a:path>
                <a:path w="1362710" h="302260">
                  <a:moveTo>
                    <a:pt x="1352677" y="9778"/>
                  </a:moveTo>
                  <a:lnTo>
                    <a:pt x="9753" y="9778"/>
                  </a:lnTo>
                  <a:lnTo>
                    <a:pt x="9753" y="291973"/>
                  </a:lnTo>
                  <a:lnTo>
                    <a:pt x="1352677" y="291973"/>
                  </a:lnTo>
                  <a:lnTo>
                    <a:pt x="1352677" y="289559"/>
                  </a:lnTo>
                  <a:lnTo>
                    <a:pt x="12191" y="289559"/>
                  </a:lnTo>
                  <a:lnTo>
                    <a:pt x="12191" y="12191"/>
                  </a:lnTo>
                  <a:lnTo>
                    <a:pt x="1352677" y="12191"/>
                  </a:lnTo>
                  <a:lnTo>
                    <a:pt x="1352677" y="9778"/>
                  </a:lnTo>
                  <a:close/>
                </a:path>
                <a:path w="1362710" h="302260">
                  <a:moveTo>
                    <a:pt x="1352677" y="12191"/>
                  </a:moveTo>
                  <a:lnTo>
                    <a:pt x="1350264" y="12191"/>
                  </a:lnTo>
                  <a:lnTo>
                    <a:pt x="1350264" y="289559"/>
                  </a:lnTo>
                  <a:lnTo>
                    <a:pt x="1352677" y="289559"/>
                  </a:lnTo>
                  <a:lnTo>
                    <a:pt x="1352677" y="1219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200" y="2321052"/>
              <a:ext cx="1350645" cy="291465"/>
            </a:xfrm>
            <a:custGeom>
              <a:avLst/>
              <a:gdLst/>
              <a:ahLst/>
              <a:cxnLst/>
              <a:rect l="l" t="t" r="r" b="b"/>
              <a:pathLst>
                <a:path w="1350645" h="291464">
                  <a:moveTo>
                    <a:pt x="1350264" y="0"/>
                  </a:moveTo>
                  <a:lnTo>
                    <a:pt x="0" y="0"/>
                  </a:lnTo>
                  <a:lnTo>
                    <a:pt x="0" y="291084"/>
                  </a:lnTo>
                  <a:lnTo>
                    <a:pt x="1350264" y="291084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1104" y="2314956"/>
              <a:ext cx="1362710" cy="303530"/>
            </a:xfrm>
            <a:custGeom>
              <a:avLst/>
              <a:gdLst/>
              <a:ahLst/>
              <a:cxnLst/>
              <a:rect l="l" t="t" r="r" b="b"/>
              <a:pathLst>
                <a:path w="1362710" h="303530">
                  <a:moveTo>
                    <a:pt x="1359789" y="0"/>
                  </a:moveTo>
                  <a:lnTo>
                    <a:pt x="2730" y="0"/>
                  </a:lnTo>
                  <a:lnTo>
                    <a:pt x="0" y="2667"/>
                  </a:lnTo>
                  <a:lnTo>
                    <a:pt x="0" y="300609"/>
                  </a:lnTo>
                  <a:lnTo>
                    <a:pt x="2730" y="303276"/>
                  </a:lnTo>
                  <a:lnTo>
                    <a:pt x="1359789" y="303276"/>
                  </a:lnTo>
                  <a:lnTo>
                    <a:pt x="1362456" y="300609"/>
                  </a:lnTo>
                  <a:lnTo>
                    <a:pt x="1362456" y="295910"/>
                  </a:lnTo>
                  <a:lnTo>
                    <a:pt x="7315" y="295910"/>
                  </a:lnTo>
                  <a:lnTo>
                    <a:pt x="7315" y="7366"/>
                  </a:lnTo>
                  <a:lnTo>
                    <a:pt x="1362456" y="7366"/>
                  </a:lnTo>
                  <a:lnTo>
                    <a:pt x="1362456" y="2667"/>
                  </a:lnTo>
                  <a:lnTo>
                    <a:pt x="1359789" y="0"/>
                  </a:lnTo>
                  <a:close/>
                </a:path>
                <a:path w="1362710" h="303530">
                  <a:moveTo>
                    <a:pt x="1362456" y="7366"/>
                  </a:moveTo>
                  <a:lnTo>
                    <a:pt x="1355089" y="7366"/>
                  </a:lnTo>
                  <a:lnTo>
                    <a:pt x="1355089" y="295910"/>
                  </a:lnTo>
                  <a:lnTo>
                    <a:pt x="1362456" y="295910"/>
                  </a:lnTo>
                  <a:lnTo>
                    <a:pt x="1362456" y="7366"/>
                  </a:lnTo>
                  <a:close/>
                </a:path>
                <a:path w="1362710" h="303530">
                  <a:moveTo>
                    <a:pt x="1352677" y="9779"/>
                  </a:moveTo>
                  <a:lnTo>
                    <a:pt x="9753" y="9779"/>
                  </a:lnTo>
                  <a:lnTo>
                    <a:pt x="9753" y="293497"/>
                  </a:lnTo>
                  <a:lnTo>
                    <a:pt x="1352677" y="293497"/>
                  </a:lnTo>
                  <a:lnTo>
                    <a:pt x="1352677" y="291084"/>
                  </a:lnTo>
                  <a:lnTo>
                    <a:pt x="12191" y="291084"/>
                  </a:lnTo>
                  <a:lnTo>
                    <a:pt x="12191" y="12192"/>
                  </a:lnTo>
                  <a:lnTo>
                    <a:pt x="1352677" y="12192"/>
                  </a:lnTo>
                  <a:lnTo>
                    <a:pt x="1352677" y="9779"/>
                  </a:lnTo>
                  <a:close/>
                </a:path>
                <a:path w="1362710" h="303530">
                  <a:moveTo>
                    <a:pt x="1352677" y="12192"/>
                  </a:moveTo>
                  <a:lnTo>
                    <a:pt x="1350264" y="12192"/>
                  </a:lnTo>
                  <a:lnTo>
                    <a:pt x="1350264" y="291084"/>
                  </a:lnTo>
                  <a:lnTo>
                    <a:pt x="1352677" y="291084"/>
                  </a:lnTo>
                  <a:lnTo>
                    <a:pt x="1352677" y="1219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8724" y="2619756"/>
              <a:ext cx="1350645" cy="289560"/>
            </a:xfrm>
            <a:custGeom>
              <a:avLst/>
              <a:gdLst/>
              <a:ahLst/>
              <a:cxnLst/>
              <a:rect l="l" t="t" r="r" b="b"/>
              <a:pathLst>
                <a:path w="1350645" h="289560">
                  <a:moveTo>
                    <a:pt x="1350264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1350264" y="289560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2628" y="2613660"/>
              <a:ext cx="1362710" cy="302260"/>
            </a:xfrm>
            <a:custGeom>
              <a:avLst/>
              <a:gdLst/>
              <a:ahLst/>
              <a:cxnLst/>
              <a:rect l="l" t="t" r="r" b="b"/>
              <a:pathLst>
                <a:path w="1362710" h="302260">
                  <a:moveTo>
                    <a:pt x="1359789" y="0"/>
                  </a:moveTo>
                  <a:lnTo>
                    <a:pt x="2730" y="0"/>
                  </a:lnTo>
                  <a:lnTo>
                    <a:pt x="0" y="2666"/>
                  </a:lnTo>
                  <a:lnTo>
                    <a:pt x="0" y="299085"/>
                  </a:lnTo>
                  <a:lnTo>
                    <a:pt x="2730" y="301751"/>
                  </a:lnTo>
                  <a:lnTo>
                    <a:pt x="1359789" y="301751"/>
                  </a:lnTo>
                  <a:lnTo>
                    <a:pt x="1362455" y="299085"/>
                  </a:lnTo>
                  <a:lnTo>
                    <a:pt x="1362455" y="294386"/>
                  </a:lnTo>
                  <a:lnTo>
                    <a:pt x="7315" y="294386"/>
                  </a:lnTo>
                  <a:lnTo>
                    <a:pt x="7315" y="7365"/>
                  </a:lnTo>
                  <a:lnTo>
                    <a:pt x="1362455" y="7365"/>
                  </a:lnTo>
                  <a:lnTo>
                    <a:pt x="1362455" y="2666"/>
                  </a:lnTo>
                  <a:lnTo>
                    <a:pt x="1359789" y="0"/>
                  </a:lnTo>
                  <a:close/>
                </a:path>
                <a:path w="1362710" h="302260">
                  <a:moveTo>
                    <a:pt x="1362455" y="7365"/>
                  </a:moveTo>
                  <a:lnTo>
                    <a:pt x="1355090" y="7365"/>
                  </a:lnTo>
                  <a:lnTo>
                    <a:pt x="1355090" y="294386"/>
                  </a:lnTo>
                  <a:lnTo>
                    <a:pt x="1362455" y="294386"/>
                  </a:lnTo>
                  <a:lnTo>
                    <a:pt x="1362455" y="7365"/>
                  </a:lnTo>
                  <a:close/>
                </a:path>
                <a:path w="1362710" h="302260">
                  <a:moveTo>
                    <a:pt x="1352677" y="9778"/>
                  </a:moveTo>
                  <a:lnTo>
                    <a:pt x="9753" y="9778"/>
                  </a:lnTo>
                  <a:lnTo>
                    <a:pt x="9753" y="291973"/>
                  </a:lnTo>
                  <a:lnTo>
                    <a:pt x="1352677" y="291973"/>
                  </a:lnTo>
                  <a:lnTo>
                    <a:pt x="1352677" y="289560"/>
                  </a:lnTo>
                  <a:lnTo>
                    <a:pt x="12192" y="289560"/>
                  </a:lnTo>
                  <a:lnTo>
                    <a:pt x="12192" y="12191"/>
                  </a:lnTo>
                  <a:lnTo>
                    <a:pt x="1352677" y="12191"/>
                  </a:lnTo>
                  <a:lnTo>
                    <a:pt x="1352677" y="9778"/>
                  </a:lnTo>
                  <a:close/>
                </a:path>
                <a:path w="1362710" h="302260">
                  <a:moveTo>
                    <a:pt x="1352677" y="12191"/>
                  </a:moveTo>
                  <a:lnTo>
                    <a:pt x="1350264" y="12191"/>
                  </a:lnTo>
                  <a:lnTo>
                    <a:pt x="1350264" y="289560"/>
                  </a:lnTo>
                  <a:lnTo>
                    <a:pt x="1352677" y="289560"/>
                  </a:lnTo>
                  <a:lnTo>
                    <a:pt x="1352677" y="12191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436870" y="6448805"/>
            <a:ext cx="3508375" cy="262255"/>
          </a:xfrm>
          <a:custGeom>
            <a:avLst/>
            <a:gdLst/>
            <a:ahLst/>
            <a:cxnLst/>
            <a:rect l="l" t="t" r="r" b="b"/>
            <a:pathLst>
              <a:path w="3508375" h="262254">
                <a:moveTo>
                  <a:pt x="3508248" y="0"/>
                </a:moveTo>
                <a:lnTo>
                  <a:pt x="0" y="0"/>
                </a:lnTo>
                <a:lnTo>
                  <a:pt x="0" y="262128"/>
                </a:lnTo>
                <a:lnTo>
                  <a:pt x="3508248" y="262128"/>
                </a:lnTo>
                <a:lnTo>
                  <a:pt x="35082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436870" y="6448805"/>
            <a:ext cx="3508375" cy="26225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05"/>
              </a:spcBef>
            </a:pPr>
            <a:r>
              <a:rPr sz="1100" spc="-5" dirty="0">
                <a:latin typeface="Calibri Light"/>
                <a:cs typeface="Calibri Light"/>
              </a:rPr>
              <a:t>George,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Lars.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HBase: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definitive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guide.</a:t>
            </a:r>
            <a:r>
              <a:rPr sz="1100" spc="-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2011.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7200" y="2031492"/>
            <a:ext cx="1351915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05"/>
              </a:lnSpc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Key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185"/>
              </a:spcBef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Column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801367" y="2170176"/>
            <a:ext cx="276225" cy="608965"/>
            <a:chOff x="1801367" y="2170176"/>
            <a:chExt cx="276225" cy="608965"/>
          </a:xfrm>
        </p:grpSpPr>
        <p:sp>
          <p:nvSpPr>
            <p:cNvPr id="54" name="object 54"/>
            <p:cNvSpPr/>
            <p:nvPr/>
          </p:nvSpPr>
          <p:spPr>
            <a:xfrm>
              <a:off x="1807463" y="2176272"/>
              <a:ext cx="263525" cy="372745"/>
            </a:xfrm>
            <a:custGeom>
              <a:avLst/>
              <a:gdLst/>
              <a:ahLst/>
              <a:cxnLst/>
              <a:rect l="l" t="t" r="r" b="b"/>
              <a:pathLst>
                <a:path w="263525" h="372744">
                  <a:moveTo>
                    <a:pt x="0" y="0"/>
                  </a:moveTo>
                  <a:lnTo>
                    <a:pt x="263525" y="145033"/>
                  </a:lnTo>
                </a:path>
                <a:path w="263525" h="372744">
                  <a:moveTo>
                    <a:pt x="0" y="300227"/>
                  </a:moveTo>
                  <a:lnTo>
                    <a:pt x="263525" y="372744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07463" y="2756916"/>
              <a:ext cx="263525" cy="15875"/>
            </a:xfrm>
            <a:custGeom>
              <a:avLst/>
              <a:gdLst/>
              <a:ahLst/>
              <a:cxnLst/>
              <a:rect l="l" t="t" r="r" b="b"/>
              <a:pathLst>
                <a:path w="263525" h="15875">
                  <a:moveTo>
                    <a:pt x="-6095" y="7937"/>
                  </a:moveTo>
                  <a:lnTo>
                    <a:pt x="269620" y="7937"/>
                  </a:lnTo>
                </a:path>
              </a:pathLst>
            </a:custGeom>
            <a:ln w="280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4020" y="6484620"/>
            <a:ext cx="217932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65277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Example:</a:t>
            </a:r>
            <a:r>
              <a:rPr sz="4100" spc="-70" dirty="0"/>
              <a:t> </a:t>
            </a:r>
            <a:r>
              <a:rPr sz="4100" spc="-45" dirty="0"/>
              <a:t>Facebook</a:t>
            </a:r>
            <a:r>
              <a:rPr sz="4100" spc="-95" dirty="0"/>
              <a:t> </a:t>
            </a:r>
            <a:r>
              <a:rPr sz="4100" spc="-30" dirty="0"/>
              <a:t>Insights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617219" y="1616963"/>
            <a:ext cx="7894320" cy="1056005"/>
            <a:chOff x="617219" y="1616963"/>
            <a:chExt cx="7894320" cy="10560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1749551"/>
              <a:ext cx="388620" cy="387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9" y="1962911"/>
              <a:ext cx="387095" cy="3886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2176272"/>
              <a:ext cx="388620" cy="3886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6216" y="1935606"/>
              <a:ext cx="1014094" cy="485775"/>
            </a:xfrm>
            <a:custGeom>
              <a:avLst/>
              <a:gdLst/>
              <a:ahLst/>
              <a:cxnLst/>
              <a:rect l="l" t="t" r="r" b="b"/>
              <a:pathLst>
                <a:path w="1014094" h="485775">
                  <a:moveTo>
                    <a:pt x="45720" y="213233"/>
                  </a:moveTo>
                  <a:lnTo>
                    <a:pt x="0" y="213233"/>
                  </a:lnTo>
                  <a:lnTo>
                    <a:pt x="0" y="228473"/>
                  </a:lnTo>
                  <a:lnTo>
                    <a:pt x="45720" y="228473"/>
                  </a:lnTo>
                  <a:lnTo>
                    <a:pt x="45720" y="213233"/>
                  </a:lnTo>
                  <a:close/>
                </a:path>
                <a:path w="1014094" h="485775">
                  <a:moveTo>
                    <a:pt x="85966" y="477139"/>
                  </a:moveTo>
                  <a:lnTo>
                    <a:pt x="83286" y="462153"/>
                  </a:lnTo>
                  <a:lnTo>
                    <a:pt x="38277" y="470281"/>
                  </a:lnTo>
                  <a:lnTo>
                    <a:pt x="40970" y="485267"/>
                  </a:lnTo>
                  <a:lnTo>
                    <a:pt x="85966" y="477139"/>
                  </a:lnTo>
                  <a:close/>
                </a:path>
                <a:path w="1014094" h="485775">
                  <a:moveTo>
                    <a:pt x="85966" y="6985"/>
                  </a:moveTo>
                  <a:lnTo>
                    <a:pt x="40792" y="0"/>
                  </a:lnTo>
                  <a:lnTo>
                    <a:pt x="38455" y="14986"/>
                  </a:lnTo>
                  <a:lnTo>
                    <a:pt x="83629" y="22098"/>
                  </a:lnTo>
                  <a:lnTo>
                    <a:pt x="85966" y="6985"/>
                  </a:lnTo>
                  <a:close/>
                </a:path>
                <a:path w="1014094" h="485775">
                  <a:moveTo>
                    <a:pt x="106680" y="213233"/>
                  </a:moveTo>
                  <a:lnTo>
                    <a:pt x="60960" y="213233"/>
                  </a:lnTo>
                  <a:lnTo>
                    <a:pt x="60960" y="228473"/>
                  </a:lnTo>
                  <a:lnTo>
                    <a:pt x="106680" y="228473"/>
                  </a:lnTo>
                  <a:lnTo>
                    <a:pt x="106680" y="213233"/>
                  </a:lnTo>
                  <a:close/>
                </a:path>
                <a:path w="1014094" h="485775">
                  <a:moveTo>
                    <a:pt x="145973" y="466471"/>
                  </a:moveTo>
                  <a:lnTo>
                    <a:pt x="143281" y="451485"/>
                  </a:lnTo>
                  <a:lnTo>
                    <a:pt x="98285" y="459486"/>
                  </a:lnTo>
                  <a:lnTo>
                    <a:pt x="100977" y="474472"/>
                  </a:lnTo>
                  <a:lnTo>
                    <a:pt x="145973" y="466471"/>
                  </a:lnTo>
                  <a:close/>
                </a:path>
                <a:path w="1014094" h="485775">
                  <a:moveTo>
                    <a:pt x="146202" y="16383"/>
                  </a:moveTo>
                  <a:lnTo>
                    <a:pt x="101028" y="9398"/>
                  </a:lnTo>
                  <a:lnTo>
                    <a:pt x="98691" y="24384"/>
                  </a:lnTo>
                  <a:lnTo>
                    <a:pt x="143865" y="31369"/>
                  </a:lnTo>
                  <a:lnTo>
                    <a:pt x="146202" y="16383"/>
                  </a:lnTo>
                  <a:close/>
                </a:path>
                <a:path w="1014094" h="485775">
                  <a:moveTo>
                    <a:pt x="167640" y="213233"/>
                  </a:moveTo>
                  <a:lnTo>
                    <a:pt x="121920" y="213233"/>
                  </a:lnTo>
                  <a:lnTo>
                    <a:pt x="121920" y="228473"/>
                  </a:lnTo>
                  <a:lnTo>
                    <a:pt x="167640" y="228473"/>
                  </a:lnTo>
                  <a:lnTo>
                    <a:pt x="167640" y="213233"/>
                  </a:lnTo>
                  <a:close/>
                </a:path>
                <a:path w="1014094" h="485775">
                  <a:moveTo>
                    <a:pt x="205981" y="455676"/>
                  </a:moveTo>
                  <a:lnTo>
                    <a:pt x="203288" y="440690"/>
                  </a:lnTo>
                  <a:lnTo>
                    <a:pt x="158292" y="448818"/>
                  </a:lnTo>
                  <a:lnTo>
                    <a:pt x="160972" y="463804"/>
                  </a:lnTo>
                  <a:lnTo>
                    <a:pt x="205981" y="455676"/>
                  </a:lnTo>
                  <a:close/>
                </a:path>
                <a:path w="1014094" h="485775">
                  <a:moveTo>
                    <a:pt x="206438" y="25781"/>
                  </a:moveTo>
                  <a:lnTo>
                    <a:pt x="161264" y="18669"/>
                  </a:lnTo>
                  <a:lnTo>
                    <a:pt x="158927" y="33782"/>
                  </a:lnTo>
                  <a:lnTo>
                    <a:pt x="204101" y="40767"/>
                  </a:lnTo>
                  <a:lnTo>
                    <a:pt x="206438" y="25781"/>
                  </a:lnTo>
                  <a:close/>
                </a:path>
                <a:path w="1014094" h="485775">
                  <a:moveTo>
                    <a:pt x="228600" y="213233"/>
                  </a:moveTo>
                  <a:lnTo>
                    <a:pt x="182880" y="213233"/>
                  </a:lnTo>
                  <a:lnTo>
                    <a:pt x="182880" y="228473"/>
                  </a:lnTo>
                  <a:lnTo>
                    <a:pt x="228600" y="228473"/>
                  </a:lnTo>
                  <a:lnTo>
                    <a:pt x="228600" y="213233"/>
                  </a:lnTo>
                  <a:close/>
                </a:path>
                <a:path w="1014094" h="485775">
                  <a:moveTo>
                    <a:pt x="265988" y="444881"/>
                  </a:moveTo>
                  <a:lnTo>
                    <a:pt x="263296" y="429895"/>
                  </a:lnTo>
                  <a:lnTo>
                    <a:pt x="218287" y="438023"/>
                  </a:lnTo>
                  <a:lnTo>
                    <a:pt x="220980" y="453009"/>
                  </a:lnTo>
                  <a:lnTo>
                    <a:pt x="265988" y="444881"/>
                  </a:lnTo>
                  <a:close/>
                </a:path>
                <a:path w="1014094" h="485775">
                  <a:moveTo>
                    <a:pt x="266674" y="35052"/>
                  </a:moveTo>
                  <a:lnTo>
                    <a:pt x="221500" y="28067"/>
                  </a:lnTo>
                  <a:lnTo>
                    <a:pt x="219163" y="43180"/>
                  </a:lnTo>
                  <a:lnTo>
                    <a:pt x="264337" y="50165"/>
                  </a:lnTo>
                  <a:lnTo>
                    <a:pt x="266674" y="35052"/>
                  </a:lnTo>
                  <a:close/>
                </a:path>
                <a:path w="1014094" h="485775">
                  <a:moveTo>
                    <a:pt x="289560" y="213233"/>
                  </a:moveTo>
                  <a:lnTo>
                    <a:pt x="243840" y="213233"/>
                  </a:lnTo>
                  <a:lnTo>
                    <a:pt x="243840" y="228473"/>
                  </a:lnTo>
                  <a:lnTo>
                    <a:pt x="289560" y="228473"/>
                  </a:lnTo>
                  <a:lnTo>
                    <a:pt x="289560" y="213233"/>
                  </a:lnTo>
                  <a:close/>
                </a:path>
                <a:path w="1014094" h="485775">
                  <a:moveTo>
                    <a:pt x="326009" y="434213"/>
                  </a:moveTo>
                  <a:lnTo>
                    <a:pt x="323342" y="419227"/>
                  </a:lnTo>
                  <a:lnTo>
                    <a:pt x="278295" y="427228"/>
                  </a:lnTo>
                  <a:lnTo>
                    <a:pt x="280987" y="442214"/>
                  </a:lnTo>
                  <a:lnTo>
                    <a:pt x="326009" y="434213"/>
                  </a:lnTo>
                  <a:close/>
                </a:path>
                <a:path w="1014094" h="485775">
                  <a:moveTo>
                    <a:pt x="326898" y="44450"/>
                  </a:moveTo>
                  <a:lnTo>
                    <a:pt x="281736" y="37465"/>
                  </a:lnTo>
                  <a:lnTo>
                    <a:pt x="279387" y="52451"/>
                  </a:lnTo>
                  <a:lnTo>
                    <a:pt x="324612" y="59563"/>
                  </a:lnTo>
                  <a:lnTo>
                    <a:pt x="326898" y="44450"/>
                  </a:lnTo>
                  <a:close/>
                </a:path>
                <a:path w="1014094" h="485775">
                  <a:moveTo>
                    <a:pt x="350520" y="213233"/>
                  </a:moveTo>
                  <a:lnTo>
                    <a:pt x="304800" y="213233"/>
                  </a:lnTo>
                  <a:lnTo>
                    <a:pt x="304800" y="228473"/>
                  </a:lnTo>
                  <a:lnTo>
                    <a:pt x="350520" y="228473"/>
                  </a:lnTo>
                  <a:lnTo>
                    <a:pt x="350520" y="213233"/>
                  </a:lnTo>
                  <a:close/>
                </a:path>
                <a:path w="1014094" h="485775">
                  <a:moveTo>
                    <a:pt x="385953" y="423418"/>
                  </a:moveTo>
                  <a:lnTo>
                    <a:pt x="383286" y="408432"/>
                  </a:lnTo>
                  <a:lnTo>
                    <a:pt x="338328" y="416433"/>
                  </a:lnTo>
                  <a:lnTo>
                    <a:pt x="340995" y="431546"/>
                  </a:lnTo>
                  <a:lnTo>
                    <a:pt x="385953" y="423418"/>
                  </a:lnTo>
                  <a:close/>
                </a:path>
                <a:path w="1014094" h="485775">
                  <a:moveTo>
                    <a:pt x="387096" y="53848"/>
                  </a:moveTo>
                  <a:lnTo>
                    <a:pt x="342011" y="46863"/>
                  </a:lnTo>
                  <a:lnTo>
                    <a:pt x="339598" y="61849"/>
                  </a:lnTo>
                  <a:lnTo>
                    <a:pt x="384810" y="68961"/>
                  </a:lnTo>
                  <a:lnTo>
                    <a:pt x="387096" y="53848"/>
                  </a:lnTo>
                  <a:close/>
                </a:path>
                <a:path w="1014094" h="485775">
                  <a:moveTo>
                    <a:pt x="411480" y="213233"/>
                  </a:moveTo>
                  <a:lnTo>
                    <a:pt x="365760" y="213233"/>
                  </a:lnTo>
                  <a:lnTo>
                    <a:pt x="365760" y="228473"/>
                  </a:lnTo>
                  <a:lnTo>
                    <a:pt x="411480" y="228473"/>
                  </a:lnTo>
                  <a:lnTo>
                    <a:pt x="411480" y="213233"/>
                  </a:lnTo>
                  <a:close/>
                </a:path>
                <a:path w="1014094" h="485775">
                  <a:moveTo>
                    <a:pt x="446024" y="412623"/>
                  </a:moveTo>
                  <a:lnTo>
                    <a:pt x="443357" y="397637"/>
                  </a:lnTo>
                  <a:lnTo>
                    <a:pt x="398272" y="405765"/>
                  </a:lnTo>
                  <a:lnTo>
                    <a:pt x="400939" y="420751"/>
                  </a:lnTo>
                  <a:lnTo>
                    <a:pt x="446024" y="412623"/>
                  </a:lnTo>
                  <a:close/>
                </a:path>
                <a:path w="1014094" h="485775">
                  <a:moveTo>
                    <a:pt x="447421" y="63246"/>
                  </a:moveTo>
                  <a:lnTo>
                    <a:pt x="402209" y="56134"/>
                  </a:lnTo>
                  <a:lnTo>
                    <a:pt x="399923" y="71247"/>
                  </a:lnTo>
                  <a:lnTo>
                    <a:pt x="445008" y="78232"/>
                  </a:lnTo>
                  <a:lnTo>
                    <a:pt x="447421" y="63246"/>
                  </a:lnTo>
                  <a:close/>
                </a:path>
                <a:path w="1014094" h="485775">
                  <a:moveTo>
                    <a:pt x="472440" y="213233"/>
                  </a:moveTo>
                  <a:lnTo>
                    <a:pt x="426720" y="213233"/>
                  </a:lnTo>
                  <a:lnTo>
                    <a:pt x="426720" y="228473"/>
                  </a:lnTo>
                  <a:lnTo>
                    <a:pt x="472440" y="228473"/>
                  </a:lnTo>
                  <a:lnTo>
                    <a:pt x="472440" y="213233"/>
                  </a:lnTo>
                  <a:close/>
                </a:path>
                <a:path w="1014094" h="485775">
                  <a:moveTo>
                    <a:pt x="505968" y="401955"/>
                  </a:moveTo>
                  <a:lnTo>
                    <a:pt x="503301" y="386969"/>
                  </a:lnTo>
                  <a:lnTo>
                    <a:pt x="458343" y="394970"/>
                  </a:lnTo>
                  <a:lnTo>
                    <a:pt x="461010" y="409956"/>
                  </a:lnTo>
                  <a:lnTo>
                    <a:pt x="505968" y="401955"/>
                  </a:lnTo>
                  <a:close/>
                </a:path>
                <a:path w="1014094" h="485775">
                  <a:moveTo>
                    <a:pt x="507619" y="72644"/>
                  </a:moveTo>
                  <a:lnTo>
                    <a:pt x="462407" y="65532"/>
                  </a:lnTo>
                  <a:lnTo>
                    <a:pt x="460121" y="80645"/>
                  </a:lnTo>
                  <a:lnTo>
                    <a:pt x="505333" y="87630"/>
                  </a:lnTo>
                  <a:lnTo>
                    <a:pt x="507619" y="72644"/>
                  </a:lnTo>
                  <a:close/>
                </a:path>
                <a:path w="1014094" h="485775">
                  <a:moveTo>
                    <a:pt x="533400" y="213233"/>
                  </a:moveTo>
                  <a:lnTo>
                    <a:pt x="487680" y="213233"/>
                  </a:lnTo>
                  <a:lnTo>
                    <a:pt x="487680" y="228473"/>
                  </a:lnTo>
                  <a:lnTo>
                    <a:pt x="533400" y="228473"/>
                  </a:lnTo>
                  <a:lnTo>
                    <a:pt x="533400" y="213233"/>
                  </a:lnTo>
                  <a:close/>
                </a:path>
                <a:path w="1014094" h="485775">
                  <a:moveTo>
                    <a:pt x="566039" y="391160"/>
                  </a:moveTo>
                  <a:lnTo>
                    <a:pt x="563372" y="376174"/>
                  </a:lnTo>
                  <a:lnTo>
                    <a:pt x="518287" y="384175"/>
                  </a:lnTo>
                  <a:lnTo>
                    <a:pt x="520954" y="399288"/>
                  </a:lnTo>
                  <a:lnTo>
                    <a:pt x="566039" y="391160"/>
                  </a:lnTo>
                  <a:close/>
                </a:path>
                <a:path w="1014094" h="485775">
                  <a:moveTo>
                    <a:pt x="567817" y="81915"/>
                  </a:moveTo>
                  <a:lnTo>
                    <a:pt x="522732" y="74930"/>
                  </a:lnTo>
                  <a:lnTo>
                    <a:pt x="520319" y="90043"/>
                  </a:lnTo>
                  <a:lnTo>
                    <a:pt x="565531" y="97028"/>
                  </a:lnTo>
                  <a:lnTo>
                    <a:pt x="567817" y="81915"/>
                  </a:lnTo>
                  <a:close/>
                </a:path>
                <a:path w="1014094" h="485775">
                  <a:moveTo>
                    <a:pt x="594360" y="213233"/>
                  </a:moveTo>
                  <a:lnTo>
                    <a:pt x="548640" y="213233"/>
                  </a:lnTo>
                  <a:lnTo>
                    <a:pt x="548640" y="228473"/>
                  </a:lnTo>
                  <a:lnTo>
                    <a:pt x="594360" y="228473"/>
                  </a:lnTo>
                  <a:lnTo>
                    <a:pt x="594360" y="213233"/>
                  </a:lnTo>
                  <a:close/>
                </a:path>
                <a:path w="1014094" h="485775">
                  <a:moveTo>
                    <a:pt x="625983" y="380365"/>
                  </a:moveTo>
                  <a:lnTo>
                    <a:pt x="623316" y="365379"/>
                  </a:lnTo>
                  <a:lnTo>
                    <a:pt x="578358" y="373507"/>
                  </a:lnTo>
                  <a:lnTo>
                    <a:pt x="581025" y="388493"/>
                  </a:lnTo>
                  <a:lnTo>
                    <a:pt x="625983" y="380365"/>
                  </a:lnTo>
                  <a:close/>
                </a:path>
                <a:path w="1014094" h="485775">
                  <a:moveTo>
                    <a:pt x="628142" y="91313"/>
                  </a:moveTo>
                  <a:lnTo>
                    <a:pt x="582930" y="84328"/>
                  </a:lnTo>
                  <a:lnTo>
                    <a:pt x="580517" y="99314"/>
                  </a:lnTo>
                  <a:lnTo>
                    <a:pt x="625729" y="106426"/>
                  </a:lnTo>
                  <a:lnTo>
                    <a:pt x="628142" y="91313"/>
                  </a:lnTo>
                  <a:close/>
                </a:path>
                <a:path w="1014094" h="485775">
                  <a:moveTo>
                    <a:pt x="655320" y="213233"/>
                  </a:moveTo>
                  <a:lnTo>
                    <a:pt x="609600" y="213233"/>
                  </a:lnTo>
                  <a:lnTo>
                    <a:pt x="609600" y="228473"/>
                  </a:lnTo>
                  <a:lnTo>
                    <a:pt x="655320" y="228473"/>
                  </a:lnTo>
                  <a:lnTo>
                    <a:pt x="655320" y="213233"/>
                  </a:lnTo>
                  <a:close/>
                </a:path>
                <a:path w="1014094" h="485775">
                  <a:moveTo>
                    <a:pt x="686054" y="369697"/>
                  </a:moveTo>
                  <a:lnTo>
                    <a:pt x="683260" y="354711"/>
                  </a:lnTo>
                  <a:lnTo>
                    <a:pt x="638302" y="362712"/>
                  </a:lnTo>
                  <a:lnTo>
                    <a:pt x="640969" y="377698"/>
                  </a:lnTo>
                  <a:lnTo>
                    <a:pt x="686054" y="369697"/>
                  </a:lnTo>
                  <a:close/>
                </a:path>
                <a:path w="1014094" h="485775">
                  <a:moveTo>
                    <a:pt x="688340" y="100711"/>
                  </a:moveTo>
                  <a:lnTo>
                    <a:pt x="643128" y="93726"/>
                  </a:lnTo>
                  <a:lnTo>
                    <a:pt x="640842" y="108712"/>
                  </a:lnTo>
                  <a:lnTo>
                    <a:pt x="685927" y="115824"/>
                  </a:lnTo>
                  <a:lnTo>
                    <a:pt x="688340" y="100711"/>
                  </a:lnTo>
                  <a:close/>
                </a:path>
                <a:path w="1014094" h="485775">
                  <a:moveTo>
                    <a:pt x="716280" y="213233"/>
                  </a:moveTo>
                  <a:lnTo>
                    <a:pt x="670560" y="213233"/>
                  </a:lnTo>
                  <a:lnTo>
                    <a:pt x="670560" y="228473"/>
                  </a:lnTo>
                  <a:lnTo>
                    <a:pt x="716280" y="228473"/>
                  </a:lnTo>
                  <a:lnTo>
                    <a:pt x="716280" y="213233"/>
                  </a:lnTo>
                  <a:close/>
                </a:path>
                <a:path w="1014094" h="485775">
                  <a:moveTo>
                    <a:pt x="745998" y="358902"/>
                  </a:moveTo>
                  <a:lnTo>
                    <a:pt x="743331" y="343916"/>
                  </a:lnTo>
                  <a:lnTo>
                    <a:pt x="698373" y="351917"/>
                  </a:lnTo>
                  <a:lnTo>
                    <a:pt x="701040" y="367030"/>
                  </a:lnTo>
                  <a:lnTo>
                    <a:pt x="745998" y="358902"/>
                  </a:lnTo>
                  <a:close/>
                </a:path>
                <a:path w="1014094" h="485775">
                  <a:moveTo>
                    <a:pt x="748538" y="110109"/>
                  </a:moveTo>
                  <a:lnTo>
                    <a:pt x="703326" y="102997"/>
                  </a:lnTo>
                  <a:lnTo>
                    <a:pt x="701040" y="118110"/>
                  </a:lnTo>
                  <a:lnTo>
                    <a:pt x="746252" y="125095"/>
                  </a:lnTo>
                  <a:lnTo>
                    <a:pt x="748538" y="110109"/>
                  </a:lnTo>
                  <a:close/>
                </a:path>
                <a:path w="1014094" h="485775">
                  <a:moveTo>
                    <a:pt x="777240" y="213233"/>
                  </a:moveTo>
                  <a:lnTo>
                    <a:pt x="731520" y="213233"/>
                  </a:lnTo>
                  <a:lnTo>
                    <a:pt x="731520" y="228473"/>
                  </a:lnTo>
                  <a:lnTo>
                    <a:pt x="777240" y="228473"/>
                  </a:lnTo>
                  <a:lnTo>
                    <a:pt x="777240" y="213233"/>
                  </a:lnTo>
                  <a:close/>
                </a:path>
                <a:path w="1014094" h="485775">
                  <a:moveTo>
                    <a:pt x="806069" y="348107"/>
                  </a:moveTo>
                  <a:lnTo>
                    <a:pt x="803275" y="333121"/>
                  </a:lnTo>
                  <a:lnTo>
                    <a:pt x="758317" y="341249"/>
                  </a:lnTo>
                  <a:lnTo>
                    <a:pt x="760984" y="356235"/>
                  </a:lnTo>
                  <a:lnTo>
                    <a:pt x="806069" y="348107"/>
                  </a:lnTo>
                  <a:close/>
                </a:path>
                <a:path w="1014094" h="485775">
                  <a:moveTo>
                    <a:pt x="808736" y="119507"/>
                  </a:moveTo>
                  <a:lnTo>
                    <a:pt x="763651" y="112395"/>
                  </a:lnTo>
                  <a:lnTo>
                    <a:pt x="761238" y="127508"/>
                  </a:lnTo>
                  <a:lnTo>
                    <a:pt x="806450" y="134493"/>
                  </a:lnTo>
                  <a:lnTo>
                    <a:pt x="808736" y="119507"/>
                  </a:lnTo>
                  <a:close/>
                </a:path>
                <a:path w="1014094" h="485775">
                  <a:moveTo>
                    <a:pt x="838200" y="213233"/>
                  </a:moveTo>
                  <a:lnTo>
                    <a:pt x="792480" y="213233"/>
                  </a:lnTo>
                  <a:lnTo>
                    <a:pt x="792480" y="228473"/>
                  </a:lnTo>
                  <a:lnTo>
                    <a:pt x="838200" y="228473"/>
                  </a:lnTo>
                  <a:lnTo>
                    <a:pt x="838200" y="213233"/>
                  </a:lnTo>
                  <a:close/>
                </a:path>
                <a:path w="1014094" h="485775">
                  <a:moveTo>
                    <a:pt x="866013" y="337439"/>
                  </a:moveTo>
                  <a:lnTo>
                    <a:pt x="863346" y="322453"/>
                  </a:lnTo>
                  <a:lnTo>
                    <a:pt x="818388" y="330454"/>
                  </a:lnTo>
                  <a:lnTo>
                    <a:pt x="821055" y="345440"/>
                  </a:lnTo>
                  <a:lnTo>
                    <a:pt x="866013" y="337439"/>
                  </a:lnTo>
                  <a:close/>
                </a:path>
                <a:path w="1014094" h="485775">
                  <a:moveTo>
                    <a:pt x="869061" y="128778"/>
                  </a:moveTo>
                  <a:lnTo>
                    <a:pt x="823849" y="121793"/>
                  </a:lnTo>
                  <a:lnTo>
                    <a:pt x="821563" y="136906"/>
                  </a:lnTo>
                  <a:lnTo>
                    <a:pt x="866648" y="143891"/>
                  </a:lnTo>
                  <a:lnTo>
                    <a:pt x="869061" y="128778"/>
                  </a:lnTo>
                  <a:close/>
                </a:path>
                <a:path w="1014094" h="485775">
                  <a:moveTo>
                    <a:pt x="899160" y="213233"/>
                  </a:moveTo>
                  <a:lnTo>
                    <a:pt x="853440" y="213233"/>
                  </a:lnTo>
                  <a:lnTo>
                    <a:pt x="853440" y="228473"/>
                  </a:lnTo>
                  <a:lnTo>
                    <a:pt x="899160" y="228473"/>
                  </a:lnTo>
                  <a:lnTo>
                    <a:pt x="899160" y="213233"/>
                  </a:lnTo>
                  <a:close/>
                </a:path>
                <a:path w="1014094" h="485775">
                  <a:moveTo>
                    <a:pt x="926084" y="326644"/>
                  </a:moveTo>
                  <a:lnTo>
                    <a:pt x="923290" y="311658"/>
                  </a:lnTo>
                  <a:lnTo>
                    <a:pt x="878332" y="319659"/>
                  </a:lnTo>
                  <a:lnTo>
                    <a:pt x="880999" y="334772"/>
                  </a:lnTo>
                  <a:lnTo>
                    <a:pt x="926084" y="326644"/>
                  </a:lnTo>
                  <a:close/>
                </a:path>
                <a:path w="1014094" h="485775">
                  <a:moveTo>
                    <a:pt x="929259" y="138176"/>
                  </a:moveTo>
                  <a:lnTo>
                    <a:pt x="884047" y="131191"/>
                  </a:lnTo>
                  <a:lnTo>
                    <a:pt x="881761" y="146177"/>
                  </a:lnTo>
                  <a:lnTo>
                    <a:pt x="926973" y="153289"/>
                  </a:lnTo>
                  <a:lnTo>
                    <a:pt x="929259" y="138176"/>
                  </a:lnTo>
                  <a:close/>
                </a:path>
                <a:path w="1014094" h="485775">
                  <a:moveTo>
                    <a:pt x="1013968" y="303149"/>
                  </a:moveTo>
                  <a:lnTo>
                    <a:pt x="932180" y="279146"/>
                  </a:lnTo>
                  <a:lnTo>
                    <a:pt x="945642" y="354076"/>
                  </a:lnTo>
                  <a:lnTo>
                    <a:pt x="986015" y="323977"/>
                  </a:lnTo>
                  <a:lnTo>
                    <a:pt x="1009015" y="306832"/>
                  </a:lnTo>
                  <a:lnTo>
                    <a:pt x="1013968" y="303149"/>
                  </a:lnTo>
                  <a:close/>
                </a:path>
                <a:path w="1014094" h="485775">
                  <a:moveTo>
                    <a:pt x="1013968" y="159131"/>
                  </a:moveTo>
                  <a:lnTo>
                    <a:pt x="1010742" y="156845"/>
                  </a:lnTo>
                  <a:lnTo>
                    <a:pt x="987882" y="140589"/>
                  </a:lnTo>
                  <a:lnTo>
                    <a:pt x="944499" y="109728"/>
                  </a:lnTo>
                  <a:lnTo>
                    <a:pt x="932815" y="185039"/>
                  </a:lnTo>
                  <a:lnTo>
                    <a:pt x="936879" y="183743"/>
                  </a:lnTo>
                  <a:lnTo>
                    <a:pt x="936879" y="213233"/>
                  </a:lnTo>
                  <a:lnTo>
                    <a:pt x="914400" y="213233"/>
                  </a:lnTo>
                  <a:lnTo>
                    <a:pt x="914400" y="228473"/>
                  </a:lnTo>
                  <a:lnTo>
                    <a:pt x="936879" y="228473"/>
                  </a:lnTo>
                  <a:lnTo>
                    <a:pt x="936879" y="258953"/>
                  </a:lnTo>
                  <a:lnTo>
                    <a:pt x="997839" y="228473"/>
                  </a:lnTo>
                  <a:lnTo>
                    <a:pt x="1013079" y="220853"/>
                  </a:lnTo>
                  <a:lnTo>
                    <a:pt x="997826" y="213233"/>
                  </a:lnTo>
                  <a:lnTo>
                    <a:pt x="938085" y="183362"/>
                  </a:lnTo>
                  <a:lnTo>
                    <a:pt x="1013968" y="159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7" y="1886711"/>
              <a:ext cx="568451" cy="5684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8035" y="1784603"/>
              <a:ext cx="1067779" cy="6980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12491" y="2118613"/>
              <a:ext cx="1685925" cy="76200"/>
            </a:xfrm>
            <a:custGeom>
              <a:avLst/>
              <a:gdLst/>
              <a:ahLst/>
              <a:cxnLst/>
              <a:rect l="l" t="t" r="r" b="b"/>
              <a:pathLst>
                <a:path w="1685925" h="76200">
                  <a:moveTo>
                    <a:pt x="1671069" y="30480"/>
                  </a:moveTo>
                  <a:lnTo>
                    <a:pt x="1622424" y="30480"/>
                  </a:lnTo>
                  <a:lnTo>
                    <a:pt x="1622424" y="45720"/>
                  </a:lnTo>
                  <a:lnTo>
                    <a:pt x="1609750" y="45766"/>
                  </a:lnTo>
                  <a:lnTo>
                    <a:pt x="1609852" y="76200"/>
                  </a:lnTo>
                  <a:lnTo>
                    <a:pt x="1685924" y="37846"/>
                  </a:lnTo>
                  <a:lnTo>
                    <a:pt x="1671069" y="30480"/>
                  </a:lnTo>
                  <a:close/>
                </a:path>
                <a:path w="1685925" h="76200">
                  <a:moveTo>
                    <a:pt x="1609699" y="30526"/>
                  </a:moveTo>
                  <a:lnTo>
                    <a:pt x="0" y="36449"/>
                  </a:lnTo>
                  <a:lnTo>
                    <a:pt x="0" y="51688"/>
                  </a:lnTo>
                  <a:lnTo>
                    <a:pt x="1609750" y="45766"/>
                  </a:lnTo>
                  <a:lnTo>
                    <a:pt x="1609699" y="30526"/>
                  </a:lnTo>
                  <a:close/>
                </a:path>
                <a:path w="1685925" h="76200">
                  <a:moveTo>
                    <a:pt x="1622424" y="30480"/>
                  </a:moveTo>
                  <a:lnTo>
                    <a:pt x="1609699" y="30526"/>
                  </a:lnTo>
                  <a:lnTo>
                    <a:pt x="1609750" y="45766"/>
                  </a:lnTo>
                  <a:lnTo>
                    <a:pt x="1622424" y="45720"/>
                  </a:lnTo>
                  <a:lnTo>
                    <a:pt x="1622424" y="30480"/>
                  </a:lnTo>
                  <a:close/>
                </a:path>
                <a:path w="1685925" h="76200">
                  <a:moveTo>
                    <a:pt x="1609597" y="0"/>
                  </a:moveTo>
                  <a:lnTo>
                    <a:pt x="1609699" y="30526"/>
                  </a:lnTo>
                  <a:lnTo>
                    <a:pt x="1671069" y="30480"/>
                  </a:lnTo>
                  <a:lnTo>
                    <a:pt x="1609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7735" y="1616963"/>
              <a:ext cx="3003804" cy="10557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90743" y="2121026"/>
              <a:ext cx="462280" cy="76200"/>
            </a:xfrm>
            <a:custGeom>
              <a:avLst/>
              <a:gdLst/>
              <a:ahLst/>
              <a:cxnLst/>
              <a:rect l="l" t="t" r="r" b="b"/>
              <a:pathLst>
                <a:path w="462279" h="76200">
                  <a:moveTo>
                    <a:pt x="385825" y="0"/>
                  </a:moveTo>
                  <a:lnTo>
                    <a:pt x="385623" y="30394"/>
                  </a:lnTo>
                  <a:lnTo>
                    <a:pt x="398398" y="30480"/>
                  </a:lnTo>
                  <a:lnTo>
                    <a:pt x="398271" y="45720"/>
                  </a:lnTo>
                  <a:lnTo>
                    <a:pt x="385521" y="45720"/>
                  </a:lnTo>
                  <a:lnTo>
                    <a:pt x="385317" y="76200"/>
                  </a:lnTo>
                  <a:lnTo>
                    <a:pt x="447307" y="45720"/>
                  </a:lnTo>
                  <a:lnTo>
                    <a:pt x="398271" y="45720"/>
                  </a:lnTo>
                  <a:lnTo>
                    <a:pt x="447481" y="45634"/>
                  </a:lnTo>
                  <a:lnTo>
                    <a:pt x="461771" y="38608"/>
                  </a:lnTo>
                  <a:lnTo>
                    <a:pt x="385825" y="0"/>
                  </a:lnTo>
                  <a:close/>
                </a:path>
                <a:path w="462279" h="76200">
                  <a:moveTo>
                    <a:pt x="385623" y="30394"/>
                  </a:moveTo>
                  <a:lnTo>
                    <a:pt x="385521" y="45634"/>
                  </a:lnTo>
                  <a:lnTo>
                    <a:pt x="398271" y="45720"/>
                  </a:lnTo>
                  <a:lnTo>
                    <a:pt x="398398" y="30480"/>
                  </a:lnTo>
                  <a:lnTo>
                    <a:pt x="385623" y="30394"/>
                  </a:lnTo>
                  <a:close/>
                </a:path>
                <a:path w="462279" h="76200">
                  <a:moveTo>
                    <a:pt x="0" y="27812"/>
                  </a:moveTo>
                  <a:lnTo>
                    <a:pt x="0" y="43052"/>
                  </a:lnTo>
                  <a:lnTo>
                    <a:pt x="385521" y="45634"/>
                  </a:lnTo>
                  <a:lnTo>
                    <a:pt x="385623" y="30394"/>
                  </a:lnTo>
                  <a:lnTo>
                    <a:pt x="0" y="2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07004" y="1492072"/>
            <a:ext cx="12299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Extraction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every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8157" y="1533905"/>
            <a:ext cx="349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Log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7196" y="3710685"/>
            <a:ext cx="7392034" cy="1346200"/>
            <a:chOff x="787196" y="3710685"/>
            <a:chExt cx="7392034" cy="1346200"/>
          </a:xfrm>
        </p:grpSpPr>
        <p:sp>
          <p:nvSpPr>
            <p:cNvPr id="16" name="object 16"/>
            <p:cNvSpPr/>
            <p:nvPr/>
          </p:nvSpPr>
          <p:spPr>
            <a:xfrm>
              <a:off x="793546" y="3717035"/>
              <a:ext cx="7379334" cy="579120"/>
            </a:xfrm>
            <a:custGeom>
              <a:avLst/>
              <a:gdLst/>
              <a:ahLst/>
              <a:cxnLst/>
              <a:rect l="l" t="t" r="r" b="b"/>
              <a:pathLst>
                <a:path w="7379334" h="579120">
                  <a:moveTo>
                    <a:pt x="855662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855662" y="579120"/>
                  </a:lnTo>
                  <a:lnTo>
                    <a:pt x="855662" y="0"/>
                  </a:lnTo>
                  <a:close/>
                </a:path>
                <a:path w="7379334" h="579120">
                  <a:moveTo>
                    <a:pt x="2266238" y="0"/>
                  </a:moveTo>
                  <a:lnTo>
                    <a:pt x="1711337" y="0"/>
                  </a:lnTo>
                  <a:lnTo>
                    <a:pt x="855675" y="0"/>
                  </a:lnTo>
                  <a:lnTo>
                    <a:pt x="855675" y="579120"/>
                  </a:lnTo>
                  <a:lnTo>
                    <a:pt x="1711274" y="579120"/>
                  </a:lnTo>
                  <a:lnTo>
                    <a:pt x="2266238" y="579120"/>
                  </a:lnTo>
                  <a:lnTo>
                    <a:pt x="2266238" y="0"/>
                  </a:lnTo>
                  <a:close/>
                </a:path>
                <a:path w="7379334" h="579120">
                  <a:moveTo>
                    <a:pt x="4278261" y="0"/>
                  </a:moveTo>
                  <a:lnTo>
                    <a:pt x="3422612" y="0"/>
                  </a:lnTo>
                  <a:lnTo>
                    <a:pt x="2266264" y="0"/>
                  </a:lnTo>
                  <a:lnTo>
                    <a:pt x="2266264" y="579120"/>
                  </a:lnTo>
                  <a:lnTo>
                    <a:pt x="3422599" y="579120"/>
                  </a:lnTo>
                  <a:lnTo>
                    <a:pt x="4278261" y="579120"/>
                  </a:lnTo>
                  <a:lnTo>
                    <a:pt x="4278261" y="0"/>
                  </a:lnTo>
                  <a:close/>
                </a:path>
                <a:path w="7379334" h="579120">
                  <a:moveTo>
                    <a:pt x="5989625" y="0"/>
                  </a:moveTo>
                  <a:lnTo>
                    <a:pt x="4858613" y="0"/>
                  </a:lnTo>
                  <a:lnTo>
                    <a:pt x="4278325" y="0"/>
                  </a:lnTo>
                  <a:lnTo>
                    <a:pt x="4278325" y="579120"/>
                  </a:lnTo>
                  <a:lnTo>
                    <a:pt x="4858588" y="579120"/>
                  </a:lnTo>
                  <a:lnTo>
                    <a:pt x="5989625" y="579120"/>
                  </a:lnTo>
                  <a:lnTo>
                    <a:pt x="5989625" y="0"/>
                  </a:lnTo>
                  <a:close/>
                </a:path>
                <a:path w="7379334" h="579120">
                  <a:moveTo>
                    <a:pt x="7378840" y="0"/>
                  </a:moveTo>
                  <a:lnTo>
                    <a:pt x="6845313" y="0"/>
                  </a:lnTo>
                  <a:lnTo>
                    <a:pt x="5989650" y="0"/>
                  </a:lnTo>
                  <a:lnTo>
                    <a:pt x="5989650" y="579120"/>
                  </a:lnTo>
                  <a:lnTo>
                    <a:pt x="6845249" y="579120"/>
                  </a:lnTo>
                  <a:lnTo>
                    <a:pt x="7378840" y="579120"/>
                  </a:lnTo>
                  <a:lnTo>
                    <a:pt x="737884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3546" y="4296155"/>
              <a:ext cx="7379334" cy="377190"/>
            </a:xfrm>
            <a:custGeom>
              <a:avLst/>
              <a:gdLst/>
              <a:ahLst/>
              <a:cxnLst/>
              <a:rect l="l" t="t" r="r" b="b"/>
              <a:pathLst>
                <a:path w="7379334" h="377189">
                  <a:moveTo>
                    <a:pt x="855662" y="0"/>
                  </a:moveTo>
                  <a:lnTo>
                    <a:pt x="0" y="0"/>
                  </a:lnTo>
                  <a:lnTo>
                    <a:pt x="0" y="377190"/>
                  </a:lnTo>
                  <a:lnTo>
                    <a:pt x="855662" y="377190"/>
                  </a:lnTo>
                  <a:lnTo>
                    <a:pt x="855662" y="0"/>
                  </a:lnTo>
                  <a:close/>
                </a:path>
                <a:path w="7379334" h="377189">
                  <a:moveTo>
                    <a:pt x="2266238" y="0"/>
                  </a:moveTo>
                  <a:lnTo>
                    <a:pt x="1711337" y="0"/>
                  </a:lnTo>
                  <a:lnTo>
                    <a:pt x="855675" y="0"/>
                  </a:lnTo>
                  <a:lnTo>
                    <a:pt x="855675" y="377190"/>
                  </a:lnTo>
                  <a:lnTo>
                    <a:pt x="1711274" y="377190"/>
                  </a:lnTo>
                  <a:lnTo>
                    <a:pt x="2266238" y="377190"/>
                  </a:lnTo>
                  <a:lnTo>
                    <a:pt x="2266238" y="0"/>
                  </a:lnTo>
                  <a:close/>
                </a:path>
                <a:path w="7379334" h="377189">
                  <a:moveTo>
                    <a:pt x="4278261" y="0"/>
                  </a:moveTo>
                  <a:lnTo>
                    <a:pt x="3422612" y="0"/>
                  </a:lnTo>
                  <a:lnTo>
                    <a:pt x="2266264" y="0"/>
                  </a:lnTo>
                  <a:lnTo>
                    <a:pt x="2266264" y="377190"/>
                  </a:lnTo>
                  <a:lnTo>
                    <a:pt x="3422599" y="377190"/>
                  </a:lnTo>
                  <a:lnTo>
                    <a:pt x="4278261" y="377190"/>
                  </a:lnTo>
                  <a:lnTo>
                    <a:pt x="4278261" y="0"/>
                  </a:lnTo>
                  <a:close/>
                </a:path>
                <a:path w="7379334" h="377189">
                  <a:moveTo>
                    <a:pt x="5989625" y="0"/>
                  </a:moveTo>
                  <a:lnTo>
                    <a:pt x="4858613" y="0"/>
                  </a:lnTo>
                  <a:lnTo>
                    <a:pt x="4278325" y="0"/>
                  </a:lnTo>
                  <a:lnTo>
                    <a:pt x="4278325" y="377190"/>
                  </a:lnTo>
                  <a:lnTo>
                    <a:pt x="4858588" y="377190"/>
                  </a:lnTo>
                  <a:lnTo>
                    <a:pt x="5989625" y="377190"/>
                  </a:lnTo>
                  <a:lnTo>
                    <a:pt x="5989625" y="0"/>
                  </a:lnTo>
                  <a:close/>
                </a:path>
                <a:path w="7379334" h="377189">
                  <a:moveTo>
                    <a:pt x="7378840" y="0"/>
                  </a:moveTo>
                  <a:lnTo>
                    <a:pt x="6845313" y="0"/>
                  </a:lnTo>
                  <a:lnTo>
                    <a:pt x="5989650" y="0"/>
                  </a:lnTo>
                  <a:lnTo>
                    <a:pt x="5989650" y="377190"/>
                  </a:lnTo>
                  <a:lnTo>
                    <a:pt x="6845249" y="377190"/>
                  </a:lnTo>
                  <a:lnTo>
                    <a:pt x="7378840" y="377190"/>
                  </a:lnTo>
                  <a:lnTo>
                    <a:pt x="7378840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3546" y="4673358"/>
              <a:ext cx="7379334" cy="377190"/>
            </a:xfrm>
            <a:custGeom>
              <a:avLst/>
              <a:gdLst/>
              <a:ahLst/>
              <a:cxnLst/>
              <a:rect l="l" t="t" r="r" b="b"/>
              <a:pathLst>
                <a:path w="7379334" h="377189">
                  <a:moveTo>
                    <a:pt x="855662" y="0"/>
                  </a:moveTo>
                  <a:lnTo>
                    <a:pt x="0" y="0"/>
                  </a:lnTo>
                  <a:lnTo>
                    <a:pt x="0" y="377177"/>
                  </a:lnTo>
                  <a:lnTo>
                    <a:pt x="855662" y="377177"/>
                  </a:lnTo>
                  <a:lnTo>
                    <a:pt x="855662" y="0"/>
                  </a:lnTo>
                  <a:close/>
                </a:path>
                <a:path w="7379334" h="377189">
                  <a:moveTo>
                    <a:pt x="2266238" y="0"/>
                  </a:moveTo>
                  <a:lnTo>
                    <a:pt x="1711337" y="0"/>
                  </a:lnTo>
                  <a:lnTo>
                    <a:pt x="855675" y="0"/>
                  </a:lnTo>
                  <a:lnTo>
                    <a:pt x="855675" y="377177"/>
                  </a:lnTo>
                  <a:lnTo>
                    <a:pt x="1711274" y="377177"/>
                  </a:lnTo>
                  <a:lnTo>
                    <a:pt x="2266238" y="377177"/>
                  </a:lnTo>
                  <a:lnTo>
                    <a:pt x="2266238" y="0"/>
                  </a:lnTo>
                  <a:close/>
                </a:path>
                <a:path w="7379334" h="377189">
                  <a:moveTo>
                    <a:pt x="4278261" y="0"/>
                  </a:moveTo>
                  <a:lnTo>
                    <a:pt x="3422612" y="0"/>
                  </a:lnTo>
                  <a:lnTo>
                    <a:pt x="2266264" y="0"/>
                  </a:lnTo>
                  <a:lnTo>
                    <a:pt x="2266264" y="377177"/>
                  </a:lnTo>
                  <a:lnTo>
                    <a:pt x="3422599" y="377177"/>
                  </a:lnTo>
                  <a:lnTo>
                    <a:pt x="4278261" y="377177"/>
                  </a:lnTo>
                  <a:lnTo>
                    <a:pt x="4278261" y="0"/>
                  </a:lnTo>
                  <a:close/>
                </a:path>
                <a:path w="7379334" h="377189">
                  <a:moveTo>
                    <a:pt x="5989625" y="0"/>
                  </a:moveTo>
                  <a:lnTo>
                    <a:pt x="4858613" y="0"/>
                  </a:lnTo>
                  <a:lnTo>
                    <a:pt x="4278325" y="0"/>
                  </a:lnTo>
                  <a:lnTo>
                    <a:pt x="4278325" y="377177"/>
                  </a:lnTo>
                  <a:lnTo>
                    <a:pt x="4858588" y="377177"/>
                  </a:lnTo>
                  <a:lnTo>
                    <a:pt x="5989625" y="377177"/>
                  </a:lnTo>
                  <a:lnTo>
                    <a:pt x="5989625" y="0"/>
                  </a:lnTo>
                  <a:close/>
                </a:path>
                <a:path w="7379334" h="377189">
                  <a:moveTo>
                    <a:pt x="7378840" y="0"/>
                  </a:moveTo>
                  <a:lnTo>
                    <a:pt x="6845313" y="0"/>
                  </a:lnTo>
                  <a:lnTo>
                    <a:pt x="5989650" y="0"/>
                  </a:lnTo>
                  <a:lnTo>
                    <a:pt x="5989650" y="377177"/>
                  </a:lnTo>
                  <a:lnTo>
                    <a:pt x="6845249" y="377177"/>
                  </a:lnTo>
                  <a:lnTo>
                    <a:pt x="7378840" y="377177"/>
                  </a:lnTo>
                  <a:lnTo>
                    <a:pt x="7378840" y="0"/>
                  </a:lnTo>
                  <a:close/>
                </a:path>
              </a:pathLst>
            </a:custGeom>
            <a:solidFill>
              <a:srgbClr val="F7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3546" y="3717035"/>
              <a:ext cx="7379334" cy="1333500"/>
            </a:xfrm>
            <a:custGeom>
              <a:avLst/>
              <a:gdLst/>
              <a:ahLst/>
              <a:cxnLst/>
              <a:rect l="l" t="t" r="r" b="b"/>
              <a:pathLst>
                <a:path w="7379334" h="1333500">
                  <a:moveTo>
                    <a:pt x="855675" y="0"/>
                  </a:moveTo>
                  <a:lnTo>
                    <a:pt x="855675" y="1333500"/>
                  </a:lnTo>
                </a:path>
                <a:path w="7379334" h="1333500">
                  <a:moveTo>
                    <a:pt x="1711274" y="0"/>
                  </a:moveTo>
                  <a:lnTo>
                    <a:pt x="1711274" y="1333500"/>
                  </a:lnTo>
                </a:path>
                <a:path w="7379334" h="1333500">
                  <a:moveTo>
                    <a:pt x="2266264" y="0"/>
                  </a:moveTo>
                  <a:lnTo>
                    <a:pt x="2266264" y="1333500"/>
                  </a:lnTo>
                </a:path>
                <a:path w="7379334" h="1333500">
                  <a:moveTo>
                    <a:pt x="3422599" y="0"/>
                  </a:moveTo>
                  <a:lnTo>
                    <a:pt x="3422599" y="1333500"/>
                  </a:lnTo>
                </a:path>
                <a:path w="7379334" h="1333500">
                  <a:moveTo>
                    <a:pt x="4278325" y="0"/>
                  </a:moveTo>
                  <a:lnTo>
                    <a:pt x="4278325" y="1333500"/>
                  </a:lnTo>
                </a:path>
                <a:path w="7379334" h="1333500">
                  <a:moveTo>
                    <a:pt x="4858588" y="0"/>
                  </a:moveTo>
                  <a:lnTo>
                    <a:pt x="4858588" y="1333500"/>
                  </a:lnTo>
                </a:path>
                <a:path w="7379334" h="1333500">
                  <a:moveTo>
                    <a:pt x="5989650" y="0"/>
                  </a:moveTo>
                  <a:lnTo>
                    <a:pt x="5989650" y="1333500"/>
                  </a:lnTo>
                </a:path>
                <a:path w="7379334" h="1333500">
                  <a:moveTo>
                    <a:pt x="6845249" y="0"/>
                  </a:moveTo>
                  <a:lnTo>
                    <a:pt x="6845249" y="1333500"/>
                  </a:lnTo>
                </a:path>
                <a:path w="7379334" h="1333500">
                  <a:moveTo>
                    <a:pt x="0" y="579119"/>
                  </a:moveTo>
                  <a:lnTo>
                    <a:pt x="7378903" y="579119"/>
                  </a:lnTo>
                </a:path>
                <a:path w="7379334" h="1333500">
                  <a:moveTo>
                    <a:pt x="0" y="956309"/>
                  </a:moveTo>
                  <a:lnTo>
                    <a:pt x="7378903" y="95630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33043" y="3738753"/>
            <a:ext cx="436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6PM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5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0658" y="3738753"/>
            <a:ext cx="8966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5"/>
              </a:spcBef>
              <a:tabLst>
                <a:tab pos="739140" algn="l"/>
              </a:tabLst>
            </a:pP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6P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Male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49726" y="3738753"/>
            <a:ext cx="4895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01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600" b="1" spc="-15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4435" y="3738753"/>
            <a:ext cx="2199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4860" algn="l"/>
                <a:tab pos="1776095" algn="l"/>
              </a:tabLst>
            </a:pP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01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.</a:t>
            </a:r>
            <a:r>
              <a:rPr sz="1600" b="1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…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b="1" spc="-15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Male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05268" y="3738753"/>
            <a:ext cx="886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8980" algn="l"/>
              </a:tabLst>
            </a:pPr>
            <a:r>
              <a:rPr sz="1600" b="1" spc="-5" dirty="0">
                <a:solidFill>
                  <a:srgbClr val="585858"/>
                </a:solidFill>
                <a:latin typeface="Calibri"/>
                <a:cs typeface="Calibri"/>
              </a:rPr>
              <a:t>Male	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2925" y="4315205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4602" y="431520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5550" y="4315205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7945" y="4315205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567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78573" y="3140773"/>
            <a:ext cx="5307330" cy="361950"/>
            <a:chOff x="778573" y="3140773"/>
            <a:chExt cx="5307330" cy="361950"/>
          </a:xfrm>
        </p:grpSpPr>
        <p:sp>
          <p:nvSpPr>
            <p:cNvPr id="30" name="object 30"/>
            <p:cNvSpPr/>
            <p:nvPr/>
          </p:nvSpPr>
          <p:spPr>
            <a:xfrm>
              <a:off x="779526" y="3141725"/>
              <a:ext cx="5305425" cy="360045"/>
            </a:xfrm>
            <a:custGeom>
              <a:avLst/>
              <a:gdLst/>
              <a:ahLst/>
              <a:cxnLst/>
              <a:rect l="l" t="t" r="r" b="b"/>
              <a:pathLst>
                <a:path w="5305425" h="360045">
                  <a:moveTo>
                    <a:pt x="5245100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5245100" y="359663"/>
                  </a:lnTo>
                  <a:lnTo>
                    <a:pt x="5268450" y="354959"/>
                  </a:lnTo>
                  <a:lnTo>
                    <a:pt x="5287502" y="342122"/>
                  </a:lnTo>
                  <a:lnTo>
                    <a:pt x="5300339" y="323070"/>
                  </a:lnTo>
                  <a:lnTo>
                    <a:pt x="5305044" y="299720"/>
                  </a:lnTo>
                  <a:lnTo>
                    <a:pt x="5305044" y="59944"/>
                  </a:lnTo>
                  <a:lnTo>
                    <a:pt x="5300339" y="36593"/>
                  </a:lnTo>
                  <a:lnTo>
                    <a:pt x="5287502" y="17541"/>
                  </a:lnTo>
                  <a:lnTo>
                    <a:pt x="5268450" y="4704"/>
                  </a:lnTo>
                  <a:lnTo>
                    <a:pt x="5245100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9526" y="3141725"/>
              <a:ext cx="5305425" cy="360045"/>
            </a:xfrm>
            <a:custGeom>
              <a:avLst/>
              <a:gdLst/>
              <a:ahLst/>
              <a:cxnLst/>
              <a:rect l="l" t="t" r="r" b="b"/>
              <a:pathLst>
                <a:path w="5305425" h="360045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5245100" y="0"/>
                  </a:lnTo>
                  <a:lnTo>
                    <a:pt x="5268450" y="4704"/>
                  </a:lnTo>
                  <a:lnTo>
                    <a:pt x="5287502" y="17541"/>
                  </a:lnTo>
                  <a:lnTo>
                    <a:pt x="5300339" y="36593"/>
                  </a:lnTo>
                  <a:lnTo>
                    <a:pt x="5305044" y="59944"/>
                  </a:lnTo>
                  <a:lnTo>
                    <a:pt x="5305044" y="299720"/>
                  </a:lnTo>
                  <a:lnTo>
                    <a:pt x="5300339" y="323070"/>
                  </a:lnTo>
                  <a:lnTo>
                    <a:pt x="5287502" y="342122"/>
                  </a:lnTo>
                  <a:lnTo>
                    <a:pt x="5268450" y="354959"/>
                  </a:lnTo>
                  <a:lnTo>
                    <a:pt x="5245100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99515" y="3165424"/>
            <a:ext cx="46666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MD5(Reversed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Domain)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+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Reversed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Domain </a:t>
            </a:r>
            <a:r>
              <a:rPr sz="1700" dirty="0">
                <a:latin typeface="Calibri"/>
                <a:cs typeface="Calibri"/>
              </a:rPr>
              <a:t>+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URL-ID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9953" y="3277996"/>
            <a:ext cx="7588250" cy="2035175"/>
            <a:chOff x="589953" y="3277996"/>
            <a:chExt cx="7588250" cy="2035175"/>
          </a:xfrm>
        </p:grpSpPr>
        <p:sp>
          <p:nvSpPr>
            <p:cNvPr id="34" name="object 34"/>
            <p:cNvSpPr/>
            <p:nvPr/>
          </p:nvSpPr>
          <p:spPr>
            <a:xfrm>
              <a:off x="589953" y="3277996"/>
              <a:ext cx="200025" cy="1657350"/>
            </a:xfrm>
            <a:custGeom>
              <a:avLst/>
              <a:gdLst/>
              <a:ahLst/>
              <a:cxnLst/>
              <a:rect l="l" t="t" r="r" b="b"/>
              <a:pathLst>
                <a:path w="200025" h="1657350">
                  <a:moveTo>
                    <a:pt x="199580" y="1226820"/>
                  </a:moveTo>
                  <a:lnTo>
                    <a:pt x="197434" y="1175004"/>
                  </a:lnTo>
                  <a:lnTo>
                    <a:pt x="196062" y="1141730"/>
                  </a:lnTo>
                  <a:lnTo>
                    <a:pt x="169849" y="1156208"/>
                  </a:lnTo>
                  <a:lnTo>
                    <a:pt x="152793" y="1117981"/>
                  </a:lnTo>
                  <a:lnTo>
                    <a:pt x="139103" y="1081151"/>
                  </a:lnTo>
                  <a:lnTo>
                    <a:pt x="126352" y="1041019"/>
                  </a:lnTo>
                  <a:lnTo>
                    <a:pt x="114731" y="996823"/>
                  </a:lnTo>
                  <a:lnTo>
                    <a:pt x="104228" y="948690"/>
                  </a:lnTo>
                  <a:lnTo>
                    <a:pt x="95123" y="895985"/>
                  </a:lnTo>
                  <a:lnTo>
                    <a:pt x="87452" y="838835"/>
                  </a:lnTo>
                  <a:lnTo>
                    <a:pt x="81381" y="776605"/>
                  </a:lnTo>
                  <a:lnTo>
                    <a:pt x="77012" y="709168"/>
                  </a:lnTo>
                  <a:lnTo>
                    <a:pt x="74536" y="636143"/>
                  </a:lnTo>
                  <a:lnTo>
                    <a:pt x="74066" y="597408"/>
                  </a:lnTo>
                  <a:lnTo>
                    <a:pt x="74066" y="557149"/>
                  </a:lnTo>
                  <a:lnTo>
                    <a:pt x="74637" y="515239"/>
                  </a:lnTo>
                  <a:lnTo>
                    <a:pt x="75793" y="471932"/>
                  </a:lnTo>
                  <a:lnTo>
                    <a:pt x="77419" y="426847"/>
                  </a:lnTo>
                  <a:lnTo>
                    <a:pt x="79717" y="380238"/>
                  </a:lnTo>
                  <a:lnTo>
                    <a:pt x="82537" y="332359"/>
                  </a:lnTo>
                  <a:lnTo>
                    <a:pt x="83312" y="307340"/>
                  </a:lnTo>
                  <a:lnTo>
                    <a:pt x="85242" y="260997"/>
                  </a:lnTo>
                  <a:lnTo>
                    <a:pt x="87655" y="220853"/>
                  </a:lnTo>
                  <a:lnTo>
                    <a:pt x="92570" y="168148"/>
                  </a:lnTo>
                  <a:lnTo>
                    <a:pt x="99060" y="125095"/>
                  </a:lnTo>
                  <a:lnTo>
                    <a:pt x="109969" y="81407"/>
                  </a:lnTo>
                  <a:lnTo>
                    <a:pt x="127546" y="45847"/>
                  </a:lnTo>
                  <a:lnTo>
                    <a:pt x="165112" y="19939"/>
                  </a:lnTo>
                  <a:lnTo>
                    <a:pt x="177203" y="17780"/>
                  </a:lnTo>
                  <a:lnTo>
                    <a:pt x="177152" y="17348"/>
                  </a:lnTo>
                  <a:lnTo>
                    <a:pt x="177469" y="17272"/>
                  </a:lnTo>
                  <a:lnTo>
                    <a:pt x="191655" y="15748"/>
                  </a:lnTo>
                  <a:lnTo>
                    <a:pt x="189966" y="0"/>
                  </a:lnTo>
                  <a:lnTo>
                    <a:pt x="175768" y="1524"/>
                  </a:lnTo>
                  <a:lnTo>
                    <a:pt x="170357" y="2616"/>
                  </a:lnTo>
                  <a:lnTo>
                    <a:pt x="156324" y="4191"/>
                  </a:lnTo>
                  <a:lnTo>
                    <a:pt x="112014" y="18161"/>
                  </a:lnTo>
                  <a:lnTo>
                    <a:pt x="76301" y="49530"/>
                  </a:lnTo>
                  <a:lnTo>
                    <a:pt x="54279" y="90170"/>
                  </a:lnTo>
                  <a:lnTo>
                    <a:pt x="41236" y="131445"/>
                  </a:lnTo>
                  <a:lnTo>
                    <a:pt x="30784" y="183134"/>
                  </a:lnTo>
                  <a:lnTo>
                    <a:pt x="25107" y="224155"/>
                  </a:lnTo>
                  <a:lnTo>
                    <a:pt x="20408" y="270764"/>
                  </a:lnTo>
                  <a:lnTo>
                    <a:pt x="16522" y="324497"/>
                  </a:lnTo>
                  <a:lnTo>
                    <a:pt x="13601" y="383286"/>
                  </a:lnTo>
                  <a:lnTo>
                    <a:pt x="11404" y="448945"/>
                  </a:lnTo>
                  <a:lnTo>
                    <a:pt x="7581" y="514350"/>
                  </a:lnTo>
                  <a:lnTo>
                    <a:pt x="4533" y="577215"/>
                  </a:lnTo>
                  <a:lnTo>
                    <a:pt x="2260" y="637794"/>
                  </a:lnTo>
                  <a:lnTo>
                    <a:pt x="749" y="696087"/>
                  </a:lnTo>
                  <a:lnTo>
                    <a:pt x="0" y="752348"/>
                  </a:lnTo>
                  <a:lnTo>
                    <a:pt x="0" y="806831"/>
                  </a:lnTo>
                  <a:lnTo>
                    <a:pt x="660" y="859282"/>
                  </a:lnTo>
                  <a:lnTo>
                    <a:pt x="1993" y="909828"/>
                  </a:lnTo>
                  <a:lnTo>
                    <a:pt x="4000" y="958469"/>
                  </a:lnTo>
                  <a:lnTo>
                    <a:pt x="6680" y="1005205"/>
                  </a:lnTo>
                  <a:lnTo>
                    <a:pt x="9918" y="1050163"/>
                  </a:lnTo>
                  <a:lnTo>
                    <a:pt x="13741" y="1093470"/>
                  </a:lnTo>
                  <a:lnTo>
                    <a:pt x="18135" y="1134872"/>
                  </a:lnTo>
                  <a:lnTo>
                    <a:pt x="23101" y="1174750"/>
                  </a:lnTo>
                  <a:lnTo>
                    <a:pt x="28549" y="1212977"/>
                  </a:lnTo>
                  <a:lnTo>
                    <a:pt x="40982" y="1284859"/>
                  </a:lnTo>
                  <a:lnTo>
                    <a:pt x="55346" y="1350772"/>
                  </a:lnTo>
                  <a:lnTo>
                    <a:pt x="71335" y="1411224"/>
                  </a:lnTo>
                  <a:lnTo>
                    <a:pt x="88785" y="1466469"/>
                  </a:lnTo>
                  <a:lnTo>
                    <a:pt x="107581" y="1516888"/>
                  </a:lnTo>
                  <a:lnTo>
                    <a:pt x="127673" y="1562989"/>
                  </a:lnTo>
                  <a:lnTo>
                    <a:pt x="143738" y="1595107"/>
                  </a:lnTo>
                  <a:lnTo>
                    <a:pt x="117309" y="1610233"/>
                  </a:lnTo>
                  <a:lnTo>
                    <a:pt x="188239" y="1657350"/>
                  </a:lnTo>
                  <a:lnTo>
                    <a:pt x="185331" y="1606042"/>
                  </a:lnTo>
                  <a:lnTo>
                    <a:pt x="183426" y="1572387"/>
                  </a:lnTo>
                  <a:lnTo>
                    <a:pt x="157480" y="1587246"/>
                  </a:lnTo>
                  <a:lnTo>
                    <a:pt x="152247" y="1577721"/>
                  </a:lnTo>
                  <a:lnTo>
                    <a:pt x="142125" y="1556512"/>
                  </a:lnTo>
                  <a:lnTo>
                    <a:pt x="122402" y="1511173"/>
                  </a:lnTo>
                  <a:lnTo>
                    <a:pt x="103860" y="1461389"/>
                  </a:lnTo>
                  <a:lnTo>
                    <a:pt x="86639" y="1406906"/>
                  </a:lnTo>
                  <a:lnTo>
                    <a:pt x="70815" y="1347216"/>
                  </a:lnTo>
                  <a:lnTo>
                    <a:pt x="56603" y="1282065"/>
                  </a:lnTo>
                  <a:lnTo>
                    <a:pt x="44272" y="1210818"/>
                  </a:lnTo>
                  <a:lnTo>
                    <a:pt x="38862" y="1172845"/>
                  </a:lnTo>
                  <a:lnTo>
                    <a:pt x="33921" y="1133221"/>
                  </a:lnTo>
                  <a:lnTo>
                    <a:pt x="29552" y="1092073"/>
                  </a:lnTo>
                  <a:lnTo>
                    <a:pt x="25755" y="1049020"/>
                  </a:lnTo>
                  <a:lnTo>
                    <a:pt x="22517" y="1004316"/>
                  </a:lnTo>
                  <a:lnTo>
                    <a:pt x="19862" y="957834"/>
                  </a:lnTo>
                  <a:lnTo>
                    <a:pt x="17868" y="909320"/>
                  </a:lnTo>
                  <a:lnTo>
                    <a:pt x="16535" y="859028"/>
                  </a:lnTo>
                  <a:lnTo>
                    <a:pt x="15875" y="806831"/>
                  </a:lnTo>
                  <a:lnTo>
                    <a:pt x="15862" y="752348"/>
                  </a:lnTo>
                  <a:lnTo>
                    <a:pt x="16624" y="695706"/>
                  </a:lnTo>
                  <a:lnTo>
                    <a:pt x="18161" y="637159"/>
                  </a:lnTo>
                  <a:lnTo>
                    <a:pt x="20472" y="576326"/>
                  </a:lnTo>
                  <a:lnTo>
                    <a:pt x="23520" y="513461"/>
                  </a:lnTo>
                  <a:lnTo>
                    <a:pt x="27292" y="448564"/>
                  </a:lnTo>
                  <a:lnTo>
                    <a:pt x="28257" y="414655"/>
                  </a:lnTo>
                  <a:lnTo>
                    <a:pt x="30848" y="352171"/>
                  </a:lnTo>
                  <a:lnTo>
                    <a:pt x="34226" y="297573"/>
                  </a:lnTo>
                  <a:lnTo>
                    <a:pt x="38493" y="248412"/>
                  </a:lnTo>
                  <a:lnTo>
                    <a:pt x="43599" y="205359"/>
                  </a:lnTo>
                  <a:lnTo>
                    <a:pt x="53009" y="151130"/>
                  </a:lnTo>
                  <a:lnTo>
                    <a:pt x="64541" y="108331"/>
                  </a:lnTo>
                  <a:lnTo>
                    <a:pt x="83337" y="67310"/>
                  </a:lnTo>
                  <a:lnTo>
                    <a:pt x="112433" y="36449"/>
                  </a:lnTo>
                  <a:lnTo>
                    <a:pt x="116903" y="33731"/>
                  </a:lnTo>
                  <a:lnTo>
                    <a:pt x="115201" y="35814"/>
                  </a:lnTo>
                  <a:lnTo>
                    <a:pt x="110604" y="42545"/>
                  </a:lnTo>
                  <a:lnTo>
                    <a:pt x="91884" y="86233"/>
                  </a:lnTo>
                  <a:lnTo>
                    <a:pt x="81076" y="135763"/>
                  </a:lnTo>
                  <a:lnTo>
                    <a:pt x="75006" y="182753"/>
                  </a:lnTo>
                  <a:lnTo>
                    <a:pt x="70434" y="240792"/>
                  </a:lnTo>
                  <a:lnTo>
                    <a:pt x="68262" y="284226"/>
                  </a:lnTo>
                  <a:lnTo>
                    <a:pt x="66649" y="332740"/>
                  </a:lnTo>
                  <a:lnTo>
                    <a:pt x="63779" y="381254"/>
                  </a:lnTo>
                  <a:lnTo>
                    <a:pt x="61493" y="427609"/>
                  </a:lnTo>
                  <a:lnTo>
                    <a:pt x="59880" y="472440"/>
                  </a:lnTo>
                  <a:lnTo>
                    <a:pt x="58750" y="515620"/>
                  </a:lnTo>
                  <a:lnTo>
                    <a:pt x="58191" y="557149"/>
                  </a:lnTo>
                  <a:lnTo>
                    <a:pt x="58191" y="597408"/>
                  </a:lnTo>
                  <a:lnTo>
                    <a:pt x="58674" y="636270"/>
                  </a:lnTo>
                  <a:lnTo>
                    <a:pt x="61150" y="709803"/>
                  </a:lnTo>
                  <a:lnTo>
                    <a:pt x="65544" y="777748"/>
                  </a:lnTo>
                  <a:lnTo>
                    <a:pt x="71666" y="840486"/>
                  </a:lnTo>
                  <a:lnTo>
                    <a:pt x="79425" y="898398"/>
                  </a:lnTo>
                  <a:lnTo>
                    <a:pt x="88607" y="951611"/>
                  </a:lnTo>
                  <a:lnTo>
                    <a:pt x="99250" y="1000379"/>
                  </a:lnTo>
                  <a:lnTo>
                    <a:pt x="111061" y="1045210"/>
                  </a:lnTo>
                  <a:lnTo>
                    <a:pt x="124028" y="1086231"/>
                  </a:lnTo>
                  <a:lnTo>
                    <a:pt x="137960" y="1123696"/>
                  </a:lnTo>
                  <a:lnTo>
                    <a:pt x="155968" y="1163878"/>
                  </a:lnTo>
                  <a:lnTo>
                    <a:pt x="129374" y="1178560"/>
                  </a:lnTo>
                  <a:lnTo>
                    <a:pt x="199580" y="1226820"/>
                  </a:lnTo>
                  <a:close/>
                </a:path>
              </a:pathLst>
            </a:custGeom>
            <a:solidFill>
              <a:srgbClr val="1E3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0767" y="5073395"/>
              <a:ext cx="7360920" cy="233679"/>
            </a:xfrm>
            <a:custGeom>
              <a:avLst/>
              <a:gdLst/>
              <a:ahLst/>
              <a:cxnLst/>
              <a:rect l="l" t="t" r="r" b="b"/>
              <a:pathLst>
                <a:path w="7360920" h="233679">
                  <a:moveTo>
                    <a:pt x="2249424" y="0"/>
                  </a:moveTo>
                  <a:lnTo>
                    <a:pt x="2237785" y="44207"/>
                  </a:lnTo>
                  <a:lnTo>
                    <a:pt x="2206037" y="80295"/>
                  </a:lnTo>
                  <a:lnTo>
                    <a:pt x="2158930" y="104620"/>
                  </a:lnTo>
                  <a:lnTo>
                    <a:pt x="2101215" y="113537"/>
                  </a:lnTo>
                  <a:lnTo>
                    <a:pt x="1272920" y="113537"/>
                  </a:lnTo>
                  <a:lnTo>
                    <a:pt x="1215205" y="122455"/>
                  </a:lnTo>
                  <a:lnTo>
                    <a:pt x="1168098" y="146780"/>
                  </a:lnTo>
                  <a:lnTo>
                    <a:pt x="1136350" y="182868"/>
                  </a:lnTo>
                  <a:lnTo>
                    <a:pt x="1124712" y="227075"/>
                  </a:lnTo>
                  <a:lnTo>
                    <a:pt x="1113073" y="182868"/>
                  </a:lnTo>
                  <a:lnTo>
                    <a:pt x="1081325" y="146780"/>
                  </a:lnTo>
                  <a:lnTo>
                    <a:pt x="1034218" y="122455"/>
                  </a:lnTo>
                  <a:lnTo>
                    <a:pt x="976502" y="113537"/>
                  </a:lnTo>
                  <a:lnTo>
                    <a:pt x="148158" y="113537"/>
                  </a:lnTo>
                  <a:lnTo>
                    <a:pt x="90488" y="104620"/>
                  </a:lnTo>
                  <a:lnTo>
                    <a:pt x="43394" y="80295"/>
                  </a:lnTo>
                  <a:lnTo>
                    <a:pt x="11642" y="44207"/>
                  </a:lnTo>
                  <a:lnTo>
                    <a:pt x="0" y="0"/>
                  </a:lnTo>
                </a:path>
                <a:path w="7360920" h="233679">
                  <a:moveTo>
                    <a:pt x="4841748" y="6095"/>
                  </a:moveTo>
                  <a:lnTo>
                    <a:pt x="4830109" y="50303"/>
                  </a:lnTo>
                  <a:lnTo>
                    <a:pt x="4798361" y="86391"/>
                  </a:lnTo>
                  <a:lnTo>
                    <a:pt x="4751254" y="110716"/>
                  </a:lnTo>
                  <a:lnTo>
                    <a:pt x="4693539" y="119633"/>
                  </a:lnTo>
                  <a:lnTo>
                    <a:pt x="3702939" y="119633"/>
                  </a:lnTo>
                  <a:lnTo>
                    <a:pt x="3645223" y="128551"/>
                  </a:lnTo>
                  <a:lnTo>
                    <a:pt x="3598116" y="152876"/>
                  </a:lnTo>
                  <a:lnTo>
                    <a:pt x="3566368" y="188964"/>
                  </a:lnTo>
                  <a:lnTo>
                    <a:pt x="3554729" y="233171"/>
                  </a:lnTo>
                  <a:lnTo>
                    <a:pt x="3543091" y="188964"/>
                  </a:lnTo>
                  <a:lnTo>
                    <a:pt x="3511343" y="152876"/>
                  </a:lnTo>
                  <a:lnTo>
                    <a:pt x="3464236" y="128551"/>
                  </a:lnTo>
                  <a:lnTo>
                    <a:pt x="3406521" y="119633"/>
                  </a:lnTo>
                  <a:lnTo>
                    <a:pt x="2415921" y="119633"/>
                  </a:lnTo>
                  <a:lnTo>
                    <a:pt x="2358205" y="110716"/>
                  </a:lnTo>
                  <a:lnTo>
                    <a:pt x="2311098" y="86391"/>
                  </a:lnTo>
                  <a:lnTo>
                    <a:pt x="2279350" y="50303"/>
                  </a:lnTo>
                  <a:lnTo>
                    <a:pt x="2267712" y="6095"/>
                  </a:lnTo>
                </a:path>
                <a:path w="7360920" h="233679">
                  <a:moveTo>
                    <a:pt x="7360920" y="6095"/>
                  </a:moveTo>
                  <a:lnTo>
                    <a:pt x="7349281" y="50303"/>
                  </a:lnTo>
                  <a:lnTo>
                    <a:pt x="7317533" y="86391"/>
                  </a:lnTo>
                  <a:lnTo>
                    <a:pt x="7270426" y="110716"/>
                  </a:lnTo>
                  <a:lnTo>
                    <a:pt x="7212710" y="119633"/>
                  </a:lnTo>
                  <a:lnTo>
                    <a:pt x="6249542" y="119633"/>
                  </a:lnTo>
                  <a:lnTo>
                    <a:pt x="6191827" y="128551"/>
                  </a:lnTo>
                  <a:lnTo>
                    <a:pt x="6144720" y="152876"/>
                  </a:lnTo>
                  <a:lnTo>
                    <a:pt x="6112972" y="188964"/>
                  </a:lnTo>
                  <a:lnTo>
                    <a:pt x="6101333" y="233171"/>
                  </a:lnTo>
                  <a:lnTo>
                    <a:pt x="6089695" y="188964"/>
                  </a:lnTo>
                  <a:lnTo>
                    <a:pt x="6057947" y="152876"/>
                  </a:lnTo>
                  <a:lnTo>
                    <a:pt x="6010840" y="128551"/>
                  </a:lnTo>
                  <a:lnTo>
                    <a:pt x="5953125" y="119633"/>
                  </a:lnTo>
                  <a:lnTo>
                    <a:pt x="4989957" y="119633"/>
                  </a:lnTo>
                  <a:lnTo>
                    <a:pt x="4932241" y="110716"/>
                  </a:lnTo>
                  <a:lnTo>
                    <a:pt x="4885134" y="86391"/>
                  </a:lnTo>
                  <a:lnTo>
                    <a:pt x="4853386" y="50303"/>
                  </a:lnTo>
                  <a:lnTo>
                    <a:pt x="4841748" y="6095"/>
                  </a:lnTo>
                </a:path>
              </a:pathLst>
            </a:custGeom>
            <a:ln w="12192">
              <a:solidFill>
                <a:srgbClr val="1D30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45328" y="4293869"/>
              <a:ext cx="1673225" cy="586740"/>
            </a:xfrm>
            <a:custGeom>
              <a:avLst/>
              <a:gdLst/>
              <a:ahLst/>
              <a:cxnLst/>
              <a:rect l="l" t="t" r="r" b="b"/>
              <a:pathLst>
                <a:path w="1673225" h="586739">
                  <a:moveTo>
                    <a:pt x="1575435" y="0"/>
                  </a:moveTo>
                  <a:lnTo>
                    <a:pt x="243967" y="0"/>
                  </a:lnTo>
                  <a:lnTo>
                    <a:pt x="205916" y="7689"/>
                  </a:lnTo>
                  <a:lnTo>
                    <a:pt x="174831" y="28654"/>
                  </a:lnTo>
                  <a:lnTo>
                    <a:pt x="153866" y="59739"/>
                  </a:lnTo>
                  <a:lnTo>
                    <a:pt x="146176" y="97789"/>
                  </a:lnTo>
                  <a:lnTo>
                    <a:pt x="0" y="191896"/>
                  </a:lnTo>
                  <a:lnTo>
                    <a:pt x="146176" y="244474"/>
                  </a:lnTo>
                  <a:lnTo>
                    <a:pt x="146176" y="488949"/>
                  </a:lnTo>
                  <a:lnTo>
                    <a:pt x="153866" y="527000"/>
                  </a:lnTo>
                  <a:lnTo>
                    <a:pt x="174831" y="558085"/>
                  </a:lnTo>
                  <a:lnTo>
                    <a:pt x="205916" y="579050"/>
                  </a:lnTo>
                  <a:lnTo>
                    <a:pt x="243967" y="586739"/>
                  </a:lnTo>
                  <a:lnTo>
                    <a:pt x="1575435" y="586739"/>
                  </a:lnTo>
                  <a:lnTo>
                    <a:pt x="1613485" y="579050"/>
                  </a:lnTo>
                  <a:lnTo>
                    <a:pt x="1644570" y="558085"/>
                  </a:lnTo>
                  <a:lnTo>
                    <a:pt x="1665535" y="527000"/>
                  </a:lnTo>
                  <a:lnTo>
                    <a:pt x="1673225" y="488949"/>
                  </a:lnTo>
                  <a:lnTo>
                    <a:pt x="1673225" y="97789"/>
                  </a:lnTo>
                  <a:lnTo>
                    <a:pt x="1665535" y="59739"/>
                  </a:lnTo>
                  <a:lnTo>
                    <a:pt x="1644570" y="28654"/>
                  </a:lnTo>
                  <a:lnTo>
                    <a:pt x="1613485" y="7689"/>
                  </a:lnTo>
                  <a:lnTo>
                    <a:pt x="1575435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45328" y="4293869"/>
              <a:ext cx="1673225" cy="586740"/>
            </a:xfrm>
            <a:custGeom>
              <a:avLst/>
              <a:gdLst/>
              <a:ahLst/>
              <a:cxnLst/>
              <a:rect l="l" t="t" r="r" b="b"/>
              <a:pathLst>
                <a:path w="1673225" h="586739">
                  <a:moveTo>
                    <a:pt x="146176" y="97789"/>
                  </a:moveTo>
                  <a:lnTo>
                    <a:pt x="153866" y="59739"/>
                  </a:lnTo>
                  <a:lnTo>
                    <a:pt x="174831" y="28654"/>
                  </a:lnTo>
                  <a:lnTo>
                    <a:pt x="205916" y="7689"/>
                  </a:lnTo>
                  <a:lnTo>
                    <a:pt x="243967" y="0"/>
                  </a:lnTo>
                  <a:lnTo>
                    <a:pt x="400685" y="0"/>
                  </a:lnTo>
                  <a:lnTo>
                    <a:pt x="782447" y="0"/>
                  </a:lnTo>
                  <a:lnTo>
                    <a:pt x="1575435" y="0"/>
                  </a:lnTo>
                  <a:lnTo>
                    <a:pt x="1613485" y="7689"/>
                  </a:lnTo>
                  <a:lnTo>
                    <a:pt x="1644570" y="28654"/>
                  </a:lnTo>
                  <a:lnTo>
                    <a:pt x="1665535" y="59739"/>
                  </a:lnTo>
                  <a:lnTo>
                    <a:pt x="1673225" y="97789"/>
                  </a:lnTo>
                  <a:lnTo>
                    <a:pt x="1673225" y="244474"/>
                  </a:lnTo>
                  <a:lnTo>
                    <a:pt x="1673225" y="488949"/>
                  </a:lnTo>
                  <a:lnTo>
                    <a:pt x="1665535" y="527000"/>
                  </a:lnTo>
                  <a:lnTo>
                    <a:pt x="1644570" y="558085"/>
                  </a:lnTo>
                  <a:lnTo>
                    <a:pt x="1613485" y="579050"/>
                  </a:lnTo>
                  <a:lnTo>
                    <a:pt x="1575435" y="586739"/>
                  </a:lnTo>
                  <a:lnTo>
                    <a:pt x="782447" y="586739"/>
                  </a:lnTo>
                  <a:lnTo>
                    <a:pt x="400685" y="586739"/>
                  </a:lnTo>
                  <a:lnTo>
                    <a:pt x="243967" y="586739"/>
                  </a:lnTo>
                  <a:lnTo>
                    <a:pt x="205916" y="579050"/>
                  </a:lnTo>
                  <a:lnTo>
                    <a:pt x="174831" y="558085"/>
                  </a:lnTo>
                  <a:lnTo>
                    <a:pt x="153866" y="527000"/>
                  </a:lnTo>
                  <a:lnTo>
                    <a:pt x="146176" y="488949"/>
                  </a:lnTo>
                  <a:lnTo>
                    <a:pt x="146176" y="244474"/>
                  </a:lnTo>
                  <a:lnTo>
                    <a:pt x="0" y="191896"/>
                  </a:lnTo>
                  <a:lnTo>
                    <a:pt x="146176" y="9778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07963" y="3150234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Row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36084" y="4317872"/>
            <a:ext cx="196913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  <a:tabLst>
                <a:tab pos="574675" algn="l"/>
              </a:tabLst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65	</a:t>
            </a:r>
            <a:r>
              <a:rPr sz="1600" spc="-15" dirty="0">
                <a:latin typeface="Calibri"/>
                <a:cs typeface="Calibri"/>
              </a:rPr>
              <a:t>Atomic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0" dirty="0">
                <a:latin typeface="Calibri"/>
                <a:cs typeface="Calibri"/>
              </a:rPr>
              <a:t>HBa</a:t>
            </a:r>
            <a:r>
              <a:rPr sz="1800" spc="-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600" spc="-200" dirty="0">
                <a:latin typeface="Calibri"/>
                <a:cs typeface="Calibri"/>
              </a:rPr>
              <a:t>s</a:t>
            </a:r>
            <a:r>
              <a:rPr sz="1800" spc="-2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600" spc="-200" dirty="0">
                <a:latin typeface="Calibri"/>
                <a:cs typeface="Calibri"/>
              </a:rPr>
              <a:t>e</a:t>
            </a:r>
            <a:r>
              <a:rPr sz="1800" spc="-200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575310">
              <a:lnSpc>
                <a:spcPts val="1900"/>
              </a:lnSpc>
            </a:pPr>
            <a:r>
              <a:rPr sz="1600" b="1" spc="-15" dirty="0">
                <a:latin typeface="Calibri"/>
                <a:cs typeface="Calibri"/>
              </a:rPr>
              <a:t>Counter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47433" y="5326126"/>
            <a:ext cx="550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CF:All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1161" y="6165341"/>
            <a:ext cx="1917700" cy="431800"/>
          </a:xfrm>
          <a:custGeom>
            <a:avLst/>
            <a:gdLst/>
            <a:ahLst/>
            <a:cxnLst/>
            <a:rect l="l" t="t" r="r" b="b"/>
            <a:pathLst>
              <a:path w="1917700" h="431800">
                <a:moveTo>
                  <a:pt x="1917192" y="0"/>
                </a:moveTo>
                <a:lnTo>
                  <a:pt x="0" y="0"/>
                </a:lnTo>
                <a:lnTo>
                  <a:pt x="0" y="431292"/>
                </a:lnTo>
                <a:lnTo>
                  <a:pt x="1917192" y="431292"/>
                </a:lnTo>
                <a:lnTo>
                  <a:pt x="19171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11161" y="6165341"/>
            <a:ext cx="1917700" cy="43180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latin typeface="Calibri Light"/>
                <a:cs typeface="Calibri Light"/>
              </a:rPr>
              <a:t>Lars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George:</a:t>
            </a:r>
            <a:r>
              <a:rPr sz="1100" spc="-5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“Advanced</a:t>
            </a:r>
            <a:endParaRPr sz="1100">
              <a:latin typeface="Calibri Light"/>
              <a:cs typeface="Calibri Light"/>
            </a:endParaRPr>
          </a:p>
          <a:p>
            <a:pPr marL="342265">
              <a:lnSpc>
                <a:spcPct val="100000"/>
              </a:lnSpc>
            </a:pPr>
            <a:r>
              <a:rPr sz="1100" spc="-5" dirty="0">
                <a:latin typeface="Calibri Light"/>
                <a:cs typeface="Calibri Light"/>
              </a:rPr>
              <a:t>HBase</a:t>
            </a:r>
            <a:r>
              <a:rPr sz="1100" spc="-5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Schema</a:t>
            </a:r>
            <a:r>
              <a:rPr sz="1100" spc="-4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Design”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042160" y="5603544"/>
            <a:ext cx="2684145" cy="727710"/>
            <a:chOff x="2042160" y="5603544"/>
            <a:chExt cx="2684145" cy="727710"/>
          </a:xfrm>
        </p:grpSpPr>
        <p:sp>
          <p:nvSpPr>
            <p:cNvPr id="44" name="object 44"/>
            <p:cNvSpPr/>
            <p:nvPr/>
          </p:nvSpPr>
          <p:spPr>
            <a:xfrm>
              <a:off x="2052066" y="5613450"/>
              <a:ext cx="2664460" cy="707390"/>
            </a:xfrm>
            <a:custGeom>
              <a:avLst/>
              <a:gdLst/>
              <a:ahLst/>
              <a:cxnLst/>
              <a:rect l="l" t="t" r="r" b="b"/>
              <a:pathLst>
                <a:path w="2664460" h="707389">
                  <a:moveTo>
                    <a:pt x="2566161" y="120599"/>
                  </a:moveTo>
                  <a:lnTo>
                    <a:pt x="97789" y="120599"/>
                  </a:lnTo>
                  <a:lnTo>
                    <a:pt x="59739" y="128283"/>
                  </a:lnTo>
                  <a:lnTo>
                    <a:pt x="28654" y="149239"/>
                  </a:lnTo>
                  <a:lnTo>
                    <a:pt x="7689" y="180322"/>
                  </a:lnTo>
                  <a:lnTo>
                    <a:pt x="0" y="218389"/>
                  </a:lnTo>
                  <a:lnTo>
                    <a:pt x="0" y="609549"/>
                  </a:lnTo>
                  <a:lnTo>
                    <a:pt x="7689" y="647615"/>
                  </a:lnTo>
                  <a:lnTo>
                    <a:pt x="28654" y="678699"/>
                  </a:lnTo>
                  <a:lnTo>
                    <a:pt x="59739" y="699655"/>
                  </a:lnTo>
                  <a:lnTo>
                    <a:pt x="97789" y="707339"/>
                  </a:lnTo>
                  <a:lnTo>
                    <a:pt x="2566161" y="707339"/>
                  </a:lnTo>
                  <a:lnTo>
                    <a:pt x="2604212" y="699655"/>
                  </a:lnTo>
                  <a:lnTo>
                    <a:pt x="2635297" y="678699"/>
                  </a:lnTo>
                  <a:lnTo>
                    <a:pt x="2656262" y="647615"/>
                  </a:lnTo>
                  <a:lnTo>
                    <a:pt x="2663951" y="609549"/>
                  </a:lnTo>
                  <a:lnTo>
                    <a:pt x="2663951" y="218389"/>
                  </a:lnTo>
                  <a:lnTo>
                    <a:pt x="2656262" y="180322"/>
                  </a:lnTo>
                  <a:lnTo>
                    <a:pt x="2635297" y="149239"/>
                  </a:lnTo>
                  <a:lnTo>
                    <a:pt x="2604212" y="128283"/>
                  </a:lnTo>
                  <a:lnTo>
                    <a:pt x="2566161" y="120599"/>
                  </a:lnTo>
                  <a:close/>
                </a:path>
                <a:path w="2664460" h="707389">
                  <a:moveTo>
                    <a:pt x="462788" y="0"/>
                  </a:moveTo>
                  <a:lnTo>
                    <a:pt x="443991" y="120599"/>
                  </a:lnTo>
                  <a:lnTo>
                    <a:pt x="1109979" y="120599"/>
                  </a:lnTo>
                  <a:lnTo>
                    <a:pt x="462788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52066" y="5613450"/>
              <a:ext cx="2664460" cy="707390"/>
            </a:xfrm>
            <a:custGeom>
              <a:avLst/>
              <a:gdLst/>
              <a:ahLst/>
              <a:cxnLst/>
              <a:rect l="l" t="t" r="r" b="b"/>
              <a:pathLst>
                <a:path w="2664460" h="707389">
                  <a:moveTo>
                    <a:pt x="0" y="218389"/>
                  </a:moveTo>
                  <a:lnTo>
                    <a:pt x="7689" y="180322"/>
                  </a:lnTo>
                  <a:lnTo>
                    <a:pt x="28654" y="149239"/>
                  </a:lnTo>
                  <a:lnTo>
                    <a:pt x="59739" y="128283"/>
                  </a:lnTo>
                  <a:lnTo>
                    <a:pt x="97789" y="120599"/>
                  </a:lnTo>
                  <a:lnTo>
                    <a:pt x="443991" y="120599"/>
                  </a:lnTo>
                  <a:lnTo>
                    <a:pt x="462788" y="0"/>
                  </a:lnTo>
                  <a:lnTo>
                    <a:pt x="1109979" y="120599"/>
                  </a:lnTo>
                  <a:lnTo>
                    <a:pt x="2566161" y="120599"/>
                  </a:lnTo>
                  <a:lnTo>
                    <a:pt x="2604212" y="128283"/>
                  </a:lnTo>
                  <a:lnTo>
                    <a:pt x="2635297" y="149239"/>
                  </a:lnTo>
                  <a:lnTo>
                    <a:pt x="2656262" y="180322"/>
                  </a:lnTo>
                  <a:lnTo>
                    <a:pt x="2663951" y="218389"/>
                  </a:lnTo>
                  <a:lnTo>
                    <a:pt x="2663951" y="365074"/>
                  </a:lnTo>
                  <a:lnTo>
                    <a:pt x="2663951" y="609549"/>
                  </a:lnTo>
                  <a:lnTo>
                    <a:pt x="2656262" y="647615"/>
                  </a:lnTo>
                  <a:lnTo>
                    <a:pt x="2635297" y="678699"/>
                  </a:lnTo>
                  <a:lnTo>
                    <a:pt x="2604212" y="699655"/>
                  </a:lnTo>
                  <a:lnTo>
                    <a:pt x="2566161" y="707339"/>
                  </a:lnTo>
                  <a:lnTo>
                    <a:pt x="1109979" y="707339"/>
                  </a:lnTo>
                  <a:lnTo>
                    <a:pt x="443991" y="707339"/>
                  </a:lnTo>
                  <a:lnTo>
                    <a:pt x="97789" y="707339"/>
                  </a:lnTo>
                  <a:lnTo>
                    <a:pt x="59739" y="699655"/>
                  </a:lnTo>
                  <a:lnTo>
                    <a:pt x="28654" y="678699"/>
                  </a:lnTo>
                  <a:lnTo>
                    <a:pt x="7689" y="647615"/>
                  </a:lnTo>
                  <a:lnTo>
                    <a:pt x="0" y="609549"/>
                  </a:lnTo>
                  <a:lnTo>
                    <a:pt x="0" y="365074"/>
                  </a:lnTo>
                  <a:lnTo>
                    <a:pt x="0" y="21838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544574" y="5326126"/>
            <a:ext cx="33794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8540" algn="l"/>
              </a:tabLst>
            </a:pPr>
            <a:r>
              <a:rPr sz="2700" spc="-7" baseline="1543" dirty="0">
                <a:latin typeface="Calibri"/>
                <a:cs typeface="Calibri"/>
              </a:rPr>
              <a:t>CF:Daily	</a:t>
            </a:r>
            <a:r>
              <a:rPr sz="1800" spc="-5" dirty="0">
                <a:latin typeface="Calibri"/>
                <a:cs typeface="Calibri"/>
              </a:rPr>
              <a:t>CF:Monthly</a:t>
            </a:r>
            <a:endParaRPr sz="1800">
              <a:latin typeface="Calibri"/>
              <a:cs typeface="Calibri"/>
            </a:endParaRPr>
          </a:p>
          <a:p>
            <a:pPr marL="627380" marR="483870">
              <a:lnSpc>
                <a:spcPct val="100000"/>
              </a:lnSpc>
              <a:spcBef>
                <a:spcPts val="1440"/>
              </a:spcBef>
            </a:pPr>
            <a:r>
              <a:rPr sz="1600" b="1" dirty="0">
                <a:latin typeface="Calibri"/>
                <a:cs typeface="Calibri"/>
              </a:rPr>
              <a:t>TTL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automatic deletion of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old </a:t>
            </a:r>
            <a:r>
              <a:rPr sz="1600" spc="-20" dirty="0">
                <a:latin typeface="Calibri"/>
                <a:cs typeface="Calibri"/>
              </a:rPr>
              <a:t>rows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7456" y="6274308"/>
            <a:ext cx="219455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14134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Schema</a:t>
            </a:r>
            <a:r>
              <a:rPr sz="4100" spc="-140" dirty="0"/>
              <a:t> </a:t>
            </a:r>
            <a:r>
              <a:rPr sz="4100" spc="-25" dirty="0"/>
              <a:t>Design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2481072" y="3789426"/>
            <a:ext cx="151130" cy="1944370"/>
          </a:xfrm>
          <a:custGeom>
            <a:avLst/>
            <a:gdLst/>
            <a:ahLst/>
            <a:cxnLst/>
            <a:rect l="l" t="t" r="r" b="b"/>
            <a:pathLst>
              <a:path w="151130" h="1944370">
                <a:moveTo>
                  <a:pt x="100583" y="125730"/>
                </a:moveTo>
                <a:lnTo>
                  <a:pt x="50291" y="125730"/>
                </a:lnTo>
                <a:lnTo>
                  <a:pt x="50291" y="1944217"/>
                </a:lnTo>
                <a:lnTo>
                  <a:pt x="100583" y="1944217"/>
                </a:lnTo>
                <a:lnTo>
                  <a:pt x="100583" y="125730"/>
                </a:lnTo>
                <a:close/>
              </a:path>
              <a:path w="151130" h="1944370">
                <a:moveTo>
                  <a:pt x="75437" y="0"/>
                </a:moveTo>
                <a:lnTo>
                  <a:pt x="0" y="150875"/>
                </a:lnTo>
                <a:lnTo>
                  <a:pt x="50291" y="150875"/>
                </a:lnTo>
                <a:lnTo>
                  <a:pt x="50291" y="125730"/>
                </a:lnTo>
                <a:lnTo>
                  <a:pt x="138302" y="125730"/>
                </a:lnTo>
                <a:lnTo>
                  <a:pt x="75437" y="0"/>
                </a:lnTo>
                <a:close/>
              </a:path>
              <a:path w="151130" h="1944370">
                <a:moveTo>
                  <a:pt x="138302" y="125730"/>
                </a:moveTo>
                <a:lnTo>
                  <a:pt x="100583" y="125730"/>
                </a:lnTo>
                <a:lnTo>
                  <a:pt x="100583" y="150875"/>
                </a:lnTo>
                <a:lnTo>
                  <a:pt x="150875" y="150875"/>
                </a:lnTo>
                <a:lnTo>
                  <a:pt x="138302" y="125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1447212"/>
            <a:ext cx="7741284" cy="273494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55904" marR="4958080" indent="-255904" algn="r">
              <a:lnSpc>
                <a:spcPct val="100000"/>
              </a:lnSpc>
              <a:spcBef>
                <a:spcPts val="46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55904" algn="l"/>
                <a:tab pos="256540" algn="l"/>
              </a:tabLst>
            </a:pPr>
            <a:r>
              <a:rPr sz="2700" spc="-55" dirty="0">
                <a:latin typeface="Calibri Light"/>
                <a:cs typeface="Calibri Light"/>
              </a:rPr>
              <a:t>Tall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vs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Wide</a:t>
            </a:r>
            <a:r>
              <a:rPr sz="2700" spc="-20" dirty="0">
                <a:latin typeface="Calibri Light"/>
                <a:cs typeface="Calibri Light"/>
              </a:rPr>
              <a:t> Rows:</a:t>
            </a:r>
            <a:endParaRPr sz="2700">
              <a:latin typeface="Calibri Light"/>
              <a:cs typeface="Calibri Light"/>
            </a:endParaRPr>
          </a:p>
          <a:p>
            <a:pPr marL="228600" marR="4970780" lvl="1" indent="-228600" algn="r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228600" algn="l"/>
              </a:tabLst>
            </a:pPr>
            <a:r>
              <a:rPr sz="2300" spc="-45" dirty="0">
                <a:latin typeface="Calibri Light"/>
                <a:cs typeface="Calibri Light"/>
              </a:rPr>
              <a:t>Tall:</a:t>
            </a:r>
            <a:r>
              <a:rPr sz="2300" spc="-7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good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Scans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5" dirty="0">
                <a:latin typeface="Calibri Light"/>
                <a:cs typeface="Calibri Light"/>
              </a:rPr>
              <a:t>Wide: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good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Gets</a:t>
            </a:r>
            <a:endParaRPr sz="23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Hotspots:</a:t>
            </a:r>
            <a:r>
              <a:rPr sz="2700" spc="3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Sequential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Keys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(z.B.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Timestamp)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dangerous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700">
              <a:latin typeface="Calibri Light"/>
              <a:cs typeface="Calibri Light"/>
            </a:endParaRPr>
          </a:p>
          <a:p>
            <a:pPr marL="345440">
              <a:lnSpc>
                <a:spcPct val="100000"/>
              </a:lnSpc>
              <a:spcBef>
                <a:spcPts val="2275"/>
              </a:spcBef>
            </a:pPr>
            <a:r>
              <a:rPr sz="2000" spc="-10" dirty="0">
                <a:latin typeface="Calibri"/>
                <a:cs typeface="Calibri"/>
              </a:rPr>
              <a:t>Performance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2325" y="5318886"/>
            <a:ext cx="393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5123" y="5538012"/>
            <a:ext cx="1118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Sequential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1413" y="5545328"/>
            <a:ext cx="891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dom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4479" y="6448044"/>
            <a:ext cx="3580129" cy="277495"/>
          </a:xfrm>
          <a:prstGeom prst="rect">
            <a:avLst/>
          </a:prstGeom>
          <a:solidFill>
            <a:srgbClr val="B1C6E2"/>
          </a:solidFill>
          <a:ln w="9144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9"/>
              </a:spcBef>
            </a:pPr>
            <a:r>
              <a:rPr sz="1200" spc="-5" dirty="0">
                <a:latin typeface="Tahoma"/>
                <a:cs typeface="Tahoma"/>
              </a:rPr>
              <a:t>George,</a:t>
            </a:r>
            <a:r>
              <a:rPr sz="1200" spc="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Lars. HBase: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the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definitive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guide.</a:t>
            </a:r>
            <a:r>
              <a:rPr sz="1200" spc="15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2011.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40101" y="3861053"/>
            <a:ext cx="4680585" cy="1732280"/>
            <a:chOff x="2340101" y="3861053"/>
            <a:chExt cx="4680585" cy="1732280"/>
          </a:xfrm>
        </p:grpSpPr>
        <p:sp>
          <p:nvSpPr>
            <p:cNvPr id="10" name="object 10"/>
            <p:cNvSpPr/>
            <p:nvPr/>
          </p:nvSpPr>
          <p:spPr>
            <a:xfrm>
              <a:off x="2710687" y="3872102"/>
              <a:ext cx="3905250" cy="1621155"/>
            </a:xfrm>
            <a:custGeom>
              <a:avLst/>
              <a:gdLst/>
              <a:ahLst/>
              <a:cxnLst/>
              <a:rect l="l" t="t" r="r" b="b"/>
              <a:pathLst>
                <a:path w="3905250" h="1621154">
                  <a:moveTo>
                    <a:pt x="3735197" y="0"/>
                  </a:moveTo>
                  <a:lnTo>
                    <a:pt x="0" y="1390904"/>
                  </a:lnTo>
                  <a:lnTo>
                    <a:pt x="85725" y="1621155"/>
                  </a:lnTo>
                  <a:lnTo>
                    <a:pt x="3820921" y="230251"/>
                  </a:lnTo>
                  <a:lnTo>
                    <a:pt x="3904741" y="67945"/>
                  </a:lnTo>
                  <a:lnTo>
                    <a:pt x="3735197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8758" y="4000626"/>
              <a:ext cx="593216" cy="2837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40532" y="3861053"/>
              <a:ext cx="3916045" cy="1591310"/>
            </a:xfrm>
            <a:custGeom>
              <a:avLst/>
              <a:gdLst/>
              <a:ahLst/>
              <a:cxnLst/>
              <a:rect l="l" t="t" r="r" b="b"/>
              <a:pathLst>
                <a:path w="3916045" h="1591310">
                  <a:moveTo>
                    <a:pt x="83819" y="0"/>
                  </a:moveTo>
                  <a:lnTo>
                    <a:pt x="0" y="231013"/>
                  </a:lnTo>
                  <a:lnTo>
                    <a:pt x="3746500" y="1590929"/>
                  </a:lnTo>
                  <a:lnTo>
                    <a:pt x="3915537" y="1521587"/>
                  </a:lnTo>
                  <a:lnTo>
                    <a:pt x="3830446" y="1360043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7C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4705" y="3957954"/>
              <a:ext cx="948308" cy="4504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5272" y="4305553"/>
              <a:ext cx="520446" cy="3051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40101" y="5442203"/>
              <a:ext cx="4680585" cy="151130"/>
            </a:xfrm>
            <a:custGeom>
              <a:avLst/>
              <a:gdLst/>
              <a:ahLst/>
              <a:cxnLst/>
              <a:rect l="l" t="t" r="r" b="b"/>
              <a:pathLst>
                <a:path w="4680584" h="151129">
                  <a:moveTo>
                    <a:pt x="4529582" y="0"/>
                  </a:moveTo>
                  <a:lnTo>
                    <a:pt x="4529582" y="150876"/>
                  </a:lnTo>
                  <a:lnTo>
                    <a:pt x="4630165" y="100584"/>
                  </a:lnTo>
                  <a:lnTo>
                    <a:pt x="4554855" y="100584"/>
                  </a:lnTo>
                  <a:lnTo>
                    <a:pt x="4554855" y="50292"/>
                  </a:lnTo>
                  <a:lnTo>
                    <a:pt x="4630165" y="50292"/>
                  </a:lnTo>
                  <a:lnTo>
                    <a:pt x="4529582" y="0"/>
                  </a:lnTo>
                  <a:close/>
                </a:path>
                <a:path w="4680584" h="151129">
                  <a:moveTo>
                    <a:pt x="4529582" y="50292"/>
                  </a:moveTo>
                  <a:lnTo>
                    <a:pt x="0" y="50292"/>
                  </a:lnTo>
                  <a:lnTo>
                    <a:pt x="0" y="100584"/>
                  </a:lnTo>
                  <a:lnTo>
                    <a:pt x="4529582" y="100584"/>
                  </a:lnTo>
                  <a:lnTo>
                    <a:pt x="4529582" y="50292"/>
                  </a:lnTo>
                  <a:close/>
                </a:path>
                <a:path w="4680584" h="151129">
                  <a:moveTo>
                    <a:pt x="4630165" y="50292"/>
                  </a:moveTo>
                  <a:lnTo>
                    <a:pt x="4554855" y="50292"/>
                  </a:lnTo>
                  <a:lnTo>
                    <a:pt x="4554855" y="100584"/>
                  </a:lnTo>
                  <a:lnTo>
                    <a:pt x="4630165" y="100584"/>
                  </a:lnTo>
                  <a:lnTo>
                    <a:pt x="4680458" y="75438"/>
                  </a:lnTo>
                  <a:lnTo>
                    <a:pt x="4630165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90461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Schema:</a:t>
            </a:r>
            <a:r>
              <a:rPr sz="4100" spc="-120" dirty="0"/>
              <a:t> </a:t>
            </a:r>
            <a:r>
              <a:rPr sz="4100" spc="-35" dirty="0"/>
              <a:t>Messages</a:t>
            </a:r>
            <a:endParaRPr sz="4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187" y="3062604"/>
          <a:ext cx="8209278" cy="1140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60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ID:User+Message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C0F13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C0F13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C0F13"/>
                    </a:solidFill>
                  </a:tcPr>
                </a:tc>
                <a:tc>
                  <a:txBody>
                    <a:bodyPr/>
                    <a:lstStyle/>
                    <a:p>
                      <a:pPr marL="7981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Timestamp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C0F13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Message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6C0F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59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12345-5fc38314-e290-ae5da5fc375d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 gridSpan="2">
                  <a:txBody>
                    <a:bodyPr/>
                    <a:lstStyle/>
                    <a:p>
                      <a:pPr marR="18542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1307097848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"Hi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Lars,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20320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12345-725aae5f-d72e-f90f3f070419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4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85420" algn="r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1307099848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4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"Welcome,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28">
                <a:tc>
                  <a:txBody>
                    <a:bodyPr/>
                    <a:lstStyle/>
                    <a:p>
                      <a:pPr marL="20320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12345-cc6775b3-f249-c6dd2b1a7467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4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85420" algn="r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1307101848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420"/>
                        </a:lnSpc>
                      </a:pPr>
                      <a:r>
                        <a:rPr sz="1200" spc="-40" dirty="0">
                          <a:latin typeface="Calibri"/>
                          <a:cs typeface="Calibri"/>
                        </a:rPr>
                        <a:t>"To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Whom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95">
                <a:tc>
                  <a:txBody>
                    <a:bodyPr/>
                    <a:lstStyle/>
                    <a:p>
                      <a:pPr marL="20320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12345-dcbee495-6d5e-6ed48124632c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14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85420" algn="r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1307103848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"Hi,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63339" y="2654045"/>
            <a:ext cx="236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vs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489" y="1530603"/>
            <a:ext cx="384175" cy="3495040"/>
          </a:xfrm>
          <a:custGeom>
            <a:avLst/>
            <a:gdLst/>
            <a:ahLst/>
            <a:cxnLst/>
            <a:rect l="l" t="t" r="r" b="b"/>
            <a:pathLst>
              <a:path w="384175" h="3495040">
                <a:moveTo>
                  <a:pt x="335996" y="3433976"/>
                </a:moveTo>
                <a:lnTo>
                  <a:pt x="310171" y="3449701"/>
                </a:lnTo>
                <a:lnTo>
                  <a:pt x="382358" y="3495040"/>
                </a:lnTo>
                <a:lnTo>
                  <a:pt x="378158" y="3444875"/>
                </a:lnTo>
                <a:lnTo>
                  <a:pt x="342505" y="3444875"/>
                </a:lnTo>
                <a:lnTo>
                  <a:pt x="335996" y="3433976"/>
                </a:lnTo>
                <a:close/>
              </a:path>
              <a:path w="384175" h="3495040">
                <a:moveTo>
                  <a:pt x="349591" y="3425697"/>
                </a:moveTo>
                <a:lnTo>
                  <a:pt x="335996" y="3433976"/>
                </a:lnTo>
                <a:lnTo>
                  <a:pt x="342505" y="3444875"/>
                </a:lnTo>
                <a:lnTo>
                  <a:pt x="356132" y="3436620"/>
                </a:lnTo>
                <a:lnTo>
                  <a:pt x="349591" y="3425697"/>
                </a:lnTo>
                <a:close/>
              </a:path>
              <a:path w="384175" h="3495040">
                <a:moveTo>
                  <a:pt x="375246" y="3410077"/>
                </a:moveTo>
                <a:lnTo>
                  <a:pt x="349591" y="3425697"/>
                </a:lnTo>
                <a:lnTo>
                  <a:pt x="356132" y="3436620"/>
                </a:lnTo>
                <a:lnTo>
                  <a:pt x="342505" y="3444875"/>
                </a:lnTo>
                <a:lnTo>
                  <a:pt x="378158" y="3444875"/>
                </a:lnTo>
                <a:lnTo>
                  <a:pt x="375246" y="3410077"/>
                </a:lnTo>
                <a:close/>
              </a:path>
              <a:path w="384175" h="3495040">
                <a:moveTo>
                  <a:pt x="382180" y="0"/>
                </a:moveTo>
                <a:lnTo>
                  <a:pt x="340524" y="4825"/>
                </a:lnTo>
                <a:lnTo>
                  <a:pt x="301598" y="13081"/>
                </a:lnTo>
                <a:lnTo>
                  <a:pt x="265441" y="25781"/>
                </a:lnTo>
                <a:lnTo>
                  <a:pt x="216546" y="55118"/>
                </a:lnTo>
                <a:lnTo>
                  <a:pt x="187578" y="82423"/>
                </a:lnTo>
                <a:lnTo>
                  <a:pt x="161454" y="116840"/>
                </a:lnTo>
                <a:lnTo>
                  <a:pt x="138111" y="159004"/>
                </a:lnTo>
                <a:lnTo>
                  <a:pt x="122363" y="196215"/>
                </a:lnTo>
                <a:lnTo>
                  <a:pt x="108000" y="238506"/>
                </a:lnTo>
                <a:lnTo>
                  <a:pt x="95007" y="286131"/>
                </a:lnTo>
                <a:lnTo>
                  <a:pt x="83222" y="339471"/>
                </a:lnTo>
                <a:lnTo>
                  <a:pt x="76123" y="378333"/>
                </a:lnTo>
                <a:lnTo>
                  <a:pt x="69430" y="420116"/>
                </a:lnTo>
                <a:lnTo>
                  <a:pt x="63308" y="464820"/>
                </a:lnTo>
                <a:lnTo>
                  <a:pt x="57581" y="512445"/>
                </a:lnTo>
                <a:lnTo>
                  <a:pt x="52424" y="563118"/>
                </a:lnTo>
                <a:lnTo>
                  <a:pt x="47550" y="618490"/>
                </a:lnTo>
                <a:lnTo>
                  <a:pt x="43280" y="675640"/>
                </a:lnTo>
                <a:lnTo>
                  <a:pt x="39396" y="736219"/>
                </a:lnTo>
                <a:lnTo>
                  <a:pt x="35960" y="800354"/>
                </a:lnTo>
                <a:lnTo>
                  <a:pt x="32930" y="868045"/>
                </a:lnTo>
                <a:lnTo>
                  <a:pt x="30187" y="938911"/>
                </a:lnTo>
                <a:lnTo>
                  <a:pt x="20909" y="1077722"/>
                </a:lnTo>
                <a:lnTo>
                  <a:pt x="13389" y="1210818"/>
                </a:lnTo>
                <a:lnTo>
                  <a:pt x="7593" y="1339215"/>
                </a:lnTo>
                <a:lnTo>
                  <a:pt x="3415" y="1463040"/>
                </a:lnTo>
                <a:lnTo>
                  <a:pt x="949" y="1582293"/>
                </a:lnTo>
                <a:lnTo>
                  <a:pt x="0" y="1697355"/>
                </a:lnTo>
                <a:lnTo>
                  <a:pt x="659" y="1808226"/>
                </a:lnTo>
                <a:lnTo>
                  <a:pt x="2755" y="1915160"/>
                </a:lnTo>
                <a:lnTo>
                  <a:pt x="6285" y="2017903"/>
                </a:lnTo>
                <a:lnTo>
                  <a:pt x="11149" y="2116709"/>
                </a:lnTo>
                <a:lnTo>
                  <a:pt x="17436" y="2211832"/>
                </a:lnTo>
                <a:lnTo>
                  <a:pt x="24980" y="2303145"/>
                </a:lnTo>
                <a:lnTo>
                  <a:pt x="33755" y="2390648"/>
                </a:lnTo>
                <a:lnTo>
                  <a:pt x="43763" y="2474849"/>
                </a:lnTo>
                <a:lnTo>
                  <a:pt x="54926" y="2555621"/>
                </a:lnTo>
                <a:lnTo>
                  <a:pt x="67245" y="2632837"/>
                </a:lnTo>
                <a:lnTo>
                  <a:pt x="80606" y="2707005"/>
                </a:lnTo>
                <a:lnTo>
                  <a:pt x="94919" y="2777998"/>
                </a:lnTo>
                <a:lnTo>
                  <a:pt x="110298" y="2845943"/>
                </a:lnTo>
                <a:lnTo>
                  <a:pt x="126529" y="2910967"/>
                </a:lnTo>
                <a:lnTo>
                  <a:pt x="143623" y="2973070"/>
                </a:lnTo>
                <a:lnTo>
                  <a:pt x="161492" y="3032633"/>
                </a:lnTo>
                <a:lnTo>
                  <a:pt x="180224" y="3089529"/>
                </a:lnTo>
                <a:lnTo>
                  <a:pt x="199617" y="3143758"/>
                </a:lnTo>
                <a:lnTo>
                  <a:pt x="219798" y="3195574"/>
                </a:lnTo>
                <a:lnTo>
                  <a:pt x="240549" y="3245104"/>
                </a:lnTo>
                <a:lnTo>
                  <a:pt x="261873" y="3292475"/>
                </a:lnTo>
                <a:lnTo>
                  <a:pt x="283768" y="3337687"/>
                </a:lnTo>
                <a:lnTo>
                  <a:pt x="306056" y="3380867"/>
                </a:lnTo>
                <a:lnTo>
                  <a:pt x="328929" y="3422142"/>
                </a:lnTo>
                <a:lnTo>
                  <a:pt x="335996" y="3433976"/>
                </a:lnTo>
                <a:lnTo>
                  <a:pt x="349591" y="3425697"/>
                </a:lnTo>
                <a:lnTo>
                  <a:pt x="342823" y="3414395"/>
                </a:lnTo>
                <a:lnTo>
                  <a:pt x="320166" y="3373628"/>
                </a:lnTo>
                <a:lnTo>
                  <a:pt x="298068" y="3330829"/>
                </a:lnTo>
                <a:lnTo>
                  <a:pt x="276338" y="3285998"/>
                </a:lnTo>
                <a:lnTo>
                  <a:pt x="255180" y="3239008"/>
                </a:lnTo>
                <a:lnTo>
                  <a:pt x="234593" y="3189859"/>
                </a:lnTo>
                <a:lnTo>
                  <a:pt x="214578" y="3138424"/>
                </a:lnTo>
                <a:lnTo>
                  <a:pt x="195299" y="3084576"/>
                </a:lnTo>
                <a:lnTo>
                  <a:pt x="176694" y="3028061"/>
                </a:lnTo>
                <a:lnTo>
                  <a:pt x="158939" y="2968879"/>
                </a:lnTo>
                <a:lnTo>
                  <a:pt x="141934" y="2907030"/>
                </a:lnTo>
                <a:lnTo>
                  <a:pt x="125780" y="2842514"/>
                </a:lnTo>
                <a:lnTo>
                  <a:pt x="110489" y="2774823"/>
                </a:lnTo>
                <a:lnTo>
                  <a:pt x="96227" y="2704084"/>
                </a:lnTo>
                <a:lnTo>
                  <a:pt x="82917" y="2630424"/>
                </a:lnTo>
                <a:lnTo>
                  <a:pt x="70662" y="2553335"/>
                </a:lnTo>
                <a:lnTo>
                  <a:pt x="59536" y="2472944"/>
                </a:lnTo>
                <a:lnTo>
                  <a:pt x="49541" y="2389124"/>
                </a:lnTo>
                <a:lnTo>
                  <a:pt x="40791" y="2301748"/>
                </a:lnTo>
                <a:lnTo>
                  <a:pt x="33285" y="2210816"/>
                </a:lnTo>
                <a:lnTo>
                  <a:pt x="26999" y="2115947"/>
                </a:lnTo>
                <a:lnTo>
                  <a:pt x="22148" y="2017395"/>
                </a:lnTo>
                <a:lnTo>
                  <a:pt x="18630" y="1914779"/>
                </a:lnTo>
                <a:lnTo>
                  <a:pt x="16534" y="1808099"/>
                </a:lnTo>
                <a:lnTo>
                  <a:pt x="15862" y="1697228"/>
                </a:lnTo>
                <a:lnTo>
                  <a:pt x="16819" y="1582039"/>
                </a:lnTo>
                <a:lnTo>
                  <a:pt x="19312" y="1462405"/>
                </a:lnTo>
                <a:lnTo>
                  <a:pt x="23515" y="1338453"/>
                </a:lnTo>
                <a:lnTo>
                  <a:pt x="29342" y="1209802"/>
                </a:lnTo>
                <a:lnTo>
                  <a:pt x="36871" y="1076706"/>
                </a:lnTo>
                <a:lnTo>
                  <a:pt x="46062" y="939546"/>
                </a:lnTo>
                <a:lnTo>
                  <a:pt x="47421" y="902716"/>
                </a:lnTo>
                <a:lnTo>
                  <a:pt x="50277" y="832993"/>
                </a:lnTo>
                <a:lnTo>
                  <a:pt x="53628" y="766953"/>
                </a:lnTo>
                <a:lnTo>
                  <a:pt x="57255" y="704469"/>
                </a:lnTo>
                <a:lnTo>
                  <a:pt x="61375" y="645413"/>
                </a:lnTo>
                <a:lnTo>
                  <a:pt x="65973" y="589788"/>
                </a:lnTo>
                <a:lnTo>
                  <a:pt x="70789" y="538988"/>
                </a:lnTo>
                <a:lnTo>
                  <a:pt x="76097" y="490220"/>
                </a:lnTo>
                <a:lnTo>
                  <a:pt x="81990" y="444246"/>
                </a:lnTo>
                <a:lnTo>
                  <a:pt x="88340" y="401574"/>
                </a:lnTo>
                <a:lnTo>
                  <a:pt x="95160" y="361442"/>
                </a:lnTo>
                <a:lnTo>
                  <a:pt x="106425" y="306832"/>
                </a:lnTo>
                <a:lnTo>
                  <a:pt x="118807" y="258063"/>
                </a:lnTo>
                <a:lnTo>
                  <a:pt x="132358" y="215137"/>
                </a:lnTo>
                <a:lnTo>
                  <a:pt x="152259" y="166243"/>
                </a:lnTo>
                <a:lnTo>
                  <a:pt x="174446" y="125984"/>
                </a:lnTo>
                <a:lnTo>
                  <a:pt x="198995" y="93472"/>
                </a:lnTo>
                <a:lnTo>
                  <a:pt x="240295" y="57404"/>
                </a:lnTo>
                <a:lnTo>
                  <a:pt x="287959" y="34036"/>
                </a:lnTo>
                <a:lnTo>
                  <a:pt x="342657" y="20447"/>
                </a:lnTo>
                <a:lnTo>
                  <a:pt x="383678" y="15748"/>
                </a:lnTo>
                <a:lnTo>
                  <a:pt x="382180" y="0"/>
                </a:lnTo>
                <a:close/>
              </a:path>
            </a:pathLst>
          </a:custGeom>
          <a:solidFill>
            <a:srgbClr val="1E3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7" y="1478407"/>
          <a:ext cx="8209278" cy="114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601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User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F4E8A"/>
                    </a:solidFill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F4E8A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F4E8A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Timestamp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F4E8A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Message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F4E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51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12345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5fc38314-e290-ae5da5fc375d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1307097848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"Hi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Lars,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27">
                <a:tc>
                  <a:txBody>
                    <a:bodyPr/>
                    <a:lstStyle/>
                    <a:p>
                      <a:pPr marL="20320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12345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4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725aae5f-d72e-f90f3f070419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1307099848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4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"Welcome,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13">
                <a:tc>
                  <a:txBody>
                    <a:bodyPr/>
                    <a:lstStyle/>
                    <a:p>
                      <a:pPr marL="20320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12345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42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cc6775b3-f249-c6dd2b1a7467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4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1307101848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420"/>
                        </a:lnSpc>
                      </a:pPr>
                      <a:r>
                        <a:rPr sz="1200" spc="-40" dirty="0">
                          <a:latin typeface="Calibri"/>
                          <a:cs typeface="Calibri"/>
                        </a:rPr>
                        <a:t>"To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Whom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918">
                <a:tc>
                  <a:txBody>
                    <a:bodyPr/>
                    <a:lstStyle/>
                    <a:p>
                      <a:pPr marL="20320">
                        <a:lnSpc>
                          <a:spcPts val="14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12345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42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4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dcbee495-6d5e-6ed48124632c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4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1307103848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"Hi,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..."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16051" y="4846701"/>
            <a:ext cx="23583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58570">
              <a:lnSpc>
                <a:spcPct val="100000"/>
              </a:lnSpc>
              <a:spcBef>
                <a:spcPts val="95"/>
              </a:spcBef>
            </a:pPr>
            <a:r>
              <a:rPr sz="2200" i="1" spc="-10" dirty="0">
                <a:latin typeface="Calibri"/>
                <a:cs typeface="Calibri"/>
              </a:rPr>
              <a:t>Wide</a:t>
            </a:r>
            <a:r>
              <a:rPr sz="2200" spc="-1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6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omi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ity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Scan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over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Inbox: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Get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30666" y="3157854"/>
            <a:ext cx="210820" cy="1873885"/>
          </a:xfrm>
          <a:custGeom>
            <a:avLst/>
            <a:gdLst/>
            <a:ahLst/>
            <a:cxnLst/>
            <a:rect l="l" t="t" r="r" b="b"/>
            <a:pathLst>
              <a:path w="210820" h="1873885">
                <a:moveTo>
                  <a:pt x="5460" y="1788414"/>
                </a:moveTo>
                <a:lnTo>
                  <a:pt x="0" y="1873504"/>
                </a:lnTo>
                <a:lnTo>
                  <a:pt x="71247" y="1826895"/>
                </a:lnTo>
                <a:lnTo>
                  <a:pt x="63647" y="1822450"/>
                </a:lnTo>
                <a:lnTo>
                  <a:pt x="38988" y="1822450"/>
                </a:lnTo>
                <a:lnTo>
                  <a:pt x="25018" y="1814830"/>
                </a:lnTo>
                <a:lnTo>
                  <a:pt x="31173" y="1803454"/>
                </a:lnTo>
                <a:lnTo>
                  <a:pt x="5460" y="1788414"/>
                </a:lnTo>
                <a:close/>
              </a:path>
              <a:path w="210820" h="1873885">
                <a:moveTo>
                  <a:pt x="31173" y="1803454"/>
                </a:moveTo>
                <a:lnTo>
                  <a:pt x="25018" y="1814830"/>
                </a:lnTo>
                <a:lnTo>
                  <a:pt x="38988" y="1822450"/>
                </a:lnTo>
                <a:lnTo>
                  <a:pt x="44892" y="1811479"/>
                </a:lnTo>
                <a:lnTo>
                  <a:pt x="31173" y="1803454"/>
                </a:lnTo>
                <a:close/>
              </a:path>
              <a:path w="210820" h="1873885">
                <a:moveTo>
                  <a:pt x="44892" y="1811479"/>
                </a:moveTo>
                <a:lnTo>
                  <a:pt x="38988" y="1822450"/>
                </a:lnTo>
                <a:lnTo>
                  <a:pt x="63647" y="1822450"/>
                </a:lnTo>
                <a:lnTo>
                  <a:pt x="44892" y="1811479"/>
                </a:lnTo>
                <a:close/>
              </a:path>
              <a:path w="210820" h="1873885">
                <a:moveTo>
                  <a:pt x="8127" y="0"/>
                </a:moveTo>
                <a:lnTo>
                  <a:pt x="6350" y="15748"/>
                </a:lnTo>
                <a:lnTo>
                  <a:pt x="28320" y="18287"/>
                </a:lnTo>
                <a:lnTo>
                  <a:pt x="47751" y="22352"/>
                </a:lnTo>
                <a:lnTo>
                  <a:pt x="88264" y="42545"/>
                </a:lnTo>
                <a:lnTo>
                  <a:pt x="114553" y="72644"/>
                </a:lnTo>
                <a:lnTo>
                  <a:pt x="136270" y="119507"/>
                </a:lnTo>
                <a:lnTo>
                  <a:pt x="149605" y="168021"/>
                </a:lnTo>
                <a:lnTo>
                  <a:pt x="157225" y="207645"/>
                </a:lnTo>
                <a:lnTo>
                  <a:pt x="163829" y="253237"/>
                </a:lnTo>
                <a:lnTo>
                  <a:pt x="169290" y="305435"/>
                </a:lnTo>
                <a:lnTo>
                  <a:pt x="173862" y="364617"/>
                </a:lnTo>
                <a:lnTo>
                  <a:pt x="177418" y="431292"/>
                </a:lnTo>
                <a:lnTo>
                  <a:pt x="180212" y="505714"/>
                </a:lnTo>
                <a:lnTo>
                  <a:pt x="182752" y="543179"/>
                </a:lnTo>
                <a:lnTo>
                  <a:pt x="186943" y="615569"/>
                </a:lnTo>
                <a:lnTo>
                  <a:pt x="190118" y="685419"/>
                </a:lnTo>
                <a:lnTo>
                  <a:pt x="192531" y="752856"/>
                </a:lnTo>
                <a:lnTo>
                  <a:pt x="194055" y="817880"/>
                </a:lnTo>
                <a:lnTo>
                  <a:pt x="194689" y="880364"/>
                </a:lnTo>
                <a:lnTo>
                  <a:pt x="194690" y="911098"/>
                </a:lnTo>
                <a:lnTo>
                  <a:pt x="194176" y="970407"/>
                </a:lnTo>
                <a:lnTo>
                  <a:pt x="192776" y="1027557"/>
                </a:lnTo>
                <a:lnTo>
                  <a:pt x="190720" y="1082675"/>
                </a:lnTo>
                <a:lnTo>
                  <a:pt x="187959" y="1134872"/>
                </a:lnTo>
                <a:lnTo>
                  <a:pt x="184403" y="1185418"/>
                </a:lnTo>
                <a:lnTo>
                  <a:pt x="180212" y="1234059"/>
                </a:lnTo>
                <a:lnTo>
                  <a:pt x="175386" y="1280795"/>
                </a:lnTo>
                <a:lnTo>
                  <a:pt x="169925" y="1325626"/>
                </a:lnTo>
                <a:lnTo>
                  <a:pt x="163829" y="1368679"/>
                </a:lnTo>
                <a:lnTo>
                  <a:pt x="157225" y="1409827"/>
                </a:lnTo>
                <a:lnTo>
                  <a:pt x="149986" y="1449197"/>
                </a:lnTo>
                <a:lnTo>
                  <a:pt x="142239" y="1486916"/>
                </a:lnTo>
                <a:lnTo>
                  <a:pt x="125349" y="1557655"/>
                </a:lnTo>
                <a:lnTo>
                  <a:pt x="106679" y="1622298"/>
                </a:lnTo>
                <a:lnTo>
                  <a:pt x="86232" y="1681226"/>
                </a:lnTo>
                <a:lnTo>
                  <a:pt x="64642" y="1734947"/>
                </a:lnTo>
                <a:lnTo>
                  <a:pt x="41782" y="1783842"/>
                </a:lnTo>
                <a:lnTo>
                  <a:pt x="31173" y="1803454"/>
                </a:lnTo>
                <a:lnTo>
                  <a:pt x="44892" y="1811479"/>
                </a:lnTo>
                <a:lnTo>
                  <a:pt x="67690" y="1766570"/>
                </a:lnTo>
                <a:lnTo>
                  <a:pt x="90424" y="1714373"/>
                </a:lnTo>
                <a:lnTo>
                  <a:pt x="111759" y="1657350"/>
                </a:lnTo>
                <a:lnTo>
                  <a:pt x="131572" y="1594993"/>
                </a:lnTo>
                <a:lnTo>
                  <a:pt x="149478" y="1526540"/>
                </a:lnTo>
                <a:lnTo>
                  <a:pt x="165607" y="1452118"/>
                </a:lnTo>
                <a:lnTo>
                  <a:pt x="172847" y="1412367"/>
                </a:lnTo>
                <a:lnTo>
                  <a:pt x="179577" y="1370838"/>
                </a:lnTo>
                <a:lnTo>
                  <a:pt x="185674" y="1327531"/>
                </a:lnTo>
                <a:lnTo>
                  <a:pt x="191134" y="1282446"/>
                </a:lnTo>
                <a:lnTo>
                  <a:pt x="196087" y="1235456"/>
                </a:lnTo>
                <a:lnTo>
                  <a:pt x="200278" y="1186561"/>
                </a:lnTo>
                <a:lnTo>
                  <a:pt x="203834" y="1135634"/>
                </a:lnTo>
                <a:lnTo>
                  <a:pt x="206526" y="1082040"/>
                </a:lnTo>
                <a:lnTo>
                  <a:pt x="208667" y="1027303"/>
                </a:lnTo>
                <a:lnTo>
                  <a:pt x="210060" y="970153"/>
                </a:lnTo>
                <a:lnTo>
                  <a:pt x="210565" y="911098"/>
                </a:lnTo>
                <a:lnTo>
                  <a:pt x="210565" y="880364"/>
                </a:lnTo>
                <a:lnTo>
                  <a:pt x="209930" y="817499"/>
                </a:lnTo>
                <a:lnTo>
                  <a:pt x="208406" y="752348"/>
                </a:lnTo>
                <a:lnTo>
                  <a:pt x="205993" y="684784"/>
                </a:lnTo>
                <a:lnTo>
                  <a:pt x="202691" y="614807"/>
                </a:lnTo>
                <a:lnTo>
                  <a:pt x="198500" y="542163"/>
                </a:lnTo>
                <a:lnTo>
                  <a:pt x="196087" y="505206"/>
                </a:lnTo>
                <a:lnTo>
                  <a:pt x="194690" y="466852"/>
                </a:lnTo>
                <a:lnTo>
                  <a:pt x="191642" y="396113"/>
                </a:lnTo>
                <a:lnTo>
                  <a:pt x="187451" y="332867"/>
                </a:lnTo>
                <a:lnTo>
                  <a:pt x="182372" y="276733"/>
                </a:lnTo>
                <a:lnTo>
                  <a:pt x="176402" y="227203"/>
                </a:lnTo>
                <a:lnTo>
                  <a:pt x="169163" y="183769"/>
                </a:lnTo>
                <a:lnTo>
                  <a:pt x="160781" y="146304"/>
                </a:lnTo>
                <a:lnTo>
                  <a:pt x="145795" y="99695"/>
                </a:lnTo>
                <a:lnTo>
                  <a:pt x="127634" y="63627"/>
                </a:lnTo>
                <a:lnTo>
                  <a:pt x="97535" y="29718"/>
                </a:lnTo>
                <a:lnTo>
                  <a:pt x="61213" y="10033"/>
                </a:lnTo>
                <a:lnTo>
                  <a:pt x="30099" y="2412"/>
                </a:lnTo>
                <a:lnTo>
                  <a:pt x="8127" y="0"/>
                </a:lnTo>
                <a:close/>
              </a:path>
            </a:pathLst>
          </a:custGeom>
          <a:solidFill>
            <a:srgbClr val="A21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25721" y="4855286"/>
            <a:ext cx="378142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2200" i="1" spc="-45" dirty="0">
                <a:latin typeface="Calibri"/>
                <a:cs typeface="Calibri"/>
              </a:rPr>
              <a:t>Tall</a:t>
            </a:r>
            <a:r>
              <a:rPr sz="2200" spc="-4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 marR="5080" indent="1417320" algn="r">
              <a:lnSpc>
                <a:spcPct val="100000"/>
              </a:lnSpc>
              <a:spcBef>
                <a:spcPts val="5"/>
              </a:spcBef>
            </a:pPr>
            <a:r>
              <a:rPr sz="2200" spc="-20" dirty="0">
                <a:latin typeface="Calibri"/>
                <a:cs typeface="Calibri"/>
              </a:rPr>
              <a:t>Fast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Message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Access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Scan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over</a:t>
            </a:r>
            <a:r>
              <a:rPr sz="2200" spc="-10" dirty="0">
                <a:latin typeface="Calibri"/>
                <a:cs typeface="Calibri"/>
              </a:rPr>
              <a:t> Inbox: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Partial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Key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Scan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5591" y="6164579"/>
            <a:ext cx="4572000" cy="462280"/>
          </a:xfrm>
          <a:prstGeom prst="rect">
            <a:avLst/>
          </a:prstGeom>
          <a:solidFill>
            <a:srgbClr val="B1C6E2"/>
          </a:solidFill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710" marR="97790">
              <a:lnSpc>
                <a:spcPct val="100000"/>
              </a:lnSpc>
              <a:spcBef>
                <a:spcPts val="365"/>
              </a:spcBef>
            </a:pPr>
            <a:r>
              <a:rPr sz="1200" spc="-5" dirty="0">
                <a:latin typeface="Tahoma"/>
                <a:cs typeface="Tahoma"/>
                <a:hlinkClick r:id="rId2"/>
              </a:rPr>
              <a:t>http://2013.nosql-matters.org/cgn/wp-content/uploads/2013/05/ </a:t>
            </a:r>
            <a:r>
              <a:rPr sz="1200" spc="-36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HBase-Schema-Design-NoSQL-Matters-April-2013.pdf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9849"/>
            <a:ext cx="3575685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5" dirty="0"/>
              <a:t>API:</a:t>
            </a:r>
            <a:r>
              <a:rPr sz="4100" spc="-110" dirty="0"/>
              <a:t> </a:t>
            </a:r>
            <a:r>
              <a:rPr sz="4100" spc="-25" dirty="0"/>
              <a:t>CRUD</a:t>
            </a:r>
            <a:r>
              <a:rPr sz="4100" spc="-130" dirty="0"/>
              <a:t> </a:t>
            </a:r>
            <a:r>
              <a:rPr sz="4100" dirty="0"/>
              <a:t>+</a:t>
            </a:r>
            <a:r>
              <a:rPr sz="4100" spc="-85" dirty="0"/>
              <a:t> </a:t>
            </a:r>
            <a:r>
              <a:rPr sz="4100" spc="-30" dirty="0"/>
              <a:t>Scan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611123" y="2788920"/>
            <a:ext cx="7848600" cy="3016250"/>
          </a:xfrm>
          <a:custGeom>
            <a:avLst/>
            <a:gdLst/>
            <a:ahLst/>
            <a:cxnLst/>
            <a:rect l="l" t="t" r="r" b="b"/>
            <a:pathLst>
              <a:path w="7848600" h="3016250">
                <a:moveTo>
                  <a:pt x="7848600" y="0"/>
                </a:moveTo>
                <a:lnTo>
                  <a:pt x="0" y="0"/>
                </a:lnTo>
                <a:lnTo>
                  <a:pt x="0" y="3015995"/>
                </a:lnTo>
                <a:lnTo>
                  <a:pt x="7848600" y="3015995"/>
                </a:lnTo>
                <a:lnTo>
                  <a:pt x="7848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473" y="2812161"/>
            <a:ext cx="7029450" cy="292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nsolas"/>
                <a:cs typeface="Consolas"/>
              </a:rPr>
              <a:t>HTable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table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=</a:t>
            </a:r>
            <a:r>
              <a:rPr sz="16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...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onsolas"/>
                <a:cs typeface="Consolas"/>
              </a:rPr>
              <a:t>Get</a:t>
            </a:r>
            <a:r>
              <a:rPr sz="1600" spc="-1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get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=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Consolas"/>
                <a:cs typeface="Consolas"/>
              </a:rPr>
              <a:t>new</a:t>
            </a:r>
            <a:r>
              <a:rPr sz="1600" b="1" spc="-25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Get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"my-row"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onsolas"/>
                <a:cs typeface="Consolas"/>
              </a:rPr>
              <a:t>get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addColumn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latin typeface="Consolas"/>
                <a:cs typeface="Consolas"/>
              </a:rPr>
              <a:t>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toBytes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"my-cf"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),</a:t>
            </a:r>
            <a:r>
              <a:rPr sz="1600" b="1" spc="4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toBytes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"my-col"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));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onsolas"/>
                <a:cs typeface="Consolas"/>
              </a:rPr>
              <a:t>Result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result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=</a:t>
            </a:r>
            <a:r>
              <a:rPr sz="1600" b="1" spc="-2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table.get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latin typeface="Consolas"/>
                <a:cs typeface="Consolas"/>
              </a:rPr>
              <a:t>get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);</a:t>
            </a:r>
            <a:endParaRPr sz="1600">
              <a:latin typeface="Consolas"/>
              <a:cs typeface="Consolas"/>
            </a:endParaRPr>
          </a:p>
          <a:p>
            <a:pPr marL="12700" marR="3117215">
              <a:lnSpc>
                <a:spcPct val="193700"/>
              </a:lnSpc>
              <a:spcBef>
                <a:spcPts val="5"/>
              </a:spcBef>
            </a:pP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table.delete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b="1" spc="-10" dirty="0">
                <a:solidFill>
                  <a:srgbClr val="0000FF"/>
                </a:solidFill>
                <a:latin typeface="Consolas"/>
                <a:cs typeface="Consolas"/>
              </a:rPr>
              <a:t>new </a:t>
            </a:r>
            <a:r>
              <a:rPr sz="1600" spc="-10" dirty="0">
                <a:latin typeface="Consolas"/>
                <a:cs typeface="Consolas"/>
              </a:rPr>
              <a:t>Delete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"my-row"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)); </a:t>
            </a:r>
            <a:r>
              <a:rPr sz="1600" b="1" spc="-86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Scan</a:t>
            </a:r>
            <a:r>
              <a:rPr sz="1600" spc="-1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scan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= </a:t>
            </a:r>
            <a:r>
              <a:rPr sz="1600" b="1" spc="-10" dirty="0">
                <a:solidFill>
                  <a:srgbClr val="0000FF"/>
                </a:solidFill>
                <a:latin typeface="Consolas"/>
                <a:cs typeface="Consolas"/>
              </a:rPr>
              <a:t>new </a:t>
            </a:r>
            <a:r>
              <a:rPr sz="1600" spc="-10" dirty="0">
                <a:latin typeface="Consolas"/>
                <a:cs typeface="Consolas"/>
              </a:rPr>
              <a:t>Scan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();</a:t>
            </a:r>
            <a:endParaRPr sz="1600">
              <a:latin typeface="Consolas"/>
              <a:cs typeface="Consolas"/>
            </a:endParaRPr>
          </a:p>
          <a:p>
            <a:pPr marL="12700" marR="1894839">
              <a:lnSpc>
                <a:spcPct val="100000"/>
              </a:lnSpc>
            </a:pPr>
            <a:r>
              <a:rPr sz="1600" spc="-10" dirty="0">
                <a:latin typeface="Consolas"/>
                <a:cs typeface="Consolas"/>
              </a:rPr>
              <a:t>scan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setStartRow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b="1" spc="1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toBytes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"my-row-0"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));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scan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setStopRow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b="1" spc="1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toBytes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"my-row-101"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)); </a:t>
            </a:r>
            <a:r>
              <a:rPr sz="1600" b="1" spc="-86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ResultScanner</a:t>
            </a:r>
            <a:r>
              <a:rPr sz="1600" spc="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scanner</a:t>
            </a:r>
            <a:r>
              <a:rPr sz="1600" spc="15" dirty="0"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=</a:t>
            </a:r>
            <a:r>
              <a:rPr sz="1600" b="1" spc="1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table.getScanner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latin typeface="Consolas"/>
                <a:cs typeface="Consolas"/>
              </a:rPr>
              <a:t>scan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 </a:t>
            </a:r>
            <a:r>
              <a:rPr sz="1600" b="1" spc="-86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0000FF"/>
                </a:solidFill>
                <a:latin typeface="Consolas"/>
                <a:cs typeface="Consolas"/>
              </a:rPr>
              <a:t>for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latin typeface="Consolas"/>
                <a:cs typeface="Consolas"/>
              </a:rPr>
              <a:t>Result</a:t>
            </a:r>
            <a:r>
              <a:rPr sz="1600" spc="-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result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: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scanner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</a:t>
            </a:r>
            <a:r>
              <a:rPr sz="1600" b="1" spc="-2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{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rgbClr val="000080"/>
                </a:solidFill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123" y="1804416"/>
            <a:ext cx="3889375" cy="769620"/>
          </a:xfrm>
          <a:prstGeom prst="rect">
            <a:avLst/>
          </a:prstGeom>
          <a:solidFill>
            <a:srgbClr val="FFFFA2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34417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87500"/>
              <a:buChar char="&gt;"/>
              <a:tabLst>
                <a:tab pos="287655" algn="l"/>
              </a:tabLst>
            </a:pPr>
            <a:r>
              <a:rPr sz="1600" b="1" spc="-5" dirty="0">
                <a:solidFill>
                  <a:srgbClr val="A2171E"/>
                </a:solidFill>
                <a:latin typeface="Consolas"/>
                <a:cs typeface="Consolas"/>
              </a:rPr>
              <a:t>elastic-mapreduce </a:t>
            </a:r>
            <a:r>
              <a:rPr sz="1400" dirty="0">
                <a:latin typeface="Consolas"/>
                <a:cs typeface="Consolas"/>
              </a:rPr>
              <a:t>--create </a:t>
            </a:r>
            <a:r>
              <a:rPr sz="1400" spc="-5" dirty="0">
                <a:latin typeface="Consolas"/>
                <a:cs typeface="Consolas"/>
              </a:rPr>
              <a:t>-- </a:t>
            </a:r>
            <a:r>
              <a:rPr sz="1400" dirty="0">
                <a:latin typeface="Consolas"/>
                <a:cs typeface="Consolas"/>
              </a:rPr>
              <a:t> hbase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--num-instances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2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--instance- </a:t>
            </a:r>
            <a:r>
              <a:rPr sz="1400" spc="-75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type m1.large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281" y="1389380"/>
            <a:ext cx="2117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Setup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Cloud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Cluster: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5255" y="1772411"/>
            <a:ext cx="3744595" cy="554990"/>
          </a:xfrm>
          <a:prstGeom prst="rect">
            <a:avLst/>
          </a:prstGeom>
          <a:solidFill>
            <a:srgbClr val="FFFFA2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710" marR="515620">
              <a:lnSpc>
                <a:spcPct val="100000"/>
              </a:lnSpc>
              <a:spcBef>
                <a:spcPts val="280"/>
              </a:spcBef>
              <a:buClr>
                <a:srgbClr val="000000"/>
              </a:buClr>
              <a:buSzPct val="87500"/>
              <a:buChar char="&gt;"/>
              <a:tabLst>
                <a:tab pos="288290" algn="l"/>
              </a:tabLst>
            </a:pP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whirr</a:t>
            </a:r>
            <a:r>
              <a:rPr sz="1600" b="1" dirty="0">
                <a:solidFill>
                  <a:srgbClr val="A2171E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launch-cluster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--config </a:t>
            </a:r>
            <a:r>
              <a:rPr sz="1400" spc="-75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hbase.properties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48733" y="2330957"/>
            <a:ext cx="849630" cy="421005"/>
            <a:chOff x="4848733" y="2330957"/>
            <a:chExt cx="849630" cy="4210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95" y="2354984"/>
              <a:ext cx="364045" cy="3965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48733" y="2330957"/>
              <a:ext cx="467995" cy="297815"/>
            </a:xfrm>
            <a:custGeom>
              <a:avLst/>
              <a:gdLst/>
              <a:ahLst/>
              <a:cxnLst/>
              <a:rect l="l" t="t" r="r" b="b"/>
              <a:pathLst>
                <a:path w="467995" h="297814">
                  <a:moveTo>
                    <a:pt x="87610" y="127414"/>
                  </a:moveTo>
                  <a:lnTo>
                    <a:pt x="44086" y="134338"/>
                  </a:lnTo>
                  <a:lnTo>
                    <a:pt x="44957" y="139191"/>
                  </a:lnTo>
                  <a:lnTo>
                    <a:pt x="46481" y="142620"/>
                  </a:lnTo>
                  <a:lnTo>
                    <a:pt x="80517" y="178180"/>
                  </a:lnTo>
                  <a:lnTo>
                    <a:pt x="125856" y="205612"/>
                  </a:lnTo>
                  <a:lnTo>
                    <a:pt x="163194" y="221614"/>
                  </a:lnTo>
                  <a:lnTo>
                    <a:pt x="204977" y="235965"/>
                  </a:lnTo>
                  <a:lnTo>
                    <a:pt x="250951" y="249554"/>
                  </a:lnTo>
                  <a:lnTo>
                    <a:pt x="325627" y="268350"/>
                  </a:lnTo>
                  <a:lnTo>
                    <a:pt x="458596" y="297433"/>
                  </a:lnTo>
                  <a:lnTo>
                    <a:pt x="467740" y="254253"/>
                  </a:lnTo>
                  <a:lnTo>
                    <a:pt x="335406" y="225297"/>
                  </a:lnTo>
                  <a:lnTo>
                    <a:pt x="285876" y="213105"/>
                  </a:lnTo>
                  <a:lnTo>
                    <a:pt x="239521" y="200405"/>
                  </a:lnTo>
                  <a:lnTo>
                    <a:pt x="197484" y="186943"/>
                  </a:lnTo>
                  <a:lnTo>
                    <a:pt x="160527" y="172846"/>
                  </a:lnTo>
                  <a:lnTo>
                    <a:pt x="117093" y="150113"/>
                  </a:lnTo>
                  <a:lnTo>
                    <a:pt x="91233" y="128015"/>
                  </a:lnTo>
                  <a:lnTo>
                    <a:pt x="87883" y="128015"/>
                  </a:lnTo>
                  <a:lnTo>
                    <a:pt x="87610" y="127414"/>
                  </a:lnTo>
                  <a:close/>
                </a:path>
                <a:path w="467995" h="297814">
                  <a:moveTo>
                    <a:pt x="44703" y="0"/>
                  </a:moveTo>
                  <a:lnTo>
                    <a:pt x="0" y="141350"/>
                  </a:lnTo>
                  <a:lnTo>
                    <a:pt x="44086" y="134338"/>
                  </a:lnTo>
                  <a:lnTo>
                    <a:pt x="40258" y="113029"/>
                  </a:lnTo>
                  <a:lnTo>
                    <a:pt x="83819" y="105282"/>
                  </a:lnTo>
                  <a:lnTo>
                    <a:pt x="120032" y="105282"/>
                  </a:lnTo>
                  <a:lnTo>
                    <a:pt x="44703" y="0"/>
                  </a:lnTo>
                  <a:close/>
                </a:path>
                <a:path w="467995" h="297814">
                  <a:moveTo>
                    <a:pt x="83819" y="105282"/>
                  </a:moveTo>
                  <a:lnTo>
                    <a:pt x="40258" y="113029"/>
                  </a:lnTo>
                  <a:lnTo>
                    <a:pt x="44086" y="134338"/>
                  </a:lnTo>
                  <a:lnTo>
                    <a:pt x="87610" y="127414"/>
                  </a:lnTo>
                  <a:lnTo>
                    <a:pt x="83438" y="118237"/>
                  </a:lnTo>
                  <a:lnTo>
                    <a:pt x="86135" y="118237"/>
                  </a:lnTo>
                  <a:lnTo>
                    <a:pt x="83819" y="105282"/>
                  </a:lnTo>
                  <a:close/>
                </a:path>
                <a:path w="467995" h="297814">
                  <a:moveTo>
                    <a:pt x="87771" y="127389"/>
                  </a:moveTo>
                  <a:lnTo>
                    <a:pt x="87610" y="127414"/>
                  </a:lnTo>
                  <a:lnTo>
                    <a:pt x="87883" y="128015"/>
                  </a:lnTo>
                  <a:lnTo>
                    <a:pt x="87771" y="127389"/>
                  </a:lnTo>
                  <a:close/>
                </a:path>
                <a:path w="467995" h="297814">
                  <a:moveTo>
                    <a:pt x="90260" y="126993"/>
                  </a:moveTo>
                  <a:lnTo>
                    <a:pt x="87771" y="127389"/>
                  </a:lnTo>
                  <a:lnTo>
                    <a:pt x="87883" y="128015"/>
                  </a:lnTo>
                  <a:lnTo>
                    <a:pt x="91233" y="128015"/>
                  </a:lnTo>
                  <a:lnTo>
                    <a:pt x="90260" y="126993"/>
                  </a:lnTo>
                  <a:close/>
                </a:path>
                <a:path w="467995" h="297814">
                  <a:moveTo>
                    <a:pt x="83438" y="118237"/>
                  </a:moveTo>
                  <a:lnTo>
                    <a:pt x="87610" y="127414"/>
                  </a:lnTo>
                  <a:lnTo>
                    <a:pt x="87588" y="126364"/>
                  </a:lnTo>
                  <a:lnTo>
                    <a:pt x="86957" y="122832"/>
                  </a:lnTo>
                  <a:lnTo>
                    <a:pt x="83438" y="118237"/>
                  </a:lnTo>
                  <a:close/>
                </a:path>
                <a:path w="467995" h="297814">
                  <a:moveTo>
                    <a:pt x="86957" y="122832"/>
                  </a:moveTo>
                  <a:lnTo>
                    <a:pt x="87771" y="127389"/>
                  </a:lnTo>
                  <a:lnTo>
                    <a:pt x="90260" y="126993"/>
                  </a:lnTo>
                  <a:lnTo>
                    <a:pt x="89662" y="126364"/>
                  </a:lnTo>
                  <a:lnTo>
                    <a:pt x="86957" y="122832"/>
                  </a:lnTo>
                  <a:close/>
                </a:path>
                <a:path w="467995" h="297814">
                  <a:moveTo>
                    <a:pt x="120032" y="105282"/>
                  </a:moveTo>
                  <a:lnTo>
                    <a:pt x="83819" y="105282"/>
                  </a:lnTo>
                  <a:lnTo>
                    <a:pt x="86957" y="122832"/>
                  </a:lnTo>
                  <a:lnTo>
                    <a:pt x="89662" y="126364"/>
                  </a:lnTo>
                  <a:lnTo>
                    <a:pt x="90260" y="126993"/>
                  </a:lnTo>
                  <a:lnTo>
                    <a:pt x="130937" y="120522"/>
                  </a:lnTo>
                  <a:lnTo>
                    <a:pt x="120032" y="105282"/>
                  </a:lnTo>
                  <a:close/>
                </a:path>
                <a:path w="467995" h="297814">
                  <a:moveTo>
                    <a:pt x="86135" y="118237"/>
                  </a:moveTo>
                  <a:lnTo>
                    <a:pt x="83438" y="118237"/>
                  </a:lnTo>
                  <a:lnTo>
                    <a:pt x="86957" y="122832"/>
                  </a:lnTo>
                  <a:lnTo>
                    <a:pt x="86135" y="118237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31890" y="2435732"/>
            <a:ext cx="1866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Login,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cluster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size,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72669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5" dirty="0"/>
              <a:t>API:</a:t>
            </a:r>
            <a:r>
              <a:rPr sz="4100" spc="-140" dirty="0"/>
              <a:t> </a:t>
            </a:r>
            <a:r>
              <a:rPr sz="4100" spc="-50" dirty="0"/>
              <a:t>Features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899160" y="4652771"/>
            <a:ext cx="7560945" cy="10775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600" spc="-10" dirty="0">
                <a:latin typeface="Consolas"/>
                <a:cs typeface="Consolas"/>
              </a:rPr>
              <a:t>TableMapReduceUtil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latin typeface="Consolas"/>
                <a:cs typeface="Consolas"/>
              </a:rPr>
              <a:t>initTableMapperJob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endParaRPr sz="1600">
              <a:latin typeface="Consolas"/>
              <a:cs typeface="Consolas"/>
            </a:endParaRPr>
          </a:p>
          <a:p>
            <a:pPr marL="314325">
              <a:lnSpc>
                <a:spcPct val="100000"/>
              </a:lnSpc>
              <a:tabLst>
                <a:tab pos="1647825" algn="l"/>
              </a:tabLst>
            </a:pPr>
            <a:r>
              <a:rPr sz="1600" spc="-10" dirty="0">
                <a:latin typeface="Consolas"/>
                <a:cs typeface="Consolas"/>
              </a:rPr>
              <a:t>tableName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,	</a:t>
            </a:r>
            <a:r>
              <a:rPr sz="1600" spc="-10" dirty="0">
                <a:solidFill>
                  <a:srgbClr val="008000"/>
                </a:solidFill>
                <a:latin typeface="Consolas"/>
                <a:cs typeface="Consolas"/>
              </a:rPr>
              <a:t>//Table</a:t>
            </a:r>
            <a:endParaRPr sz="1600">
              <a:latin typeface="Consolas"/>
              <a:cs typeface="Consolas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  <a:tabLst>
                <a:tab pos="1093470" algn="l"/>
              </a:tabLst>
            </a:pPr>
            <a:r>
              <a:rPr sz="1600" spc="-10" dirty="0">
                <a:latin typeface="Consolas"/>
                <a:cs typeface="Consolas"/>
              </a:rPr>
              <a:t>scan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,	</a:t>
            </a:r>
            <a:r>
              <a:rPr sz="1600" spc="-10" dirty="0">
                <a:solidFill>
                  <a:srgbClr val="008000"/>
                </a:solidFill>
                <a:latin typeface="Consolas"/>
                <a:cs typeface="Consolas"/>
              </a:rPr>
              <a:t>//Data</a:t>
            </a:r>
            <a:r>
              <a:rPr sz="16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Consolas"/>
                <a:cs typeface="Consolas"/>
              </a:rPr>
              <a:t>input</a:t>
            </a:r>
            <a:r>
              <a:rPr sz="16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onsolas"/>
                <a:cs typeface="Consolas"/>
              </a:rPr>
              <a:t>as</a:t>
            </a:r>
            <a:r>
              <a:rPr sz="16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008000"/>
                </a:solidFill>
                <a:latin typeface="Consolas"/>
                <a:cs typeface="Consolas"/>
              </a:rPr>
              <a:t>a</a:t>
            </a:r>
            <a:r>
              <a:rPr sz="16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Consolas"/>
                <a:cs typeface="Consolas"/>
              </a:rPr>
              <a:t>Scan</a:t>
            </a:r>
            <a:endParaRPr sz="1600">
              <a:latin typeface="Consolas"/>
              <a:cs typeface="Consolas"/>
            </a:endParaRPr>
          </a:p>
          <a:p>
            <a:pPr marL="314325">
              <a:lnSpc>
                <a:spcPct val="100000"/>
              </a:lnSpc>
              <a:tabLst>
                <a:tab pos="2649220" algn="l"/>
              </a:tabLst>
            </a:pPr>
            <a:r>
              <a:rPr sz="1600" spc="-10" dirty="0">
                <a:latin typeface="Consolas"/>
                <a:cs typeface="Consolas"/>
              </a:rPr>
              <a:t>MyMapper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solidFill>
                  <a:srgbClr val="8000FF"/>
                </a:solidFill>
                <a:latin typeface="Consolas"/>
                <a:cs typeface="Consolas"/>
              </a:rPr>
              <a:t>class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,</a:t>
            </a:r>
            <a:r>
              <a:rPr sz="1600" b="1" spc="2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...	</a:t>
            </a:r>
            <a:r>
              <a:rPr sz="1600" spc="-10" dirty="0">
                <a:solidFill>
                  <a:srgbClr val="008000"/>
                </a:solidFill>
                <a:latin typeface="Consolas"/>
                <a:cs typeface="Consolas"/>
              </a:rPr>
              <a:t>//usually</a:t>
            </a:r>
            <a:r>
              <a:rPr sz="1600" spc="-5" dirty="0">
                <a:solidFill>
                  <a:srgbClr val="008000"/>
                </a:solidFill>
                <a:latin typeface="Consolas"/>
                <a:cs typeface="Consolas"/>
              </a:rPr>
              <a:t> a</a:t>
            </a:r>
            <a:r>
              <a:rPr sz="16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008000"/>
                </a:solidFill>
                <a:latin typeface="Consolas"/>
                <a:cs typeface="Consolas"/>
              </a:rPr>
              <a:t>TableMapper&lt;Text,Text&gt;</a:t>
            </a:r>
            <a:r>
              <a:rPr sz="16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Consolas"/>
                <a:cs typeface="Consolas"/>
              </a:rPr>
              <a:t>);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1447212"/>
            <a:ext cx="7451725" cy="303720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6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60" dirty="0">
                <a:latin typeface="Calibri Light"/>
                <a:cs typeface="Calibri Light"/>
              </a:rPr>
              <a:t>R</a:t>
            </a:r>
            <a:r>
              <a:rPr sz="2700" spc="-15" dirty="0">
                <a:latin typeface="Calibri Light"/>
                <a:cs typeface="Calibri Light"/>
              </a:rPr>
              <a:t>o</a:t>
            </a:r>
            <a:r>
              <a:rPr sz="2700" dirty="0">
                <a:latin typeface="Calibri Light"/>
                <a:cs typeface="Calibri Light"/>
              </a:rPr>
              <a:t>w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L</a:t>
            </a:r>
            <a:r>
              <a:rPr sz="2700" spc="-20" dirty="0">
                <a:latin typeface="Calibri Light"/>
                <a:cs typeface="Calibri Light"/>
              </a:rPr>
              <a:t>o</a:t>
            </a:r>
            <a:r>
              <a:rPr sz="2700" spc="-5" dirty="0">
                <a:latin typeface="Calibri Light"/>
                <a:cs typeface="Calibri Light"/>
              </a:rPr>
              <a:t>c</a:t>
            </a:r>
            <a:r>
              <a:rPr sz="2700" spc="-65" dirty="0">
                <a:latin typeface="Calibri Light"/>
                <a:cs typeface="Calibri Light"/>
              </a:rPr>
              <a:t>k</a:t>
            </a:r>
            <a:r>
              <a:rPr sz="2700" dirty="0">
                <a:latin typeface="Calibri Light"/>
                <a:cs typeface="Calibri Light"/>
              </a:rPr>
              <a:t>s</a:t>
            </a:r>
            <a:r>
              <a:rPr sz="2700" spc="-6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(M</a:t>
            </a:r>
            <a:r>
              <a:rPr sz="2700" spc="-15" dirty="0">
                <a:latin typeface="Calibri Light"/>
                <a:cs typeface="Calibri Light"/>
              </a:rPr>
              <a:t>V</a:t>
            </a:r>
            <a:r>
              <a:rPr sz="2700" spc="-5" dirty="0">
                <a:latin typeface="Calibri Light"/>
                <a:cs typeface="Calibri Light"/>
              </a:rPr>
              <a:t>C</a:t>
            </a:r>
            <a:r>
              <a:rPr sz="2700" spc="-10" dirty="0">
                <a:latin typeface="Calibri Light"/>
                <a:cs typeface="Calibri Light"/>
              </a:rPr>
              <a:t>C</a:t>
            </a:r>
            <a:r>
              <a:rPr sz="2700" dirty="0">
                <a:latin typeface="Calibri Light"/>
                <a:cs typeface="Calibri Light"/>
              </a:rPr>
              <a:t>):</a:t>
            </a:r>
            <a:r>
              <a:rPr sz="2700" spc="3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onsolas"/>
                <a:cs typeface="Consolas"/>
              </a:rPr>
              <a:t>table.lock</a:t>
            </a:r>
            <a:r>
              <a:rPr sz="2000" spc="-10" dirty="0">
                <a:latin typeface="Consolas"/>
                <a:cs typeface="Consolas"/>
              </a:rPr>
              <a:t>R</a:t>
            </a:r>
            <a:r>
              <a:rPr sz="2000" dirty="0">
                <a:latin typeface="Consolas"/>
                <a:cs typeface="Consolas"/>
              </a:rPr>
              <a:t>ow</a:t>
            </a:r>
            <a:r>
              <a:rPr sz="2000" spc="-10" dirty="0">
                <a:latin typeface="Consolas"/>
                <a:cs typeface="Consolas"/>
              </a:rPr>
              <a:t>(</a:t>
            </a:r>
            <a:r>
              <a:rPr sz="2000" dirty="0">
                <a:latin typeface="Consolas"/>
                <a:cs typeface="Consolas"/>
              </a:rPr>
              <a:t>),</a:t>
            </a:r>
            <a:r>
              <a:rPr sz="2000" spc="-69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unlockRo</a:t>
            </a:r>
            <a:r>
              <a:rPr sz="2000" spc="5" dirty="0">
                <a:latin typeface="Consolas"/>
                <a:cs typeface="Consolas"/>
              </a:rPr>
              <a:t>w</a:t>
            </a:r>
            <a:r>
              <a:rPr sz="2000" dirty="0">
                <a:latin typeface="Consolas"/>
                <a:cs typeface="Consolas"/>
              </a:rPr>
              <a:t>()</a:t>
            </a:r>
            <a:endParaRPr sz="2000">
              <a:latin typeface="Consolas"/>
              <a:cs typeface="Consolas"/>
            </a:endParaRPr>
          </a:p>
          <a:p>
            <a:pPr marL="524510" lvl="1" indent="-229235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"/>
                <a:cs typeface="Calibri"/>
              </a:rPr>
              <a:t>Problem: </a:t>
            </a:r>
            <a:r>
              <a:rPr sz="2300" spc="-5" dirty="0">
                <a:latin typeface="Calibri"/>
                <a:cs typeface="Calibri"/>
              </a:rPr>
              <a:t>Timeouts,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Deadlocks,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Ressources</a:t>
            </a:r>
            <a:endParaRPr sz="23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C</a:t>
            </a:r>
            <a:r>
              <a:rPr sz="2700" spc="-15" dirty="0">
                <a:latin typeface="Calibri Light"/>
                <a:cs typeface="Calibri Light"/>
              </a:rPr>
              <a:t>o</a:t>
            </a:r>
            <a:r>
              <a:rPr sz="2700" spc="-25" dirty="0">
                <a:latin typeface="Calibri Light"/>
                <a:cs typeface="Calibri Light"/>
              </a:rPr>
              <a:t>nd</a:t>
            </a:r>
            <a:r>
              <a:rPr sz="2700" spc="-10" dirty="0">
                <a:latin typeface="Calibri Light"/>
                <a:cs typeface="Calibri Light"/>
              </a:rPr>
              <a:t>i</a:t>
            </a:r>
            <a:r>
              <a:rPr sz="2700" spc="-15" dirty="0">
                <a:latin typeface="Calibri Light"/>
                <a:cs typeface="Calibri Light"/>
              </a:rPr>
              <a:t>t</a:t>
            </a:r>
            <a:r>
              <a:rPr sz="2700" spc="-10" dirty="0">
                <a:latin typeface="Calibri Light"/>
                <a:cs typeface="Calibri Light"/>
              </a:rPr>
              <a:t>i</a:t>
            </a:r>
            <a:r>
              <a:rPr sz="2700" spc="-15" dirty="0">
                <a:latin typeface="Calibri Light"/>
                <a:cs typeface="Calibri Light"/>
              </a:rPr>
              <a:t>o</a:t>
            </a:r>
            <a:r>
              <a:rPr sz="2700" spc="-25" dirty="0">
                <a:latin typeface="Calibri Light"/>
                <a:cs typeface="Calibri Light"/>
              </a:rPr>
              <a:t>na</a:t>
            </a:r>
            <a:r>
              <a:rPr sz="2700" dirty="0">
                <a:latin typeface="Calibri Light"/>
                <a:cs typeface="Calibri Light"/>
              </a:rPr>
              <a:t>l</a:t>
            </a:r>
            <a:r>
              <a:rPr sz="2700" spc="-6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U</a:t>
            </a:r>
            <a:r>
              <a:rPr sz="2700" spc="-25" dirty="0">
                <a:latin typeface="Calibri Light"/>
                <a:cs typeface="Calibri Light"/>
              </a:rPr>
              <a:t>pd</a:t>
            </a:r>
            <a:r>
              <a:rPr sz="2700" spc="-50" dirty="0">
                <a:latin typeface="Calibri Light"/>
                <a:cs typeface="Calibri Light"/>
              </a:rPr>
              <a:t>a</a:t>
            </a:r>
            <a:r>
              <a:rPr sz="2700" spc="-35" dirty="0">
                <a:latin typeface="Calibri Light"/>
                <a:cs typeface="Calibri Light"/>
              </a:rPr>
              <a:t>t</a:t>
            </a:r>
            <a:r>
              <a:rPr sz="2700" spc="-15" dirty="0">
                <a:latin typeface="Calibri Light"/>
                <a:cs typeface="Calibri Light"/>
              </a:rPr>
              <a:t>e</a:t>
            </a:r>
            <a:r>
              <a:rPr sz="2700" spc="-35" dirty="0">
                <a:latin typeface="Calibri Light"/>
                <a:cs typeface="Calibri Light"/>
              </a:rPr>
              <a:t>s</a:t>
            </a:r>
            <a:r>
              <a:rPr sz="2700" dirty="0">
                <a:latin typeface="Calibri Light"/>
                <a:cs typeface="Calibri Light"/>
              </a:rPr>
              <a:t>: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onsolas"/>
                <a:cs typeface="Consolas"/>
              </a:rPr>
              <a:t>checkAndPut</a:t>
            </a:r>
            <a:r>
              <a:rPr sz="2000" spc="-10" dirty="0">
                <a:latin typeface="Consolas"/>
                <a:cs typeface="Consolas"/>
              </a:rPr>
              <a:t>(</a:t>
            </a:r>
            <a:r>
              <a:rPr sz="2000" dirty="0">
                <a:latin typeface="Consolas"/>
                <a:cs typeface="Consolas"/>
              </a:rPr>
              <a:t>),</a:t>
            </a:r>
            <a:r>
              <a:rPr sz="2000" spc="-69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checkAndDel</a:t>
            </a:r>
            <a:r>
              <a:rPr sz="2000" spc="-10" dirty="0">
                <a:latin typeface="Consolas"/>
                <a:cs typeface="Consolas"/>
              </a:rPr>
              <a:t>e</a:t>
            </a:r>
            <a:r>
              <a:rPr sz="2000" dirty="0">
                <a:latin typeface="Consolas"/>
                <a:cs typeface="Consolas"/>
              </a:rPr>
              <a:t>t</a:t>
            </a:r>
            <a:r>
              <a:rPr sz="2000" spc="5" dirty="0">
                <a:latin typeface="Consolas"/>
                <a:cs typeface="Consolas"/>
              </a:rPr>
              <a:t>e</a:t>
            </a:r>
            <a:r>
              <a:rPr sz="2000" spc="-10" dirty="0">
                <a:latin typeface="Consolas"/>
                <a:cs typeface="Consolas"/>
              </a:rPr>
              <a:t>()</a:t>
            </a:r>
            <a:endParaRPr sz="2000">
              <a:latin typeface="Consolas"/>
              <a:cs typeface="Consolas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"/>
                <a:cs typeface="Calibri"/>
              </a:rPr>
              <a:t>CoProcessors </a:t>
            </a:r>
            <a:r>
              <a:rPr sz="2700" dirty="0">
                <a:latin typeface="Calibri"/>
                <a:cs typeface="Calibri"/>
              </a:rPr>
              <a:t>- </a:t>
            </a:r>
            <a:r>
              <a:rPr sz="2700" spc="-15" dirty="0">
                <a:latin typeface="Calibri"/>
                <a:cs typeface="Calibri"/>
              </a:rPr>
              <a:t>registriered </a:t>
            </a:r>
            <a:r>
              <a:rPr sz="2700" spc="-10" dirty="0">
                <a:latin typeface="Calibri"/>
                <a:cs typeface="Calibri"/>
              </a:rPr>
              <a:t>Java-Classes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for:</a:t>
            </a:r>
            <a:endParaRPr sz="2700">
              <a:latin typeface="Calibri"/>
              <a:cs typeface="Calibri"/>
            </a:endParaRPr>
          </a:p>
          <a:p>
            <a:pPr marL="524510" lvl="1" indent="-229235">
              <a:lnSpc>
                <a:spcPct val="100000"/>
              </a:lnSpc>
              <a:spcBef>
                <a:spcPts val="32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"/>
                <a:cs typeface="Calibri"/>
              </a:rPr>
              <a:t>O</a:t>
            </a:r>
            <a:r>
              <a:rPr sz="2300" spc="-15" dirty="0">
                <a:latin typeface="Calibri"/>
                <a:cs typeface="Calibri"/>
              </a:rPr>
              <a:t>b</a:t>
            </a:r>
            <a:r>
              <a:rPr sz="2300" spc="-5" dirty="0">
                <a:latin typeface="Calibri"/>
                <a:cs typeface="Calibri"/>
              </a:rPr>
              <a:t>se</a:t>
            </a:r>
            <a:r>
              <a:rPr sz="2300" spc="25" dirty="0">
                <a:latin typeface="Calibri"/>
                <a:cs typeface="Calibri"/>
              </a:rPr>
              <a:t>r</a:t>
            </a:r>
            <a:r>
              <a:rPr sz="2300" spc="-20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s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</a:t>
            </a:r>
            <a:r>
              <a:rPr sz="1600" spc="-5" dirty="0">
                <a:latin typeface="Consolas"/>
                <a:cs typeface="Consolas"/>
              </a:rPr>
              <a:t>prePu</a:t>
            </a:r>
            <a:r>
              <a:rPr sz="1600" spc="-20" dirty="0">
                <a:latin typeface="Consolas"/>
                <a:cs typeface="Consolas"/>
              </a:rPr>
              <a:t>t</a:t>
            </a:r>
            <a:r>
              <a:rPr sz="1600" spc="-5" dirty="0">
                <a:latin typeface="Consolas"/>
                <a:cs typeface="Consolas"/>
              </a:rPr>
              <a:t>,</a:t>
            </a:r>
            <a:r>
              <a:rPr sz="1600" spc="-52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postGet</a:t>
            </a:r>
            <a:r>
              <a:rPr sz="2300" dirty="0">
                <a:latin typeface="Calibri"/>
                <a:cs typeface="Calibri"/>
              </a:rPr>
              <a:t>, 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c</a:t>
            </a:r>
            <a:r>
              <a:rPr sz="2300" spc="-10" dirty="0">
                <a:latin typeface="Calibri"/>
                <a:cs typeface="Calibri"/>
              </a:rPr>
              <a:t>.</a:t>
            </a:r>
            <a:r>
              <a:rPr sz="2300" dirty="0"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"/>
                <a:cs typeface="Calibri"/>
              </a:rPr>
              <a:t>Endpoints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(Stored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Procedures)</a:t>
            </a:r>
            <a:endParaRPr sz="23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38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HBase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can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be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 </a:t>
            </a:r>
            <a:r>
              <a:rPr sz="2700" spc="-5" dirty="0">
                <a:latin typeface="Calibri Light"/>
                <a:cs typeface="Calibri Light"/>
              </a:rPr>
              <a:t>Hadoop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Source:</a:t>
            </a:r>
            <a:endParaRPr sz="27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32075" y="1820926"/>
            <a:ext cx="4762500" cy="306705"/>
          </a:xfrm>
          <a:custGeom>
            <a:avLst/>
            <a:gdLst/>
            <a:ahLst/>
            <a:cxnLst/>
            <a:rect l="l" t="t" r="r" b="b"/>
            <a:pathLst>
              <a:path w="4762500" h="306705">
                <a:moveTo>
                  <a:pt x="4664709" y="0"/>
                </a:moveTo>
                <a:lnTo>
                  <a:pt x="4660265" y="12446"/>
                </a:lnTo>
                <a:lnTo>
                  <a:pt x="4678054" y="20115"/>
                </a:lnTo>
                <a:lnTo>
                  <a:pt x="4693332" y="30749"/>
                </a:lnTo>
                <a:lnTo>
                  <a:pt x="4724253" y="80129"/>
                </a:lnTo>
                <a:lnTo>
                  <a:pt x="4733293" y="125468"/>
                </a:lnTo>
                <a:lnTo>
                  <a:pt x="4734433" y="151637"/>
                </a:lnTo>
                <a:lnTo>
                  <a:pt x="4733291" y="178613"/>
                </a:lnTo>
                <a:lnTo>
                  <a:pt x="4724199" y="225182"/>
                </a:lnTo>
                <a:lnTo>
                  <a:pt x="4706010" y="261588"/>
                </a:lnTo>
                <a:lnTo>
                  <a:pt x="4660773" y="293877"/>
                </a:lnTo>
                <a:lnTo>
                  <a:pt x="4664709" y="306324"/>
                </a:lnTo>
                <a:lnTo>
                  <a:pt x="4706445" y="286718"/>
                </a:lnTo>
                <a:lnTo>
                  <a:pt x="4737227" y="252729"/>
                </a:lnTo>
                <a:lnTo>
                  <a:pt x="4756086" y="207343"/>
                </a:lnTo>
                <a:lnTo>
                  <a:pt x="4762373" y="153288"/>
                </a:lnTo>
                <a:lnTo>
                  <a:pt x="4760799" y="125194"/>
                </a:lnTo>
                <a:lnTo>
                  <a:pt x="4748174" y="75386"/>
                </a:lnTo>
                <a:lnTo>
                  <a:pt x="4723074" y="34861"/>
                </a:lnTo>
                <a:lnTo>
                  <a:pt x="4686879" y="8000"/>
                </a:lnTo>
                <a:lnTo>
                  <a:pt x="4664709" y="0"/>
                </a:lnTo>
                <a:close/>
              </a:path>
              <a:path w="4762500" h="306705">
                <a:moveTo>
                  <a:pt x="97662" y="0"/>
                </a:moveTo>
                <a:lnTo>
                  <a:pt x="56038" y="19621"/>
                </a:lnTo>
                <a:lnTo>
                  <a:pt x="25273" y="53721"/>
                </a:lnTo>
                <a:lnTo>
                  <a:pt x="6302" y="99218"/>
                </a:lnTo>
                <a:lnTo>
                  <a:pt x="0" y="153288"/>
                </a:lnTo>
                <a:lnTo>
                  <a:pt x="1571" y="181381"/>
                </a:lnTo>
                <a:lnTo>
                  <a:pt x="14144" y="231138"/>
                </a:lnTo>
                <a:lnTo>
                  <a:pt x="39119" y="271516"/>
                </a:lnTo>
                <a:lnTo>
                  <a:pt x="75402" y="298324"/>
                </a:lnTo>
                <a:lnTo>
                  <a:pt x="97662" y="306324"/>
                </a:lnTo>
                <a:lnTo>
                  <a:pt x="101600" y="293877"/>
                </a:lnTo>
                <a:lnTo>
                  <a:pt x="84123" y="286162"/>
                </a:lnTo>
                <a:lnTo>
                  <a:pt x="69040" y="275399"/>
                </a:lnTo>
                <a:lnTo>
                  <a:pt x="46100" y="244728"/>
                </a:lnTo>
                <a:lnTo>
                  <a:pt x="32496" y="203136"/>
                </a:lnTo>
                <a:lnTo>
                  <a:pt x="27939" y="151637"/>
                </a:lnTo>
                <a:lnTo>
                  <a:pt x="29081" y="125468"/>
                </a:lnTo>
                <a:lnTo>
                  <a:pt x="38173" y="80129"/>
                </a:lnTo>
                <a:lnTo>
                  <a:pt x="56386" y="44360"/>
                </a:lnTo>
                <a:lnTo>
                  <a:pt x="101981" y="12446"/>
                </a:lnTo>
                <a:lnTo>
                  <a:pt x="97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1724609"/>
            <a:ext cx="7758430" cy="3846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D2DFE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  <a:tab pos="2094864" algn="l"/>
                <a:tab pos="6868795" algn="l"/>
              </a:tabLst>
            </a:pPr>
            <a:r>
              <a:rPr sz="2600" spc="-20" dirty="0">
                <a:latin typeface="Calibri Light"/>
                <a:cs typeface="Calibri Light"/>
              </a:rPr>
              <a:t>Data</a:t>
            </a:r>
            <a:r>
              <a:rPr sz="2600" spc="-1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model:	</a:t>
            </a:r>
            <a:r>
              <a:rPr sz="2600" spc="5" dirty="0">
                <a:latin typeface="Cambria Math"/>
                <a:cs typeface="Cambria Math"/>
              </a:rPr>
              <a:t>𝑟𝑜𝑤𝑘𝑒𝑦,</a:t>
            </a:r>
            <a:r>
              <a:rPr sz="2600" spc="-130" dirty="0">
                <a:latin typeface="Cambria Math"/>
                <a:cs typeface="Cambria Math"/>
              </a:rPr>
              <a:t> </a:t>
            </a:r>
            <a:r>
              <a:rPr sz="2600" spc="20" dirty="0">
                <a:latin typeface="Cambria Math"/>
                <a:cs typeface="Cambria Math"/>
              </a:rPr>
              <a:t>𝑐𝑓:</a:t>
            </a:r>
            <a:r>
              <a:rPr sz="2600" spc="-135" dirty="0">
                <a:latin typeface="Cambria Math"/>
                <a:cs typeface="Cambria Math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𝑐𝑜𝑙𝑢𝑚𝑛,</a:t>
            </a:r>
            <a:r>
              <a:rPr sz="2600" spc="-130" dirty="0">
                <a:latin typeface="Cambria Math"/>
                <a:cs typeface="Cambria Math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𝑡𝑖𝑚𝑒𝑠𝑡𝑎𝑚𝑝	</a:t>
            </a:r>
            <a:r>
              <a:rPr sz="2600" spc="5" dirty="0">
                <a:latin typeface="Cambria Math"/>
                <a:cs typeface="Cambria Math"/>
              </a:rPr>
              <a:t>→</a:t>
            </a:r>
            <a:endParaRPr sz="2600">
              <a:latin typeface="Cambria Math"/>
              <a:cs typeface="Cambria Math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Cambria Math"/>
                <a:cs typeface="Cambria Math"/>
              </a:rPr>
              <a:t>𝑣𝑎𝑙𝑢𝑒</a:t>
            </a:r>
            <a:endParaRPr sz="2600">
              <a:latin typeface="Cambria Math"/>
              <a:cs typeface="Cambria Math"/>
            </a:endParaRPr>
          </a:p>
          <a:p>
            <a:pPr marL="268605" indent="-256540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10" dirty="0">
                <a:latin typeface="Calibri Light"/>
                <a:cs typeface="Calibri Light"/>
              </a:rPr>
              <a:t>API: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CRUD</a:t>
            </a:r>
            <a:r>
              <a:rPr sz="2600" spc="-2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+</a:t>
            </a:r>
            <a:r>
              <a:rPr sz="2600" spc="5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Scan(</a:t>
            </a:r>
            <a:r>
              <a:rPr sz="2600" i="1" spc="-20" dirty="0">
                <a:latin typeface="Calibri Light"/>
                <a:cs typeface="Calibri Light"/>
              </a:rPr>
              <a:t>start-key</a:t>
            </a:r>
            <a:r>
              <a:rPr sz="2600" spc="-20" dirty="0">
                <a:latin typeface="Calibri Light"/>
                <a:cs typeface="Calibri Light"/>
              </a:rPr>
              <a:t>,</a:t>
            </a:r>
            <a:r>
              <a:rPr sz="2600" spc="-40" dirty="0">
                <a:latin typeface="Calibri Light"/>
                <a:cs typeface="Calibri Light"/>
              </a:rPr>
              <a:t> </a:t>
            </a:r>
            <a:r>
              <a:rPr sz="2600" i="1" spc="-15" dirty="0">
                <a:latin typeface="Calibri Light"/>
                <a:cs typeface="Calibri Light"/>
              </a:rPr>
              <a:t>end-key</a:t>
            </a:r>
            <a:r>
              <a:rPr sz="2600" spc="-15" dirty="0">
                <a:latin typeface="Calibri Light"/>
                <a:cs typeface="Calibri Light"/>
              </a:rPr>
              <a:t>)</a:t>
            </a:r>
            <a:endParaRPr sz="26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dirty="0">
                <a:latin typeface="Calibri Light"/>
                <a:cs typeface="Calibri Light"/>
              </a:rPr>
              <a:t>Uses</a:t>
            </a:r>
            <a:r>
              <a:rPr sz="2600" spc="-50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distributed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file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system </a:t>
            </a:r>
            <a:r>
              <a:rPr sz="2600" spc="-5" dirty="0">
                <a:latin typeface="Calibri Light"/>
                <a:cs typeface="Calibri Light"/>
              </a:rPr>
              <a:t>(GFS/HDFS)</a:t>
            </a:r>
            <a:endParaRPr sz="26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15" dirty="0">
                <a:latin typeface="Calibri Light"/>
                <a:cs typeface="Calibri Light"/>
              </a:rPr>
              <a:t>Storage</a:t>
            </a:r>
            <a:r>
              <a:rPr sz="2600" spc="-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structure:</a:t>
            </a:r>
            <a:r>
              <a:rPr sz="2600" spc="-25" dirty="0">
                <a:latin typeface="Calibri Light"/>
                <a:cs typeface="Calibri Light"/>
              </a:rPr>
              <a:t> </a:t>
            </a:r>
            <a:r>
              <a:rPr sz="2600" spc="-30" dirty="0">
                <a:latin typeface="Calibri Light"/>
                <a:cs typeface="Calibri Light"/>
              </a:rPr>
              <a:t>Memtable</a:t>
            </a:r>
            <a:r>
              <a:rPr sz="2600" spc="-6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(in-memory</a:t>
            </a:r>
            <a:r>
              <a:rPr sz="2600" spc="-5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data</a:t>
            </a:r>
            <a:r>
              <a:rPr sz="2600" spc="-10" dirty="0">
                <a:latin typeface="Calibri Light"/>
                <a:cs typeface="Calibri Light"/>
              </a:rPr>
              <a:t> structure)</a:t>
            </a:r>
            <a:endParaRPr sz="2600">
              <a:latin typeface="Calibri Light"/>
              <a:cs typeface="Calibri Light"/>
            </a:endParaRPr>
          </a:p>
          <a:p>
            <a:pPr marL="268605">
              <a:lnSpc>
                <a:spcPct val="100000"/>
              </a:lnSpc>
            </a:pPr>
            <a:r>
              <a:rPr sz="2600" dirty="0">
                <a:latin typeface="Calibri Light"/>
                <a:cs typeface="Calibri Light"/>
              </a:rPr>
              <a:t>+</a:t>
            </a:r>
            <a:r>
              <a:rPr sz="2600" spc="-10" dirty="0">
                <a:latin typeface="Calibri Light"/>
                <a:cs typeface="Calibri Light"/>
              </a:rPr>
              <a:t> </a:t>
            </a:r>
            <a:r>
              <a:rPr sz="2600" spc="-50" dirty="0">
                <a:latin typeface="Calibri Light"/>
                <a:cs typeface="Calibri Light"/>
              </a:rPr>
              <a:t>SSTable</a:t>
            </a:r>
            <a:r>
              <a:rPr sz="2600" spc="-55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(persistent;</a:t>
            </a:r>
            <a:r>
              <a:rPr sz="2600" spc="-4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append-only-IO)</a:t>
            </a:r>
            <a:endParaRPr sz="2600">
              <a:latin typeface="Calibri Light"/>
              <a:cs typeface="Calibri Light"/>
            </a:endParaRPr>
          </a:p>
          <a:p>
            <a:pPr marL="268605" marR="810260" indent="-256540">
              <a:lnSpc>
                <a:spcPts val="3100"/>
              </a:lnSpc>
              <a:spcBef>
                <a:spcPts val="540"/>
              </a:spcBef>
              <a:buClr>
                <a:srgbClr val="D2DFE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20" dirty="0">
                <a:latin typeface="Calibri Light"/>
                <a:cs typeface="Calibri Light"/>
              </a:rPr>
              <a:t>Schema</a:t>
            </a:r>
            <a:r>
              <a:rPr sz="2600" spc="-80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design: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only</a:t>
            </a:r>
            <a:r>
              <a:rPr sz="2600" spc="-1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primary</a:t>
            </a:r>
            <a:r>
              <a:rPr sz="2600" spc="-5" dirty="0">
                <a:latin typeface="Calibri Light"/>
                <a:cs typeface="Calibri Light"/>
              </a:rPr>
              <a:t> </a:t>
            </a:r>
            <a:r>
              <a:rPr sz="2600" spc="-35" dirty="0">
                <a:latin typeface="Calibri Light"/>
                <a:cs typeface="Calibri Light"/>
              </a:rPr>
              <a:t>key</a:t>
            </a:r>
            <a:r>
              <a:rPr sz="2600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access</a:t>
            </a:r>
            <a:r>
              <a:rPr sz="2600" spc="-25" dirty="0">
                <a:latin typeface="Calibri Light"/>
                <a:cs typeface="Calibri Light"/>
              </a:rPr>
              <a:t> </a:t>
            </a:r>
            <a:r>
              <a:rPr sz="2600" spc="5" dirty="0">
                <a:latin typeface="Wingdings"/>
                <a:cs typeface="Wingdings"/>
              </a:rPr>
              <a:t>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 Light"/>
                <a:cs typeface="Calibri Light"/>
              </a:rPr>
              <a:t>implicit </a:t>
            </a:r>
            <a:r>
              <a:rPr sz="2600" spc="-57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schema</a:t>
            </a:r>
            <a:r>
              <a:rPr sz="2600" spc="-25" dirty="0">
                <a:latin typeface="Calibri Light"/>
                <a:cs typeface="Calibri Light"/>
              </a:rPr>
              <a:t> (key</a:t>
            </a:r>
            <a:r>
              <a:rPr sz="2600" spc="-1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design)</a:t>
            </a:r>
            <a:r>
              <a:rPr sz="2600" spc="-4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needs</a:t>
            </a:r>
            <a:r>
              <a:rPr sz="2600" spc="-20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to</a:t>
            </a:r>
            <a:r>
              <a:rPr sz="2600" spc="-2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be</a:t>
            </a:r>
            <a:r>
              <a:rPr sz="2600" spc="-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carefully</a:t>
            </a:r>
            <a:r>
              <a:rPr sz="2600" spc="-2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planned</a:t>
            </a:r>
            <a:endParaRPr sz="26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SzPct val="6730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600" spc="-20" dirty="0">
                <a:latin typeface="Calibri Light"/>
                <a:cs typeface="Calibri Light"/>
              </a:rPr>
              <a:t>HBase: </a:t>
            </a:r>
            <a:r>
              <a:rPr sz="2600" spc="-10" dirty="0">
                <a:latin typeface="Calibri Light"/>
                <a:cs typeface="Calibri Light"/>
              </a:rPr>
              <a:t>very</a:t>
            </a:r>
            <a:r>
              <a:rPr sz="2600" spc="1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literal</a:t>
            </a:r>
            <a:r>
              <a:rPr sz="2600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open-source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spc="-30" dirty="0">
                <a:latin typeface="Calibri Light"/>
                <a:cs typeface="Calibri Light"/>
              </a:rPr>
              <a:t>BigTable</a:t>
            </a:r>
            <a:r>
              <a:rPr sz="2600" spc="10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implementation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46227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Summary:</a:t>
            </a:r>
            <a:r>
              <a:rPr sz="4100" spc="-100" dirty="0"/>
              <a:t> </a:t>
            </a:r>
            <a:r>
              <a:rPr sz="4100" spc="-65" dirty="0"/>
              <a:t>BigTable,</a:t>
            </a:r>
            <a:r>
              <a:rPr sz="4100" spc="-80" dirty="0"/>
              <a:t> </a:t>
            </a:r>
            <a:r>
              <a:rPr sz="4100" spc="-25" dirty="0"/>
              <a:t>HBase</a:t>
            </a:r>
            <a:endParaRPr sz="41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381762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Classification:</a:t>
            </a:r>
            <a:r>
              <a:rPr sz="3700" spc="-110" dirty="0"/>
              <a:t> </a:t>
            </a:r>
            <a:r>
              <a:rPr sz="3700" spc="-25" dirty="0"/>
              <a:t>HBase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45" dirty="0">
                <a:solidFill>
                  <a:srgbClr val="7E7E7E"/>
                </a:solidFill>
              </a:rPr>
              <a:t>Techniques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656294" y="1984248"/>
            <a:ext cx="1102360" cy="1022985"/>
            <a:chOff x="2656294" y="1984248"/>
            <a:chExt cx="1102360" cy="1022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6294" y="1987216"/>
              <a:ext cx="1101926" cy="1019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096" y="2136648"/>
              <a:ext cx="1066787" cy="772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5100" y="1988820"/>
              <a:ext cx="1008888" cy="9357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05100" y="198882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2932" y="0"/>
                  </a:lnTo>
                  <a:lnTo>
                    <a:pt x="902216" y="7953"/>
                  </a:lnTo>
                  <a:lnTo>
                    <a:pt x="945026" y="30097"/>
                  </a:lnTo>
                  <a:lnTo>
                    <a:pt x="978790" y="63861"/>
                  </a:lnTo>
                  <a:lnTo>
                    <a:pt x="1000934" y="106671"/>
                  </a:lnTo>
                  <a:lnTo>
                    <a:pt x="1008888" y="155955"/>
                  </a:lnTo>
                  <a:lnTo>
                    <a:pt x="1008888" y="779779"/>
                  </a:lnTo>
                  <a:lnTo>
                    <a:pt x="1000934" y="829064"/>
                  </a:lnTo>
                  <a:lnTo>
                    <a:pt x="978790" y="871874"/>
                  </a:lnTo>
                  <a:lnTo>
                    <a:pt x="945026" y="905638"/>
                  </a:lnTo>
                  <a:lnTo>
                    <a:pt x="902216" y="927782"/>
                  </a:lnTo>
                  <a:lnTo>
                    <a:pt x="852932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36926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Range-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05378" y="1988820"/>
            <a:ext cx="1091565" cy="1014094"/>
            <a:chOff x="3805378" y="1988820"/>
            <a:chExt cx="1091565" cy="1014094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5378" y="1991787"/>
              <a:ext cx="1091283" cy="10105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7620" y="2136648"/>
              <a:ext cx="1066787" cy="7726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49624" y="198882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851408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851408" y="935735"/>
                  </a:lnTo>
                  <a:lnTo>
                    <a:pt x="900692" y="927782"/>
                  </a:lnTo>
                  <a:lnTo>
                    <a:pt x="943502" y="905638"/>
                  </a:lnTo>
                  <a:lnTo>
                    <a:pt x="977266" y="871874"/>
                  </a:lnTo>
                  <a:lnTo>
                    <a:pt x="999410" y="829064"/>
                  </a:lnTo>
                  <a:lnTo>
                    <a:pt x="1007363" y="779779"/>
                  </a:lnTo>
                  <a:lnTo>
                    <a:pt x="1007363" y="155955"/>
                  </a:lnTo>
                  <a:lnTo>
                    <a:pt x="999410" y="106671"/>
                  </a:lnTo>
                  <a:lnTo>
                    <a:pt x="977266" y="63861"/>
                  </a:lnTo>
                  <a:lnTo>
                    <a:pt x="943502" y="30097"/>
                  </a:lnTo>
                  <a:lnTo>
                    <a:pt x="900692" y="7953"/>
                  </a:lnTo>
                  <a:lnTo>
                    <a:pt x="8514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80434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Hash-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48380" y="1988820"/>
            <a:ext cx="1477010" cy="1014094"/>
            <a:chOff x="4948380" y="1988820"/>
            <a:chExt cx="1477010" cy="101409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8380" y="1991787"/>
              <a:ext cx="1455514" cy="10105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4335" y="2136648"/>
              <a:ext cx="1450848" cy="7726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92623" y="1988820"/>
              <a:ext cx="1371600" cy="935990"/>
            </a:xfrm>
            <a:custGeom>
              <a:avLst/>
              <a:gdLst/>
              <a:ahLst/>
              <a:cxnLst/>
              <a:rect l="l" t="t" r="r" b="b"/>
              <a:pathLst>
                <a:path w="1371600" h="935989">
                  <a:moveTo>
                    <a:pt x="1215643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1215643" y="935735"/>
                  </a:lnTo>
                  <a:lnTo>
                    <a:pt x="1264928" y="927782"/>
                  </a:lnTo>
                  <a:lnTo>
                    <a:pt x="1307738" y="905638"/>
                  </a:lnTo>
                  <a:lnTo>
                    <a:pt x="1341502" y="871874"/>
                  </a:lnTo>
                  <a:lnTo>
                    <a:pt x="1363646" y="829064"/>
                  </a:lnTo>
                  <a:lnTo>
                    <a:pt x="1371600" y="779779"/>
                  </a:lnTo>
                  <a:lnTo>
                    <a:pt x="1371600" y="155955"/>
                  </a:lnTo>
                  <a:lnTo>
                    <a:pt x="1363646" y="106671"/>
                  </a:lnTo>
                  <a:lnTo>
                    <a:pt x="1341502" y="63861"/>
                  </a:lnTo>
                  <a:lnTo>
                    <a:pt x="1307738" y="30097"/>
                  </a:lnTo>
                  <a:lnTo>
                    <a:pt x="1264928" y="7953"/>
                  </a:lnTo>
                  <a:lnTo>
                    <a:pt x="12156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38165" y="2188844"/>
            <a:ext cx="1082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tity-G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oup  Sharding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55630" y="1988820"/>
            <a:ext cx="1239520" cy="1014094"/>
            <a:chOff x="6455630" y="1988820"/>
            <a:chExt cx="1239520" cy="1014094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5630" y="1991787"/>
              <a:ext cx="1239078" cy="10105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7855" y="2136648"/>
              <a:ext cx="1213091" cy="7726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99859" y="1988820"/>
              <a:ext cx="1155700" cy="935990"/>
            </a:xfrm>
            <a:custGeom>
              <a:avLst/>
              <a:gdLst/>
              <a:ahLst/>
              <a:cxnLst/>
              <a:rect l="l" t="t" r="r" b="b"/>
              <a:pathLst>
                <a:path w="1155700" h="935989">
                  <a:moveTo>
                    <a:pt x="99923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999236" y="935735"/>
                  </a:lnTo>
                  <a:lnTo>
                    <a:pt x="1048520" y="927782"/>
                  </a:lnTo>
                  <a:lnTo>
                    <a:pt x="1091330" y="905638"/>
                  </a:lnTo>
                  <a:lnTo>
                    <a:pt x="1125094" y="871874"/>
                  </a:lnTo>
                  <a:lnTo>
                    <a:pt x="1147238" y="829064"/>
                  </a:lnTo>
                  <a:lnTo>
                    <a:pt x="1155191" y="779779"/>
                  </a:lnTo>
                  <a:lnTo>
                    <a:pt x="1155191" y="155955"/>
                  </a:lnTo>
                  <a:lnTo>
                    <a:pt x="1147238" y="106671"/>
                  </a:lnTo>
                  <a:lnTo>
                    <a:pt x="1125094" y="63861"/>
                  </a:lnTo>
                  <a:lnTo>
                    <a:pt x="1091330" y="30097"/>
                  </a:lnTo>
                  <a:lnTo>
                    <a:pt x="1048520" y="7953"/>
                  </a:lnTo>
                  <a:lnTo>
                    <a:pt x="9992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31685" y="2188844"/>
            <a:ext cx="89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Cons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 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Hashing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46422" y="1988820"/>
            <a:ext cx="980440" cy="1014094"/>
            <a:chOff x="7746422" y="1988820"/>
            <a:chExt cx="980440" cy="1014094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46422" y="1991787"/>
              <a:ext cx="980083" cy="10105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6971" y="2136648"/>
              <a:ext cx="917460" cy="7726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90687" y="1988820"/>
              <a:ext cx="896619" cy="935990"/>
            </a:xfrm>
            <a:custGeom>
              <a:avLst/>
              <a:gdLst/>
              <a:ahLst/>
              <a:cxnLst/>
              <a:rect l="l" t="t" r="r" b="b"/>
              <a:pathLst>
                <a:path w="896620" h="935989">
                  <a:moveTo>
                    <a:pt x="746759" y="0"/>
                  </a:moveTo>
                  <a:lnTo>
                    <a:pt x="149351" y="0"/>
                  </a:lnTo>
                  <a:lnTo>
                    <a:pt x="102168" y="7620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1"/>
                  </a:lnTo>
                  <a:lnTo>
                    <a:pt x="0" y="786383"/>
                  </a:lnTo>
                  <a:lnTo>
                    <a:pt x="7620" y="833567"/>
                  </a:lnTo>
                  <a:lnTo>
                    <a:pt x="28834" y="874562"/>
                  </a:lnTo>
                  <a:lnTo>
                    <a:pt x="61173" y="906901"/>
                  </a:lnTo>
                  <a:lnTo>
                    <a:pt x="102168" y="928115"/>
                  </a:lnTo>
                  <a:lnTo>
                    <a:pt x="149351" y="935735"/>
                  </a:lnTo>
                  <a:lnTo>
                    <a:pt x="746759" y="935735"/>
                  </a:lnTo>
                  <a:lnTo>
                    <a:pt x="793943" y="928115"/>
                  </a:lnTo>
                  <a:lnTo>
                    <a:pt x="834938" y="906901"/>
                  </a:lnTo>
                  <a:lnTo>
                    <a:pt x="867277" y="874562"/>
                  </a:lnTo>
                  <a:lnTo>
                    <a:pt x="888491" y="833567"/>
                  </a:lnTo>
                  <a:lnTo>
                    <a:pt x="896111" y="786383"/>
                  </a:lnTo>
                  <a:lnTo>
                    <a:pt x="896111" y="149351"/>
                  </a:lnTo>
                  <a:lnTo>
                    <a:pt x="888491" y="102168"/>
                  </a:lnTo>
                  <a:lnTo>
                    <a:pt x="867277" y="61173"/>
                  </a:lnTo>
                  <a:lnTo>
                    <a:pt x="834938" y="28834"/>
                  </a:lnTo>
                  <a:lnTo>
                    <a:pt x="793943" y="7620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41691" y="2188844"/>
            <a:ext cx="596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ed  Disk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533196" y="1910460"/>
          <a:ext cx="2045970" cy="432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2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Sharding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Replication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7405" marR="83820" indent="4876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  Mana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eme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3625" marR="83820" indent="371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essing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0" name="object 30"/>
          <p:cNvGrpSpPr/>
          <p:nvPr/>
        </p:nvGrpSpPr>
        <p:grpSpPr>
          <a:xfrm>
            <a:off x="2654770" y="3069335"/>
            <a:ext cx="1092835" cy="1042669"/>
            <a:chOff x="2654770" y="3069335"/>
            <a:chExt cx="1092835" cy="1042669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4770" y="3072303"/>
              <a:ext cx="1092782" cy="10105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2239" y="3095231"/>
              <a:ext cx="1036332" cy="101652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99003" y="3069335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2"/>
                  </a:lnTo>
                  <a:lnTo>
                    <a:pt x="945026" y="905638"/>
                  </a:lnTo>
                  <a:lnTo>
                    <a:pt x="978790" y="871874"/>
                  </a:lnTo>
                  <a:lnTo>
                    <a:pt x="1000934" y="829064"/>
                  </a:lnTo>
                  <a:lnTo>
                    <a:pt x="1008887" y="779780"/>
                  </a:lnTo>
                  <a:lnTo>
                    <a:pt x="1008887" y="155955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46070" y="3147186"/>
            <a:ext cx="7156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Trans- 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action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00830" y="3067621"/>
            <a:ext cx="1094740" cy="1047750"/>
            <a:chOff x="3800830" y="3067621"/>
            <a:chExt cx="1094740" cy="1047750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0830" y="3070780"/>
              <a:ext cx="1094269" cy="10196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8099" y="3098279"/>
              <a:ext cx="998232" cy="1016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49623" y="3072383"/>
              <a:ext cx="1001267" cy="93573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49623" y="3072383"/>
              <a:ext cx="1001394" cy="935990"/>
            </a:xfrm>
            <a:custGeom>
              <a:avLst/>
              <a:gdLst/>
              <a:ahLst/>
              <a:cxnLst/>
              <a:rect l="l" t="t" r="r" b="b"/>
              <a:pathLst>
                <a:path w="100139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45312" y="0"/>
                  </a:lnTo>
                  <a:lnTo>
                    <a:pt x="894596" y="7953"/>
                  </a:lnTo>
                  <a:lnTo>
                    <a:pt x="937406" y="30097"/>
                  </a:lnTo>
                  <a:lnTo>
                    <a:pt x="971170" y="63861"/>
                  </a:lnTo>
                  <a:lnTo>
                    <a:pt x="993314" y="106671"/>
                  </a:lnTo>
                  <a:lnTo>
                    <a:pt x="1001267" y="155955"/>
                  </a:lnTo>
                  <a:lnTo>
                    <a:pt x="1001267" y="779779"/>
                  </a:lnTo>
                  <a:lnTo>
                    <a:pt x="993314" y="829064"/>
                  </a:lnTo>
                  <a:lnTo>
                    <a:pt x="971170" y="871874"/>
                  </a:lnTo>
                  <a:lnTo>
                    <a:pt x="937406" y="905638"/>
                  </a:lnTo>
                  <a:lnTo>
                    <a:pt x="894596" y="927782"/>
                  </a:lnTo>
                  <a:lnTo>
                    <a:pt x="845312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11295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Sync.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epl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50198" y="4143755"/>
            <a:ext cx="1102360" cy="1024255"/>
            <a:chOff x="2650198" y="4143755"/>
            <a:chExt cx="1102360" cy="102425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50198" y="4146763"/>
              <a:ext cx="1101926" cy="10211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99004" y="4148327"/>
              <a:ext cx="1008887" cy="9372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699004" y="4148327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852678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7" y="156210"/>
                  </a:lnTo>
                  <a:lnTo>
                    <a:pt x="1008887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8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873501" y="4471542"/>
            <a:ext cx="659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Logging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799282" y="4148328"/>
            <a:ext cx="1091565" cy="1015365"/>
            <a:chOff x="3799282" y="4148328"/>
            <a:chExt cx="1091565" cy="1015365"/>
          </a:xfrm>
        </p:grpSpPr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99282" y="4151335"/>
              <a:ext cx="1091283" cy="10120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37432" y="4297680"/>
              <a:ext cx="1015009" cy="77266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843528" y="4148328"/>
              <a:ext cx="1007744" cy="937260"/>
            </a:xfrm>
            <a:custGeom>
              <a:avLst/>
              <a:gdLst/>
              <a:ahLst/>
              <a:cxnLst/>
              <a:rect l="l" t="t" r="r" b="b"/>
              <a:pathLst>
                <a:path w="1007745" h="937260">
                  <a:moveTo>
                    <a:pt x="851154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51154" y="937260"/>
                  </a:lnTo>
                  <a:lnTo>
                    <a:pt x="900513" y="929292"/>
                  </a:lnTo>
                  <a:lnTo>
                    <a:pt x="943392" y="907109"/>
                  </a:lnTo>
                  <a:lnTo>
                    <a:pt x="977213" y="873288"/>
                  </a:lnTo>
                  <a:lnTo>
                    <a:pt x="999396" y="830409"/>
                  </a:lnTo>
                  <a:lnTo>
                    <a:pt x="1007363" y="781050"/>
                  </a:lnTo>
                  <a:lnTo>
                    <a:pt x="1007363" y="156210"/>
                  </a:lnTo>
                  <a:lnTo>
                    <a:pt x="999396" y="106850"/>
                  </a:lnTo>
                  <a:lnTo>
                    <a:pt x="977213" y="63971"/>
                  </a:lnTo>
                  <a:lnTo>
                    <a:pt x="943392" y="30150"/>
                  </a:lnTo>
                  <a:lnTo>
                    <a:pt x="900513" y="7967"/>
                  </a:lnTo>
                  <a:lnTo>
                    <a:pt x="8511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000246" y="4349622"/>
            <a:ext cx="694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Upd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-  in-Place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654770" y="5234940"/>
            <a:ext cx="1092835" cy="1014094"/>
            <a:chOff x="2654770" y="5234940"/>
            <a:chExt cx="1092835" cy="1014094"/>
          </a:xfrm>
        </p:grpSpPr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4770" y="5237907"/>
              <a:ext cx="1092782" cy="101053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963" y="5382768"/>
              <a:ext cx="923569" cy="7726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699003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5"/>
                  </a:lnTo>
                  <a:lnTo>
                    <a:pt x="945026" y="905645"/>
                  </a:lnTo>
                  <a:lnTo>
                    <a:pt x="978790" y="871885"/>
                  </a:lnTo>
                  <a:lnTo>
                    <a:pt x="1000934" y="829073"/>
                  </a:lnTo>
                  <a:lnTo>
                    <a:pt x="1008887" y="779780"/>
                  </a:lnTo>
                  <a:lnTo>
                    <a:pt x="1008887" y="155956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923794" y="5435600"/>
            <a:ext cx="5575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obal  Index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799282" y="5234940"/>
            <a:ext cx="1091565" cy="1014094"/>
            <a:chOff x="3799282" y="5234940"/>
            <a:chExt cx="1091565" cy="1014094"/>
          </a:xfrm>
        </p:grpSpPr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9282" y="5237907"/>
              <a:ext cx="1091283" cy="101053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45636" y="5382768"/>
              <a:ext cx="797064" cy="77266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843528" y="523494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851408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1408" y="935736"/>
                  </a:lnTo>
                  <a:lnTo>
                    <a:pt x="900692" y="927785"/>
                  </a:lnTo>
                  <a:lnTo>
                    <a:pt x="943502" y="905645"/>
                  </a:lnTo>
                  <a:lnTo>
                    <a:pt x="977266" y="871885"/>
                  </a:lnTo>
                  <a:lnTo>
                    <a:pt x="999410" y="829073"/>
                  </a:lnTo>
                  <a:lnTo>
                    <a:pt x="1007363" y="779780"/>
                  </a:lnTo>
                  <a:lnTo>
                    <a:pt x="1007363" y="155956"/>
                  </a:lnTo>
                  <a:lnTo>
                    <a:pt x="999410" y="106671"/>
                  </a:lnTo>
                  <a:lnTo>
                    <a:pt x="977266" y="63861"/>
                  </a:lnTo>
                  <a:lnTo>
                    <a:pt x="943502" y="30097"/>
                  </a:lnTo>
                  <a:lnTo>
                    <a:pt x="900692" y="7953"/>
                  </a:lnTo>
                  <a:lnTo>
                    <a:pt x="8514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108450" y="5435600"/>
            <a:ext cx="476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Local </a:t>
            </a:r>
            <a:r>
              <a:rPr sz="1600" spc="-35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nd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949907" y="3072383"/>
            <a:ext cx="1219835" cy="1042669"/>
            <a:chOff x="4949907" y="3072383"/>
            <a:chExt cx="1219835" cy="1042669"/>
          </a:xfrm>
        </p:grpSpPr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49907" y="3075351"/>
              <a:ext cx="1219289" cy="101053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61203" y="3098279"/>
              <a:ext cx="998232" cy="10165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994147" y="3072383"/>
              <a:ext cx="1135380" cy="935990"/>
            </a:xfrm>
            <a:custGeom>
              <a:avLst/>
              <a:gdLst/>
              <a:ahLst/>
              <a:cxnLst/>
              <a:rect l="l" t="t" r="r" b="b"/>
              <a:pathLst>
                <a:path w="1135379" h="935989">
                  <a:moveTo>
                    <a:pt x="979424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979424" y="935735"/>
                  </a:lnTo>
                  <a:lnTo>
                    <a:pt x="1028708" y="927782"/>
                  </a:lnTo>
                  <a:lnTo>
                    <a:pt x="1071518" y="905638"/>
                  </a:lnTo>
                  <a:lnTo>
                    <a:pt x="1105282" y="871874"/>
                  </a:lnTo>
                  <a:lnTo>
                    <a:pt x="1127426" y="829064"/>
                  </a:lnTo>
                  <a:lnTo>
                    <a:pt x="1135379" y="779779"/>
                  </a:lnTo>
                  <a:lnTo>
                    <a:pt x="1135379" y="155955"/>
                  </a:lnTo>
                  <a:lnTo>
                    <a:pt x="1127426" y="106671"/>
                  </a:lnTo>
                  <a:lnTo>
                    <a:pt x="1105282" y="63861"/>
                  </a:lnTo>
                  <a:lnTo>
                    <a:pt x="1071518" y="30097"/>
                  </a:lnTo>
                  <a:lnTo>
                    <a:pt x="1028708" y="7953"/>
                  </a:lnTo>
                  <a:lnTo>
                    <a:pt x="9794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224017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Async.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epl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225489" y="3082861"/>
            <a:ext cx="1083945" cy="1022985"/>
            <a:chOff x="6225489" y="3082861"/>
            <a:chExt cx="1083945" cy="1022985"/>
          </a:xfrm>
        </p:grpSpPr>
        <p:pic>
          <p:nvPicPr>
            <p:cNvPr id="67" name="object 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25489" y="3086020"/>
              <a:ext cx="1082140" cy="101967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71260" y="3235451"/>
              <a:ext cx="1037843" cy="77266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74308" y="3087623"/>
              <a:ext cx="989075" cy="93573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274308" y="3087623"/>
              <a:ext cx="989330" cy="935990"/>
            </a:xfrm>
            <a:custGeom>
              <a:avLst/>
              <a:gdLst/>
              <a:ahLst/>
              <a:cxnLst/>
              <a:rect l="l" t="t" r="r" b="b"/>
              <a:pathLst>
                <a:path w="98932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33119" y="0"/>
                  </a:lnTo>
                  <a:lnTo>
                    <a:pt x="882404" y="7953"/>
                  </a:lnTo>
                  <a:lnTo>
                    <a:pt x="925214" y="30097"/>
                  </a:lnTo>
                  <a:lnTo>
                    <a:pt x="958978" y="63861"/>
                  </a:lnTo>
                  <a:lnTo>
                    <a:pt x="981122" y="106671"/>
                  </a:lnTo>
                  <a:lnTo>
                    <a:pt x="989075" y="155955"/>
                  </a:lnTo>
                  <a:lnTo>
                    <a:pt x="989075" y="779780"/>
                  </a:lnTo>
                  <a:lnTo>
                    <a:pt x="981122" y="829064"/>
                  </a:lnTo>
                  <a:lnTo>
                    <a:pt x="958978" y="871874"/>
                  </a:lnTo>
                  <a:lnTo>
                    <a:pt x="925214" y="905638"/>
                  </a:lnTo>
                  <a:lnTo>
                    <a:pt x="882404" y="927782"/>
                  </a:lnTo>
                  <a:lnTo>
                    <a:pt x="833119" y="935736"/>
                  </a:lnTo>
                  <a:lnTo>
                    <a:pt x="155955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434454" y="3287014"/>
            <a:ext cx="670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Prima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y  </a:t>
            </a:r>
            <a:r>
              <a:rPr sz="1600" spc="-10" dirty="0">
                <a:latin typeface="Calibri"/>
                <a:cs typeface="Calibri"/>
              </a:rPr>
              <a:t>Copy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366955" y="3095244"/>
            <a:ext cx="1353820" cy="1014094"/>
            <a:chOff x="7366955" y="3095244"/>
            <a:chExt cx="1353820" cy="1014094"/>
          </a:xfrm>
        </p:grpSpPr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66955" y="3098211"/>
              <a:ext cx="1353433" cy="101053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53884" y="3243072"/>
              <a:ext cx="1179588" cy="77266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411212" y="3095244"/>
              <a:ext cx="1270000" cy="935990"/>
            </a:xfrm>
            <a:custGeom>
              <a:avLst/>
              <a:gdLst/>
              <a:ahLst/>
              <a:cxnLst/>
              <a:rect l="l" t="t" r="r" b="b"/>
              <a:pathLst>
                <a:path w="1270000" h="935989">
                  <a:moveTo>
                    <a:pt x="111353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1113536" y="935735"/>
                  </a:lnTo>
                  <a:lnTo>
                    <a:pt x="1162820" y="927782"/>
                  </a:lnTo>
                  <a:lnTo>
                    <a:pt x="1205630" y="905638"/>
                  </a:lnTo>
                  <a:lnTo>
                    <a:pt x="1239394" y="871874"/>
                  </a:lnTo>
                  <a:lnTo>
                    <a:pt x="1261538" y="829064"/>
                  </a:lnTo>
                  <a:lnTo>
                    <a:pt x="1269492" y="779779"/>
                  </a:lnTo>
                  <a:lnTo>
                    <a:pt x="1269492" y="155955"/>
                  </a:lnTo>
                  <a:lnTo>
                    <a:pt x="1261538" y="106671"/>
                  </a:lnTo>
                  <a:lnTo>
                    <a:pt x="1239394" y="63861"/>
                  </a:lnTo>
                  <a:lnTo>
                    <a:pt x="1205630" y="30097"/>
                  </a:lnTo>
                  <a:lnTo>
                    <a:pt x="1162820" y="7953"/>
                  </a:lnTo>
                  <a:lnTo>
                    <a:pt x="11135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617332" y="3294634"/>
            <a:ext cx="859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Update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A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whe</a:t>
            </a:r>
            <a:r>
              <a:rPr sz="1600" spc="-4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937722" y="4143565"/>
            <a:ext cx="1102360" cy="1024890"/>
            <a:chOff x="4937722" y="4143565"/>
            <a:chExt cx="1102360" cy="1024890"/>
          </a:xfrm>
        </p:grpSpPr>
        <p:pic>
          <p:nvPicPr>
            <p:cNvPr id="78" name="object 7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37722" y="4146763"/>
              <a:ext cx="1101926" cy="102114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527" y="4148328"/>
              <a:ext cx="1008888" cy="9372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986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2677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8" y="156210"/>
                  </a:lnTo>
                  <a:lnTo>
                    <a:pt x="1008888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7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154929" y="4471542"/>
            <a:ext cx="672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achi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085294" y="4148328"/>
            <a:ext cx="1092835" cy="1015365"/>
            <a:chOff x="6085294" y="4148328"/>
            <a:chExt cx="1092835" cy="1015365"/>
          </a:xfrm>
        </p:grpSpPr>
        <p:pic>
          <p:nvPicPr>
            <p:cNvPr id="83" name="object 8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85294" y="4151335"/>
              <a:ext cx="1092782" cy="10120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06667" y="4297680"/>
              <a:ext cx="1051585" cy="77266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129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5" h="937260">
                  <a:moveTo>
                    <a:pt x="852677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52677" y="937260"/>
                  </a:lnTo>
                  <a:lnTo>
                    <a:pt x="902037" y="929292"/>
                  </a:lnTo>
                  <a:lnTo>
                    <a:pt x="944916" y="907109"/>
                  </a:lnTo>
                  <a:lnTo>
                    <a:pt x="978737" y="873288"/>
                  </a:lnTo>
                  <a:lnTo>
                    <a:pt x="1000920" y="830409"/>
                  </a:lnTo>
                  <a:lnTo>
                    <a:pt x="1008888" y="781050"/>
                  </a:lnTo>
                  <a:lnTo>
                    <a:pt x="1008888" y="156210"/>
                  </a:lnTo>
                  <a:lnTo>
                    <a:pt x="1000920" y="106850"/>
                  </a:lnTo>
                  <a:lnTo>
                    <a:pt x="978737" y="63971"/>
                  </a:lnTo>
                  <a:lnTo>
                    <a:pt x="944916" y="30150"/>
                  </a:lnTo>
                  <a:lnTo>
                    <a:pt x="902037" y="7967"/>
                  </a:lnTo>
                  <a:lnTo>
                    <a:pt x="8526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269482" y="4349622"/>
            <a:ext cx="7308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In- </a:t>
            </a:r>
            <a:r>
              <a:rPr sz="16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211540" y="4143755"/>
            <a:ext cx="1513840" cy="1024255"/>
            <a:chOff x="7211540" y="4143755"/>
            <a:chExt cx="1513840" cy="1024255"/>
          </a:xfrm>
        </p:grpSpPr>
        <p:pic>
          <p:nvPicPr>
            <p:cNvPr id="88" name="object 8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11540" y="4146763"/>
              <a:ext cx="1513386" cy="102114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52715" y="4297679"/>
              <a:ext cx="1432559" cy="77266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60335" y="4148327"/>
              <a:ext cx="1420368" cy="93726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260335" y="4148327"/>
              <a:ext cx="1420495" cy="937260"/>
            </a:xfrm>
            <a:custGeom>
              <a:avLst/>
              <a:gdLst/>
              <a:ahLst/>
              <a:cxnLst/>
              <a:rect l="l" t="t" r="r" b="b"/>
              <a:pathLst>
                <a:path w="142049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1264158" y="0"/>
                  </a:lnTo>
                  <a:lnTo>
                    <a:pt x="1313517" y="7967"/>
                  </a:lnTo>
                  <a:lnTo>
                    <a:pt x="1356396" y="30150"/>
                  </a:lnTo>
                  <a:lnTo>
                    <a:pt x="1390217" y="63971"/>
                  </a:lnTo>
                  <a:lnTo>
                    <a:pt x="1412400" y="106850"/>
                  </a:lnTo>
                  <a:lnTo>
                    <a:pt x="1420368" y="156210"/>
                  </a:lnTo>
                  <a:lnTo>
                    <a:pt x="1420368" y="781050"/>
                  </a:lnTo>
                  <a:lnTo>
                    <a:pt x="1412400" y="830409"/>
                  </a:lnTo>
                  <a:lnTo>
                    <a:pt x="1390217" y="873288"/>
                  </a:lnTo>
                  <a:lnTo>
                    <a:pt x="1356396" y="907109"/>
                  </a:lnTo>
                  <a:lnTo>
                    <a:pt x="1313517" y="929292"/>
                  </a:lnTo>
                  <a:lnTo>
                    <a:pt x="1264158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416165" y="4349622"/>
            <a:ext cx="111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Append-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ly  </a:t>
            </a:r>
            <a:r>
              <a:rPr sz="1600" spc="-1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920958" y="5234940"/>
            <a:ext cx="1092835" cy="1014094"/>
            <a:chOff x="4920958" y="5234940"/>
            <a:chExt cx="1092835" cy="1014094"/>
          </a:xfrm>
        </p:grpSpPr>
        <p:pic>
          <p:nvPicPr>
            <p:cNvPr id="94" name="object 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0958" y="5237907"/>
              <a:ext cx="1092782" cy="101053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36236" y="5382768"/>
              <a:ext cx="1059167" cy="77266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965192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5"/>
                  </a:lnTo>
                  <a:lnTo>
                    <a:pt x="945026" y="905645"/>
                  </a:lnTo>
                  <a:lnTo>
                    <a:pt x="978790" y="871885"/>
                  </a:lnTo>
                  <a:lnTo>
                    <a:pt x="1000934" y="829073"/>
                  </a:lnTo>
                  <a:lnTo>
                    <a:pt x="1008888" y="779780"/>
                  </a:lnTo>
                  <a:lnTo>
                    <a:pt x="1008888" y="155956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100065" y="5435600"/>
            <a:ext cx="73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Query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P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an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6047166" y="5247132"/>
            <a:ext cx="1252855" cy="1014094"/>
            <a:chOff x="6047166" y="5247132"/>
            <a:chExt cx="1252855" cy="1014094"/>
          </a:xfrm>
        </p:grpSpPr>
        <p:pic>
          <p:nvPicPr>
            <p:cNvPr id="99" name="object 9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47166" y="5250099"/>
              <a:ext cx="1252858" cy="101053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29527" y="5516880"/>
              <a:ext cx="1088148" cy="528802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091427" y="5247132"/>
              <a:ext cx="1169035" cy="935990"/>
            </a:xfrm>
            <a:custGeom>
              <a:avLst/>
              <a:gdLst/>
              <a:ahLst/>
              <a:cxnLst/>
              <a:rect l="l" t="t" r="r" b="b"/>
              <a:pathLst>
                <a:path w="1169034" h="935989">
                  <a:moveTo>
                    <a:pt x="1012951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1012951" y="935736"/>
                  </a:lnTo>
                  <a:lnTo>
                    <a:pt x="1062236" y="927785"/>
                  </a:lnTo>
                  <a:lnTo>
                    <a:pt x="1105046" y="905645"/>
                  </a:lnTo>
                  <a:lnTo>
                    <a:pt x="1138810" y="871885"/>
                  </a:lnTo>
                  <a:lnTo>
                    <a:pt x="1160954" y="829073"/>
                  </a:lnTo>
                  <a:lnTo>
                    <a:pt x="1168907" y="779780"/>
                  </a:lnTo>
                  <a:lnTo>
                    <a:pt x="1168907" y="155956"/>
                  </a:lnTo>
                  <a:lnTo>
                    <a:pt x="1160954" y="106671"/>
                  </a:lnTo>
                  <a:lnTo>
                    <a:pt x="1138810" y="63861"/>
                  </a:lnTo>
                  <a:lnTo>
                    <a:pt x="1105046" y="30097"/>
                  </a:lnTo>
                  <a:lnTo>
                    <a:pt x="1062236" y="7953"/>
                  </a:lnTo>
                  <a:lnTo>
                    <a:pt x="10129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6292977" y="5569711"/>
            <a:ext cx="767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Analytics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7333467" y="5247132"/>
            <a:ext cx="1387475" cy="1014094"/>
            <a:chOff x="7333467" y="5247132"/>
            <a:chExt cx="1387475" cy="1014094"/>
          </a:xfrm>
        </p:grpSpPr>
        <p:pic>
          <p:nvPicPr>
            <p:cNvPr id="104" name="object 10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33467" y="5250099"/>
              <a:ext cx="1386879" cy="101053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41107" y="5394960"/>
              <a:ext cx="1373124" cy="772668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377683" y="5247132"/>
              <a:ext cx="1303020" cy="935990"/>
            </a:xfrm>
            <a:custGeom>
              <a:avLst/>
              <a:gdLst/>
              <a:ahLst/>
              <a:cxnLst/>
              <a:rect l="l" t="t" r="r" b="b"/>
              <a:pathLst>
                <a:path w="1303020" h="935989">
                  <a:moveTo>
                    <a:pt x="114706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1147064" y="935736"/>
                  </a:lnTo>
                  <a:lnTo>
                    <a:pt x="1196348" y="927785"/>
                  </a:lnTo>
                  <a:lnTo>
                    <a:pt x="1239158" y="905645"/>
                  </a:lnTo>
                  <a:lnTo>
                    <a:pt x="1272922" y="871885"/>
                  </a:lnTo>
                  <a:lnTo>
                    <a:pt x="1295066" y="829073"/>
                  </a:lnTo>
                  <a:lnTo>
                    <a:pt x="1303020" y="779780"/>
                  </a:lnTo>
                  <a:lnTo>
                    <a:pt x="1303020" y="155956"/>
                  </a:lnTo>
                  <a:lnTo>
                    <a:pt x="1295066" y="106671"/>
                  </a:lnTo>
                  <a:lnTo>
                    <a:pt x="1272922" y="63861"/>
                  </a:lnTo>
                  <a:lnTo>
                    <a:pt x="1239158" y="30097"/>
                  </a:lnTo>
                  <a:lnTo>
                    <a:pt x="1196348" y="7953"/>
                  </a:lnTo>
                  <a:lnTo>
                    <a:pt x="11470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7504556" y="5447791"/>
            <a:ext cx="1052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Materialized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Views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62940" y="3427476"/>
            <a:ext cx="499872" cy="499872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62940" y="4436364"/>
            <a:ext cx="513588" cy="515112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62940" y="5457444"/>
            <a:ext cx="515112" cy="515112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2940" y="2246376"/>
            <a:ext cx="568452" cy="568451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7933690" cy="34766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Published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2007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by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Facebook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Idea:</a:t>
            </a:r>
            <a:endParaRPr sz="27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30" dirty="0">
                <a:latin typeface="Calibri Light"/>
                <a:cs typeface="Calibri Light"/>
              </a:rPr>
              <a:t>BigTable‘s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wide-column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data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model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Calibri Light"/>
                <a:cs typeface="Calibri Light"/>
              </a:rPr>
              <a:t>Dynamo </a:t>
            </a:r>
            <a:r>
              <a:rPr sz="2300" spc="-5" dirty="0">
                <a:latin typeface="Calibri Light"/>
                <a:cs typeface="Calibri Light"/>
              </a:rPr>
              <a:t>ring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replication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and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sharding</a:t>
            </a:r>
            <a:endParaRPr sz="2300">
              <a:latin typeface="Calibri Light"/>
              <a:cs typeface="Calibri Light"/>
            </a:endParaRPr>
          </a:p>
          <a:p>
            <a:pPr marL="268605" marR="268605" indent="-256540">
              <a:lnSpc>
                <a:spcPct val="100000"/>
              </a:lnSpc>
              <a:spcBef>
                <a:spcPts val="37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Cassandra </a:t>
            </a:r>
            <a:r>
              <a:rPr sz="2700" dirty="0">
                <a:latin typeface="Calibri Light"/>
                <a:cs typeface="Calibri Light"/>
              </a:rPr>
              <a:t>Query </a:t>
            </a:r>
            <a:r>
              <a:rPr sz="2700" spc="-5" dirty="0">
                <a:latin typeface="Calibri Light"/>
                <a:cs typeface="Calibri Light"/>
              </a:rPr>
              <a:t>Language </a:t>
            </a:r>
            <a:r>
              <a:rPr sz="2700" spc="-10" dirty="0">
                <a:latin typeface="Calibri Light"/>
                <a:cs typeface="Calibri Light"/>
              </a:rPr>
              <a:t>(CQL): SQL-like </a:t>
            </a:r>
            <a:r>
              <a:rPr sz="2700" dirty="0">
                <a:latin typeface="Calibri Light"/>
                <a:cs typeface="Calibri Light"/>
              </a:rPr>
              <a:t>query- and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DDL-language</a:t>
            </a:r>
            <a:endParaRPr sz="2700">
              <a:latin typeface="Calibri Light"/>
              <a:cs typeface="Calibri Light"/>
            </a:endParaRPr>
          </a:p>
          <a:p>
            <a:pPr marL="268605" marR="5080" indent="-256540">
              <a:lnSpc>
                <a:spcPct val="1004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Compound </a:t>
            </a:r>
            <a:r>
              <a:rPr sz="2700" spc="-15" dirty="0">
                <a:latin typeface="Calibri Light"/>
                <a:cs typeface="Calibri Light"/>
              </a:rPr>
              <a:t>indices: </a:t>
            </a:r>
            <a:r>
              <a:rPr sz="2700" i="1" dirty="0">
                <a:latin typeface="Calibri Light"/>
                <a:cs typeface="Calibri Light"/>
              </a:rPr>
              <a:t>partition </a:t>
            </a:r>
            <a:r>
              <a:rPr sz="2700" i="1" spc="-40" dirty="0">
                <a:latin typeface="Calibri Light"/>
                <a:cs typeface="Calibri Light"/>
              </a:rPr>
              <a:t>key </a:t>
            </a:r>
            <a:r>
              <a:rPr sz="2700" spc="-10" dirty="0">
                <a:latin typeface="Calibri Light"/>
                <a:cs typeface="Calibri Light"/>
              </a:rPr>
              <a:t>(shard </a:t>
            </a:r>
            <a:r>
              <a:rPr sz="2700" spc="-30" dirty="0">
                <a:latin typeface="Calibri Light"/>
                <a:cs typeface="Calibri Light"/>
              </a:rPr>
              <a:t>key) </a:t>
            </a:r>
            <a:r>
              <a:rPr sz="2700" dirty="0">
                <a:latin typeface="Calibri Light"/>
                <a:cs typeface="Calibri Light"/>
              </a:rPr>
              <a:t>+ </a:t>
            </a:r>
            <a:r>
              <a:rPr sz="2700" i="1" spc="-10" dirty="0">
                <a:latin typeface="Calibri Light"/>
                <a:cs typeface="Calibri Light"/>
              </a:rPr>
              <a:t>clustering </a:t>
            </a:r>
            <a:r>
              <a:rPr sz="2700" i="1" spc="-600" dirty="0">
                <a:latin typeface="Calibri Light"/>
                <a:cs typeface="Calibri Light"/>
              </a:rPr>
              <a:t> </a:t>
            </a:r>
            <a:r>
              <a:rPr sz="2700" i="1" spc="-40" dirty="0">
                <a:latin typeface="Calibri Light"/>
                <a:cs typeface="Calibri Light"/>
              </a:rPr>
              <a:t>key</a:t>
            </a:r>
            <a:r>
              <a:rPr sz="2700" i="1" spc="-2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(ordered </a:t>
            </a:r>
            <a:r>
              <a:rPr sz="2700" dirty="0">
                <a:latin typeface="Calibri Light"/>
                <a:cs typeface="Calibri Light"/>
              </a:rPr>
              <a:t>per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partition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key)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Wingdings"/>
                <a:cs typeface="Wingdings"/>
              </a:rPr>
              <a:t>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Limited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range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queries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46659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Apache</a:t>
            </a:r>
            <a:r>
              <a:rPr sz="4100" spc="-114" dirty="0"/>
              <a:t> </a:t>
            </a:r>
            <a:r>
              <a:rPr sz="4100" spc="-40" dirty="0"/>
              <a:t>Cassandra</a:t>
            </a:r>
            <a:r>
              <a:rPr sz="4100" spc="-95" dirty="0"/>
              <a:t> </a:t>
            </a:r>
            <a:r>
              <a:rPr sz="2800" spc="-15" dirty="0"/>
              <a:t>(AP)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04329" y="758316"/>
          <a:ext cx="1728470" cy="214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Cassandra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Segoe UI"/>
                          <a:cs typeface="Segoe UI"/>
                        </a:rPr>
                        <a:t>Model: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Wide-Column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License: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Apache</a:t>
                      </a:r>
                      <a:r>
                        <a:rPr sz="1500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dirty="0">
                          <a:latin typeface="Segoe UI"/>
                          <a:cs typeface="Segoe UI"/>
                        </a:rPr>
                        <a:t>2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Written</a:t>
                      </a:r>
                      <a:r>
                        <a:rPr sz="12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in: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5" dirty="0">
                          <a:latin typeface="Segoe UI"/>
                          <a:cs typeface="Segoe UI"/>
                        </a:rPr>
                        <a:t>Java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431" y="141731"/>
            <a:ext cx="871727" cy="571499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2155" y="1359393"/>
            <a:ext cx="3599815" cy="5075555"/>
            <a:chOff x="2772155" y="1359393"/>
            <a:chExt cx="3599815" cy="5075555"/>
          </a:xfrm>
        </p:grpSpPr>
        <p:sp>
          <p:nvSpPr>
            <p:cNvPr id="3" name="object 3"/>
            <p:cNvSpPr/>
            <p:nvPr/>
          </p:nvSpPr>
          <p:spPr>
            <a:xfrm>
              <a:off x="2772155" y="3860291"/>
              <a:ext cx="3383279" cy="433070"/>
            </a:xfrm>
            <a:custGeom>
              <a:avLst/>
              <a:gdLst/>
              <a:ahLst/>
              <a:cxnLst/>
              <a:rect l="l" t="t" r="r" b="b"/>
              <a:pathLst>
                <a:path w="3383279" h="433070">
                  <a:moveTo>
                    <a:pt x="3383279" y="0"/>
                  </a:moveTo>
                  <a:lnTo>
                    <a:pt x="0" y="0"/>
                  </a:lnTo>
                  <a:lnTo>
                    <a:pt x="1553464" y="432815"/>
                  </a:lnTo>
                  <a:lnTo>
                    <a:pt x="1829816" y="432815"/>
                  </a:lnTo>
                  <a:lnTo>
                    <a:pt x="3383279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2664" y="4275836"/>
              <a:ext cx="2103755" cy="2070100"/>
            </a:xfrm>
            <a:custGeom>
              <a:avLst/>
              <a:gdLst/>
              <a:ahLst/>
              <a:cxnLst/>
              <a:rect l="l" t="t" r="r" b="b"/>
              <a:pathLst>
                <a:path w="2103754" h="2070100">
                  <a:moveTo>
                    <a:pt x="1238504" y="2057400"/>
                  </a:moveTo>
                  <a:lnTo>
                    <a:pt x="866521" y="2057400"/>
                  </a:lnTo>
                  <a:lnTo>
                    <a:pt x="892429" y="2070100"/>
                  </a:lnTo>
                  <a:lnTo>
                    <a:pt x="1212469" y="2070100"/>
                  </a:lnTo>
                  <a:lnTo>
                    <a:pt x="1238504" y="2057400"/>
                  </a:lnTo>
                  <a:close/>
                </a:path>
                <a:path w="2103754" h="2070100">
                  <a:moveTo>
                    <a:pt x="1289812" y="2044700"/>
                  </a:moveTo>
                  <a:lnTo>
                    <a:pt x="815213" y="2044700"/>
                  </a:lnTo>
                  <a:lnTo>
                    <a:pt x="840739" y="2057400"/>
                  </a:lnTo>
                  <a:lnTo>
                    <a:pt x="1264285" y="2057400"/>
                  </a:lnTo>
                  <a:lnTo>
                    <a:pt x="1289812" y="2044700"/>
                  </a:lnTo>
                  <a:close/>
                </a:path>
                <a:path w="2103754" h="2070100">
                  <a:moveTo>
                    <a:pt x="948055" y="2032000"/>
                  </a:moveTo>
                  <a:lnTo>
                    <a:pt x="764794" y="2032000"/>
                  </a:lnTo>
                  <a:lnTo>
                    <a:pt x="789813" y="2044700"/>
                  </a:lnTo>
                  <a:lnTo>
                    <a:pt x="973709" y="2044700"/>
                  </a:lnTo>
                  <a:lnTo>
                    <a:pt x="948055" y="2032000"/>
                  </a:lnTo>
                  <a:close/>
                </a:path>
                <a:path w="2103754" h="2070100">
                  <a:moveTo>
                    <a:pt x="1340231" y="2032000"/>
                  </a:moveTo>
                  <a:lnTo>
                    <a:pt x="1156208" y="2032000"/>
                  </a:lnTo>
                  <a:lnTo>
                    <a:pt x="1130427" y="2044700"/>
                  </a:lnTo>
                  <a:lnTo>
                    <a:pt x="1315085" y="2044700"/>
                  </a:lnTo>
                  <a:lnTo>
                    <a:pt x="1340231" y="2032000"/>
                  </a:lnTo>
                  <a:close/>
                </a:path>
                <a:path w="2103754" h="2070100">
                  <a:moveTo>
                    <a:pt x="897127" y="38100"/>
                  </a:moveTo>
                  <a:lnTo>
                    <a:pt x="738886" y="38100"/>
                  </a:lnTo>
                  <a:lnTo>
                    <a:pt x="690118" y="63500"/>
                  </a:lnTo>
                  <a:lnTo>
                    <a:pt x="642365" y="76200"/>
                  </a:lnTo>
                  <a:lnTo>
                    <a:pt x="595757" y="101600"/>
                  </a:lnTo>
                  <a:lnTo>
                    <a:pt x="550418" y="127000"/>
                  </a:lnTo>
                  <a:lnTo>
                    <a:pt x="506475" y="152400"/>
                  </a:lnTo>
                  <a:lnTo>
                    <a:pt x="463676" y="177800"/>
                  </a:lnTo>
                  <a:lnTo>
                    <a:pt x="422656" y="203200"/>
                  </a:lnTo>
                  <a:lnTo>
                    <a:pt x="382905" y="228600"/>
                  </a:lnTo>
                  <a:lnTo>
                    <a:pt x="344805" y="266700"/>
                  </a:lnTo>
                  <a:lnTo>
                    <a:pt x="308229" y="304800"/>
                  </a:lnTo>
                  <a:lnTo>
                    <a:pt x="273431" y="342900"/>
                  </a:lnTo>
                  <a:lnTo>
                    <a:pt x="240411" y="381000"/>
                  </a:lnTo>
                  <a:lnTo>
                    <a:pt x="209296" y="419100"/>
                  </a:lnTo>
                  <a:lnTo>
                    <a:pt x="179959" y="457200"/>
                  </a:lnTo>
                  <a:lnTo>
                    <a:pt x="152654" y="495300"/>
                  </a:lnTo>
                  <a:lnTo>
                    <a:pt x="127381" y="546100"/>
                  </a:lnTo>
                  <a:lnTo>
                    <a:pt x="104139" y="584200"/>
                  </a:lnTo>
                  <a:lnTo>
                    <a:pt x="83058" y="635000"/>
                  </a:lnTo>
                  <a:lnTo>
                    <a:pt x="64262" y="673100"/>
                  </a:lnTo>
                  <a:lnTo>
                    <a:pt x="55880" y="698500"/>
                  </a:lnTo>
                  <a:lnTo>
                    <a:pt x="40512" y="749300"/>
                  </a:lnTo>
                  <a:lnTo>
                    <a:pt x="27432" y="800100"/>
                  </a:lnTo>
                  <a:lnTo>
                    <a:pt x="17018" y="850900"/>
                  </a:lnTo>
                  <a:lnTo>
                    <a:pt x="9017" y="901700"/>
                  </a:lnTo>
                  <a:lnTo>
                    <a:pt x="3683" y="952500"/>
                  </a:lnTo>
                  <a:lnTo>
                    <a:pt x="1354" y="1003300"/>
                  </a:lnTo>
                  <a:lnTo>
                    <a:pt x="20193" y="1003300"/>
                  </a:lnTo>
                  <a:lnTo>
                    <a:pt x="13208" y="1016000"/>
                  </a:lnTo>
                  <a:lnTo>
                    <a:pt x="2921" y="1016000"/>
                  </a:lnTo>
                  <a:lnTo>
                    <a:pt x="0" y="1028700"/>
                  </a:lnTo>
                  <a:lnTo>
                    <a:pt x="508" y="1066800"/>
                  </a:lnTo>
                  <a:lnTo>
                    <a:pt x="3301" y="1117600"/>
                  </a:lnTo>
                  <a:lnTo>
                    <a:pt x="8762" y="1168400"/>
                  </a:lnTo>
                  <a:lnTo>
                    <a:pt x="16890" y="1219200"/>
                  </a:lnTo>
                  <a:lnTo>
                    <a:pt x="27305" y="1270000"/>
                  </a:lnTo>
                  <a:lnTo>
                    <a:pt x="40386" y="1320800"/>
                  </a:lnTo>
                  <a:lnTo>
                    <a:pt x="55880" y="1371600"/>
                  </a:lnTo>
                  <a:lnTo>
                    <a:pt x="83438" y="1447800"/>
                  </a:lnTo>
                  <a:lnTo>
                    <a:pt x="104521" y="1485900"/>
                  </a:lnTo>
                  <a:lnTo>
                    <a:pt x="127762" y="1536700"/>
                  </a:lnTo>
                  <a:lnTo>
                    <a:pt x="153162" y="1574800"/>
                  </a:lnTo>
                  <a:lnTo>
                    <a:pt x="180594" y="1612900"/>
                  </a:lnTo>
                  <a:lnTo>
                    <a:pt x="209931" y="1663700"/>
                  </a:lnTo>
                  <a:lnTo>
                    <a:pt x="241173" y="1701800"/>
                  </a:lnTo>
                  <a:lnTo>
                    <a:pt x="274320" y="1739900"/>
                  </a:lnTo>
                  <a:lnTo>
                    <a:pt x="309118" y="1778000"/>
                  </a:lnTo>
                  <a:lnTo>
                    <a:pt x="345694" y="1803400"/>
                  </a:lnTo>
                  <a:lnTo>
                    <a:pt x="383921" y="1841500"/>
                  </a:lnTo>
                  <a:lnTo>
                    <a:pt x="423672" y="1866900"/>
                  </a:lnTo>
                  <a:lnTo>
                    <a:pt x="464820" y="1905000"/>
                  </a:lnTo>
                  <a:lnTo>
                    <a:pt x="507619" y="1930400"/>
                  </a:lnTo>
                  <a:lnTo>
                    <a:pt x="551688" y="1955800"/>
                  </a:lnTo>
                  <a:lnTo>
                    <a:pt x="597026" y="1968500"/>
                  </a:lnTo>
                  <a:lnTo>
                    <a:pt x="643636" y="1993900"/>
                  </a:lnTo>
                  <a:lnTo>
                    <a:pt x="691388" y="2019300"/>
                  </a:lnTo>
                  <a:lnTo>
                    <a:pt x="739901" y="2032000"/>
                  </a:lnTo>
                  <a:lnTo>
                    <a:pt x="871855" y="2032000"/>
                  </a:lnTo>
                  <a:lnTo>
                    <a:pt x="846836" y="2019300"/>
                  </a:lnTo>
                  <a:lnTo>
                    <a:pt x="822071" y="2019300"/>
                  </a:lnTo>
                  <a:lnTo>
                    <a:pt x="797560" y="2006600"/>
                  </a:lnTo>
                  <a:lnTo>
                    <a:pt x="773302" y="2006600"/>
                  </a:lnTo>
                  <a:lnTo>
                    <a:pt x="749173" y="1993900"/>
                  </a:lnTo>
                  <a:lnTo>
                    <a:pt x="655574" y="1968500"/>
                  </a:lnTo>
                  <a:lnTo>
                    <a:pt x="610488" y="1943100"/>
                  </a:lnTo>
                  <a:lnTo>
                    <a:pt x="566547" y="1917700"/>
                  </a:lnTo>
                  <a:lnTo>
                    <a:pt x="523875" y="1892300"/>
                  </a:lnTo>
                  <a:lnTo>
                    <a:pt x="482473" y="1866900"/>
                  </a:lnTo>
                  <a:lnTo>
                    <a:pt x="442595" y="1841500"/>
                  </a:lnTo>
                  <a:lnTo>
                    <a:pt x="403987" y="1816100"/>
                  </a:lnTo>
                  <a:lnTo>
                    <a:pt x="367157" y="1778000"/>
                  </a:lnTo>
                  <a:lnTo>
                    <a:pt x="331724" y="1752600"/>
                  </a:lnTo>
                  <a:lnTo>
                    <a:pt x="298069" y="1714500"/>
                  </a:lnTo>
                  <a:lnTo>
                    <a:pt x="265938" y="1676400"/>
                  </a:lnTo>
                  <a:lnTo>
                    <a:pt x="235712" y="1638300"/>
                  </a:lnTo>
                  <a:lnTo>
                    <a:pt x="207263" y="1600200"/>
                  </a:lnTo>
                  <a:lnTo>
                    <a:pt x="180721" y="1562100"/>
                  </a:lnTo>
                  <a:lnTo>
                    <a:pt x="156210" y="1511300"/>
                  </a:lnTo>
                  <a:lnTo>
                    <a:pt x="133858" y="1473200"/>
                  </a:lnTo>
                  <a:lnTo>
                    <a:pt x="113411" y="1422400"/>
                  </a:lnTo>
                  <a:lnTo>
                    <a:pt x="95123" y="1384300"/>
                  </a:lnTo>
                  <a:lnTo>
                    <a:pt x="86868" y="1358900"/>
                  </a:lnTo>
                  <a:lnTo>
                    <a:pt x="79121" y="1333500"/>
                  </a:lnTo>
                  <a:lnTo>
                    <a:pt x="71882" y="1308100"/>
                  </a:lnTo>
                  <a:lnTo>
                    <a:pt x="65405" y="1282700"/>
                  </a:lnTo>
                  <a:lnTo>
                    <a:pt x="59309" y="1270000"/>
                  </a:lnTo>
                  <a:lnTo>
                    <a:pt x="49149" y="1219200"/>
                  </a:lnTo>
                  <a:lnTo>
                    <a:pt x="41401" y="1168400"/>
                  </a:lnTo>
                  <a:lnTo>
                    <a:pt x="36068" y="1117600"/>
                  </a:lnTo>
                  <a:lnTo>
                    <a:pt x="33400" y="1066800"/>
                  </a:lnTo>
                  <a:lnTo>
                    <a:pt x="33147" y="1041400"/>
                  </a:lnTo>
                  <a:lnTo>
                    <a:pt x="33527" y="1041400"/>
                  </a:lnTo>
                  <a:lnTo>
                    <a:pt x="33909" y="1016000"/>
                  </a:lnTo>
                  <a:lnTo>
                    <a:pt x="36449" y="952500"/>
                  </a:lnTo>
                  <a:lnTo>
                    <a:pt x="38862" y="927100"/>
                  </a:lnTo>
                  <a:lnTo>
                    <a:pt x="41656" y="901700"/>
                  </a:lnTo>
                  <a:lnTo>
                    <a:pt x="45338" y="889000"/>
                  </a:lnTo>
                  <a:lnTo>
                    <a:pt x="49530" y="863600"/>
                  </a:lnTo>
                  <a:lnTo>
                    <a:pt x="59562" y="812800"/>
                  </a:lnTo>
                  <a:lnTo>
                    <a:pt x="72262" y="762000"/>
                  </a:lnTo>
                  <a:lnTo>
                    <a:pt x="87122" y="711200"/>
                  </a:lnTo>
                  <a:lnTo>
                    <a:pt x="113664" y="647700"/>
                  </a:lnTo>
                  <a:lnTo>
                    <a:pt x="133985" y="596900"/>
                  </a:lnTo>
                  <a:lnTo>
                    <a:pt x="156590" y="558800"/>
                  </a:lnTo>
                  <a:lnTo>
                    <a:pt x="181101" y="508000"/>
                  </a:lnTo>
                  <a:lnTo>
                    <a:pt x="207518" y="469900"/>
                  </a:lnTo>
                  <a:lnTo>
                    <a:pt x="235965" y="431800"/>
                  </a:lnTo>
                  <a:lnTo>
                    <a:pt x="266192" y="393700"/>
                  </a:lnTo>
                  <a:lnTo>
                    <a:pt x="298196" y="355600"/>
                  </a:lnTo>
                  <a:lnTo>
                    <a:pt x="331977" y="330200"/>
                  </a:lnTo>
                  <a:lnTo>
                    <a:pt x="367411" y="292100"/>
                  </a:lnTo>
                  <a:lnTo>
                    <a:pt x="404368" y="254000"/>
                  </a:lnTo>
                  <a:lnTo>
                    <a:pt x="442849" y="228600"/>
                  </a:lnTo>
                  <a:lnTo>
                    <a:pt x="482726" y="203200"/>
                  </a:lnTo>
                  <a:lnTo>
                    <a:pt x="524129" y="177800"/>
                  </a:lnTo>
                  <a:lnTo>
                    <a:pt x="566801" y="152400"/>
                  </a:lnTo>
                  <a:lnTo>
                    <a:pt x="610615" y="127000"/>
                  </a:lnTo>
                  <a:lnTo>
                    <a:pt x="655827" y="114300"/>
                  </a:lnTo>
                  <a:lnTo>
                    <a:pt x="702056" y="88900"/>
                  </a:lnTo>
                  <a:lnTo>
                    <a:pt x="749300" y="76200"/>
                  </a:lnTo>
                  <a:lnTo>
                    <a:pt x="773302" y="63500"/>
                  </a:lnTo>
                  <a:lnTo>
                    <a:pt x="797687" y="63500"/>
                  </a:lnTo>
                  <a:lnTo>
                    <a:pt x="822071" y="50800"/>
                  </a:lnTo>
                  <a:lnTo>
                    <a:pt x="871855" y="50800"/>
                  </a:lnTo>
                  <a:lnTo>
                    <a:pt x="897127" y="38100"/>
                  </a:lnTo>
                  <a:close/>
                </a:path>
                <a:path w="2103754" h="2070100">
                  <a:moveTo>
                    <a:pt x="1180211" y="2019300"/>
                  </a:moveTo>
                  <a:lnTo>
                    <a:pt x="923671" y="2019300"/>
                  </a:lnTo>
                  <a:lnTo>
                    <a:pt x="948944" y="2032000"/>
                  </a:lnTo>
                  <a:lnTo>
                    <a:pt x="1154938" y="2032000"/>
                  </a:lnTo>
                  <a:lnTo>
                    <a:pt x="1180211" y="2019300"/>
                  </a:lnTo>
                  <a:close/>
                </a:path>
                <a:path w="2103754" h="2070100">
                  <a:moveTo>
                    <a:pt x="1364614" y="38100"/>
                  </a:moveTo>
                  <a:lnTo>
                    <a:pt x="1207389" y="38100"/>
                  </a:lnTo>
                  <a:lnTo>
                    <a:pt x="1232535" y="50800"/>
                  </a:lnTo>
                  <a:lnTo>
                    <a:pt x="1282319" y="50800"/>
                  </a:lnTo>
                  <a:lnTo>
                    <a:pt x="1306830" y="63500"/>
                  </a:lnTo>
                  <a:lnTo>
                    <a:pt x="1331214" y="63500"/>
                  </a:lnTo>
                  <a:lnTo>
                    <a:pt x="1355217" y="76200"/>
                  </a:lnTo>
                  <a:lnTo>
                    <a:pt x="1402588" y="88900"/>
                  </a:lnTo>
                  <a:lnTo>
                    <a:pt x="1448815" y="114300"/>
                  </a:lnTo>
                  <a:lnTo>
                    <a:pt x="1494027" y="127000"/>
                  </a:lnTo>
                  <a:lnTo>
                    <a:pt x="1537843" y="152400"/>
                  </a:lnTo>
                  <a:lnTo>
                    <a:pt x="1580642" y="177800"/>
                  </a:lnTo>
                  <a:lnTo>
                    <a:pt x="1621917" y="203200"/>
                  </a:lnTo>
                  <a:lnTo>
                    <a:pt x="1661795" y="228600"/>
                  </a:lnTo>
                  <a:lnTo>
                    <a:pt x="1700276" y="254000"/>
                  </a:lnTo>
                  <a:lnTo>
                    <a:pt x="1737233" y="292100"/>
                  </a:lnTo>
                  <a:lnTo>
                    <a:pt x="1772665" y="330200"/>
                  </a:lnTo>
                  <a:lnTo>
                    <a:pt x="1806321" y="355600"/>
                  </a:lnTo>
                  <a:lnTo>
                    <a:pt x="1838198" y="393700"/>
                  </a:lnTo>
                  <a:lnTo>
                    <a:pt x="1868424" y="431800"/>
                  </a:lnTo>
                  <a:lnTo>
                    <a:pt x="1896872" y="469900"/>
                  </a:lnTo>
                  <a:lnTo>
                    <a:pt x="1923414" y="508000"/>
                  </a:lnTo>
                  <a:lnTo>
                    <a:pt x="1947799" y="558800"/>
                  </a:lnTo>
                  <a:lnTo>
                    <a:pt x="1970405" y="596900"/>
                  </a:lnTo>
                  <a:lnTo>
                    <a:pt x="1990725" y="647700"/>
                  </a:lnTo>
                  <a:lnTo>
                    <a:pt x="2008886" y="685800"/>
                  </a:lnTo>
                  <a:lnTo>
                    <a:pt x="2017140" y="711200"/>
                  </a:lnTo>
                  <a:lnTo>
                    <a:pt x="2032000" y="762000"/>
                  </a:lnTo>
                  <a:lnTo>
                    <a:pt x="2044573" y="812800"/>
                  </a:lnTo>
                  <a:lnTo>
                    <a:pt x="2054606" y="863600"/>
                  </a:lnTo>
                  <a:lnTo>
                    <a:pt x="2058797" y="889000"/>
                  </a:lnTo>
                  <a:lnTo>
                    <a:pt x="2062352" y="901700"/>
                  </a:lnTo>
                  <a:lnTo>
                    <a:pt x="2067560" y="952500"/>
                  </a:lnTo>
                  <a:lnTo>
                    <a:pt x="2069211" y="990600"/>
                  </a:lnTo>
                  <a:lnTo>
                    <a:pt x="2070354" y="1028700"/>
                  </a:lnTo>
                  <a:lnTo>
                    <a:pt x="2070481" y="1066800"/>
                  </a:lnTo>
                  <a:lnTo>
                    <a:pt x="2069464" y="1092200"/>
                  </a:lnTo>
                  <a:lnTo>
                    <a:pt x="2065527" y="1143000"/>
                  </a:lnTo>
                  <a:lnTo>
                    <a:pt x="2059051" y="1193800"/>
                  </a:lnTo>
                  <a:lnTo>
                    <a:pt x="2050161" y="1244600"/>
                  </a:lnTo>
                  <a:lnTo>
                    <a:pt x="2038858" y="1282700"/>
                  </a:lnTo>
                  <a:lnTo>
                    <a:pt x="2032127" y="1308100"/>
                  </a:lnTo>
                  <a:lnTo>
                    <a:pt x="2025014" y="1333500"/>
                  </a:lnTo>
                  <a:lnTo>
                    <a:pt x="2017268" y="1358900"/>
                  </a:lnTo>
                  <a:lnTo>
                    <a:pt x="2009013" y="1384300"/>
                  </a:lnTo>
                  <a:lnTo>
                    <a:pt x="1990725" y="1422400"/>
                  </a:lnTo>
                  <a:lnTo>
                    <a:pt x="1970405" y="1473200"/>
                  </a:lnTo>
                  <a:lnTo>
                    <a:pt x="1947799" y="1511300"/>
                  </a:lnTo>
                  <a:lnTo>
                    <a:pt x="1923414" y="1562100"/>
                  </a:lnTo>
                  <a:lnTo>
                    <a:pt x="1896872" y="1600200"/>
                  </a:lnTo>
                  <a:lnTo>
                    <a:pt x="1868424" y="1638300"/>
                  </a:lnTo>
                  <a:lnTo>
                    <a:pt x="1838198" y="1676400"/>
                  </a:lnTo>
                  <a:lnTo>
                    <a:pt x="1806194" y="1714500"/>
                  </a:lnTo>
                  <a:lnTo>
                    <a:pt x="1772412" y="1752600"/>
                  </a:lnTo>
                  <a:lnTo>
                    <a:pt x="1736979" y="1778000"/>
                  </a:lnTo>
                  <a:lnTo>
                    <a:pt x="1700022" y="1816100"/>
                  </a:lnTo>
                  <a:lnTo>
                    <a:pt x="1661540" y="1841500"/>
                  </a:lnTo>
                  <a:lnTo>
                    <a:pt x="1621663" y="1866900"/>
                  </a:lnTo>
                  <a:lnTo>
                    <a:pt x="1580261" y="1892300"/>
                  </a:lnTo>
                  <a:lnTo>
                    <a:pt x="1537589" y="1917700"/>
                  </a:lnTo>
                  <a:lnTo>
                    <a:pt x="1493647" y="1943100"/>
                  </a:lnTo>
                  <a:lnTo>
                    <a:pt x="1448562" y="1968500"/>
                  </a:lnTo>
                  <a:lnTo>
                    <a:pt x="1354963" y="1993900"/>
                  </a:lnTo>
                  <a:lnTo>
                    <a:pt x="1330960" y="2006600"/>
                  </a:lnTo>
                  <a:lnTo>
                    <a:pt x="1306576" y="2006600"/>
                  </a:lnTo>
                  <a:lnTo>
                    <a:pt x="1282064" y="2019300"/>
                  </a:lnTo>
                  <a:lnTo>
                    <a:pt x="1257300" y="2019300"/>
                  </a:lnTo>
                  <a:lnTo>
                    <a:pt x="1232281" y="2032000"/>
                  </a:lnTo>
                  <a:lnTo>
                    <a:pt x="1365377" y="2032000"/>
                  </a:lnTo>
                  <a:lnTo>
                    <a:pt x="1414145" y="2019300"/>
                  </a:lnTo>
                  <a:lnTo>
                    <a:pt x="1462024" y="1993900"/>
                  </a:lnTo>
                  <a:lnTo>
                    <a:pt x="1508506" y="1968500"/>
                  </a:lnTo>
                  <a:lnTo>
                    <a:pt x="1553972" y="1955800"/>
                  </a:lnTo>
                  <a:lnTo>
                    <a:pt x="1597914" y="1930400"/>
                  </a:lnTo>
                  <a:lnTo>
                    <a:pt x="1640586" y="1892300"/>
                  </a:lnTo>
                  <a:lnTo>
                    <a:pt x="1681734" y="1866900"/>
                  </a:lnTo>
                  <a:lnTo>
                    <a:pt x="1721485" y="1841500"/>
                  </a:lnTo>
                  <a:lnTo>
                    <a:pt x="1759585" y="1803400"/>
                  </a:lnTo>
                  <a:lnTo>
                    <a:pt x="1796161" y="1765300"/>
                  </a:lnTo>
                  <a:lnTo>
                    <a:pt x="1830959" y="1739900"/>
                  </a:lnTo>
                  <a:lnTo>
                    <a:pt x="1863979" y="1701800"/>
                  </a:lnTo>
                  <a:lnTo>
                    <a:pt x="1895094" y="1663700"/>
                  </a:lnTo>
                  <a:lnTo>
                    <a:pt x="1924431" y="1612900"/>
                  </a:lnTo>
                  <a:lnTo>
                    <a:pt x="1951863" y="1574800"/>
                  </a:lnTo>
                  <a:lnTo>
                    <a:pt x="1977009" y="1536700"/>
                  </a:lnTo>
                  <a:lnTo>
                    <a:pt x="2000250" y="1485900"/>
                  </a:lnTo>
                  <a:lnTo>
                    <a:pt x="2021332" y="1435100"/>
                  </a:lnTo>
                  <a:lnTo>
                    <a:pt x="2040127" y="1397000"/>
                  </a:lnTo>
                  <a:lnTo>
                    <a:pt x="2056638" y="1346200"/>
                  </a:lnTo>
                  <a:lnTo>
                    <a:pt x="2070735" y="1295400"/>
                  </a:lnTo>
                  <a:lnTo>
                    <a:pt x="2082546" y="1244600"/>
                  </a:lnTo>
                  <a:lnTo>
                    <a:pt x="2091689" y="1193800"/>
                  </a:lnTo>
                  <a:lnTo>
                    <a:pt x="2098294" y="1143000"/>
                  </a:lnTo>
                  <a:lnTo>
                    <a:pt x="2102358" y="1092200"/>
                  </a:lnTo>
                  <a:lnTo>
                    <a:pt x="2103374" y="1066800"/>
                  </a:lnTo>
                  <a:lnTo>
                    <a:pt x="2103289" y="1028700"/>
                  </a:lnTo>
                  <a:lnTo>
                    <a:pt x="2102104" y="977900"/>
                  </a:lnTo>
                  <a:lnTo>
                    <a:pt x="2097913" y="927100"/>
                  </a:lnTo>
                  <a:lnTo>
                    <a:pt x="2091309" y="876300"/>
                  </a:lnTo>
                  <a:lnTo>
                    <a:pt x="2082038" y="825500"/>
                  </a:lnTo>
                  <a:lnTo>
                    <a:pt x="2070354" y="774700"/>
                  </a:lnTo>
                  <a:lnTo>
                    <a:pt x="2056130" y="723900"/>
                  </a:lnTo>
                  <a:lnTo>
                    <a:pt x="2039493" y="673100"/>
                  </a:lnTo>
                  <a:lnTo>
                    <a:pt x="2020697" y="635000"/>
                  </a:lnTo>
                  <a:lnTo>
                    <a:pt x="1999614" y="584200"/>
                  </a:lnTo>
                  <a:lnTo>
                    <a:pt x="1976374" y="546100"/>
                  </a:lnTo>
                  <a:lnTo>
                    <a:pt x="1951101" y="495300"/>
                  </a:lnTo>
                  <a:lnTo>
                    <a:pt x="1923542" y="457200"/>
                  </a:lnTo>
                  <a:lnTo>
                    <a:pt x="1894205" y="419100"/>
                  </a:lnTo>
                  <a:lnTo>
                    <a:pt x="1863089" y="368300"/>
                  </a:lnTo>
                  <a:lnTo>
                    <a:pt x="1830070" y="330200"/>
                  </a:lnTo>
                  <a:lnTo>
                    <a:pt x="1795145" y="304800"/>
                  </a:lnTo>
                  <a:lnTo>
                    <a:pt x="1758569" y="266700"/>
                  </a:lnTo>
                  <a:lnTo>
                    <a:pt x="1720469" y="228600"/>
                  </a:lnTo>
                  <a:lnTo>
                    <a:pt x="1680718" y="203200"/>
                  </a:lnTo>
                  <a:lnTo>
                    <a:pt x="1639570" y="177800"/>
                  </a:lnTo>
                  <a:lnTo>
                    <a:pt x="1596898" y="152400"/>
                  </a:lnTo>
                  <a:lnTo>
                    <a:pt x="1552702" y="127000"/>
                  </a:lnTo>
                  <a:lnTo>
                    <a:pt x="1507489" y="101600"/>
                  </a:lnTo>
                  <a:lnTo>
                    <a:pt x="1460754" y="76200"/>
                  </a:lnTo>
                  <a:lnTo>
                    <a:pt x="1413002" y="63500"/>
                  </a:lnTo>
                  <a:lnTo>
                    <a:pt x="1364614" y="38100"/>
                  </a:lnTo>
                  <a:close/>
                </a:path>
                <a:path w="2103754" h="2070100">
                  <a:moveTo>
                    <a:pt x="900176" y="2006600"/>
                  </a:moveTo>
                  <a:lnTo>
                    <a:pt x="848868" y="2006600"/>
                  </a:lnTo>
                  <a:lnTo>
                    <a:pt x="873506" y="2019300"/>
                  </a:lnTo>
                  <a:lnTo>
                    <a:pt x="924813" y="2019300"/>
                  </a:lnTo>
                  <a:lnTo>
                    <a:pt x="900176" y="2006600"/>
                  </a:lnTo>
                  <a:close/>
                </a:path>
                <a:path w="2103754" h="2070100">
                  <a:moveTo>
                    <a:pt x="1255014" y="2006600"/>
                  </a:moveTo>
                  <a:lnTo>
                    <a:pt x="1203579" y="2006600"/>
                  </a:lnTo>
                  <a:lnTo>
                    <a:pt x="1178687" y="2019300"/>
                  </a:lnTo>
                  <a:lnTo>
                    <a:pt x="1230249" y="2019300"/>
                  </a:lnTo>
                  <a:lnTo>
                    <a:pt x="1255014" y="2006600"/>
                  </a:lnTo>
                  <a:close/>
                </a:path>
                <a:path w="2103754" h="2070100">
                  <a:moveTo>
                    <a:pt x="826643" y="1993900"/>
                  </a:moveTo>
                  <a:lnTo>
                    <a:pt x="776097" y="1993900"/>
                  </a:lnTo>
                  <a:lnTo>
                    <a:pt x="800100" y="2006600"/>
                  </a:lnTo>
                  <a:lnTo>
                    <a:pt x="850900" y="2006600"/>
                  </a:lnTo>
                  <a:lnTo>
                    <a:pt x="826643" y="1993900"/>
                  </a:lnTo>
                  <a:close/>
                </a:path>
                <a:path w="2103754" h="2070100">
                  <a:moveTo>
                    <a:pt x="1327912" y="1993900"/>
                  </a:moveTo>
                  <a:lnTo>
                    <a:pt x="1276858" y="1993900"/>
                  </a:lnTo>
                  <a:lnTo>
                    <a:pt x="1252727" y="2006600"/>
                  </a:lnTo>
                  <a:lnTo>
                    <a:pt x="1303782" y="2006600"/>
                  </a:lnTo>
                  <a:lnTo>
                    <a:pt x="1327912" y="1993900"/>
                  </a:lnTo>
                  <a:close/>
                </a:path>
                <a:path w="2103754" h="2070100">
                  <a:moveTo>
                    <a:pt x="55372" y="1066800"/>
                  </a:moveTo>
                  <a:lnTo>
                    <a:pt x="44450" y="1066800"/>
                  </a:lnTo>
                  <a:lnTo>
                    <a:pt x="45465" y="1092200"/>
                  </a:lnTo>
                  <a:lnTo>
                    <a:pt x="49402" y="1143000"/>
                  </a:lnTo>
                  <a:lnTo>
                    <a:pt x="55752" y="1193800"/>
                  </a:lnTo>
                  <a:lnTo>
                    <a:pt x="59944" y="1206500"/>
                  </a:lnTo>
                  <a:lnTo>
                    <a:pt x="64643" y="1231900"/>
                  </a:lnTo>
                  <a:lnTo>
                    <a:pt x="75946" y="1282700"/>
                  </a:lnTo>
                  <a:lnTo>
                    <a:pt x="89535" y="1333500"/>
                  </a:lnTo>
                  <a:lnTo>
                    <a:pt x="105283" y="1384300"/>
                  </a:lnTo>
                  <a:lnTo>
                    <a:pt x="123317" y="1422400"/>
                  </a:lnTo>
                  <a:lnTo>
                    <a:pt x="143510" y="1473200"/>
                  </a:lnTo>
                  <a:lnTo>
                    <a:pt x="165735" y="1511300"/>
                  </a:lnTo>
                  <a:lnTo>
                    <a:pt x="189992" y="1549400"/>
                  </a:lnTo>
                  <a:lnTo>
                    <a:pt x="216154" y="1587500"/>
                  </a:lnTo>
                  <a:lnTo>
                    <a:pt x="244348" y="1638300"/>
                  </a:lnTo>
                  <a:lnTo>
                    <a:pt x="274193" y="1663700"/>
                  </a:lnTo>
                  <a:lnTo>
                    <a:pt x="305943" y="1701800"/>
                  </a:lnTo>
                  <a:lnTo>
                    <a:pt x="339344" y="1739900"/>
                  </a:lnTo>
                  <a:lnTo>
                    <a:pt x="374269" y="1778000"/>
                  </a:lnTo>
                  <a:lnTo>
                    <a:pt x="410718" y="1803400"/>
                  </a:lnTo>
                  <a:lnTo>
                    <a:pt x="448945" y="1828800"/>
                  </a:lnTo>
                  <a:lnTo>
                    <a:pt x="488314" y="1866900"/>
                  </a:lnTo>
                  <a:lnTo>
                    <a:pt x="529336" y="1892300"/>
                  </a:lnTo>
                  <a:lnTo>
                    <a:pt x="571500" y="1917700"/>
                  </a:lnTo>
                  <a:lnTo>
                    <a:pt x="614934" y="1930400"/>
                  </a:lnTo>
                  <a:lnTo>
                    <a:pt x="659511" y="1955800"/>
                  </a:lnTo>
                  <a:lnTo>
                    <a:pt x="705231" y="1968500"/>
                  </a:lnTo>
                  <a:lnTo>
                    <a:pt x="752348" y="1993900"/>
                  </a:lnTo>
                  <a:lnTo>
                    <a:pt x="802767" y="1993900"/>
                  </a:lnTo>
                  <a:lnTo>
                    <a:pt x="778890" y="1981200"/>
                  </a:lnTo>
                  <a:lnTo>
                    <a:pt x="755396" y="1981200"/>
                  </a:lnTo>
                  <a:lnTo>
                    <a:pt x="708787" y="1955800"/>
                  </a:lnTo>
                  <a:lnTo>
                    <a:pt x="619379" y="1930400"/>
                  </a:lnTo>
                  <a:lnTo>
                    <a:pt x="576452" y="1905000"/>
                  </a:lnTo>
                  <a:lnTo>
                    <a:pt x="534797" y="1879600"/>
                  </a:lnTo>
                  <a:lnTo>
                    <a:pt x="494284" y="1854200"/>
                  </a:lnTo>
                  <a:lnTo>
                    <a:pt x="455168" y="1828800"/>
                  </a:lnTo>
                  <a:lnTo>
                    <a:pt x="417449" y="1790700"/>
                  </a:lnTo>
                  <a:lnTo>
                    <a:pt x="381381" y="1765300"/>
                  </a:lnTo>
                  <a:lnTo>
                    <a:pt x="346837" y="1727200"/>
                  </a:lnTo>
                  <a:lnTo>
                    <a:pt x="313817" y="1701800"/>
                  </a:lnTo>
                  <a:lnTo>
                    <a:pt x="282448" y="1663700"/>
                  </a:lnTo>
                  <a:lnTo>
                    <a:pt x="252857" y="1625600"/>
                  </a:lnTo>
                  <a:lnTo>
                    <a:pt x="225171" y="1587500"/>
                  </a:lnTo>
                  <a:lnTo>
                    <a:pt x="199136" y="1549400"/>
                  </a:lnTo>
                  <a:lnTo>
                    <a:pt x="175260" y="1511300"/>
                  </a:lnTo>
                  <a:lnTo>
                    <a:pt x="153288" y="1460500"/>
                  </a:lnTo>
                  <a:lnTo>
                    <a:pt x="133350" y="1422400"/>
                  </a:lnTo>
                  <a:lnTo>
                    <a:pt x="115443" y="1371600"/>
                  </a:lnTo>
                  <a:lnTo>
                    <a:pt x="107569" y="1346200"/>
                  </a:lnTo>
                  <a:lnTo>
                    <a:pt x="99949" y="1333500"/>
                  </a:lnTo>
                  <a:lnTo>
                    <a:pt x="86487" y="1282700"/>
                  </a:lnTo>
                  <a:lnTo>
                    <a:pt x="75311" y="1231900"/>
                  </a:lnTo>
                  <a:lnTo>
                    <a:pt x="66548" y="1181100"/>
                  </a:lnTo>
                  <a:lnTo>
                    <a:pt x="60325" y="1130300"/>
                  </a:lnTo>
                  <a:lnTo>
                    <a:pt x="57912" y="1117600"/>
                  </a:lnTo>
                  <a:lnTo>
                    <a:pt x="56387" y="1092200"/>
                  </a:lnTo>
                  <a:lnTo>
                    <a:pt x="55372" y="1066800"/>
                  </a:lnTo>
                  <a:close/>
                </a:path>
                <a:path w="2103754" h="2070100">
                  <a:moveTo>
                    <a:pt x="1328420" y="76200"/>
                  </a:moveTo>
                  <a:lnTo>
                    <a:pt x="1301623" y="76200"/>
                  </a:lnTo>
                  <a:lnTo>
                    <a:pt x="1325626" y="88900"/>
                  </a:lnTo>
                  <a:lnTo>
                    <a:pt x="1348994" y="101600"/>
                  </a:lnTo>
                  <a:lnTo>
                    <a:pt x="1440814" y="127000"/>
                  </a:lnTo>
                  <a:lnTo>
                    <a:pt x="1485011" y="152400"/>
                  </a:lnTo>
                  <a:lnTo>
                    <a:pt x="1527937" y="165100"/>
                  </a:lnTo>
                  <a:lnTo>
                    <a:pt x="1569720" y="190500"/>
                  </a:lnTo>
                  <a:lnTo>
                    <a:pt x="1610106" y="215900"/>
                  </a:lnTo>
                  <a:lnTo>
                    <a:pt x="1649222" y="241300"/>
                  </a:lnTo>
                  <a:lnTo>
                    <a:pt x="1686814" y="279400"/>
                  </a:lnTo>
                  <a:lnTo>
                    <a:pt x="1722882" y="304800"/>
                  </a:lnTo>
                  <a:lnTo>
                    <a:pt x="1757552" y="342900"/>
                  </a:lnTo>
                  <a:lnTo>
                    <a:pt x="1790573" y="368300"/>
                  </a:lnTo>
                  <a:lnTo>
                    <a:pt x="1821688" y="406400"/>
                  </a:lnTo>
                  <a:lnTo>
                    <a:pt x="1851279" y="444500"/>
                  </a:lnTo>
                  <a:lnTo>
                    <a:pt x="1879092" y="482600"/>
                  </a:lnTo>
                  <a:lnTo>
                    <a:pt x="1905000" y="520700"/>
                  </a:lnTo>
                  <a:lnTo>
                    <a:pt x="1928876" y="571500"/>
                  </a:lnTo>
                  <a:lnTo>
                    <a:pt x="1950974" y="609600"/>
                  </a:lnTo>
                  <a:lnTo>
                    <a:pt x="1970786" y="647700"/>
                  </a:lnTo>
                  <a:lnTo>
                    <a:pt x="1988565" y="698500"/>
                  </a:lnTo>
                  <a:lnTo>
                    <a:pt x="1996439" y="723900"/>
                  </a:lnTo>
                  <a:lnTo>
                    <a:pt x="2004060" y="749300"/>
                  </a:lnTo>
                  <a:lnTo>
                    <a:pt x="2011045" y="762000"/>
                  </a:lnTo>
                  <a:lnTo>
                    <a:pt x="2023237" y="812800"/>
                  </a:lnTo>
                  <a:lnTo>
                    <a:pt x="2033143" y="863600"/>
                  </a:lnTo>
                  <a:lnTo>
                    <a:pt x="2040636" y="914400"/>
                  </a:lnTo>
                  <a:lnTo>
                    <a:pt x="2045715" y="965200"/>
                  </a:lnTo>
                  <a:lnTo>
                    <a:pt x="2048256" y="1016000"/>
                  </a:lnTo>
                  <a:lnTo>
                    <a:pt x="2048510" y="1066800"/>
                  </a:lnTo>
                  <a:lnTo>
                    <a:pt x="2047621" y="1092200"/>
                  </a:lnTo>
                  <a:lnTo>
                    <a:pt x="2045970" y="1117600"/>
                  </a:lnTo>
                  <a:lnTo>
                    <a:pt x="2043684" y="1143000"/>
                  </a:lnTo>
                  <a:lnTo>
                    <a:pt x="2040889" y="1168400"/>
                  </a:lnTo>
                  <a:lnTo>
                    <a:pt x="2037334" y="1181100"/>
                  </a:lnTo>
                  <a:lnTo>
                    <a:pt x="2033270" y="1206500"/>
                  </a:lnTo>
                  <a:lnTo>
                    <a:pt x="2023364" y="1257300"/>
                  </a:lnTo>
                  <a:lnTo>
                    <a:pt x="2011045" y="1308100"/>
                  </a:lnTo>
                  <a:lnTo>
                    <a:pt x="1996439" y="1346200"/>
                  </a:lnTo>
                  <a:lnTo>
                    <a:pt x="1988312" y="1371600"/>
                  </a:lnTo>
                  <a:lnTo>
                    <a:pt x="1970405" y="1422400"/>
                  </a:lnTo>
                  <a:lnTo>
                    <a:pt x="1950465" y="1460500"/>
                  </a:lnTo>
                  <a:lnTo>
                    <a:pt x="1928368" y="1511300"/>
                  </a:lnTo>
                  <a:lnTo>
                    <a:pt x="1904364" y="1549400"/>
                  </a:lnTo>
                  <a:lnTo>
                    <a:pt x="1878457" y="1587500"/>
                  </a:lnTo>
                  <a:lnTo>
                    <a:pt x="1850644" y="1625600"/>
                  </a:lnTo>
                  <a:lnTo>
                    <a:pt x="1821052" y="1663700"/>
                  </a:lnTo>
                  <a:lnTo>
                    <a:pt x="1789684" y="1701800"/>
                  </a:lnTo>
                  <a:lnTo>
                    <a:pt x="1756664" y="1727200"/>
                  </a:lnTo>
                  <a:lnTo>
                    <a:pt x="1721993" y="1765300"/>
                  </a:lnTo>
                  <a:lnTo>
                    <a:pt x="1685798" y="1790700"/>
                  </a:lnTo>
                  <a:lnTo>
                    <a:pt x="1648079" y="1828800"/>
                  </a:lnTo>
                  <a:lnTo>
                    <a:pt x="1609089" y="1854200"/>
                  </a:lnTo>
                  <a:lnTo>
                    <a:pt x="1568577" y="1879600"/>
                  </a:lnTo>
                  <a:lnTo>
                    <a:pt x="1526794" y="1905000"/>
                  </a:lnTo>
                  <a:lnTo>
                    <a:pt x="1483740" y="1930400"/>
                  </a:lnTo>
                  <a:lnTo>
                    <a:pt x="1394333" y="1955800"/>
                  </a:lnTo>
                  <a:lnTo>
                    <a:pt x="1347977" y="1981200"/>
                  </a:lnTo>
                  <a:lnTo>
                    <a:pt x="1324737" y="1981200"/>
                  </a:lnTo>
                  <a:lnTo>
                    <a:pt x="1300988" y="1993900"/>
                  </a:lnTo>
                  <a:lnTo>
                    <a:pt x="1351534" y="1993900"/>
                  </a:lnTo>
                  <a:lnTo>
                    <a:pt x="1398270" y="1968500"/>
                  </a:lnTo>
                  <a:lnTo>
                    <a:pt x="1444117" y="1955800"/>
                  </a:lnTo>
                  <a:lnTo>
                    <a:pt x="1488694" y="1930400"/>
                  </a:lnTo>
                  <a:lnTo>
                    <a:pt x="1532255" y="1917700"/>
                  </a:lnTo>
                  <a:lnTo>
                    <a:pt x="1574419" y="1892300"/>
                  </a:lnTo>
                  <a:lnTo>
                    <a:pt x="1615313" y="1866900"/>
                  </a:lnTo>
                  <a:lnTo>
                    <a:pt x="1654810" y="1828800"/>
                  </a:lnTo>
                  <a:lnTo>
                    <a:pt x="1692910" y="1803400"/>
                  </a:lnTo>
                  <a:lnTo>
                    <a:pt x="1729486" y="1778000"/>
                  </a:lnTo>
                  <a:lnTo>
                    <a:pt x="1764538" y="1739900"/>
                  </a:lnTo>
                  <a:lnTo>
                    <a:pt x="1797939" y="1701800"/>
                  </a:lnTo>
                  <a:lnTo>
                    <a:pt x="1829562" y="1676400"/>
                  </a:lnTo>
                  <a:lnTo>
                    <a:pt x="1859534" y="1638300"/>
                  </a:lnTo>
                  <a:lnTo>
                    <a:pt x="1887601" y="1587500"/>
                  </a:lnTo>
                  <a:lnTo>
                    <a:pt x="1913889" y="1549400"/>
                  </a:lnTo>
                  <a:lnTo>
                    <a:pt x="1938020" y="1511300"/>
                  </a:lnTo>
                  <a:lnTo>
                    <a:pt x="1960372" y="1473200"/>
                  </a:lnTo>
                  <a:lnTo>
                    <a:pt x="1980564" y="1422400"/>
                  </a:lnTo>
                  <a:lnTo>
                    <a:pt x="1998726" y="1384300"/>
                  </a:lnTo>
                  <a:lnTo>
                    <a:pt x="2014601" y="1333500"/>
                  </a:lnTo>
                  <a:lnTo>
                    <a:pt x="2028189" y="1282700"/>
                  </a:lnTo>
                  <a:lnTo>
                    <a:pt x="2039365" y="1231900"/>
                  </a:lnTo>
                  <a:lnTo>
                    <a:pt x="2044064" y="1206500"/>
                  </a:lnTo>
                  <a:lnTo>
                    <a:pt x="2048256" y="1193800"/>
                  </a:lnTo>
                  <a:lnTo>
                    <a:pt x="2054606" y="1143000"/>
                  </a:lnTo>
                  <a:lnTo>
                    <a:pt x="2058543" y="1092200"/>
                  </a:lnTo>
                  <a:lnTo>
                    <a:pt x="2059432" y="1066800"/>
                  </a:lnTo>
                  <a:lnTo>
                    <a:pt x="2059305" y="1028700"/>
                  </a:lnTo>
                  <a:lnTo>
                    <a:pt x="2058289" y="990600"/>
                  </a:lnTo>
                  <a:lnTo>
                    <a:pt x="2054352" y="939800"/>
                  </a:lnTo>
                  <a:lnTo>
                    <a:pt x="2048002" y="889000"/>
                  </a:lnTo>
                  <a:lnTo>
                    <a:pt x="2039239" y="838200"/>
                  </a:lnTo>
                  <a:lnTo>
                    <a:pt x="2027936" y="787400"/>
                  </a:lnTo>
                  <a:lnTo>
                    <a:pt x="2014474" y="736600"/>
                  </a:lnTo>
                  <a:lnTo>
                    <a:pt x="1998726" y="698500"/>
                  </a:lnTo>
                  <a:lnTo>
                    <a:pt x="1980819" y="647700"/>
                  </a:lnTo>
                  <a:lnTo>
                    <a:pt x="1960626" y="609600"/>
                  </a:lnTo>
                  <a:lnTo>
                    <a:pt x="1938401" y="558800"/>
                  </a:lnTo>
                  <a:lnTo>
                    <a:pt x="1914144" y="520700"/>
                  </a:lnTo>
                  <a:lnTo>
                    <a:pt x="1887982" y="482600"/>
                  </a:lnTo>
                  <a:lnTo>
                    <a:pt x="1859914" y="444500"/>
                  </a:lnTo>
                  <a:lnTo>
                    <a:pt x="1829943" y="406400"/>
                  </a:lnTo>
                  <a:lnTo>
                    <a:pt x="1798447" y="368300"/>
                  </a:lnTo>
                  <a:lnTo>
                    <a:pt x="1765046" y="330200"/>
                  </a:lnTo>
                  <a:lnTo>
                    <a:pt x="1729994" y="304800"/>
                  </a:lnTo>
                  <a:lnTo>
                    <a:pt x="1693545" y="266700"/>
                  </a:lnTo>
                  <a:lnTo>
                    <a:pt x="1655445" y="241300"/>
                  </a:lnTo>
                  <a:lnTo>
                    <a:pt x="1615948" y="215900"/>
                  </a:lnTo>
                  <a:lnTo>
                    <a:pt x="1575181" y="190500"/>
                  </a:lnTo>
                  <a:lnTo>
                    <a:pt x="1532889" y="165100"/>
                  </a:lnTo>
                  <a:lnTo>
                    <a:pt x="1489583" y="139700"/>
                  </a:lnTo>
                  <a:lnTo>
                    <a:pt x="1444879" y="114300"/>
                  </a:lnTo>
                  <a:lnTo>
                    <a:pt x="1352169" y="88900"/>
                  </a:lnTo>
                  <a:lnTo>
                    <a:pt x="1328420" y="76200"/>
                  </a:lnTo>
                  <a:close/>
                </a:path>
                <a:path w="2103754" h="2070100">
                  <a:moveTo>
                    <a:pt x="44366" y="1058409"/>
                  </a:moveTo>
                  <a:lnTo>
                    <a:pt x="38639" y="1066800"/>
                  </a:lnTo>
                  <a:lnTo>
                    <a:pt x="44450" y="1066800"/>
                  </a:lnTo>
                  <a:lnTo>
                    <a:pt x="44366" y="1058409"/>
                  </a:lnTo>
                  <a:close/>
                </a:path>
                <a:path w="2103754" h="2070100">
                  <a:moveTo>
                    <a:pt x="803401" y="76200"/>
                  </a:moveTo>
                  <a:lnTo>
                    <a:pt x="776351" y="76200"/>
                  </a:lnTo>
                  <a:lnTo>
                    <a:pt x="752856" y="88900"/>
                  </a:lnTo>
                  <a:lnTo>
                    <a:pt x="660273" y="114300"/>
                  </a:lnTo>
                  <a:lnTo>
                    <a:pt x="615569" y="139700"/>
                  </a:lnTo>
                  <a:lnTo>
                    <a:pt x="572262" y="165100"/>
                  </a:lnTo>
                  <a:lnTo>
                    <a:pt x="529971" y="177800"/>
                  </a:lnTo>
                  <a:lnTo>
                    <a:pt x="489076" y="215900"/>
                  </a:lnTo>
                  <a:lnTo>
                    <a:pt x="449580" y="241300"/>
                  </a:lnTo>
                  <a:lnTo>
                    <a:pt x="411480" y="266700"/>
                  </a:lnTo>
                  <a:lnTo>
                    <a:pt x="374904" y="304800"/>
                  </a:lnTo>
                  <a:lnTo>
                    <a:pt x="339851" y="330200"/>
                  </a:lnTo>
                  <a:lnTo>
                    <a:pt x="306450" y="368300"/>
                  </a:lnTo>
                  <a:lnTo>
                    <a:pt x="274827" y="406400"/>
                  </a:lnTo>
                  <a:lnTo>
                    <a:pt x="244856" y="444500"/>
                  </a:lnTo>
                  <a:lnTo>
                    <a:pt x="216788" y="482600"/>
                  </a:lnTo>
                  <a:lnTo>
                    <a:pt x="190626" y="520700"/>
                  </a:lnTo>
                  <a:lnTo>
                    <a:pt x="166370" y="558800"/>
                  </a:lnTo>
                  <a:lnTo>
                    <a:pt x="144018" y="609600"/>
                  </a:lnTo>
                  <a:lnTo>
                    <a:pt x="123825" y="647700"/>
                  </a:lnTo>
                  <a:lnTo>
                    <a:pt x="105663" y="698500"/>
                  </a:lnTo>
                  <a:lnTo>
                    <a:pt x="97536" y="711200"/>
                  </a:lnTo>
                  <a:lnTo>
                    <a:pt x="89788" y="736600"/>
                  </a:lnTo>
                  <a:lnTo>
                    <a:pt x="76326" y="787400"/>
                  </a:lnTo>
                  <a:lnTo>
                    <a:pt x="65024" y="838200"/>
                  </a:lnTo>
                  <a:lnTo>
                    <a:pt x="56134" y="889000"/>
                  </a:lnTo>
                  <a:lnTo>
                    <a:pt x="49784" y="939800"/>
                  </a:lnTo>
                  <a:lnTo>
                    <a:pt x="45847" y="990600"/>
                  </a:lnTo>
                  <a:lnTo>
                    <a:pt x="44450" y="1041400"/>
                  </a:lnTo>
                  <a:lnTo>
                    <a:pt x="37084" y="1054100"/>
                  </a:lnTo>
                  <a:lnTo>
                    <a:pt x="44323" y="1054100"/>
                  </a:lnTo>
                  <a:lnTo>
                    <a:pt x="44366" y="1058409"/>
                  </a:lnTo>
                  <a:lnTo>
                    <a:pt x="47307" y="1054100"/>
                  </a:lnTo>
                  <a:lnTo>
                    <a:pt x="53212" y="1041400"/>
                  </a:lnTo>
                  <a:lnTo>
                    <a:pt x="55499" y="1041400"/>
                  </a:lnTo>
                  <a:lnTo>
                    <a:pt x="55880" y="1016000"/>
                  </a:lnTo>
                  <a:lnTo>
                    <a:pt x="58420" y="965200"/>
                  </a:lnTo>
                  <a:lnTo>
                    <a:pt x="63500" y="914400"/>
                  </a:lnTo>
                  <a:lnTo>
                    <a:pt x="71120" y="863600"/>
                  </a:lnTo>
                  <a:lnTo>
                    <a:pt x="81025" y="812800"/>
                  </a:lnTo>
                  <a:lnTo>
                    <a:pt x="93345" y="762000"/>
                  </a:lnTo>
                  <a:lnTo>
                    <a:pt x="100330" y="749300"/>
                  </a:lnTo>
                  <a:lnTo>
                    <a:pt x="107950" y="723900"/>
                  </a:lnTo>
                  <a:lnTo>
                    <a:pt x="116077" y="698500"/>
                  </a:lnTo>
                  <a:lnTo>
                    <a:pt x="133985" y="647700"/>
                  </a:lnTo>
                  <a:lnTo>
                    <a:pt x="153924" y="609600"/>
                  </a:lnTo>
                  <a:lnTo>
                    <a:pt x="176022" y="571500"/>
                  </a:lnTo>
                  <a:lnTo>
                    <a:pt x="200025" y="520700"/>
                  </a:lnTo>
                  <a:lnTo>
                    <a:pt x="225933" y="482600"/>
                  </a:lnTo>
                  <a:lnTo>
                    <a:pt x="253746" y="444500"/>
                  </a:lnTo>
                  <a:lnTo>
                    <a:pt x="283337" y="406400"/>
                  </a:lnTo>
                  <a:lnTo>
                    <a:pt x="314706" y="368300"/>
                  </a:lnTo>
                  <a:lnTo>
                    <a:pt x="347725" y="342900"/>
                  </a:lnTo>
                  <a:lnTo>
                    <a:pt x="382397" y="304800"/>
                  </a:lnTo>
                  <a:lnTo>
                    <a:pt x="418592" y="279400"/>
                  </a:lnTo>
                  <a:lnTo>
                    <a:pt x="456311" y="241300"/>
                  </a:lnTo>
                  <a:lnTo>
                    <a:pt x="495426" y="215900"/>
                  </a:lnTo>
                  <a:lnTo>
                    <a:pt x="535813" y="190500"/>
                  </a:lnTo>
                  <a:lnTo>
                    <a:pt x="577596" y="165100"/>
                  </a:lnTo>
                  <a:lnTo>
                    <a:pt x="620522" y="152400"/>
                  </a:lnTo>
                  <a:lnTo>
                    <a:pt x="664718" y="127000"/>
                  </a:lnTo>
                  <a:lnTo>
                    <a:pt x="710057" y="114300"/>
                  </a:lnTo>
                  <a:lnTo>
                    <a:pt x="756285" y="88900"/>
                  </a:lnTo>
                  <a:lnTo>
                    <a:pt x="779399" y="88900"/>
                  </a:lnTo>
                  <a:lnTo>
                    <a:pt x="803401" y="76200"/>
                  </a:lnTo>
                  <a:close/>
                </a:path>
                <a:path w="2103754" h="2070100">
                  <a:moveTo>
                    <a:pt x="1354" y="1003300"/>
                  </a:moveTo>
                  <a:lnTo>
                    <a:pt x="1015" y="1003300"/>
                  </a:lnTo>
                  <a:lnTo>
                    <a:pt x="1015" y="1016000"/>
                  </a:lnTo>
                  <a:lnTo>
                    <a:pt x="1354" y="1003300"/>
                  </a:lnTo>
                  <a:close/>
                </a:path>
                <a:path w="2103754" h="2070100">
                  <a:moveTo>
                    <a:pt x="875919" y="63500"/>
                  </a:moveTo>
                  <a:lnTo>
                    <a:pt x="824738" y="63500"/>
                  </a:lnTo>
                  <a:lnTo>
                    <a:pt x="800481" y="76200"/>
                  </a:lnTo>
                  <a:lnTo>
                    <a:pt x="851535" y="76200"/>
                  </a:lnTo>
                  <a:lnTo>
                    <a:pt x="875919" y="63500"/>
                  </a:lnTo>
                  <a:close/>
                </a:path>
                <a:path w="2103754" h="2070100">
                  <a:moveTo>
                    <a:pt x="1280033" y="63500"/>
                  </a:moveTo>
                  <a:lnTo>
                    <a:pt x="1229106" y="63500"/>
                  </a:lnTo>
                  <a:lnTo>
                    <a:pt x="1253489" y="76200"/>
                  </a:lnTo>
                  <a:lnTo>
                    <a:pt x="1304289" y="76200"/>
                  </a:lnTo>
                  <a:lnTo>
                    <a:pt x="1280033" y="63500"/>
                  </a:lnTo>
                  <a:close/>
                </a:path>
                <a:path w="2103754" h="2070100">
                  <a:moveTo>
                    <a:pt x="950595" y="50800"/>
                  </a:moveTo>
                  <a:lnTo>
                    <a:pt x="873887" y="50800"/>
                  </a:lnTo>
                  <a:lnTo>
                    <a:pt x="849249" y="63500"/>
                  </a:lnTo>
                  <a:lnTo>
                    <a:pt x="925449" y="63500"/>
                  </a:lnTo>
                  <a:lnTo>
                    <a:pt x="950595" y="50800"/>
                  </a:lnTo>
                  <a:close/>
                </a:path>
                <a:path w="2103754" h="2070100">
                  <a:moveTo>
                    <a:pt x="1230757" y="50800"/>
                  </a:moveTo>
                  <a:lnTo>
                    <a:pt x="1154430" y="50800"/>
                  </a:lnTo>
                  <a:lnTo>
                    <a:pt x="1179702" y="63500"/>
                  </a:lnTo>
                  <a:lnTo>
                    <a:pt x="1255522" y="63500"/>
                  </a:lnTo>
                  <a:lnTo>
                    <a:pt x="1230757" y="50800"/>
                  </a:lnTo>
                  <a:close/>
                </a:path>
                <a:path w="2103754" h="2070100">
                  <a:moveTo>
                    <a:pt x="1129919" y="38100"/>
                  </a:moveTo>
                  <a:lnTo>
                    <a:pt x="974725" y="38100"/>
                  </a:lnTo>
                  <a:lnTo>
                    <a:pt x="949325" y="50800"/>
                  </a:lnTo>
                  <a:lnTo>
                    <a:pt x="1155446" y="50800"/>
                  </a:lnTo>
                  <a:lnTo>
                    <a:pt x="1129919" y="38100"/>
                  </a:lnTo>
                  <a:close/>
                </a:path>
                <a:path w="2103754" h="2070100">
                  <a:moveTo>
                    <a:pt x="973836" y="25400"/>
                  </a:moveTo>
                  <a:lnTo>
                    <a:pt x="789177" y="25400"/>
                  </a:lnTo>
                  <a:lnTo>
                    <a:pt x="764159" y="38100"/>
                  </a:lnTo>
                  <a:lnTo>
                    <a:pt x="948055" y="38100"/>
                  </a:lnTo>
                  <a:lnTo>
                    <a:pt x="973836" y="25400"/>
                  </a:lnTo>
                  <a:close/>
                </a:path>
                <a:path w="2103754" h="2070100">
                  <a:moveTo>
                    <a:pt x="1314577" y="25400"/>
                  </a:moveTo>
                  <a:lnTo>
                    <a:pt x="1104646" y="25400"/>
                  </a:lnTo>
                  <a:lnTo>
                    <a:pt x="1130681" y="38100"/>
                  </a:lnTo>
                  <a:lnTo>
                    <a:pt x="1339596" y="38100"/>
                  </a:lnTo>
                  <a:lnTo>
                    <a:pt x="1314577" y="25400"/>
                  </a:lnTo>
                  <a:close/>
                </a:path>
                <a:path w="2103754" h="2070100">
                  <a:moveTo>
                    <a:pt x="1263650" y="12700"/>
                  </a:moveTo>
                  <a:lnTo>
                    <a:pt x="840105" y="12700"/>
                  </a:lnTo>
                  <a:lnTo>
                    <a:pt x="814324" y="25400"/>
                  </a:lnTo>
                  <a:lnTo>
                    <a:pt x="1289177" y="25400"/>
                  </a:lnTo>
                  <a:lnTo>
                    <a:pt x="1263650" y="12700"/>
                  </a:lnTo>
                  <a:close/>
                </a:path>
                <a:path w="2103754" h="2070100">
                  <a:moveTo>
                    <a:pt x="1185672" y="0"/>
                  </a:moveTo>
                  <a:lnTo>
                    <a:pt x="917956" y="0"/>
                  </a:lnTo>
                  <a:lnTo>
                    <a:pt x="891667" y="12700"/>
                  </a:lnTo>
                  <a:lnTo>
                    <a:pt x="1212088" y="12700"/>
                  </a:lnTo>
                  <a:lnTo>
                    <a:pt x="1185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0043" y="5411724"/>
              <a:ext cx="551688" cy="522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016" y="5911595"/>
              <a:ext cx="551688" cy="5227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0043" y="4600956"/>
              <a:ext cx="551688" cy="524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016" y="4148328"/>
              <a:ext cx="551688" cy="524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6944" y="4600956"/>
              <a:ext cx="551688" cy="524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6944" y="5411724"/>
              <a:ext cx="551688" cy="5227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95587" y="1364473"/>
              <a:ext cx="3571240" cy="335915"/>
            </a:xfrm>
            <a:custGeom>
              <a:avLst/>
              <a:gdLst/>
              <a:ahLst/>
              <a:cxnLst/>
              <a:rect l="l" t="t" r="r" b="b"/>
              <a:pathLst>
                <a:path w="3571240" h="335914">
                  <a:moveTo>
                    <a:pt x="3570979" y="0"/>
                  </a:moveTo>
                  <a:lnTo>
                    <a:pt x="218889" y="0"/>
                  </a:lnTo>
                  <a:lnTo>
                    <a:pt x="0" y="335707"/>
                  </a:lnTo>
                  <a:lnTo>
                    <a:pt x="3351935" y="335707"/>
                  </a:lnTo>
                  <a:lnTo>
                    <a:pt x="3570979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5587" y="1364473"/>
              <a:ext cx="3571240" cy="335915"/>
            </a:xfrm>
            <a:custGeom>
              <a:avLst/>
              <a:gdLst/>
              <a:ahLst/>
              <a:cxnLst/>
              <a:rect l="l" t="t" r="r" b="b"/>
              <a:pathLst>
                <a:path w="3571240" h="335914">
                  <a:moveTo>
                    <a:pt x="3351935" y="335707"/>
                  </a:moveTo>
                  <a:lnTo>
                    <a:pt x="0" y="335707"/>
                  </a:lnTo>
                  <a:lnTo>
                    <a:pt x="218889" y="0"/>
                  </a:lnTo>
                  <a:lnTo>
                    <a:pt x="3570979" y="0"/>
                  </a:lnTo>
                  <a:lnTo>
                    <a:pt x="3351935" y="335707"/>
                  </a:lnTo>
                  <a:close/>
                </a:path>
              </a:pathLst>
            </a:custGeom>
            <a:ln w="9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7522" y="1364473"/>
              <a:ext cx="219075" cy="2517140"/>
            </a:xfrm>
            <a:custGeom>
              <a:avLst/>
              <a:gdLst/>
              <a:ahLst/>
              <a:cxnLst/>
              <a:rect l="l" t="t" r="r" b="b"/>
              <a:pathLst>
                <a:path w="219075" h="2517140">
                  <a:moveTo>
                    <a:pt x="219044" y="0"/>
                  </a:moveTo>
                  <a:lnTo>
                    <a:pt x="0" y="335707"/>
                  </a:lnTo>
                  <a:lnTo>
                    <a:pt x="0" y="2516690"/>
                  </a:lnTo>
                  <a:lnTo>
                    <a:pt x="219044" y="2180979"/>
                  </a:lnTo>
                  <a:lnTo>
                    <a:pt x="219044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47522" y="1364473"/>
              <a:ext cx="219075" cy="2517140"/>
            </a:xfrm>
            <a:custGeom>
              <a:avLst/>
              <a:gdLst/>
              <a:ahLst/>
              <a:cxnLst/>
              <a:rect l="l" t="t" r="r" b="b"/>
              <a:pathLst>
                <a:path w="219075" h="2517140">
                  <a:moveTo>
                    <a:pt x="219044" y="2180979"/>
                  </a:moveTo>
                  <a:lnTo>
                    <a:pt x="0" y="2516690"/>
                  </a:lnTo>
                  <a:lnTo>
                    <a:pt x="0" y="335707"/>
                  </a:lnTo>
                  <a:lnTo>
                    <a:pt x="219044" y="0"/>
                  </a:lnTo>
                  <a:lnTo>
                    <a:pt x="219044" y="2180979"/>
                  </a:lnTo>
                  <a:close/>
                </a:path>
              </a:pathLst>
            </a:custGeom>
            <a:ln w="9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95587" y="1700105"/>
              <a:ext cx="3352165" cy="2181225"/>
            </a:xfrm>
            <a:custGeom>
              <a:avLst/>
              <a:gdLst/>
              <a:ahLst/>
              <a:cxnLst/>
              <a:rect l="l" t="t" r="r" b="b"/>
              <a:pathLst>
                <a:path w="3352165" h="2181225">
                  <a:moveTo>
                    <a:pt x="3351935" y="0"/>
                  </a:moveTo>
                  <a:lnTo>
                    <a:pt x="0" y="0"/>
                  </a:lnTo>
                  <a:lnTo>
                    <a:pt x="0" y="2181058"/>
                  </a:lnTo>
                  <a:lnTo>
                    <a:pt x="3351935" y="2181059"/>
                  </a:lnTo>
                  <a:lnTo>
                    <a:pt x="3351935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95587" y="1700105"/>
              <a:ext cx="3352165" cy="2181225"/>
            </a:xfrm>
            <a:custGeom>
              <a:avLst/>
              <a:gdLst/>
              <a:ahLst/>
              <a:cxnLst/>
              <a:rect l="l" t="t" r="r" b="b"/>
              <a:pathLst>
                <a:path w="3352165" h="2181225">
                  <a:moveTo>
                    <a:pt x="0" y="2181058"/>
                  </a:moveTo>
                  <a:lnTo>
                    <a:pt x="3351935" y="2181059"/>
                  </a:lnTo>
                  <a:lnTo>
                    <a:pt x="3351935" y="0"/>
                  </a:lnTo>
                  <a:lnTo>
                    <a:pt x="0" y="0"/>
                  </a:lnTo>
                  <a:lnTo>
                    <a:pt x="0" y="2181058"/>
                  </a:lnTo>
                  <a:close/>
                </a:path>
              </a:pathLst>
            </a:custGeom>
            <a:ln w="9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5736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Architecture</a:t>
            </a:r>
            <a:endParaRPr sz="4100"/>
          </a:p>
        </p:txBody>
      </p:sp>
      <p:sp>
        <p:nvSpPr>
          <p:cNvPr id="18" name="object 18"/>
          <p:cNvSpPr txBox="1"/>
          <p:nvPr/>
        </p:nvSpPr>
        <p:spPr>
          <a:xfrm>
            <a:off x="4756604" y="1744947"/>
            <a:ext cx="130556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-25" dirty="0">
                <a:latin typeface="Cambria"/>
                <a:cs typeface="Cambria"/>
              </a:rPr>
              <a:t>Cassandra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30" dirty="0">
                <a:latin typeface="Cambria"/>
                <a:cs typeface="Cambria"/>
              </a:rPr>
              <a:t>Node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1979" y="1769025"/>
            <a:ext cx="2893695" cy="808355"/>
            <a:chOff x="1181979" y="1769025"/>
            <a:chExt cx="2893695" cy="808355"/>
          </a:xfrm>
        </p:grpSpPr>
        <p:sp>
          <p:nvSpPr>
            <p:cNvPr id="20" name="object 20"/>
            <p:cNvSpPr/>
            <p:nvPr/>
          </p:nvSpPr>
          <p:spPr>
            <a:xfrm>
              <a:off x="1194044" y="2455784"/>
              <a:ext cx="1783080" cy="0"/>
            </a:xfrm>
            <a:custGeom>
              <a:avLst/>
              <a:gdLst/>
              <a:ahLst/>
              <a:cxnLst/>
              <a:rect l="l" t="t" r="r" b="b"/>
              <a:pathLst>
                <a:path w="1783080">
                  <a:moveTo>
                    <a:pt x="1782587" y="0"/>
                  </a:moveTo>
                  <a:lnTo>
                    <a:pt x="0" y="0"/>
                  </a:lnTo>
                </a:path>
              </a:pathLst>
            </a:custGeom>
            <a:ln w="239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6153" y="1776963"/>
              <a:ext cx="981528" cy="7919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86153" y="1776963"/>
              <a:ext cx="981710" cy="792480"/>
            </a:xfrm>
            <a:custGeom>
              <a:avLst/>
              <a:gdLst/>
              <a:ahLst/>
              <a:cxnLst/>
              <a:rect l="l" t="t" r="r" b="b"/>
              <a:pathLst>
                <a:path w="981710" h="792480">
                  <a:moveTo>
                    <a:pt x="87586" y="791952"/>
                  </a:moveTo>
                  <a:lnTo>
                    <a:pt x="893942" y="791952"/>
                  </a:lnTo>
                  <a:lnTo>
                    <a:pt x="955866" y="765439"/>
                  </a:lnTo>
                  <a:lnTo>
                    <a:pt x="981528" y="701441"/>
                  </a:lnTo>
                  <a:lnTo>
                    <a:pt x="981528" y="90511"/>
                  </a:lnTo>
                  <a:lnTo>
                    <a:pt x="955866" y="26518"/>
                  </a:lnTo>
                  <a:lnTo>
                    <a:pt x="893942" y="0"/>
                  </a:lnTo>
                  <a:lnTo>
                    <a:pt x="87586" y="0"/>
                  </a:lnTo>
                  <a:lnTo>
                    <a:pt x="53503" y="7116"/>
                  </a:lnTo>
                  <a:lnTo>
                    <a:pt x="25662" y="26518"/>
                  </a:lnTo>
                  <a:lnTo>
                    <a:pt x="6886" y="55290"/>
                  </a:lnTo>
                  <a:lnTo>
                    <a:pt x="0" y="90511"/>
                  </a:lnTo>
                  <a:lnTo>
                    <a:pt x="0" y="701441"/>
                  </a:lnTo>
                  <a:lnTo>
                    <a:pt x="6886" y="736669"/>
                  </a:lnTo>
                  <a:lnTo>
                    <a:pt x="25662" y="765439"/>
                  </a:lnTo>
                  <a:lnTo>
                    <a:pt x="53503" y="784838"/>
                  </a:lnTo>
                  <a:lnTo>
                    <a:pt x="87586" y="791952"/>
                  </a:lnTo>
                  <a:close/>
                </a:path>
              </a:pathLst>
            </a:custGeom>
            <a:ln w="15759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87036" y="1951671"/>
            <a:ext cx="38544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20" dirty="0">
                <a:latin typeface="Segoe UI"/>
                <a:cs typeface="Segoe UI"/>
              </a:rPr>
              <a:t>Thrift</a:t>
            </a:r>
            <a:endParaRPr sz="1250">
              <a:latin typeface="Segoe UI"/>
              <a:cs typeface="Segoe U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21523" y="1882205"/>
            <a:ext cx="997585" cy="808355"/>
            <a:chOff x="3021523" y="1882205"/>
            <a:chExt cx="997585" cy="80835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29461" y="1890142"/>
              <a:ext cx="981528" cy="7918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29461" y="1890142"/>
              <a:ext cx="981710" cy="792480"/>
            </a:xfrm>
            <a:custGeom>
              <a:avLst/>
              <a:gdLst/>
              <a:ahLst/>
              <a:cxnLst/>
              <a:rect l="l" t="t" r="r" b="b"/>
              <a:pathLst>
                <a:path w="981710" h="792480">
                  <a:moveTo>
                    <a:pt x="87586" y="791888"/>
                  </a:moveTo>
                  <a:lnTo>
                    <a:pt x="893942" y="791888"/>
                  </a:lnTo>
                  <a:lnTo>
                    <a:pt x="955866" y="765384"/>
                  </a:lnTo>
                  <a:lnTo>
                    <a:pt x="981528" y="701393"/>
                  </a:lnTo>
                  <a:lnTo>
                    <a:pt x="981528" y="90511"/>
                  </a:lnTo>
                  <a:lnTo>
                    <a:pt x="955866" y="26518"/>
                  </a:lnTo>
                  <a:lnTo>
                    <a:pt x="893942" y="0"/>
                  </a:lnTo>
                  <a:lnTo>
                    <a:pt x="87586" y="0"/>
                  </a:lnTo>
                  <a:lnTo>
                    <a:pt x="53503" y="7116"/>
                  </a:lnTo>
                  <a:lnTo>
                    <a:pt x="25662" y="26518"/>
                  </a:lnTo>
                  <a:lnTo>
                    <a:pt x="6886" y="55290"/>
                  </a:lnTo>
                  <a:lnTo>
                    <a:pt x="0" y="90511"/>
                  </a:lnTo>
                  <a:lnTo>
                    <a:pt x="0" y="701393"/>
                  </a:lnTo>
                  <a:lnTo>
                    <a:pt x="6886" y="736618"/>
                  </a:lnTo>
                  <a:lnTo>
                    <a:pt x="25662" y="765383"/>
                  </a:lnTo>
                  <a:lnTo>
                    <a:pt x="53503" y="784777"/>
                  </a:lnTo>
                  <a:lnTo>
                    <a:pt x="87586" y="791888"/>
                  </a:lnTo>
                  <a:close/>
                </a:path>
              </a:pathLst>
            </a:custGeom>
            <a:ln w="15759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87179" y="2144428"/>
            <a:ext cx="59245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50" spc="-235" dirty="0">
                <a:latin typeface="Segoe UI"/>
                <a:cs typeface="Segoe UI"/>
              </a:rPr>
              <a:t>S</a:t>
            </a:r>
            <a:r>
              <a:rPr sz="1875" spc="-352" baseline="26666" dirty="0">
                <a:latin typeface="Segoe UI"/>
                <a:cs typeface="Segoe UI"/>
              </a:rPr>
              <a:t>T</a:t>
            </a:r>
            <a:r>
              <a:rPr sz="1250" spc="-235" dirty="0">
                <a:latin typeface="Segoe UI"/>
                <a:cs typeface="Segoe UI"/>
              </a:rPr>
              <a:t>e</a:t>
            </a:r>
            <a:r>
              <a:rPr sz="1875" spc="-352" baseline="26666" dirty="0">
                <a:latin typeface="Segoe UI"/>
                <a:cs typeface="Segoe UI"/>
              </a:rPr>
              <a:t>h</a:t>
            </a:r>
            <a:r>
              <a:rPr sz="1250" spc="-235" dirty="0">
                <a:latin typeface="Segoe UI"/>
                <a:cs typeface="Segoe UI"/>
              </a:rPr>
              <a:t>s</a:t>
            </a:r>
            <a:r>
              <a:rPr sz="1875" spc="-352" baseline="26666" dirty="0">
                <a:latin typeface="Segoe UI"/>
                <a:cs typeface="Segoe UI"/>
              </a:rPr>
              <a:t>r</a:t>
            </a:r>
            <a:r>
              <a:rPr sz="1250" spc="-235" dirty="0">
                <a:latin typeface="Segoe UI"/>
                <a:cs typeface="Segoe UI"/>
              </a:rPr>
              <a:t>s</a:t>
            </a:r>
            <a:r>
              <a:rPr sz="1875" spc="-352" baseline="26666" dirty="0">
                <a:latin typeface="Segoe UI"/>
                <a:cs typeface="Segoe UI"/>
              </a:rPr>
              <a:t>if</a:t>
            </a:r>
            <a:r>
              <a:rPr sz="1250" spc="-235" dirty="0">
                <a:latin typeface="Segoe UI"/>
                <a:cs typeface="Segoe UI"/>
              </a:rPr>
              <a:t>i</a:t>
            </a:r>
            <a:r>
              <a:rPr sz="1875" spc="-352" baseline="26666" dirty="0">
                <a:latin typeface="Segoe UI"/>
                <a:cs typeface="Segoe UI"/>
              </a:rPr>
              <a:t>t</a:t>
            </a:r>
            <a:r>
              <a:rPr sz="1250" spc="-235" dirty="0">
                <a:latin typeface="Segoe UI"/>
                <a:cs typeface="Segoe UI"/>
              </a:rPr>
              <a:t>on</a:t>
            </a:r>
            <a:endParaRPr sz="125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68693" y="1995384"/>
            <a:ext cx="997585" cy="807720"/>
            <a:chOff x="2968693" y="1995384"/>
            <a:chExt cx="997585" cy="80772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6631" y="2003322"/>
              <a:ext cx="981528" cy="79184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976631" y="2003322"/>
              <a:ext cx="981710" cy="791845"/>
            </a:xfrm>
            <a:custGeom>
              <a:avLst/>
              <a:gdLst/>
              <a:ahLst/>
              <a:cxnLst/>
              <a:rect l="l" t="t" r="r" b="b"/>
              <a:pathLst>
                <a:path w="981710" h="791844">
                  <a:moveTo>
                    <a:pt x="87586" y="791841"/>
                  </a:moveTo>
                  <a:lnTo>
                    <a:pt x="893942" y="791841"/>
                  </a:lnTo>
                  <a:lnTo>
                    <a:pt x="955866" y="765334"/>
                  </a:lnTo>
                  <a:lnTo>
                    <a:pt x="981528" y="701329"/>
                  </a:lnTo>
                  <a:lnTo>
                    <a:pt x="981528" y="90511"/>
                  </a:lnTo>
                  <a:lnTo>
                    <a:pt x="955866" y="26518"/>
                  </a:lnTo>
                  <a:lnTo>
                    <a:pt x="893942" y="0"/>
                  </a:lnTo>
                  <a:lnTo>
                    <a:pt x="87586" y="0"/>
                  </a:lnTo>
                  <a:lnTo>
                    <a:pt x="53503" y="7116"/>
                  </a:lnTo>
                  <a:lnTo>
                    <a:pt x="25662" y="26518"/>
                  </a:lnTo>
                  <a:lnTo>
                    <a:pt x="6886" y="55290"/>
                  </a:lnTo>
                  <a:lnTo>
                    <a:pt x="0" y="90511"/>
                  </a:lnTo>
                  <a:lnTo>
                    <a:pt x="0" y="701329"/>
                  </a:lnTo>
                  <a:lnTo>
                    <a:pt x="6886" y="736564"/>
                  </a:lnTo>
                  <a:lnTo>
                    <a:pt x="25662" y="765334"/>
                  </a:lnTo>
                  <a:lnTo>
                    <a:pt x="53503" y="784729"/>
                  </a:lnTo>
                  <a:lnTo>
                    <a:pt x="87586" y="791841"/>
                  </a:lnTo>
                  <a:close/>
                </a:path>
              </a:pathLst>
            </a:custGeom>
            <a:ln w="15759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93777" y="2178749"/>
            <a:ext cx="75755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50" spc="-250" dirty="0">
                <a:latin typeface="Segoe UI"/>
                <a:cs typeface="Segoe UI"/>
              </a:rPr>
              <a:t>Th</a:t>
            </a:r>
            <a:r>
              <a:rPr sz="1875" spc="-375" baseline="-26666" dirty="0">
                <a:latin typeface="Segoe UI"/>
                <a:cs typeface="Segoe UI"/>
              </a:rPr>
              <a:t>S</a:t>
            </a:r>
            <a:r>
              <a:rPr sz="1250" spc="-250" dirty="0">
                <a:latin typeface="Segoe UI"/>
                <a:cs typeface="Segoe UI"/>
              </a:rPr>
              <a:t>r</a:t>
            </a:r>
            <a:r>
              <a:rPr sz="1875" spc="-375" baseline="-26666" dirty="0">
                <a:latin typeface="Segoe UI"/>
                <a:cs typeface="Segoe UI"/>
              </a:rPr>
              <a:t>e</a:t>
            </a:r>
            <a:r>
              <a:rPr sz="1250" spc="-250" dirty="0">
                <a:latin typeface="Segoe UI"/>
                <a:cs typeface="Segoe UI"/>
              </a:rPr>
              <a:t>if</a:t>
            </a:r>
            <a:r>
              <a:rPr sz="1875" spc="-375" baseline="-26666" dirty="0">
                <a:latin typeface="Segoe UI"/>
                <a:cs typeface="Segoe UI"/>
              </a:rPr>
              <a:t>s</a:t>
            </a:r>
            <a:r>
              <a:rPr sz="1250" spc="-250" dirty="0">
                <a:latin typeface="Segoe UI"/>
                <a:cs typeface="Segoe UI"/>
              </a:rPr>
              <a:t>t</a:t>
            </a:r>
            <a:r>
              <a:rPr sz="1875" spc="-375" baseline="-26666" dirty="0">
                <a:latin typeface="Segoe UI"/>
                <a:cs typeface="Segoe UI"/>
              </a:rPr>
              <a:t>s</a:t>
            </a:r>
            <a:r>
              <a:rPr sz="1250" spc="-250" dirty="0">
                <a:latin typeface="Segoe UI"/>
                <a:cs typeface="Segoe UI"/>
              </a:rPr>
              <a:t>R</a:t>
            </a:r>
            <a:r>
              <a:rPr sz="1875" spc="-375" baseline="-26666" dirty="0">
                <a:latin typeface="Segoe UI"/>
                <a:cs typeface="Segoe UI"/>
              </a:rPr>
              <a:t>io</a:t>
            </a:r>
            <a:r>
              <a:rPr sz="1250" spc="-250" dirty="0">
                <a:latin typeface="Segoe UI"/>
                <a:cs typeface="Segoe UI"/>
              </a:rPr>
              <a:t>P</a:t>
            </a:r>
            <a:r>
              <a:rPr sz="1875" spc="-375" baseline="-26666" dirty="0">
                <a:latin typeface="Segoe UI"/>
                <a:cs typeface="Segoe UI"/>
              </a:rPr>
              <a:t>n</a:t>
            </a:r>
            <a:r>
              <a:rPr sz="1250" spc="-250" dirty="0">
                <a:latin typeface="Segoe UI"/>
                <a:cs typeface="Segoe UI"/>
              </a:rPr>
              <a:t>C</a:t>
            </a:r>
            <a:endParaRPr sz="125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21903" y="2371106"/>
            <a:ext cx="49974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5" dirty="0">
                <a:latin typeface="Segoe UI"/>
                <a:cs typeface="Segoe UI"/>
              </a:rPr>
              <a:t>or</a:t>
            </a:r>
            <a:r>
              <a:rPr sz="1250" spc="-50" dirty="0">
                <a:latin typeface="Segoe UI"/>
                <a:cs typeface="Segoe UI"/>
              </a:rPr>
              <a:t> </a:t>
            </a:r>
            <a:r>
              <a:rPr sz="1250" spc="-45" dirty="0">
                <a:latin typeface="Segoe UI"/>
                <a:cs typeface="Segoe UI"/>
              </a:rPr>
              <a:t>C</a:t>
            </a:r>
            <a:r>
              <a:rPr sz="1250" spc="5" dirty="0">
                <a:latin typeface="Segoe UI"/>
                <a:cs typeface="Segoe UI"/>
              </a:rPr>
              <a:t>Q</a:t>
            </a:r>
            <a:r>
              <a:rPr sz="1250" spc="-5" dirty="0">
                <a:latin typeface="Segoe UI"/>
                <a:cs typeface="Segoe UI"/>
              </a:rPr>
              <a:t>L</a:t>
            </a:r>
            <a:endParaRPr sz="125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96669" y="1979288"/>
            <a:ext cx="1213485" cy="414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25" dirty="0">
                <a:latin typeface="Consolas"/>
                <a:cs typeface="Consolas"/>
              </a:rPr>
              <a:t>set_keyspace()</a:t>
            </a:r>
            <a:endParaRPr sz="12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50" spc="-25" dirty="0">
                <a:latin typeface="Consolas"/>
                <a:cs typeface="Consolas"/>
              </a:rPr>
              <a:t>get_slice()</a:t>
            </a:r>
            <a:endParaRPr sz="1250">
              <a:latin typeface="Consolas"/>
              <a:cs typeface="Consola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46095" y="2414232"/>
            <a:ext cx="3698875" cy="128905"/>
            <a:chOff x="3946095" y="2414232"/>
            <a:chExt cx="3698875" cy="128905"/>
          </a:xfrm>
        </p:grpSpPr>
        <p:sp>
          <p:nvSpPr>
            <p:cNvPr id="35" name="object 35"/>
            <p:cNvSpPr/>
            <p:nvPr/>
          </p:nvSpPr>
          <p:spPr>
            <a:xfrm>
              <a:off x="3958160" y="2467916"/>
              <a:ext cx="734060" cy="0"/>
            </a:xfrm>
            <a:custGeom>
              <a:avLst/>
              <a:gdLst/>
              <a:ahLst/>
              <a:cxnLst/>
              <a:rect l="l" t="t" r="r" b="b"/>
              <a:pathLst>
                <a:path w="734060">
                  <a:moveTo>
                    <a:pt x="733443" y="0"/>
                  </a:moveTo>
                  <a:lnTo>
                    <a:pt x="0" y="0"/>
                  </a:lnTo>
                </a:path>
              </a:pathLst>
            </a:custGeom>
            <a:ln w="23944">
              <a:solidFill>
                <a:srgbClr val="4336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28346" y="2478404"/>
              <a:ext cx="2222500" cy="0"/>
            </a:xfrm>
            <a:custGeom>
              <a:avLst/>
              <a:gdLst/>
              <a:ahLst/>
              <a:cxnLst/>
              <a:rect l="l" t="t" r="r" b="b"/>
              <a:pathLst>
                <a:path w="2222500">
                  <a:moveTo>
                    <a:pt x="2222110" y="0"/>
                  </a:moveTo>
                  <a:lnTo>
                    <a:pt x="0" y="0"/>
                  </a:lnTo>
                </a:path>
              </a:pathLst>
            </a:custGeom>
            <a:ln w="2394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0334" y="2414232"/>
              <a:ext cx="124197" cy="12834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468178" y="2004750"/>
            <a:ext cx="741680" cy="4133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25" dirty="0">
                <a:latin typeface="Calibri"/>
                <a:cs typeface="Calibri"/>
              </a:rPr>
              <a:t>T</a:t>
            </a:r>
            <a:r>
              <a:rPr sz="1250" spc="-10" dirty="0">
                <a:latin typeface="Calibri"/>
                <a:cs typeface="Calibri"/>
              </a:rPr>
              <a:t>C</a:t>
            </a:r>
            <a:r>
              <a:rPr sz="1250" spc="-5" dirty="0">
                <a:latin typeface="Calibri"/>
                <a:cs typeface="Calibri"/>
              </a:rPr>
              <a:t>P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Cl</a:t>
            </a:r>
            <a:r>
              <a:rPr sz="1250" dirty="0">
                <a:latin typeface="Calibri"/>
                <a:cs typeface="Calibri"/>
              </a:rPr>
              <a:t>u</a:t>
            </a:r>
            <a:r>
              <a:rPr sz="1250" spc="-50" dirty="0">
                <a:latin typeface="Calibri"/>
                <a:cs typeface="Calibri"/>
              </a:rPr>
              <a:t>s</a:t>
            </a:r>
            <a:r>
              <a:rPr sz="1250" spc="15" dirty="0">
                <a:latin typeface="Calibri"/>
                <a:cs typeface="Calibri"/>
              </a:rPr>
              <a:t>t</a:t>
            </a:r>
            <a:r>
              <a:rPr sz="1250" spc="-40" dirty="0">
                <a:latin typeface="Calibri"/>
                <a:cs typeface="Calibri"/>
              </a:rPr>
              <a:t>e</a:t>
            </a:r>
            <a:r>
              <a:rPr sz="1250" spc="-5" dirty="0">
                <a:latin typeface="Calibri"/>
                <a:cs typeface="Calibri"/>
              </a:rPr>
              <a:t>r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50" spc="-15" dirty="0">
                <a:latin typeface="Calibri"/>
                <a:cs typeface="Calibri"/>
              </a:rPr>
              <a:t>Messages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38716" y="2466339"/>
            <a:ext cx="3296920" cy="823594"/>
            <a:chOff x="4338716" y="2466339"/>
            <a:chExt cx="3296920" cy="823594"/>
          </a:xfrm>
        </p:grpSpPr>
        <p:sp>
          <p:nvSpPr>
            <p:cNvPr id="40" name="object 40"/>
            <p:cNvSpPr/>
            <p:nvPr/>
          </p:nvSpPr>
          <p:spPr>
            <a:xfrm>
              <a:off x="5328345" y="2478404"/>
              <a:ext cx="2212975" cy="175260"/>
            </a:xfrm>
            <a:custGeom>
              <a:avLst/>
              <a:gdLst/>
              <a:ahLst/>
              <a:cxnLst/>
              <a:rect l="l" t="t" r="r" b="b"/>
              <a:pathLst>
                <a:path w="2212975" h="175260">
                  <a:moveTo>
                    <a:pt x="2212842" y="173456"/>
                  </a:moveTo>
                  <a:lnTo>
                    <a:pt x="2153731" y="174306"/>
                  </a:lnTo>
                  <a:lnTo>
                    <a:pt x="2097211" y="174775"/>
                  </a:lnTo>
                  <a:lnTo>
                    <a:pt x="2043180" y="174877"/>
                  </a:lnTo>
                  <a:lnTo>
                    <a:pt x="1991535" y="174625"/>
                  </a:lnTo>
                  <a:lnTo>
                    <a:pt x="1942176" y="174032"/>
                  </a:lnTo>
                  <a:lnTo>
                    <a:pt x="1895001" y="173111"/>
                  </a:lnTo>
                  <a:lnTo>
                    <a:pt x="1849907" y="171876"/>
                  </a:lnTo>
                  <a:lnTo>
                    <a:pt x="1806793" y="170339"/>
                  </a:lnTo>
                  <a:lnTo>
                    <a:pt x="1765557" y="168514"/>
                  </a:lnTo>
                  <a:lnTo>
                    <a:pt x="1726097" y="166414"/>
                  </a:lnTo>
                  <a:lnTo>
                    <a:pt x="1652100" y="161441"/>
                  </a:lnTo>
                  <a:lnTo>
                    <a:pt x="1583987" y="155525"/>
                  </a:lnTo>
                  <a:lnTo>
                    <a:pt x="1520944" y="148773"/>
                  </a:lnTo>
                  <a:lnTo>
                    <a:pt x="1462156" y="141288"/>
                  </a:lnTo>
                  <a:lnTo>
                    <a:pt x="1406809" y="133178"/>
                  </a:lnTo>
                  <a:lnTo>
                    <a:pt x="1354090" y="124546"/>
                  </a:lnTo>
                  <a:lnTo>
                    <a:pt x="1303183" y="115499"/>
                  </a:lnTo>
                  <a:lnTo>
                    <a:pt x="1253275" y="106142"/>
                  </a:lnTo>
                  <a:lnTo>
                    <a:pt x="1203551" y="96579"/>
                  </a:lnTo>
                  <a:lnTo>
                    <a:pt x="1178504" y="91754"/>
                  </a:lnTo>
                  <a:lnTo>
                    <a:pt x="1127529" y="82081"/>
                  </a:lnTo>
                  <a:lnTo>
                    <a:pt x="1074704" y="72467"/>
                  </a:lnTo>
                  <a:lnTo>
                    <a:pt x="1019212" y="63017"/>
                  </a:lnTo>
                  <a:lnTo>
                    <a:pt x="960241" y="53836"/>
                  </a:lnTo>
                  <a:lnTo>
                    <a:pt x="896976" y="45029"/>
                  </a:lnTo>
                  <a:lnTo>
                    <a:pt x="828602" y="36702"/>
                  </a:lnTo>
                  <a:lnTo>
                    <a:pt x="754306" y="28960"/>
                  </a:lnTo>
                  <a:lnTo>
                    <a:pt x="714682" y="25342"/>
                  </a:lnTo>
                  <a:lnTo>
                    <a:pt x="673272" y="21909"/>
                  </a:lnTo>
                  <a:lnTo>
                    <a:pt x="629975" y="18675"/>
                  </a:lnTo>
                  <a:lnTo>
                    <a:pt x="584688" y="15653"/>
                  </a:lnTo>
                  <a:lnTo>
                    <a:pt x="537309" y="12857"/>
                  </a:lnTo>
                  <a:lnTo>
                    <a:pt x="487738" y="10299"/>
                  </a:lnTo>
                  <a:lnTo>
                    <a:pt x="435872" y="7992"/>
                  </a:lnTo>
                  <a:lnTo>
                    <a:pt x="381608" y="5951"/>
                  </a:lnTo>
                  <a:lnTo>
                    <a:pt x="324847" y="4187"/>
                  </a:lnTo>
                  <a:lnTo>
                    <a:pt x="265485" y="2715"/>
                  </a:lnTo>
                  <a:lnTo>
                    <a:pt x="203421" y="1547"/>
                  </a:lnTo>
                  <a:lnTo>
                    <a:pt x="138553" y="696"/>
                  </a:lnTo>
                  <a:lnTo>
                    <a:pt x="70780" y="176"/>
                  </a:lnTo>
                  <a:lnTo>
                    <a:pt x="0" y="0"/>
                  </a:lnTo>
                </a:path>
              </a:pathLst>
            </a:custGeom>
            <a:ln w="2394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09675" y="2588359"/>
              <a:ext cx="125433" cy="1283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3517" y="2806465"/>
              <a:ext cx="981528" cy="38463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443517" y="2806465"/>
              <a:ext cx="981710" cy="384810"/>
            </a:xfrm>
            <a:custGeom>
              <a:avLst/>
              <a:gdLst/>
              <a:ahLst/>
              <a:cxnLst/>
              <a:rect l="l" t="t" r="r" b="b"/>
              <a:pathLst>
                <a:path w="981710" h="384810">
                  <a:moveTo>
                    <a:pt x="87586" y="384634"/>
                  </a:moveTo>
                  <a:lnTo>
                    <a:pt x="893942" y="384634"/>
                  </a:lnTo>
                  <a:lnTo>
                    <a:pt x="955866" y="358129"/>
                  </a:lnTo>
                  <a:lnTo>
                    <a:pt x="981528" y="294138"/>
                  </a:lnTo>
                  <a:lnTo>
                    <a:pt x="981528" y="90511"/>
                  </a:lnTo>
                  <a:lnTo>
                    <a:pt x="955866" y="26513"/>
                  </a:lnTo>
                  <a:lnTo>
                    <a:pt x="893942" y="0"/>
                  </a:lnTo>
                  <a:lnTo>
                    <a:pt x="87586" y="0"/>
                  </a:lnTo>
                  <a:lnTo>
                    <a:pt x="53503" y="7113"/>
                  </a:lnTo>
                  <a:lnTo>
                    <a:pt x="25662" y="26512"/>
                  </a:lnTo>
                  <a:lnTo>
                    <a:pt x="6886" y="55283"/>
                  </a:lnTo>
                  <a:lnTo>
                    <a:pt x="0" y="90511"/>
                  </a:lnTo>
                  <a:lnTo>
                    <a:pt x="0" y="294138"/>
                  </a:lnTo>
                  <a:lnTo>
                    <a:pt x="6886" y="329364"/>
                  </a:lnTo>
                  <a:lnTo>
                    <a:pt x="25662" y="358129"/>
                  </a:lnTo>
                  <a:lnTo>
                    <a:pt x="53503" y="377523"/>
                  </a:lnTo>
                  <a:lnTo>
                    <a:pt x="87586" y="384634"/>
                  </a:lnTo>
                  <a:close/>
                </a:path>
              </a:pathLst>
            </a:custGeom>
            <a:ln w="15894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9801" y="2851721"/>
              <a:ext cx="981528" cy="38463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99801" y="2851721"/>
              <a:ext cx="981710" cy="384810"/>
            </a:xfrm>
            <a:custGeom>
              <a:avLst/>
              <a:gdLst/>
              <a:ahLst/>
              <a:cxnLst/>
              <a:rect l="l" t="t" r="r" b="b"/>
              <a:pathLst>
                <a:path w="981710" h="384810">
                  <a:moveTo>
                    <a:pt x="87586" y="384634"/>
                  </a:moveTo>
                  <a:lnTo>
                    <a:pt x="893942" y="384634"/>
                  </a:lnTo>
                  <a:lnTo>
                    <a:pt x="955866" y="358121"/>
                  </a:lnTo>
                  <a:lnTo>
                    <a:pt x="981528" y="294122"/>
                  </a:lnTo>
                  <a:lnTo>
                    <a:pt x="981528" y="90495"/>
                  </a:lnTo>
                  <a:lnTo>
                    <a:pt x="955866" y="26505"/>
                  </a:lnTo>
                  <a:lnTo>
                    <a:pt x="893942" y="0"/>
                  </a:lnTo>
                  <a:lnTo>
                    <a:pt x="87586" y="0"/>
                  </a:lnTo>
                  <a:lnTo>
                    <a:pt x="53503" y="7111"/>
                  </a:lnTo>
                  <a:lnTo>
                    <a:pt x="25662" y="26504"/>
                  </a:lnTo>
                  <a:lnTo>
                    <a:pt x="6886" y="55270"/>
                  </a:lnTo>
                  <a:lnTo>
                    <a:pt x="0" y="90495"/>
                  </a:lnTo>
                  <a:lnTo>
                    <a:pt x="0" y="294122"/>
                  </a:lnTo>
                  <a:lnTo>
                    <a:pt x="6886" y="329351"/>
                  </a:lnTo>
                  <a:lnTo>
                    <a:pt x="25662" y="358121"/>
                  </a:lnTo>
                  <a:lnTo>
                    <a:pt x="53503" y="377520"/>
                  </a:lnTo>
                  <a:lnTo>
                    <a:pt x="87586" y="384634"/>
                  </a:lnTo>
                  <a:close/>
                </a:path>
              </a:pathLst>
            </a:custGeom>
            <a:ln w="15894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6971" y="2896977"/>
              <a:ext cx="981374" cy="38461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346971" y="2896977"/>
              <a:ext cx="981710" cy="384810"/>
            </a:xfrm>
            <a:custGeom>
              <a:avLst/>
              <a:gdLst/>
              <a:ahLst/>
              <a:cxnLst/>
              <a:rect l="l" t="t" r="r" b="b"/>
              <a:pathLst>
                <a:path w="981710" h="384810">
                  <a:moveTo>
                    <a:pt x="87586" y="384618"/>
                  </a:moveTo>
                  <a:lnTo>
                    <a:pt x="893787" y="384618"/>
                  </a:lnTo>
                  <a:lnTo>
                    <a:pt x="955770" y="358113"/>
                  </a:lnTo>
                  <a:lnTo>
                    <a:pt x="981374" y="294122"/>
                  </a:lnTo>
                  <a:lnTo>
                    <a:pt x="981374" y="90495"/>
                  </a:lnTo>
                  <a:lnTo>
                    <a:pt x="955770" y="26505"/>
                  </a:lnTo>
                  <a:lnTo>
                    <a:pt x="893787" y="0"/>
                  </a:lnTo>
                  <a:lnTo>
                    <a:pt x="87586" y="0"/>
                  </a:lnTo>
                  <a:lnTo>
                    <a:pt x="53438" y="7111"/>
                  </a:lnTo>
                  <a:lnTo>
                    <a:pt x="25604" y="26504"/>
                  </a:lnTo>
                  <a:lnTo>
                    <a:pt x="6864" y="55270"/>
                  </a:lnTo>
                  <a:lnTo>
                    <a:pt x="0" y="90495"/>
                  </a:lnTo>
                  <a:lnTo>
                    <a:pt x="0" y="294122"/>
                  </a:lnTo>
                  <a:lnTo>
                    <a:pt x="6864" y="329348"/>
                  </a:lnTo>
                  <a:lnTo>
                    <a:pt x="25604" y="358113"/>
                  </a:lnTo>
                  <a:lnTo>
                    <a:pt x="53438" y="377507"/>
                  </a:lnTo>
                  <a:lnTo>
                    <a:pt x="87586" y="384618"/>
                  </a:lnTo>
                  <a:close/>
                </a:path>
              </a:pathLst>
            </a:custGeom>
            <a:ln w="15894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10118" y="2871953"/>
            <a:ext cx="871855" cy="4140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53670">
              <a:lnSpc>
                <a:spcPct val="101000"/>
              </a:lnSpc>
              <a:spcBef>
                <a:spcPts val="120"/>
              </a:spcBef>
            </a:pPr>
            <a:r>
              <a:rPr sz="1250" spc="-20" dirty="0">
                <a:latin typeface="Segoe UI"/>
                <a:cs typeface="Segoe UI"/>
              </a:rPr>
              <a:t>Column </a:t>
            </a:r>
            <a:r>
              <a:rPr sz="1250" spc="-15" dirty="0">
                <a:latin typeface="Segoe UI"/>
                <a:cs typeface="Segoe UI"/>
              </a:rPr>
              <a:t> </a:t>
            </a:r>
            <a:r>
              <a:rPr sz="1250" spc="-30" dirty="0">
                <a:latin typeface="Segoe UI"/>
                <a:cs typeface="Segoe UI"/>
              </a:rPr>
              <a:t>F</a:t>
            </a:r>
            <a:r>
              <a:rPr sz="1250" spc="20" dirty="0">
                <a:latin typeface="Segoe UI"/>
                <a:cs typeface="Segoe UI"/>
              </a:rPr>
              <a:t>a</a:t>
            </a:r>
            <a:r>
              <a:rPr sz="1250" spc="-60" dirty="0">
                <a:latin typeface="Segoe UI"/>
                <a:cs typeface="Segoe UI"/>
              </a:rPr>
              <a:t>m</a:t>
            </a:r>
            <a:r>
              <a:rPr sz="1250" spc="-15" dirty="0">
                <a:latin typeface="Segoe UI"/>
                <a:cs typeface="Segoe UI"/>
              </a:rPr>
              <a:t>il</a:t>
            </a:r>
            <a:r>
              <a:rPr sz="1250" spc="-5" dirty="0">
                <a:latin typeface="Segoe UI"/>
                <a:cs typeface="Segoe UI"/>
              </a:rPr>
              <a:t>y</a:t>
            </a:r>
            <a:r>
              <a:rPr sz="1250" spc="5" dirty="0">
                <a:latin typeface="Segoe UI"/>
                <a:cs typeface="Segoe UI"/>
              </a:rPr>
              <a:t> </a:t>
            </a:r>
            <a:r>
              <a:rPr sz="1250" spc="-10" dirty="0">
                <a:latin typeface="Segoe UI"/>
                <a:cs typeface="Segoe UI"/>
              </a:rPr>
              <a:t>S</a:t>
            </a:r>
            <a:r>
              <a:rPr sz="1250" spc="-60" dirty="0">
                <a:latin typeface="Segoe UI"/>
                <a:cs typeface="Segoe UI"/>
              </a:rPr>
              <a:t>t</a:t>
            </a:r>
            <a:r>
              <a:rPr sz="1250" spc="-5" dirty="0">
                <a:latin typeface="Segoe UI"/>
                <a:cs typeface="Segoe UI"/>
              </a:rPr>
              <a:t>o</a:t>
            </a:r>
            <a:r>
              <a:rPr sz="1250" dirty="0">
                <a:latin typeface="Segoe UI"/>
                <a:cs typeface="Segoe UI"/>
              </a:rPr>
              <a:t>r</a:t>
            </a:r>
            <a:r>
              <a:rPr sz="1250" spc="-5" dirty="0">
                <a:latin typeface="Segoe UI"/>
                <a:cs typeface="Segoe UI"/>
              </a:rPr>
              <a:t>e</a:t>
            </a:r>
            <a:endParaRPr sz="1250">
              <a:latin typeface="Segoe UI"/>
              <a:cs typeface="Segoe U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822126" y="3010092"/>
            <a:ext cx="1259840" cy="530225"/>
            <a:chOff x="4822126" y="3010092"/>
            <a:chExt cx="1259840" cy="530225"/>
          </a:xfrm>
        </p:grpSpPr>
        <p:sp>
          <p:nvSpPr>
            <p:cNvPr id="50" name="object 50"/>
            <p:cNvSpPr/>
            <p:nvPr/>
          </p:nvSpPr>
          <p:spPr>
            <a:xfrm>
              <a:off x="4833874" y="3292913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235298"/>
                  </a:moveTo>
                  <a:lnTo>
                    <a:pt x="0" y="0"/>
                  </a:lnTo>
                </a:path>
              </a:pathLst>
            </a:custGeom>
            <a:ln w="23171">
              <a:solidFill>
                <a:srgbClr val="4336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81330" y="3010092"/>
              <a:ext cx="701040" cy="181610"/>
            </a:xfrm>
            <a:custGeom>
              <a:avLst/>
              <a:gdLst/>
              <a:ahLst/>
              <a:cxnLst/>
              <a:rect l="l" t="t" r="r" b="b"/>
              <a:pathLst>
                <a:path w="701039" h="181610">
                  <a:moveTo>
                    <a:pt x="700602" y="0"/>
                  </a:moveTo>
                  <a:lnTo>
                    <a:pt x="0" y="0"/>
                  </a:lnTo>
                  <a:lnTo>
                    <a:pt x="0" y="181007"/>
                  </a:lnTo>
                  <a:lnTo>
                    <a:pt x="700602" y="181007"/>
                  </a:lnTo>
                  <a:lnTo>
                    <a:pt x="700602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381330" y="3010092"/>
            <a:ext cx="701040" cy="181610"/>
          </a:xfrm>
          <a:prstGeom prst="rect">
            <a:avLst/>
          </a:prstGeom>
          <a:ln w="11949">
            <a:solidFill>
              <a:srgbClr val="7E7E7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14"/>
              </a:spcBef>
            </a:pPr>
            <a:r>
              <a:rPr sz="950" spc="-5" dirty="0">
                <a:latin typeface="Calibri"/>
                <a:cs typeface="Calibri"/>
              </a:rPr>
              <a:t>Row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Cache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334854" y="3488285"/>
            <a:ext cx="998219" cy="220345"/>
            <a:chOff x="4334854" y="3488285"/>
            <a:chExt cx="998219" cy="220345"/>
          </a:xfrm>
        </p:grpSpPr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3109" y="3496540"/>
              <a:ext cx="981528" cy="2036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43109" y="3496540"/>
              <a:ext cx="981710" cy="203835"/>
            </a:xfrm>
            <a:custGeom>
              <a:avLst/>
              <a:gdLst/>
              <a:ahLst/>
              <a:cxnLst/>
              <a:rect l="l" t="t" r="r" b="b"/>
              <a:pathLst>
                <a:path w="981710" h="203835">
                  <a:moveTo>
                    <a:pt x="87586" y="203627"/>
                  </a:moveTo>
                  <a:lnTo>
                    <a:pt x="893942" y="203627"/>
                  </a:lnTo>
                  <a:lnTo>
                    <a:pt x="955866" y="177114"/>
                  </a:lnTo>
                  <a:lnTo>
                    <a:pt x="981528" y="113115"/>
                  </a:lnTo>
                  <a:lnTo>
                    <a:pt x="981528" y="90495"/>
                  </a:lnTo>
                  <a:lnTo>
                    <a:pt x="955866" y="26505"/>
                  </a:lnTo>
                  <a:lnTo>
                    <a:pt x="893942" y="0"/>
                  </a:lnTo>
                  <a:lnTo>
                    <a:pt x="87586" y="0"/>
                  </a:lnTo>
                  <a:lnTo>
                    <a:pt x="53503" y="7111"/>
                  </a:lnTo>
                  <a:lnTo>
                    <a:pt x="25662" y="26504"/>
                  </a:lnTo>
                  <a:lnTo>
                    <a:pt x="6886" y="55270"/>
                  </a:lnTo>
                  <a:lnTo>
                    <a:pt x="0" y="90495"/>
                  </a:lnTo>
                  <a:lnTo>
                    <a:pt x="0" y="113115"/>
                  </a:lnTo>
                  <a:lnTo>
                    <a:pt x="6886" y="148343"/>
                  </a:lnTo>
                  <a:lnTo>
                    <a:pt x="25662" y="177114"/>
                  </a:lnTo>
                  <a:lnTo>
                    <a:pt x="53503" y="196513"/>
                  </a:lnTo>
                  <a:lnTo>
                    <a:pt x="87586" y="203627"/>
                  </a:lnTo>
                  <a:close/>
                </a:path>
              </a:pathLst>
            </a:custGeom>
            <a:ln w="15941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872637" y="3326107"/>
            <a:ext cx="732155" cy="4140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352425">
              <a:lnSpc>
                <a:spcPct val="101000"/>
              </a:lnSpc>
              <a:spcBef>
                <a:spcPts val="120"/>
              </a:spcBef>
            </a:pPr>
            <a:r>
              <a:rPr sz="1250" spc="-5" dirty="0">
                <a:latin typeface="Segoe UI"/>
                <a:cs typeface="Segoe UI"/>
              </a:rPr>
              <a:t>Lo</a:t>
            </a:r>
            <a:r>
              <a:rPr sz="1250" spc="-70" dirty="0">
                <a:latin typeface="Segoe UI"/>
                <a:cs typeface="Segoe UI"/>
              </a:rPr>
              <a:t>c</a:t>
            </a:r>
            <a:r>
              <a:rPr sz="1250" spc="15" dirty="0">
                <a:latin typeface="Segoe UI"/>
                <a:cs typeface="Segoe UI"/>
              </a:rPr>
              <a:t>a</a:t>
            </a:r>
            <a:r>
              <a:rPr sz="1250" spc="-5" dirty="0">
                <a:latin typeface="Segoe UI"/>
                <a:cs typeface="Segoe UI"/>
              </a:rPr>
              <a:t>l  </a:t>
            </a:r>
            <a:r>
              <a:rPr sz="1250" spc="-30" dirty="0">
                <a:latin typeface="Segoe UI"/>
                <a:cs typeface="Segoe UI"/>
              </a:rPr>
              <a:t>F</a:t>
            </a:r>
            <a:r>
              <a:rPr sz="1250" spc="-15" dirty="0">
                <a:latin typeface="Segoe UI"/>
                <a:cs typeface="Segoe UI"/>
              </a:rPr>
              <a:t>il</a:t>
            </a:r>
            <a:r>
              <a:rPr sz="1250" dirty="0">
                <a:latin typeface="Segoe UI"/>
                <a:cs typeface="Segoe UI"/>
              </a:rPr>
              <a:t>e</a:t>
            </a:r>
            <a:r>
              <a:rPr sz="1250" spc="-25" dirty="0">
                <a:latin typeface="Segoe UI"/>
                <a:cs typeface="Segoe UI"/>
              </a:rPr>
              <a:t>sys</a:t>
            </a:r>
            <a:r>
              <a:rPr sz="1250" spc="10" dirty="0">
                <a:latin typeface="Segoe UI"/>
                <a:cs typeface="Segoe UI"/>
              </a:rPr>
              <a:t>t</a:t>
            </a:r>
            <a:r>
              <a:rPr sz="1250" spc="-75" dirty="0">
                <a:latin typeface="Segoe UI"/>
                <a:cs typeface="Segoe UI"/>
              </a:rPr>
              <a:t>e</a:t>
            </a:r>
            <a:r>
              <a:rPr sz="1250" spc="-10" dirty="0">
                <a:latin typeface="Segoe UI"/>
                <a:cs typeface="Segoe UI"/>
              </a:rPr>
              <a:t>m</a:t>
            </a:r>
            <a:endParaRPr sz="1250">
              <a:latin typeface="Segoe UI"/>
              <a:cs typeface="Segoe U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81330" y="3505575"/>
            <a:ext cx="701040" cy="181610"/>
          </a:xfrm>
          <a:custGeom>
            <a:avLst/>
            <a:gdLst/>
            <a:ahLst/>
            <a:cxnLst/>
            <a:rect l="l" t="t" r="r" b="b"/>
            <a:pathLst>
              <a:path w="701039" h="181610">
                <a:moveTo>
                  <a:pt x="700602" y="0"/>
                </a:moveTo>
                <a:lnTo>
                  <a:pt x="0" y="0"/>
                </a:lnTo>
                <a:lnTo>
                  <a:pt x="0" y="181007"/>
                </a:lnTo>
                <a:lnTo>
                  <a:pt x="700602" y="181007"/>
                </a:lnTo>
                <a:lnTo>
                  <a:pt x="700602" y="0"/>
                </a:lnTo>
                <a:close/>
              </a:path>
            </a:pathLst>
          </a:custGeom>
          <a:solidFill>
            <a:srgbClr val="EAE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907360" y="3478557"/>
            <a:ext cx="133159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570230" algn="l"/>
              </a:tabLst>
            </a:pPr>
            <a:r>
              <a:rPr sz="1250" u="heavy" spc="-350" dirty="0">
                <a:uFill>
                  <a:solidFill>
                    <a:srgbClr val="43365A"/>
                  </a:solidFill>
                </a:uFill>
                <a:latin typeface="Segoe UI"/>
                <a:cs typeface="Segoe UI"/>
              </a:rPr>
              <a:t> </a:t>
            </a:r>
            <a:r>
              <a:rPr sz="1875" spc="-7" baseline="-13333" dirty="0">
                <a:latin typeface="Segoe UI"/>
                <a:cs typeface="Segoe UI"/>
              </a:rPr>
              <a:t> </a:t>
            </a:r>
            <a:r>
              <a:rPr sz="1875" baseline="-13333" dirty="0">
                <a:latin typeface="Segoe UI"/>
                <a:cs typeface="Segoe UI"/>
              </a:rPr>
              <a:t>	</a:t>
            </a:r>
            <a:r>
              <a:rPr sz="1250" spc="-20" dirty="0">
                <a:latin typeface="Segoe UI"/>
                <a:cs typeface="Segoe UI"/>
              </a:rPr>
              <a:t>MemTable</a:t>
            </a:r>
            <a:endParaRPr sz="1250">
              <a:latin typeface="Segoe UI"/>
              <a:cs typeface="Segoe U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81330" y="3505575"/>
            <a:ext cx="701040" cy="181610"/>
          </a:xfrm>
          <a:prstGeom prst="rect">
            <a:avLst/>
          </a:prstGeom>
          <a:ln w="11949">
            <a:solidFill>
              <a:srgbClr val="7E7E7E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latin typeface="Calibri"/>
                <a:cs typeface="Calibri"/>
              </a:rPr>
              <a:t>Key</a:t>
            </a:r>
            <a:r>
              <a:rPr sz="950" spc="-2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Cache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338716" y="2221266"/>
            <a:ext cx="998219" cy="640080"/>
            <a:chOff x="4338716" y="2221266"/>
            <a:chExt cx="998219" cy="640080"/>
          </a:xfrm>
        </p:grpSpPr>
        <p:sp>
          <p:nvSpPr>
            <p:cNvPr id="61" name="object 61"/>
            <p:cNvSpPr/>
            <p:nvPr/>
          </p:nvSpPr>
          <p:spPr>
            <a:xfrm>
              <a:off x="4833874" y="2614156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235298"/>
                  </a:moveTo>
                  <a:lnTo>
                    <a:pt x="0" y="0"/>
                  </a:lnTo>
                </a:path>
              </a:pathLst>
            </a:custGeom>
            <a:ln w="23171">
              <a:solidFill>
                <a:srgbClr val="4336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6971" y="2229521"/>
              <a:ext cx="981374" cy="38463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46971" y="2229521"/>
              <a:ext cx="981710" cy="384810"/>
            </a:xfrm>
            <a:custGeom>
              <a:avLst/>
              <a:gdLst/>
              <a:ahLst/>
              <a:cxnLst/>
              <a:rect l="l" t="t" r="r" b="b"/>
              <a:pathLst>
                <a:path w="981710" h="384810">
                  <a:moveTo>
                    <a:pt x="87586" y="384634"/>
                  </a:moveTo>
                  <a:lnTo>
                    <a:pt x="893787" y="384634"/>
                  </a:lnTo>
                  <a:lnTo>
                    <a:pt x="955770" y="358129"/>
                  </a:lnTo>
                  <a:lnTo>
                    <a:pt x="981374" y="294138"/>
                  </a:lnTo>
                  <a:lnTo>
                    <a:pt x="981374" y="90511"/>
                  </a:lnTo>
                  <a:lnTo>
                    <a:pt x="955770" y="26518"/>
                  </a:lnTo>
                  <a:lnTo>
                    <a:pt x="893787" y="0"/>
                  </a:lnTo>
                  <a:lnTo>
                    <a:pt x="87586" y="0"/>
                  </a:lnTo>
                  <a:lnTo>
                    <a:pt x="53438" y="7116"/>
                  </a:lnTo>
                  <a:lnTo>
                    <a:pt x="25604" y="26518"/>
                  </a:lnTo>
                  <a:lnTo>
                    <a:pt x="6864" y="55290"/>
                  </a:lnTo>
                  <a:lnTo>
                    <a:pt x="0" y="90511"/>
                  </a:lnTo>
                  <a:lnTo>
                    <a:pt x="0" y="294138"/>
                  </a:lnTo>
                  <a:lnTo>
                    <a:pt x="6864" y="329364"/>
                  </a:lnTo>
                  <a:lnTo>
                    <a:pt x="25604" y="358129"/>
                  </a:lnTo>
                  <a:lnTo>
                    <a:pt x="53438" y="377523"/>
                  </a:lnTo>
                  <a:lnTo>
                    <a:pt x="87586" y="384634"/>
                  </a:lnTo>
                  <a:close/>
                </a:path>
              </a:pathLst>
            </a:custGeom>
            <a:ln w="15894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565365" y="2201497"/>
            <a:ext cx="553085" cy="414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25" dirty="0">
                <a:latin typeface="Segoe UI"/>
                <a:cs typeface="Segoe UI"/>
              </a:rPr>
              <a:t>Storage</a:t>
            </a:r>
            <a:endParaRPr sz="1250">
              <a:latin typeface="Segoe UI"/>
              <a:cs typeface="Segoe UI"/>
            </a:endParaRPr>
          </a:p>
          <a:p>
            <a:pPr marL="88265">
              <a:lnSpc>
                <a:spcPct val="100000"/>
              </a:lnSpc>
              <a:spcBef>
                <a:spcPts val="15"/>
              </a:spcBef>
            </a:pPr>
            <a:r>
              <a:rPr sz="1250" spc="-10" dirty="0">
                <a:latin typeface="Segoe UI"/>
                <a:cs typeface="Segoe UI"/>
              </a:rPr>
              <a:t>Proxy</a:t>
            </a:r>
            <a:endParaRPr sz="1250">
              <a:latin typeface="Segoe UI"/>
              <a:cs typeface="Segoe U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74877" y="3098038"/>
            <a:ext cx="3372485" cy="670560"/>
            <a:chOff x="674877" y="3098038"/>
            <a:chExt cx="3372485" cy="670560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03487" y="3309595"/>
              <a:ext cx="443634" cy="45844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85037" y="3108198"/>
              <a:ext cx="2117725" cy="649605"/>
            </a:xfrm>
            <a:custGeom>
              <a:avLst/>
              <a:gdLst/>
              <a:ahLst/>
              <a:cxnLst/>
              <a:rect l="l" t="t" r="r" b="b"/>
              <a:pathLst>
                <a:path w="2117725" h="649604">
                  <a:moveTo>
                    <a:pt x="1719072" y="0"/>
                  </a:moveTo>
                  <a:lnTo>
                    <a:pt x="108204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3"/>
                  </a:lnTo>
                  <a:lnTo>
                    <a:pt x="0" y="541019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4" y="649224"/>
                  </a:lnTo>
                  <a:lnTo>
                    <a:pt x="1719072" y="649224"/>
                  </a:lnTo>
                  <a:lnTo>
                    <a:pt x="1761214" y="640728"/>
                  </a:lnTo>
                  <a:lnTo>
                    <a:pt x="1795605" y="617553"/>
                  </a:lnTo>
                  <a:lnTo>
                    <a:pt x="1818780" y="583162"/>
                  </a:lnTo>
                  <a:lnTo>
                    <a:pt x="1827276" y="541019"/>
                  </a:lnTo>
                  <a:lnTo>
                    <a:pt x="2117471" y="477900"/>
                  </a:lnTo>
                  <a:lnTo>
                    <a:pt x="1827276" y="378713"/>
                  </a:lnTo>
                  <a:lnTo>
                    <a:pt x="1827276" y="108203"/>
                  </a:lnTo>
                  <a:lnTo>
                    <a:pt x="1818780" y="66061"/>
                  </a:lnTo>
                  <a:lnTo>
                    <a:pt x="1795605" y="31670"/>
                  </a:lnTo>
                  <a:lnTo>
                    <a:pt x="1761214" y="8495"/>
                  </a:lnTo>
                  <a:lnTo>
                    <a:pt x="171907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5037" y="3108198"/>
              <a:ext cx="2117725" cy="649605"/>
            </a:xfrm>
            <a:custGeom>
              <a:avLst/>
              <a:gdLst/>
              <a:ahLst/>
              <a:cxnLst/>
              <a:rect l="l" t="t" r="r" b="b"/>
              <a:pathLst>
                <a:path w="2117725" h="649604">
                  <a:moveTo>
                    <a:pt x="0" y="108203"/>
                  </a:moveTo>
                  <a:lnTo>
                    <a:pt x="8504" y="66061"/>
                  </a:lnTo>
                  <a:lnTo>
                    <a:pt x="31694" y="31670"/>
                  </a:lnTo>
                  <a:lnTo>
                    <a:pt x="66088" y="8495"/>
                  </a:lnTo>
                  <a:lnTo>
                    <a:pt x="108204" y="0"/>
                  </a:lnTo>
                  <a:lnTo>
                    <a:pt x="1065911" y="0"/>
                  </a:lnTo>
                  <a:lnTo>
                    <a:pt x="1522730" y="0"/>
                  </a:lnTo>
                  <a:lnTo>
                    <a:pt x="1719072" y="0"/>
                  </a:lnTo>
                  <a:lnTo>
                    <a:pt x="1761214" y="8495"/>
                  </a:lnTo>
                  <a:lnTo>
                    <a:pt x="1795605" y="31670"/>
                  </a:lnTo>
                  <a:lnTo>
                    <a:pt x="1818780" y="66061"/>
                  </a:lnTo>
                  <a:lnTo>
                    <a:pt x="1827276" y="108203"/>
                  </a:lnTo>
                  <a:lnTo>
                    <a:pt x="1827276" y="378713"/>
                  </a:lnTo>
                  <a:lnTo>
                    <a:pt x="2117471" y="477900"/>
                  </a:lnTo>
                  <a:lnTo>
                    <a:pt x="1827276" y="541019"/>
                  </a:lnTo>
                  <a:lnTo>
                    <a:pt x="1818780" y="583162"/>
                  </a:lnTo>
                  <a:lnTo>
                    <a:pt x="1795605" y="617553"/>
                  </a:lnTo>
                  <a:lnTo>
                    <a:pt x="1761214" y="640728"/>
                  </a:lnTo>
                  <a:lnTo>
                    <a:pt x="1719072" y="649224"/>
                  </a:lnTo>
                  <a:lnTo>
                    <a:pt x="1522730" y="649224"/>
                  </a:lnTo>
                  <a:lnTo>
                    <a:pt x="1065911" y="649224"/>
                  </a:lnTo>
                  <a:lnTo>
                    <a:pt x="108204" y="649224"/>
                  </a:lnTo>
                  <a:lnTo>
                    <a:pt x="66088" y="640728"/>
                  </a:lnTo>
                  <a:lnTo>
                    <a:pt x="31694" y="617553"/>
                  </a:lnTo>
                  <a:lnTo>
                    <a:pt x="8504" y="583162"/>
                  </a:lnTo>
                  <a:lnTo>
                    <a:pt x="0" y="541019"/>
                  </a:lnTo>
                  <a:lnTo>
                    <a:pt x="0" y="378713"/>
                  </a:lnTo>
                  <a:lnTo>
                    <a:pt x="0" y="10820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94105" y="3160267"/>
            <a:ext cx="1370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Stores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SSTables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Commit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020814" y="1115313"/>
            <a:ext cx="1306830" cy="894715"/>
            <a:chOff x="7020814" y="1115313"/>
            <a:chExt cx="1306830" cy="894715"/>
          </a:xfrm>
        </p:grpSpPr>
        <p:sp>
          <p:nvSpPr>
            <p:cNvPr id="71" name="object 71"/>
            <p:cNvSpPr/>
            <p:nvPr/>
          </p:nvSpPr>
          <p:spPr>
            <a:xfrm>
              <a:off x="7030974" y="1125473"/>
              <a:ext cx="1286510" cy="874394"/>
            </a:xfrm>
            <a:custGeom>
              <a:avLst/>
              <a:gdLst/>
              <a:ahLst/>
              <a:cxnLst/>
              <a:rect l="l" t="t" r="r" b="b"/>
              <a:pathLst>
                <a:path w="1286509" h="874394">
                  <a:moveTo>
                    <a:pt x="535940" y="649224"/>
                  </a:moveTo>
                  <a:lnTo>
                    <a:pt x="214375" y="649224"/>
                  </a:lnTo>
                  <a:lnTo>
                    <a:pt x="30225" y="873887"/>
                  </a:lnTo>
                  <a:lnTo>
                    <a:pt x="535940" y="649224"/>
                  </a:lnTo>
                  <a:close/>
                </a:path>
                <a:path w="1286509" h="874394">
                  <a:moveTo>
                    <a:pt x="1178052" y="0"/>
                  </a:moveTo>
                  <a:lnTo>
                    <a:pt x="108203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3" y="649224"/>
                  </a:lnTo>
                  <a:lnTo>
                    <a:pt x="1178052" y="649224"/>
                  </a:lnTo>
                  <a:lnTo>
                    <a:pt x="1220194" y="640728"/>
                  </a:lnTo>
                  <a:lnTo>
                    <a:pt x="1254585" y="617553"/>
                  </a:lnTo>
                  <a:lnTo>
                    <a:pt x="1277760" y="583162"/>
                  </a:lnTo>
                  <a:lnTo>
                    <a:pt x="1286255" y="541020"/>
                  </a:lnTo>
                  <a:lnTo>
                    <a:pt x="1286255" y="108203"/>
                  </a:lnTo>
                  <a:lnTo>
                    <a:pt x="1277760" y="66061"/>
                  </a:lnTo>
                  <a:lnTo>
                    <a:pt x="1254585" y="31670"/>
                  </a:lnTo>
                  <a:lnTo>
                    <a:pt x="1220194" y="8495"/>
                  </a:lnTo>
                  <a:lnTo>
                    <a:pt x="117805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30974" y="1125473"/>
              <a:ext cx="1286510" cy="874394"/>
            </a:xfrm>
            <a:custGeom>
              <a:avLst/>
              <a:gdLst/>
              <a:ahLst/>
              <a:cxnLst/>
              <a:rect l="l" t="t" r="r" b="b"/>
              <a:pathLst>
                <a:path w="1286509" h="874394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3" y="0"/>
                  </a:lnTo>
                  <a:lnTo>
                    <a:pt x="214375" y="0"/>
                  </a:lnTo>
                  <a:lnTo>
                    <a:pt x="535940" y="0"/>
                  </a:lnTo>
                  <a:lnTo>
                    <a:pt x="1178052" y="0"/>
                  </a:lnTo>
                  <a:lnTo>
                    <a:pt x="1220194" y="8495"/>
                  </a:lnTo>
                  <a:lnTo>
                    <a:pt x="1254585" y="31670"/>
                  </a:lnTo>
                  <a:lnTo>
                    <a:pt x="1277760" y="66061"/>
                  </a:lnTo>
                  <a:lnTo>
                    <a:pt x="1286255" y="108203"/>
                  </a:lnTo>
                  <a:lnTo>
                    <a:pt x="1286255" y="378713"/>
                  </a:lnTo>
                  <a:lnTo>
                    <a:pt x="1286255" y="541020"/>
                  </a:lnTo>
                  <a:lnTo>
                    <a:pt x="1277760" y="583162"/>
                  </a:lnTo>
                  <a:lnTo>
                    <a:pt x="1254585" y="617553"/>
                  </a:lnTo>
                  <a:lnTo>
                    <a:pt x="1220194" y="640728"/>
                  </a:lnTo>
                  <a:lnTo>
                    <a:pt x="1178052" y="649224"/>
                  </a:lnTo>
                  <a:lnTo>
                    <a:pt x="535940" y="649224"/>
                  </a:lnTo>
                  <a:lnTo>
                    <a:pt x="30225" y="873887"/>
                  </a:lnTo>
                  <a:lnTo>
                    <a:pt x="214375" y="649224"/>
                  </a:lnTo>
                  <a:lnTo>
                    <a:pt x="108203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378713"/>
                  </a:lnTo>
                  <a:lnTo>
                    <a:pt x="0" y="10820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141209" y="1177239"/>
            <a:ext cx="9937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Replication,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Gossip,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390646" y="972058"/>
            <a:ext cx="1623695" cy="894715"/>
            <a:chOff x="3390646" y="972058"/>
            <a:chExt cx="1623695" cy="894715"/>
          </a:xfrm>
        </p:grpSpPr>
        <p:sp>
          <p:nvSpPr>
            <p:cNvPr id="75" name="object 75"/>
            <p:cNvSpPr/>
            <p:nvPr/>
          </p:nvSpPr>
          <p:spPr>
            <a:xfrm>
              <a:off x="3400806" y="982218"/>
              <a:ext cx="1603375" cy="874394"/>
            </a:xfrm>
            <a:custGeom>
              <a:avLst/>
              <a:gdLst/>
              <a:ahLst/>
              <a:cxnLst/>
              <a:rect l="l" t="t" r="r" b="b"/>
              <a:pathLst>
                <a:path w="1603375" h="874394">
                  <a:moveTo>
                    <a:pt x="668020" y="649224"/>
                  </a:moveTo>
                  <a:lnTo>
                    <a:pt x="267208" y="649224"/>
                  </a:lnTo>
                  <a:lnTo>
                    <a:pt x="37592" y="873887"/>
                  </a:lnTo>
                  <a:lnTo>
                    <a:pt x="668020" y="649224"/>
                  </a:lnTo>
                  <a:close/>
                </a:path>
                <a:path w="1603375" h="874394">
                  <a:moveTo>
                    <a:pt x="1495044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4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1495044" y="649224"/>
                  </a:lnTo>
                  <a:lnTo>
                    <a:pt x="1537186" y="640728"/>
                  </a:lnTo>
                  <a:lnTo>
                    <a:pt x="1571577" y="617553"/>
                  </a:lnTo>
                  <a:lnTo>
                    <a:pt x="1594752" y="583162"/>
                  </a:lnTo>
                  <a:lnTo>
                    <a:pt x="1603248" y="541020"/>
                  </a:lnTo>
                  <a:lnTo>
                    <a:pt x="1603248" y="108204"/>
                  </a:lnTo>
                  <a:lnTo>
                    <a:pt x="1594752" y="66061"/>
                  </a:lnTo>
                  <a:lnTo>
                    <a:pt x="1571577" y="31670"/>
                  </a:lnTo>
                  <a:lnTo>
                    <a:pt x="1537186" y="8495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00806" y="982218"/>
              <a:ext cx="1603375" cy="874394"/>
            </a:xfrm>
            <a:custGeom>
              <a:avLst/>
              <a:gdLst/>
              <a:ahLst/>
              <a:cxnLst/>
              <a:rect l="l" t="t" r="r" b="b"/>
              <a:pathLst>
                <a:path w="1603375" h="874394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267208" y="0"/>
                  </a:lnTo>
                  <a:lnTo>
                    <a:pt x="668020" y="0"/>
                  </a:lnTo>
                  <a:lnTo>
                    <a:pt x="1495044" y="0"/>
                  </a:lnTo>
                  <a:lnTo>
                    <a:pt x="1537186" y="8495"/>
                  </a:lnTo>
                  <a:lnTo>
                    <a:pt x="1571577" y="31670"/>
                  </a:lnTo>
                  <a:lnTo>
                    <a:pt x="1594752" y="66061"/>
                  </a:lnTo>
                  <a:lnTo>
                    <a:pt x="1603248" y="108204"/>
                  </a:lnTo>
                  <a:lnTo>
                    <a:pt x="1603248" y="378714"/>
                  </a:lnTo>
                  <a:lnTo>
                    <a:pt x="1603248" y="541020"/>
                  </a:lnTo>
                  <a:lnTo>
                    <a:pt x="1594752" y="583162"/>
                  </a:lnTo>
                  <a:lnTo>
                    <a:pt x="1571577" y="617553"/>
                  </a:lnTo>
                  <a:lnTo>
                    <a:pt x="1537186" y="640728"/>
                  </a:lnTo>
                  <a:lnTo>
                    <a:pt x="1495044" y="649224"/>
                  </a:lnTo>
                  <a:lnTo>
                    <a:pt x="668020" y="649224"/>
                  </a:lnTo>
                  <a:lnTo>
                    <a:pt x="37592" y="873887"/>
                  </a:lnTo>
                  <a:lnTo>
                    <a:pt x="267208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378714"/>
                  </a:lnTo>
                  <a:lnTo>
                    <a:pt x="0" y="10820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3510788" y="1033653"/>
            <a:ext cx="13322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Stateful </a:t>
            </a:r>
            <a:r>
              <a:rPr sz="1600" spc="-10" dirty="0">
                <a:latin typeface="Calibri"/>
                <a:cs typeface="Calibri"/>
              </a:rPr>
              <a:t> Com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un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0" dirty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082157" y="2771901"/>
            <a:ext cx="2750185" cy="380365"/>
            <a:chOff x="6082157" y="2771901"/>
            <a:chExt cx="2750185" cy="380365"/>
          </a:xfrm>
        </p:grpSpPr>
        <p:sp>
          <p:nvSpPr>
            <p:cNvPr id="79" name="object 79"/>
            <p:cNvSpPr/>
            <p:nvPr/>
          </p:nvSpPr>
          <p:spPr>
            <a:xfrm>
              <a:off x="6092317" y="2782061"/>
              <a:ext cx="2729865" cy="360045"/>
            </a:xfrm>
            <a:custGeom>
              <a:avLst/>
              <a:gdLst/>
              <a:ahLst/>
              <a:cxnLst/>
              <a:rect l="l" t="t" r="r" b="b"/>
              <a:pathLst>
                <a:path w="2729865" h="360044">
                  <a:moveTo>
                    <a:pt x="2669413" y="0"/>
                  </a:moveTo>
                  <a:lnTo>
                    <a:pt x="411861" y="0"/>
                  </a:lnTo>
                  <a:lnTo>
                    <a:pt x="388510" y="4704"/>
                  </a:lnTo>
                  <a:lnTo>
                    <a:pt x="369458" y="17541"/>
                  </a:lnTo>
                  <a:lnTo>
                    <a:pt x="356621" y="36593"/>
                  </a:lnTo>
                  <a:lnTo>
                    <a:pt x="351917" y="59943"/>
                  </a:lnTo>
                  <a:lnTo>
                    <a:pt x="351917" y="209803"/>
                  </a:lnTo>
                  <a:lnTo>
                    <a:pt x="0" y="257555"/>
                  </a:lnTo>
                  <a:lnTo>
                    <a:pt x="351917" y="299720"/>
                  </a:lnTo>
                  <a:lnTo>
                    <a:pt x="356621" y="323070"/>
                  </a:lnTo>
                  <a:lnTo>
                    <a:pt x="369458" y="342122"/>
                  </a:lnTo>
                  <a:lnTo>
                    <a:pt x="388510" y="354959"/>
                  </a:lnTo>
                  <a:lnTo>
                    <a:pt x="411861" y="359663"/>
                  </a:lnTo>
                  <a:lnTo>
                    <a:pt x="2669413" y="359663"/>
                  </a:lnTo>
                  <a:lnTo>
                    <a:pt x="2692763" y="354959"/>
                  </a:lnTo>
                  <a:lnTo>
                    <a:pt x="2711815" y="342122"/>
                  </a:lnTo>
                  <a:lnTo>
                    <a:pt x="2724652" y="323070"/>
                  </a:lnTo>
                  <a:lnTo>
                    <a:pt x="2729357" y="299720"/>
                  </a:lnTo>
                  <a:lnTo>
                    <a:pt x="2729357" y="59943"/>
                  </a:lnTo>
                  <a:lnTo>
                    <a:pt x="2724652" y="36593"/>
                  </a:lnTo>
                  <a:lnTo>
                    <a:pt x="2711815" y="17541"/>
                  </a:lnTo>
                  <a:lnTo>
                    <a:pt x="2692763" y="4704"/>
                  </a:lnTo>
                  <a:lnTo>
                    <a:pt x="2669413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92317" y="2782061"/>
              <a:ext cx="2729865" cy="360045"/>
            </a:xfrm>
            <a:custGeom>
              <a:avLst/>
              <a:gdLst/>
              <a:ahLst/>
              <a:cxnLst/>
              <a:rect l="l" t="t" r="r" b="b"/>
              <a:pathLst>
                <a:path w="2729865" h="360044">
                  <a:moveTo>
                    <a:pt x="351917" y="59943"/>
                  </a:moveTo>
                  <a:lnTo>
                    <a:pt x="356621" y="36593"/>
                  </a:lnTo>
                  <a:lnTo>
                    <a:pt x="369458" y="17541"/>
                  </a:lnTo>
                  <a:lnTo>
                    <a:pt x="388510" y="4704"/>
                  </a:lnTo>
                  <a:lnTo>
                    <a:pt x="411861" y="0"/>
                  </a:lnTo>
                  <a:lnTo>
                    <a:pt x="748157" y="0"/>
                  </a:lnTo>
                  <a:lnTo>
                    <a:pt x="1342516" y="0"/>
                  </a:lnTo>
                  <a:lnTo>
                    <a:pt x="2669413" y="0"/>
                  </a:lnTo>
                  <a:lnTo>
                    <a:pt x="2692763" y="4704"/>
                  </a:lnTo>
                  <a:lnTo>
                    <a:pt x="2711815" y="17541"/>
                  </a:lnTo>
                  <a:lnTo>
                    <a:pt x="2724652" y="36593"/>
                  </a:lnTo>
                  <a:lnTo>
                    <a:pt x="2729357" y="59943"/>
                  </a:lnTo>
                  <a:lnTo>
                    <a:pt x="2729357" y="209803"/>
                  </a:lnTo>
                  <a:lnTo>
                    <a:pt x="2729357" y="299720"/>
                  </a:lnTo>
                  <a:lnTo>
                    <a:pt x="2724652" y="323070"/>
                  </a:lnTo>
                  <a:lnTo>
                    <a:pt x="2711815" y="342122"/>
                  </a:lnTo>
                  <a:lnTo>
                    <a:pt x="2692763" y="354959"/>
                  </a:lnTo>
                  <a:lnTo>
                    <a:pt x="2669413" y="359663"/>
                  </a:lnTo>
                  <a:lnTo>
                    <a:pt x="1342516" y="359663"/>
                  </a:lnTo>
                  <a:lnTo>
                    <a:pt x="748157" y="359663"/>
                  </a:lnTo>
                  <a:lnTo>
                    <a:pt x="411861" y="359663"/>
                  </a:lnTo>
                  <a:lnTo>
                    <a:pt x="388510" y="354959"/>
                  </a:lnTo>
                  <a:lnTo>
                    <a:pt x="369458" y="342122"/>
                  </a:lnTo>
                  <a:lnTo>
                    <a:pt x="356621" y="323070"/>
                  </a:lnTo>
                  <a:lnTo>
                    <a:pt x="351917" y="299720"/>
                  </a:lnTo>
                  <a:lnTo>
                    <a:pt x="0" y="257555"/>
                  </a:lnTo>
                  <a:lnTo>
                    <a:pt x="351917" y="209803"/>
                  </a:lnTo>
                  <a:lnTo>
                    <a:pt x="351917" y="59943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541769" y="2821050"/>
            <a:ext cx="1022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Stores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Rows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063869" y="3300729"/>
            <a:ext cx="2767965" cy="715645"/>
            <a:chOff x="6063869" y="3300729"/>
            <a:chExt cx="2767965" cy="715645"/>
          </a:xfrm>
        </p:grpSpPr>
        <p:sp>
          <p:nvSpPr>
            <p:cNvPr id="83" name="object 83"/>
            <p:cNvSpPr/>
            <p:nvPr/>
          </p:nvSpPr>
          <p:spPr>
            <a:xfrm>
              <a:off x="6074029" y="3310889"/>
              <a:ext cx="2747645" cy="695325"/>
            </a:xfrm>
            <a:custGeom>
              <a:avLst/>
              <a:gdLst/>
              <a:ahLst/>
              <a:cxnLst/>
              <a:rect l="l" t="t" r="r" b="b"/>
              <a:pathLst>
                <a:path w="2747645" h="695325">
                  <a:moveTo>
                    <a:pt x="2631821" y="0"/>
                  </a:moveTo>
                  <a:lnTo>
                    <a:pt x="486028" y="0"/>
                  </a:lnTo>
                  <a:lnTo>
                    <a:pt x="440928" y="9096"/>
                  </a:lnTo>
                  <a:lnTo>
                    <a:pt x="404114" y="33909"/>
                  </a:lnTo>
                  <a:lnTo>
                    <a:pt x="379301" y="70723"/>
                  </a:lnTo>
                  <a:lnTo>
                    <a:pt x="370205" y="115824"/>
                  </a:lnTo>
                  <a:lnTo>
                    <a:pt x="0" y="266319"/>
                  </a:lnTo>
                  <a:lnTo>
                    <a:pt x="370205" y="289560"/>
                  </a:lnTo>
                  <a:lnTo>
                    <a:pt x="370205" y="579120"/>
                  </a:lnTo>
                  <a:lnTo>
                    <a:pt x="379301" y="624220"/>
                  </a:lnTo>
                  <a:lnTo>
                    <a:pt x="404113" y="661035"/>
                  </a:lnTo>
                  <a:lnTo>
                    <a:pt x="440928" y="685847"/>
                  </a:lnTo>
                  <a:lnTo>
                    <a:pt x="486028" y="694944"/>
                  </a:lnTo>
                  <a:lnTo>
                    <a:pt x="2631821" y="694944"/>
                  </a:lnTo>
                  <a:lnTo>
                    <a:pt x="2676921" y="685847"/>
                  </a:lnTo>
                  <a:lnTo>
                    <a:pt x="2713735" y="661035"/>
                  </a:lnTo>
                  <a:lnTo>
                    <a:pt x="2738548" y="624220"/>
                  </a:lnTo>
                  <a:lnTo>
                    <a:pt x="2747645" y="579120"/>
                  </a:lnTo>
                  <a:lnTo>
                    <a:pt x="2747645" y="115824"/>
                  </a:lnTo>
                  <a:lnTo>
                    <a:pt x="2738548" y="70723"/>
                  </a:lnTo>
                  <a:lnTo>
                    <a:pt x="2713735" y="33909"/>
                  </a:lnTo>
                  <a:lnTo>
                    <a:pt x="2676921" y="9096"/>
                  </a:lnTo>
                  <a:lnTo>
                    <a:pt x="2631821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74029" y="3310889"/>
              <a:ext cx="2747645" cy="695325"/>
            </a:xfrm>
            <a:custGeom>
              <a:avLst/>
              <a:gdLst/>
              <a:ahLst/>
              <a:cxnLst/>
              <a:rect l="l" t="t" r="r" b="b"/>
              <a:pathLst>
                <a:path w="2747645" h="695325">
                  <a:moveTo>
                    <a:pt x="370205" y="115824"/>
                  </a:moveTo>
                  <a:lnTo>
                    <a:pt x="379301" y="70723"/>
                  </a:lnTo>
                  <a:lnTo>
                    <a:pt x="404114" y="33909"/>
                  </a:lnTo>
                  <a:lnTo>
                    <a:pt x="440928" y="9096"/>
                  </a:lnTo>
                  <a:lnTo>
                    <a:pt x="486028" y="0"/>
                  </a:lnTo>
                  <a:lnTo>
                    <a:pt x="766445" y="0"/>
                  </a:lnTo>
                  <a:lnTo>
                    <a:pt x="1360804" y="0"/>
                  </a:lnTo>
                  <a:lnTo>
                    <a:pt x="2631821" y="0"/>
                  </a:lnTo>
                  <a:lnTo>
                    <a:pt x="2676921" y="9096"/>
                  </a:lnTo>
                  <a:lnTo>
                    <a:pt x="2713735" y="33909"/>
                  </a:lnTo>
                  <a:lnTo>
                    <a:pt x="2738548" y="70723"/>
                  </a:lnTo>
                  <a:lnTo>
                    <a:pt x="2747645" y="115824"/>
                  </a:lnTo>
                  <a:lnTo>
                    <a:pt x="2747645" y="289560"/>
                  </a:lnTo>
                  <a:lnTo>
                    <a:pt x="2747645" y="579120"/>
                  </a:lnTo>
                  <a:lnTo>
                    <a:pt x="2738548" y="624220"/>
                  </a:lnTo>
                  <a:lnTo>
                    <a:pt x="2713735" y="661034"/>
                  </a:lnTo>
                  <a:lnTo>
                    <a:pt x="2676921" y="685847"/>
                  </a:lnTo>
                  <a:lnTo>
                    <a:pt x="2631821" y="694944"/>
                  </a:lnTo>
                  <a:lnTo>
                    <a:pt x="1360804" y="694944"/>
                  </a:lnTo>
                  <a:lnTo>
                    <a:pt x="766445" y="694944"/>
                  </a:lnTo>
                  <a:lnTo>
                    <a:pt x="486028" y="694944"/>
                  </a:lnTo>
                  <a:lnTo>
                    <a:pt x="440928" y="685847"/>
                  </a:lnTo>
                  <a:lnTo>
                    <a:pt x="404113" y="661035"/>
                  </a:lnTo>
                  <a:lnTo>
                    <a:pt x="379301" y="624220"/>
                  </a:lnTo>
                  <a:lnTo>
                    <a:pt x="370205" y="579120"/>
                  </a:lnTo>
                  <a:lnTo>
                    <a:pt x="370205" y="289560"/>
                  </a:lnTo>
                  <a:lnTo>
                    <a:pt x="0" y="266319"/>
                  </a:lnTo>
                  <a:lnTo>
                    <a:pt x="370205" y="11582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558153" y="3365119"/>
            <a:ext cx="207263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Stores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Primary </a:t>
            </a:r>
            <a:r>
              <a:rPr sz="1600" spc="-20" dirty="0">
                <a:latin typeface="Calibri"/>
                <a:cs typeface="Calibri"/>
              </a:rPr>
              <a:t>Key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Index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(Seek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Position)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474848" y="4393946"/>
            <a:ext cx="1610995" cy="548640"/>
            <a:chOff x="2474848" y="4393946"/>
            <a:chExt cx="1610995" cy="548640"/>
          </a:xfrm>
        </p:grpSpPr>
        <p:pic>
          <p:nvPicPr>
            <p:cNvPr id="87" name="object 8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42587" y="4410456"/>
              <a:ext cx="143256" cy="14478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474848" y="4393946"/>
              <a:ext cx="1490345" cy="548640"/>
            </a:xfrm>
            <a:custGeom>
              <a:avLst/>
              <a:gdLst/>
              <a:ahLst/>
              <a:cxnLst/>
              <a:rect l="l" t="t" r="r" b="b"/>
              <a:pathLst>
                <a:path w="1490345" h="548639">
                  <a:moveTo>
                    <a:pt x="1175003" y="27939"/>
                  </a:moveTo>
                  <a:lnTo>
                    <a:pt x="1053591" y="27939"/>
                  </a:lnTo>
                  <a:lnTo>
                    <a:pt x="1032763" y="28320"/>
                  </a:lnTo>
                  <a:lnTo>
                    <a:pt x="991488" y="31114"/>
                  </a:lnTo>
                  <a:lnTo>
                    <a:pt x="950467" y="36829"/>
                  </a:lnTo>
                  <a:lnTo>
                    <a:pt x="910463" y="44957"/>
                  </a:lnTo>
                  <a:lnTo>
                    <a:pt x="852551" y="61467"/>
                  </a:lnTo>
                  <a:lnTo>
                    <a:pt x="815975" y="74929"/>
                  </a:lnTo>
                  <a:lnTo>
                    <a:pt x="764794" y="98805"/>
                  </a:lnTo>
                  <a:lnTo>
                    <a:pt x="718819" y="126237"/>
                  </a:lnTo>
                  <a:lnTo>
                    <a:pt x="679323" y="156844"/>
                  </a:lnTo>
                  <a:lnTo>
                    <a:pt x="647192" y="190245"/>
                  </a:lnTo>
                  <a:lnTo>
                    <a:pt x="623696" y="225678"/>
                  </a:lnTo>
                  <a:lnTo>
                    <a:pt x="610234" y="263143"/>
                  </a:lnTo>
                  <a:lnTo>
                    <a:pt x="607694" y="287273"/>
                  </a:lnTo>
                  <a:lnTo>
                    <a:pt x="606932" y="297687"/>
                  </a:lnTo>
                  <a:lnTo>
                    <a:pt x="588644" y="340105"/>
                  </a:lnTo>
                  <a:lnTo>
                    <a:pt x="559053" y="372363"/>
                  </a:lnTo>
                  <a:lnTo>
                    <a:pt x="517017" y="403605"/>
                  </a:lnTo>
                  <a:lnTo>
                    <a:pt x="482981" y="423290"/>
                  </a:lnTo>
                  <a:lnTo>
                    <a:pt x="444626" y="442086"/>
                  </a:lnTo>
                  <a:lnTo>
                    <a:pt x="402463" y="459485"/>
                  </a:lnTo>
                  <a:lnTo>
                    <a:pt x="356996" y="475233"/>
                  </a:lnTo>
                  <a:lnTo>
                    <a:pt x="308482" y="489457"/>
                  </a:lnTo>
                  <a:lnTo>
                    <a:pt x="231394" y="506983"/>
                  </a:lnTo>
                  <a:lnTo>
                    <a:pt x="177545" y="516127"/>
                  </a:lnTo>
                  <a:lnTo>
                    <a:pt x="122555" y="522858"/>
                  </a:lnTo>
                  <a:lnTo>
                    <a:pt x="66548" y="526922"/>
                  </a:lnTo>
                  <a:lnTo>
                    <a:pt x="9906" y="528446"/>
                  </a:lnTo>
                  <a:lnTo>
                    <a:pt x="4444" y="528446"/>
                  </a:lnTo>
                  <a:lnTo>
                    <a:pt x="0" y="532891"/>
                  </a:lnTo>
                  <a:lnTo>
                    <a:pt x="253" y="543940"/>
                  </a:lnTo>
                  <a:lnTo>
                    <a:pt x="4699" y="548258"/>
                  </a:lnTo>
                  <a:lnTo>
                    <a:pt x="10159" y="548258"/>
                  </a:lnTo>
                  <a:lnTo>
                    <a:pt x="67309" y="546734"/>
                  </a:lnTo>
                  <a:lnTo>
                    <a:pt x="124206" y="542543"/>
                  </a:lnTo>
                  <a:lnTo>
                    <a:pt x="180212" y="535685"/>
                  </a:lnTo>
                  <a:lnTo>
                    <a:pt x="234823" y="526541"/>
                  </a:lnTo>
                  <a:lnTo>
                    <a:pt x="287527" y="515111"/>
                  </a:lnTo>
                  <a:lnTo>
                    <a:pt x="338327" y="501649"/>
                  </a:lnTo>
                  <a:lnTo>
                    <a:pt x="386333" y="486282"/>
                  </a:lnTo>
                  <a:lnTo>
                    <a:pt x="431419" y="469264"/>
                  </a:lnTo>
                  <a:lnTo>
                    <a:pt x="472694" y="450722"/>
                  </a:lnTo>
                  <a:lnTo>
                    <a:pt x="510286" y="430910"/>
                  </a:lnTo>
                  <a:lnTo>
                    <a:pt x="543306" y="409828"/>
                  </a:lnTo>
                  <a:lnTo>
                    <a:pt x="583945" y="376046"/>
                  </a:lnTo>
                  <a:lnTo>
                    <a:pt x="612267" y="340105"/>
                  </a:lnTo>
                  <a:lnTo>
                    <a:pt x="626237" y="301878"/>
                  </a:lnTo>
                  <a:lnTo>
                    <a:pt x="628142" y="276859"/>
                  </a:lnTo>
                  <a:lnTo>
                    <a:pt x="629793" y="266191"/>
                  </a:lnTo>
                  <a:lnTo>
                    <a:pt x="647700" y="223392"/>
                  </a:lnTo>
                  <a:lnTo>
                    <a:pt x="671957" y="191769"/>
                  </a:lnTo>
                  <a:lnTo>
                    <a:pt x="704469" y="161543"/>
                  </a:lnTo>
                  <a:lnTo>
                    <a:pt x="744219" y="133349"/>
                  </a:lnTo>
                  <a:lnTo>
                    <a:pt x="790321" y="107949"/>
                  </a:lnTo>
                  <a:lnTo>
                    <a:pt x="859409" y="80009"/>
                  </a:lnTo>
                  <a:lnTo>
                    <a:pt x="896365" y="68833"/>
                  </a:lnTo>
                  <a:lnTo>
                    <a:pt x="934592" y="59943"/>
                  </a:lnTo>
                  <a:lnTo>
                    <a:pt x="973963" y="53212"/>
                  </a:lnTo>
                  <a:lnTo>
                    <a:pt x="1013713" y="49148"/>
                  </a:lnTo>
                  <a:lnTo>
                    <a:pt x="1053973" y="47751"/>
                  </a:lnTo>
                  <a:lnTo>
                    <a:pt x="1362931" y="47751"/>
                  </a:lnTo>
                  <a:lnTo>
                    <a:pt x="1362996" y="28247"/>
                  </a:lnTo>
                  <a:lnTo>
                    <a:pt x="1213865" y="28066"/>
                  </a:lnTo>
                  <a:lnTo>
                    <a:pt x="1175003" y="27939"/>
                  </a:lnTo>
                  <a:close/>
                </a:path>
                <a:path w="1490345" h="548639">
                  <a:moveTo>
                    <a:pt x="1362930" y="48059"/>
                  </a:moveTo>
                  <a:lnTo>
                    <a:pt x="1362837" y="76199"/>
                  </a:lnTo>
                  <a:lnTo>
                    <a:pt x="1457752" y="48132"/>
                  </a:lnTo>
                  <a:lnTo>
                    <a:pt x="1375664" y="48132"/>
                  </a:lnTo>
                  <a:lnTo>
                    <a:pt x="1362930" y="48059"/>
                  </a:lnTo>
                  <a:close/>
                </a:path>
                <a:path w="1490345" h="548639">
                  <a:moveTo>
                    <a:pt x="1362996" y="28247"/>
                  </a:moveTo>
                  <a:lnTo>
                    <a:pt x="1362930" y="48059"/>
                  </a:lnTo>
                  <a:lnTo>
                    <a:pt x="1375664" y="48132"/>
                  </a:lnTo>
                  <a:lnTo>
                    <a:pt x="1381125" y="48132"/>
                  </a:lnTo>
                  <a:lnTo>
                    <a:pt x="1385570" y="43687"/>
                  </a:lnTo>
                  <a:lnTo>
                    <a:pt x="1385570" y="32765"/>
                  </a:lnTo>
                  <a:lnTo>
                    <a:pt x="1381125" y="28320"/>
                  </a:lnTo>
                  <a:lnTo>
                    <a:pt x="1375664" y="28320"/>
                  </a:lnTo>
                  <a:lnTo>
                    <a:pt x="1362996" y="28247"/>
                  </a:lnTo>
                  <a:close/>
                </a:path>
                <a:path w="1490345" h="548639">
                  <a:moveTo>
                    <a:pt x="1363090" y="0"/>
                  </a:moveTo>
                  <a:lnTo>
                    <a:pt x="1362996" y="28247"/>
                  </a:lnTo>
                  <a:lnTo>
                    <a:pt x="1375664" y="28320"/>
                  </a:lnTo>
                  <a:lnTo>
                    <a:pt x="1381125" y="28320"/>
                  </a:lnTo>
                  <a:lnTo>
                    <a:pt x="1385570" y="32765"/>
                  </a:lnTo>
                  <a:lnTo>
                    <a:pt x="1385570" y="43687"/>
                  </a:lnTo>
                  <a:lnTo>
                    <a:pt x="1381125" y="48132"/>
                  </a:lnTo>
                  <a:lnTo>
                    <a:pt x="1457752" y="48132"/>
                  </a:lnTo>
                  <a:lnTo>
                    <a:pt x="1489964" y="38607"/>
                  </a:lnTo>
                  <a:lnTo>
                    <a:pt x="1363090" y="0"/>
                  </a:lnTo>
                  <a:close/>
                </a:path>
                <a:path w="1490345" h="548639">
                  <a:moveTo>
                    <a:pt x="1362931" y="47751"/>
                  </a:moveTo>
                  <a:lnTo>
                    <a:pt x="1175003" y="47751"/>
                  </a:lnTo>
                  <a:lnTo>
                    <a:pt x="1213865" y="47878"/>
                  </a:lnTo>
                  <a:lnTo>
                    <a:pt x="1362930" y="48059"/>
                  </a:lnTo>
                  <a:lnTo>
                    <a:pt x="1362931" y="47751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2304669" y="4310634"/>
            <a:ext cx="824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MD</a:t>
            </a:r>
            <a:r>
              <a:rPr sz="1600" i="1" spc="-15" dirty="0">
                <a:latin typeface="Calibri"/>
                <a:cs typeface="Calibri"/>
              </a:rPr>
              <a:t>5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60" dirty="0">
                <a:latin typeface="Calibri"/>
                <a:cs typeface="Calibri"/>
              </a:rPr>
              <a:t>k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4423" y="4776356"/>
            <a:ext cx="1689100" cy="84264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600" b="1" spc="-5" dirty="0">
                <a:latin typeface="Calibri"/>
                <a:cs typeface="Calibri"/>
              </a:rPr>
              <a:t>Random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Partitioner</a:t>
            </a:r>
            <a:endParaRPr sz="1600">
              <a:latin typeface="Calibri"/>
              <a:cs typeface="Calibri"/>
            </a:endParaRPr>
          </a:p>
          <a:p>
            <a:pPr marR="15240" algn="r">
              <a:lnSpc>
                <a:spcPct val="100000"/>
              </a:lnSpc>
              <a:spcBef>
                <a:spcPts val="340"/>
              </a:spcBef>
            </a:pPr>
            <a:r>
              <a:rPr sz="1600" b="1" spc="-15" dirty="0">
                <a:latin typeface="Calibri"/>
                <a:cs typeface="Calibri"/>
              </a:rPr>
              <a:t>Order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Preservering</a:t>
            </a:r>
            <a:endParaRPr sz="1600">
              <a:latin typeface="Calibri"/>
              <a:cs typeface="Calibri"/>
            </a:endParaRPr>
          </a:p>
          <a:p>
            <a:pPr marR="17145" algn="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Partitioner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474976" y="4849114"/>
            <a:ext cx="4341495" cy="1546860"/>
            <a:chOff x="2474976" y="4849114"/>
            <a:chExt cx="4341495" cy="1546860"/>
          </a:xfrm>
        </p:grpSpPr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99104" y="5248656"/>
              <a:ext cx="144780" cy="14478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474976" y="4849113"/>
              <a:ext cx="4341495" cy="1546860"/>
            </a:xfrm>
            <a:custGeom>
              <a:avLst/>
              <a:gdLst/>
              <a:ahLst/>
              <a:cxnLst/>
              <a:rect l="l" t="t" r="r" b="b"/>
              <a:pathLst>
                <a:path w="4341495" h="1546860">
                  <a:moveTo>
                    <a:pt x="1046480" y="483616"/>
                  </a:moveTo>
                  <a:lnTo>
                    <a:pt x="919734" y="444373"/>
                  </a:lnTo>
                  <a:lnTo>
                    <a:pt x="919492" y="472592"/>
                  </a:lnTo>
                  <a:lnTo>
                    <a:pt x="10033" y="465074"/>
                  </a:lnTo>
                  <a:lnTo>
                    <a:pt x="4572" y="465074"/>
                  </a:lnTo>
                  <a:lnTo>
                    <a:pt x="0" y="469392"/>
                  </a:lnTo>
                  <a:lnTo>
                    <a:pt x="0" y="480314"/>
                  </a:lnTo>
                  <a:lnTo>
                    <a:pt x="4318" y="484886"/>
                  </a:lnTo>
                  <a:lnTo>
                    <a:pt x="919327" y="492404"/>
                  </a:lnTo>
                  <a:lnTo>
                    <a:pt x="919099" y="520573"/>
                  </a:lnTo>
                  <a:lnTo>
                    <a:pt x="1015390" y="492633"/>
                  </a:lnTo>
                  <a:lnTo>
                    <a:pt x="1046480" y="483616"/>
                  </a:lnTo>
                  <a:close/>
                </a:path>
                <a:path w="4341495" h="1546860">
                  <a:moveTo>
                    <a:pt x="3578479" y="461137"/>
                  </a:moveTo>
                  <a:lnTo>
                    <a:pt x="3578225" y="434086"/>
                  </a:lnTo>
                  <a:lnTo>
                    <a:pt x="3577806" y="417258"/>
                  </a:lnTo>
                  <a:lnTo>
                    <a:pt x="3577590" y="400050"/>
                  </a:lnTo>
                  <a:lnTo>
                    <a:pt x="3576574" y="380758"/>
                  </a:lnTo>
                  <a:lnTo>
                    <a:pt x="3574923" y="361569"/>
                  </a:lnTo>
                  <a:lnTo>
                    <a:pt x="3574656" y="359270"/>
                  </a:lnTo>
                  <a:lnTo>
                    <a:pt x="3574542" y="357632"/>
                  </a:lnTo>
                  <a:lnTo>
                    <a:pt x="3569081" y="310769"/>
                  </a:lnTo>
                  <a:lnTo>
                    <a:pt x="3560953" y="268097"/>
                  </a:lnTo>
                  <a:lnTo>
                    <a:pt x="3550285" y="230378"/>
                  </a:lnTo>
                  <a:lnTo>
                    <a:pt x="3532746" y="191477"/>
                  </a:lnTo>
                  <a:lnTo>
                    <a:pt x="3522091" y="166497"/>
                  </a:lnTo>
                  <a:lnTo>
                    <a:pt x="3498596" y="122047"/>
                  </a:lnTo>
                  <a:lnTo>
                    <a:pt x="3472053" y="83185"/>
                  </a:lnTo>
                  <a:lnTo>
                    <a:pt x="3467697" y="77914"/>
                  </a:lnTo>
                  <a:lnTo>
                    <a:pt x="3463925" y="72263"/>
                  </a:lnTo>
                  <a:lnTo>
                    <a:pt x="3431159" y="34544"/>
                  </a:lnTo>
                  <a:lnTo>
                    <a:pt x="3394456" y="11049"/>
                  </a:lnTo>
                  <a:lnTo>
                    <a:pt x="3351276" y="1143"/>
                  </a:lnTo>
                  <a:lnTo>
                    <a:pt x="3329940" y="0"/>
                  </a:lnTo>
                  <a:lnTo>
                    <a:pt x="3325241" y="4191"/>
                  </a:lnTo>
                  <a:lnTo>
                    <a:pt x="3324733" y="15113"/>
                  </a:lnTo>
                  <a:lnTo>
                    <a:pt x="3328924" y="19812"/>
                  </a:lnTo>
                  <a:lnTo>
                    <a:pt x="3334639" y="20129"/>
                  </a:lnTo>
                  <a:lnTo>
                    <a:pt x="3338449" y="24384"/>
                  </a:lnTo>
                  <a:lnTo>
                    <a:pt x="3382645" y="33020"/>
                  </a:lnTo>
                  <a:lnTo>
                    <a:pt x="3420364" y="57277"/>
                  </a:lnTo>
                  <a:lnTo>
                    <a:pt x="3447796" y="84836"/>
                  </a:lnTo>
                  <a:lnTo>
                    <a:pt x="3469005" y="116840"/>
                  </a:lnTo>
                  <a:lnTo>
                    <a:pt x="3492246" y="157861"/>
                  </a:lnTo>
                  <a:lnTo>
                    <a:pt x="3505073" y="181737"/>
                  </a:lnTo>
                  <a:lnTo>
                    <a:pt x="3511931" y="194564"/>
                  </a:lnTo>
                  <a:lnTo>
                    <a:pt x="3529330" y="239268"/>
                  </a:lnTo>
                  <a:lnTo>
                    <a:pt x="3547237" y="309245"/>
                  </a:lnTo>
                  <a:lnTo>
                    <a:pt x="3554742" y="359778"/>
                  </a:lnTo>
                  <a:lnTo>
                    <a:pt x="3557778" y="408940"/>
                  </a:lnTo>
                  <a:lnTo>
                    <a:pt x="3558032" y="419735"/>
                  </a:lnTo>
                  <a:lnTo>
                    <a:pt x="3557765" y="438658"/>
                  </a:lnTo>
                  <a:lnTo>
                    <a:pt x="3553333" y="494030"/>
                  </a:lnTo>
                  <a:lnTo>
                    <a:pt x="3540125" y="566166"/>
                  </a:lnTo>
                  <a:lnTo>
                    <a:pt x="3519678" y="633476"/>
                  </a:lnTo>
                  <a:lnTo>
                    <a:pt x="3500247" y="679196"/>
                  </a:lnTo>
                  <a:lnTo>
                    <a:pt x="3478149" y="720090"/>
                  </a:lnTo>
                  <a:lnTo>
                    <a:pt x="3458337" y="746721"/>
                  </a:lnTo>
                  <a:lnTo>
                    <a:pt x="3444367" y="724535"/>
                  </a:lnTo>
                  <a:lnTo>
                    <a:pt x="3357118" y="824357"/>
                  </a:lnTo>
                  <a:lnTo>
                    <a:pt x="3485007" y="789012"/>
                  </a:lnTo>
                  <a:lnTo>
                    <a:pt x="3475926" y="774611"/>
                  </a:lnTo>
                  <a:lnTo>
                    <a:pt x="3469030" y="763676"/>
                  </a:lnTo>
                  <a:lnTo>
                    <a:pt x="3477260" y="756666"/>
                  </a:lnTo>
                  <a:lnTo>
                    <a:pt x="3487470" y="742149"/>
                  </a:lnTo>
                  <a:lnTo>
                    <a:pt x="3495167" y="730123"/>
                  </a:lnTo>
                  <a:lnTo>
                    <a:pt x="3518281" y="687451"/>
                  </a:lnTo>
                  <a:lnTo>
                    <a:pt x="3538347" y="639826"/>
                  </a:lnTo>
                  <a:lnTo>
                    <a:pt x="3551390" y="600189"/>
                  </a:lnTo>
                  <a:lnTo>
                    <a:pt x="3548888" y="628142"/>
                  </a:lnTo>
                  <a:lnTo>
                    <a:pt x="3541903" y="684530"/>
                  </a:lnTo>
                  <a:lnTo>
                    <a:pt x="3533267" y="740156"/>
                  </a:lnTo>
                  <a:lnTo>
                    <a:pt x="3523234" y="793877"/>
                  </a:lnTo>
                  <a:lnTo>
                    <a:pt x="3511804" y="845362"/>
                  </a:lnTo>
                  <a:lnTo>
                    <a:pt x="3499104" y="893533"/>
                  </a:lnTo>
                  <a:lnTo>
                    <a:pt x="3485261" y="937768"/>
                  </a:lnTo>
                  <a:lnTo>
                    <a:pt x="3470402" y="977214"/>
                  </a:lnTo>
                  <a:lnTo>
                    <a:pt x="3453892" y="1013320"/>
                  </a:lnTo>
                  <a:lnTo>
                    <a:pt x="3435350" y="1047800"/>
                  </a:lnTo>
                  <a:lnTo>
                    <a:pt x="3414903" y="1080770"/>
                  </a:lnTo>
                  <a:lnTo>
                    <a:pt x="3392551" y="1112291"/>
                  </a:lnTo>
                  <a:lnTo>
                    <a:pt x="3368548" y="1142301"/>
                  </a:lnTo>
                  <a:lnTo>
                    <a:pt x="3342767" y="1171028"/>
                  </a:lnTo>
                  <a:lnTo>
                    <a:pt x="3315589" y="1198486"/>
                  </a:lnTo>
                  <a:lnTo>
                    <a:pt x="3287014" y="1224521"/>
                  </a:lnTo>
                  <a:lnTo>
                    <a:pt x="3257423" y="1249387"/>
                  </a:lnTo>
                  <a:lnTo>
                    <a:pt x="3226435" y="1273022"/>
                  </a:lnTo>
                  <a:lnTo>
                    <a:pt x="3194685" y="1295463"/>
                  </a:lnTo>
                  <a:lnTo>
                    <a:pt x="3162046" y="1316786"/>
                  </a:lnTo>
                  <a:lnTo>
                    <a:pt x="3128645" y="1336890"/>
                  </a:lnTo>
                  <a:lnTo>
                    <a:pt x="3094736" y="1356080"/>
                  </a:lnTo>
                  <a:lnTo>
                    <a:pt x="3060446" y="1374140"/>
                  </a:lnTo>
                  <a:lnTo>
                    <a:pt x="3025775" y="1391158"/>
                  </a:lnTo>
                  <a:lnTo>
                    <a:pt x="2989707" y="1406791"/>
                  </a:lnTo>
                  <a:lnTo>
                    <a:pt x="2950591" y="1420964"/>
                  </a:lnTo>
                  <a:lnTo>
                    <a:pt x="2908681" y="1433893"/>
                  </a:lnTo>
                  <a:lnTo>
                    <a:pt x="2864612" y="1445425"/>
                  </a:lnTo>
                  <a:lnTo>
                    <a:pt x="2819146" y="1455623"/>
                  </a:lnTo>
                  <a:lnTo>
                    <a:pt x="2772410" y="1464716"/>
                  </a:lnTo>
                  <a:lnTo>
                    <a:pt x="2725293" y="1472666"/>
                  </a:lnTo>
                  <a:lnTo>
                    <a:pt x="2678049" y="1479486"/>
                  </a:lnTo>
                  <a:lnTo>
                    <a:pt x="2631313" y="1485379"/>
                  </a:lnTo>
                  <a:lnTo>
                    <a:pt x="2585593" y="1490306"/>
                  </a:lnTo>
                  <a:lnTo>
                    <a:pt x="2519807" y="1496187"/>
                  </a:lnTo>
                  <a:lnTo>
                    <a:pt x="2486317" y="1498422"/>
                  </a:lnTo>
                  <a:lnTo>
                    <a:pt x="2485009" y="1470367"/>
                  </a:lnTo>
                  <a:lnTo>
                    <a:pt x="2359914" y="1514348"/>
                  </a:lnTo>
                  <a:lnTo>
                    <a:pt x="2488565" y="1546479"/>
                  </a:lnTo>
                  <a:lnTo>
                    <a:pt x="2487282" y="1519212"/>
                  </a:lnTo>
                  <a:lnTo>
                    <a:pt x="2487231" y="1518208"/>
                  </a:lnTo>
                  <a:lnTo>
                    <a:pt x="2500376" y="1517459"/>
                  </a:lnTo>
                  <a:lnTo>
                    <a:pt x="2587625" y="1510004"/>
                  </a:lnTo>
                  <a:lnTo>
                    <a:pt x="2633726" y="1505026"/>
                  </a:lnTo>
                  <a:lnTo>
                    <a:pt x="2680843" y="1499095"/>
                  </a:lnTo>
                  <a:lnTo>
                    <a:pt x="2728595" y="1492211"/>
                  </a:lnTo>
                  <a:lnTo>
                    <a:pt x="2776220" y="1484160"/>
                  </a:lnTo>
                  <a:lnTo>
                    <a:pt x="2823464" y="1474952"/>
                  </a:lnTo>
                  <a:lnTo>
                    <a:pt x="2869692" y="1464589"/>
                  </a:lnTo>
                  <a:lnTo>
                    <a:pt x="2914396" y="1452880"/>
                  </a:lnTo>
                  <a:lnTo>
                    <a:pt x="2957068" y="1439697"/>
                  </a:lnTo>
                  <a:lnTo>
                    <a:pt x="2997327" y="1425117"/>
                  </a:lnTo>
                  <a:lnTo>
                    <a:pt x="3034538" y="1408938"/>
                  </a:lnTo>
                  <a:lnTo>
                    <a:pt x="3069717" y="1391666"/>
                  </a:lnTo>
                  <a:lnTo>
                    <a:pt x="3104515" y="1373327"/>
                  </a:lnTo>
                  <a:lnTo>
                    <a:pt x="3138932" y="1353858"/>
                  </a:lnTo>
                  <a:lnTo>
                    <a:pt x="3172841" y="1333373"/>
                  </a:lnTo>
                  <a:lnTo>
                    <a:pt x="3206115" y="1311656"/>
                  </a:lnTo>
                  <a:lnTo>
                    <a:pt x="3238500" y="1288757"/>
                  </a:lnTo>
                  <a:lnTo>
                    <a:pt x="3270123" y="1264577"/>
                  </a:lnTo>
                  <a:lnTo>
                    <a:pt x="3300476" y="1239151"/>
                  </a:lnTo>
                  <a:lnTo>
                    <a:pt x="3329686" y="1212418"/>
                  </a:lnTo>
                  <a:lnTo>
                    <a:pt x="3357499" y="1184249"/>
                  </a:lnTo>
                  <a:lnTo>
                    <a:pt x="3383915" y="1154684"/>
                  </a:lnTo>
                  <a:lnTo>
                    <a:pt x="3408680" y="1123734"/>
                  </a:lnTo>
                  <a:lnTo>
                    <a:pt x="3431667" y="1091234"/>
                  </a:lnTo>
                  <a:lnTo>
                    <a:pt x="3452876" y="1057160"/>
                  </a:lnTo>
                  <a:lnTo>
                    <a:pt x="3471926" y="1021537"/>
                  </a:lnTo>
                  <a:lnTo>
                    <a:pt x="3488817" y="984478"/>
                  </a:lnTo>
                  <a:lnTo>
                    <a:pt x="3504057" y="943927"/>
                  </a:lnTo>
                  <a:lnTo>
                    <a:pt x="3518154" y="898804"/>
                  </a:lnTo>
                  <a:lnTo>
                    <a:pt x="3531108" y="849833"/>
                  </a:lnTo>
                  <a:lnTo>
                    <a:pt x="3542792" y="797687"/>
                  </a:lnTo>
                  <a:lnTo>
                    <a:pt x="3552952" y="743191"/>
                  </a:lnTo>
                  <a:lnTo>
                    <a:pt x="3561588" y="686943"/>
                  </a:lnTo>
                  <a:lnTo>
                    <a:pt x="3568573" y="630047"/>
                  </a:lnTo>
                  <a:lnTo>
                    <a:pt x="3573780" y="572770"/>
                  </a:lnTo>
                  <a:lnTo>
                    <a:pt x="3577082" y="516255"/>
                  </a:lnTo>
                  <a:lnTo>
                    <a:pt x="3578479" y="461137"/>
                  </a:lnTo>
                  <a:close/>
                </a:path>
                <a:path w="4341495" h="1546860">
                  <a:moveTo>
                    <a:pt x="4341241" y="971499"/>
                  </a:moveTo>
                  <a:lnTo>
                    <a:pt x="4338701" y="965733"/>
                  </a:lnTo>
                  <a:lnTo>
                    <a:pt x="3690035" y="706501"/>
                  </a:lnTo>
                  <a:lnTo>
                    <a:pt x="3692741" y="699770"/>
                  </a:lnTo>
                  <a:lnTo>
                    <a:pt x="3700526" y="680339"/>
                  </a:lnTo>
                  <a:lnTo>
                    <a:pt x="3568446" y="668528"/>
                  </a:lnTo>
                  <a:lnTo>
                    <a:pt x="3672205" y="751039"/>
                  </a:lnTo>
                  <a:lnTo>
                    <a:pt x="3682708" y="724801"/>
                  </a:lnTo>
                  <a:lnTo>
                    <a:pt x="4331462" y="984135"/>
                  </a:lnTo>
                  <a:lnTo>
                    <a:pt x="4337177" y="981659"/>
                  </a:lnTo>
                  <a:lnTo>
                    <a:pt x="4341241" y="971499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2934970" y="4984750"/>
            <a:ext cx="301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Calibri"/>
                <a:cs typeface="Calibri"/>
              </a:rPr>
              <a:t>k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35953" y="5811418"/>
            <a:ext cx="2072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Snitch</a:t>
            </a:r>
            <a:r>
              <a:rPr sz="1600" spc="-10" dirty="0"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Rack,</a:t>
            </a:r>
            <a:r>
              <a:rPr sz="1600" spc="-20" dirty="0">
                <a:latin typeface="Calibri"/>
                <a:cs typeface="Calibri"/>
              </a:rPr>
              <a:t> Datacenter,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EC2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6303" y="4458970"/>
            <a:ext cx="740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Hashing: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157979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NoSQL</a:t>
            </a:r>
            <a:r>
              <a:rPr sz="3700" spc="-100" dirty="0"/>
              <a:t> </a:t>
            </a:r>
            <a:r>
              <a:rPr sz="3700" spc="-45" dirty="0"/>
              <a:t>Paradigm</a:t>
            </a:r>
            <a:r>
              <a:rPr sz="3700" spc="-110" dirty="0"/>
              <a:t> </a:t>
            </a:r>
            <a:r>
              <a:rPr sz="3700" spc="-15" dirty="0"/>
              <a:t>Shift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5" dirty="0">
                <a:solidFill>
                  <a:srgbClr val="7E7E7E"/>
                </a:solidFill>
              </a:rPr>
              <a:t>Shared</a:t>
            </a:r>
            <a:r>
              <a:rPr sz="2800" spc="-8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Nothing</a:t>
            </a:r>
            <a:r>
              <a:rPr sz="2800" spc="-80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Architectures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298" y="2607397"/>
            <a:ext cx="7562072" cy="21171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4859" y="4657344"/>
            <a:ext cx="2101850" cy="707390"/>
          </a:xfrm>
          <a:prstGeom prst="rect">
            <a:avLst/>
          </a:prstGeom>
          <a:solidFill>
            <a:srgbClr val="F1F1F1"/>
          </a:solidFill>
          <a:ln w="12191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alibri"/>
                <a:cs typeface="Calibri"/>
              </a:rPr>
              <a:t>Shared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Memory</a:t>
            </a:r>
            <a:endParaRPr sz="2000">
              <a:latin typeface="Calibri"/>
              <a:cs typeface="Calibri"/>
            </a:endParaRPr>
          </a:p>
          <a:p>
            <a:pPr marL="18034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e.g.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"Oracle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11g"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3091" y="4657344"/>
            <a:ext cx="2101850" cy="707390"/>
          </a:xfrm>
          <a:prstGeom prst="rect">
            <a:avLst/>
          </a:prstGeom>
          <a:solidFill>
            <a:srgbClr val="F1F1F1"/>
          </a:solidFill>
          <a:ln w="12192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alibri"/>
                <a:cs typeface="Calibri"/>
              </a:rPr>
              <a:t>Shared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Disk</a:t>
            </a:r>
            <a:endParaRPr sz="2000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e.g.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"Oracle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RAC"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2847" y="4657344"/>
            <a:ext cx="2100580" cy="707390"/>
          </a:xfrm>
          <a:prstGeom prst="rect">
            <a:avLst/>
          </a:prstGeom>
          <a:solidFill>
            <a:srgbClr val="F1F1F1"/>
          </a:solidFill>
          <a:ln w="12192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latin typeface="Calibri"/>
                <a:cs typeface="Calibri"/>
              </a:rPr>
              <a:t>Shared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Nothing</a:t>
            </a:r>
            <a:endParaRPr sz="2000">
              <a:latin typeface="Calibri"/>
              <a:cs typeface="Calibri"/>
            </a:endParaRPr>
          </a:p>
          <a:p>
            <a:pPr marL="38481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e.g.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"NoSQL"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1836547"/>
            <a:ext cx="7540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 Light"/>
                <a:cs typeface="Calibri Light"/>
              </a:rPr>
              <a:t>Shift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towards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higher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distribution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&amp;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less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coordination: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0306"/>
            <a:ext cx="5506085" cy="14141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2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No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Vector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Clocks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but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Last-Write-Wins</a:t>
            </a:r>
            <a:endParaRPr sz="2700">
              <a:latin typeface="Calibri Light"/>
              <a:cs typeface="Calibri Light"/>
            </a:endParaRPr>
          </a:p>
          <a:p>
            <a:pPr marL="817244">
              <a:lnSpc>
                <a:spcPct val="100000"/>
              </a:lnSpc>
              <a:spcBef>
                <a:spcPts val="420"/>
              </a:spcBef>
            </a:pPr>
            <a:r>
              <a:rPr sz="2700" dirty="0">
                <a:latin typeface="Wingdings"/>
                <a:cs typeface="Wingdings"/>
              </a:rPr>
              <a:t>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Clock</a:t>
            </a:r>
            <a:r>
              <a:rPr sz="2700" spc="-10" dirty="0">
                <a:latin typeface="Calibri Light"/>
                <a:cs typeface="Calibri Light"/>
              </a:rPr>
              <a:t> synchronisation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required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7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No</a:t>
            </a:r>
            <a:r>
              <a:rPr sz="2700" spc="-15" dirty="0">
                <a:latin typeface="Calibri Light"/>
                <a:cs typeface="Calibri Light"/>
              </a:rPr>
              <a:t> Versionierung </a:t>
            </a:r>
            <a:r>
              <a:rPr sz="2700" spc="-10" dirty="0">
                <a:latin typeface="Calibri Light"/>
                <a:cs typeface="Calibri Light"/>
              </a:rPr>
              <a:t>that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keeps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old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cells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46634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Consistency</a:t>
            </a:r>
            <a:endParaRPr sz="41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9223" y="3062604"/>
          <a:ext cx="7632700" cy="25603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Write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Read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Any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Two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Two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Quorum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Quorum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Local_Quorum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Each_Quorum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Local_Quorum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Each_Quorum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7832725" cy="131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Coordinator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chooses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newest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version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and</a:t>
            </a:r>
            <a:r>
              <a:rPr sz="2700" spc="-10" dirty="0">
                <a:latin typeface="Calibri Light"/>
                <a:cs typeface="Calibri Light"/>
              </a:rPr>
              <a:t> triggers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i="1" spc="-15" dirty="0">
                <a:latin typeface="Calibri Light"/>
                <a:cs typeface="Calibri Light"/>
              </a:rPr>
              <a:t>Read </a:t>
            </a:r>
            <a:r>
              <a:rPr sz="2700" i="1" spc="-10" dirty="0">
                <a:latin typeface="Calibri Light"/>
                <a:cs typeface="Calibri Light"/>
              </a:rPr>
              <a:t> Repair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Downside: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upon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conflicts,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changes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are</a:t>
            </a:r>
            <a:r>
              <a:rPr sz="2700" spc="-10" dirty="0">
                <a:latin typeface="Calibri Light"/>
                <a:cs typeface="Calibri Light"/>
              </a:rPr>
              <a:t> lost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46634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Consistency</a:t>
            </a:r>
            <a:endParaRPr sz="4100"/>
          </a:p>
        </p:txBody>
      </p:sp>
      <p:sp>
        <p:nvSpPr>
          <p:cNvPr id="4" name="object 4"/>
          <p:cNvSpPr txBox="1"/>
          <p:nvPr/>
        </p:nvSpPr>
        <p:spPr>
          <a:xfrm>
            <a:off x="2152523" y="5140197"/>
            <a:ext cx="11658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3255" y="5140197"/>
            <a:ext cx="11658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8497" y="4798314"/>
            <a:ext cx="1511935" cy="935990"/>
          </a:xfrm>
          <a:custGeom>
            <a:avLst/>
            <a:gdLst/>
            <a:ahLst/>
            <a:cxnLst/>
            <a:rect l="l" t="t" r="r" b="b"/>
            <a:pathLst>
              <a:path w="1511934" h="935989">
                <a:moveTo>
                  <a:pt x="0" y="935736"/>
                </a:moveTo>
                <a:lnTo>
                  <a:pt x="1511807" y="935736"/>
                </a:lnTo>
                <a:lnTo>
                  <a:pt x="1511807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ln w="19812">
            <a:solidFill>
              <a:srgbClr val="9BA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1471" y="5140197"/>
            <a:ext cx="11658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8585" y="3734180"/>
            <a:ext cx="1257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C</a:t>
            </a:r>
            <a:r>
              <a:rPr sz="1950" baseline="-21367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writes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34818" y="4108703"/>
            <a:ext cx="3982720" cy="700405"/>
          </a:xfrm>
          <a:custGeom>
            <a:avLst/>
            <a:gdLst/>
            <a:ahLst/>
            <a:cxnLst/>
            <a:rect l="l" t="t" r="r" b="b"/>
            <a:pathLst>
              <a:path w="3982720" h="700404">
                <a:moveTo>
                  <a:pt x="76200" y="541147"/>
                </a:moveTo>
                <a:lnTo>
                  <a:pt x="48006" y="541147"/>
                </a:lnTo>
                <a:lnTo>
                  <a:pt x="48006" y="4445"/>
                </a:lnTo>
                <a:lnTo>
                  <a:pt x="43561" y="0"/>
                </a:lnTo>
                <a:lnTo>
                  <a:pt x="32639" y="0"/>
                </a:lnTo>
                <a:lnTo>
                  <a:pt x="28194" y="4445"/>
                </a:lnTo>
                <a:lnTo>
                  <a:pt x="28194" y="541147"/>
                </a:lnTo>
                <a:lnTo>
                  <a:pt x="0" y="541147"/>
                </a:lnTo>
                <a:lnTo>
                  <a:pt x="38100" y="668147"/>
                </a:lnTo>
                <a:lnTo>
                  <a:pt x="69418" y="563753"/>
                </a:lnTo>
                <a:lnTo>
                  <a:pt x="76200" y="541147"/>
                </a:lnTo>
                <a:close/>
              </a:path>
              <a:path w="3982720" h="700404">
                <a:moveTo>
                  <a:pt x="3982466" y="35814"/>
                </a:moveTo>
                <a:lnTo>
                  <a:pt x="3851021" y="18796"/>
                </a:lnTo>
                <a:lnTo>
                  <a:pt x="3853802" y="35814"/>
                </a:lnTo>
                <a:lnTo>
                  <a:pt x="3848976" y="35814"/>
                </a:lnTo>
                <a:lnTo>
                  <a:pt x="3852341" y="47053"/>
                </a:lnTo>
                <a:lnTo>
                  <a:pt x="31115" y="672719"/>
                </a:lnTo>
                <a:lnTo>
                  <a:pt x="27432" y="677799"/>
                </a:lnTo>
                <a:lnTo>
                  <a:pt x="29210" y="688594"/>
                </a:lnTo>
                <a:lnTo>
                  <a:pt x="34290" y="692277"/>
                </a:lnTo>
                <a:lnTo>
                  <a:pt x="3831323" y="70573"/>
                </a:lnTo>
                <a:lnTo>
                  <a:pt x="1798574" y="679704"/>
                </a:lnTo>
                <a:lnTo>
                  <a:pt x="1793240" y="681228"/>
                </a:lnTo>
                <a:lnTo>
                  <a:pt x="1790319" y="686689"/>
                </a:lnTo>
                <a:lnTo>
                  <a:pt x="1791843" y="692023"/>
                </a:lnTo>
                <a:lnTo>
                  <a:pt x="1793494" y="697230"/>
                </a:lnTo>
                <a:lnTo>
                  <a:pt x="1798955" y="700151"/>
                </a:lnTo>
                <a:lnTo>
                  <a:pt x="3861384" y="82156"/>
                </a:lnTo>
                <a:lnTo>
                  <a:pt x="3863327" y="93980"/>
                </a:lnTo>
                <a:lnTo>
                  <a:pt x="3866007" y="92671"/>
                </a:lnTo>
                <a:lnTo>
                  <a:pt x="3870833" y="108712"/>
                </a:lnTo>
                <a:lnTo>
                  <a:pt x="3948582" y="57531"/>
                </a:lnTo>
                <a:lnTo>
                  <a:pt x="3979024" y="37503"/>
                </a:lnTo>
                <a:lnTo>
                  <a:pt x="3980180" y="36931"/>
                </a:lnTo>
                <a:lnTo>
                  <a:pt x="3878072" y="118618"/>
                </a:lnTo>
                <a:lnTo>
                  <a:pt x="3901211" y="134632"/>
                </a:lnTo>
                <a:lnTo>
                  <a:pt x="3521456" y="683514"/>
                </a:lnTo>
                <a:lnTo>
                  <a:pt x="3518281" y="687959"/>
                </a:lnTo>
                <a:lnTo>
                  <a:pt x="3519424" y="694182"/>
                </a:lnTo>
                <a:lnTo>
                  <a:pt x="3528441" y="700405"/>
                </a:lnTo>
                <a:lnTo>
                  <a:pt x="3534664" y="699262"/>
                </a:lnTo>
                <a:lnTo>
                  <a:pt x="3537712" y="694817"/>
                </a:lnTo>
                <a:lnTo>
                  <a:pt x="3917505" y="145897"/>
                </a:lnTo>
                <a:lnTo>
                  <a:pt x="3940683" y="161925"/>
                </a:lnTo>
                <a:lnTo>
                  <a:pt x="3954767" y="118491"/>
                </a:lnTo>
                <a:lnTo>
                  <a:pt x="3981399" y="36334"/>
                </a:lnTo>
                <a:lnTo>
                  <a:pt x="3982466" y="35814"/>
                </a:lnTo>
                <a:close/>
              </a:path>
            </a:pathLst>
          </a:custGeom>
          <a:solidFill>
            <a:srgbClr val="3B8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2680" y="4226432"/>
            <a:ext cx="1278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olas"/>
                <a:cs typeface="Consolas"/>
              </a:rPr>
              <a:t>Writ</a:t>
            </a:r>
            <a:r>
              <a:rPr sz="1800" dirty="0">
                <a:latin typeface="Consolas"/>
                <a:cs typeface="Consolas"/>
              </a:rPr>
              <a:t>e</a:t>
            </a:r>
            <a:r>
              <a:rPr sz="1800" spc="-10" dirty="0">
                <a:latin typeface="Consolas"/>
                <a:cs typeface="Consolas"/>
              </a:rPr>
              <a:t>(</a:t>
            </a:r>
            <a:r>
              <a:rPr sz="1800" spc="-5" dirty="0">
                <a:latin typeface="Consolas"/>
                <a:cs typeface="Consolas"/>
              </a:rPr>
              <a:t>O</a:t>
            </a:r>
            <a:r>
              <a:rPr sz="1800" dirty="0">
                <a:latin typeface="Consolas"/>
                <a:cs typeface="Consolas"/>
              </a:rPr>
              <a:t>n</a:t>
            </a:r>
            <a:r>
              <a:rPr sz="1800" spc="-5" dirty="0">
                <a:latin typeface="Consolas"/>
                <a:cs typeface="Consolas"/>
              </a:rPr>
              <a:t>e</a:t>
            </a:r>
            <a:r>
              <a:rPr sz="1800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0571" y="3760977"/>
            <a:ext cx="2020570" cy="78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libri"/>
                <a:cs typeface="Calibri"/>
              </a:rPr>
              <a:t>C</a:t>
            </a:r>
            <a:r>
              <a:rPr sz="1950" spc="7" baseline="-21367" dirty="0">
                <a:latin typeface="Calibri"/>
                <a:cs typeface="Calibri"/>
              </a:rPr>
              <a:t>3</a:t>
            </a:r>
            <a:r>
              <a:rPr sz="1950" spc="-22" baseline="-2136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reads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854075">
              <a:lnSpc>
                <a:spcPct val="100000"/>
              </a:lnSpc>
              <a:spcBef>
                <a:spcPts val="1380"/>
              </a:spcBef>
            </a:pPr>
            <a:r>
              <a:rPr sz="1800" spc="-5" dirty="0">
                <a:latin typeface="Consolas"/>
                <a:cs typeface="Consolas"/>
              </a:rPr>
              <a:t>Read(All)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7095" y="5138928"/>
            <a:ext cx="11550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9097" y="5140197"/>
            <a:ext cx="11550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08497" y="4802885"/>
            <a:ext cx="1511935" cy="937260"/>
          </a:xfrm>
          <a:custGeom>
            <a:avLst/>
            <a:gdLst/>
            <a:ahLst/>
            <a:cxnLst/>
            <a:rect l="l" t="t" r="r" b="b"/>
            <a:pathLst>
              <a:path w="1511934" h="937260">
                <a:moveTo>
                  <a:pt x="0" y="937260"/>
                </a:moveTo>
                <a:lnTo>
                  <a:pt x="1511807" y="937260"/>
                </a:lnTo>
                <a:lnTo>
                  <a:pt x="1511807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ln w="19812">
            <a:solidFill>
              <a:srgbClr val="9BA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81471" y="5145659"/>
            <a:ext cx="11658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4333" y="3760977"/>
            <a:ext cx="1254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C</a:t>
            </a:r>
            <a:r>
              <a:rPr sz="1950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writes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19421" y="4134611"/>
            <a:ext cx="76200" cy="668655"/>
          </a:xfrm>
          <a:custGeom>
            <a:avLst/>
            <a:gdLst/>
            <a:ahLst/>
            <a:cxnLst/>
            <a:rect l="l" t="t" r="r" b="b"/>
            <a:pathLst>
              <a:path w="76200" h="668654">
                <a:moveTo>
                  <a:pt x="28193" y="541146"/>
                </a:moveTo>
                <a:lnTo>
                  <a:pt x="0" y="541146"/>
                </a:lnTo>
                <a:lnTo>
                  <a:pt x="38100" y="668146"/>
                </a:lnTo>
                <a:lnTo>
                  <a:pt x="69418" y="563752"/>
                </a:lnTo>
                <a:lnTo>
                  <a:pt x="32638" y="563752"/>
                </a:lnTo>
                <a:lnTo>
                  <a:pt x="28193" y="559307"/>
                </a:lnTo>
                <a:lnTo>
                  <a:pt x="28193" y="541146"/>
                </a:lnTo>
                <a:close/>
              </a:path>
              <a:path w="76200" h="668654">
                <a:moveTo>
                  <a:pt x="43561" y="0"/>
                </a:moveTo>
                <a:lnTo>
                  <a:pt x="32638" y="0"/>
                </a:lnTo>
                <a:lnTo>
                  <a:pt x="28193" y="4444"/>
                </a:lnTo>
                <a:lnTo>
                  <a:pt x="28193" y="559307"/>
                </a:lnTo>
                <a:lnTo>
                  <a:pt x="32638" y="563752"/>
                </a:lnTo>
                <a:lnTo>
                  <a:pt x="43561" y="563752"/>
                </a:lnTo>
                <a:lnTo>
                  <a:pt x="48005" y="559307"/>
                </a:lnTo>
                <a:lnTo>
                  <a:pt x="48005" y="4444"/>
                </a:lnTo>
                <a:lnTo>
                  <a:pt x="43561" y="0"/>
                </a:lnTo>
                <a:close/>
              </a:path>
              <a:path w="76200" h="668654">
                <a:moveTo>
                  <a:pt x="76200" y="541146"/>
                </a:moveTo>
                <a:lnTo>
                  <a:pt x="48005" y="541146"/>
                </a:lnTo>
                <a:lnTo>
                  <a:pt x="48005" y="559307"/>
                </a:lnTo>
                <a:lnTo>
                  <a:pt x="43561" y="563752"/>
                </a:lnTo>
                <a:lnTo>
                  <a:pt x="69418" y="563752"/>
                </a:lnTo>
                <a:lnTo>
                  <a:pt x="76200" y="541146"/>
                </a:lnTo>
                <a:close/>
              </a:path>
            </a:pathLst>
          </a:custGeom>
          <a:solidFill>
            <a:srgbClr val="3B8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60621" y="5140197"/>
            <a:ext cx="11518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80438" y="4798314"/>
            <a:ext cx="1511935" cy="935990"/>
          </a:xfrm>
          <a:custGeom>
            <a:avLst/>
            <a:gdLst/>
            <a:ahLst/>
            <a:cxnLst/>
            <a:rect l="l" t="t" r="r" b="b"/>
            <a:pathLst>
              <a:path w="1511935" h="935989">
                <a:moveTo>
                  <a:pt x="1511808" y="0"/>
                </a:moveTo>
                <a:lnTo>
                  <a:pt x="0" y="0"/>
                </a:lnTo>
                <a:lnTo>
                  <a:pt x="0" y="935736"/>
                </a:lnTo>
                <a:lnTo>
                  <a:pt x="1511808" y="935736"/>
                </a:lnTo>
                <a:lnTo>
                  <a:pt x="15118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79676" y="4797552"/>
            <a:ext cx="1511935" cy="935990"/>
          </a:xfrm>
          <a:prstGeom prst="rect">
            <a:avLst/>
          </a:prstGeom>
          <a:ln w="21335">
            <a:solidFill>
              <a:srgbClr val="9BA3AF"/>
            </a:solidFill>
          </a:ln>
        </p:spPr>
        <p:txBody>
          <a:bodyPr vert="horz" wrap="square" lIns="0" tIns="26606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2095"/>
              </a:spcBef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98338" y="4794250"/>
            <a:ext cx="1532255" cy="956310"/>
            <a:chOff x="5498338" y="4794250"/>
            <a:chExt cx="1532255" cy="956310"/>
          </a:xfrm>
        </p:grpSpPr>
        <p:sp>
          <p:nvSpPr>
            <p:cNvPr id="22" name="object 22"/>
            <p:cNvSpPr/>
            <p:nvPr/>
          </p:nvSpPr>
          <p:spPr>
            <a:xfrm>
              <a:off x="5508498" y="4804410"/>
              <a:ext cx="1511935" cy="935990"/>
            </a:xfrm>
            <a:custGeom>
              <a:avLst/>
              <a:gdLst/>
              <a:ahLst/>
              <a:cxnLst/>
              <a:rect l="l" t="t" r="r" b="b"/>
              <a:pathLst>
                <a:path w="1511934" h="935989">
                  <a:moveTo>
                    <a:pt x="1511807" y="0"/>
                  </a:moveTo>
                  <a:lnTo>
                    <a:pt x="0" y="0"/>
                  </a:lnTo>
                  <a:lnTo>
                    <a:pt x="0" y="935735"/>
                  </a:lnTo>
                  <a:lnTo>
                    <a:pt x="1511807" y="935735"/>
                  </a:lnTo>
                  <a:lnTo>
                    <a:pt x="15118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08498" y="4804410"/>
              <a:ext cx="1511935" cy="935990"/>
            </a:xfrm>
            <a:custGeom>
              <a:avLst/>
              <a:gdLst/>
              <a:ahLst/>
              <a:cxnLst/>
              <a:rect l="l" t="t" r="r" b="b"/>
              <a:pathLst>
                <a:path w="1511934" h="935989">
                  <a:moveTo>
                    <a:pt x="0" y="935735"/>
                  </a:moveTo>
                  <a:lnTo>
                    <a:pt x="1511807" y="935735"/>
                  </a:lnTo>
                  <a:lnTo>
                    <a:pt x="1511807" y="0"/>
                  </a:lnTo>
                  <a:lnTo>
                    <a:pt x="0" y="0"/>
                  </a:lnTo>
                  <a:lnTo>
                    <a:pt x="0" y="935735"/>
                  </a:lnTo>
                  <a:close/>
                </a:path>
              </a:pathLst>
            </a:custGeom>
            <a:ln w="19812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18403" y="5057902"/>
            <a:ext cx="149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81805" y="4799838"/>
            <a:ext cx="1511935" cy="935990"/>
          </a:xfrm>
          <a:custGeom>
            <a:avLst/>
            <a:gdLst/>
            <a:ahLst/>
            <a:cxnLst/>
            <a:rect l="l" t="t" r="r" b="b"/>
            <a:pathLst>
              <a:path w="1511935" h="935989">
                <a:moveTo>
                  <a:pt x="1511808" y="0"/>
                </a:moveTo>
                <a:lnTo>
                  <a:pt x="0" y="0"/>
                </a:lnTo>
                <a:lnTo>
                  <a:pt x="0" y="935736"/>
                </a:lnTo>
                <a:lnTo>
                  <a:pt x="1511808" y="935736"/>
                </a:lnTo>
                <a:lnTo>
                  <a:pt x="15118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81044" y="4799076"/>
            <a:ext cx="1511935" cy="935990"/>
          </a:xfrm>
          <a:prstGeom prst="rect">
            <a:avLst/>
          </a:prstGeom>
          <a:ln w="21335">
            <a:solidFill>
              <a:srgbClr val="9BA3AF"/>
            </a:solidFill>
          </a:ln>
        </p:spPr>
        <p:txBody>
          <a:bodyPr vert="horz" wrap="square" lIns="0" tIns="26606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2095"/>
              </a:spcBef>
            </a:pPr>
            <a:r>
              <a:rPr sz="2400" spc="-30" dirty="0">
                <a:latin typeface="Calibri"/>
                <a:cs typeface="Calibri"/>
              </a:rPr>
              <a:t>Version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17164" y="4803647"/>
            <a:ext cx="3759835" cy="228600"/>
            <a:chOff x="3217164" y="4803647"/>
            <a:chExt cx="3759835" cy="228600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7164" y="4803647"/>
              <a:ext cx="228600" cy="2286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8532" y="4803647"/>
              <a:ext cx="228600" cy="228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8272" y="4803647"/>
              <a:ext cx="228600" cy="2286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984373" y="4241114"/>
            <a:ext cx="1279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olas"/>
                <a:cs typeface="Consolas"/>
              </a:rPr>
              <a:t>Writ</a:t>
            </a:r>
            <a:r>
              <a:rPr sz="1800" dirty="0">
                <a:latin typeface="Consolas"/>
                <a:cs typeface="Consolas"/>
              </a:rPr>
              <a:t>e(</a:t>
            </a:r>
            <a:r>
              <a:rPr sz="1800" spc="-10" dirty="0">
                <a:latin typeface="Consolas"/>
                <a:cs typeface="Consolas"/>
              </a:rPr>
              <a:t>O</a:t>
            </a:r>
            <a:r>
              <a:rPr sz="1800" dirty="0">
                <a:latin typeface="Consolas"/>
                <a:cs typeface="Consolas"/>
              </a:rPr>
              <a:t>n</a:t>
            </a:r>
            <a:r>
              <a:rPr sz="1800" spc="-5" dirty="0">
                <a:latin typeface="Consolas"/>
                <a:cs typeface="Consolas"/>
              </a:rPr>
              <a:t>e</a:t>
            </a:r>
            <a:r>
              <a:rPr sz="1800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79971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Storage</a:t>
            </a:r>
            <a:r>
              <a:rPr sz="4100" spc="-165" dirty="0"/>
              <a:t> </a:t>
            </a:r>
            <a:r>
              <a:rPr sz="4100" spc="-50" dirty="0"/>
              <a:t>Layer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672020" y="2264600"/>
            <a:ext cx="7706995" cy="3411220"/>
            <a:chOff x="672020" y="2264600"/>
            <a:chExt cx="7706995" cy="3411220"/>
          </a:xfrm>
        </p:grpSpPr>
        <p:sp>
          <p:nvSpPr>
            <p:cNvPr id="4" name="object 4"/>
            <p:cNvSpPr/>
            <p:nvPr/>
          </p:nvSpPr>
          <p:spPr>
            <a:xfrm>
              <a:off x="685038" y="2277618"/>
              <a:ext cx="7680959" cy="3385185"/>
            </a:xfrm>
            <a:custGeom>
              <a:avLst/>
              <a:gdLst/>
              <a:ahLst/>
              <a:cxnLst/>
              <a:rect l="l" t="t" r="r" b="b"/>
              <a:pathLst>
                <a:path w="7680959" h="3385185">
                  <a:moveTo>
                    <a:pt x="7680959" y="0"/>
                  </a:moveTo>
                  <a:lnTo>
                    <a:pt x="0" y="0"/>
                  </a:lnTo>
                  <a:lnTo>
                    <a:pt x="0" y="3384804"/>
                  </a:lnTo>
                  <a:lnTo>
                    <a:pt x="7680959" y="3384804"/>
                  </a:lnTo>
                  <a:lnTo>
                    <a:pt x="76809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038" y="2277618"/>
              <a:ext cx="7680959" cy="3385185"/>
            </a:xfrm>
            <a:custGeom>
              <a:avLst/>
              <a:gdLst/>
              <a:ahLst/>
              <a:cxnLst/>
              <a:rect l="l" t="t" r="r" b="b"/>
              <a:pathLst>
                <a:path w="7680959" h="3385185">
                  <a:moveTo>
                    <a:pt x="0" y="3384804"/>
                  </a:moveTo>
                  <a:lnTo>
                    <a:pt x="7680959" y="3384804"/>
                  </a:lnTo>
                  <a:lnTo>
                    <a:pt x="7680959" y="0"/>
                  </a:lnTo>
                  <a:lnTo>
                    <a:pt x="0" y="0"/>
                  </a:lnTo>
                  <a:lnTo>
                    <a:pt x="0" y="3384804"/>
                  </a:lnTo>
                  <a:close/>
                </a:path>
              </a:pathLst>
            </a:custGeom>
            <a:ln w="25908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5668" y="1493646"/>
            <a:ext cx="5468620" cy="113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Uses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BigTables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Column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Family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Format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libri Light"/>
              <a:cs typeface="Calibri Light"/>
            </a:endParaRPr>
          </a:p>
          <a:p>
            <a:pPr marL="158115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KeySpace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5" dirty="0">
                <a:latin typeface="Calibri"/>
                <a:cs typeface="Calibri"/>
              </a:rPr>
              <a:t> music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3074" y="2713482"/>
            <a:ext cx="7344409" cy="2875915"/>
          </a:xfrm>
          <a:custGeom>
            <a:avLst/>
            <a:gdLst/>
            <a:ahLst/>
            <a:cxnLst/>
            <a:rect l="l" t="t" r="r" b="b"/>
            <a:pathLst>
              <a:path w="7344409" h="2875915">
                <a:moveTo>
                  <a:pt x="0" y="2875788"/>
                </a:moveTo>
                <a:lnTo>
                  <a:pt x="7344156" y="2875788"/>
                </a:lnTo>
                <a:lnTo>
                  <a:pt x="7344156" y="0"/>
                </a:lnTo>
                <a:lnTo>
                  <a:pt x="0" y="0"/>
                </a:lnTo>
                <a:lnTo>
                  <a:pt x="0" y="2875788"/>
                </a:lnTo>
                <a:close/>
              </a:path>
            </a:pathLst>
          </a:custGeom>
          <a:ln w="25908">
            <a:solidFill>
              <a:srgbClr val="9BA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0442" y="2740279"/>
            <a:ext cx="2293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Column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Family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songs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09217" y="3422650"/>
            <a:ext cx="1452880" cy="552450"/>
            <a:chOff x="1109217" y="3422650"/>
            <a:chExt cx="1452880" cy="552450"/>
          </a:xfrm>
        </p:grpSpPr>
        <p:sp>
          <p:nvSpPr>
            <p:cNvPr id="10" name="object 10"/>
            <p:cNvSpPr/>
            <p:nvPr/>
          </p:nvSpPr>
          <p:spPr>
            <a:xfrm>
              <a:off x="1115567" y="3429000"/>
              <a:ext cx="1440180" cy="539750"/>
            </a:xfrm>
            <a:custGeom>
              <a:avLst/>
              <a:gdLst/>
              <a:ahLst/>
              <a:cxnLst/>
              <a:rect l="l" t="t" r="r" b="b"/>
              <a:pathLst>
                <a:path w="1440180" h="539750">
                  <a:moveTo>
                    <a:pt x="1350264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1350264" y="539495"/>
                  </a:lnTo>
                  <a:lnTo>
                    <a:pt x="1385262" y="532429"/>
                  </a:lnTo>
                  <a:lnTo>
                    <a:pt x="1413843" y="513159"/>
                  </a:lnTo>
                  <a:lnTo>
                    <a:pt x="1433113" y="484578"/>
                  </a:lnTo>
                  <a:lnTo>
                    <a:pt x="1440180" y="449580"/>
                  </a:lnTo>
                  <a:lnTo>
                    <a:pt x="1440180" y="89915"/>
                  </a:lnTo>
                  <a:lnTo>
                    <a:pt x="1433113" y="54917"/>
                  </a:lnTo>
                  <a:lnTo>
                    <a:pt x="1413843" y="26336"/>
                  </a:lnTo>
                  <a:lnTo>
                    <a:pt x="1385262" y="7066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5567" y="3429000"/>
              <a:ext cx="1440180" cy="539750"/>
            </a:xfrm>
            <a:custGeom>
              <a:avLst/>
              <a:gdLst/>
              <a:ahLst/>
              <a:cxnLst/>
              <a:rect l="l" t="t" r="r" b="b"/>
              <a:pathLst>
                <a:path w="144018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350264" y="0"/>
                  </a:lnTo>
                  <a:lnTo>
                    <a:pt x="1385262" y="7066"/>
                  </a:lnTo>
                  <a:lnTo>
                    <a:pt x="1413843" y="26336"/>
                  </a:lnTo>
                  <a:lnTo>
                    <a:pt x="1433113" y="54917"/>
                  </a:lnTo>
                  <a:lnTo>
                    <a:pt x="1440180" y="89915"/>
                  </a:lnTo>
                  <a:lnTo>
                    <a:pt x="1440180" y="449580"/>
                  </a:lnTo>
                  <a:lnTo>
                    <a:pt x="1433113" y="484578"/>
                  </a:lnTo>
                  <a:lnTo>
                    <a:pt x="1413843" y="513159"/>
                  </a:lnTo>
                  <a:lnTo>
                    <a:pt x="1385262" y="532429"/>
                  </a:lnTo>
                  <a:lnTo>
                    <a:pt x="1350264" y="539495"/>
                  </a:lnTo>
                  <a:lnTo>
                    <a:pt x="89915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64055" y="3553205"/>
            <a:ext cx="744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15" dirty="0">
                <a:latin typeface="Calibri"/>
                <a:cs typeface="Calibri"/>
              </a:rPr>
              <a:t>8</a:t>
            </a:r>
            <a:r>
              <a:rPr sz="1600" b="1" spc="-10" dirty="0">
                <a:latin typeface="Calibri"/>
                <a:cs typeface="Calibri"/>
              </a:rPr>
              <a:t>2831</a:t>
            </a:r>
            <a:r>
              <a:rPr sz="1600" b="1" spc="-5" dirty="0"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86557" y="3422650"/>
            <a:ext cx="1675764" cy="552450"/>
            <a:chOff x="2686557" y="3422650"/>
            <a:chExt cx="1675764" cy="552450"/>
          </a:xfrm>
        </p:grpSpPr>
        <p:sp>
          <p:nvSpPr>
            <p:cNvPr id="14" name="object 14"/>
            <p:cNvSpPr/>
            <p:nvPr/>
          </p:nvSpPr>
          <p:spPr>
            <a:xfrm>
              <a:off x="2692907" y="3429000"/>
              <a:ext cx="1663064" cy="539750"/>
            </a:xfrm>
            <a:custGeom>
              <a:avLst/>
              <a:gdLst/>
              <a:ahLst/>
              <a:cxnLst/>
              <a:rect l="l" t="t" r="r" b="b"/>
              <a:pathLst>
                <a:path w="1663064" h="539750">
                  <a:moveTo>
                    <a:pt x="1572768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5"/>
                  </a:lnTo>
                  <a:lnTo>
                    <a:pt x="1572768" y="539495"/>
                  </a:lnTo>
                  <a:lnTo>
                    <a:pt x="1607766" y="532429"/>
                  </a:lnTo>
                  <a:lnTo>
                    <a:pt x="1636347" y="513159"/>
                  </a:lnTo>
                  <a:lnTo>
                    <a:pt x="1655617" y="484578"/>
                  </a:lnTo>
                  <a:lnTo>
                    <a:pt x="1662683" y="449580"/>
                  </a:lnTo>
                  <a:lnTo>
                    <a:pt x="1662683" y="89915"/>
                  </a:lnTo>
                  <a:lnTo>
                    <a:pt x="1655617" y="54917"/>
                  </a:lnTo>
                  <a:lnTo>
                    <a:pt x="1636347" y="26336"/>
                  </a:lnTo>
                  <a:lnTo>
                    <a:pt x="1607766" y="7066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92907" y="3429000"/>
              <a:ext cx="1663064" cy="539750"/>
            </a:xfrm>
            <a:custGeom>
              <a:avLst/>
              <a:gdLst/>
              <a:ahLst/>
              <a:cxnLst/>
              <a:rect l="l" t="t" r="r" b="b"/>
              <a:pathLst>
                <a:path w="1663064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572768" y="0"/>
                  </a:lnTo>
                  <a:lnTo>
                    <a:pt x="1607766" y="7066"/>
                  </a:lnTo>
                  <a:lnTo>
                    <a:pt x="1636347" y="26336"/>
                  </a:lnTo>
                  <a:lnTo>
                    <a:pt x="1655617" y="54917"/>
                  </a:lnTo>
                  <a:lnTo>
                    <a:pt x="1662683" y="89915"/>
                  </a:lnTo>
                  <a:lnTo>
                    <a:pt x="1662683" y="449580"/>
                  </a:lnTo>
                  <a:lnTo>
                    <a:pt x="1655617" y="484578"/>
                  </a:lnTo>
                  <a:lnTo>
                    <a:pt x="1636347" y="513159"/>
                  </a:lnTo>
                  <a:lnTo>
                    <a:pt x="1607766" y="532429"/>
                  </a:lnTo>
                  <a:lnTo>
                    <a:pt x="1572768" y="539495"/>
                  </a:lnTo>
                  <a:lnTo>
                    <a:pt x="89916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48177" y="3553205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Calibri"/>
                <a:cs typeface="Calibri"/>
              </a:rPr>
              <a:t>title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94021" y="3422650"/>
            <a:ext cx="1675764" cy="552450"/>
            <a:chOff x="4494021" y="3422650"/>
            <a:chExt cx="1675764" cy="552450"/>
          </a:xfrm>
        </p:grpSpPr>
        <p:sp>
          <p:nvSpPr>
            <p:cNvPr id="18" name="object 18"/>
            <p:cNvSpPr/>
            <p:nvPr/>
          </p:nvSpPr>
          <p:spPr>
            <a:xfrm>
              <a:off x="4500371" y="3429000"/>
              <a:ext cx="1663064" cy="539750"/>
            </a:xfrm>
            <a:custGeom>
              <a:avLst/>
              <a:gdLst/>
              <a:ahLst/>
              <a:cxnLst/>
              <a:rect l="l" t="t" r="r" b="b"/>
              <a:pathLst>
                <a:path w="1663064" h="539750">
                  <a:moveTo>
                    <a:pt x="1572767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1572767" y="539495"/>
                  </a:lnTo>
                  <a:lnTo>
                    <a:pt x="1607766" y="532429"/>
                  </a:lnTo>
                  <a:lnTo>
                    <a:pt x="1636347" y="513159"/>
                  </a:lnTo>
                  <a:lnTo>
                    <a:pt x="1655617" y="484578"/>
                  </a:lnTo>
                  <a:lnTo>
                    <a:pt x="1662683" y="449580"/>
                  </a:lnTo>
                  <a:lnTo>
                    <a:pt x="1662683" y="89915"/>
                  </a:lnTo>
                  <a:lnTo>
                    <a:pt x="1655617" y="54917"/>
                  </a:lnTo>
                  <a:lnTo>
                    <a:pt x="1636347" y="26336"/>
                  </a:lnTo>
                  <a:lnTo>
                    <a:pt x="1607766" y="7066"/>
                  </a:lnTo>
                  <a:lnTo>
                    <a:pt x="157276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0371" y="3429000"/>
              <a:ext cx="1663064" cy="539750"/>
            </a:xfrm>
            <a:custGeom>
              <a:avLst/>
              <a:gdLst/>
              <a:ahLst/>
              <a:cxnLst/>
              <a:rect l="l" t="t" r="r" b="b"/>
              <a:pathLst>
                <a:path w="1663064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572767" y="0"/>
                  </a:lnTo>
                  <a:lnTo>
                    <a:pt x="1607766" y="7066"/>
                  </a:lnTo>
                  <a:lnTo>
                    <a:pt x="1636347" y="26336"/>
                  </a:lnTo>
                  <a:lnTo>
                    <a:pt x="1655617" y="54917"/>
                  </a:lnTo>
                  <a:lnTo>
                    <a:pt x="1662683" y="89915"/>
                  </a:lnTo>
                  <a:lnTo>
                    <a:pt x="1662683" y="449580"/>
                  </a:lnTo>
                  <a:lnTo>
                    <a:pt x="1655617" y="484578"/>
                  </a:lnTo>
                  <a:lnTo>
                    <a:pt x="1636347" y="513159"/>
                  </a:lnTo>
                  <a:lnTo>
                    <a:pt x="1607766" y="532429"/>
                  </a:lnTo>
                  <a:lnTo>
                    <a:pt x="1572767" y="539495"/>
                  </a:lnTo>
                  <a:lnTo>
                    <a:pt x="89915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15053" y="3431285"/>
            <a:ext cx="14363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album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New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World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Symphony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93865" y="3422650"/>
            <a:ext cx="1675764" cy="552450"/>
            <a:chOff x="6293865" y="3422650"/>
            <a:chExt cx="1675764" cy="552450"/>
          </a:xfrm>
        </p:grpSpPr>
        <p:sp>
          <p:nvSpPr>
            <p:cNvPr id="22" name="object 22"/>
            <p:cNvSpPr/>
            <p:nvPr/>
          </p:nvSpPr>
          <p:spPr>
            <a:xfrm>
              <a:off x="6300215" y="3429000"/>
              <a:ext cx="1663064" cy="539750"/>
            </a:xfrm>
            <a:custGeom>
              <a:avLst/>
              <a:gdLst/>
              <a:ahLst/>
              <a:cxnLst/>
              <a:rect l="l" t="t" r="r" b="b"/>
              <a:pathLst>
                <a:path w="1663065" h="539750">
                  <a:moveTo>
                    <a:pt x="1572767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5"/>
                  </a:lnTo>
                  <a:lnTo>
                    <a:pt x="1572767" y="539495"/>
                  </a:lnTo>
                  <a:lnTo>
                    <a:pt x="1607766" y="532429"/>
                  </a:lnTo>
                  <a:lnTo>
                    <a:pt x="1636347" y="513159"/>
                  </a:lnTo>
                  <a:lnTo>
                    <a:pt x="1655617" y="484578"/>
                  </a:lnTo>
                  <a:lnTo>
                    <a:pt x="1662684" y="449580"/>
                  </a:lnTo>
                  <a:lnTo>
                    <a:pt x="1662684" y="89915"/>
                  </a:lnTo>
                  <a:lnTo>
                    <a:pt x="1655617" y="54917"/>
                  </a:lnTo>
                  <a:lnTo>
                    <a:pt x="1636347" y="26336"/>
                  </a:lnTo>
                  <a:lnTo>
                    <a:pt x="1607766" y="7066"/>
                  </a:lnTo>
                  <a:lnTo>
                    <a:pt x="157276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00215" y="3429000"/>
              <a:ext cx="1663064" cy="539750"/>
            </a:xfrm>
            <a:custGeom>
              <a:avLst/>
              <a:gdLst/>
              <a:ahLst/>
              <a:cxnLst/>
              <a:rect l="l" t="t" r="r" b="b"/>
              <a:pathLst>
                <a:path w="1663065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572767" y="0"/>
                  </a:lnTo>
                  <a:lnTo>
                    <a:pt x="1607766" y="7066"/>
                  </a:lnTo>
                  <a:lnTo>
                    <a:pt x="1636347" y="26336"/>
                  </a:lnTo>
                  <a:lnTo>
                    <a:pt x="1655617" y="54917"/>
                  </a:lnTo>
                  <a:lnTo>
                    <a:pt x="1662684" y="89915"/>
                  </a:lnTo>
                  <a:lnTo>
                    <a:pt x="1662684" y="449580"/>
                  </a:lnTo>
                  <a:lnTo>
                    <a:pt x="1655617" y="484578"/>
                  </a:lnTo>
                  <a:lnTo>
                    <a:pt x="1636347" y="513159"/>
                  </a:lnTo>
                  <a:lnTo>
                    <a:pt x="1607766" y="532429"/>
                  </a:lnTo>
                  <a:lnTo>
                    <a:pt x="1572767" y="539495"/>
                  </a:lnTo>
                  <a:lnTo>
                    <a:pt x="89916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23735" y="3431285"/>
            <a:ext cx="1217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675" marR="5080" indent="-30861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artist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Antonin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Dvorak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09217" y="4070350"/>
            <a:ext cx="1452880" cy="553720"/>
            <a:chOff x="1109217" y="4070350"/>
            <a:chExt cx="1452880" cy="553720"/>
          </a:xfrm>
        </p:grpSpPr>
        <p:sp>
          <p:nvSpPr>
            <p:cNvPr id="26" name="object 26"/>
            <p:cNvSpPr/>
            <p:nvPr/>
          </p:nvSpPr>
          <p:spPr>
            <a:xfrm>
              <a:off x="1115567" y="4076700"/>
              <a:ext cx="1440180" cy="541020"/>
            </a:xfrm>
            <a:custGeom>
              <a:avLst/>
              <a:gdLst/>
              <a:ahLst/>
              <a:cxnLst/>
              <a:rect l="l" t="t" r="r" b="b"/>
              <a:pathLst>
                <a:path w="1440180" h="541020">
                  <a:moveTo>
                    <a:pt x="1350009" y="0"/>
                  </a:moveTo>
                  <a:lnTo>
                    <a:pt x="90169" y="0"/>
                  </a:lnTo>
                  <a:lnTo>
                    <a:pt x="55072" y="7088"/>
                  </a:lnTo>
                  <a:lnTo>
                    <a:pt x="26411" y="26415"/>
                  </a:lnTo>
                  <a:lnTo>
                    <a:pt x="7086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6" y="485941"/>
                  </a:lnTo>
                  <a:lnTo>
                    <a:pt x="26411" y="514604"/>
                  </a:lnTo>
                  <a:lnTo>
                    <a:pt x="55072" y="533931"/>
                  </a:lnTo>
                  <a:lnTo>
                    <a:pt x="90169" y="541019"/>
                  </a:lnTo>
                  <a:lnTo>
                    <a:pt x="1350009" y="541019"/>
                  </a:lnTo>
                  <a:lnTo>
                    <a:pt x="1385101" y="533931"/>
                  </a:lnTo>
                  <a:lnTo>
                    <a:pt x="1413764" y="514604"/>
                  </a:lnTo>
                  <a:lnTo>
                    <a:pt x="1433091" y="485941"/>
                  </a:lnTo>
                  <a:lnTo>
                    <a:pt x="1440180" y="450850"/>
                  </a:lnTo>
                  <a:lnTo>
                    <a:pt x="1440180" y="90169"/>
                  </a:lnTo>
                  <a:lnTo>
                    <a:pt x="1433091" y="55078"/>
                  </a:lnTo>
                  <a:lnTo>
                    <a:pt x="1413764" y="26415"/>
                  </a:lnTo>
                  <a:lnTo>
                    <a:pt x="1385101" y="7088"/>
                  </a:lnTo>
                  <a:lnTo>
                    <a:pt x="1350009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5567" y="4076700"/>
              <a:ext cx="1440180" cy="541020"/>
            </a:xfrm>
            <a:custGeom>
              <a:avLst/>
              <a:gdLst/>
              <a:ahLst/>
              <a:cxnLst/>
              <a:rect l="l" t="t" r="r" b="b"/>
              <a:pathLst>
                <a:path w="1440180" h="541020">
                  <a:moveTo>
                    <a:pt x="0" y="90169"/>
                  </a:moveTo>
                  <a:lnTo>
                    <a:pt x="7086" y="55078"/>
                  </a:lnTo>
                  <a:lnTo>
                    <a:pt x="26411" y="26415"/>
                  </a:lnTo>
                  <a:lnTo>
                    <a:pt x="55072" y="7088"/>
                  </a:lnTo>
                  <a:lnTo>
                    <a:pt x="90169" y="0"/>
                  </a:lnTo>
                  <a:lnTo>
                    <a:pt x="1350009" y="0"/>
                  </a:lnTo>
                  <a:lnTo>
                    <a:pt x="1385101" y="7088"/>
                  </a:lnTo>
                  <a:lnTo>
                    <a:pt x="1413764" y="26415"/>
                  </a:lnTo>
                  <a:lnTo>
                    <a:pt x="1433091" y="55078"/>
                  </a:lnTo>
                  <a:lnTo>
                    <a:pt x="1440180" y="90169"/>
                  </a:lnTo>
                  <a:lnTo>
                    <a:pt x="1440180" y="450850"/>
                  </a:lnTo>
                  <a:lnTo>
                    <a:pt x="1433091" y="485941"/>
                  </a:lnTo>
                  <a:lnTo>
                    <a:pt x="1413764" y="514604"/>
                  </a:lnTo>
                  <a:lnTo>
                    <a:pt x="1385101" y="533931"/>
                  </a:lnTo>
                  <a:lnTo>
                    <a:pt x="1350009" y="541019"/>
                  </a:lnTo>
                  <a:lnTo>
                    <a:pt x="90169" y="541019"/>
                  </a:lnTo>
                  <a:lnTo>
                    <a:pt x="55072" y="533931"/>
                  </a:lnTo>
                  <a:lnTo>
                    <a:pt x="26411" y="514604"/>
                  </a:lnTo>
                  <a:lnTo>
                    <a:pt x="7086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444244" y="4201414"/>
            <a:ext cx="781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144052…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86557" y="4070350"/>
            <a:ext cx="1675764" cy="553720"/>
            <a:chOff x="2686557" y="4070350"/>
            <a:chExt cx="1675764" cy="553720"/>
          </a:xfrm>
        </p:grpSpPr>
        <p:sp>
          <p:nvSpPr>
            <p:cNvPr id="30" name="object 30"/>
            <p:cNvSpPr/>
            <p:nvPr/>
          </p:nvSpPr>
          <p:spPr>
            <a:xfrm>
              <a:off x="2692907" y="4076700"/>
              <a:ext cx="1663064" cy="541020"/>
            </a:xfrm>
            <a:custGeom>
              <a:avLst/>
              <a:gdLst/>
              <a:ahLst/>
              <a:cxnLst/>
              <a:rect l="l" t="t" r="r" b="b"/>
              <a:pathLst>
                <a:path w="1663064" h="541020">
                  <a:moveTo>
                    <a:pt x="1572514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4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1572514" y="541019"/>
                  </a:lnTo>
                  <a:lnTo>
                    <a:pt x="1607605" y="533931"/>
                  </a:lnTo>
                  <a:lnTo>
                    <a:pt x="1636267" y="514604"/>
                  </a:lnTo>
                  <a:lnTo>
                    <a:pt x="1655595" y="485941"/>
                  </a:lnTo>
                  <a:lnTo>
                    <a:pt x="1662683" y="450850"/>
                  </a:lnTo>
                  <a:lnTo>
                    <a:pt x="1662683" y="90169"/>
                  </a:lnTo>
                  <a:lnTo>
                    <a:pt x="1655595" y="55078"/>
                  </a:lnTo>
                  <a:lnTo>
                    <a:pt x="1636268" y="26415"/>
                  </a:lnTo>
                  <a:lnTo>
                    <a:pt x="1607605" y="7088"/>
                  </a:lnTo>
                  <a:lnTo>
                    <a:pt x="157251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92907" y="4076700"/>
              <a:ext cx="1663064" cy="541020"/>
            </a:xfrm>
            <a:custGeom>
              <a:avLst/>
              <a:gdLst/>
              <a:ahLst/>
              <a:cxnLst/>
              <a:rect l="l" t="t" r="r" b="b"/>
              <a:pathLst>
                <a:path w="1663064" h="541020">
                  <a:moveTo>
                    <a:pt x="0" y="90169"/>
                  </a:moveTo>
                  <a:lnTo>
                    <a:pt x="7088" y="55078"/>
                  </a:lnTo>
                  <a:lnTo>
                    <a:pt x="26415" y="26415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1572514" y="0"/>
                  </a:lnTo>
                  <a:lnTo>
                    <a:pt x="1607605" y="7088"/>
                  </a:lnTo>
                  <a:lnTo>
                    <a:pt x="1636268" y="26415"/>
                  </a:lnTo>
                  <a:lnTo>
                    <a:pt x="1655595" y="55078"/>
                  </a:lnTo>
                  <a:lnTo>
                    <a:pt x="1662683" y="90169"/>
                  </a:lnTo>
                  <a:lnTo>
                    <a:pt x="1662683" y="450850"/>
                  </a:lnTo>
                  <a:lnTo>
                    <a:pt x="1655595" y="485941"/>
                  </a:lnTo>
                  <a:lnTo>
                    <a:pt x="1636267" y="514604"/>
                  </a:lnTo>
                  <a:lnTo>
                    <a:pt x="1607605" y="533931"/>
                  </a:lnTo>
                  <a:lnTo>
                    <a:pt x="1572514" y="541019"/>
                  </a:lnTo>
                  <a:lnTo>
                    <a:pt x="90169" y="541019"/>
                  </a:lnTo>
                  <a:lnTo>
                    <a:pt x="55078" y="533931"/>
                  </a:lnTo>
                  <a:lnTo>
                    <a:pt x="26415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20745" y="4079494"/>
            <a:ext cx="12058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 marR="5080" indent="-39624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Calibri"/>
                <a:cs typeface="Calibri"/>
              </a:rPr>
              <a:t>title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house  </a:t>
            </a:r>
            <a:r>
              <a:rPr sz="1600" spc="-20" dirty="0">
                <a:latin typeface="Calibri"/>
                <a:cs typeface="Calibri"/>
              </a:rPr>
              <a:t>Rock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293865" y="4070350"/>
            <a:ext cx="1675764" cy="553720"/>
            <a:chOff x="6293865" y="4070350"/>
            <a:chExt cx="1675764" cy="553720"/>
          </a:xfrm>
        </p:grpSpPr>
        <p:sp>
          <p:nvSpPr>
            <p:cNvPr id="34" name="object 34"/>
            <p:cNvSpPr/>
            <p:nvPr/>
          </p:nvSpPr>
          <p:spPr>
            <a:xfrm>
              <a:off x="6300215" y="4076700"/>
              <a:ext cx="1663064" cy="541020"/>
            </a:xfrm>
            <a:custGeom>
              <a:avLst/>
              <a:gdLst/>
              <a:ahLst/>
              <a:cxnLst/>
              <a:rect l="l" t="t" r="r" b="b"/>
              <a:pathLst>
                <a:path w="1663065" h="541020">
                  <a:moveTo>
                    <a:pt x="1572514" y="0"/>
                  </a:moveTo>
                  <a:lnTo>
                    <a:pt x="90170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6" y="514604"/>
                  </a:lnTo>
                  <a:lnTo>
                    <a:pt x="55078" y="533931"/>
                  </a:lnTo>
                  <a:lnTo>
                    <a:pt x="90170" y="541019"/>
                  </a:lnTo>
                  <a:lnTo>
                    <a:pt x="1572514" y="541019"/>
                  </a:lnTo>
                  <a:lnTo>
                    <a:pt x="1607605" y="533931"/>
                  </a:lnTo>
                  <a:lnTo>
                    <a:pt x="1636267" y="514604"/>
                  </a:lnTo>
                  <a:lnTo>
                    <a:pt x="1655595" y="485941"/>
                  </a:lnTo>
                  <a:lnTo>
                    <a:pt x="1662684" y="450850"/>
                  </a:lnTo>
                  <a:lnTo>
                    <a:pt x="1662684" y="90169"/>
                  </a:lnTo>
                  <a:lnTo>
                    <a:pt x="1655595" y="55078"/>
                  </a:lnTo>
                  <a:lnTo>
                    <a:pt x="1636268" y="26415"/>
                  </a:lnTo>
                  <a:lnTo>
                    <a:pt x="1607605" y="7088"/>
                  </a:lnTo>
                  <a:lnTo>
                    <a:pt x="157251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00215" y="4076700"/>
              <a:ext cx="1663064" cy="541020"/>
            </a:xfrm>
            <a:custGeom>
              <a:avLst/>
              <a:gdLst/>
              <a:ahLst/>
              <a:cxnLst/>
              <a:rect l="l" t="t" r="r" b="b"/>
              <a:pathLst>
                <a:path w="1663065" h="541020">
                  <a:moveTo>
                    <a:pt x="0" y="90169"/>
                  </a:moveTo>
                  <a:lnTo>
                    <a:pt x="7088" y="55078"/>
                  </a:lnTo>
                  <a:lnTo>
                    <a:pt x="26416" y="26415"/>
                  </a:lnTo>
                  <a:lnTo>
                    <a:pt x="55078" y="7088"/>
                  </a:lnTo>
                  <a:lnTo>
                    <a:pt x="90170" y="0"/>
                  </a:lnTo>
                  <a:lnTo>
                    <a:pt x="1572514" y="0"/>
                  </a:lnTo>
                  <a:lnTo>
                    <a:pt x="1607605" y="7088"/>
                  </a:lnTo>
                  <a:lnTo>
                    <a:pt x="1636268" y="26415"/>
                  </a:lnTo>
                  <a:lnTo>
                    <a:pt x="1655595" y="55078"/>
                  </a:lnTo>
                  <a:lnTo>
                    <a:pt x="1662684" y="90169"/>
                  </a:lnTo>
                  <a:lnTo>
                    <a:pt x="1662684" y="450850"/>
                  </a:lnTo>
                  <a:lnTo>
                    <a:pt x="1655595" y="485941"/>
                  </a:lnTo>
                  <a:lnTo>
                    <a:pt x="1636267" y="514604"/>
                  </a:lnTo>
                  <a:lnTo>
                    <a:pt x="1607605" y="533931"/>
                  </a:lnTo>
                  <a:lnTo>
                    <a:pt x="1572514" y="541019"/>
                  </a:lnTo>
                  <a:lnTo>
                    <a:pt x="90170" y="541019"/>
                  </a:lnTo>
                  <a:lnTo>
                    <a:pt x="55078" y="533931"/>
                  </a:lnTo>
                  <a:lnTo>
                    <a:pt x="26416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6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670040" y="4079494"/>
            <a:ext cx="924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artist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Elvis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Presley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6313" y="4563364"/>
            <a:ext cx="2039620" cy="964565"/>
            <a:chOff x="1496313" y="4563364"/>
            <a:chExt cx="2039620" cy="964565"/>
          </a:xfrm>
        </p:grpSpPr>
        <p:sp>
          <p:nvSpPr>
            <p:cNvPr id="38" name="object 38"/>
            <p:cNvSpPr/>
            <p:nvPr/>
          </p:nvSpPr>
          <p:spPr>
            <a:xfrm>
              <a:off x="1506473" y="4573524"/>
              <a:ext cx="2019300" cy="944244"/>
            </a:xfrm>
            <a:custGeom>
              <a:avLst/>
              <a:gdLst/>
              <a:ahLst/>
              <a:cxnLst/>
              <a:rect l="l" t="t" r="r" b="b"/>
              <a:pathLst>
                <a:path w="2019300" h="944245">
                  <a:moveTo>
                    <a:pt x="1917700" y="334518"/>
                  </a:moveTo>
                  <a:lnTo>
                    <a:pt x="101600" y="334518"/>
                  </a:lnTo>
                  <a:lnTo>
                    <a:pt x="62043" y="342499"/>
                  </a:lnTo>
                  <a:lnTo>
                    <a:pt x="29749" y="364267"/>
                  </a:lnTo>
                  <a:lnTo>
                    <a:pt x="7981" y="396561"/>
                  </a:lnTo>
                  <a:lnTo>
                    <a:pt x="0" y="436118"/>
                  </a:lnTo>
                  <a:lnTo>
                    <a:pt x="0" y="842517"/>
                  </a:lnTo>
                  <a:lnTo>
                    <a:pt x="7981" y="882074"/>
                  </a:lnTo>
                  <a:lnTo>
                    <a:pt x="29749" y="914368"/>
                  </a:lnTo>
                  <a:lnTo>
                    <a:pt x="62043" y="936136"/>
                  </a:lnTo>
                  <a:lnTo>
                    <a:pt x="101600" y="944117"/>
                  </a:lnTo>
                  <a:lnTo>
                    <a:pt x="1917700" y="944117"/>
                  </a:lnTo>
                  <a:lnTo>
                    <a:pt x="1957256" y="936136"/>
                  </a:lnTo>
                  <a:lnTo>
                    <a:pt x="1989550" y="914368"/>
                  </a:lnTo>
                  <a:lnTo>
                    <a:pt x="2011318" y="882074"/>
                  </a:lnTo>
                  <a:lnTo>
                    <a:pt x="2019300" y="842517"/>
                  </a:lnTo>
                  <a:lnTo>
                    <a:pt x="2019300" y="436118"/>
                  </a:lnTo>
                  <a:lnTo>
                    <a:pt x="2011318" y="396561"/>
                  </a:lnTo>
                  <a:lnTo>
                    <a:pt x="1989550" y="364267"/>
                  </a:lnTo>
                  <a:lnTo>
                    <a:pt x="1957256" y="342499"/>
                  </a:lnTo>
                  <a:lnTo>
                    <a:pt x="1917700" y="334518"/>
                  </a:lnTo>
                  <a:close/>
                </a:path>
                <a:path w="2019300" h="944245">
                  <a:moveTo>
                    <a:pt x="400431" y="0"/>
                  </a:moveTo>
                  <a:lnTo>
                    <a:pt x="336550" y="334518"/>
                  </a:lnTo>
                  <a:lnTo>
                    <a:pt x="841375" y="334518"/>
                  </a:lnTo>
                  <a:lnTo>
                    <a:pt x="400431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06473" y="4573524"/>
              <a:ext cx="2019300" cy="944244"/>
            </a:xfrm>
            <a:custGeom>
              <a:avLst/>
              <a:gdLst/>
              <a:ahLst/>
              <a:cxnLst/>
              <a:rect l="l" t="t" r="r" b="b"/>
              <a:pathLst>
                <a:path w="2019300" h="944245">
                  <a:moveTo>
                    <a:pt x="0" y="436118"/>
                  </a:moveTo>
                  <a:lnTo>
                    <a:pt x="7981" y="396561"/>
                  </a:lnTo>
                  <a:lnTo>
                    <a:pt x="29749" y="364267"/>
                  </a:lnTo>
                  <a:lnTo>
                    <a:pt x="62043" y="342499"/>
                  </a:lnTo>
                  <a:lnTo>
                    <a:pt x="101600" y="334518"/>
                  </a:lnTo>
                  <a:lnTo>
                    <a:pt x="336550" y="334518"/>
                  </a:lnTo>
                  <a:lnTo>
                    <a:pt x="400431" y="0"/>
                  </a:lnTo>
                  <a:lnTo>
                    <a:pt x="841375" y="334518"/>
                  </a:lnTo>
                  <a:lnTo>
                    <a:pt x="1917700" y="334518"/>
                  </a:lnTo>
                  <a:lnTo>
                    <a:pt x="1957256" y="342499"/>
                  </a:lnTo>
                  <a:lnTo>
                    <a:pt x="1989550" y="364267"/>
                  </a:lnTo>
                  <a:lnTo>
                    <a:pt x="2011318" y="396561"/>
                  </a:lnTo>
                  <a:lnTo>
                    <a:pt x="2019300" y="436118"/>
                  </a:lnTo>
                  <a:lnTo>
                    <a:pt x="2019300" y="588518"/>
                  </a:lnTo>
                  <a:lnTo>
                    <a:pt x="2019300" y="842517"/>
                  </a:lnTo>
                  <a:lnTo>
                    <a:pt x="2011318" y="882074"/>
                  </a:lnTo>
                  <a:lnTo>
                    <a:pt x="1989550" y="914368"/>
                  </a:lnTo>
                  <a:lnTo>
                    <a:pt x="1957256" y="936136"/>
                  </a:lnTo>
                  <a:lnTo>
                    <a:pt x="1917700" y="944117"/>
                  </a:lnTo>
                  <a:lnTo>
                    <a:pt x="841375" y="944117"/>
                  </a:lnTo>
                  <a:lnTo>
                    <a:pt x="336550" y="944117"/>
                  </a:lnTo>
                  <a:lnTo>
                    <a:pt x="101600" y="944117"/>
                  </a:lnTo>
                  <a:lnTo>
                    <a:pt x="62043" y="936136"/>
                  </a:lnTo>
                  <a:lnTo>
                    <a:pt x="29749" y="914368"/>
                  </a:lnTo>
                  <a:lnTo>
                    <a:pt x="7981" y="882074"/>
                  </a:lnTo>
                  <a:lnTo>
                    <a:pt x="0" y="842517"/>
                  </a:lnTo>
                  <a:lnTo>
                    <a:pt x="0" y="588518"/>
                  </a:lnTo>
                  <a:lnTo>
                    <a:pt x="0" y="43611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13661" y="4959858"/>
            <a:ext cx="179641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Row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Key</a:t>
            </a:r>
            <a:r>
              <a:rPr sz="1600" spc="-15" dirty="0">
                <a:latin typeface="Calibri"/>
                <a:cs typeface="Calibri"/>
              </a:rPr>
              <a:t>: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Mapping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067046" y="4367148"/>
            <a:ext cx="1070610" cy="900430"/>
            <a:chOff x="5067046" y="4367148"/>
            <a:chExt cx="1070610" cy="900430"/>
          </a:xfrm>
        </p:grpSpPr>
        <p:sp>
          <p:nvSpPr>
            <p:cNvPr id="42" name="object 42"/>
            <p:cNvSpPr/>
            <p:nvPr/>
          </p:nvSpPr>
          <p:spPr>
            <a:xfrm>
              <a:off x="5077206" y="4377308"/>
              <a:ext cx="1050290" cy="880110"/>
            </a:xfrm>
            <a:custGeom>
              <a:avLst/>
              <a:gdLst/>
              <a:ahLst/>
              <a:cxnLst/>
              <a:rect l="l" t="t" r="r" b="b"/>
              <a:pathLst>
                <a:path w="1050289" h="880110">
                  <a:moveTo>
                    <a:pt x="991870" y="530733"/>
                  </a:moveTo>
                  <a:lnTo>
                    <a:pt x="58166" y="530733"/>
                  </a:lnTo>
                  <a:lnTo>
                    <a:pt x="35522" y="535303"/>
                  </a:lnTo>
                  <a:lnTo>
                    <a:pt x="17033" y="547766"/>
                  </a:lnTo>
                  <a:lnTo>
                    <a:pt x="4570" y="566255"/>
                  </a:lnTo>
                  <a:lnTo>
                    <a:pt x="0" y="588899"/>
                  </a:lnTo>
                  <a:lnTo>
                    <a:pt x="0" y="821563"/>
                  </a:lnTo>
                  <a:lnTo>
                    <a:pt x="4570" y="844206"/>
                  </a:lnTo>
                  <a:lnTo>
                    <a:pt x="17033" y="862695"/>
                  </a:lnTo>
                  <a:lnTo>
                    <a:pt x="35522" y="875158"/>
                  </a:lnTo>
                  <a:lnTo>
                    <a:pt x="58166" y="879729"/>
                  </a:lnTo>
                  <a:lnTo>
                    <a:pt x="991870" y="879729"/>
                  </a:lnTo>
                  <a:lnTo>
                    <a:pt x="1014513" y="875158"/>
                  </a:lnTo>
                  <a:lnTo>
                    <a:pt x="1033002" y="862695"/>
                  </a:lnTo>
                  <a:lnTo>
                    <a:pt x="1045465" y="844206"/>
                  </a:lnTo>
                  <a:lnTo>
                    <a:pt x="1050036" y="821563"/>
                  </a:lnTo>
                  <a:lnTo>
                    <a:pt x="1050036" y="588899"/>
                  </a:lnTo>
                  <a:lnTo>
                    <a:pt x="1045465" y="566255"/>
                  </a:lnTo>
                  <a:lnTo>
                    <a:pt x="1033002" y="547766"/>
                  </a:lnTo>
                  <a:lnTo>
                    <a:pt x="1014513" y="535303"/>
                  </a:lnTo>
                  <a:lnTo>
                    <a:pt x="991870" y="530733"/>
                  </a:lnTo>
                  <a:close/>
                </a:path>
                <a:path w="1050289" h="880110">
                  <a:moveTo>
                    <a:pt x="238252" y="0"/>
                  </a:moveTo>
                  <a:lnTo>
                    <a:pt x="175006" y="530733"/>
                  </a:lnTo>
                  <a:lnTo>
                    <a:pt x="437515" y="530733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77206" y="4377308"/>
              <a:ext cx="1050290" cy="880110"/>
            </a:xfrm>
            <a:custGeom>
              <a:avLst/>
              <a:gdLst/>
              <a:ahLst/>
              <a:cxnLst/>
              <a:rect l="l" t="t" r="r" b="b"/>
              <a:pathLst>
                <a:path w="1050289" h="880110">
                  <a:moveTo>
                    <a:pt x="0" y="588899"/>
                  </a:moveTo>
                  <a:lnTo>
                    <a:pt x="4570" y="566255"/>
                  </a:lnTo>
                  <a:lnTo>
                    <a:pt x="17033" y="547766"/>
                  </a:lnTo>
                  <a:lnTo>
                    <a:pt x="35522" y="535303"/>
                  </a:lnTo>
                  <a:lnTo>
                    <a:pt x="58166" y="530733"/>
                  </a:lnTo>
                  <a:lnTo>
                    <a:pt x="175006" y="530733"/>
                  </a:lnTo>
                  <a:lnTo>
                    <a:pt x="238252" y="0"/>
                  </a:lnTo>
                  <a:lnTo>
                    <a:pt x="437515" y="530733"/>
                  </a:lnTo>
                  <a:lnTo>
                    <a:pt x="991870" y="530733"/>
                  </a:lnTo>
                  <a:lnTo>
                    <a:pt x="1014513" y="535303"/>
                  </a:lnTo>
                  <a:lnTo>
                    <a:pt x="1033002" y="547766"/>
                  </a:lnTo>
                  <a:lnTo>
                    <a:pt x="1045465" y="566255"/>
                  </a:lnTo>
                  <a:lnTo>
                    <a:pt x="1050036" y="588899"/>
                  </a:lnTo>
                  <a:lnTo>
                    <a:pt x="1050036" y="676148"/>
                  </a:lnTo>
                  <a:lnTo>
                    <a:pt x="1050036" y="821563"/>
                  </a:lnTo>
                  <a:lnTo>
                    <a:pt x="1045465" y="844206"/>
                  </a:lnTo>
                  <a:lnTo>
                    <a:pt x="1033002" y="862695"/>
                  </a:lnTo>
                  <a:lnTo>
                    <a:pt x="1014513" y="875158"/>
                  </a:lnTo>
                  <a:lnTo>
                    <a:pt x="991870" y="879729"/>
                  </a:lnTo>
                  <a:lnTo>
                    <a:pt x="437515" y="879729"/>
                  </a:lnTo>
                  <a:lnTo>
                    <a:pt x="175006" y="879729"/>
                  </a:lnTo>
                  <a:lnTo>
                    <a:pt x="58166" y="879729"/>
                  </a:lnTo>
                  <a:lnTo>
                    <a:pt x="35522" y="875158"/>
                  </a:lnTo>
                  <a:lnTo>
                    <a:pt x="17033" y="862695"/>
                  </a:lnTo>
                  <a:lnTo>
                    <a:pt x="4570" y="844206"/>
                  </a:lnTo>
                  <a:lnTo>
                    <a:pt x="0" y="821563"/>
                  </a:lnTo>
                  <a:lnTo>
                    <a:pt x="0" y="676148"/>
                  </a:lnTo>
                  <a:lnTo>
                    <a:pt x="0" y="5888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172583" y="4947030"/>
            <a:ext cx="582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Sp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142990" y="2585973"/>
            <a:ext cx="2469515" cy="908685"/>
            <a:chOff x="6142990" y="2585973"/>
            <a:chExt cx="2469515" cy="908685"/>
          </a:xfrm>
        </p:grpSpPr>
        <p:sp>
          <p:nvSpPr>
            <p:cNvPr id="46" name="object 46"/>
            <p:cNvSpPr/>
            <p:nvPr/>
          </p:nvSpPr>
          <p:spPr>
            <a:xfrm>
              <a:off x="6153150" y="2596133"/>
              <a:ext cx="2449195" cy="888365"/>
            </a:xfrm>
            <a:custGeom>
              <a:avLst/>
              <a:gdLst/>
              <a:ahLst/>
              <a:cxnLst/>
              <a:rect l="l" t="t" r="r" b="b"/>
              <a:pathLst>
                <a:path w="2449195" h="888364">
                  <a:moveTo>
                    <a:pt x="2040890" y="617219"/>
                  </a:moveTo>
                  <a:lnTo>
                    <a:pt x="1428623" y="617219"/>
                  </a:lnTo>
                  <a:lnTo>
                    <a:pt x="1362455" y="887983"/>
                  </a:lnTo>
                  <a:lnTo>
                    <a:pt x="2040890" y="617219"/>
                  </a:lnTo>
                  <a:close/>
                </a:path>
                <a:path w="2449195" h="888364">
                  <a:moveTo>
                    <a:pt x="2346198" y="0"/>
                  </a:moveTo>
                  <a:lnTo>
                    <a:pt x="102870" y="0"/>
                  </a:lnTo>
                  <a:lnTo>
                    <a:pt x="62847" y="8090"/>
                  </a:lnTo>
                  <a:lnTo>
                    <a:pt x="30146" y="30146"/>
                  </a:lnTo>
                  <a:lnTo>
                    <a:pt x="8090" y="62847"/>
                  </a:lnTo>
                  <a:lnTo>
                    <a:pt x="0" y="102869"/>
                  </a:lnTo>
                  <a:lnTo>
                    <a:pt x="0" y="514350"/>
                  </a:lnTo>
                  <a:lnTo>
                    <a:pt x="8090" y="554372"/>
                  </a:lnTo>
                  <a:lnTo>
                    <a:pt x="30146" y="587073"/>
                  </a:lnTo>
                  <a:lnTo>
                    <a:pt x="62847" y="609129"/>
                  </a:lnTo>
                  <a:lnTo>
                    <a:pt x="102870" y="617219"/>
                  </a:lnTo>
                  <a:lnTo>
                    <a:pt x="2346198" y="617219"/>
                  </a:lnTo>
                  <a:lnTo>
                    <a:pt x="2386220" y="609129"/>
                  </a:lnTo>
                  <a:lnTo>
                    <a:pt x="2418921" y="587073"/>
                  </a:lnTo>
                  <a:lnTo>
                    <a:pt x="2440977" y="554372"/>
                  </a:lnTo>
                  <a:lnTo>
                    <a:pt x="2449068" y="514350"/>
                  </a:lnTo>
                  <a:lnTo>
                    <a:pt x="2449068" y="102869"/>
                  </a:lnTo>
                  <a:lnTo>
                    <a:pt x="2440977" y="62847"/>
                  </a:lnTo>
                  <a:lnTo>
                    <a:pt x="2418921" y="30146"/>
                  </a:lnTo>
                  <a:lnTo>
                    <a:pt x="2386220" y="8090"/>
                  </a:lnTo>
                  <a:lnTo>
                    <a:pt x="2346198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53150" y="2596133"/>
              <a:ext cx="2449195" cy="888365"/>
            </a:xfrm>
            <a:custGeom>
              <a:avLst/>
              <a:gdLst/>
              <a:ahLst/>
              <a:cxnLst/>
              <a:rect l="l" t="t" r="r" b="b"/>
              <a:pathLst>
                <a:path w="2449195" h="888364">
                  <a:moveTo>
                    <a:pt x="0" y="102869"/>
                  </a:moveTo>
                  <a:lnTo>
                    <a:pt x="8090" y="62847"/>
                  </a:lnTo>
                  <a:lnTo>
                    <a:pt x="30146" y="30146"/>
                  </a:lnTo>
                  <a:lnTo>
                    <a:pt x="62847" y="8090"/>
                  </a:lnTo>
                  <a:lnTo>
                    <a:pt x="102870" y="0"/>
                  </a:lnTo>
                  <a:lnTo>
                    <a:pt x="1428623" y="0"/>
                  </a:lnTo>
                  <a:lnTo>
                    <a:pt x="2040890" y="0"/>
                  </a:lnTo>
                  <a:lnTo>
                    <a:pt x="2346198" y="0"/>
                  </a:lnTo>
                  <a:lnTo>
                    <a:pt x="2386220" y="8090"/>
                  </a:lnTo>
                  <a:lnTo>
                    <a:pt x="2418921" y="30146"/>
                  </a:lnTo>
                  <a:lnTo>
                    <a:pt x="2440977" y="62847"/>
                  </a:lnTo>
                  <a:lnTo>
                    <a:pt x="2449068" y="102869"/>
                  </a:lnTo>
                  <a:lnTo>
                    <a:pt x="2449068" y="360044"/>
                  </a:lnTo>
                  <a:lnTo>
                    <a:pt x="2449068" y="514350"/>
                  </a:lnTo>
                  <a:lnTo>
                    <a:pt x="2440977" y="554372"/>
                  </a:lnTo>
                  <a:lnTo>
                    <a:pt x="2418921" y="587073"/>
                  </a:lnTo>
                  <a:lnTo>
                    <a:pt x="2386220" y="609129"/>
                  </a:lnTo>
                  <a:lnTo>
                    <a:pt x="2346198" y="617219"/>
                  </a:lnTo>
                  <a:lnTo>
                    <a:pt x="2040890" y="617219"/>
                  </a:lnTo>
                  <a:lnTo>
                    <a:pt x="1362455" y="887983"/>
                  </a:lnTo>
                  <a:lnTo>
                    <a:pt x="1428623" y="617219"/>
                  </a:lnTo>
                  <a:lnTo>
                    <a:pt x="102870" y="617219"/>
                  </a:lnTo>
                  <a:lnTo>
                    <a:pt x="62847" y="609129"/>
                  </a:lnTo>
                  <a:lnTo>
                    <a:pt x="30146" y="587073"/>
                  </a:lnTo>
                  <a:lnTo>
                    <a:pt x="8090" y="554372"/>
                  </a:lnTo>
                  <a:lnTo>
                    <a:pt x="0" y="514350"/>
                  </a:lnTo>
                  <a:lnTo>
                    <a:pt x="0" y="360044"/>
                  </a:lnTo>
                  <a:lnTo>
                    <a:pt x="0" y="10286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262496" y="2647949"/>
            <a:ext cx="1456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Type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validated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62496" y="2891789"/>
            <a:ext cx="2170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Validation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Class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onsolas"/>
                <a:cs typeface="Consolas"/>
              </a:rPr>
              <a:t>UTFType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482340" y="2598420"/>
            <a:ext cx="2468880" cy="880110"/>
            <a:chOff x="3482340" y="2598420"/>
            <a:chExt cx="2468880" cy="880110"/>
          </a:xfrm>
        </p:grpSpPr>
        <p:sp>
          <p:nvSpPr>
            <p:cNvPr id="51" name="object 51"/>
            <p:cNvSpPr/>
            <p:nvPr/>
          </p:nvSpPr>
          <p:spPr>
            <a:xfrm>
              <a:off x="3492246" y="2608326"/>
              <a:ext cx="2449195" cy="860425"/>
            </a:xfrm>
            <a:custGeom>
              <a:avLst/>
              <a:gdLst/>
              <a:ahLst/>
              <a:cxnLst/>
              <a:rect l="l" t="t" r="r" b="b"/>
              <a:pathLst>
                <a:path w="2449195" h="860425">
                  <a:moveTo>
                    <a:pt x="2040889" y="615696"/>
                  </a:moveTo>
                  <a:lnTo>
                    <a:pt x="1428623" y="615696"/>
                  </a:lnTo>
                  <a:lnTo>
                    <a:pt x="1618868" y="860171"/>
                  </a:lnTo>
                  <a:lnTo>
                    <a:pt x="2040889" y="615696"/>
                  </a:lnTo>
                  <a:close/>
                </a:path>
                <a:path w="2449195" h="860425">
                  <a:moveTo>
                    <a:pt x="2346452" y="0"/>
                  </a:moveTo>
                  <a:lnTo>
                    <a:pt x="102615" y="0"/>
                  </a:lnTo>
                  <a:lnTo>
                    <a:pt x="62686" y="8068"/>
                  </a:lnTo>
                  <a:lnTo>
                    <a:pt x="30067" y="30067"/>
                  </a:lnTo>
                  <a:lnTo>
                    <a:pt x="8068" y="62686"/>
                  </a:lnTo>
                  <a:lnTo>
                    <a:pt x="0" y="102615"/>
                  </a:lnTo>
                  <a:lnTo>
                    <a:pt x="0" y="513079"/>
                  </a:lnTo>
                  <a:lnTo>
                    <a:pt x="8068" y="553009"/>
                  </a:lnTo>
                  <a:lnTo>
                    <a:pt x="30067" y="585628"/>
                  </a:lnTo>
                  <a:lnTo>
                    <a:pt x="62686" y="607627"/>
                  </a:lnTo>
                  <a:lnTo>
                    <a:pt x="102615" y="615696"/>
                  </a:lnTo>
                  <a:lnTo>
                    <a:pt x="2346452" y="615696"/>
                  </a:lnTo>
                  <a:lnTo>
                    <a:pt x="2386381" y="607627"/>
                  </a:lnTo>
                  <a:lnTo>
                    <a:pt x="2419000" y="585628"/>
                  </a:lnTo>
                  <a:lnTo>
                    <a:pt x="2440999" y="553009"/>
                  </a:lnTo>
                  <a:lnTo>
                    <a:pt x="2449067" y="513079"/>
                  </a:lnTo>
                  <a:lnTo>
                    <a:pt x="2449067" y="102615"/>
                  </a:lnTo>
                  <a:lnTo>
                    <a:pt x="2440999" y="62686"/>
                  </a:lnTo>
                  <a:lnTo>
                    <a:pt x="2419000" y="30067"/>
                  </a:lnTo>
                  <a:lnTo>
                    <a:pt x="2386381" y="8068"/>
                  </a:lnTo>
                  <a:lnTo>
                    <a:pt x="234645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92246" y="2608326"/>
              <a:ext cx="2449195" cy="860425"/>
            </a:xfrm>
            <a:custGeom>
              <a:avLst/>
              <a:gdLst/>
              <a:ahLst/>
              <a:cxnLst/>
              <a:rect l="l" t="t" r="r" b="b"/>
              <a:pathLst>
                <a:path w="2449195" h="860425">
                  <a:moveTo>
                    <a:pt x="0" y="102615"/>
                  </a:moveTo>
                  <a:lnTo>
                    <a:pt x="8068" y="62686"/>
                  </a:lnTo>
                  <a:lnTo>
                    <a:pt x="30067" y="30067"/>
                  </a:lnTo>
                  <a:lnTo>
                    <a:pt x="62686" y="8068"/>
                  </a:lnTo>
                  <a:lnTo>
                    <a:pt x="102615" y="0"/>
                  </a:lnTo>
                  <a:lnTo>
                    <a:pt x="1428623" y="0"/>
                  </a:lnTo>
                  <a:lnTo>
                    <a:pt x="2040889" y="0"/>
                  </a:lnTo>
                  <a:lnTo>
                    <a:pt x="2346452" y="0"/>
                  </a:lnTo>
                  <a:lnTo>
                    <a:pt x="2386381" y="8068"/>
                  </a:lnTo>
                  <a:lnTo>
                    <a:pt x="2419000" y="30067"/>
                  </a:lnTo>
                  <a:lnTo>
                    <a:pt x="2440999" y="62686"/>
                  </a:lnTo>
                  <a:lnTo>
                    <a:pt x="2449067" y="102615"/>
                  </a:lnTo>
                  <a:lnTo>
                    <a:pt x="2449067" y="359156"/>
                  </a:lnTo>
                  <a:lnTo>
                    <a:pt x="2449067" y="513079"/>
                  </a:lnTo>
                  <a:lnTo>
                    <a:pt x="2440999" y="553009"/>
                  </a:lnTo>
                  <a:lnTo>
                    <a:pt x="2419000" y="585628"/>
                  </a:lnTo>
                  <a:lnTo>
                    <a:pt x="2386381" y="607627"/>
                  </a:lnTo>
                  <a:lnTo>
                    <a:pt x="2346452" y="615696"/>
                  </a:lnTo>
                  <a:lnTo>
                    <a:pt x="2040889" y="615696"/>
                  </a:lnTo>
                  <a:lnTo>
                    <a:pt x="1618868" y="860171"/>
                  </a:lnTo>
                  <a:lnTo>
                    <a:pt x="1428623" y="615696"/>
                  </a:lnTo>
                  <a:lnTo>
                    <a:pt x="102615" y="615696"/>
                  </a:lnTo>
                  <a:lnTo>
                    <a:pt x="62686" y="607627"/>
                  </a:lnTo>
                  <a:lnTo>
                    <a:pt x="30067" y="585628"/>
                  </a:lnTo>
                  <a:lnTo>
                    <a:pt x="8068" y="553009"/>
                  </a:lnTo>
                  <a:lnTo>
                    <a:pt x="0" y="513079"/>
                  </a:lnTo>
                  <a:lnTo>
                    <a:pt x="0" y="359156"/>
                  </a:lnTo>
                  <a:lnTo>
                    <a:pt x="0" y="102615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601339" y="2658617"/>
            <a:ext cx="2019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Comparator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determines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order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67555" y="6231635"/>
            <a:ext cx="4572000" cy="277495"/>
          </a:xfrm>
          <a:prstGeom prst="rect">
            <a:avLst/>
          </a:prstGeom>
          <a:solidFill>
            <a:srgbClr val="B1C6E2"/>
          </a:solidFill>
          <a:ln w="91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latin typeface="Tahoma"/>
                <a:cs typeface="Tahoma"/>
                <a:hlinkClick r:id="rId2"/>
              </a:rPr>
              <a:t>http://www.datastax.com/dev/blog/cql3-for-cassandra-experts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60394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Enables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Scans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despite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i="1" spc="-10" dirty="0">
                <a:latin typeface="Calibri Light"/>
                <a:cs typeface="Calibri Light"/>
              </a:rPr>
              <a:t>Random</a:t>
            </a:r>
            <a:r>
              <a:rPr sz="2700" i="1" spc="-40" dirty="0">
                <a:latin typeface="Calibri Light"/>
                <a:cs typeface="Calibri Light"/>
              </a:rPr>
              <a:t> </a:t>
            </a:r>
            <a:r>
              <a:rPr sz="2700" i="1" spc="-10" dirty="0">
                <a:latin typeface="Calibri Light"/>
                <a:cs typeface="Calibri Light"/>
              </a:rPr>
              <a:t>Partitioner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621284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CQL</a:t>
            </a:r>
            <a:r>
              <a:rPr sz="4100" spc="-114" dirty="0"/>
              <a:t> </a:t>
            </a:r>
            <a:r>
              <a:rPr sz="4100" spc="-40" dirty="0"/>
              <a:t>Example:</a:t>
            </a:r>
            <a:r>
              <a:rPr sz="4100" spc="-85" dirty="0"/>
              <a:t> </a:t>
            </a:r>
            <a:r>
              <a:rPr sz="4100" spc="-40" dirty="0"/>
              <a:t>Compound</a:t>
            </a:r>
            <a:r>
              <a:rPr sz="4100" spc="-120" dirty="0"/>
              <a:t> </a:t>
            </a:r>
            <a:r>
              <a:rPr sz="4100" spc="-70" dirty="0"/>
              <a:t>keys</a:t>
            </a:r>
            <a:endParaRPr sz="4100"/>
          </a:p>
        </p:txBody>
      </p:sp>
      <p:sp>
        <p:nvSpPr>
          <p:cNvPr id="4" name="object 4"/>
          <p:cNvSpPr txBox="1"/>
          <p:nvPr/>
        </p:nvSpPr>
        <p:spPr>
          <a:xfrm>
            <a:off x="755904" y="2061972"/>
            <a:ext cx="3672840" cy="15697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313690" marR="904240" indent="-222885">
              <a:lnSpc>
                <a:spcPct val="100000"/>
              </a:lnSpc>
              <a:spcBef>
                <a:spcPts val="275"/>
              </a:spcBef>
            </a:pPr>
            <a:r>
              <a:rPr sz="1600" b="1" spc="-10" dirty="0">
                <a:latin typeface="Consolas"/>
                <a:cs typeface="Consolas"/>
              </a:rPr>
              <a:t>CREATE</a:t>
            </a:r>
            <a:r>
              <a:rPr sz="1600" b="1" spc="-25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TABLE</a:t>
            </a:r>
            <a:r>
              <a:rPr sz="1600" b="1" spc="-30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playlists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( </a:t>
            </a:r>
            <a:r>
              <a:rPr sz="1600" spc="-86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id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uuid,</a:t>
            </a:r>
            <a:endParaRPr sz="1600">
              <a:latin typeface="Consolas"/>
              <a:cs typeface="Consolas"/>
            </a:endParaRPr>
          </a:p>
          <a:p>
            <a:pPr marL="313690">
              <a:lnSpc>
                <a:spcPct val="100000"/>
              </a:lnSpc>
            </a:pPr>
            <a:r>
              <a:rPr sz="1600" spc="-10" dirty="0">
                <a:latin typeface="Consolas"/>
                <a:cs typeface="Consolas"/>
              </a:rPr>
              <a:t>song_order</a:t>
            </a:r>
            <a:r>
              <a:rPr sz="1600" spc="-4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int,</a:t>
            </a:r>
            <a:endParaRPr sz="1600">
              <a:latin typeface="Consolas"/>
              <a:cs typeface="Consolas"/>
            </a:endParaRPr>
          </a:p>
          <a:p>
            <a:pPr marL="31369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onsolas"/>
                <a:cs typeface="Consolas"/>
              </a:rPr>
              <a:t>song_id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uuid,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...</a:t>
            </a:r>
            <a:endParaRPr sz="1600">
              <a:latin typeface="Consolas"/>
              <a:cs typeface="Consolas"/>
            </a:endParaRPr>
          </a:p>
          <a:p>
            <a:pPr marL="313690">
              <a:lnSpc>
                <a:spcPct val="100000"/>
              </a:lnSpc>
            </a:pPr>
            <a:r>
              <a:rPr sz="1600" b="1" spc="-10" dirty="0">
                <a:latin typeface="Consolas"/>
                <a:cs typeface="Consolas"/>
              </a:rPr>
              <a:t>PRIMARY</a:t>
            </a:r>
            <a:r>
              <a:rPr sz="1600" b="1" spc="-15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KEY</a:t>
            </a:r>
            <a:r>
              <a:rPr sz="1600" b="1" spc="-2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(</a:t>
            </a:r>
            <a:r>
              <a:rPr sz="1600" b="1" spc="-10" dirty="0">
                <a:solidFill>
                  <a:srgbClr val="B5490F"/>
                </a:solidFill>
                <a:latin typeface="Consolas"/>
                <a:cs typeface="Consolas"/>
              </a:rPr>
              <a:t>id, song_order</a:t>
            </a:r>
            <a:r>
              <a:rPr sz="1600" spc="-10" dirty="0">
                <a:latin typeface="Consolas"/>
                <a:cs typeface="Consolas"/>
              </a:rPr>
              <a:t>)</a:t>
            </a:r>
            <a:endParaRPr sz="16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1600" spc="-10" dirty="0">
                <a:latin typeface="Consolas"/>
                <a:cs typeface="Consolas"/>
              </a:rPr>
              <a:t>);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2222" y="4680077"/>
            <a:ext cx="6243955" cy="1137920"/>
            <a:chOff x="1522222" y="4680077"/>
            <a:chExt cx="6243955" cy="1137920"/>
          </a:xfrm>
        </p:grpSpPr>
        <p:sp>
          <p:nvSpPr>
            <p:cNvPr id="6" name="object 6"/>
            <p:cNvSpPr/>
            <p:nvPr/>
          </p:nvSpPr>
          <p:spPr>
            <a:xfrm>
              <a:off x="1547622" y="4692789"/>
              <a:ext cx="6193155" cy="370840"/>
            </a:xfrm>
            <a:custGeom>
              <a:avLst/>
              <a:gdLst/>
              <a:ahLst/>
              <a:cxnLst/>
              <a:rect l="l" t="t" r="r" b="b"/>
              <a:pathLst>
                <a:path w="6193155" h="370839">
                  <a:moveTo>
                    <a:pt x="1548130" y="0"/>
                  </a:moveTo>
                  <a:lnTo>
                    <a:pt x="0" y="0"/>
                  </a:lnTo>
                  <a:lnTo>
                    <a:pt x="0" y="370827"/>
                  </a:lnTo>
                  <a:lnTo>
                    <a:pt x="1548130" y="370827"/>
                  </a:lnTo>
                  <a:lnTo>
                    <a:pt x="1548130" y="0"/>
                  </a:lnTo>
                  <a:close/>
                </a:path>
                <a:path w="6193155" h="370839">
                  <a:moveTo>
                    <a:pt x="6192647" y="0"/>
                  </a:moveTo>
                  <a:lnTo>
                    <a:pt x="4644517" y="0"/>
                  </a:lnTo>
                  <a:lnTo>
                    <a:pt x="3096387" y="0"/>
                  </a:lnTo>
                  <a:lnTo>
                    <a:pt x="1548257" y="0"/>
                  </a:lnTo>
                  <a:lnTo>
                    <a:pt x="1548257" y="370827"/>
                  </a:lnTo>
                  <a:lnTo>
                    <a:pt x="3096387" y="370827"/>
                  </a:lnTo>
                  <a:lnTo>
                    <a:pt x="4644517" y="370827"/>
                  </a:lnTo>
                  <a:lnTo>
                    <a:pt x="6192647" y="370827"/>
                  </a:lnTo>
                  <a:lnTo>
                    <a:pt x="6192647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5879" y="4686427"/>
              <a:ext cx="3096260" cy="1125220"/>
            </a:xfrm>
            <a:custGeom>
              <a:avLst/>
              <a:gdLst/>
              <a:ahLst/>
              <a:cxnLst/>
              <a:rect l="l" t="t" r="r" b="b"/>
              <a:pathLst>
                <a:path w="3096260" h="1125220">
                  <a:moveTo>
                    <a:pt x="0" y="0"/>
                  </a:moveTo>
                  <a:lnTo>
                    <a:pt x="0" y="1125181"/>
                  </a:lnTo>
                </a:path>
                <a:path w="3096260" h="1125220">
                  <a:moveTo>
                    <a:pt x="1548130" y="0"/>
                  </a:moveTo>
                  <a:lnTo>
                    <a:pt x="1548130" y="1125181"/>
                  </a:lnTo>
                </a:path>
                <a:path w="3096260" h="1125220">
                  <a:moveTo>
                    <a:pt x="3096260" y="0"/>
                  </a:moveTo>
                  <a:lnTo>
                    <a:pt x="3096260" y="112518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1272" y="5063617"/>
              <a:ext cx="6205855" cy="0"/>
            </a:xfrm>
            <a:custGeom>
              <a:avLst/>
              <a:gdLst/>
              <a:ahLst/>
              <a:cxnLst/>
              <a:rect l="l" t="t" r="r" b="b"/>
              <a:pathLst>
                <a:path w="6205855">
                  <a:moveTo>
                    <a:pt x="0" y="0"/>
                  </a:moveTo>
                  <a:lnTo>
                    <a:pt x="620547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1272" y="4686427"/>
              <a:ext cx="6205855" cy="1125220"/>
            </a:xfrm>
            <a:custGeom>
              <a:avLst/>
              <a:gdLst/>
              <a:ahLst/>
              <a:cxnLst/>
              <a:rect l="l" t="t" r="r" b="b"/>
              <a:pathLst>
                <a:path w="6205855" h="1125220">
                  <a:moveTo>
                    <a:pt x="6350" y="0"/>
                  </a:moveTo>
                  <a:lnTo>
                    <a:pt x="6350" y="1125181"/>
                  </a:lnTo>
                </a:path>
                <a:path w="6205855" h="1125220">
                  <a:moveTo>
                    <a:pt x="6199124" y="0"/>
                  </a:moveTo>
                  <a:lnTo>
                    <a:pt x="6199124" y="1125181"/>
                  </a:lnTo>
                </a:path>
                <a:path w="6205855" h="1125220">
                  <a:moveTo>
                    <a:pt x="0" y="6350"/>
                  </a:moveTo>
                  <a:lnTo>
                    <a:pt x="6205474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53972" y="4711700"/>
            <a:ext cx="153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8489" y="4711700"/>
            <a:ext cx="153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artist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3972" y="5082666"/>
            <a:ext cx="1536065" cy="345440"/>
          </a:xfrm>
          <a:prstGeom prst="rect">
            <a:avLst/>
          </a:prstGeom>
          <a:solidFill>
            <a:srgbClr val="EEF3F8"/>
          </a:solidFill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23423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2229" y="5082666"/>
            <a:ext cx="1535430" cy="345440"/>
          </a:xfrm>
          <a:prstGeom prst="rect">
            <a:avLst/>
          </a:prstGeom>
          <a:solidFill>
            <a:srgbClr val="EEF3F8"/>
          </a:solidFill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0359" y="5082666"/>
            <a:ext cx="1535430" cy="345440"/>
          </a:xfrm>
          <a:prstGeom prst="rect">
            <a:avLst/>
          </a:prstGeom>
          <a:solidFill>
            <a:srgbClr val="EEF3F8"/>
          </a:solidFill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64563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98489" y="5082666"/>
            <a:ext cx="1536065" cy="345440"/>
          </a:xfrm>
          <a:prstGeom prst="rect">
            <a:avLst/>
          </a:prstGeom>
          <a:solidFill>
            <a:srgbClr val="EEF3F8"/>
          </a:solidFill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Elvis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7622" y="5434457"/>
            <a:ext cx="1548765" cy="370840"/>
          </a:xfrm>
          <a:prstGeom prst="rect">
            <a:avLst/>
          </a:prstGeom>
          <a:solidFill>
            <a:srgbClr val="F7F8FB"/>
          </a:solidFill>
          <a:ln w="12700">
            <a:solidFill>
              <a:srgbClr val="FFFFF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alibri"/>
                <a:cs typeface="Calibri"/>
              </a:rPr>
              <a:t>23423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5879" y="5434457"/>
            <a:ext cx="1548130" cy="370840"/>
          </a:xfrm>
          <a:prstGeom prst="rect">
            <a:avLst/>
          </a:prstGeom>
          <a:solidFill>
            <a:srgbClr val="F7F8FB"/>
          </a:solidFill>
          <a:ln w="12700">
            <a:solidFill>
              <a:srgbClr val="FFFFF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4009" y="5434457"/>
            <a:ext cx="1548130" cy="370840"/>
          </a:xfrm>
          <a:prstGeom prst="rect">
            <a:avLst/>
          </a:prstGeom>
          <a:solidFill>
            <a:srgbClr val="F7F8FB"/>
          </a:solidFill>
          <a:ln w="12700">
            <a:solidFill>
              <a:srgbClr val="FFFFF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libri"/>
                <a:cs typeface="Calibri"/>
              </a:rPr>
              <a:t>f9291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92139" y="5434457"/>
            <a:ext cx="1548765" cy="370840"/>
          </a:xfrm>
          <a:prstGeom prst="rect">
            <a:avLst/>
          </a:prstGeom>
          <a:solidFill>
            <a:srgbClr val="F7F8FB"/>
          </a:solidFill>
          <a:ln w="12700">
            <a:solidFill>
              <a:srgbClr val="FFFFF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libri"/>
                <a:cs typeface="Calibri"/>
              </a:rPr>
              <a:t>Elvis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5596" y="3689603"/>
            <a:ext cx="986790" cy="1257935"/>
          </a:xfrm>
          <a:custGeom>
            <a:avLst/>
            <a:gdLst/>
            <a:ahLst/>
            <a:cxnLst/>
            <a:rect l="l" t="t" r="r" b="b"/>
            <a:pathLst>
              <a:path w="986790" h="1257935">
                <a:moveTo>
                  <a:pt x="959303" y="1180084"/>
                </a:moveTo>
                <a:lnTo>
                  <a:pt x="889907" y="1180084"/>
                </a:lnTo>
                <a:lnTo>
                  <a:pt x="893590" y="1217930"/>
                </a:lnTo>
                <a:lnTo>
                  <a:pt x="874394" y="1219849"/>
                </a:lnTo>
                <a:lnTo>
                  <a:pt x="877588" y="1257554"/>
                </a:lnTo>
                <a:lnTo>
                  <a:pt x="986681" y="1191006"/>
                </a:lnTo>
                <a:lnTo>
                  <a:pt x="959303" y="1180084"/>
                </a:lnTo>
                <a:close/>
              </a:path>
              <a:path w="986790" h="1257935">
                <a:moveTo>
                  <a:pt x="244747" y="0"/>
                </a:moveTo>
                <a:lnTo>
                  <a:pt x="215702" y="38989"/>
                </a:lnTo>
                <a:lnTo>
                  <a:pt x="187889" y="78232"/>
                </a:lnTo>
                <a:lnTo>
                  <a:pt x="161778" y="117348"/>
                </a:lnTo>
                <a:lnTo>
                  <a:pt x="137229" y="156210"/>
                </a:lnTo>
                <a:lnTo>
                  <a:pt x="114496" y="195199"/>
                </a:lnTo>
                <a:lnTo>
                  <a:pt x="93528" y="233934"/>
                </a:lnTo>
                <a:lnTo>
                  <a:pt x="74529" y="272415"/>
                </a:lnTo>
                <a:lnTo>
                  <a:pt x="57448" y="310896"/>
                </a:lnTo>
                <a:lnTo>
                  <a:pt x="42436" y="349250"/>
                </a:lnTo>
                <a:lnTo>
                  <a:pt x="29571" y="387223"/>
                </a:lnTo>
                <a:lnTo>
                  <a:pt x="18890" y="425069"/>
                </a:lnTo>
                <a:lnTo>
                  <a:pt x="10394" y="462915"/>
                </a:lnTo>
                <a:lnTo>
                  <a:pt x="2393" y="519049"/>
                </a:lnTo>
                <a:lnTo>
                  <a:pt x="0" y="574802"/>
                </a:lnTo>
                <a:lnTo>
                  <a:pt x="475" y="592836"/>
                </a:lnTo>
                <a:lnTo>
                  <a:pt x="5124" y="646557"/>
                </a:lnTo>
                <a:lnTo>
                  <a:pt x="15893" y="717042"/>
                </a:lnTo>
                <a:lnTo>
                  <a:pt x="33457" y="787019"/>
                </a:lnTo>
                <a:lnTo>
                  <a:pt x="52634" y="839216"/>
                </a:lnTo>
                <a:lnTo>
                  <a:pt x="77564" y="890651"/>
                </a:lnTo>
                <a:lnTo>
                  <a:pt x="97846" y="924433"/>
                </a:lnTo>
                <a:lnTo>
                  <a:pt x="121506" y="957834"/>
                </a:lnTo>
                <a:lnTo>
                  <a:pt x="148545" y="990727"/>
                </a:lnTo>
                <a:lnTo>
                  <a:pt x="179406" y="1023239"/>
                </a:lnTo>
                <a:lnTo>
                  <a:pt x="214153" y="1055116"/>
                </a:lnTo>
                <a:lnTo>
                  <a:pt x="252964" y="1086485"/>
                </a:lnTo>
                <a:lnTo>
                  <a:pt x="296169" y="1117219"/>
                </a:lnTo>
                <a:lnTo>
                  <a:pt x="344074" y="1147445"/>
                </a:lnTo>
                <a:lnTo>
                  <a:pt x="394988" y="1174623"/>
                </a:lnTo>
                <a:lnTo>
                  <a:pt x="446080" y="1195959"/>
                </a:lnTo>
                <a:lnTo>
                  <a:pt x="496741" y="1212215"/>
                </a:lnTo>
                <a:lnTo>
                  <a:pt x="546906" y="1223645"/>
                </a:lnTo>
                <a:lnTo>
                  <a:pt x="595839" y="1231138"/>
                </a:lnTo>
                <a:lnTo>
                  <a:pt x="643756" y="1234948"/>
                </a:lnTo>
                <a:lnTo>
                  <a:pt x="689895" y="1235964"/>
                </a:lnTo>
                <a:lnTo>
                  <a:pt x="734002" y="1234567"/>
                </a:lnTo>
                <a:lnTo>
                  <a:pt x="776242" y="1231519"/>
                </a:lnTo>
                <a:lnTo>
                  <a:pt x="796562" y="1229614"/>
                </a:lnTo>
                <a:lnTo>
                  <a:pt x="816247" y="1227328"/>
                </a:lnTo>
                <a:lnTo>
                  <a:pt x="870730" y="1220216"/>
                </a:lnTo>
                <a:lnTo>
                  <a:pt x="874394" y="1219849"/>
                </a:lnTo>
                <a:lnTo>
                  <a:pt x="872531" y="1197864"/>
                </a:lnTo>
                <a:lnTo>
                  <a:pt x="690060" y="1197864"/>
                </a:lnTo>
                <a:lnTo>
                  <a:pt x="668406" y="1197737"/>
                </a:lnTo>
                <a:lnTo>
                  <a:pt x="623626" y="1195578"/>
                </a:lnTo>
                <a:lnTo>
                  <a:pt x="577843" y="1190371"/>
                </a:lnTo>
                <a:lnTo>
                  <a:pt x="531145" y="1181608"/>
                </a:lnTo>
                <a:lnTo>
                  <a:pt x="483850" y="1168654"/>
                </a:lnTo>
                <a:lnTo>
                  <a:pt x="436085" y="1151255"/>
                </a:lnTo>
                <a:lnTo>
                  <a:pt x="388117" y="1128522"/>
                </a:lnTo>
                <a:lnTo>
                  <a:pt x="340289" y="1100455"/>
                </a:lnTo>
                <a:lnTo>
                  <a:pt x="296550" y="1071245"/>
                </a:lnTo>
                <a:lnTo>
                  <a:pt x="257358" y="1041654"/>
                </a:lnTo>
                <a:lnTo>
                  <a:pt x="222497" y="1011682"/>
                </a:lnTo>
                <a:lnTo>
                  <a:pt x="191585" y="981329"/>
                </a:lnTo>
                <a:lnTo>
                  <a:pt x="164432" y="950595"/>
                </a:lnTo>
                <a:lnTo>
                  <a:pt x="140785" y="919734"/>
                </a:lnTo>
                <a:lnTo>
                  <a:pt x="111194" y="872744"/>
                </a:lnTo>
                <a:lnTo>
                  <a:pt x="87928" y="824992"/>
                </a:lnTo>
                <a:lnTo>
                  <a:pt x="70148" y="776605"/>
                </a:lnTo>
                <a:lnTo>
                  <a:pt x="53422" y="710565"/>
                </a:lnTo>
                <a:lnTo>
                  <a:pt x="43046" y="642747"/>
                </a:lnTo>
                <a:lnTo>
                  <a:pt x="38550" y="591693"/>
                </a:lnTo>
                <a:lnTo>
                  <a:pt x="38080" y="574802"/>
                </a:lnTo>
                <a:lnTo>
                  <a:pt x="38169" y="557657"/>
                </a:lnTo>
                <a:lnTo>
                  <a:pt x="42182" y="505841"/>
                </a:lnTo>
                <a:lnTo>
                  <a:pt x="51377" y="453009"/>
                </a:lnTo>
                <a:lnTo>
                  <a:pt x="65652" y="399415"/>
                </a:lnTo>
                <a:lnTo>
                  <a:pt x="77933" y="363093"/>
                </a:lnTo>
                <a:lnTo>
                  <a:pt x="92258" y="326390"/>
                </a:lnTo>
                <a:lnTo>
                  <a:pt x="108705" y="289306"/>
                </a:lnTo>
                <a:lnTo>
                  <a:pt x="127044" y="252095"/>
                </a:lnTo>
                <a:lnTo>
                  <a:pt x="147414" y="214376"/>
                </a:lnTo>
                <a:lnTo>
                  <a:pt x="169449" y="176530"/>
                </a:lnTo>
                <a:lnTo>
                  <a:pt x="193477" y="138557"/>
                </a:lnTo>
                <a:lnTo>
                  <a:pt x="218992" y="100203"/>
                </a:lnTo>
                <a:lnTo>
                  <a:pt x="246233" y="61722"/>
                </a:lnTo>
                <a:lnTo>
                  <a:pt x="275291" y="22860"/>
                </a:lnTo>
                <a:lnTo>
                  <a:pt x="244747" y="0"/>
                </a:lnTo>
                <a:close/>
              </a:path>
              <a:path w="986790" h="1257935">
                <a:moveTo>
                  <a:pt x="889907" y="1180084"/>
                </a:moveTo>
                <a:lnTo>
                  <a:pt x="871173" y="1181840"/>
                </a:lnTo>
                <a:lnTo>
                  <a:pt x="874394" y="1219849"/>
                </a:lnTo>
                <a:lnTo>
                  <a:pt x="893590" y="1217930"/>
                </a:lnTo>
                <a:lnTo>
                  <a:pt x="889907" y="1180084"/>
                </a:lnTo>
                <a:close/>
              </a:path>
              <a:path w="986790" h="1257935">
                <a:moveTo>
                  <a:pt x="871173" y="1181840"/>
                </a:moveTo>
                <a:lnTo>
                  <a:pt x="865523" y="1182370"/>
                </a:lnTo>
                <a:lnTo>
                  <a:pt x="830344" y="1187196"/>
                </a:lnTo>
                <a:lnTo>
                  <a:pt x="811929" y="1189482"/>
                </a:lnTo>
                <a:lnTo>
                  <a:pt x="792943" y="1191641"/>
                </a:lnTo>
                <a:lnTo>
                  <a:pt x="773448" y="1193546"/>
                </a:lnTo>
                <a:lnTo>
                  <a:pt x="732821" y="1196594"/>
                </a:lnTo>
                <a:lnTo>
                  <a:pt x="690060" y="1197864"/>
                </a:lnTo>
                <a:lnTo>
                  <a:pt x="872531" y="1197864"/>
                </a:lnTo>
                <a:lnTo>
                  <a:pt x="871173" y="1181840"/>
                </a:lnTo>
                <a:close/>
              </a:path>
              <a:path w="986790" h="1257935">
                <a:moveTo>
                  <a:pt x="867936" y="1143635"/>
                </a:moveTo>
                <a:lnTo>
                  <a:pt x="871173" y="1181840"/>
                </a:lnTo>
                <a:lnTo>
                  <a:pt x="889907" y="1180084"/>
                </a:lnTo>
                <a:lnTo>
                  <a:pt x="959303" y="1180084"/>
                </a:lnTo>
                <a:lnTo>
                  <a:pt x="867936" y="1143635"/>
                </a:lnTo>
                <a:close/>
              </a:path>
            </a:pathLst>
          </a:custGeom>
          <a:solidFill>
            <a:srgbClr val="0C1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753870" y="4029202"/>
            <a:ext cx="1389380" cy="725170"/>
            <a:chOff x="1753870" y="4029202"/>
            <a:chExt cx="1389380" cy="725170"/>
          </a:xfrm>
        </p:grpSpPr>
        <p:sp>
          <p:nvSpPr>
            <p:cNvPr id="22" name="object 22"/>
            <p:cNvSpPr/>
            <p:nvPr/>
          </p:nvSpPr>
          <p:spPr>
            <a:xfrm>
              <a:off x="1764030" y="4039362"/>
              <a:ext cx="1369060" cy="704850"/>
            </a:xfrm>
            <a:custGeom>
              <a:avLst/>
              <a:gdLst/>
              <a:ahLst/>
              <a:cxnLst/>
              <a:rect l="l" t="t" r="r" b="b"/>
              <a:pathLst>
                <a:path w="1369060" h="704850">
                  <a:moveTo>
                    <a:pt x="570230" y="432815"/>
                  </a:moveTo>
                  <a:lnTo>
                    <a:pt x="228092" y="432815"/>
                  </a:lnTo>
                  <a:lnTo>
                    <a:pt x="171831" y="704469"/>
                  </a:lnTo>
                  <a:lnTo>
                    <a:pt x="570230" y="432815"/>
                  </a:lnTo>
                  <a:close/>
                </a:path>
                <a:path w="1369060" h="704850">
                  <a:moveTo>
                    <a:pt x="1296415" y="0"/>
                  </a:moveTo>
                  <a:lnTo>
                    <a:pt x="72136" y="0"/>
                  </a:lnTo>
                  <a:lnTo>
                    <a:pt x="44041" y="5663"/>
                  </a:lnTo>
                  <a:lnTo>
                    <a:pt x="21113" y="21113"/>
                  </a:lnTo>
                  <a:lnTo>
                    <a:pt x="5663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5663" y="388774"/>
                  </a:lnTo>
                  <a:lnTo>
                    <a:pt x="21113" y="411702"/>
                  </a:lnTo>
                  <a:lnTo>
                    <a:pt x="44041" y="427152"/>
                  </a:lnTo>
                  <a:lnTo>
                    <a:pt x="72136" y="432815"/>
                  </a:lnTo>
                  <a:lnTo>
                    <a:pt x="1296415" y="432815"/>
                  </a:lnTo>
                  <a:lnTo>
                    <a:pt x="1324510" y="427152"/>
                  </a:lnTo>
                  <a:lnTo>
                    <a:pt x="1347438" y="411702"/>
                  </a:lnTo>
                  <a:lnTo>
                    <a:pt x="1362888" y="388774"/>
                  </a:lnTo>
                  <a:lnTo>
                    <a:pt x="1368552" y="360680"/>
                  </a:lnTo>
                  <a:lnTo>
                    <a:pt x="1368552" y="72136"/>
                  </a:lnTo>
                  <a:lnTo>
                    <a:pt x="1362888" y="44041"/>
                  </a:lnTo>
                  <a:lnTo>
                    <a:pt x="1347438" y="21113"/>
                  </a:lnTo>
                  <a:lnTo>
                    <a:pt x="1324510" y="5663"/>
                  </a:lnTo>
                  <a:lnTo>
                    <a:pt x="1296415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4030" y="4039362"/>
              <a:ext cx="1369060" cy="704850"/>
            </a:xfrm>
            <a:custGeom>
              <a:avLst/>
              <a:gdLst/>
              <a:ahLst/>
              <a:cxnLst/>
              <a:rect l="l" t="t" r="r" b="b"/>
              <a:pathLst>
                <a:path w="1369060" h="704850">
                  <a:moveTo>
                    <a:pt x="0" y="72136"/>
                  </a:moveTo>
                  <a:lnTo>
                    <a:pt x="5663" y="44041"/>
                  </a:lnTo>
                  <a:lnTo>
                    <a:pt x="21113" y="21113"/>
                  </a:lnTo>
                  <a:lnTo>
                    <a:pt x="44041" y="5663"/>
                  </a:lnTo>
                  <a:lnTo>
                    <a:pt x="72136" y="0"/>
                  </a:lnTo>
                  <a:lnTo>
                    <a:pt x="228092" y="0"/>
                  </a:lnTo>
                  <a:lnTo>
                    <a:pt x="570230" y="0"/>
                  </a:lnTo>
                  <a:lnTo>
                    <a:pt x="1296415" y="0"/>
                  </a:lnTo>
                  <a:lnTo>
                    <a:pt x="1324510" y="5663"/>
                  </a:lnTo>
                  <a:lnTo>
                    <a:pt x="1347438" y="21113"/>
                  </a:lnTo>
                  <a:lnTo>
                    <a:pt x="1362888" y="44041"/>
                  </a:lnTo>
                  <a:lnTo>
                    <a:pt x="1368552" y="72136"/>
                  </a:lnTo>
                  <a:lnTo>
                    <a:pt x="1368552" y="252475"/>
                  </a:lnTo>
                  <a:lnTo>
                    <a:pt x="1368552" y="360680"/>
                  </a:lnTo>
                  <a:lnTo>
                    <a:pt x="1362888" y="388774"/>
                  </a:lnTo>
                  <a:lnTo>
                    <a:pt x="1347438" y="411702"/>
                  </a:lnTo>
                  <a:lnTo>
                    <a:pt x="1324510" y="427152"/>
                  </a:lnTo>
                  <a:lnTo>
                    <a:pt x="1296415" y="432815"/>
                  </a:lnTo>
                  <a:lnTo>
                    <a:pt x="570230" y="432815"/>
                  </a:lnTo>
                  <a:lnTo>
                    <a:pt x="171831" y="704469"/>
                  </a:lnTo>
                  <a:lnTo>
                    <a:pt x="228092" y="432815"/>
                  </a:lnTo>
                  <a:lnTo>
                    <a:pt x="72136" y="432815"/>
                  </a:lnTo>
                  <a:lnTo>
                    <a:pt x="44041" y="427152"/>
                  </a:lnTo>
                  <a:lnTo>
                    <a:pt x="21113" y="411702"/>
                  </a:lnTo>
                  <a:lnTo>
                    <a:pt x="5663" y="388774"/>
                  </a:lnTo>
                  <a:lnTo>
                    <a:pt x="0" y="360680"/>
                  </a:lnTo>
                  <a:lnTo>
                    <a:pt x="0" y="252475"/>
                  </a:lnTo>
                  <a:lnTo>
                    <a:pt x="0" y="7213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63979" y="4081348"/>
            <a:ext cx="1075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Partition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Key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58158" y="3802126"/>
            <a:ext cx="2433320" cy="962025"/>
            <a:chOff x="4058158" y="3802126"/>
            <a:chExt cx="2433320" cy="962025"/>
          </a:xfrm>
        </p:grpSpPr>
        <p:sp>
          <p:nvSpPr>
            <p:cNvPr id="26" name="object 26"/>
            <p:cNvSpPr/>
            <p:nvPr/>
          </p:nvSpPr>
          <p:spPr>
            <a:xfrm>
              <a:off x="4068318" y="3812286"/>
              <a:ext cx="2413000" cy="941705"/>
            </a:xfrm>
            <a:custGeom>
              <a:avLst/>
              <a:gdLst/>
              <a:ahLst/>
              <a:cxnLst/>
              <a:rect l="l" t="t" r="r" b="b"/>
              <a:pathLst>
                <a:path w="2413000" h="941704">
                  <a:moveTo>
                    <a:pt x="1005205" y="641603"/>
                  </a:moveTo>
                  <a:lnTo>
                    <a:pt x="402082" y="641603"/>
                  </a:lnTo>
                  <a:lnTo>
                    <a:pt x="265938" y="941705"/>
                  </a:lnTo>
                  <a:lnTo>
                    <a:pt x="1005205" y="641603"/>
                  </a:lnTo>
                  <a:close/>
                </a:path>
                <a:path w="2413000" h="941704">
                  <a:moveTo>
                    <a:pt x="2305558" y="0"/>
                  </a:moveTo>
                  <a:lnTo>
                    <a:pt x="106934" y="0"/>
                  </a:lnTo>
                  <a:lnTo>
                    <a:pt x="65311" y="8403"/>
                  </a:lnTo>
                  <a:lnTo>
                    <a:pt x="31321" y="31321"/>
                  </a:lnTo>
                  <a:lnTo>
                    <a:pt x="8403" y="65311"/>
                  </a:lnTo>
                  <a:lnTo>
                    <a:pt x="0" y="106933"/>
                  </a:lnTo>
                  <a:lnTo>
                    <a:pt x="0" y="534669"/>
                  </a:lnTo>
                  <a:lnTo>
                    <a:pt x="8403" y="576292"/>
                  </a:lnTo>
                  <a:lnTo>
                    <a:pt x="31321" y="610282"/>
                  </a:lnTo>
                  <a:lnTo>
                    <a:pt x="65311" y="633200"/>
                  </a:lnTo>
                  <a:lnTo>
                    <a:pt x="106934" y="641603"/>
                  </a:lnTo>
                  <a:lnTo>
                    <a:pt x="2305558" y="641603"/>
                  </a:lnTo>
                  <a:lnTo>
                    <a:pt x="2347180" y="633200"/>
                  </a:lnTo>
                  <a:lnTo>
                    <a:pt x="2381170" y="610282"/>
                  </a:lnTo>
                  <a:lnTo>
                    <a:pt x="2404088" y="576292"/>
                  </a:lnTo>
                  <a:lnTo>
                    <a:pt x="2412492" y="534669"/>
                  </a:lnTo>
                  <a:lnTo>
                    <a:pt x="2412492" y="106933"/>
                  </a:lnTo>
                  <a:lnTo>
                    <a:pt x="2404088" y="65311"/>
                  </a:lnTo>
                  <a:lnTo>
                    <a:pt x="2381170" y="31321"/>
                  </a:lnTo>
                  <a:lnTo>
                    <a:pt x="2347180" y="8403"/>
                  </a:lnTo>
                  <a:lnTo>
                    <a:pt x="2305558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68318" y="3812286"/>
              <a:ext cx="2413000" cy="941705"/>
            </a:xfrm>
            <a:custGeom>
              <a:avLst/>
              <a:gdLst/>
              <a:ahLst/>
              <a:cxnLst/>
              <a:rect l="l" t="t" r="r" b="b"/>
              <a:pathLst>
                <a:path w="2413000" h="941704">
                  <a:moveTo>
                    <a:pt x="0" y="106933"/>
                  </a:moveTo>
                  <a:lnTo>
                    <a:pt x="8403" y="65311"/>
                  </a:lnTo>
                  <a:lnTo>
                    <a:pt x="31321" y="31321"/>
                  </a:lnTo>
                  <a:lnTo>
                    <a:pt x="65311" y="8403"/>
                  </a:lnTo>
                  <a:lnTo>
                    <a:pt x="106934" y="0"/>
                  </a:lnTo>
                  <a:lnTo>
                    <a:pt x="402082" y="0"/>
                  </a:lnTo>
                  <a:lnTo>
                    <a:pt x="1005205" y="0"/>
                  </a:lnTo>
                  <a:lnTo>
                    <a:pt x="2305558" y="0"/>
                  </a:lnTo>
                  <a:lnTo>
                    <a:pt x="2347180" y="8403"/>
                  </a:lnTo>
                  <a:lnTo>
                    <a:pt x="2381170" y="31321"/>
                  </a:lnTo>
                  <a:lnTo>
                    <a:pt x="2404088" y="65311"/>
                  </a:lnTo>
                  <a:lnTo>
                    <a:pt x="2412492" y="106933"/>
                  </a:lnTo>
                  <a:lnTo>
                    <a:pt x="2412492" y="374269"/>
                  </a:lnTo>
                  <a:lnTo>
                    <a:pt x="2412492" y="534669"/>
                  </a:lnTo>
                  <a:lnTo>
                    <a:pt x="2404088" y="576292"/>
                  </a:lnTo>
                  <a:lnTo>
                    <a:pt x="2381170" y="610282"/>
                  </a:lnTo>
                  <a:lnTo>
                    <a:pt x="2347180" y="633200"/>
                  </a:lnTo>
                  <a:lnTo>
                    <a:pt x="2305558" y="641603"/>
                  </a:lnTo>
                  <a:lnTo>
                    <a:pt x="1005205" y="641603"/>
                  </a:lnTo>
                  <a:lnTo>
                    <a:pt x="265938" y="941705"/>
                  </a:lnTo>
                  <a:lnTo>
                    <a:pt x="402082" y="641603"/>
                  </a:lnTo>
                  <a:lnTo>
                    <a:pt x="106934" y="641603"/>
                  </a:lnTo>
                  <a:lnTo>
                    <a:pt x="65311" y="633200"/>
                  </a:lnTo>
                  <a:lnTo>
                    <a:pt x="31321" y="610282"/>
                  </a:lnTo>
                  <a:lnTo>
                    <a:pt x="8403" y="576292"/>
                  </a:lnTo>
                  <a:lnTo>
                    <a:pt x="0" y="534669"/>
                  </a:lnTo>
                  <a:lnTo>
                    <a:pt x="0" y="374269"/>
                  </a:lnTo>
                  <a:lnTo>
                    <a:pt x="0" y="10693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02229" y="3864686"/>
            <a:ext cx="3083560" cy="114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839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Clustering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Columns:</a:t>
            </a:r>
            <a:endParaRPr sz="1600">
              <a:latin typeface="Calibri"/>
              <a:cs typeface="Calibri"/>
            </a:endParaRPr>
          </a:p>
          <a:p>
            <a:pPr marL="108839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sorted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 node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tabLst>
                <a:tab pos="1633855" algn="l"/>
              </a:tabLst>
            </a:pPr>
            <a:r>
              <a:rPr sz="1800" b="1" spc="-10" dirty="0">
                <a:latin typeface="Calibri"/>
                <a:cs typeface="Calibri"/>
              </a:rPr>
              <a:t>song_order	</a:t>
            </a:r>
            <a:r>
              <a:rPr sz="1800" b="1" spc="-5" dirty="0">
                <a:latin typeface="Calibri"/>
                <a:cs typeface="Calibri"/>
              </a:rPr>
              <a:t>song_id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43628" y="1988820"/>
            <a:ext cx="3672840" cy="10775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5"/>
              </a:spcBef>
            </a:pPr>
            <a:r>
              <a:rPr sz="1600" b="1" spc="-10" dirty="0">
                <a:latin typeface="Consolas"/>
                <a:cs typeface="Consolas"/>
              </a:rPr>
              <a:t>SELECT</a:t>
            </a:r>
            <a:r>
              <a:rPr sz="1600" b="1" spc="-15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*</a:t>
            </a:r>
            <a:r>
              <a:rPr sz="1600" b="1" spc="-15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FROM</a:t>
            </a:r>
            <a:r>
              <a:rPr sz="1600" b="1" spc="-3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playlists</a:t>
            </a:r>
            <a:endParaRPr sz="1600">
              <a:latin typeface="Consolas"/>
              <a:cs typeface="Consolas"/>
            </a:endParaRPr>
          </a:p>
          <a:p>
            <a:pPr marL="92710">
              <a:lnSpc>
                <a:spcPts val="1914"/>
              </a:lnSpc>
              <a:spcBef>
                <a:spcPts val="15"/>
              </a:spcBef>
            </a:pPr>
            <a:r>
              <a:rPr sz="1600" b="1" spc="-10" dirty="0">
                <a:latin typeface="Consolas"/>
                <a:cs typeface="Consolas"/>
              </a:rPr>
              <a:t>WHERE</a:t>
            </a:r>
            <a:r>
              <a:rPr sz="1600" b="1" spc="-40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id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5" dirty="0">
                <a:latin typeface="Tahoma"/>
                <a:cs typeface="Tahoma"/>
              </a:rPr>
              <a:t>23423</a:t>
            </a:r>
            <a:endParaRPr sz="1600">
              <a:latin typeface="Tahoma"/>
              <a:cs typeface="Tahoma"/>
            </a:endParaRPr>
          </a:p>
          <a:p>
            <a:pPr marL="92710">
              <a:lnSpc>
                <a:spcPts val="1914"/>
              </a:lnSpc>
            </a:pPr>
            <a:r>
              <a:rPr sz="1600" b="1" spc="-10" dirty="0">
                <a:solidFill>
                  <a:srgbClr val="B5490F"/>
                </a:solidFill>
                <a:latin typeface="Consolas"/>
                <a:cs typeface="Consolas"/>
              </a:rPr>
              <a:t>ORDER</a:t>
            </a:r>
            <a:r>
              <a:rPr sz="1600" b="1" spc="-20" dirty="0">
                <a:solidFill>
                  <a:srgbClr val="B5490F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rgbClr val="B5490F"/>
                </a:solidFill>
                <a:latin typeface="Consolas"/>
                <a:cs typeface="Consolas"/>
              </a:rPr>
              <a:t>BY</a:t>
            </a:r>
            <a:r>
              <a:rPr sz="1600" b="1" spc="-25" dirty="0">
                <a:solidFill>
                  <a:srgbClr val="B5490F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song_order</a:t>
            </a:r>
            <a:r>
              <a:rPr sz="1600" spc="-40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DESC</a:t>
            </a:r>
            <a:endParaRPr sz="1600">
              <a:latin typeface="Consolas"/>
              <a:cs typeface="Consolas"/>
            </a:endParaRPr>
          </a:p>
          <a:p>
            <a:pPr marL="92710">
              <a:lnSpc>
                <a:spcPct val="100000"/>
              </a:lnSpc>
            </a:pPr>
            <a:r>
              <a:rPr sz="1600" b="1" spc="-5" dirty="0">
                <a:latin typeface="Consolas"/>
                <a:cs typeface="Consolas"/>
              </a:rPr>
              <a:t>LIMIT</a:t>
            </a:r>
            <a:r>
              <a:rPr sz="1600" b="1" spc="-6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50;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25409" y="3087623"/>
            <a:ext cx="1042669" cy="1746250"/>
          </a:xfrm>
          <a:custGeom>
            <a:avLst/>
            <a:gdLst/>
            <a:ahLst/>
            <a:cxnLst/>
            <a:rect l="l" t="t" r="r" b="b"/>
            <a:pathLst>
              <a:path w="1042670" h="1746250">
                <a:moveTo>
                  <a:pt x="587448" y="68635"/>
                </a:moveTo>
                <a:lnTo>
                  <a:pt x="560146" y="95175"/>
                </a:lnTo>
                <a:lnTo>
                  <a:pt x="563245" y="98298"/>
                </a:lnTo>
                <a:lnTo>
                  <a:pt x="613918" y="143383"/>
                </a:lnTo>
                <a:lnTo>
                  <a:pt x="650621" y="176911"/>
                </a:lnTo>
                <a:lnTo>
                  <a:pt x="689101" y="213487"/>
                </a:lnTo>
                <a:lnTo>
                  <a:pt x="728218" y="252984"/>
                </a:lnTo>
                <a:lnTo>
                  <a:pt x="767461" y="296037"/>
                </a:lnTo>
                <a:lnTo>
                  <a:pt x="805815" y="342391"/>
                </a:lnTo>
                <a:lnTo>
                  <a:pt x="842772" y="392302"/>
                </a:lnTo>
                <a:lnTo>
                  <a:pt x="877443" y="446277"/>
                </a:lnTo>
                <a:lnTo>
                  <a:pt x="909066" y="504189"/>
                </a:lnTo>
                <a:lnTo>
                  <a:pt x="936879" y="566165"/>
                </a:lnTo>
                <a:lnTo>
                  <a:pt x="960247" y="632713"/>
                </a:lnTo>
                <a:lnTo>
                  <a:pt x="978281" y="703961"/>
                </a:lnTo>
                <a:lnTo>
                  <a:pt x="991235" y="775969"/>
                </a:lnTo>
                <a:lnTo>
                  <a:pt x="999617" y="843407"/>
                </a:lnTo>
                <a:lnTo>
                  <a:pt x="1003681" y="906652"/>
                </a:lnTo>
                <a:lnTo>
                  <a:pt x="1004189" y="936751"/>
                </a:lnTo>
                <a:lnTo>
                  <a:pt x="1003681" y="965962"/>
                </a:lnTo>
                <a:lnTo>
                  <a:pt x="999998" y="1021333"/>
                </a:lnTo>
                <a:lnTo>
                  <a:pt x="992759" y="1073403"/>
                </a:lnTo>
                <a:lnTo>
                  <a:pt x="982218" y="1122299"/>
                </a:lnTo>
                <a:lnTo>
                  <a:pt x="968629" y="1168273"/>
                </a:lnTo>
                <a:lnTo>
                  <a:pt x="952246" y="1211580"/>
                </a:lnTo>
                <a:lnTo>
                  <a:pt x="933196" y="1252474"/>
                </a:lnTo>
                <a:lnTo>
                  <a:pt x="911860" y="1291208"/>
                </a:lnTo>
                <a:lnTo>
                  <a:pt x="888365" y="1328165"/>
                </a:lnTo>
                <a:lnTo>
                  <a:pt x="862711" y="1363726"/>
                </a:lnTo>
                <a:lnTo>
                  <a:pt x="835279" y="1397762"/>
                </a:lnTo>
                <a:lnTo>
                  <a:pt x="806450" y="1430782"/>
                </a:lnTo>
                <a:lnTo>
                  <a:pt x="776351" y="1462786"/>
                </a:lnTo>
                <a:lnTo>
                  <a:pt x="744982" y="1492758"/>
                </a:lnTo>
                <a:lnTo>
                  <a:pt x="711073" y="1520444"/>
                </a:lnTo>
                <a:lnTo>
                  <a:pt x="674370" y="1546098"/>
                </a:lnTo>
                <a:lnTo>
                  <a:pt x="635381" y="1569720"/>
                </a:lnTo>
                <a:lnTo>
                  <a:pt x="593851" y="1591183"/>
                </a:lnTo>
                <a:lnTo>
                  <a:pt x="550291" y="1610740"/>
                </a:lnTo>
                <a:lnTo>
                  <a:pt x="504190" y="1628394"/>
                </a:lnTo>
                <a:lnTo>
                  <a:pt x="455930" y="1644142"/>
                </a:lnTo>
                <a:lnTo>
                  <a:pt x="405511" y="1657984"/>
                </a:lnTo>
                <a:lnTo>
                  <a:pt x="353060" y="1670177"/>
                </a:lnTo>
                <a:lnTo>
                  <a:pt x="298704" y="1680590"/>
                </a:lnTo>
                <a:lnTo>
                  <a:pt x="242443" y="1689227"/>
                </a:lnTo>
                <a:lnTo>
                  <a:pt x="184404" y="1696339"/>
                </a:lnTo>
                <a:lnTo>
                  <a:pt x="124587" y="1701800"/>
                </a:lnTo>
                <a:lnTo>
                  <a:pt x="63246" y="1705737"/>
                </a:lnTo>
                <a:lnTo>
                  <a:pt x="0" y="1708277"/>
                </a:lnTo>
                <a:lnTo>
                  <a:pt x="1524" y="1746250"/>
                </a:lnTo>
                <a:lnTo>
                  <a:pt x="64770" y="1743837"/>
                </a:lnTo>
                <a:lnTo>
                  <a:pt x="127126" y="1739773"/>
                </a:lnTo>
                <a:lnTo>
                  <a:pt x="187833" y="1734184"/>
                </a:lnTo>
                <a:lnTo>
                  <a:pt x="247015" y="1727073"/>
                </a:lnTo>
                <a:lnTo>
                  <a:pt x="304546" y="1718183"/>
                </a:lnTo>
                <a:lnTo>
                  <a:pt x="360172" y="1707642"/>
                </a:lnTo>
                <a:lnTo>
                  <a:pt x="414147" y="1695195"/>
                </a:lnTo>
                <a:lnTo>
                  <a:pt x="466090" y="1680845"/>
                </a:lnTo>
                <a:lnTo>
                  <a:pt x="516000" y="1664589"/>
                </a:lnTo>
                <a:lnTo>
                  <a:pt x="564007" y="1646301"/>
                </a:lnTo>
                <a:lnTo>
                  <a:pt x="609981" y="1625727"/>
                </a:lnTo>
                <a:lnTo>
                  <a:pt x="653415" y="1603248"/>
                </a:lnTo>
                <a:lnTo>
                  <a:pt x="694690" y="1578483"/>
                </a:lnTo>
                <a:lnTo>
                  <a:pt x="733425" y="1551305"/>
                </a:lnTo>
                <a:lnTo>
                  <a:pt x="769620" y="1521840"/>
                </a:lnTo>
                <a:lnTo>
                  <a:pt x="803148" y="1489964"/>
                </a:lnTo>
                <a:lnTo>
                  <a:pt x="834136" y="1456944"/>
                </a:lnTo>
                <a:lnTo>
                  <a:pt x="863981" y="1422908"/>
                </a:lnTo>
                <a:lnTo>
                  <a:pt x="892429" y="1387475"/>
                </a:lnTo>
                <a:lnTo>
                  <a:pt x="919226" y="1350518"/>
                </a:lnTo>
                <a:lnTo>
                  <a:pt x="943991" y="1311656"/>
                </a:lnTo>
                <a:lnTo>
                  <a:pt x="966851" y="1270381"/>
                </a:lnTo>
                <a:lnTo>
                  <a:pt x="987044" y="1227074"/>
                </a:lnTo>
                <a:lnTo>
                  <a:pt x="1004443" y="1181100"/>
                </a:lnTo>
                <a:lnTo>
                  <a:pt x="1019048" y="1132458"/>
                </a:lnTo>
                <a:lnTo>
                  <a:pt x="1030224" y="1080770"/>
                </a:lnTo>
                <a:lnTo>
                  <a:pt x="1037844" y="1026032"/>
                </a:lnTo>
                <a:lnTo>
                  <a:pt x="1041781" y="967867"/>
                </a:lnTo>
                <a:lnTo>
                  <a:pt x="1042289" y="937387"/>
                </a:lnTo>
                <a:lnTo>
                  <a:pt x="1041781" y="906018"/>
                </a:lnTo>
                <a:lnTo>
                  <a:pt x="1037590" y="840358"/>
                </a:lnTo>
                <a:lnTo>
                  <a:pt x="1028954" y="770763"/>
                </a:lnTo>
                <a:lnTo>
                  <a:pt x="1015746" y="696721"/>
                </a:lnTo>
                <a:lnTo>
                  <a:pt x="1007110" y="659130"/>
                </a:lnTo>
                <a:lnTo>
                  <a:pt x="996823" y="622426"/>
                </a:lnTo>
                <a:lnTo>
                  <a:pt x="972566" y="552831"/>
                </a:lnTo>
                <a:lnTo>
                  <a:pt x="943483" y="487806"/>
                </a:lnTo>
                <a:lnTo>
                  <a:pt x="910463" y="427354"/>
                </a:lnTo>
                <a:lnTo>
                  <a:pt x="874522" y="371221"/>
                </a:lnTo>
                <a:lnTo>
                  <a:pt x="836168" y="319277"/>
                </a:lnTo>
                <a:lnTo>
                  <a:pt x="796417" y="271272"/>
                </a:lnTo>
                <a:lnTo>
                  <a:pt x="756031" y="227075"/>
                </a:lnTo>
                <a:lnTo>
                  <a:pt x="715899" y="186436"/>
                </a:lnTo>
                <a:lnTo>
                  <a:pt x="676783" y="149225"/>
                </a:lnTo>
                <a:lnTo>
                  <a:pt x="621792" y="99313"/>
                </a:lnTo>
                <a:lnTo>
                  <a:pt x="588518" y="69723"/>
                </a:lnTo>
                <a:lnTo>
                  <a:pt x="587448" y="68635"/>
                </a:lnTo>
                <a:close/>
              </a:path>
              <a:path w="1042670" h="1746250">
                <a:moveTo>
                  <a:pt x="494157" y="0"/>
                </a:moveTo>
                <a:lnTo>
                  <a:pt x="532765" y="121792"/>
                </a:lnTo>
                <a:lnTo>
                  <a:pt x="560146" y="95175"/>
                </a:lnTo>
                <a:lnTo>
                  <a:pt x="546862" y="81787"/>
                </a:lnTo>
                <a:lnTo>
                  <a:pt x="574040" y="54990"/>
                </a:lnTo>
                <a:lnTo>
                  <a:pt x="601484" y="54990"/>
                </a:lnTo>
                <a:lnTo>
                  <a:pt x="614680" y="42163"/>
                </a:lnTo>
                <a:lnTo>
                  <a:pt x="494157" y="0"/>
                </a:lnTo>
                <a:close/>
              </a:path>
              <a:path w="1042670" h="1746250">
                <a:moveTo>
                  <a:pt x="574040" y="54990"/>
                </a:moveTo>
                <a:lnTo>
                  <a:pt x="546862" y="81787"/>
                </a:lnTo>
                <a:lnTo>
                  <a:pt x="560146" y="95175"/>
                </a:lnTo>
                <a:lnTo>
                  <a:pt x="587448" y="68635"/>
                </a:lnTo>
                <a:lnTo>
                  <a:pt x="574040" y="54990"/>
                </a:lnTo>
                <a:close/>
              </a:path>
              <a:path w="1042670" h="1746250">
                <a:moveTo>
                  <a:pt x="601484" y="54990"/>
                </a:moveTo>
                <a:lnTo>
                  <a:pt x="574040" y="54990"/>
                </a:lnTo>
                <a:lnTo>
                  <a:pt x="587448" y="68635"/>
                </a:lnTo>
                <a:lnTo>
                  <a:pt x="601484" y="54990"/>
                </a:lnTo>
                <a:close/>
              </a:path>
            </a:pathLst>
          </a:custGeom>
          <a:solidFill>
            <a:srgbClr val="0C15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7942580" cy="31597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Distributed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35" dirty="0">
                <a:latin typeface="Calibri Light"/>
                <a:cs typeface="Calibri Light"/>
              </a:rPr>
              <a:t>Counters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–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prevent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update</a:t>
            </a:r>
            <a:r>
              <a:rPr sz="2700" dirty="0">
                <a:latin typeface="Calibri Light"/>
                <a:cs typeface="Calibri Light"/>
              </a:rPr>
              <a:t> anomalies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Full-text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Search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(Solr)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 </a:t>
            </a:r>
            <a:r>
              <a:rPr sz="2700" spc="-10" dirty="0">
                <a:latin typeface="Calibri Light"/>
                <a:cs typeface="Calibri Light"/>
              </a:rPr>
              <a:t>Commercial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Version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Column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TTL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–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automatic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garbage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collection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Secondary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indices: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hidden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table </a:t>
            </a:r>
            <a:r>
              <a:rPr sz="2700" dirty="0">
                <a:latin typeface="Calibri Light"/>
                <a:cs typeface="Calibri Light"/>
              </a:rPr>
              <a:t>with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mapping</a:t>
            </a:r>
            <a:endParaRPr sz="2700">
              <a:latin typeface="Calibri Light"/>
              <a:cs typeface="Calibri Light"/>
            </a:endParaRPr>
          </a:p>
          <a:p>
            <a:pPr marL="817244">
              <a:lnSpc>
                <a:spcPct val="100000"/>
              </a:lnSpc>
              <a:spcBef>
                <a:spcPts val="15"/>
              </a:spcBef>
            </a:pPr>
            <a:r>
              <a:rPr sz="2700" dirty="0">
                <a:latin typeface="Wingdings"/>
                <a:cs typeface="Wingdings"/>
              </a:rPr>
              <a:t>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 Light"/>
                <a:cs typeface="Calibri Light"/>
              </a:rPr>
              <a:t>queries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with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simple </a:t>
            </a:r>
            <a:r>
              <a:rPr sz="2700" spc="-5" dirty="0">
                <a:latin typeface="Calibri Light"/>
                <a:cs typeface="Calibri Light"/>
              </a:rPr>
              <a:t>equality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condition</a:t>
            </a:r>
            <a:endParaRPr sz="2700">
              <a:latin typeface="Calibri Light"/>
              <a:cs typeface="Calibri Light"/>
            </a:endParaRPr>
          </a:p>
          <a:p>
            <a:pPr marL="268605" marR="5080" indent="-256540">
              <a:lnSpc>
                <a:spcPct val="100000"/>
              </a:lnSpc>
              <a:spcBef>
                <a:spcPts val="384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30" dirty="0">
                <a:latin typeface="Calibri Light"/>
                <a:cs typeface="Calibri Light"/>
              </a:rPr>
              <a:t>Lightweight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spc="-40" dirty="0">
                <a:latin typeface="Calibri Light"/>
                <a:cs typeface="Calibri Light"/>
              </a:rPr>
              <a:t>Transactions: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linearizable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updates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through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Paxos-like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protocol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11594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/>
              <a:t>Other</a:t>
            </a:r>
            <a:r>
              <a:rPr sz="4100" spc="-135" dirty="0"/>
              <a:t> </a:t>
            </a:r>
            <a:r>
              <a:rPr sz="4100" spc="-50" dirty="0"/>
              <a:t>Features</a:t>
            </a:r>
            <a:endParaRPr sz="4100"/>
          </a:p>
        </p:txBody>
      </p:sp>
      <p:sp>
        <p:nvSpPr>
          <p:cNvPr id="4" name="object 4"/>
          <p:cNvSpPr txBox="1"/>
          <p:nvPr/>
        </p:nvSpPr>
        <p:spPr>
          <a:xfrm>
            <a:off x="972311" y="4724400"/>
            <a:ext cx="7199630" cy="8324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600" b="1" spc="-5" dirty="0">
                <a:latin typeface="Consolas"/>
                <a:cs typeface="Consolas"/>
              </a:rPr>
              <a:t>INSERT</a:t>
            </a:r>
            <a:r>
              <a:rPr sz="1600" b="1" spc="-10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INTO</a:t>
            </a:r>
            <a:r>
              <a:rPr sz="1600" b="1" spc="-10" dirty="0">
                <a:latin typeface="Consolas"/>
                <a:cs typeface="Consolas"/>
              </a:rPr>
              <a:t> USERS </a:t>
            </a:r>
            <a:r>
              <a:rPr sz="1600" spc="-10" dirty="0">
                <a:latin typeface="Consolas"/>
                <a:cs typeface="Consolas"/>
              </a:rPr>
              <a:t>(login, email, </a:t>
            </a:r>
            <a:r>
              <a:rPr sz="1600" spc="-5" dirty="0">
                <a:latin typeface="Consolas"/>
                <a:cs typeface="Consolas"/>
              </a:rPr>
              <a:t>name,</a:t>
            </a:r>
            <a:r>
              <a:rPr sz="1600" spc="-10" dirty="0">
                <a:latin typeface="Consolas"/>
                <a:cs typeface="Consolas"/>
              </a:rPr>
              <a:t> login_count)</a:t>
            </a:r>
            <a:endParaRPr sz="16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1600" b="1" spc="-10" dirty="0">
                <a:latin typeface="Consolas"/>
                <a:cs typeface="Consolas"/>
              </a:rPr>
              <a:t>values</a:t>
            </a:r>
            <a:r>
              <a:rPr sz="1600" b="1" spc="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('jbellis',</a:t>
            </a:r>
            <a:r>
              <a:rPr sz="1600" spc="1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'jbellis@datastax.com', 'Jonathan</a:t>
            </a:r>
            <a:r>
              <a:rPr sz="1600" spc="1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Ellis',</a:t>
            </a:r>
            <a:r>
              <a:rPr sz="1600" spc="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1)</a:t>
            </a:r>
            <a:endParaRPr sz="16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onsolas"/>
                <a:cs typeface="Consolas"/>
              </a:rPr>
              <a:t>IF</a:t>
            </a:r>
            <a:r>
              <a:rPr sz="1600" b="1" spc="-35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NOT</a:t>
            </a:r>
            <a:r>
              <a:rPr sz="1600" b="1" spc="-30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EXISTS</a:t>
            </a:r>
            <a:endParaRPr sz="16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54596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Classification:</a:t>
            </a:r>
            <a:r>
              <a:rPr sz="3700" spc="-114" dirty="0"/>
              <a:t> </a:t>
            </a:r>
            <a:r>
              <a:rPr sz="3700" spc="-35" dirty="0"/>
              <a:t>Cassandra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45" dirty="0">
                <a:solidFill>
                  <a:srgbClr val="7E7E7E"/>
                </a:solidFill>
              </a:rPr>
              <a:t>Techniques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660866" y="1988820"/>
            <a:ext cx="1092835" cy="1014094"/>
            <a:chOff x="2660866" y="1988820"/>
            <a:chExt cx="1092835" cy="101409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66" y="1991787"/>
              <a:ext cx="1092782" cy="1010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095" y="2136648"/>
              <a:ext cx="1066787" cy="7726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5099" y="198882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852932" y="935735"/>
                  </a:lnTo>
                  <a:lnTo>
                    <a:pt x="902216" y="927782"/>
                  </a:lnTo>
                  <a:lnTo>
                    <a:pt x="945026" y="905638"/>
                  </a:lnTo>
                  <a:lnTo>
                    <a:pt x="978790" y="871874"/>
                  </a:lnTo>
                  <a:lnTo>
                    <a:pt x="1000934" y="829064"/>
                  </a:lnTo>
                  <a:lnTo>
                    <a:pt x="1008888" y="779779"/>
                  </a:lnTo>
                  <a:lnTo>
                    <a:pt x="1008888" y="155955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36926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Range-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00806" y="1984248"/>
            <a:ext cx="1100455" cy="1022985"/>
            <a:chOff x="3800806" y="1984248"/>
            <a:chExt cx="1100455" cy="10229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806" y="1987216"/>
              <a:ext cx="1100427" cy="1019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7619" y="2136648"/>
              <a:ext cx="1066787" cy="772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9623" y="1988820"/>
              <a:ext cx="1007363" cy="9357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49623" y="198882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51408" y="0"/>
                  </a:lnTo>
                  <a:lnTo>
                    <a:pt x="900692" y="7953"/>
                  </a:lnTo>
                  <a:lnTo>
                    <a:pt x="943502" y="30097"/>
                  </a:lnTo>
                  <a:lnTo>
                    <a:pt x="977266" y="63861"/>
                  </a:lnTo>
                  <a:lnTo>
                    <a:pt x="999410" y="106671"/>
                  </a:lnTo>
                  <a:lnTo>
                    <a:pt x="1007363" y="155955"/>
                  </a:lnTo>
                  <a:lnTo>
                    <a:pt x="1007363" y="779779"/>
                  </a:lnTo>
                  <a:lnTo>
                    <a:pt x="999410" y="829064"/>
                  </a:lnTo>
                  <a:lnTo>
                    <a:pt x="977266" y="871874"/>
                  </a:lnTo>
                  <a:lnTo>
                    <a:pt x="943502" y="905638"/>
                  </a:lnTo>
                  <a:lnTo>
                    <a:pt x="900692" y="927782"/>
                  </a:lnTo>
                  <a:lnTo>
                    <a:pt x="851408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80434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Hash-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48380" y="1988820"/>
            <a:ext cx="1477010" cy="1014094"/>
            <a:chOff x="4948380" y="1988820"/>
            <a:chExt cx="1477010" cy="101409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8380" y="1991787"/>
              <a:ext cx="1455514" cy="10105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4335" y="2136648"/>
              <a:ext cx="1450848" cy="7726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92623" y="1988820"/>
              <a:ext cx="1371600" cy="935990"/>
            </a:xfrm>
            <a:custGeom>
              <a:avLst/>
              <a:gdLst/>
              <a:ahLst/>
              <a:cxnLst/>
              <a:rect l="l" t="t" r="r" b="b"/>
              <a:pathLst>
                <a:path w="1371600" h="935989">
                  <a:moveTo>
                    <a:pt x="1215643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1215643" y="935735"/>
                  </a:lnTo>
                  <a:lnTo>
                    <a:pt x="1264928" y="927782"/>
                  </a:lnTo>
                  <a:lnTo>
                    <a:pt x="1307738" y="905638"/>
                  </a:lnTo>
                  <a:lnTo>
                    <a:pt x="1341502" y="871874"/>
                  </a:lnTo>
                  <a:lnTo>
                    <a:pt x="1363646" y="829064"/>
                  </a:lnTo>
                  <a:lnTo>
                    <a:pt x="1371600" y="779779"/>
                  </a:lnTo>
                  <a:lnTo>
                    <a:pt x="1371600" y="155955"/>
                  </a:lnTo>
                  <a:lnTo>
                    <a:pt x="1363646" y="106671"/>
                  </a:lnTo>
                  <a:lnTo>
                    <a:pt x="1341502" y="63861"/>
                  </a:lnTo>
                  <a:lnTo>
                    <a:pt x="1307738" y="30097"/>
                  </a:lnTo>
                  <a:lnTo>
                    <a:pt x="1264928" y="7953"/>
                  </a:lnTo>
                  <a:lnTo>
                    <a:pt x="12156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38165" y="2188844"/>
            <a:ext cx="1082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tity-G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oup  Sharding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51058" y="1984248"/>
            <a:ext cx="1248410" cy="1022985"/>
            <a:chOff x="6451058" y="1984248"/>
            <a:chExt cx="1248410" cy="102298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058" y="1987216"/>
              <a:ext cx="1248221" cy="10196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7855" y="2136648"/>
              <a:ext cx="1213091" cy="7726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9859" y="1988820"/>
              <a:ext cx="1155191" cy="9357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99859" y="1988820"/>
              <a:ext cx="1155700" cy="935990"/>
            </a:xfrm>
            <a:custGeom>
              <a:avLst/>
              <a:gdLst/>
              <a:ahLst/>
              <a:cxnLst/>
              <a:rect l="l" t="t" r="r" b="b"/>
              <a:pathLst>
                <a:path w="1155700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999236" y="0"/>
                  </a:lnTo>
                  <a:lnTo>
                    <a:pt x="1048520" y="7953"/>
                  </a:lnTo>
                  <a:lnTo>
                    <a:pt x="1091330" y="30097"/>
                  </a:lnTo>
                  <a:lnTo>
                    <a:pt x="1125094" y="63861"/>
                  </a:lnTo>
                  <a:lnTo>
                    <a:pt x="1147238" y="106671"/>
                  </a:lnTo>
                  <a:lnTo>
                    <a:pt x="1155191" y="155955"/>
                  </a:lnTo>
                  <a:lnTo>
                    <a:pt x="1155191" y="779779"/>
                  </a:lnTo>
                  <a:lnTo>
                    <a:pt x="1147238" y="829064"/>
                  </a:lnTo>
                  <a:lnTo>
                    <a:pt x="1125094" y="871874"/>
                  </a:lnTo>
                  <a:lnTo>
                    <a:pt x="1091330" y="905638"/>
                  </a:lnTo>
                  <a:lnTo>
                    <a:pt x="1048520" y="927782"/>
                  </a:lnTo>
                  <a:lnTo>
                    <a:pt x="999236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31685" y="2188844"/>
            <a:ext cx="89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Cons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  </a:t>
            </a:r>
            <a:r>
              <a:rPr sz="1600" spc="-10" dirty="0">
                <a:latin typeface="Calibri"/>
                <a:cs typeface="Calibri"/>
              </a:rPr>
              <a:t>Hashing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46422" y="1988820"/>
            <a:ext cx="980440" cy="1014094"/>
            <a:chOff x="7746422" y="1988820"/>
            <a:chExt cx="980440" cy="1014094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46422" y="1991787"/>
              <a:ext cx="980083" cy="10105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6971" y="2136648"/>
              <a:ext cx="917460" cy="7726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790687" y="1988820"/>
              <a:ext cx="896619" cy="935990"/>
            </a:xfrm>
            <a:custGeom>
              <a:avLst/>
              <a:gdLst/>
              <a:ahLst/>
              <a:cxnLst/>
              <a:rect l="l" t="t" r="r" b="b"/>
              <a:pathLst>
                <a:path w="896620" h="935989">
                  <a:moveTo>
                    <a:pt x="746759" y="0"/>
                  </a:moveTo>
                  <a:lnTo>
                    <a:pt x="149351" y="0"/>
                  </a:lnTo>
                  <a:lnTo>
                    <a:pt x="102168" y="7620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1"/>
                  </a:lnTo>
                  <a:lnTo>
                    <a:pt x="0" y="786383"/>
                  </a:lnTo>
                  <a:lnTo>
                    <a:pt x="7620" y="833567"/>
                  </a:lnTo>
                  <a:lnTo>
                    <a:pt x="28834" y="874562"/>
                  </a:lnTo>
                  <a:lnTo>
                    <a:pt x="61173" y="906901"/>
                  </a:lnTo>
                  <a:lnTo>
                    <a:pt x="102168" y="928115"/>
                  </a:lnTo>
                  <a:lnTo>
                    <a:pt x="149351" y="935735"/>
                  </a:lnTo>
                  <a:lnTo>
                    <a:pt x="746759" y="935735"/>
                  </a:lnTo>
                  <a:lnTo>
                    <a:pt x="793943" y="928115"/>
                  </a:lnTo>
                  <a:lnTo>
                    <a:pt x="834938" y="906901"/>
                  </a:lnTo>
                  <a:lnTo>
                    <a:pt x="867277" y="874562"/>
                  </a:lnTo>
                  <a:lnTo>
                    <a:pt x="888491" y="833567"/>
                  </a:lnTo>
                  <a:lnTo>
                    <a:pt x="896111" y="786383"/>
                  </a:lnTo>
                  <a:lnTo>
                    <a:pt x="896111" y="149351"/>
                  </a:lnTo>
                  <a:lnTo>
                    <a:pt x="888491" y="102168"/>
                  </a:lnTo>
                  <a:lnTo>
                    <a:pt x="867277" y="61173"/>
                  </a:lnTo>
                  <a:lnTo>
                    <a:pt x="834938" y="28834"/>
                  </a:lnTo>
                  <a:lnTo>
                    <a:pt x="793943" y="7620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41691" y="2188844"/>
            <a:ext cx="596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ed  Disk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33196" y="1910460"/>
          <a:ext cx="2045970" cy="432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2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Sharding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Replication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7405" marR="83820" indent="4876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  Mana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eme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3625" marR="83820" indent="371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essing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2654770" y="3069335"/>
            <a:ext cx="1092835" cy="1042669"/>
            <a:chOff x="2654770" y="3069335"/>
            <a:chExt cx="1092835" cy="1042669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770" y="3072303"/>
              <a:ext cx="1092782" cy="10105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2239" y="3095231"/>
              <a:ext cx="1036332" cy="10165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699003" y="3069335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2"/>
                  </a:lnTo>
                  <a:lnTo>
                    <a:pt x="945026" y="905638"/>
                  </a:lnTo>
                  <a:lnTo>
                    <a:pt x="978790" y="871874"/>
                  </a:lnTo>
                  <a:lnTo>
                    <a:pt x="1000934" y="829064"/>
                  </a:lnTo>
                  <a:lnTo>
                    <a:pt x="1008887" y="779780"/>
                  </a:lnTo>
                  <a:lnTo>
                    <a:pt x="1008887" y="155955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46070" y="3147186"/>
            <a:ext cx="7156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Trans- 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action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05402" y="3072383"/>
            <a:ext cx="1085215" cy="1042669"/>
            <a:chOff x="3805402" y="3072383"/>
            <a:chExt cx="1085215" cy="1042669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5402" y="3075351"/>
              <a:ext cx="1085125" cy="10105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8099" y="3098279"/>
              <a:ext cx="998232" cy="10165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49623" y="3072383"/>
              <a:ext cx="1001394" cy="935990"/>
            </a:xfrm>
            <a:custGeom>
              <a:avLst/>
              <a:gdLst/>
              <a:ahLst/>
              <a:cxnLst/>
              <a:rect l="l" t="t" r="r" b="b"/>
              <a:pathLst>
                <a:path w="1001395" h="935989">
                  <a:moveTo>
                    <a:pt x="845312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845312" y="935735"/>
                  </a:lnTo>
                  <a:lnTo>
                    <a:pt x="894596" y="927782"/>
                  </a:lnTo>
                  <a:lnTo>
                    <a:pt x="937406" y="905638"/>
                  </a:lnTo>
                  <a:lnTo>
                    <a:pt x="971170" y="871874"/>
                  </a:lnTo>
                  <a:lnTo>
                    <a:pt x="993314" y="829064"/>
                  </a:lnTo>
                  <a:lnTo>
                    <a:pt x="1001267" y="779779"/>
                  </a:lnTo>
                  <a:lnTo>
                    <a:pt x="1001267" y="155955"/>
                  </a:lnTo>
                  <a:lnTo>
                    <a:pt x="993314" y="106671"/>
                  </a:lnTo>
                  <a:lnTo>
                    <a:pt x="971170" y="63861"/>
                  </a:lnTo>
                  <a:lnTo>
                    <a:pt x="937406" y="30097"/>
                  </a:lnTo>
                  <a:lnTo>
                    <a:pt x="894596" y="7953"/>
                  </a:lnTo>
                  <a:lnTo>
                    <a:pt x="8453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11295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Sync.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epl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50198" y="4143755"/>
            <a:ext cx="1102360" cy="1024255"/>
            <a:chOff x="2650198" y="4143755"/>
            <a:chExt cx="1102360" cy="1024255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50198" y="4146763"/>
              <a:ext cx="1101926" cy="10211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99004" y="4148327"/>
              <a:ext cx="1008887" cy="9372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699004" y="4148327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852678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7" y="156210"/>
                  </a:lnTo>
                  <a:lnTo>
                    <a:pt x="1008887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8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873501" y="4471542"/>
            <a:ext cx="659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Logging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799282" y="4148328"/>
            <a:ext cx="1091565" cy="1015365"/>
            <a:chOff x="3799282" y="4148328"/>
            <a:chExt cx="1091565" cy="1015365"/>
          </a:xfrm>
        </p:grpSpPr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99282" y="4151335"/>
              <a:ext cx="1091283" cy="10120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7432" y="4297680"/>
              <a:ext cx="1015009" cy="77266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843528" y="4148328"/>
              <a:ext cx="1007744" cy="937260"/>
            </a:xfrm>
            <a:custGeom>
              <a:avLst/>
              <a:gdLst/>
              <a:ahLst/>
              <a:cxnLst/>
              <a:rect l="l" t="t" r="r" b="b"/>
              <a:pathLst>
                <a:path w="1007745" h="937260">
                  <a:moveTo>
                    <a:pt x="851154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51154" y="937260"/>
                  </a:lnTo>
                  <a:lnTo>
                    <a:pt x="900513" y="929292"/>
                  </a:lnTo>
                  <a:lnTo>
                    <a:pt x="943392" y="907109"/>
                  </a:lnTo>
                  <a:lnTo>
                    <a:pt x="977213" y="873288"/>
                  </a:lnTo>
                  <a:lnTo>
                    <a:pt x="999396" y="830409"/>
                  </a:lnTo>
                  <a:lnTo>
                    <a:pt x="1007363" y="781050"/>
                  </a:lnTo>
                  <a:lnTo>
                    <a:pt x="1007363" y="156210"/>
                  </a:lnTo>
                  <a:lnTo>
                    <a:pt x="999396" y="106850"/>
                  </a:lnTo>
                  <a:lnTo>
                    <a:pt x="977213" y="63971"/>
                  </a:lnTo>
                  <a:lnTo>
                    <a:pt x="943392" y="30150"/>
                  </a:lnTo>
                  <a:lnTo>
                    <a:pt x="900513" y="7967"/>
                  </a:lnTo>
                  <a:lnTo>
                    <a:pt x="8511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000246" y="4349622"/>
            <a:ext cx="694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Upd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-  in-Place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650198" y="5230177"/>
            <a:ext cx="1102360" cy="1022985"/>
            <a:chOff x="2650198" y="5230177"/>
            <a:chExt cx="1102360" cy="1022985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0198" y="5233336"/>
              <a:ext cx="1101926" cy="10196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964" y="5382768"/>
              <a:ext cx="923569" cy="7726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99004" y="5234940"/>
              <a:ext cx="1008887" cy="93573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699004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2932" y="0"/>
                  </a:lnTo>
                  <a:lnTo>
                    <a:pt x="902216" y="7953"/>
                  </a:lnTo>
                  <a:lnTo>
                    <a:pt x="945026" y="30097"/>
                  </a:lnTo>
                  <a:lnTo>
                    <a:pt x="978790" y="63861"/>
                  </a:lnTo>
                  <a:lnTo>
                    <a:pt x="1000934" y="106671"/>
                  </a:lnTo>
                  <a:lnTo>
                    <a:pt x="1008887" y="155956"/>
                  </a:lnTo>
                  <a:lnTo>
                    <a:pt x="1008887" y="779780"/>
                  </a:lnTo>
                  <a:lnTo>
                    <a:pt x="1000934" y="829073"/>
                  </a:lnTo>
                  <a:lnTo>
                    <a:pt x="978790" y="871885"/>
                  </a:lnTo>
                  <a:lnTo>
                    <a:pt x="945026" y="905645"/>
                  </a:lnTo>
                  <a:lnTo>
                    <a:pt x="902216" y="927785"/>
                  </a:lnTo>
                  <a:lnTo>
                    <a:pt x="852932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923794" y="5435600"/>
            <a:ext cx="5575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obal  Index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794710" y="5230177"/>
            <a:ext cx="1100455" cy="1022985"/>
            <a:chOff x="3794710" y="5230177"/>
            <a:chExt cx="1100455" cy="1022985"/>
          </a:xfrm>
        </p:grpSpPr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4710" y="5233336"/>
              <a:ext cx="1100427" cy="101967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43528" y="5234940"/>
              <a:ext cx="1007363" cy="93573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843528" y="523494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1408" y="0"/>
                  </a:lnTo>
                  <a:lnTo>
                    <a:pt x="900692" y="7953"/>
                  </a:lnTo>
                  <a:lnTo>
                    <a:pt x="943502" y="30097"/>
                  </a:lnTo>
                  <a:lnTo>
                    <a:pt x="977266" y="63861"/>
                  </a:lnTo>
                  <a:lnTo>
                    <a:pt x="999410" y="106671"/>
                  </a:lnTo>
                  <a:lnTo>
                    <a:pt x="1007363" y="155956"/>
                  </a:lnTo>
                  <a:lnTo>
                    <a:pt x="1007363" y="779780"/>
                  </a:lnTo>
                  <a:lnTo>
                    <a:pt x="999410" y="829073"/>
                  </a:lnTo>
                  <a:lnTo>
                    <a:pt x="977266" y="871885"/>
                  </a:lnTo>
                  <a:lnTo>
                    <a:pt x="943502" y="905645"/>
                  </a:lnTo>
                  <a:lnTo>
                    <a:pt x="900692" y="927785"/>
                  </a:lnTo>
                  <a:lnTo>
                    <a:pt x="851408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108450" y="5435600"/>
            <a:ext cx="476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Local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nd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945335" y="3067621"/>
            <a:ext cx="1228725" cy="1047750"/>
            <a:chOff x="4945335" y="3067621"/>
            <a:chExt cx="1228725" cy="1047750"/>
          </a:xfrm>
        </p:grpSpPr>
        <p:pic>
          <p:nvPicPr>
            <p:cNvPr id="63" name="object 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45335" y="3070780"/>
              <a:ext cx="1228432" cy="101967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1203" y="3098279"/>
              <a:ext cx="998232" cy="10165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94147" y="3072383"/>
              <a:ext cx="1135379" cy="93573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994147" y="3072383"/>
              <a:ext cx="1135380" cy="935990"/>
            </a:xfrm>
            <a:custGeom>
              <a:avLst/>
              <a:gdLst/>
              <a:ahLst/>
              <a:cxnLst/>
              <a:rect l="l" t="t" r="r" b="b"/>
              <a:pathLst>
                <a:path w="113537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979424" y="0"/>
                  </a:lnTo>
                  <a:lnTo>
                    <a:pt x="1028708" y="7953"/>
                  </a:lnTo>
                  <a:lnTo>
                    <a:pt x="1071518" y="30097"/>
                  </a:lnTo>
                  <a:lnTo>
                    <a:pt x="1105282" y="63861"/>
                  </a:lnTo>
                  <a:lnTo>
                    <a:pt x="1127426" y="106671"/>
                  </a:lnTo>
                  <a:lnTo>
                    <a:pt x="1135379" y="155955"/>
                  </a:lnTo>
                  <a:lnTo>
                    <a:pt x="1135379" y="779779"/>
                  </a:lnTo>
                  <a:lnTo>
                    <a:pt x="1127426" y="829064"/>
                  </a:lnTo>
                  <a:lnTo>
                    <a:pt x="1105282" y="871874"/>
                  </a:lnTo>
                  <a:lnTo>
                    <a:pt x="1071518" y="905638"/>
                  </a:lnTo>
                  <a:lnTo>
                    <a:pt x="1028708" y="927782"/>
                  </a:lnTo>
                  <a:lnTo>
                    <a:pt x="979424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224017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Async.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epl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230061" y="3087623"/>
            <a:ext cx="1079500" cy="1014094"/>
            <a:chOff x="6230061" y="3087623"/>
            <a:chExt cx="1079500" cy="1014094"/>
          </a:xfrm>
        </p:grpSpPr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30061" y="3090591"/>
              <a:ext cx="1072997" cy="101053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71259" y="3235451"/>
              <a:ext cx="1037843" cy="77266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274307" y="3087623"/>
              <a:ext cx="989330" cy="935990"/>
            </a:xfrm>
            <a:custGeom>
              <a:avLst/>
              <a:gdLst/>
              <a:ahLst/>
              <a:cxnLst/>
              <a:rect l="l" t="t" r="r" b="b"/>
              <a:pathLst>
                <a:path w="989329" h="935989">
                  <a:moveTo>
                    <a:pt x="833119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6"/>
                  </a:lnTo>
                  <a:lnTo>
                    <a:pt x="833119" y="935736"/>
                  </a:lnTo>
                  <a:lnTo>
                    <a:pt x="882404" y="927782"/>
                  </a:lnTo>
                  <a:lnTo>
                    <a:pt x="925214" y="905638"/>
                  </a:lnTo>
                  <a:lnTo>
                    <a:pt x="958978" y="871874"/>
                  </a:lnTo>
                  <a:lnTo>
                    <a:pt x="981122" y="829064"/>
                  </a:lnTo>
                  <a:lnTo>
                    <a:pt x="989075" y="779780"/>
                  </a:lnTo>
                  <a:lnTo>
                    <a:pt x="989075" y="155955"/>
                  </a:lnTo>
                  <a:lnTo>
                    <a:pt x="981122" y="106671"/>
                  </a:lnTo>
                  <a:lnTo>
                    <a:pt x="958978" y="63861"/>
                  </a:lnTo>
                  <a:lnTo>
                    <a:pt x="925214" y="30097"/>
                  </a:lnTo>
                  <a:lnTo>
                    <a:pt x="882404" y="7953"/>
                  </a:lnTo>
                  <a:lnTo>
                    <a:pt x="8331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434454" y="3287014"/>
            <a:ext cx="670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Prima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y 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Copy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7362383" y="3090481"/>
            <a:ext cx="1362710" cy="1022985"/>
            <a:chOff x="7362383" y="3090481"/>
            <a:chExt cx="1362710" cy="1022985"/>
          </a:xfrm>
        </p:grpSpPr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62383" y="3093640"/>
              <a:ext cx="1362576" cy="101967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53884" y="3243072"/>
              <a:ext cx="1179588" cy="77266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11212" y="3095244"/>
              <a:ext cx="1269492" cy="93573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411212" y="3095244"/>
              <a:ext cx="1270000" cy="935990"/>
            </a:xfrm>
            <a:custGeom>
              <a:avLst/>
              <a:gdLst/>
              <a:ahLst/>
              <a:cxnLst/>
              <a:rect l="l" t="t" r="r" b="b"/>
              <a:pathLst>
                <a:path w="1270000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113536" y="0"/>
                  </a:lnTo>
                  <a:lnTo>
                    <a:pt x="1162820" y="7953"/>
                  </a:lnTo>
                  <a:lnTo>
                    <a:pt x="1205630" y="30097"/>
                  </a:lnTo>
                  <a:lnTo>
                    <a:pt x="1239394" y="63861"/>
                  </a:lnTo>
                  <a:lnTo>
                    <a:pt x="1261538" y="106671"/>
                  </a:lnTo>
                  <a:lnTo>
                    <a:pt x="1269492" y="155955"/>
                  </a:lnTo>
                  <a:lnTo>
                    <a:pt x="1269492" y="779779"/>
                  </a:lnTo>
                  <a:lnTo>
                    <a:pt x="1261538" y="829064"/>
                  </a:lnTo>
                  <a:lnTo>
                    <a:pt x="1239394" y="871874"/>
                  </a:lnTo>
                  <a:lnTo>
                    <a:pt x="1205630" y="905638"/>
                  </a:lnTo>
                  <a:lnTo>
                    <a:pt x="1162820" y="927782"/>
                  </a:lnTo>
                  <a:lnTo>
                    <a:pt x="1113536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7617332" y="3294634"/>
            <a:ext cx="859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Update </a:t>
            </a:r>
            <a:r>
              <a:rPr sz="1600" spc="-5" dirty="0">
                <a:latin typeface="Calibri"/>
                <a:cs typeface="Calibri"/>
              </a:rPr>
              <a:t> A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whe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937722" y="4143565"/>
            <a:ext cx="1102360" cy="1024890"/>
            <a:chOff x="4937722" y="4143565"/>
            <a:chExt cx="1102360" cy="1024890"/>
          </a:xfrm>
        </p:grpSpPr>
        <p:pic>
          <p:nvPicPr>
            <p:cNvPr id="80" name="object 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7722" y="4146763"/>
              <a:ext cx="1101926" cy="102114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527" y="4148328"/>
              <a:ext cx="1008888" cy="93726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986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2677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8" y="156210"/>
                  </a:lnTo>
                  <a:lnTo>
                    <a:pt x="1008888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7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154929" y="4471542"/>
            <a:ext cx="672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achi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085294" y="4148328"/>
            <a:ext cx="1092835" cy="1015365"/>
            <a:chOff x="6085294" y="4148328"/>
            <a:chExt cx="1092835" cy="1015365"/>
          </a:xfrm>
        </p:grpSpPr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85294" y="4151335"/>
              <a:ext cx="1092782" cy="101200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06667" y="4297680"/>
              <a:ext cx="1051585" cy="77266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129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5" h="937260">
                  <a:moveTo>
                    <a:pt x="852677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52677" y="937260"/>
                  </a:lnTo>
                  <a:lnTo>
                    <a:pt x="902037" y="929292"/>
                  </a:lnTo>
                  <a:lnTo>
                    <a:pt x="944916" y="907109"/>
                  </a:lnTo>
                  <a:lnTo>
                    <a:pt x="978737" y="873288"/>
                  </a:lnTo>
                  <a:lnTo>
                    <a:pt x="1000920" y="830409"/>
                  </a:lnTo>
                  <a:lnTo>
                    <a:pt x="1008888" y="781050"/>
                  </a:lnTo>
                  <a:lnTo>
                    <a:pt x="1008888" y="156210"/>
                  </a:lnTo>
                  <a:lnTo>
                    <a:pt x="1000920" y="106850"/>
                  </a:lnTo>
                  <a:lnTo>
                    <a:pt x="978737" y="63971"/>
                  </a:lnTo>
                  <a:lnTo>
                    <a:pt x="944916" y="30150"/>
                  </a:lnTo>
                  <a:lnTo>
                    <a:pt x="902037" y="7967"/>
                  </a:lnTo>
                  <a:lnTo>
                    <a:pt x="8526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6269482" y="4349622"/>
            <a:ext cx="7308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In- </a:t>
            </a:r>
            <a:r>
              <a:rPr sz="16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211540" y="4143755"/>
            <a:ext cx="1513840" cy="1024255"/>
            <a:chOff x="7211540" y="4143755"/>
            <a:chExt cx="1513840" cy="1024255"/>
          </a:xfrm>
        </p:grpSpPr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11540" y="4146763"/>
              <a:ext cx="1513386" cy="102114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52715" y="4297679"/>
              <a:ext cx="1432559" cy="77266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60335" y="4148327"/>
              <a:ext cx="1420368" cy="93726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260335" y="4148327"/>
              <a:ext cx="1420495" cy="937260"/>
            </a:xfrm>
            <a:custGeom>
              <a:avLst/>
              <a:gdLst/>
              <a:ahLst/>
              <a:cxnLst/>
              <a:rect l="l" t="t" r="r" b="b"/>
              <a:pathLst>
                <a:path w="142049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1264158" y="0"/>
                  </a:lnTo>
                  <a:lnTo>
                    <a:pt x="1313517" y="7967"/>
                  </a:lnTo>
                  <a:lnTo>
                    <a:pt x="1356396" y="30150"/>
                  </a:lnTo>
                  <a:lnTo>
                    <a:pt x="1390217" y="63971"/>
                  </a:lnTo>
                  <a:lnTo>
                    <a:pt x="1412400" y="106850"/>
                  </a:lnTo>
                  <a:lnTo>
                    <a:pt x="1420368" y="156210"/>
                  </a:lnTo>
                  <a:lnTo>
                    <a:pt x="1420368" y="781050"/>
                  </a:lnTo>
                  <a:lnTo>
                    <a:pt x="1412400" y="830409"/>
                  </a:lnTo>
                  <a:lnTo>
                    <a:pt x="1390217" y="873288"/>
                  </a:lnTo>
                  <a:lnTo>
                    <a:pt x="1356396" y="907109"/>
                  </a:lnTo>
                  <a:lnTo>
                    <a:pt x="1313517" y="929292"/>
                  </a:lnTo>
                  <a:lnTo>
                    <a:pt x="1264158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7416165" y="4349622"/>
            <a:ext cx="111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Append-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ly  </a:t>
            </a:r>
            <a:r>
              <a:rPr sz="1600" spc="-1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920958" y="5234940"/>
            <a:ext cx="1092835" cy="1014094"/>
            <a:chOff x="4920958" y="5234940"/>
            <a:chExt cx="1092835" cy="1014094"/>
          </a:xfrm>
        </p:grpSpPr>
        <p:pic>
          <p:nvPicPr>
            <p:cNvPr id="96" name="object 9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0958" y="5237907"/>
              <a:ext cx="1092782" cy="101053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36236" y="5382768"/>
              <a:ext cx="1059167" cy="772668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965192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5"/>
                  </a:lnTo>
                  <a:lnTo>
                    <a:pt x="945026" y="905645"/>
                  </a:lnTo>
                  <a:lnTo>
                    <a:pt x="978790" y="871885"/>
                  </a:lnTo>
                  <a:lnTo>
                    <a:pt x="1000934" y="829073"/>
                  </a:lnTo>
                  <a:lnTo>
                    <a:pt x="1008888" y="779780"/>
                  </a:lnTo>
                  <a:lnTo>
                    <a:pt x="1008888" y="155956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100065" y="5435600"/>
            <a:ext cx="73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Query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P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an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047166" y="5247132"/>
            <a:ext cx="1252855" cy="1014094"/>
            <a:chOff x="6047166" y="5247132"/>
            <a:chExt cx="1252855" cy="1014094"/>
          </a:xfrm>
        </p:grpSpPr>
        <p:pic>
          <p:nvPicPr>
            <p:cNvPr id="101" name="object 10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47166" y="5250099"/>
              <a:ext cx="1252858" cy="101053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29527" y="5516880"/>
              <a:ext cx="1088148" cy="52880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091427" y="5247132"/>
              <a:ext cx="1169035" cy="935990"/>
            </a:xfrm>
            <a:custGeom>
              <a:avLst/>
              <a:gdLst/>
              <a:ahLst/>
              <a:cxnLst/>
              <a:rect l="l" t="t" r="r" b="b"/>
              <a:pathLst>
                <a:path w="1169034" h="935989">
                  <a:moveTo>
                    <a:pt x="1012951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1012951" y="935736"/>
                  </a:lnTo>
                  <a:lnTo>
                    <a:pt x="1062236" y="927785"/>
                  </a:lnTo>
                  <a:lnTo>
                    <a:pt x="1105046" y="905645"/>
                  </a:lnTo>
                  <a:lnTo>
                    <a:pt x="1138810" y="871885"/>
                  </a:lnTo>
                  <a:lnTo>
                    <a:pt x="1160954" y="829073"/>
                  </a:lnTo>
                  <a:lnTo>
                    <a:pt x="1168907" y="779780"/>
                  </a:lnTo>
                  <a:lnTo>
                    <a:pt x="1168907" y="155956"/>
                  </a:lnTo>
                  <a:lnTo>
                    <a:pt x="1160954" y="106671"/>
                  </a:lnTo>
                  <a:lnTo>
                    <a:pt x="1138810" y="63861"/>
                  </a:lnTo>
                  <a:lnTo>
                    <a:pt x="1105046" y="30097"/>
                  </a:lnTo>
                  <a:lnTo>
                    <a:pt x="1062236" y="7953"/>
                  </a:lnTo>
                  <a:lnTo>
                    <a:pt x="10129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6292977" y="5569711"/>
            <a:ext cx="767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Analytics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328896" y="5242559"/>
            <a:ext cx="1396365" cy="1022985"/>
            <a:chOff x="7328896" y="5242559"/>
            <a:chExt cx="1396365" cy="1022985"/>
          </a:xfrm>
        </p:grpSpPr>
        <p:pic>
          <p:nvPicPr>
            <p:cNvPr id="106" name="object 10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28896" y="5245528"/>
              <a:ext cx="1396023" cy="101967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41107" y="5394959"/>
              <a:ext cx="1373124" cy="7726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77683" y="5247131"/>
              <a:ext cx="1303020" cy="93573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377683" y="5247131"/>
              <a:ext cx="1303020" cy="935990"/>
            </a:xfrm>
            <a:custGeom>
              <a:avLst/>
              <a:gdLst/>
              <a:ahLst/>
              <a:cxnLst/>
              <a:rect l="l" t="t" r="r" b="b"/>
              <a:pathLst>
                <a:path w="1303020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147064" y="0"/>
                  </a:lnTo>
                  <a:lnTo>
                    <a:pt x="1196348" y="7953"/>
                  </a:lnTo>
                  <a:lnTo>
                    <a:pt x="1239158" y="30097"/>
                  </a:lnTo>
                  <a:lnTo>
                    <a:pt x="1272922" y="63861"/>
                  </a:lnTo>
                  <a:lnTo>
                    <a:pt x="1295066" y="106671"/>
                  </a:lnTo>
                  <a:lnTo>
                    <a:pt x="1303020" y="155956"/>
                  </a:lnTo>
                  <a:lnTo>
                    <a:pt x="1303020" y="779780"/>
                  </a:lnTo>
                  <a:lnTo>
                    <a:pt x="1295066" y="829073"/>
                  </a:lnTo>
                  <a:lnTo>
                    <a:pt x="1272922" y="871885"/>
                  </a:lnTo>
                  <a:lnTo>
                    <a:pt x="1239158" y="905645"/>
                  </a:lnTo>
                  <a:lnTo>
                    <a:pt x="1196348" y="927785"/>
                  </a:lnTo>
                  <a:lnTo>
                    <a:pt x="1147064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7504556" y="5447791"/>
            <a:ext cx="1052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Materialized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Views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2940" y="3427476"/>
            <a:ext cx="499872" cy="499872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62940" y="4436364"/>
            <a:ext cx="513588" cy="515112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2940" y="5457444"/>
            <a:ext cx="515112" cy="515112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62940" y="2246376"/>
            <a:ext cx="568452" cy="568451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7150100" cy="43414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From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humongous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mbria Math"/>
                <a:cs typeface="Cambria Math"/>
              </a:rPr>
              <a:t>≅</a:t>
            </a:r>
            <a:r>
              <a:rPr sz="2700" spc="5" dirty="0">
                <a:latin typeface="Cambria Math"/>
                <a:cs typeface="Cambria Math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gigantic</a:t>
            </a:r>
            <a:endParaRPr sz="2700">
              <a:latin typeface="Calibri Light"/>
              <a:cs typeface="Calibri Light"/>
            </a:endParaRPr>
          </a:p>
          <a:p>
            <a:pPr marL="268605" marR="1631314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Schema-free document </a:t>
            </a:r>
            <a:r>
              <a:rPr sz="2700" spc="-10" dirty="0">
                <a:latin typeface="Calibri Light"/>
                <a:cs typeface="Calibri Light"/>
              </a:rPr>
              <a:t>database </a:t>
            </a:r>
            <a:r>
              <a:rPr sz="2700" dirty="0">
                <a:latin typeface="Calibri Light"/>
                <a:cs typeface="Calibri Light"/>
              </a:rPr>
              <a:t>with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tunable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consistency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Allows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complex</a:t>
            </a:r>
            <a:r>
              <a:rPr sz="2700" dirty="0">
                <a:latin typeface="Calibri Light"/>
                <a:cs typeface="Calibri Light"/>
              </a:rPr>
              <a:t> queries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and </a:t>
            </a:r>
            <a:r>
              <a:rPr sz="2700" spc="-10" dirty="0">
                <a:latin typeface="Calibri Light"/>
                <a:cs typeface="Calibri Light"/>
              </a:rPr>
              <a:t>indexing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Sharding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(either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range-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or hash-based)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Replication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(either </a:t>
            </a:r>
            <a:r>
              <a:rPr sz="2700" spc="-10" dirty="0">
                <a:latin typeface="Calibri Light"/>
                <a:cs typeface="Calibri Light"/>
              </a:rPr>
              <a:t>synchronous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or </a:t>
            </a:r>
            <a:r>
              <a:rPr sz="2700" spc="-10" dirty="0">
                <a:latin typeface="Calibri Light"/>
                <a:cs typeface="Calibri Light"/>
              </a:rPr>
              <a:t>asynchronous)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Storage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Management:</a:t>
            </a:r>
            <a:endParaRPr sz="27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30" dirty="0">
                <a:latin typeface="Calibri Light"/>
                <a:cs typeface="Calibri Light"/>
              </a:rPr>
              <a:t>Write-ahead</a:t>
            </a:r>
            <a:r>
              <a:rPr sz="2300" spc="-7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logging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redos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</a:t>
            </a:r>
            <a:r>
              <a:rPr sz="2300" i="1" spc="-5" dirty="0">
                <a:latin typeface="Calibri Light"/>
                <a:cs typeface="Calibri Light"/>
              </a:rPr>
              <a:t>journaling</a:t>
            </a:r>
            <a:r>
              <a:rPr sz="2300" spc="-5" dirty="0">
                <a:latin typeface="Calibri Light"/>
                <a:cs typeface="Calibri Light"/>
              </a:rPr>
              <a:t>)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5" dirty="0">
                <a:latin typeface="Calibri Light"/>
                <a:cs typeface="Calibri Light"/>
              </a:rPr>
              <a:t>Storage</a:t>
            </a:r>
            <a:r>
              <a:rPr sz="2300" spc="-6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Engines:</a:t>
            </a:r>
            <a:r>
              <a:rPr sz="2300" spc="-4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memory-mapped</a:t>
            </a:r>
            <a:r>
              <a:rPr sz="2300" spc="-5" dirty="0">
                <a:latin typeface="Calibri Light"/>
                <a:cs typeface="Calibri Light"/>
              </a:rPr>
              <a:t> files,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in-memory,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Log-</a:t>
            </a:r>
            <a:endParaRPr sz="2300">
              <a:latin typeface="Calibri Light"/>
              <a:cs typeface="Calibri Light"/>
            </a:endParaRPr>
          </a:p>
          <a:p>
            <a:pPr marL="524510">
              <a:lnSpc>
                <a:spcPct val="100000"/>
              </a:lnSpc>
            </a:pPr>
            <a:r>
              <a:rPr sz="2300" spc="-10" dirty="0">
                <a:latin typeface="Calibri Light"/>
                <a:cs typeface="Calibri Light"/>
              </a:rPr>
              <a:t>structured</a:t>
            </a:r>
            <a:r>
              <a:rPr sz="2300" spc="-4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merge</a:t>
            </a:r>
            <a:r>
              <a:rPr sz="2300" spc="-2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trees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(WiredTiger),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…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77050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MongoDB</a:t>
            </a:r>
            <a:r>
              <a:rPr sz="4100" spc="-160" dirty="0"/>
              <a:t> </a:t>
            </a:r>
            <a:r>
              <a:rPr sz="2800" spc="-15" dirty="0"/>
              <a:t>(CP)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04329" y="758316"/>
          <a:ext cx="1728470" cy="214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MongoDB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Segoe UI"/>
                          <a:cs typeface="Segoe UI"/>
                        </a:rPr>
                        <a:t>Model: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Document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License: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Segoe UI"/>
                          <a:cs typeface="Segoe UI"/>
                        </a:rPr>
                        <a:t>GNU</a:t>
                      </a:r>
                      <a:r>
                        <a:rPr sz="15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spc="-10" dirty="0">
                          <a:latin typeface="Segoe UI"/>
                          <a:cs typeface="Segoe UI"/>
                        </a:rPr>
                        <a:t>AGPL</a:t>
                      </a:r>
                      <a:r>
                        <a:rPr sz="1500" spc="-5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spc="-5" dirty="0">
                          <a:latin typeface="Segoe UI"/>
                          <a:cs typeface="Segoe UI"/>
                        </a:rPr>
                        <a:t>3.0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Written</a:t>
                      </a:r>
                      <a:r>
                        <a:rPr sz="12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in: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C++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2199" y="283602"/>
            <a:ext cx="1412128" cy="412726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27381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B</a:t>
            </a:r>
            <a:r>
              <a:rPr sz="4100" spc="-25" dirty="0"/>
              <a:t>a</a:t>
            </a:r>
            <a:r>
              <a:rPr sz="4100" spc="-20" dirty="0"/>
              <a:t>si</a:t>
            </a:r>
            <a:r>
              <a:rPr sz="4100" spc="-45" dirty="0"/>
              <a:t>c</a:t>
            </a:r>
            <a:r>
              <a:rPr sz="4100" dirty="0"/>
              <a:t>s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457200" y="1351788"/>
            <a:ext cx="8229600" cy="4525010"/>
          </a:xfrm>
          <a:custGeom>
            <a:avLst/>
            <a:gdLst/>
            <a:ahLst/>
            <a:cxnLst/>
            <a:rect l="l" t="t" r="r" b="b"/>
            <a:pathLst>
              <a:path w="8229600" h="4525010">
                <a:moveTo>
                  <a:pt x="8229600" y="0"/>
                </a:moveTo>
                <a:lnTo>
                  <a:pt x="0" y="0"/>
                </a:lnTo>
                <a:lnTo>
                  <a:pt x="0" y="4524756"/>
                </a:lnTo>
                <a:lnTo>
                  <a:pt x="8229600" y="4524756"/>
                </a:lnTo>
                <a:lnTo>
                  <a:pt x="82296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668" y="1323238"/>
            <a:ext cx="3140710" cy="144335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305"/>
              </a:spcBef>
              <a:buClr>
                <a:srgbClr val="000000"/>
              </a:buClr>
              <a:buChar char="&gt;"/>
              <a:tabLst>
                <a:tab pos="235585" algn="l"/>
              </a:tabLst>
            </a:pP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mongod</a:t>
            </a:r>
            <a:r>
              <a:rPr sz="1600" b="1" spc="-60" dirty="0">
                <a:solidFill>
                  <a:srgbClr val="A2171E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&amp;</a:t>
            </a:r>
            <a:endParaRPr sz="1600">
              <a:latin typeface="Consolas"/>
              <a:cs typeface="Consolas"/>
            </a:endParaRPr>
          </a:p>
          <a:p>
            <a:pPr marL="234950" indent="-222885">
              <a:lnSpc>
                <a:spcPts val="1825"/>
              </a:lnSpc>
              <a:spcBef>
                <a:spcPts val="200"/>
              </a:spcBef>
              <a:buClr>
                <a:srgbClr val="000000"/>
              </a:buClr>
              <a:buChar char="&gt;"/>
              <a:tabLst>
                <a:tab pos="235585" algn="l"/>
              </a:tabLst>
            </a:pP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mongo</a:t>
            </a:r>
            <a:r>
              <a:rPr sz="1600" b="1" spc="-55" dirty="0">
                <a:solidFill>
                  <a:srgbClr val="A2171E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imdb</a:t>
            </a:r>
            <a:endParaRPr sz="1600">
              <a:latin typeface="Consolas"/>
              <a:cs typeface="Consolas"/>
            </a:endParaRPr>
          </a:p>
          <a:p>
            <a:pPr marL="12700" marR="5080">
              <a:lnSpc>
                <a:spcPts val="1730"/>
              </a:lnSpc>
              <a:spcBef>
                <a:spcPts val="120"/>
              </a:spcBef>
            </a:pPr>
            <a:r>
              <a:rPr sz="1600" spc="-10" dirty="0">
                <a:latin typeface="Consolas"/>
                <a:cs typeface="Consolas"/>
              </a:rPr>
              <a:t>MongoDB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shell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version: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2.4.3 </a:t>
            </a:r>
            <a:r>
              <a:rPr sz="1600" spc="-86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connecting to: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imdb</a:t>
            </a:r>
            <a:endParaRPr sz="1600">
              <a:latin typeface="Consolas"/>
              <a:cs typeface="Consolas"/>
            </a:endParaRPr>
          </a:p>
          <a:p>
            <a:pPr marL="234950" indent="-222885">
              <a:lnSpc>
                <a:spcPts val="1605"/>
              </a:lnSpc>
              <a:buClr>
                <a:srgbClr val="000000"/>
              </a:buClr>
              <a:buChar char="&gt;"/>
              <a:tabLst>
                <a:tab pos="235585" algn="l"/>
              </a:tabLst>
            </a:pPr>
            <a:r>
              <a:rPr sz="1600" b="1" spc="-5" dirty="0">
                <a:solidFill>
                  <a:srgbClr val="A2171E"/>
                </a:solidFill>
                <a:latin typeface="Consolas"/>
                <a:cs typeface="Consolas"/>
              </a:rPr>
              <a:t>show</a:t>
            </a:r>
            <a:r>
              <a:rPr sz="1600" b="1" spc="-55" dirty="0">
                <a:solidFill>
                  <a:srgbClr val="A2171E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collections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latin typeface="Consolas"/>
                <a:cs typeface="Consolas"/>
              </a:rPr>
              <a:t>movies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2717037"/>
            <a:ext cx="693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nsolas"/>
                <a:cs typeface="Consolas"/>
              </a:rPr>
              <a:t>tweets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368" y="3184651"/>
            <a:ext cx="3249295" cy="676910"/>
          </a:xfrm>
          <a:custGeom>
            <a:avLst/>
            <a:gdLst/>
            <a:ahLst/>
            <a:cxnLst/>
            <a:rect l="l" t="t" r="r" b="b"/>
            <a:pathLst>
              <a:path w="3249295" h="676910">
                <a:moveTo>
                  <a:pt x="1583423" y="219456"/>
                </a:moveTo>
                <a:lnTo>
                  <a:pt x="1472184" y="219456"/>
                </a:lnTo>
                <a:lnTo>
                  <a:pt x="804672" y="219456"/>
                </a:lnTo>
                <a:lnTo>
                  <a:pt x="222504" y="219456"/>
                </a:lnTo>
                <a:lnTo>
                  <a:pt x="222504" y="0"/>
                </a:lnTo>
                <a:lnTo>
                  <a:pt x="111252" y="0"/>
                </a:lnTo>
                <a:lnTo>
                  <a:pt x="0" y="0"/>
                </a:lnTo>
                <a:lnTo>
                  <a:pt x="0" y="219456"/>
                </a:lnTo>
                <a:lnTo>
                  <a:pt x="0" y="237744"/>
                </a:lnTo>
                <a:lnTo>
                  <a:pt x="0" y="438912"/>
                </a:lnTo>
                <a:lnTo>
                  <a:pt x="0" y="457200"/>
                </a:lnTo>
                <a:lnTo>
                  <a:pt x="0" y="676656"/>
                </a:lnTo>
                <a:lnTo>
                  <a:pt x="804672" y="676656"/>
                </a:lnTo>
                <a:lnTo>
                  <a:pt x="1249680" y="676656"/>
                </a:lnTo>
                <a:lnTo>
                  <a:pt x="1360932" y="676656"/>
                </a:lnTo>
                <a:lnTo>
                  <a:pt x="1472184" y="676656"/>
                </a:lnTo>
                <a:lnTo>
                  <a:pt x="1583423" y="676656"/>
                </a:lnTo>
                <a:lnTo>
                  <a:pt x="1583423" y="457200"/>
                </a:lnTo>
                <a:lnTo>
                  <a:pt x="1583423" y="438912"/>
                </a:lnTo>
                <a:lnTo>
                  <a:pt x="1583423" y="219456"/>
                </a:lnTo>
                <a:close/>
              </a:path>
              <a:path w="3249295" h="676910">
                <a:moveTo>
                  <a:pt x="3137903" y="219456"/>
                </a:moveTo>
                <a:lnTo>
                  <a:pt x="3028188" y="219456"/>
                </a:lnTo>
                <a:lnTo>
                  <a:pt x="1694688" y="219456"/>
                </a:lnTo>
                <a:lnTo>
                  <a:pt x="1583436" y="219456"/>
                </a:lnTo>
                <a:lnTo>
                  <a:pt x="1583436" y="438912"/>
                </a:lnTo>
                <a:lnTo>
                  <a:pt x="1583436" y="457200"/>
                </a:lnTo>
                <a:lnTo>
                  <a:pt x="1583436" y="676656"/>
                </a:lnTo>
                <a:lnTo>
                  <a:pt x="2028444" y="676656"/>
                </a:lnTo>
                <a:lnTo>
                  <a:pt x="2139696" y="676656"/>
                </a:lnTo>
                <a:lnTo>
                  <a:pt x="2249411" y="676656"/>
                </a:lnTo>
                <a:lnTo>
                  <a:pt x="2249411" y="457200"/>
                </a:lnTo>
                <a:lnTo>
                  <a:pt x="3028188" y="457200"/>
                </a:lnTo>
                <a:lnTo>
                  <a:pt x="3137903" y="457200"/>
                </a:lnTo>
                <a:lnTo>
                  <a:pt x="3137903" y="219456"/>
                </a:lnTo>
                <a:close/>
              </a:path>
              <a:path w="3249295" h="676910">
                <a:moveTo>
                  <a:pt x="3249168" y="219456"/>
                </a:moveTo>
                <a:lnTo>
                  <a:pt x="3137916" y="219456"/>
                </a:lnTo>
                <a:lnTo>
                  <a:pt x="3137916" y="457200"/>
                </a:lnTo>
                <a:lnTo>
                  <a:pt x="3249168" y="457200"/>
                </a:lnTo>
                <a:lnTo>
                  <a:pt x="3249168" y="219456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668" y="2936493"/>
            <a:ext cx="4806315" cy="92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indent="-222885">
              <a:lnSpc>
                <a:spcPts val="1825"/>
              </a:lnSpc>
              <a:spcBef>
                <a:spcPts val="95"/>
              </a:spcBef>
              <a:buClr>
                <a:srgbClr val="000000"/>
              </a:buClr>
              <a:buChar char="&gt;"/>
              <a:tabLst>
                <a:tab pos="235585" algn="l"/>
              </a:tabLst>
            </a:pP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db.movies.findOne({title</a:t>
            </a:r>
            <a:r>
              <a:rPr sz="1600" b="1" spc="-5" dirty="0">
                <a:solidFill>
                  <a:srgbClr val="A2171E"/>
                </a:solidFill>
                <a:latin typeface="Consolas"/>
                <a:cs typeface="Consolas"/>
              </a:rPr>
              <a:t> :</a:t>
            </a:r>
            <a:r>
              <a:rPr sz="1600" b="1" spc="-20" dirty="0">
                <a:solidFill>
                  <a:srgbClr val="A2171E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"Iron</a:t>
            </a:r>
            <a:r>
              <a:rPr sz="1600" b="1" dirty="0">
                <a:solidFill>
                  <a:srgbClr val="A2171E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Man</a:t>
            </a:r>
            <a:r>
              <a:rPr sz="1600" b="1" spc="-5" dirty="0">
                <a:solidFill>
                  <a:srgbClr val="A2171E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A2171E"/>
                </a:solidFill>
                <a:latin typeface="Consolas"/>
                <a:cs typeface="Consolas"/>
              </a:rPr>
              <a:t>3"})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ts val="1730"/>
              </a:lnSpc>
            </a:pPr>
            <a:r>
              <a:rPr sz="1600" b="1" spc="-5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817244">
              <a:lnSpc>
                <a:spcPts val="1730"/>
              </a:lnSpc>
            </a:pPr>
            <a:r>
              <a:rPr sz="1600" spc="-5" dirty="0">
                <a:latin typeface="Consolas"/>
                <a:cs typeface="Consolas"/>
              </a:rPr>
              <a:t>title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:</a:t>
            </a:r>
            <a:r>
              <a:rPr sz="1600" b="1" spc="-30" dirty="0"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Consolas"/>
                <a:cs typeface="Consolas"/>
              </a:rPr>
              <a:t>"Iron</a:t>
            </a:r>
            <a:r>
              <a:rPr sz="1600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Consolas"/>
                <a:cs typeface="Consolas"/>
              </a:rPr>
              <a:t>Man</a:t>
            </a:r>
            <a:r>
              <a:rPr sz="1600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Consolas"/>
                <a:cs typeface="Consolas"/>
              </a:rPr>
              <a:t>3"</a:t>
            </a:r>
            <a:r>
              <a:rPr sz="1600" b="1" spc="-5" dirty="0">
                <a:latin typeface="Consolas"/>
                <a:cs typeface="Consolas"/>
              </a:rPr>
              <a:t>,</a:t>
            </a:r>
            <a:endParaRPr sz="1600">
              <a:latin typeface="Consolas"/>
              <a:cs typeface="Consolas"/>
            </a:endParaRPr>
          </a:p>
          <a:p>
            <a:pPr marL="817244">
              <a:lnSpc>
                <a:spcPts val="1825"/>
              </a:lnSpc>
            </a:pPr>
            <a:r>
              <a:rPr sz="1600" spc="-10" dirty="0">
                <a:latin typeface="Consolas"/>
                <a:cs typeface="Consolas"/>
              </a:rPr>
              <a:t>year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:</a:t>
            </a:r>
            <a:r>
              <a:rPr sz="1600" b="1" spc="-25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onsolas"/>
                <a:cs typeface="Consolas"/>
              </a:rPr>
              <a:t>2013</a:t>
            </a:r>
            <a:r>
              <a:rPr sz="1600" spc="-2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,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368" y="3623563"/>
            <a:ext cx="3164205" cy="1335405"/>
          </a:xfrm>
          <a:custGeom>
            <a:avLst/>
            <a:gdLst/>
            <a:ahLst/>
            <a:cxnLst/>
            <a:rect l="l" t="t" r="r" b="b"/>
            <a:pathLst>
              <a:path w="3164204" h="1335404">
                <a:moveTo>
                  <a:pt x="2360676" y="0"/>
                </a:moveTo>
                <a:lnTo>
                  <a:pt x="2249424" y="0"/>
                </a:lnTo>
                <a:lnTo>
                  <a:pt x="2249424" y="237744"/>
                </a:lnTo>
                <a:lnTo>
                  <a:pt x="2360676" y="237744"/>
                </a:lnTo>
                <a:lnTo>
                  <a:pt x="2360676" y="0"/>
                </a:lnTo>
                <a:close/>
              </a:path>
              <a:path w="3164204" h="1335404">
                <a:moveTo>
                  <a:pt x="3163824" y="658368"/>
                </a:moveTo>
                <a:lnTo>
                  <a:pt x="3052572" y="658368"/>
                </a:lnTo>
                <a:lnTo>
                  <a:pt x="2942844" y="658368"/>
                </a:lnTo>
                <a:lnTo>
                  <a:pt x="2831592" y="658368"/>
                </a:lnTo>
                <a:lnTo>
                  <a:pt x="2830068" y="658368"/>
                </a:lnTo>
                <a:lnTo>
                  <a:pt x="2830068" y="438912"/>
                </a:lnTo>
                <a:lnTo>
                  <a:pt x="2718816" y="438912"/>
                </a:lnTo>
                <a:lnTo>
                  <a:pt x="2718816" y="658368"/>
                </a:lnTo>
                <a:lnTo>
                  <a:pt x="2718803" y="438912"/>
                </a:lnTo>
                <a:lnTo>
                  <a:pt x="2609075" y="438912"/>
                </a:lnTo>
                <a:lnTo>
                  <a:pt x="1915655" y="438912"/>
                </a:lnTo>
                <a:lnTo>
                  <a:pt x="1915655" y="219456"/>
                </a:lnTo>
                <a:lnTo>
                  <a:pt x="1830324" y="219456"/>
                </a:lnTo>
                <a:lnTo>
                  <a:pt x="1830324" y="676656"/>
                </a:lnTo>
                <a:lnTo>
                  <a:pt x="1830324" y="877824"/>
                </a:lnTo>
                <a:lnTo>
                  <a:pt x="1830324" y="896112"/>
                </a:lnTo>
                <a:lnTo>
                  <a:pt x="1830324" y="1097280"/>
                </a:lnTo>
                <a:lnTo>
                  <a:pt x="1830311" y="896112"/>
                </a:lnTo>
                <a:lnTo>
                  <a:pt x="1830311" y="877824"/>
                </a:lnTo>
                <a:lnTo>
                  <a:pt x="1830311" y="676656"/>
                </a:lnTo>
                <a:lnTo>
                  <a:pt x="1830324" y="219456"/>
                </a:lnTo>
                <a:lnTo>
                  <a:pt x="1804416" y="219456"/>
                </a:lnTo>
                <a:lnTo>
                  <a:pt x="1694688" y="219456"/>
                </a:lnTo>
                <a:lnTo>
                  <a:pt x="1583436" y="219456"/>
                </a:lnTo>
                <a:lnTo>
                  <a:pt x="1583436" y="438912"/>
                </a:lnTo>
                <a:lnTo>
                  <a:pt x="1583423" y="219456"/>
                </a:lnTo>
                <a:lnTo>
                  <a:pt x="1472184" y="219456"/>
                </a:lnTo>
                <a:lnTo>
                  <a:pt x="1360932" y="219456"/>
                </a:lnTo>
                <a:lnTo>
                  <a:pt x="804672" y="219456"/>
                </a:lnTo>
                <a:lnTo>
                  <a:pt x="0" y="219456"/>
                </a:lnTo>
                <a:lnTo>
                  <a:pt x="0" y="438912"/>
                </a:lnTo>
                <a:lnTo>
                  <a:pt x="0" y="1335024"/>
                </a:lnTo>
                <a:lnTo>
                  <a:pt x="804672" y="1335024"/>
                </a:lnTo>
                <a:lnTo>
                  <a:pt x="1472184" y="1335024"/>
                </a:lnTo>
                <a:lnTo>
                  <a:pt x="1583423" y="1335024"/>
                </a:lnTo>
                <a:lnTo>
                  <a:pt x="1583423" y="1115568"/>
                </a:lnTo>
                <a:lnTo>
                  <a:pt x="1583436" y="1335024"/>
                </a:lnTo>
                <a:lnTo>
                  <a:pt x="1694688" y="1335024"/>
                </a:lnTo>
                <a:lnTo>
                  <a:pt x="1805940" y="1335024"/>
                </a:lnTo>
                <a:lnTo>
                  <a:pt x="1915668" y="1335024"/>
                </a:lnTo>
                <a:lnTo>
                  <a:pt x="1915668" y="1115568"/>
                </a:lnTo>
                <a:lnTo>
                  <a:pt x="2720327" y="1115568"/>
                </a:lnTo>
                <a:lnTo>
                  <a:pt x="2720327" y="896112"/>
                </a:lnTo>
                <a:lnTo>
                  <a:pt x="2720340" y="1115568"/>
                </a:lnTo>
                <a:lnTo>
                  <a:pt x="2941320" y="1115568"/>
                </a:lnTo>
                <a:lnTo>
                  <a:pt x="3052572" y="1115568"/>
                </a:lnTo>
                <a:lnTo>
                  <a:pt x="3052572" y="896112"/>
                </a:lnTo>
                <a:lnTo>
                  <a:pt x="3163824" y="896112"/>
                </a:lnTo>
                <a:lnTo>
                  <a:pt x="3163824" y="658368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0594" y="3814698"/>
            <a:ext cx="2275840" cy="114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10" dirty="0">
                <a:latin typeface="Consolas"/>
                <a:cs typeface="Consolas"/>
              </a:rPr>
              <a:t>genre</a:t>
            </a:r>
            <a:r>
              <a:rPr sz="1600" spc="-40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:</a:t>
            </a:r>
            <a:r>
              <a:rPr sz="1600" b="1" spc="-40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[</a:t>
            </a:r>
            <a:endParaRPr sz="1600">
              <a:latin typeface="Consolas"/>
              <a:cs typeface="Consolas"/>
            </a:endParaRPr>
          </a:p>
          <a:p>
            <a:pPr marL="927100" marR="5080">
              <a:lnSpc>
                <a:spcPts val="1730"/>
              </a:lnSpc>
              <a:spcBef>
                <a:spcPts val="120"/>
              </a:spcBef>
            </a:pP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"Action"</a:t>
            </a:r>
            <a:r>
              <a:rPr sz="1600" b="1" spc="-10" dirty="0">
                <a:latin typeface="Consolas"/>
                <a:cs typeface="Consolas"/>
              </a:rPr>
              <a:t>, </a:t>
            </a:r>
            <a:r>
              <a:rPr sz="1600" b="1" spc="-5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"Adventur</a:t>
            </a:r>
            <a:r>
              <a:rPr sz="1600" spc="-5" dirty="0">
                <a:solidFill>
                  <a:srgbClr val="808080"/>
                </a:solidFill>
                <a:latin typeface="Consolas"/>
                <a:cs typeface="Consolas"/>
              </a:rPr>
              <a:t>e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</a:t>
            </a:r>
            <a:r>
              <a:rPr sz="1600" b="1" spc="-5" dirty="0">
                <a:latin typeface="Consolas"/>
                <a:cs typeface="Consolas"/>
              </a:rPr>
              <a:t>,  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"Sci</a:t>
            </a:r>
            <a:r>
              <a:rPr sz="1600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-Fi"</a:t>
            </a:r>
            <a:r>
              <a:rPr sz="1600" b="1" spc="-10" dirty="0">
                <a:latin typeface="Consolas"/>
                <a:cs typeface="Consolas"/>
              </a:rPr>
              <a:t>],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ts val="1700"/>
              </a:lnSpc>
            </a:pPr>
            <a:r>
              <a:rPr sz="1600" spc="-5" dirty="0">
                <a:latin typeface="Consolas"/>
                <a:cs typeface="Consolas"/>
              </a:rPr>
              <a:t>actors</a:t>
            </a:r>
            <a:r>
              <a:rPr sz="1600" spc="-50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:</a:t>
            </a:r>
            <a:r>
              <a:rPr sz="1600" b="1" spc="-45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[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8368" y="4720844"/>
            <a:ext cx="4163695" cy="676910"/>
          </a:xfrm>
          <a:custGeom>
            <a:avLst/>
            <a:gdLst/>
            <a:ahLst/>
            <a:cxnLst/>
            <a:rect l="l" t="t" r="r" b="b"/>
            <a:pathLst>
              <a:path w="4163695" h="676910">
                <a:moveTo>
                  <a:pt x="1830311" y="219456"/>
                </a:moveTo>
                <a:lnTo>
                  <a:pt x="1719072" y="219456"/>
                </a:lnTo>
                <a:lnTo>
                  <a:pt x="804672" y="219456"/>
                </a:lnTo>
                <a:lnTo>
                  <a:pt x="0" y="219456"/>
                </a:lnTo>
                <a:lnTo>
                  <a:pt x="0" y="438912"/>
                </a:lnTo>
                <a:lnTo>
                  <a:pt x="0" y="457200"/>
                </a:lnTo>
                <a:lnTo>
                  <a:pt x="0" y="676656"/>
                </a:lnTo>
                <a:lnTo>
                  <a:pt x="804672" y="676656"/>
                </a:lnTo>
                <a:lnTo>
                  <a:pt x="1719072" y="676656"/>
                </a:lnTo>
                <a:lnTo>
                  <a:pt x="1830311" y="676656"/>
                </a:lnTo>
                <a:lnTo>
                  <a:pt x="1830311" y="457200"/>
                </a:lnTo>
                <a:lnTo>
                  <a:pt x="1830311" y="438912"/>
                </a:lnTo>
                <a:lnTo>
                  <a:pt x="1830311" y="219456"/>
                </a:lnTo>
                <a:close/>
              </a:path>
              <a:path w="4163695" h="676910">
                <a:moveTo>
                  <a:pt x="4052303" y="219456"/>
                </a:moveTo>
                <a:lnTo>
                  <a:pt x="4052303" y="219456"/>
                </a:lnTo>
                <a:lnTo>
                  <a:pt x="2026920" y="219456"/>
                </a:lnTo>
                <a:lnTo>
                  <a:pt x="2026920" y="0"/>
                </a:lnTo>
                <a:lnTo>
                  <a:pt x="1915668" y="0"/>
                </a:lnTo>
                <a:lnTo>
                  <a:pt x="1915668" y="219456"/>
                </a:lnTo>
                <a:lnTo>
                  <a:pt x="1830324" y="219456"/>
                </a:lnTo>
                <a:lnTo>
                  <a:pt x="1830324" y="438912"/>
                </a:lnTo>
                <a:lnTo>
                  <a:pt x="1830324" y="457200"/>
                </a:lnTo>
                <a:lnTo>
                  <a:pt x="1830324" y="676656"/>
                </a:lnTo>
                <a:lnTo>
                  <a:pt x="2609075" y="676656"/>
                </a:lnTo>
                <a:lnTo>
                  <a:pt x="2720327" y="676656"/>
                </a:lnTo>
                <a:lnTo>
                  <a:pt x="2720327" y="457200"/>
                </a:lnTo>
                <a:lnTo>
                  <a:pt x="2720340" y="676656"/>
                </a:lnTo>
                <a:lnTo>
                  <a:pt x="3831336" y="676656"/>
                </a:lnTo>
                <a:lnTo>
                  <a:pt x="4052303" y="676656"/>
                </a:lnTo>
                <a:lnTo>
                  <a:pt x="4052303" y="457200"/>
                </a:lnTo>
                <a:lnTo>
                  <a:pt x="4052303" y="438912"/>
                </a:lnTo>
                <a:lnTo>
                  <a:pt x="4052303" y="219456"/>
                </a:lnTo>
                <a:close/>
              </a:path>
              <a:path w="4163695" h="676910">
                <a:moveTo>
                  <a:pt x="4163568" y="219456"/>
                </a:moveTo>
                <a:lnTo>
                  <a:pt x="4052316" y="219456"/>
                </a:lnTo>
                <a:lnTo>
                  <a:pt x="4052316" y="457200"/>
                </a:lnTo>
                <a:lnTo>
                  <a:pt x="4163568" y="457200"/>
                </a:lnTo>
                <a:lnTo>
                  <a:pt x="4163568" y="219456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64994" y="4912233"/>
            <a:ext cx="236156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"Downey </a:t>
            </a:r>
            <a:r>
              <a:rPr sz="1600" spc="-5" dirty="0">
                <a:solidFill>
                  <a:srgbClr val="808080"/>
                </a:solidFill>
                <a:latin typeface="Consolas"/>
                <a:cs typeface="Consolas"/>
              </a:rPr>
              <a:t>Jr., 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Robert"</a:t>
            </a:r>
            <a:r>
              <a:rPr sz="1600" b="1" spc="-10" dirty="0">
                <a:latin typeface="Consolas"/>
                <a:cs typeface="Consolas"/>
              </a:rPr>
              <a:t>, </a:t>
            </a:r>
            <a:r>
              <a:rPr sz="1600" b="1" spc="-865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"Paltrow</a:t>
            </a:r>
            <a:r>
              <a:rPr sz="1600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Consolas"/>
                <a:cs typeface="Consolas"/>
              </a:rPr>
              <a:t>,</a:t>
            </a:r>
            <a:r>
              <a:rPr sz="1600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Consolas"/>
                <a:cs typeface="Consolas"/>
              </a:rPr>
              <a:t>Gwyneth"</a:t>
            </a:r>
            <a:r>
              <a:rPr sz="1600" b="1" spc="-10" dirty="0">
                <a:latin typeface="Consolas"/>
                <a:cs typeface="Consolas"/>
              </a:rPr>
              <a:t>,]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8368" y="5159755"/>
            <a:ext cx="4163695" cy="457834"/>
          </a:xfrm>
          <a:custGeom>
            <a:avLst/>
            <a:gdLst/>
            <a:ahLst/>
            <a:cxnLst/>
            <a:rect l="l" t="t" r="r" b="b"/>
            <a:pathLst>
              <a:path w="4163695" h="457835">
                <a:moveTo>
                  <a:pt x="111252" y="219481"/>
                </a:moveTo>
                <a:lnTo>
                  <a:pt x="0" y="219481"/>
                </a:lnTo>
                <a:lnTo>
                  <a:pt x="0" y="457225"/>
                </a:lnTo>
                <a:lnTo>
                  <a:pt x="111252" y="457225"/>
                </a:lnTo>
                <a:lnTo>
                  <a:pt x="111252" y="219481"/>
                </a:lnTo>
                <a:close/>
              </a:path>
              <a:path w="4163695" h="457835">
                <a:moveTo>
                  <a:pt x="4163568" y="0"/>
                </a:moveTo>
                <a:lnTo>
                  <a:pt x="4052316" y="0"/>
                </a:lnTo>
                <a:lnTo>
                  <a:pt x="4052316" y="237744"/>
                </a:lnTo>
                <a:lnTo>
                  <a:pt x="4163568" y="237744"/>
                </a:lnTo>
                <a:lnTo>
                  <a:pt x="4163568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5668" y="5351145"/>
            <a:ext cx="137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87220" y="2555494"/>
            <a:ext cx="1237615" cy="872490"/>
            <a:chOff x="1887220" y="2555494"/>
            <a:chExt cx="1237615" cy="872490"/>
          </a:xfrm>
        </p:grpSpPr>
        <p:sp>
          <p:nvSpPr>
            <p:cNvPr id="15" name="object 15"/>
            <p:cNvSpPr/>
            <p:nvPr/>
          </p:nvSpPr>
          <p:spPr>
            <a:xfrm>
              <a:off x="1897380" y="2565654"/>
              <a:ext cx="1217295" cy="852169"/>
            </a:xfrm>
            <a:custGeom>
              <a:avLst/>
              <a:gdLst/>
              <a:ahLst/>
              <a:cxnLst/>
              <a:rect l="l" t="t" r="r" b="b"/>
              <a:pathLst>
                <a:path w="1217295" h="852170">
                  <a:moveTo>
                    <a:pt x="513714" y="391668"/>
                  </a:moveTo>
                  <a:lnTo>
                    <a:pt x="212344" y="391668"/>
                  </a:lnTo>
                  <a:lnTo>
                    <a:pt x="0" y="852043"/>
                  </a:lnTo>
                  <a:lnTo>
                    <a:pt x="513714" y="391668"/>
                  </a:lnTo>
                  <a:close/>
                </a:path>
                <a:path w="1217295" h="852170">
                  <a:moveTo>
                    <a:pt x="1151636" y="0"/>
                  </a:moveTo>
                  <a:lnTo>
                    <a:pt x="76707" y="0"/>
                  </a:lnTo>
                  <a:lnTo>
                    <a:pt x="51292" y="5127"/>
                  </a:lnTo>
                  <a:lnTo>
                    <a:pt x="30543" y="19113"/>
                  </a:lnTo>
                  <a:lnTo>
                    <a:pt x="16557" y="39862"/>
                  </a:lnTo>
                  <a:lnTo>
                    <a:pt x="11430" y="65278"/>
                  </a:lnTo>
                  <a:lnTo>
                    <a:pt x="11430" y="326390"/>
                  </a:lnTo>
                  <a:lnTo>
                    <a:pt x="16557" y="351805"/>
                  </a:lnTo>
                  <a:lnTo>
                    <a:pt x="30543" y="372554"/>
                  </a:lnTo>
                  <a:lnTo>
                    <a:pt x="51292" y="386540"/>
                  </a:lnTo>
                  <a:lnTo>
                    <a:pt x="76707" y="391668"/>
                  </a:lnTo>
                  <a:lnTo>
                    <a:pt x="1151636" y="391668"/>
                  </a:lnTo>
                  <a:lnTo>
                    <a:pt x="1177051" y="386540"/>
                  </a:lnTo>
                  <a:lnTo>
                    <a:pt x="1197800" y="372554"/>
                  </a:lnTo>
                  <a:lnTo>
                    <a:pt x="1211786" y="351805"/>
                  </a:lnTo>
                  <a:lnTo>
                    <a:pt x="1216914" y="326390"/>
                  </a:lnTo>
                  <a:lnTo>
                    <a:pt x="1216914" y="65278"/>
                  </a:lnTo>
                  <a:lnTo>
                    <a:pt x="1211786" y="39862"/>
                  </a:lnTo>
                  <a:lnTo>
                    <a:pt x="1197800" y="19113"/>
                  </a:lnTo>
                  <a:lnTo>
                    <a:pt x="1177051" y="5127"/>
                  </a:lnTo>
                  <a:lnTo>
                    <a:pt x="115163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7380" y="2565654"/>
              <a:ext cx="1217295" cy="852169"/>
            </a:xfrm>
            <a:custGeom>
              <a:avLst/>
              <a:gdLst/>
              <a:ahLst/>
              <a:cxnLst/>
              <a:rect l="l" t="t" r="r" b="b"/>
              <a:pathLst>
                <a:path w="1217295" h="852170">
                  <a:moveTo>
                    <a:pt x="11430" y="65278"/>
                  </a:moveTo>
                  <a:lnTo>
                    <a:pt x="16557" y="39862"/>
                  </a:lnTo>
                  <a:lnTo>
                    <a:pt x="30543" y="19113"/>
                  </a:lnTo>
                  <a:lnTo>
                    <a:pt x="51292" y="5127"/>
                  </a:lnTo>
                  <a:lnTo>
                    <a:pt x="76707" y="0"/>
                  </a:lnTo>
                  <a:lnTo>
                    <a:pt x="212344" y="0"/>
                  </a:lnTo>
                  <a:lnTo>
                    <a:pt x="513714" y="0"/>
                  </a:lnTo>
                  <a:lnTo>
                    <a:pt x="1151636" y="0"/>
                  </a:lnTo>
                  <a:lnTo>
                    <a:pt x="1177051" y="5127"/>
                  </a:lnTo>
                  <a:lnTo>
                    <a:pt x="1197800" y="19113"/>
                  </a:lnTo>
                  <a:lnTo>
                    <a:pt x="1211786" y="39862"/>
                  </a:lnTo>
                  <a:lnTo>
                    <a:pt x="1216914" y="65278"/>
                  </a:lnTo>
                  <a:lnTo>
                    <a:pt x="1216914" y="228473"/>
                  </a:lnTo>
                  <a:lnTo>
                    <a:pt x="1216914" y="326390"/>
                  </a:lnTo>
                  <a:lnTo>
                    <a:pt x="1211786" y="351805"/>
                  </a:lnTo>
                  <a:lnTo>
                    <a:pt x="1197800" y="372554"/>
                  </a:lnTo>
                  <a:lnTo>
                    <a:pt x="1177051" y="386540"/>
                  </a:lnTo>
                  <a:lnTo>
                    <a:pt x="1151636" y="391668"/>
                  </a:lnTo>
                  <a:lnTo>
                    <a:pt x="513714" y="391668"/>
                  </a:lnTo>
                  <a:lnTo>
                    <a:pt x="0" y="852043"/>
                  </a:lnTo>
                  <a:lnTo>
                    <a:pt x="212344" y="391668"/>
                  </a:lnTo>
                  <a:lnTo>
                    <a:pt x="76707" y="391668"/>
                  </a:lnTo>
                  <a:lnTo>
                    <a:pt x="51292" y="386540"/>
                  </a:lnTo>
                  <a:lnTo>
                    <a:pt x="30543" y="372554"/>
                  </a:lnTo>
                  <a:lnTo>
                    <a:pt x="16557" y="351805"/>
                  </a:lnTo>
                  <a:lnTo>
                    <a:pt x="11430" y="326390"/>
                  </a:lnTo>
                  <a:lnTo>
                    <a:pt x="11430" y="228473"/>
                  </a:lnTo>
                  <a:lnTo>
                    <a:pt x="11430" y="6527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05964" y="2605531"/>
            <a:ext cx="8775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Properties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91103" y="3677411"/>
            <a:ext cx="2531745" cy="454025"/>
            <a:chOff x="3491103" y="3677411"/>
            <a:chExt cx="2531745" cy="454025"/>
          </a:xfrm>
        </p:grpSpPr>
        <p:sp>
          <p:nvSpPr>
            <p:cNvPr id="19" name="object 19"/>
            <p:cNvSpPr/>
            <p:nvPr/>
          </p:nvSpPr>
          <p:spPr>
            <a:xfrm>
              <a:off x="3501009" y="3687317"/>
              <a:ext cx="2512060" cy="434340"/>
            </a:xfrm>
            <a:custGeom>
              <a:avLst/>
              <a:gdLst/>
              <a:ahLst/>
              <a:cxnLst/>
              <a:rect l="l" t="t" r="r" b="b"/>
              <a:pathLst>
                <a:path w="2512060" h="434339">
                  <a:moveTo>
                    <a:pt x="2446908" y="0"/>
                  </a:moveTo>
                  <a:lnTo>
                    <a:pt x="344296" y="0"/>
                  </a:lnTo>
                  <a:lnTo>
                    <a:pt x="318974" y="5105"/>
                  </a:lnTo>
                  <a:lnTo>
                    <a:pt x="298307" y="19034"/>
                  </a:lnTo>
                  <a:lnTo>
                    <a:pt x="284378" y="39701"/>
                  </a:lnTo>
                  <a:lnTo>
                    <a:pt x="279273" y="65023"/>
                  </a:lnTo>
                  <a:lnTo>
                    <a:pt x="279273" y="227583"/>
                  </a:lnTo>
                  <a:lnTo>
                    <a:pt x="0" y="433831"/>
                  </a:lnTo>
                  <a:lnTo>
                    <a:pt x="279273" y="325119"/>
                  </a:lnTo>
                  <a:lnTo>
                    <a:pt x="2511932" y="325119"/>
                  </a:lnTo>
                  <a:lnTo>
                    <a:pt x="2511932" y="65023"/>
                  </a:lnTo>
                  <a:lnTo>
                    <a:pt x="2506827" y="39701"/>
                  </a:lnTo>
                  <a:lnTo>
                    <a:pt x="2492898" y="19034"/>
                  </a:lnTo>
                  <a:lnTo>
                    <a:pt x="2472231" y="5105"/>
                  </a:lnTo>
                  <a:lnTo>
                    <a:pt x="2446908" y="0"/>
                  </a:lnTo>
                  <a:close/>
                </a:path>
                <a:path w="2512060" h="434339">
                  <a:moveTo>
                    <a:pt x="2511932" y="325119"/>
                  </a:moveTo>
                  <a:lnTo>
                    <a:pt x="279273" y="325119"/>
                  </a:lnTo>
                  <a:lnTo>
                    <a:pt x="284378" y="350442"/>
                  </a:lnTo>
                  <a:lnTo>
                    <a:pt x="298307" y="371109"/>
                  </a:lnTo>
                  <a:lnTo>
                    <a:pt x="318974" y="385038"/>
                  </a:lnTo>
                  <a:lnTo>
                    <a:pt x="344296" y="390143"/>
                  </a:lnTo>
                  <a:lnTo>
                    <a:pt x="2446908" y="390143"/>
                  </a:lnTo>
                  <a:lnTo>
                    <a:pt x="2472231" y="385038"/>
                  </a:lnTo>
                  <a:lnTo>
                    <a:pt x="2492898" y="371109"/>
                  </a:lnTo>
                  <a:lnTo>
                    <a:pt x="2506827" y="350442"/>
                  </a:lnTo>
                  <a:lnTo>
                    <a:pt x="2511932" y="325119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01009" y="3687317"/>
              <a:ext cx="2512060" cy="434340"/>
            </a:xfrm>
            <a:custGeom>
              <a:avLst/>
              <a:gdLst/>
              <a:ahLst/>
              <a:cxnLst/>
              <a:rect l="l" t="t" r="r" b="b"/>
              <a:pathLst>
                <a:path w="2512060" h="434339">
                  <a:moveTo>
                    <a:pt x="279273" y="65023"/>
                  </a:moveTo>
                  <a:lnTo>
                    <a:pt x="284378" y="39701"/>
                  </a:lnTo>
                  <a:lnTo>
                    <a:pt x="298307" y="19034"/>
                  </a:lnTo>
                  <a:lnTo>
                    <a:pt x="318974" y="5105"/>
                  </a:lnTo>
                  <a:lnTo>
                    <a:pt x="344296" y="0"/>
                  </a:lnTo>
                  <a:lnTo>
                    <a:pt x="651382" y="0"/>
                  </a:lnTo>
                  <a:lnTo>
                    <a:pt x="1209548" y="0"/>
                  </a:lnTo>
                  <a:lnTo>
                    <a:pt x="2446908" y="0"/>
                  </a:lnTo>
                  <a:lnTo>
                    <a:pt x="2472231" y="5105"/>
                  </a:lnTo>
                  <a:lnTo>
                    <a:pt x="2492898" y="19034"/>
                  </a:lnTo>
                  <a:lnTo>
                    <a:pt x="2506827" y="39701"/>
                  </a:lnTo>
                  <a:lnTo>
                    <a:pt x="2511932" y="65023"/>
                  </a:lnTo>
                  <a:lnTo>
                    <a:pt x="2511932" y="227583"/>
                  </a:lnTo>
                  <a:lnTo>
                    <a:pt x="2511932" y="325119"/>
                  </a:lnTo>
                  <a:lnTo>
                    <a:pt x="2506827" y="350442"/>
                  </a:lnTo>
                  <a:lnTo>
                    <a:pt x="2492898" y="371109"/>
                  </a:lnTo>
                  <a:lnTo>
                    <a:pt x="2472231" y="385038"/>
                  </a:lnTo>
                  <a:lnTo>
                    <a:pt x="2446908" y="390143"/>
                  </a:lnTo>
                  <a:lnTo>
                    <a:pt x="1209548" y="390143"/>
                  </a:lnTo>
                  <a:lnTo>
                    <a:pt x="651382" y="390143"/>
                  </a:lnTo>
                  <a:lnTo>
                    <a:pt x="344296" y="390143"/>
                  </a:lnTo>
                  <a:lnTo>
                    <a:pt x="318974" y="385038"/>
                  </a:lnTo>
                  <a:lnTo>
                    <a:pt x="298307" y="371109"/>
                  </a:lnTo>
                  <a:lnTo>
                    <a:pt x="284378" y="350442"/>
                  </a:lnTo>
                  <a:lnTo>
                    <a:pt x="279273" y="325119"/>
                  </a:lnTo>
                  <a:lnTo>
                    <a:pt x="0" y="433831"/>
                  </a:lnTo>
                  <a:lnTo>
                    <a:pt x="279273" y="227583"/>
                  </a:lnTo>
                  <a:lnTo>
                    <a:pt x="279273" y="6502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78326" y="3727196"/>
            <a:ext cx="19615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Arrays,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Nesting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allowed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1578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Data</a:t>
            </a:r>
            <a:r>
              <a:rPr sz="4100" spc="-155" dirty="0"/>
              <a:t> </a:t>
            </a:r>
            <a:r>
              <a:rPr sz="4100" spc="-30" dirty="0"/>
              <a:t>Modelling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2026" y="3894314"/>
            <a:ext cx="2132576" cy="4310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67028" y="3980926"/>
            <a:ext cx="50292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5" dirty="0">
                <a:solidFill>
                  <a:srgbClr val="FFFFFF"/>
                </a:solidFill>
                <a:latin typeface="Segoe UI"/>
                <a:cs typeface="Segoe UI"/>
              </a:rPr>
              <a:t>Tweet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52026" y="4328387"/>
            <a:ext cx="2132965" cy="689610"/>
          </a:xfrm>
          <a:custGeom>
            <a:avLst/>
            <a:gdLst/>
            <a:ahLst/>
            <a:cxnLst/>
            <a:rect l="l" t="t" r="r" b="b"/>
            <a:pathLst>
              <a:path w="2132965" h="689610">
                <a:moveTo>
                  <a:pt x="39566" y="689206"/>
                </a:moveTo>
                <a:lnTo>
                  <a:pt x="2093148" y="689206"/>
                </a:lnTo>
                <a:lnTo>
                  <a:pt x="2129472" y="665256"/>
                </a:lnTo>
                <a:lnTo>
                  <a:pt x="2132576" y="649992"/>
                </a:lnTo>
                <a:lnTo>
                  <a:pt x="2132576" y="39219"/>
                </a:lnTo>
                <a:lnTo>
                  <a:pt x="2129472" y="23952"/>
                </a:lnTo>
                <a:lnTo>
                  <a:pt x="2121012" y="11485"/>
                </a:lnTo>
                <a:lnTo>
                  <a:pt x="2108478" y="3081"/>
                </a:lnTo>
                <a:lnTo>
                  <a:pt x="2093148" y="0"/>
                </a:lnTo>
                <a:lnTo>
                  <a:pt x="39566" y="0"/>
                </a:lnTo>
                <a:lnTo>
                  <a:pt x="24156" y="3081"/>
                </a:lnTo>
                <a:lnTo>
                  <a:pt x="11581" y="11485"/>
                </a:lnTo>
                <a:lnTo>
                  <a:pt x="3106" y="23952"/>
                </a:lnTo>
                <a:lnTo>
                  <a:pt x="0" y="39219"/>
                </a:lnTo>
                <a:lnTo>
                  <a:pt x="0" y="649992"/>
                </a:lnTo>
                <a:lnTo>
                  <a:pt x="3106" y="665256"/>
                </a:lnTo>
                <a:lnTo>
                  <a:pt x="11581" y="677720"/>
                </a:lnTo>
                <a:lnTo>
                  <a:pt x="24156" y="686124"/>
                </a:lnTo>
                <a:lnTo>
                  <a:pt x="39566" y="689206"/>
                </a:lnTo>
                <a:close/>
              </a:path>
            </a:pathLst>
          </a:custGeom>
          <a:ln w="13843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5055" y="4354433"/>
            <a:ext cx="30289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5" dirty="0">
                <a:latin typeface="Segoe UI"/>
                <a:cs typeface="Segoe UI"/>
              </a:rPr>
              <a:t>text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7755" y="4553213"/>
            <a:ext cx="77470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c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4978" y="4553213"/>
            <a:ext cx="98425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o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0237" y="4553645"/>
            <a:ext cx="71564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5" dirty="0">
                <a:latin typeface="Segoe UI"/>
                <a:cs typeface="Segoe UI"/>
              </a:rPr>
              <a:t>ordinates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7755" y="4752419"/>
            <a:ext cx="58419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r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5876" y="4752419"/>
            <a:ext cx="567690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etweets</a:t>
            </a:r>
            <a:endParaRPr sz="13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9477" y="3084713"/>
            <a:ext cx="5911215" cy="998855"/>
            <a:chOff x="529477" y="3084713"/>
            <a:chExt cx="5911215" cy="998855"/>
          </a:xfrm>
        </p:grpSpPr>
        <p:sp>
          <p:nvSpPr>
            <p:cNvPr id="13" name="object 13"/>
            <p:cNvSpPr/>
            <p:nvPr/>
          </p:nvSpPr>
          <p:spPr>
            <a:xfrm>
              <a:off x="5884603" y="4076440"/>
              <a:ext cx="549275" cy="0"/>
            </a:xfrm>
            <a:custGeom>
              <a:avLst/>
              <a:gdLst/>
              <a:ahLst/>
              <a:cxnLst/>
              <a:rect l="l" t="t" r="r" b="b"/>
              <a:pathLst>
                <a:path w="549275">
                  <a:moveTo>
                    <a:pt x="548922" y="0"/>
                  </a:moveTo>
                  <a:lnTo>
                    <a:pt x="0" y="0"/>
                  </a:lnTo>
                </a:path>
              </a:pathLst>
            </a:custGeom>
            <a:ln w="13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477" y="3084713"/>
              <a:ext cx="2132646" cy="43107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50380" y="3170907"/>
            <a:ext cx="490855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solidFill>
                  <a:srgbClr val="FFFFFF"/>
                </a:solidFill>
                <a:latin typeface="Segoe UI"/>
                <a:cs typeface="Segoe UI"/>
              </a:rPr>
              <a:t>Movie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9477" y="3518828"/>
            <a:ext cx="2132965" cy="956310"/>
          </a:xfrm>
          <a:custGeom>
            <a:avLst/>
            <a:gdLst/>
            <a:ahLst/>
            <a:cxnLst/>
            <a:rect l="l" t="t" r="r" b="b"/>
            <a:pathLst>
              <a:path w="2132965" h="956310">
                <a:moveTo>
                  <a:pt x="39491" y="955868"/>
                </a:moveTo>
                <a:lnTo>
                  <a:pt x="2093079" y="955868"/>
                </a:lnTo>
                <a:lnTo>
                  <a:pt x="2129539" y="931922"/>
                </a:lnTo>
                <a:lnTo>
                  <a:pt x="2132646" y="916662"/>
                </a:lnTo>
                <a:lnTo>
                  <a:pt x="2132646" y="39150"/>
                </a:lnTo>
                <a:lnTo>
                  <a:pt x="2129539" y="23928"/>
                </a:lnTo>
                <a:lnTo>
                  <a:pt x="2121065" y="11482"/>
                </a:lnTo>
                <a:lnTo>
                  <a:pt x="2108489" y="3082"/>
                </a:lnTo>
                <a:lnTo>
                  <a:pt x="2093079" y="0"/>
                </a:lnTo>
                <a:lnTo>
                  <a:pt x="39491" y="0"/>
                </a:lnTo>
                <a:lnTo>
                  <a:pt x="3103" y="23928"/>
                </a:lnTo>
                <a:lnTo>
                  <a:pt x="0" y="39150"/>
                </a:lnTo>
                <a:lnTo>
                  <a:pt x="0" y="916662"/>
                </a:lnTo>
                <a:lnTo>
                  <a:pt x="3103" y="931922"/>
                </a:lnTo>
                <a:lnTo>
                  <a:pt x="11566" y="944384"/>
                </a:lnTo>
                <a:lnTo>
                  <a:pt x="24119" y="952787"/>
                </a:lnTo>
                <a:lnTo>
                  <a:pt x="39491" y="955868"/>
                </a:lnTo>
                <a:close/>
              </a:path>
            </a:pathLst>
          </a:custGeom>
          <a:ln w="138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5207" y="3544387"/>
            <a:ext cx="281940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title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207" y="3743598"/>
            <a:ext cx="311785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year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5207" y="3942810"/>
            <a:ext cx="433705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rating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207" y="4142021"/>
            <a:ext cx="574675" cy="220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5" dirty="0">
                <a:latin typeface="Segoe UI"/>
                <a:cs typeface="Segoe UI"/>
              </a:rPr>
              <a:t>director</a:t>
            </a:r>
            <a:endParaRPr sz="1300">
              <a:latin typeface="Segoe UI"/>
              <a:cs typeface="Segoe U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67909" y="2586270"/>
            <a:ext cx="2132965" cy="1058545"/>
            <a:chOff x="3767909" y="2586270"/>
            <a:chExt cx="2132965" cy="105854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7909" y="3213647"/>
              <a:ext cx="2132576" cy="4310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7909" y="2586270"/>
              <a:ext cx="2132576" cy="43107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587787" y="2672896"/>
            <a:ext cx="49339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5" dirty="0">
                <a:solidFill>
                  <a:srgbClr val="FFFFFF"/>
                </a:solidFill>
                <a:latin typeface="Segoe UI"/>
                <a:cs typeface="Segoe UI"/>
              </a:rPr>
              <a:t>Genre</a:t>
            </a:r>
            <a:endParaRPr sz="1300">
              <a:latin typeface="Segoe UI"/>
              <a:cs typeface="Segoe U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3525" y="3894314"/>
            <a:ext cx="2132715" cy="43102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311501" y="3980926"/>
            <a:ext cx="37719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5" dirty="0">
                <a:solidFill>
                  <a:srgbClr val="FFFFFF"/>
                </a:solidFill>
                <a:latin typeface="Segoe UI"/>
                <a:cs typeface="Segoe UI"/>
              </a:rPr>
              <a:t>User</a:t>
            </a:r>
            <a:endParaRPr sz="1300">
              <a:latin typeface="Segoe UI"/>
              <a:cs typeface="Segoe U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55138" y="2736164"/>
            <a:ext cx="5918200" cy="2131695"/>
            <a:chOff x="2655138" y="2736164"/>
            <a:chExt cx="5918200" cy="2131695"/>
          </a:xfrm>
        </p:grpSpPr>
        <p:sp>
          <p:nvSpPr>
            <p:cNvPr id="28" name="object 28"/>
            <p:cNvSpPr/>
            <p:nvPr/>
          </p:nvSpPr>
          <p:spPr>
            <a:xfrm>
              <a:off x="6433525" y="4328387"/>
              <a:ext cx="2132965" cy="532765"/>
            </a:xfrm>
            <a:custGeom>
              <a:avLst/>
              <a:gdLst/>
              <a:ahLst/>
              <a:cxnLst/>
              <a:rect l="l" t="t" r="r" b="b"/>
              <a:pathLst>
                <a:path w="2132965" h="532764">
                  <a:moveTo>
                    <a:pt x="39566" y="532350"/>
                  </a:moveTo>
                  <a:lnTo>
                    <a:pt x="2093148" y="532350"/>
                  </a:lnTo>
                  <a:lnTo>
                    <a:pt x="2129609" y="508398"/>
                  </a:lnTo>
                  <a:lnTo>
                    <a:pt x="2132715" y="493131"/>
                  </a:lnTo>
                  <a:lnTo>
                    <a:pt x="2132715" y="39219"/>
                  </a:lnTo>
                  <a:lnTo>
                    <a:pt x="2129609" y="23952"/>
                  </a:lnTo>
                  <a:lnTo>
                    <a:pt x="2121134" y="11485"/>
                  </a:lnTo>
                  <a:lnTo>
                    <a:pt x="2108559" y="3081"/>
                  </a:lnTo>
                  <a:lnTo>
                    <a:pt x="2093148" y="0"/>
                  </a:lnTo>
                  <a:lnTo>
                    <a:pt x="39566" y="0"/>
                  </a:lnTo>
                  <a:lnTo>
                    <a:pt x="24156" y="3081"/>
                  </a:lnTo>
                  <a:lnTo>
                    <a:pt x="11581" y="11485"/>
                  </a:lnTo>
                  <a:lnTo>
                    <a:pt x="3106" y="23952"/>
                  </a:lnTo>
                  <a:lnTo>
                    <a:pt x="0" y="39219"/>
                  </a:lnTo>
                  <a:lnTo>
                    <a:pt x="0" y="493131"/>
                  </a:lnTo>
                  <a:lnTo>
                    <a:pt x="3106" y="508398"/>
                  </a:lnTo>
                  <a:lnTo>
                    <a:pt x="11581" y="520865"/>
                  </a:lnTo>
                  <a:lnTo>
                    <a:pt x="24156" y="529269"/>
                  </a:lnTo>
                  <a:lnTo>
                    <a:pt x="39566" y="532350"/>
                  </a:lnTo>
                  <a:close/>
                </a:path>
              </a:pathLst>
            </a:custGeom>
            <a:ln w="1383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2123" y="2743149"/>
              <a:ext cx="1106170" cy="1333500"/>
            </a:xfrm>
            <a:custGeom>
              <a:avLst/>
              <a:gdLst/>
              <a:ahLst/>
              <a:cxnLst/>
              <a:rect l="l" t="t" r="r" b="b"/>
              <a:pathLst>
                <a:path w="1106170" h="1333500">
                  <a:moveTo>
                    <a:pt x="1089903" y="1333291"/>
                  </a:moveTo>
                  <a:lnTo>
                    <a:pt x="0" y="772635"/>
                  </a:lnTo>
                </a:path>
                <a:path w="1106170" h="1333500">
                  <a:moveTo>
                    <a:pt x="1105785" y="0"/>
                  </a:moveTo>
                  <a:lnTo>
                    <a:pt x="0" y="772635"/>
                  </a:lnTo>
                </a:path>
              </a:pathLst>
            </a:custGeom>
            <a:ln w="1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2123" y="3513510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367969" y="0"/>
                  </a:lnTo>
                </a:path>
                <a:path w="1066800">
                  <a:moveTo>
                    <a:pt x="564565" y="0"/>
                  </a:moveTo>
                  <a:lnTo>
                    <a:pt x="1066218" y="0"/>
                  </a:lnTo>
                </a:path>
              </a:pathLst>
            </a:custGeom>
            <a:ln w="92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2123" y="3516969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467029" y="0"/>
                  </a:lnTo>
                </a:path>
                <a:path w="1066800">
                  <a:moveTo>
                    <a:pt x="564565" y="0"/>
                  </a:moveTo>
                  <a:lnTo>
                    <a:pt x="1066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2123" y="3521576"/>
              <a:ext cx="1066800" cy="1270"/>
            </a:xfrm>
            <a:custGeom>
              <a:avLst/>
              <a:gdLst/>
              <a:ahLst/>
              <a:cxnLst/>
              <a:rect l="l" t="t" r="r" b="b"/>
              <a:pathLst>
                <a:path w="1066800" h="1270">
                  <a:moveTo>
                    <a:pt x="0" y="1184"/>
                  </a:moveTo>
                  <a:lnTo>
                    <a:pt x="564565" y="1184"/>
                  </a:lnTo>
                </a:path>
                <a:path w="1066800" h="1270">
                  <a:moveTo>
                    <a:pt x="860221" y="1184"/>
                  </a:moveTo>
                  <a:lnTo>
                    <a:pt x="1066218" y="1184"/>
                  </a:lnTo>
                </a:path>
                <a:path w="1066800" h="1270">
                  <a:moveTo>
                    <a:pt x="0" y="0"/>
                  </a:moveTo>
                  <a:lnTo>
                    <a:pt x="1066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38192" y="3669493"/>
            <a:ext cx="8509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300" spc="5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99727" y="2868095"/>
            <a:ext cx="113664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5" dirty="0">
                <a:latin typeface="Calibri"/>
                <a:cs typeface="Calibri"/>
              </a:rPr>
              <a:t>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12427" y="4098683"/>
            <a:ext cx="8826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300" spc="5" dirty="0">
                <a:latin typeface="Calibri"/>
                <a:cs typeface="Calibri"/>
              </a:rPr>
              <a:t>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85795" y="3300273"/>
            <a:ext cx="2099310" cy="401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2510">
              <a:lnSpc>
                <a:spcPts val="1475"/>
              </a:lnSpc>
              <a:spcBef>
                <a:spcPts val="105"/>
              </a:spcBef>
            </a:pPr>
            <a:r>
              <a:rPr sz="1300" b="1" spc="5" dirty="0">
                <a:solidFill>
                  <a:srgbClr val="FFFFFF"/>
                </a:solidFill>
                <a:latin typeface="Segoe UI"/>
                <a:cs typeface="Segoe UI"/>
              </a:rPr>
              <a:t>Actor</a:t>
            </a:r>
            <a:endParaRPr sz="1300">
              <a:latin typeface="Segoe UI"/>
              <a:cs typeface="Segoe UI"/>
            </a:endParaRPr>
          </a:p>
          <a:p>
            <a:pPr marL="12700">
              <a:lnSpc>
                <a:spcPts val="1475"/>
              </a:lnSpc>
              <a:tabLst>
                <a:tab pos="2085975" algn="l"/>
              </a:tabLst>
            </a:pPr>
            <a:r>
              <a:rPr sz="1300" spc="5" dirty="0">
                <a:latin typeface="Calibri"/>
                <a:cs typeface="Calibri"/>
              </a:rPr>
              <a:t>n  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u="heavy" dirty="0">
                <a:uFill>
                  <a:solidFill>
                    <a:srgbClr val="A4A4A4"/>
                  </a:solidFill>
                </a:uFill>
                <a:latin typeface="Calibri"/>
                <a:cs typeface="Calibri"/>
              </a:rPr>
              <a:t> 	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91826" y="4045573"/>
            <a:ext cx="505459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7034" algn="l"/>
              </a:tabLst>
            </a:pPr>
            <a:r>
              <a:rPr sz="1300" spc="5" dirty="0">
                <a:latin typeface="Calibri"/>
                <a:cs typeface="Calibri"/>
              </a:rPr>
              <a:t>1	1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60924" y="2995277"/>
            <a:ext cx="2146935" cy="123825"/>
            <a:chOff x="3760924" y="2995277"/>
            <a:chExt cx="2146935" cy="123825"/>
          </a:xfrm>
        </p:grpSpPr>
        <p:sp>
          <p:nvSpPr>
            <p:cNvPr id="39" name="object 39"/>
            <p:cNvSpPr/>
            <p:nvPr/>
          </p:nvSpPr>
          <p:spPr>
            <a:xfrm>
              <a:off x="3767909" y="3002262"/>
              <a:ext cx="2132965" cy="109855"/>
            </a:xfrm>
            <a:custGeom>
              <a:avLst/>
              <a:gdLst/>
              <a:ahLst/>
              <a:cxnLst/>
              <a:rect l="l" t="t" r="r" b="b"/>
              <a:pathLst>
                <a:path w="2132965" h="109855">
                  <a:moveTo>
                    <a:pt x="2093009" y="0"/>
                  </a:moveTo>
                  <a:lnTo>
                    <a:pt x="39427" y="0"/>
                  </a:lnTo>
                  <a:lnTo>
                    <a:pt x="3104" y="23870"/>
                  </a:lnTo>
                  <a:lnTo>
                    <a:pt x="0" y="39150"/>
                  </a:lnTo>
                  <a:lnTo>
                    <a:pt x="0" y="70000"/>
                  </a:lnTo>
                  <a:lnTo>
                    <a:pt x="24098" y="106205"/>
                  </a:lnTo>
                  <a:lnTo>
                    <a:pt x="2093009" y="109289"/>
                  </a:lnTo>
                  <a:lnTo>
                    <a:pt x="2108419" y="106205"/>
                  </a:lnTo>
                  <a:lnTo>
                    <a:pt x="2120995" y="97790"/>
                  </a:lnTo>
                  <a:lnTo>
                    <a:pt x="2129470" y="85302"/>
                  </a:lnTo>
                  <a:lnTo>
                    <a:pt x="2132576" y="70000"/>
                  </a:lnTo>
                  <a:lnTo>
                    <a:pt x="2132576" y="39150"/>
                  </a:lnTo>
                  <a:lnTo>
                    <a:pt x="2129470" y="23870"/>
                  </a:lnTo>
                  <a:lnTo>
                    <a:pt x="2120995" y="11430"/>
                  </a:lnTo>
                  <a:lnTo>
                    <a:pt x="2108419" y="3063"/>
                  </a:lnTo>
                  <a:lnTo>
                    <a:pt x="2093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67909" y="3002262"/>
              <a:ext cx="2132965" cy="109855"/>
            </a:xfrm>
            <a:custGeom>
              <a:avLst/>
              <a:gdLst/>
              <a:ahLst/>
              <a:cxnLst/>
              <a:rect l="l" t="t" r="r" b="b"/>
              <a:pathLst>
                <a:path w="2132965" h="109855">
                  <a:moveTo>
                    <a:pt x="39427" y="109289"/>
                  </a:moveTo>
                  <a:lnTo>
                    <a:pt x="2093009" y="109289"/>
                  </a:lnTo>
                  <a:lnTo>
                    <a:pt x="2129470" y="85302"/>
                  </a:lnTo>
                  <a:lnTo>
                    <a:pt x="2132576" y="70000"/>
                  </a:lnTo>
                  <a:lnTo>
                    <a:pt x="2132576" y="39150"/>
                  </a:lnTo>
                  <a:lnTo>
                    <a:pt x="2129470" y="23870"/>
                  </a:lnTo>
                  <a:lnTo>
                    <a:pt x="2120995" y="11430"/>
                  </a:lnTo>
                  <a:lnTo>
                    <a:pt x="2108419" y="3063"/>
                  </a:lnTo>
                  <a:lnTo>
                    <a:pt x="2093009" y="0"/>
                  </a:lnTo>
                  <a:lnTo>
                    <a:pt x="39427" y="0"/>
                  </a:lnTo>
                  <a:lnTo>
                    <a:pt x="3104" y="23870"/>
                  </a:lnTo>
                  <a:lnTo>
                    <a:pt x="0" y="39150"/>
                  </a:lnTo>
                  <a:lnTo>
                    <a:pt x="0" y="70000"/>
                  </a:lnTo>
                  <a:lnTo>
                    <a:pt x="3104" y="85302"/>
                  </a:lnTo>
                  <a:lnTo>
                    <a:pt x="11563" y="97789"/>
                  </a:lnTo>
                  <a:lnTo>
                    <a:pt x="24098" y="106205"/>
                  </a:lnTo>
                  <a:lnTo>
                    <a:pt x="39427" y="109289"/>
                  </a:lnTo>
                  <a:close/>
                </a:path>
              </a:pathLst>
            </a:custGeom>
            <a:ln w="1383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24700" y="2029205"/>
            <a:ext cx="196850" cy="20891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b="1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9477" y="2242566"/>
            <a:ext cx="5228590" cy="20891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799465">
              <a:lnSpc>
                <a:spcPts val="1570"/>
              </a:lnSpc>
            </a:pPr>
            <a:r>
              <a:rPr sz="1400" dirty="0">
                <a:latin typeface="Consolas"/>
                <a:cs typeface="Consolas"/>
              </a:rPr>
              <a:t>"_id"</a:t>
            </a:r>
            <a:r>
              <a:rPr sz="1400" spc="4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ObjectId("51a5d316d70beffe74ecc940")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9477" y="2455926"/>
            <a:ext cx="2967990" cy="20891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799465">
              <a:lnSpc>
                <a:spcPts val="1570"/>
              </a:lnSpc>
            </a:pPr>
            <a:r>
              <a:rPr sz="1400" dirty="0">
                <a:latin typeface="Consolas"/>
                <a:cs typeface="Consolas"/>
              </a:rPr>
              <a:t>title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:</a:t>
            </a:r>
            <a:r>
              <a:rPr sz="1400" b="1" spc="-10" dirty="0"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"Iron</a:t>
            </a:r>
            <a:r>
              <a:rPr sz="1400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Man</a:t>
            </a:r>
            <a:r>
              <a:rPr sz="1400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3"</a:t>
            </a:r>
            <a:r>
              <a:rPr sz="1400" b="1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9477" y="2669285"/>
            <a:ext cx="2092325" cy="44259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799465" marR="3175">
              <a:lnSpc>
                <a:spcPts val="1570"/>
              </a:lnSpc>
            </a:pPr>
            <a:r>
              <a:rPr sz="1400" dirty="0">
                <a:latin typeface="Consolas"/>
                <a:cs typeface="Consolas"/>
              </a:rPr>
              <a:t>year</a:t>
            </a:r>
            <a:r>
              <a:rPr sz="1400" spc="-25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:</a:t>
            </a:r>
            <a:r>
              <a:rPr sz="1400" b="1" spc="-1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2013</a:t>
            </a:r>
            <a:r>
              <a:rPr sz="1400" b="1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  <a:p>
            <a:pPr marL="799465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rating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:</a:t>
            </a:r>
            <a:r>
              <a:rPr sz="1400" b="1" spc="-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7.6,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4700" y="2882645"/>
            <a:ext cx="3167380" cy="422275"/>
          </a:xfrm>
          <a:custGeom>
            <a:avLst/>
            <a:gdLst/>
            <a:ahLst/>
            <a:cxnLst/>
            <a:rect l="l" t="t" r="r" b="b"/>
            <a:pathLst>
              <a:path w="3167379" h="422275">
                <a:moveTo>
                  <a:pt x="2182304" y="0"/>
                </a:moveTo>
                <a:lnTo>
                  <a:pt x="2084768" y="0"/>
                </a:lnTo>
                <a:lnTo>
                  <a:pt x="2084768" y="208788"/>
                </a:lnTo>
                <a:lnTo>
                  <a:pt x="2182304" y="208788"/>
                </a:lnTo>
                <a:lnTo>
                  <a:pt x="2182304" y="0"/>
                </a:lnTo>
                <a:close/>
              </a:path>
              <a:path w="3167379" h="422275">
                <a:moveTo>
                  <a:pt x="3166808" y="213372"/>
                </a:moveTo>
                <a:lnTo>
                  <a:pt x="3166808" y="213372"/>
                </a:lnTo>
                <a:lnTo>
                  <a:pt x="0" y="213372"/>
                </a:lnTo>
                <a:lnTo>
                  <a:pt x="0" y="422148"/>
                </a:lnTo>
                <a:lnTo>
                  <a:pt x="3166808" y="422148"/>
                </a:lnTo>
                <a:lnTo>
                  <a:pt x="3166808" y="213372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29477" y="3068827"/>
            <a:ext cx="32391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nsolas"/>
                <a:cs typeface="Consolas"/>
              </a:rPr>
              <a:t>director: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"Shane</a:t>
            </a:r>
            <a:r>
              <a:rPr sz="1400" spc="-1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Block"</a:t>
            </a:r>
            <a:r>
              <a:rPr sz="1400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24700" y="3096018"/>
            <a:ext cx="3264535" cy="422275"/>
          </a:xfrm>
          <a:custGeom>
            <a:avLst/>
            <a:gdLst/>
            <a:ahLst/>
            <a:cxnLst/>
            <a:rect l="l" t="t" r="r" b="b"/>
            <a:pathLst>
              <a:path w="3264535" h="422275">
                <a:moveTo>
                  <a:pt x="2505379" y="213347"/>
                </a:moveTo>
                <a:lnTo>
                  <a:pt x="2505379" y="213347"/>
                </a:lnTo>
                <a:lnTo>
                  <a:pt x="0" y="213347"/>
                </a:lnTo>
                <a:lnTo>
                  <a:pt x="0" y="422135"/>
                </a:lnTo>
                <a:lnTo>
                  <a:pt x="2505379" y="422135"/>
                </a:lnTo>
                <a:lnTo>
                  <a:pt x="2505379" y="213347"/>
                </a:lnTo>
                <a:close/>
              </a:path>
              <a:path w="3264535" h="422275">
                <a:moveTo>
                  <a:pt x="2604452" y="213347"/>
                </a:moveTo>
                <a:lnTo>
                  <a:pt x="2505392" y="213347"/>
                </a:lnTo>
                <a:lnTo>
                  <a:pt x="2505392" y="422135"/>
                </a:lnTo>
                <a:lnTo>
                  <a:pt x="2604452" y="422135"/>
                </a:lnTo>
                <a:lnTo>
                  <a:pt x="2604452" y="213347"/>
                </a:lnTo>
                <a:close/>
              </a:path>
              <a:path w="3264535" h="422275">
                <a:moveTo>
                  <a:pt x="3264344" y="0"/>
                </a:moveTo>
                <a:lnTo>
                  <a:pt x="3166808" y="0"/>
                </a:lnTo>
                <a:lnTo>
                  <a:pt x="3166808" y="208775"/>
                </a:lnTo>
                <a:lnTo>
                  <a:pt x="3264344" y="208775"/>
                </a:lnTo>
                <a:lnTo>
                  <a:pt x="3264344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29477" y="3281883"/>
            <a:ext cx="26974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onsolas"/>
                <a:cs typeface="Consolas"/>
              </a:rPr>
              <a:t>g</a:t>
            </a:r>
            <a:r>
              <a:rPr sz="1400" spc="5" dirty="0">
                <a:latin typeface="Consolas"/>
                <a:cs typeface="Consolas"/>
              </a:rPr>
              <a:t>e</a:t>
            </a:r>
            <a:r>
              <a:rPr sz="1400" spc="-10" dirty="0">
                <a:latin typeface="Consolas"/>
                <a:cs typeface="Consolas"/>
              </a:rPr>
              <a:t>n</a:t>
            </a:r>
            <a:r>
              <a:rPr sz="1400" spc="5" dirty="0">
                <a:latin typeface="Consolas"/>
                <a:cs typeface="Consolas"/>
              </a:rPr>
              <a:t>r</a:t>
            </a:r>
            <a:r>
              <a:rPr sz="1400" dirty="0">
                <a:latin typeface="Consolas"/>
                <a:cs typeface="Consolas"/>
              </a:rPr>
              <a:t>e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:</a:t>
            </a:r>
            <a:r>
              <a:rPr sz="1400" b="1" spc="5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[</a:t>
            </a:r>
            <a:r>
              <a:rPr sz="1400" b="1" spc="-535" dirty="0">
                <a:latin typeface="Consolas"/>
                <a:cs typeface="Consola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Consolas"/>
                <a:cs typeface="Consolas"/>
              </a:rPr>
              <a:t>"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A</a:t>
            </a:r>
            <a:r>
              <a:rPr sz="1400" spc="-10" dirty="0">
                <a:solidFill>
                  <a:srgbClr val="808080"/>
                </a:solidFill>
                <a:latin typeface="Consolas"/>
                <a:cs typeface="Consolas"/>
              </a:rPr>
              <a:t>c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t</a:t>
            </a:r>
            <a:r>
              <a:rPr sz="1400" spc="-10" dirty="0">
                <a:solidFill>
                  <a:srgbClr val="808080"/>
                </a:solidFill>
                <a:latin typeface="Consolas"/>
                <a:cs typeface="Consolas"/>
              </a:rPr>
              <a:t>i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on</a:t>
            </a:r>
            <a:r>
              <a:rPr sz="1400" spc="-5" dirty="0">
                <a:solidFill>
                  <a:srgbClr val="808080"/>
                </a:solidFill>
                <a:latin typeface="Consolas"/>
                <a:cs typeface="Consolas"/>
              </a:rPr>
              <a:t>"</a:t>
            </a:r>
            <a:r>
              <a:rPr sz="1400" b="1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24700" y="3309365"/>
            <a:ext cx="2900680" cy="422275"/>
          </a:xfrm>
          <a:custGeom>
            <a:avLst/>
            <a:gdLst/>
            <a:ahLst/>
            <a:cxnLst/>
            <a:rect l="l" t="t" r="r" b="b"/>
            <a:pathLst>
              <a:path w="2900679" h="422275">
                <a:moveTo>
                  <a:pt x="2701988" y="0"/>
                </a:moveTo>
                <a:lnTo>
                  <a:pt x="2604452" y="0"/>
                </a:lnTo>
                <a:lnTo>
                  <a:pt x="2604452" y="208788"/>
                </a:lnTo>
                <a:lnTo>
                  <a:pt x="2701988" y="208788"/>
                </a:lnTo>
                <a:lnTo>
                  <a:pt x="2701988" y="0"/>
                </a:lnTo>
                <a:close/>
              </a:path>
              <a:path w="2900679" h="422275">
                <a:moveTo>
                  <a:pt x="2900108" y="213360"/>
                </a:moveTo>
                <a:lnTo>
                  <a:pt x="2900108" y="213360"/>
                </a:lnTo>
                <a:lnTo>
                  <a:pt x="0" y="213360"/>
                </a:lnTo>
                <a:lnTo>
                  <a:pt x="0" y="422148"/>
                </a:lnTo>
                <a:lnTo>
                  <a:pt x="2900108" y="422148"/>
                </a:lnTo>
                <a:lnTo>
                  <a:pt x="2900108" y="21336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42186" y="3495802"/>
            <a:ext cx="2955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18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"Adventure"</a:t>
            </a:r>
            <a:r>
              <a:rPr sz="1400" b="1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24809" y="3522726"/>
            <a:ext cx="97790" cy="208915"/>
          </a:xfrm>
          <a:custGeom>
            <a:avLst/>
            <a:gdLst/>
            <a:ahLst/>
            <a:cxnLst/>
            <a:rect l="l" t="t" r="r" b="b"/>
            <a:pathLst>
              <a:path w="97789" h="208914">
                <a:moveTo>
                  <a:pt x="97536" y="0"/>
                </a:moveTo>
                <a:lnTo>
                  <a:pt x="0" y="0"/>
                </a:lnTo>
                <a:lnTo>
                  <a:pt x="0" y="208787"/>
                </a:lnTo>
                <a:lnTo>
                  <a:pt x="97536" y="208787"/>
                </a:lnTo>
                <a:lnTo>
                  <a:pt x="97536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42186" y="3736085"/>
            <a:ext cx="2135505" cy="20891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R="33020" algn="r">
              <a:lnSpc>
                <a:spcPts val="1570"/>
              </a:lnSpc>
            </a:pP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"Sci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91489" y="3736085"/>
            <a:ext cx="732155" cy="20891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1570"/>
              </a:lnSpc>
            </a:pP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-Fi"</a:t>
            </a:r>
            <a:r>
              <a:rPr sz="1400" b="1" dirty="0">
                <a:latin typeface="Consolas"/>
                <a:cs typeface="Consolas"/>
              </a:rPr>
              <a:t>],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24700" y="3949445"/>
            <a:ext cx="2478405" cy="208915"/>
          </a:xfrm>
          <a:custGeom>
            <a:avLst/>
            <a:gdLst/>
            <a:ahLst/>
            <a:cxnLst/>
            <a:rect l="l" t="t" r="r" b="b"/>
            <a:pathLst>
              <a:path w="2478405" h="208914">
                <a:moveTo>
                  <a:pt x="2477960" y="0"/>
                </a:moveTo>
                <a:lnTo>
                  <a:pt x="2477960" y="0"/>
                </a:lnTo>
                <a:lnTo>
                  <a:pt x="0" y="0"/>
                </a:lnTo>
                <a:lnTo>
                  <a:pt x="0" y="208788"/>
                </a:lnTo>
                <a:lnTo>
                  <a:pt x="2477960" y="208788"/>
                </a:lnTo>
                <a:lnTo>
                  <a:pt x="2477960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2186" y="3922521"/>
            <a:ext cx="2165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nsolas"/>
                <a:cs typeface="Consolas"/>
              </a:rPr>
              <a:t>actors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:</a:t>
            </a:r>
            <a:r>
              <a:rPr sz="1400" b="1" spc="-15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"Dow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02661" y="3949445"/>
            <a:ext cx="1379220" cy="208915"/>
          </a:xfrm>
          <a:custGeom>
            <a:avLst/>
            <a:gdLst/>
            <a:ahLst/>
            <a:cxnLst/>
            <a:rect l="l" t="t" r="r" b="b"/>
            <a:pathLst>
              <a:path w="1379220" h="208914">
                <a:moveTo>
                  <a:pt x="1379220" y="0"/>
                </a:moveTo>
                <a:lnTo>
                  <a:pt x="1280160" y="0"/>
                </a:lnTo>
                <a:lnTo>
                  <a:pt x="97536" y="0"/>
                </a:lnTo>
                <a:lnTo>
                  <a:pt x="0" y="0"/>
                </a:lnTo>
                <a:lnTo>
                  <a:pt x="0" y="208788"/>
                </a:lnTo>
                <a:lnTo>
                  <a:pt x="97536" y="208788"/>
                </a:lnTo>
                <a:lnTo>
                  <a:pt x="1280160" y="208788"/>
                </a:lnTo>
                <a:lnTo>
                  <a:pt x="1379220" y="208788"/>
                </a:lnTo>
                <a:lnTo>
                  <a:pt x="1379220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691489" y="3922521"/>
            <a:ext cx="1788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ney</a:t>
            </a:r>
            <a:r>
              <a:rPr sz="1400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Jr.,</a:t>
            </a:r>
            <a:r>
              <a:rPr sz="1400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Robert"</a:t>
            </a:r>
            <a:r>
              <a:rPr sz="1400" b="1" spc="5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24700" y="3949445"/>
            <a:ext cx="3954779" cy="422275"/>
          </a:xfrm>
          <a:custGeom>
            <a:avLst/>
            <a:gdLst/>
            <a:ahLst/>
            <a:cxnLst/>
            <a:rect l="l" t="t" r="r" b="b"/>
            <a:pathLst>
              <a:path w="3954779" h="422275">
                <a:moveTo>
                  <a:pt x="3588943" y="213360"/>
                </a:moveTo>
                <a:lnTo>
                  <a:pt x="3588943" y="213360"/>
                </a:lnTo>
                <a:lnTo>
                  <a:pt x="0" y="213360"/>
                </a:lnTo>
                <a:lnTo>
                  <a:pt x="0" y="422148"/>
                </a:lnTo>
                <a:lnTo>
                  <a:pt x="3588943" y="422148"/>
                </a:lnTo>
                <a:lnTo>
                  <a:pt x="3588943" y="213360"/>
                </a:lnTo>
                <a:close/>
              </a:path>
              <a:path w="3954779" h="422275">
                <a:moveTo>
                  <a:pt x="3785552" y="213360"/>
                </a:moveTo>
                <a:lnTo>
                  <a:pt x="3588956" y="213360"/>
                </a:lnTo>
                <a:lnTo>
                  <a:pt x="3588956" y="422148"/>
                </a:lnTo>
                <a:lnTo>
                  <a:pt x="3785552" y="422148"/>
                </a:lnTo>
                <a:lnTo>
                  <a:pt x="3785552" y="213360"/>
                </a:lnTo>
                <a:close/>
              </a:path>
              <a:path w="3954779" h="422275">
                <a:moveTo>
                  <a:pt x="3954716" y="0"/>
                </a:moveTo>
                <a:lnTo>
                  <a:pt x="3857180" y="0"/>
                </a:lnTo>
                <a:lnTo>
                  <a:pt x="3857180" y="208788"/>
                </a:lnTo>
                <a:lnTo>
                  <a:pt x="3954716" y="208788"/>
                </a:lnTo>
                <a:lnTo>
                  <a:pt x="3954716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42186" y="4135882"/>
            <a:ext cx="3780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"Paltrow</a:t>
            </a:r>
            <a:r>
              <a:rPr sz="1400" spc="-1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,</a:t>
            </a:r>
            <a:r>
              <a:rPr sz="1400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Gwyneth"</a:t>
            </a:r>
            <a:r>
              <a:rPr sz="1400" b="1" dirty="0">
                <a:latin typeface="Consolas"/>
                <a:cs typeface="Consolas"/>
              </a:rPr>
              <a:t>],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24700" y="4162805"/>
            <a:ext cx="3883660" cy="422275"/>
          </a:xfrm>
          <a:custGeom>
            <a:avLst/>
            <a:gdLst/>
            <a:ahLst/>
            <a:cxnLst/>
            <a:rect l="l" t="t" r="r" b="b"/>
            <a:pathLst>
              <a:path w="3883660" h="422275">
                <a:moveTo>
                  <a:pt x="1985708" y="213360"/>
                </a:moveTo>
                <a:lnTo>
                  <a:pt x="1985708" y="213360"/>
                </a:lnTo>
                <a:lnTo>
                  <a:pt x="0" y="213360"/>
                </a:lnTo>
                <a:lnTo>
                  <a:pt x="0" y="422148"/>
                </a:lnTo>
                <a:lnTo>
                  <a:pt x="1985708" y="422148"/>
                </a:lnTo>
                <a:lnTo>
                  <a:pt x="1985708" y="213360"/>
                </a:lnTo>
                <a:close/>
              </a:path>
              <a:path w="3883660" h="422275">
                <a:moveTo>
                  <a:pt x="3883088" y="0"/>
                </a:moveTo>
                <a:lnTo>
                  <a:pt x="3785552" y="0"/>
                </a:lnTo>
                <a:lnTo>
                  <a:pt x="3785552" y="208788"/>
                </a:lnTo>
                <a:lnTo>
                  <a:pt x="3883088" y="208788"/>
                </a:lnTo>
                <a:lnTo>
                  <a:pt x="3883088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9477" y="4349241"/>
            <a:ext cx="20796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nsolas"/>
                <a:cs typeface="Consolas"/>
              </a:rPr>
              <a:t>tweets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10408" y="4376165"/>
            <a:ext cx="97790" cy="208915"/>
          </a:xfrm>
          <a:custGeom>
            <a:avLst/>
            <a:gdLst/>
            <a:ahLst/>
            <a:cxnLst/>
            <a:rect l="l" t="t" r="r" b="b"/>
            <a:pathLst>
              <a:path w="97789" h="208914">
                <a:moveTo>
                  <a:pt x="97536" y="0"/>
                </a:moveTo>
                <a:lnTo>
                  <a:pt x="0" y="0"/>
                </a:lnTo>
                <a:lnTo>
                  <a:pt x="0" y="208787"/>
                </a:lnTo>
                <a:lnTo>
                  <a:pt x="97536" y="208787"/>
                </a:lnTo>
                <a:lnTo>
                  <a:pt x="97536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29477" y="4589526"/>
            <a:ext cx="3258185" cy="213360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1076960">
              <a:lnSpc>
                <a:spcPts val="1575"/>
              </a:lnSpc>
            </a:pPr>
            <a:r>
              <a:rPr sz="1400" dirty="0">
                <a:latin typeface="Consolas"/>
                <a:cs typeface="Consolas"/>
              </a:rPr>
              <a:t>"user"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"Franz</a:t>
            </a:r>
            <a:r>
              <a:rPr sz="1400" spc="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Kafka"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87559" y="4589526"/>
            <a:ext cx="181610" cy="213360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sz="1400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9477" y="4802885"/>
            <a:ext cx="3258185" cy="21526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1076960">
              <a:lnSpc>
                <a:spcPts val="1575"/>
              </a:lnSpc>
            </a:pPr>
            <a:r>
              <a:rPr sz="1400" dirty="0">
                <a:latin typeface="Consolas"/>
                <a:cs typeface="Consolas"/>
              </a:rPr>
              <a:t>"text"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"#nowwatching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87559" y="4802885"/>
            <a:ext cx="1363980" cy="205740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575"/>
              </a:lnSpc>
            </a:pP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Iron</a:t>
            </a:r>
            <a:r>
              <a:rPr sz="1400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808080"/>
                </a:solidFill>
                <a:latin typeface="Consolas"/>
                <a:cs typeface="Consolas"/>
              </a:rPr>
              <a:t>Man</a:t>
            </a:r>
            <a:r>
              <a:rPr sz="1400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808080"/>
                </a:solidFill>
                <a:latin typeface="Consolas"/>
                <a:cs typeface="Consolas"/>
              </a:rPr>
              <a:t>3"</a:t>
            </a:r>
            <a:r>
              <a:rPr sz="1400" spc="5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29477" y="5017594"/>
            <a:ext cx="2967990" cy="20764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1076960">
              <a:lnSpc>
                <a:spcPts val="1565"/>
              </a:lnSpc>
            </a:pPr>
            <a:r>
              <a:rPr sz="1400" spc="5" dirty="0">
                <a:latin typeface="Consolas"/>
                <a:cs typeface="Consolas"/>
              </a:rPr>
              <a:t>"retweet"</a:t>
            </a:r>
            <a:r>
              <a:rPr sz="1400" spc="-3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</a:t>
            </a:r>
            <a:r>
              <a:rPr sz="1400" spc="-25" dirty="0">
                <a:latin typeface="Consolas"/>
                <a:cs typeface="Consolas"/>
              </a:rPr>
              <a:t> </a:t>
            </a:r>
            <a:r>
              <a:rPr sz="1400" b="1" dirty="0">
                <a:latin typeface="Consolas"/>
                <a:cs typeface="Consolas"/>
              </a:rPr>
              <a:t>false</a:t>
            </a:r>
            <a:r>
              <a:rPr sz="1400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9477" y="5229605"/>
            <a:ext cx="5113020" cy="208915"/>
          </a:xfrm>
          <a:prstGeom prst="rect">
            <a:avLst/>
          </a:prstGeom>
          <a:solidFill>
            <a:srgbClr val="F1F4FF"/>
          </a:solidFill>
        </p:spPr>
        <p:txBody>
          <a:bodyPr vert="horz" wrap="square" lIns="0" tIns="0" rIns="0" bIns="0" rtlCol="0">
            <a:spAutoFit/>
          </a:bodyPr>
          <a:lstStyle/>
          <a:p>
            <a:pPr marL="1076960">
              <a:lnSpc>
                <a:spcPts val="1575"/>
              </a:lnSpc>
            </a:pPr>
            <a:r>
              <a:rPr sz="1400" dirty="0">
                <a:latin typeface="Consolas"/>
                <a:cs typeface="Consolas"/>
              </a:rPr>
              <a:t>"date"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ISODate("2013-05-29T13:15:51Z")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14959" y="5443016"/>
            <a:ext cx="1111250" cy="208915"/>
          </a:xfrm>
          <a:custGeom>
            <a:avLst/>
            <a:gdLst/>
            <a:ahLst/>
            <a:cxnLst/>
            <a:rect l="l" t="t" r="r" b="b"/>
            <a:pathLst>
              <a:path w="1111250" h="208914">
                <a:moveTo>
                  <a:pt x="1110945" y="0"/>
                </a:moveTo>
                <a:lnTo>
                  <a:pt x="914412" y="0"/>
                </a:lnTo>
                <a:lnTo>
                  <a:pt x="0" y="0"/>
                </a:lnTo>
                <a:lnTo>
                  <a:pt x="0" y="208788"/>
                </a:lnTo>
                <a:lnTo>
                  <a:pt x="914349" y="208788"/>
                </a:lnTo>
                <a:lnTo>
                  <a:pt x="1110945" y="208788"/>
                </a:lnTo>
                <a:lnTo>
                  <a:pt x="1110945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316863" y="5416397"/>
            <a:ext cx="2209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nsolas"/>
                <a:cs typeface="Consolas"/>
              </a:rPr>
              <a:t>}]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24700" y="5443016"/>
            <a:ext cx="1099185" cy="422275"/>
          </a:xfrm>
          <a:custGeom>
            <a:avLst/>
            <a:gdLst/>
            <a:ahLst/>
            <a:cxnLst/>
            <a:rect l="l" t="t" r="r" b="b"/>
            <a:pathLst>
              <a:path w="1099185" h="422275">
                <a:moveTo>
                  <a:pt x="99047" y="213360"/>
                </a:moveTo>
                <a:lnTo>
                  <a:pt x="0" y="213360"/>
                </a:lnTo>
                <a:lnTo>
                  <a:pt x="0" y="422148"/>
                </a:lnTo>
                <a:lnTo>
                  <a:pt x="99047" y="422148"/>
                </a:lnTo>
                <a:lnTo>
                  <a:pt x="99047" y="213360"/>
                </a:lnTo>
                <a:close/>
              </a:path>
              <a:path w="1099185" h="422275">
                <a:moveTo>
                  <a:pt x="1098740" y="0"/>
                </a:moveTo>
                <a:lnTo>
                  <a:pt x="1001204" y="0"/>
                </a:lnTo>
                <a:lnTo>
                  <a:pt x="1001204" y="208788"/>
                </a:lnTo>
                <a:lnTo>
                  <a:pt x="1098740" y="208788"/>
                </a:lnTo>
                <a:lnTo>
                  <a:pt x="1098740" y="0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12165" y="5629452"/>
            <a:ext cx="123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64029" y="5589270"/>
            <a:ext cx="2113915" cy="576580"/>
          </a:xfrm>
          <a:prstGeom prst="rect">
            <a:avLst/>
          </a:prstGeom>
          <a:solidFill>
            <a:srgbClr val="FFFFC5"/>
          </a:solidFill>
          <a:ln w="25907">
            <a:solidFill>
              <a:srgbClr val="7E7E7E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latin typeface="Calibri"/>
                <a:cs typeface="Calibri"/>
              </a:rPr>
              <a:t>Movie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Document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8340" y="2612389"/>
            <a:ext cx="2575560" cy="3073654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5887973" y="2696083"/>
            <a:ext cx="233426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b="1" spc="-5" dirty="0">
                <a:latin typeface="Calibri"/>
                <a:cs typeface="Calibri"/>
              </a:rPr>
              <a:t>Denormalisation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instead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joins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87973" y="3464179"/>
            <a:ext cx="191897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sz="1800" b="1" spc="-5" dirty="0">
                <a:latin typeface="Calibri"/>
                <a:cs typeface="Calibri"/>
              </a:rPr>
              <a:t>Nesting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replaces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862573" y="4232275"/>
            <a:ext cx="2368550" cy="5588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100" marR="30480">
              <a:lnSpc>
                <a:spcPts val="2039"/>
              </a:lnSpc>
              <a:spcBef>
                <a:spcPts val="265"/>
              </a:spcBef>
            </a:pPr>
            <a:r>
              <a:rPr sz="1800" b="1" spc="-175" dirty="0">
                <a:latin typeface="Calibri"/>
                <a:cs typeface="Calibri"/>
              </a:rPr>
              <a:t>Schem</a:t>
            </a:r>
            <a:r>
              <a:rPr sz="1950" spc="-262" baseline="-19230" dirty="0">
                <a:latin typeface="Segoe UI"/>
                <a:cs typeface="Segoe UI"/>
              </a:rPr>
              <a:t>n</a:t>
            </a:r>
            <a:r>
              <a:rPr sz="1800" b="1" spc="-175" dirty="0">
                <a:latin typeface="Calibri"/>
                <a:cs typeface="Calibri"/>
              </a:rPr>
              <a:t>a</a:t>
            </a:r>
            <a:r>
              <a:rPr sz="1950" spc="-262" baseline="-19230" dirty="0">
                <a:latin typeface="Segoe UI"/>
                <a:cs typeface="Segoe UI"/>
              </a:rPr>
              <a:t>a</a:t>
            </a:r>
            <a:r>
              <a:rPr sz="1800" b="1" spc="-175" dirty="0">
                <a:latin typeface="Calibri"/>
                <a:cs typeface="Calibri"/>
              </a:rPr>
              <a:t>f</a:t>
            </a:r>
            <a:r>
              <a:rPr sz="1950" spc="-262" baseline="-19230" dirty="0">
                <a:latin typeface="Segoe UI"/>
                <a:cs typeface="Segoe UI"/>
              </a:rPr>
              <a:t>m</a:t>
            </a:r>
            <a:r>
              <a:rPr sz="1800" b="1" spc="-175" dirty="0">
                <a:latin typeface="Calibri"/>
                <a:cs typeface="Calibri"/>
              </a:rPr>
              <a:t>re</a:t>
            </a:r>
            <a:r>
              <a:rPr sz="1950" spc="-262" baseline="-19230" dirty="0">
                <a:latin typeface="Segoe UI"/>
                <a:cs typeface="Segoe UI"/>
              </a:rPr>
              <a:t>e</a:t>
            </a:r>
            <a:r>
              <a:rPr sz="1800" b="1" spc="-175" dirty="0">
                <a:latin typeface="Calibri"/>
                <a:cs typeface="Calibri"/>
              </a:rPr>
              <a:t>eness</a:t>
            </a:r>
            <a:r>
              <a:rPr sz="1800" spc="-175" dirty="0">
                <a:latin typeface="Calibri"/>
                <a:cs typeface="Calibri"/>
              </a:rPr>
              <a:t>: </a:t>
            </a:r>
            <a:r>
              <a:rPr sz="1800" spc="-170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A</a:t>
            </a:r>
            <a:r>
              <a:rPr sz="2700" spc="-44" baseline="1543" dirty="0">
                <a:latin typeface="Calibri"/>
                <a:cs typeface="Calibri"/>
              </a:rPr>
              <a:t>t</a:t>
            </a:r>
            <a:r>
              <a:rPr sz="2700" baseline="1543" dirty="0">
                <a:latin typeface="Calibri"/>
                <a:cs typeface="Calibri"/>
              </a:rPr>
              <a:t>t</a:t>
            </a:r>
            <a:r>
              <a:rPr sz="2700" spc="-15" baseline="1543" dirty="0">
                <a:latin typeface="Calibri"/>
                <a:cs typeface="Calibri"/>
              </a:rPr>
              <a:t>r</a:t>
            </a:r>
            <a:r>
              <a:rPr sz="2700" spc="-7" baseline="1543" dirty="0">
                <a:latin typeface="Calibri"/>
                <a:cs typeface="Calibri"/>
              </a:rPr>
              <a:t>ib</a:t>
            </a:r>
            <a:r>
              <a:rPr sz="2700" spc="-690" baseline="1543" dirty="0">
                <a:latin typeface="Calibri"/>
                <a:cs typeface="Calibri"/>
              </a:rPr>
              <a:t>u</a:t>
            </a:r>
            <a:r>
              <a:rPr sz="1300" dirty="0">
                <a:latin typeface="Segoe UI"/>
                <a:cs typeface="Segoe UI"/>
              </a:rPr>
              <a:t>l</a:t>
            </a:r>
            <a:r>
              <a:rPr sz="1300" spc="-625" dirty="0">
                <a:latin typeface="Segoe UI"/>
                <a:cs typeface="Segoe UI"/>
              </a:rPr>
              <a:t>o</a:t>
            </a:r>
            <a:r>
              <a:rPr sz="2700" spc="-44" baseline="1543" dirty="0">
                <a:latin typeface="Calibri"/>
                <a:cs typeface="Calibri"/>
              </a:rPr>
              <a:t>t</a:t>
            </a:r>
            <a:r>
              <a:rPr sz="2700" spc="-1267" baseline="1543" dirty="0">
                <a:latin typeface="Calibri"/>
                <a:cs typeface="Calibri"/>
              </a:rPr>
              <a:t>e</a:t>
            </a:r>
            <a:r>
              <a:rPr sz="1300" spc="5" dirty="0">
                <a:latin typeface="Segoe UI"/>
                <a:cs typeface="Segoe UI"/>
              </a:rPr>
              <a:t>c</a:t>
            </a:r>
            <a:r>
              <a:rPr sz="1300" spc="-430" dirty="0">
                <a:latin typeface="Segoe UI"/>
                <a:cs typeface="Segoe UI"/>
              </a:rPr>
              <a:t>a</a:t>
            </a:r>
            <a:r>
              <a:rPr sz="2700" spc="-412" baseline="1543" dirty="0">
                <a:latin typeface="Calibri"/>
                <a:cs typeface="Calibri"/>
              </a:rPr>
              <a:t>s</a:t>
            </a:r>
            <a:r>
              <a:rPr sz="1300" spc="5" dirty="0">
                <a:latin typeface="Segoe UI"/>
                <a:cs typeface="Segoe UI"/>
              </a:rPr>
              <a:t>t</a:t>
            </a:r>
            <a:r>
              <a:rPr sz="1300" spc="-85" dirty="0">
                <a:latin typeface="Segoe UI"/>
                <a:cs typeface="Segoe UI"/>
              </a:rPr>
              <a:t>i</a:t>
            </a:r>
            <a:r>
              <a:rPr sz="2700" spc="-1297" baseline="1543" dirty="0">
                <a:latin typeface="Calibri"/>
                <a:cs typeface="Calibri"/>
              </a:rPr>
              <a:t>p</a:t>
            </a:r>
            <a:r>
              <a:rPr sz="1300" spc="5" dirty="0">
                <a:latin typeface="Segoe UI"/>
                <a:cs typeface="Segoe UI"/>
              </a:rPr>
              <a:t>o</a:t>
            </a:r>
            <a:r>
              <a:rPr sz="1300" spc="-650" dirty="0">
                <a:latin typeface="Segoe UI"/>
                <a:cs typeface="Segoe UI"/>
              </a:rPr>
              <a:t>n</a:t>
            </a:r>
            <a:r>
              <a:rPr sz="2700" baseline="1543" dirty="0">
                <a:latin typeface="Calibri"/>
                <a:cs typeface="Calibri"/>
              </a:rPr>
              <a:t>er</a:t>
            </a:r>
            <a:r>
              <a:rPr sz="2700" spc="7" baseline="1543" dirty="0">
                <a:latin typeface="Calibri"/>
                <a:cs typeface="Calibri"/>
              </a:rPr>
              <a:t> </a:t>
            </a:r>
            <a:r>
              <a:rPr sz="2700" spc="-7" baseline="1543" dirty="0">
                <a:latin typeface="Calibri"/>
                <a:cs typeface="Calibri"/>
              </a:rPr>
              <a:t>docum</a:t>
            </a:r>
            <a:r>
              <a:rPr sz="2700" baseline="1543" dirty="0">
                <a:latin typeface="Calibri"/>
                <a:cs typeface="Calibri"/>
              </a:rPr>
              <a:t>e</a:t>
            </a:r>
            <a:r>
              <a:rPr sz="2700" spc="-15" baseline="1543" dirty="0">
                <a:latin typeface="Calibri"/>
                <a:cs typeface="Calibri"/>
              </a:rPr>
              <a:t>n</a:t>
            </a:r>
            <a:r>
              <a:rPr sz="2700" baseline="1543" dirty="0">
                <a:latin typeface="Calibri"/>
                <a:cs typeface="Calibri"/>
              </a:rPr>
              <a:t>t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87973" y="4999685"/>
            <a:ext cx="1687195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Unit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atomicity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spc="-5" dirty="0">
                <a:latin typeface="Calibri"/>
                <a:cs typeface="Calibri"/>
              </a:rPr>
              <a:t>document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12941" y="5563361"/>
            <a:ext cx="2113915" cy="576580"/>
          </a:xfrm>
          <a:prstGeom prst="rect">
            <a:avLst/>
          </a:prstGeom>
          <a:solidFill>
            <a:srgbClr val="FFFFC5"/>
          </a:solidFill>
          <a:ln w="25907">
            <a:solidFill>
              <a:srgbClr val="7E7E7E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44"/>
              </a:spcBef>
            </a:pPr>
            <a:r>
              <a:rPr sz="2000" b="1" spc="-5" dirty="0">
                <a:latin typeface="Calibri"/>
                <a:cs typeface="Calibri"/>
              </a:rPr>
              <a:t>Principles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3916" y="1278636"/>
            <a:ext cx="2836545" cy="1091565"/>
            <a:chOff x="1613916" y="1278636"/>
            <a:chExt cx="2836545" cy="1091565"/>
          </a:xfrm>
        </p:grpSpPr>
        <p:sp>
          <p:nvSpPr>
            <p:cNvPr id="3" name="object 3"/>
            <p:cNvSpPr/>
            <p:nvPr/>
          </p:nvSpPr>
          <p:spPr>
            <a:xfrm>
              <a:off x="1620012" y="1284732"/>
              <a:ext cx="2824480" cy="1079500"/>
            </a:xfrm>
            <a:custGeom>
              <a:avLst/>
              <a:gdLst/>
              <a:ahLst/>
              <a:cxnLst/>
              <a:rect l="l" t="t" r="r" b="b"/>
              <a:pathLst>
                <a:path w="2824479" h="1079500">
                  <a:moveTo>
                    <a:pt x="2823972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2823972" y="1078991"/>
                  </a:lnTo>
                  <a:lnTo>
                    <a:pt x="2823972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3916" y="1278636"/>
              <a:ext cx="2836545" cy="1091565"/>
            </a:xfrm>
            <a:custGeom>
              <a:avLst/>
              <a:gdLst/>
              <a:ahLst/>
              <a:cxnLst/>
              <a:rect l="l" t="t" r="r" b="b"/>
              <a:pathLst>
                <a:path w="2836545" h="1091564">
                  <a:moveTo>
                    <a:pt x="2833370" y="0"/>
                  </a:moveTo>
                  <a:lnTo>
                    <a:pt x="2667" y="0"/>
                  </a:lnTo>
                  <a:lnTo>
                    <a:pt x="0" y="2666"/>
                  </a:lnTo>
                  <a:lnTo>
                    <a:pt x="0" y="1088516"/>
                  </a:lnTo>
                  <a:lnTo>
                    <a:pt x="2667" y="1091184"/>
                  </a:lnTo>
                  <a:lnTo>
                    <a:pt x="2833370" y="1091184"/>
                  </a:lnTo>
                  <a:lnTo>
                    <a:pt x="2836164" y="1088516"/>
                  </a:lnTo>
                  <a:lnTo>
                    <a:pt x="2836164" y="1083817"/>
                  </a:lnTo>
                  <a:lnTo>
                    <a:pt x="7365" y="1083817"/>
                  </a:lnTo>
                  <a:lnTo>
                    <a:pt x="7365" y="7365"/>
                  </a:lnTo>
                  <a:lnTo>
                    <a:pt x="2836164" y="7365"/>
                  </a:lnTo>
                  <a:lnTo>
                    <a:pt x="2836164" y="2666"/>
                  </a:lnTo>
                  <a:lnTo>
                    <a:pt x="2833370" y="0"/>
                  </a:lnTo>
                  <a:close/>
                </a:path>
                <a:path w="2836545" h="1091564">
                  <a:moveTo>
                    <a:pt x="2836164" y="7365"/>
                  </a:moveTo>
                  <a:lnTo>
                    <a:pt x="2828798" y="7365"/>
                  </a:lnTo>
                  <a:lnTo>
                    <a:pt x="2828798" y="1083817"/>
                  </a:lnTo>
                  <a:lnTo>
                    <a:pt x="2836164" y="1083817"/>
                  </a:lnTo>
                  <a:lnTo>
                    <a:pt x="2836164" y="7365"/>
                  </a:lnTo>
                  <a:close/>
                </a:path>
                <a:path w="2836545" h="1091564">
                  <a:moveTo>
                    <a:pt x="2826385" y="9778"/>
                  </a:moveTo>
                  <a:lnTo>
                    <a:pt x="9778" y="9778"/>
                  </a:lnTo>
                  <a:lnTo>
                    <a:pt x="9778" y="1081404"/>
                  </a:lnTo>
                  <a:lnTo>
                    <a:pt x="2826385" y="1081404"/>
                  </a:lnTo>
                  <a:lnTo>
                    <a:pt x="2826385" y="1078991"/>
                  </a:lnTo>
                  <a:lnTo>
                    <a:pt x="12191" y="1078991"/>
                  </a:lnTo>
                  <a:lnTo>
                    <a:pt x="12191" y="12191"/>
                  </a:lnTo>
                  <a:lnTo>
                    <a:pt x="2826385" y="12191"/>
                  </a:lnTo>
                  <a:lnTo>
                    <a:pt x="2826385" y="9778"/>
                  </a:lnTo>
                  <a:close/>
                </a:path>
                <a:path w="2836545" h="1091564">
                  <a:moveTo>
                    <a:pt x="2826385" y="12191"/>
                  </a:moveTo>
                  <a:lnTo>
                    <a:pt x="2823972" y="12191"/>
                  </a:lnTo>
                  <a:lnTo>
                    <a:pt x="2823972" y="1078991"/>
                  </a:lnTo>
                  <a:lnTo>
                    <a:pt x="2826385" y="1078991"/>
                  </a:lnTo>
                  <a:lnTo>
                    <a:pt x="2826385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98751" y="1302258"/>
            <a:ext cx="22853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Sharding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-Sharding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attribute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-Hash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vs.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sharding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12000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Sharding</a:t>
            </a:r>
            <a:r>
              <a:rPr sz="4100" spc="-125" dirty="0"/>
              <a:t> </a:t>
            </a:r>
            <a:r>
              <a:rPr sz="4100" spc="-20" dirty="0"/>
              <a:t>und</a:t>
            </a:r>
            <a:r>
              <a:rPr sz="4100" spc="-130" dirty="0"/>
              <a:t> </a:t>
            </a:r>
            <a:r>
              <a:rPr sz="4100" spc="-40" dirty="0"/>
              <a:t>Replication</a:t>
            </a:r>
            <a:endParaRPr sz="41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22" y="2779915"/>
            <a:ext cx="545297" cy="51221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2554" y="3277483"/>
            <a:ext cx="56578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20" dirty="0">
                <a:latin typeface="Calibri"/>
                <a:cs typeface="Calibri"/>
              </a:rPr>
              <a:t>Client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715" y="3749179"/>
            <a:ext cx="546487" cy="51221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2737" y="4246747"/>
            <a:ext cx="56705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5" dirty="0">
                <a:latin typeface="Calibri"/>
                <a:cs typeface="Calibri"/>
              </a:rPr>
              <a:t>Client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52474" y="2199132"/>
            <a:ext cx="2533650" cy="1817370"/>
            <a:chOff x="1252474" y="2199132"/>
            <a:chExt cx="2533650" cy="1817370"/>
          </a:xfrm>
        </p:grpSpPr>
        <p:sp>
          <p:nvSpPr>
            <p:cNvPr id="12" name="object 12"/>
            <p:cNvSpPr/>
            <p:nvPr/>
          </p:nvSpPr>
          <p:spPr>
            <a:xfrm>
              <a:off x="2772156" y="2205228"/>
              <a:ext cx="1007744" cy="431800"/>
            </a:xfrm>
            <a:custGeom>
              <a:avLst/>
              <a:gdLst/>
              <a:ahLst/>
              <a:cxnLst/>
              <a:rect l="l" t="t" r="r" b="b"/>
              <a:pathLst>
                <a:path w="1007745" h="431800">
                  <a:moveTo>
                    <a:pt x="100736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007364" y="431291"/>
                  </a:lnTo>
                  <a:lnTo>
                    <a:pt x="1007364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6060" y="2199132"/>
              <a:ext cx="1019810" cy="443865"/>
            </a:xfrm>
            <a:custGeom>
              <a:avLst/>
              <a:gdLst/>
              <a:ahLst/>
              <a:cxnLst/>
              <a:rect l="l" t="t" r="r" b="b"/>
              <a:pathLst>
                <a:path w="1019810" h="443864">
                  <a:moveTo>
                    <a:pt x="1016762" y="0"/>
                  </a:moveTo>
                  <a:lnTo>
                    <a:pt x="2666" y="0"/>
                  </a:lnTo>
                  <a:lnTo>
                    <a:pt x="0" y="2666"/>
                  </a:lnTo>
                  <a:lnTo>
                    <a:pt x="0" y="440816"/>
                  </a:lnTo>
                  <a:lnTo>
                    <a:pt x="2666" y="443483"/>
                  </a:lnTo>
                  <a:lnTo>
                    <a:pt x="1016762" y="443483"/>
                  </a:lnTo>
                  <a:lnTo>
                    <a:pt x="1019555" y="440816"/>
                  </a:lnTo>
                  <a:lnTo>
                    <a:pt x="1019555" y="436117"/>
                  </a:lnTo>
                  <a:lnTo>
                    <a:pt x="7365" y="436117"/>
                  </a:lnTo>
                  <a:lnTo>
                    <a:pt x="7365" y="7365"/>
                  </a:lnTo>
                  <a:lnTo>
                    <a:pt x="1019555" y="7365"/>
                  </a:lnTo>
                  <a:lnTo>
                    <a:pt x="1019555" y="2666"/>
                  </a:lnTo>
                  <a:lnTo>
                    <a:pt x="1016762" y="0"/>
                  </a:lnTo>
                  <a:close/>
                </a:path>
                <a:path w="1019810" h="443864">
                  <a:moveTo>
                    <a:pt x="1019555" y="7365"/>
                  </a:moveTo>
                  <a:lnTo>
                    <a:pt x="1012189" y="7365"/>
                  </a:lnTo>
                  <a:lnTo>
                    <a:pt x="1012189" y="436117"/>
                  </a:lnTo>
                  <a:lnTo>
                    <a:pt x="1019555" y="436117"/>
                  </a:lnTo>
                  <a:lnTo>
                    <a:pt x="1019555" y="7365"/>
                  </a:lnTo>
                  <a:close/>
                </a:path>
                <a:path w="1019810" h="443864">
                  <a:moveTo>
                    <a:pt x="1009776" y="9778"/>
                  </a:moveTo>
                  <a:lnTo>
                    <a:pt x="9778" y="9778"/>
                  </a:lnTo>
                  <a:lnTo>
                    <a:pt x="9778" y="433704"/>
                  </a:lnTo>
                  <a:lnTo>
                    <a:pt x="1009776" y="433704"/>
                  </a:lnTo>
                  <a:lnTo>
                    <a:pt x="1009776" y="431291"/>
                  </a:lnTo>
                  <a:lnTo>
                    <a:pt x="12191" y="431291"/>
                  </a:lnTo>
                  <a:lnTo>
                    <a:pt x="12191" y="12191"/>
                  </a:lnTo>
                  <a:lnTo>
                    <a:pt x="1009776" y="12191"/>
                  </a:lnTo>
                  <a:lnTo>
                    <a:pt x="1009776" y="9778"/>
                  </a:lnTo>
                  <a:close/>
                </a:path>
                <a:path w="1019810" h="443864">
                  <a:moveTo>
                    <a:pt x="1009776" y="12191"/>
                  </a:moveTo>
                  <a:lnTo>
                    <a:pt x="1007363" y="12191"/>
                  </a:lnTo>
                  <a:lnTo>
                    <a:pt x="1007363" y="431291"/>
                  </a:lnTo>
                  <a:lnTo>
                    <a:pt x="1009776" y="431291"/>
                  </a:lnTo>
                  <a:lnTo>
                    <a:pt x="1009776" y="12191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62634" y="3051810"/>
              <a:ext cx="1221740" cy="306070"/>
            </a:xfrm>
            <a:custGeom>
              <a:avLst/>
              <a:gdLst/>
              <a:ahLst/>
              <a:cxnLst/>
              <a:rect l="l" t="t" r="r" b="b"/>
              <a:pathLst>
                <a:path w="1221739" h="306070">
                  <a:moveTo>
                    <a:pt x="1221486" y="3060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90659" y="2785872"/>
              <a:ext cx="0" cy="463550"/>
            </a:xfrm>
            <a:custGeom>
              <a:avLst/>
              <a:gdLst/>
              <a:ahLst/>
              <a:cxnLst/>
              <a:rect l="l" t="t" r="r" b="b"/>
              <a:pathLst>
                <a:path h="463550">
                  <a:moveTo>
                    <a:pt x="0" y="0"/>
                  </a:moveTo>
                  <a:lnTo>
                    <a:pt x="0" y="463296"/>
                  </a:lnTo>
                </a:path>
              </a:pathLst>
            </a:custGeom>
            <a:ln w="2247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5682" y="3605022"/>
              <a:ext cx="1219200" cy="401320"/>
            </a:xfrm>
            <a:custGeom>
              <a:avLst/>
              <a:gdLst/>
              <a:ahLst/>
              <a:cxnLst/>
              <a:rect l="l" t="t" r="r" b="b"/>
              <a:pathLst>
                <a:path w="1219200" h="401320">
                  <a:moveTo>
                    <a:pt x="1218819" y="0"/>
                  </a:moveTo>
                  <a:lnTo>
                    <a:pt x="0" y="400938"/>
                  </a:lnTo>
                </a:path>
              </a:pathLst>
            </a:custGeom>
            <a:ln w="1981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62020" y="2316098"/>
            <a:ext cx="6292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fig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21279" y="2273807"/>
            <a:ext cx="1021080" cy="445134"/>
            <a:chOff x="2621279" y="2273807"/>
            <a:chExt cx="1021080" cy="445134"/>
          </a:xfrm>
        </p:grpSpPr>
        <p:sp>
          <p:nvSpPr>
            <p:cNvPr id="19" name="object 19"/>
            <p:cNvSpPr/>
            <p:nvPr/>
          </p:nvSpPr>
          <p:spPr>
            <a:xfrm>
              <a:off x="2627375" y="2279903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4" h="433069">
                  <a:moveTo>
                    <a:pt x="1008888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1008888" y="432815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21279" y="2273807"/>
              <a:ext cx="1021080" cy="445134"/>
            </a:xfrm>
            <a:custGeom>
              <a:avLst/>
              <a:gdLst/>
              <a:ahLst/>
              <a:cxnLst/>
              <a:rect l="l" t="t" r="r" b="b"/>
              <a:pathLst>
                <a:path w="1021079" h="445135">
                  <a:moveTo>
                    <a:pt x="1018285" y="0"/>
                  </a:moveTo>
                  <a:lnTo>
                    <a:pt x="2667" y="0"/>
                  </a:lnTo>
                  <a:lnTo>
                    <a:pt x="0" y="2666"/>
                  </a:lnTo>
                  <a:lnTo>
                    <a:pt x="0" y="442340"/>
                  </a:lnTo>
                  <a:lnTo>
                    <a:pt x="2667" y="445007"/>
                  </a:lnTo>
                  <a:lnTo>
                    <a:pt x="1018285" y="445007"/>
                  </a:lnTo>
                  <a:lnTo>
                    <a:pt x="1021080" y="442340"/>
                  </a:lnTo>
                  <a:lnTo>
                    <a:pt x="1021080" y="437641"/>
                  </a:lnTo>
                  <a:lnTo>
                    <a:pt x="7365" y="437641"/>
                  </a:lnTo>
                  <a:lnTo>
                    <a:pt x="7365" y="7365"/>
                  </a:lnTo>
                  <a:lnTo>
                    <a:pt x="1021080" y="7365"/>
                  </a:lnTo>
                  <a:lnTo>
                    <a:pt x="1021080" y="2666"/>
                  </a:lnTo>
                  <a:lnTo>
                    <a:pt x="1018285" y="0"/>
                  </a:lnTo>
                  <a:close/>
                </a:path>
                <a:path w="1021079" h="445135">
                  <a:moveTo>
                    <a:pt x="1021080" y="7365"/>
                  </a:moveTo>
                  <a:lnTo>
                    <a:pt x="1013714" y="7365"/>
                  </a:lnTo>
                  <a:lnTo>
                    <a:pt x="1013714" y="437641"/>
                  </a:lnTo>
                  <a:lnTo>
                    <a:pt x="1021080" y="437641"/>
                  </a:lnTo>
                  <a:lnTo>
                    <a:pt x="1021080" y="7365"/>
                  </a:lnTo>
                  <a:close/>
                </a:path>
                <a:path w="1021079" h="445135">
                  <a:moveTo>
                    <a:pt x="1011300" y="9778"/>
                  </a:moveTo>
                  <a:lnTo>
                    <a:pt x="9778" y="9778"/>
                  </a:lnTo>
                  <a:lnTo>
                    <a:pt x="9778" y="435228"/>
                  </a:lnTo>
                  <a:lnTo>
                    <a:pt x="1011300" y="435228"/>
                  </a:lnTo>
                  <a:lnTo>
                    <a:pt x="1011300" y="432815"/>
                  </a:lnTo>
                  <a:lnTo>
                    <a:pt x="12192" y="432815"/>
                  </a:lnTo>
                  <a:lnTo>
                    <a:pt x="12192" y="12191"/>
                  </a:lnTo>
                  <a:lnTo>
                    <a:pt x="1011300" y="12191"/>
                  </a:lnTo>
                  <a:lnTo>
                    <a:pt x="1011300" y="9778"/>
                  </a:lnTo>
                  <a:close/>
                </a:path>
                <a:path w="1021079" h="445135">
                  <a:moveTo>
                    <a:pt x="1011300" y="12191"/>
                  </a:moveTo>
                  <a:lnTo>
                    <a:pt x="1008887" y="12191"/>
                  </a:lnTo>
                  <a:lnTo>
                    <a:pt x="1008887" y="432815"/>
                  </a:lnTo>
                  <a:lnTo>
                    <a:pt x="1011300" y="432815"/>
                  </a:lnTo>
                  <a:lnTo>
                    <a:pt x="1011300" y="12191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17876" y="2391410"/>
            <a:ext cx="6292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fig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81072" y="2357627"/>
            <a:ext cx="1019810" cy="443865"/>
            <a:chOff x="2481072" y="2357627"/>
            <a:chExt cx="1019810" cy="443865"/>
          </a:xfrm>
        </p:grpSpPr>
        <p:sp>
          <p:nvSpPr>
            <p:cNvPr id="23" name="object 23"/>
            <p:cNvSpPr/>
            <p:nvPr/>
          </p:nvSpPr>
          <p:spPr>
            <a:xfrm>
              <a:off x="2487168" y="2363723"/>
              <a:ext cx="1007744" cy="431800"/>
            </a:xfrm>
            <a:custGeom>
              <a:avLst/>
              <a:gdLst/>
              <a:ahLst/>
              <a:cxnLst/>
              <a:rect l="l" t="t" r="r" b="b"/>
              <a:pathLst>
                <a:path w="1007745" h="431800">
                  <a:moveTo>
                    <a:pt x="1007363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007363" y="431291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81072" y="2357627"/>
              <a:ext cx="1019810" cy="443865"/>
            </a:xfrm>
            <a:custGeom>
              <a:avLst/>
              <a:gdLst/>
              <a:ahLst/>
              <a:cxnLst/>
              <a:rect l="l" t="t" r="r" b="b"/>
              <a:pathLst>
                <a:path w="1019810" h="443864">
                  <a:moveTo>
                    <a:pt x="1016762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440817"/>
                  </a:lnTo>
                  <a:lnTo>
                    <a:pt x="2666" y="443484"/>
                  </a:lnTo>
                  <a:lnTo>
                    <a:pt x="1016762" y="443484"/>
                  </a:lnTo>
                  <a:lnTo>
                    <a:pt x="1019555" y="440817"/>
                  </a:lnTo>
                  <a:lnTo>
                    <a:pt x="1019555" y="436118"/>
                  </a:lnTo>
                  <a:lnTo>
                    <a:pt x="7365" y="436118"/>
                  </a:lnTo>
                  <a:lnTo>
                    <a:pt x="7365" y="7366"/>
                  </a:lnTo>
                  <a:lnTo>
                    <a:pt x="1019555" y="7366"/>
                  </a:lnTo>
                  <a:lnTo>
                    <a:pt x="1019555" y="2667"/>
                  </a:lnTo>
                  <a:lnTo>
                    <a:pt x="1016762" y="0"/>
                  </a:lnTo>
                  <a:close/>
                </a:path>
                <a:path w="1019810" h="443864">
                  <a:moveTo>
                    <a:pt x="1019555" y="7366"/>
                  </a:moveTo>
                  <a:lnTo>
                    <a:pt x="1012189" y="7366"/>
                  </a:lnTo>
                  <a:lnTo>
                    <a:pt x="1012189" y="436118"/>
                  </a:lnTo>
                  <a:lnTo>
                    <a:pt x="1019555" y="436118"/>
                  </a:lnTo>
                  <a:lnTo>
                    <a:pt x="1019555" y="7366"/>
                  </a:lnTo>
                  <a:close/>
                </a:path>
                <a:path w="1019810" h="443864">
                  <a:moveTo>
                    <a:pt x="1009776" y="9779"/>
                  </a:moveTo>
                  <a:lnTo>
                    <a:pt x="9778" y="9779"/>
                  </a:lnTo>
                  <a:lnTo>
                    <a:pt x="9778" y="433705"/>
                  </a:lnTo>
                  <a:lnTo>
                    <a:pt x="1009776" y="433705"/>
                  </a:lnTo>
                  <a:lnTo>
                    <a:pt x="1009776" y="431292"/>
                  </a:lnTo>
                  <a:lnTo>
                    <a:pt x="12191" y="431292"/>
                  </a:lnTo>
                  <a:lnTo>
                    <a:pt x="12191" y="12192"/>
                  </a:lnTo>
                  <a:lnTo>
                    <a:pt x="1009776" y="12192"/>
                  </a:lnTo>
                  <a:lnTo>
                    <a:pt x="1009776" y="9779"/>
                  </a:lnTo>
                  <a:close/>
                </a:path>
                <a:path w="1019810" h="443864">
                  <a:moveTo>
                    <a:pt x="1009776" y="12192"/>
                  </a:moveTo>
                  <a:lnTo>
                    <a:pt x="1007363" y="12192"/>
                  </a:lnTo>
                  <a:lnTo>
                    <a:pt x="1007363" y="431292"/>
                  </a:lnTo>
                  <a:lnTo>
                    <a:pt x="1009776" y="431292"/>
                  </a:lnTo>
                  <a:lnTo>
                    <a:pt x="1009776" y="12192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85644" y="2205227"/>
            <a:ext cx="1294130" cy="58991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625"/>
              </a:spcBef>
            </a:pPr>
            <a:r>
              <a:rPr sz="2000" spc="-5" dirty="0">
                <a:latin typeface="Calibri"/>
                <a:cs typeface="Calibri"/>
              </a:rPr>
              <a:t>config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81072" y="3928871"/>
            <a:ext cx="1019810" cy="445134"/>
            <a:chOff x="2481072" y="3928871"/>
            <a:chExt cx="1019810" cy="445134"/>
          </a:xfrm>
        </p:grpSpPr>
        <p:sp>
          <p:nvSpPr>
            <p:cNvPr id="27" name="object 27"/>
            <p:cNvSpPr/>
            <p:nvPr/>
          </p:nvSpPr>
          <p:spPr>
            <a:xfrm>
              <a:off x="2487168" y="3934967"/>
              <a:ext cx="1007744" cy="433070"/>
            </a:xfrm>
            <a:custGeom>
              <a:avLst/>
              <a:gdLst/>
              <a:ahLst/>
              <a:cxnLst/>
              <a:rect l="l" t="t" r="r" b="b"/>
              <a:pathLst>
                <a:path w="1007745" h="433070">
                  <a:moveTo>
                    <a:pt x="1007363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1007363" y="43281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81072" y="3928871"/>
              <a:ext cx="1019810" cy="445134"/>
            </a:xfrm>
            <a:custGeom>
              <a:avLst/>
              <a:gdLst/>
              <a:ahLst/>
              <a:cxnLst/>
              <a:rect l="l" t="t" r="r" b="b"/>
              <a:pathLst>
                <a:path w="1019810" h="445135">
                  <a:moveTo>
                    <a:pt x="1016762" y="0"/>
                  </a:moveTo>
                  <a:lnTo>
                    <a:pt x="2666" y="0"/>
                  </a:lnTo>
                  <a:lnTo>
                    <a:pt x="0" y="2666"/>
                  </a:lnTo>
                  <a:lnTo>
                    <a:pt x="0" y="442213"/>
                  </a:lnTo>
                  <a:lnTo>
                    <a:pt x="2666" y="445007"/>
                  </a:lnTo>
                  <a:lnTo>
                    <a:pt x="1016762" y="445007"/>
                  </a:lnTo>
                  <a:lnTo>
                    <a:pt x="1019555" y="442213"/>
                  </a:lnTo>
                  <a:lnTo>
                    <a:pt x="1019555" y="437641"/>
                  </a:lnTo>
                  <a:lnTo>
                    <a:pt x="7365" y="437641"/>
                  </a:lnTo>
                  <a:lnTo>
                    <a:pt x="7365" y="7365"/>
                  </a:lnTo>
                  <a:lnTo>
                    <a:pt x="1019555" y="7365"/>
                  </a:lnTo>
                  <a:lnTo>
                    <a:pt x="1019555" y="2666"/>
                  </a:lnTo>
                  <a:lnTo>
                    <a:pt x="1016762" y="0"/>
                  </a:lnTo>
                  <a:close/>
                </a:path>
                <a:path w="1019810" h="445135">
                  <a:moveTo>
                    <a:pt x="1019555" y="7365"/>
                  </a:moveTo>
                  <a:lnTo>
                    <a:pt x="1012189" y="7365"/>
                  </a:lnTo>
                  <a:lnTo>
                    <a:pt x="1012189" y="437641"/>
                  </a:lnTo>
                  <a:lnTo>
                    <a:pt x="1019555" y="437641"/>
                  </a:lnTo>
                  <a:lnTo>
                    <a:pt x="1019555" y="7365"/>
                  </a:lnTo>
                  <a:close/>
                </a:path>
                <a:path w="1019810" h="445135">
                  <a:moveTo>
                    <a:pt x="1009776" y="9778"/>
                  </a:moveTo>
                  <a:lnTo>
                    <a:pt x="9778" y="9778"/>
                  </a:lnTo>
                  <a:lnTo>
                    <a:pt x="9778" y="435228"/>
                  </a:lnTo>
                  <a:lnTo>
                    <a:pt x="1009776" y="435228"/>
                  </a:lnTo>
                  <a:lnTo>
                    <a:pt x="1009776" y="432815"/>
                  </a:lnTo>
                  <a:lnTo>
                    <a:pt x="12191" y="432815"/>
                  </a:lnTo>
                  <a:lnTo>
                    <a:pt x="12191" y="12191"/>
                  </a:lnTo>
                  <a:lnTo>
                    <a:pt x="1009776" y="12191"/>
                  </a:lnTo>
                  <a:lnTo>
                    <a:pt x="1009776" y="9778"/>
                  </a:lnTo>
                  <a:close/>
                </a:path>
                <a:path w="1019810" h="445135">
                  <a:moveTo>
                    <a:pt x="1009776" y="12191"/>
                  </a:moveTo>
                  <a:lnTo>
                    <a:pt x="1007363" y="12191"/>
                  </a:lnTo>
                  <a:lnTo>
                    <a:pt x="1007363" y="432815"/>
                  </a:lnTo>
                  <a:lnTo>
                    <a:pt x="1009776" y="432815"/>
                  </a:lnTo>
                  <a:lnTo>
                    <a:pt x="1009776" y="12191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87167" y="3934967"/>
            <a:ext cx="1007744" cy="4330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85"/>
              </a:spcBef>
            </a:pPr>
            <a:r>
              <a:rPr sz="2000" spc="-5" dirty="0">
                <a:latin typeface="Calibri"/>
                <a:cs typeface="Calibri"/>
              </a:rPr>
              <a:t>mongos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12492" y="1818132"/>
            <a:ext cx="6269990" cy="3499485"/>
            <a:chOff x="2412492" y="1818132"/>
            <a:chExt cx="6269990" cy="3499485"/>
          </a:xfrm>
        </p:grpSpPr>
        <p:sp>
          <p:nvSpPr>
            <p:cNvPr id="31" name="object 31"/>
            <p:cNvSpPr/>
            <p:nvPr/>
          </p:nvSpPr>
          <p:spPr>
            <a:xfrm>
              <a:off x="5141976" y="1818132"/>
              <a:ext cx="3540760" cy="1632585"/>
            </a:xfrm>
            <a:custGeom>
              <a:avLst/>
              <a:gdLst/>
              <a:ahLst/>
              <a:cxnLst/>
              <a:rect l="l" t="t" r="r" b="b"/>
              <a:pathLst>
                <a:path w="3540759" h="1632585">
                  <a:moveTo>
                    <a:pt x="7365" y="1577339"/>
                  </a:moveTo>
                  <a:lnTo>
                    <a:pt x="0" y="1577339"/>
                  </a:lnTo>
                  <a:lnTo>
                    <a:pt x="0" y="1626107"/>
                  </a:lnTo>
                  <a:lnTo>
                    <a:pt x="7365" y="1626107"/>
                  </a:lnTo>
                  <a:lnTo>
                    <a:pt x="7365" y="1577339"/>
                  </a:lnTo>
                  <a:close/>
                </a:path>
                <a:path w="3540759" h="1632585">
                  <a:moveTo>
                    <a:pt x="60960" y="1624838"/>
                  </a:moveTo>
                  <a:lnTo>
                    <a:pt x="12191" y="1624838"/>
                  </a:lnTo>
                  <a:lnTo>
                    <a:pt x="12191" y="1632203"/>
                  </a:lnTo>
                  <a:lnTo>
                    <a:pt x="60960" y="1632203"/>
                  </a:lnTo>
                  <a:lnTo>
                    <a:pt x="60960" y="1624838"/>
                  </a:lnTo>
                  <a:close/>
                </a:path>
                <a:path w="3540759" h="1632585">
                  <a:moveTo>
                    <a:pt x="12191" y="1577339"/>
                  </a:moveTo>
                  <a:lnTo>
                    <a:pt x="9778" y="1577339"/>
                  </a:lnTo>
                  <a:lnTo>
                    <a:pt x="9778" y="1626107"/>
                  </a:lnTo>
                  <a:lnTo>
                    <a:pt x="12191" y="1626107"/>
                  </a:lnTo>
                  <a:lnTo>
                    <a:pt x="12191" y="1577339"/>
                  </a:lnTo>
                  <a:close/>
                </a:path>
                <a:path w="3540759" h="1632585">
                  <a:moveTo>
                    <a:pt x="60960" y="1620012"/>
                  </a:moveTo>
                  <a:lnTo>
                    <a:pt x="12191" y="1620012"/>
                  </a:lnTo>
                  <a:lnTo>
                    <a:pt x="12191" y="1622425"/>
                  </a:lnTo>
                  <a:lnTo>
                    <a:pt x="60960" y="1622425"/>
                  </a:lnTo>
                  <a:lnTo>
                    <a:pt x="60960" y="1620012"/>
                  </a:lnTo>
                  <a:close/>
                </a:path>
                <a:path w="3540759" h="1632585">
                  <a:moveTo>
                    <a:pt x="7365" y="1491995"/>
                  </a:moveTo>
                  <a:lnTo>
                    <a:pt x="0" y="1491995"/>
                  </a:lnTo>
                  <a:lnTo>
                    <a:pt x="0" y="1540764"/>
                  </a:lnTo>
                  <a:lnTo>
                    <a:pt x="7365" y="1540764"/>
                  </a:lnTo>
                  <a:lnTo>
                    <a:pt x="7365" y="1491995"/>
                  </a:lnTo>
                  <a:close/>
                </a:path>
                <a:path w="3540759" h="1632585">
                  <a:moveTo>
                    <a:pt x="12191" y="1491995"/>
                  </a:moveTo>
                  <a:lnTo>
                    <a:pt x="9778" y="1491995"/>
                  </a:lnTo>
                  <a:lnTo>
                    <a:pt x="9778" y="1540764"/>
                  </a:lnTo>
                  <a:lnTo>
                    <a:pt x="12191" y="1540764"/>
                  </a:lnTo>
                  <a:lnTo>
                    <a:pt x="12191" y="1491995"/>
                  </a:lnTo>
                  <a:close/>
                </a:path>
                <a:path w="3540759" h="1632585">
                  <a:moveTo>
                    <a:pt x="7365" y="1406652"/>
                  </a:moveTo>
                  <a:lnTo>
                    <a:pt x="0" y="1406652"/>
                  </a:lnTo>
                  <a:lnTo>
                    <a:pt x="0" y="1455419"/>
                  </a:lnTo>
                  <a:lnTo>
                    <a:pt x="7365" y="1455419"/>
                  </a:lnTo>
                  <a:lnTo>
                    <a:pt x="7365" y="1406652"/>
                  </a:lnTo>
                  <a:close/>
                </a:path>
                <a:path w="3540759" h="1632585">
                  <a:moveTo>
                    <a:pt x="12191" y="1406652"/>
                  </a:moveTo>
                  <a:lnTo>
                    <a:pt x="9778" y="1406652"/>
                  </a:lnTo>
                  <a:lnTo>
                    <a:pt x="9778" y="1455419"/>
                  </a:lnTo>
                  <a:lnTo>
                    <a:pt x="12191" y="1455419"/>
                  </a:lnTo>
                  <a:lnTo>
                    <a:pt x="12191" y="1406652"/>
                  </a:lnTo>
                  <a:close/>
                </a:path>
                <a:path w="3540759" h="1632585">
                  <a:moveTo>
                    <a:pt x="7365" y="1321307"/>
                  </a:moveTo>
                  <a:lnTo>
                    <a:pt x="0" y="1321307"/>
                  </a:lnTo>
                  <a:lnTo>
                    <a:pt x="0" y="1370076"/>
                  </a:lnTo>
                  <a:lnTo>
                    <a:pt x="7365" y="1370076"/>
                  </a:lnTo>
                  <a:lnTo>
                    <a:pt x="7365" y="1321307"/>
                  </a:lnTo>
                  <a:close/>
                </a:path>
                <a:path w="3540759" h="1632585">
                  <a:moveTo>
                    <a:pt x="12191" y="1321307"/>
                  </a:moveTo>
                  <a:lnTo>
                    <a:pt x="9778" y="1321307"/>
                  </a:lnTo>
                  <a:lnTo>
                    <a:pt x="9778" y="1370076"/>
                  </a:lnTo>
                  <a:lnTo>
                    <a:pt x="12191" y="1370076"/>
                  </a:lnTo>
                  <a:lnTo>
                    <a:pt x="12191" y="1321307"/>
                  </a:lnTo>
                  <a:close/>
                </a:path>
                <a:path w="3540759" h="1632585">
                  <a:moveTo>
                    <a:pt x="7365" y="1235964"/>
                  </a:moveTo>
                  <a:lnTo>
                    <a:pt x="0" y="1235964"/>
                  </a:lnTo>
                  <a:lnTo>
                    <a:pt x="0" y="1284731"/>
                  </a:lnTo>
                  <a:lnTo>
                    <a:pt x="7365" y="1284731"/>
                  </a:lnTo>
                  <a:lnTo>
                    <a:pt x="7365" y="1235964"/>
                  </a:lnTo>
                  <a:close/>
                </a:path>
                <a:path w="3540759" h="1632585">
                  <a:moveTo>
                    <a:pt x="12191" y="1235964"/>
                  </a:moveTo>
                  <a:lnTo>
                    <a:pt x="9778" y="1235964"/>
                  </a:lnTo>
                  <a:lnTo>
                    <a:pt x="9778" y="1284731"/>
                  </a:lnTo>
                  <a:lnTo>
                    <a:pt x="12191" y="1284731"/>
                  </a:lnTo>
                  <a:lnTo>
                    <a:pt x="12191" y="1235964"/>
                  </a:lnTo>
                  <a:close/>
                </a:path>
                <a:path w="3540759" h="1632585">
                  <a:moveTo>
                    <a:pt x="7365" y="1150619"/>
                  </a:moveTo>
                  <a:lnTo>
                    <a:pt x="0" y="1150619"/>
                  </a:lnTo>
                  <a:lnTo>
                    <a:pt x="0" y="1199388"/>
                  </a:lnTo>
                  <a:lnTo>
                    <a:pt x="7365" y="1199388"/>
                  </a:lnTo>
                  <a:lnTo>
                    <a:pt x="7365" y="1150619"/>
                  </a:lnTo>
                  <a:close/>
                </a:path>
                <a:path w="3540759" h="1632585">
                  <a:moveTo>
                    <a:pt x="12191" y="1150619"/>
                  </a:moveTo>
                  <a:lnTo>
                    <a:pt x="9778" y="1150619"/>
                  </a:lnTo>
                  <a:lnTo>
                    <a:pt x="9778" y="1199388"/>
                  </a:lnTo>
                  <a:lnTo>
                    <a:pt x="12191" y="1199388"/>
                  </a:lnTo>
                  <a:lnTo>
                    <a:pt x="12191" y="1150619"/>
                  </a:lnTo>
                  <a:close/>
                </a:path>
                <a:path w="3540759" h="1632585">
                  <a:moveTo>
                    <a:pt x="7365" y="1065276"/>
                  </a:moveTo>
                  <a:lnTo>
                    <a:pt x="0" y="1065276"/>
                  </a:lnTo>
                  <a:lnTo>
                    <a:pt x="0" y="1114043"/>
                  </a:lnTo>
                  <a:lnTo>
                    <a:pt x="7365" y="1114043"/>
                  </a:lnTo>
                  <a:lnTo>
                    <a:pt x="7365" y="1065276"/>
                  </a:lnTo>
                  <a:close/>
                </a:path>
                <a:path w="3540759" h="1632585">
                  <a:moveTo>
                    <a:pt x="12191" y="1065276"/>
                  </a:moveTo>
                  <a:lnTo>
                    <a:pt x="9778" y="1065276"/>
                  </a:lnTo>
                  <a:lnTo>
                    <a:pt x="9778" y="1114043"/>
                  </a:lnTo>
                  <a:lnTo>
                    <a:pt x="12191" y="1114043"/>
                  </a:lnTo>
                  <a:lnTo>
                    <a:pt x="12191" y="1065276"/>
                  </a:lnTo>
                  <a:close/>
                </a:path>
                <a:path w="3540759" h="1632585">
                  <a:moveTo>
                    <a:pt x="7365" y="979931"/>
                  </a:moveTo>
                  <a:lnTo>
                    <a:pt x="0" y="979931"/>
                  </a:lnTo>
                  <a:lnTo>
                    <a:pt x="0" y="1028700"/>
                  </a:lnTo>
                  <a:lnTo>
                    <a:pt x="7365" y="1028700"/>
                  </a:lnTo>
                  <a:lnTo>
                    <a:pt x="7365" y="979931"/>
                  </a:lnTo>
                  <a:close/>
                </a:path>
                <a:path w="3540759" h="1632585">
                  <a:moveTo>
                    <a:pt x="12191" y="979931"/>
                  </a:moveTo>
                  <a:lnTo>
                    <a:pt x="9778" y="979931"/>
                  </a:lnTo>
                  <a:lnTo>
                    <a:pt x="9778" y="1028700"/>
                  </a:lnTo>
                  <a:lnTo>
                    <a:pt x="12191" y="1028700"/>
                  </a:lnTo>
                  <a:lnTo>
                    <a:pt x="12191" y="979931"/>
                  </a:lnTo>
                  <a:close/>
                </a:path>
                <a:path w="3540759" h="1632585">
                  <a:moveTo>
                    <a:pt x="7365" y="894588"/>
                  </a:moveTo>
                  <a:lnTo>
                    <a:pt x="0" y="894588"/>
                  </a:lnTo>
                  <a:lnTo>
                    <a:pt x="0" y="943355"/>
                  </a:lnTo>
                  <a:lnTo>
                    <a:pt x="7365" y="943355"/>
                  </a:lnTo>
                  <a:lnTo>
                    <a:pt x="7365" y="894588"/>
                  </a:lnTo>
                  <a:close/>
                </a:path>
                <a:path w="3540759" h="1632585">
                  <a:moveTo>
                    <a:pt x="12191" y="894588"/>
                  </a:moveTo>
                  <a:lnTo>
                    <a:pt x="9778" y="894588"/>
                  </a:lnTo>
                  <a:lnTo>
                    <a:pt x="9778" y="943355"/>
                  </a:lnTo>
                  <a:lnTo>
                    <a:pt x="12191" y="943355"/>
                  </a:lnTo>
                  <a:lnTo>
                    <a:pt x="12191" y="894588"/>
                  </a:lnTo>
                  <a:close/>
                </a:path>
                <a:path w="3540759" h="1632585">
                  <a:moveTo>
                    <a:pt x="7365" y="809243"/>
                  </a:moveTo>
                  <a:lnTo>
                    <a:pt x="0" y="809243"/>
                  </a:lnTo>
                  <a:lnTo>
                    <a:pt x="0" y="858012"/>
                  </a:lnTo>
                  <a:lnTo>
                    <a:pt x="7365" y="858012"/>
                  </a:lnTo>
                  <a:lnTo>
                    <a:pt x="7365" y="809243"/>
                  </a:lnTo>
                  <a:close/>
                </a:path>
                <a:path w="3540759" h="1632585">
                  <a:moveTo>
                    <a:pt x="12191" y="809243"/>
                  </a:moveTo>
                  <a:lnTo>
                    <a:pt x="9778" y="809243"/>
                  </a:lnTo>
                  <a:lnTo>
                    <a:pt x="9778" y="858012"/>
                  </a:lnTo>
                  <a:lnTo>
                    <a:pt x="12191" y="858012"/>
                  </a:lnTo>
                  <a:lnTo>
                    <a:pt x="12191" y="809243"/>
                  </a:lnTo>
                  <a:close/>
                </a:path>
                <a:path w="3540759" h="1632585">
                  <a:moveTo>
                    <a:pt x="7365" y="723900"/>
                  </a:moveTo>
                  <a:lnTo>
                    <a:pt x="0" y="723900"/>
                  </a:lnTo>
                  <a:lnTo>
                    <a:pt x="0" y="772667"/>
                  </a:lnTo>
                  <a:lnTo>
                    <a:pt x="7365" y="772667"/>
                  </a:lnTo>
                  <a:lnTo>
                    <a:pt x="7365" y="723900"/>
                  </a:lnTo>
                  <a:close/>
                </a:path>
                <a:path w="3540759" h="1632585">
                  <a:moveTo>
                    <a:pt x="12191" y="723900"/>
                  </a:moveTo>
                  <a:lnTo>
                    <a:pt x="9778" y="723900"/>
                  </a:lnTo>
                  <a:lnTo>
                    <a:pt x="9778" y="772667"/>
                  </a:lnTo>
                  <a:lnTo>
                    <a:pt x="12191" y="772667"/>
                  </a:lnTo>
                  <a:lnTo>
                    <a:pt x="12191" y="723900"/>
                  </a:lnTo>
                  <a:close/>
                </a:path>
                <a:path w="3540759" h="1632585">
                  <a:moveTo>
                    <a:pt x="7365" y="638555"/>
                  </a:moveTo>
                  <a:lnTo>
                    <a:pt x="0" y="638555"/>
                  </a:lnTo>
                  <a:lnTo>
                    <a:pt x="0" y="687323"/>
                  </a:lnTo>
                  <a:lnTo>
                    <a:pt x="7365" y="687323"/>
                  </a:lnTo>
                  <a:lnTo>
                    <a:pt x="7365" y="638555"/>
                  </a:lnTo>
                  <a:close/>
                </a:path>
                <a:path w="3540759" h="1632585">
                  <a:moveTo>
                    <a:pt x="12191" y="638555"/>
                  </a:moveTo>
                  <a:lnTo>
                    <a:pt x="9778" y="638555"/>
                  </a:lnTo>
                  <a:lnTo>
                    <a:pt x="9778" y="687323"/>
                  </a:lnTo>
                  <a:lnTo>
                    <a:pt x="12191" y="687323"/>
                  </a:lnTo>
                  <a:lnTo>
                    <a:pt x="12191" y="638555"/>
                  </a:lnTo>
                  <a:close/>
                </a:path>
                <a:path w="3540759" h="1632585">
                  <a:moveTo>
                    <a:pt x="7365" y="553212"/>
                  </a:moveTo>
                  <a:lnTo>
                    <a:pt x="0" y="553212"/>
                  </a:lnTo>
                  <a:lnTo>
                    <a:pt x="0" y="601979"/>
                  </a:lnTo>
                  <a:lnTo>
                    <a:pt x="7365" y="601979"/>
                  </a:lnTo>
                  <a:lnTo>
                    <a:pt x="7365" y="553212"/>
                  </a:lnTo>
                  <a:close/>
                </a:path>
                <a:path w="3540759" h="1632585">
                  <a:moveTo>
                    <a:pt x="12191" y="553212"/>
                  </a:moveTo>
                  <a:lnTo>
                    <a:pt x="9778" y="553212"/>
                  </a:lnTo>
                  <a:lnTo>
                    <a:pt x="9778" y="601979"/>
                  </a:lnTo>
                  <a:lnTo>
                    <a:pt x="12191" y="601979"/>
                  </a:lnTo>
                  <a:lnTo>
                    <a:pt x="12191" y="553212"/>
                  </a:lnTo>
                  <a:close/>
                </a:path>
                <a:path w="3540759" h="1632585">
                  <a:moveTo>
                    <a:pt x="7365" y="467867"/>
                  </a:moveTo>
                  <a:lnTo>
                    <a:pt x="0" y="467867"/>
                  </a:lnTo>
                  <a:lnTo>
                    <a:pt x="0" y="516635"/>
                  </a:lnTo>
                  <a:lnTo>
                    <a:pt x="7365" y="516635"/>
                  </a:lnTo>
                  <a:lnTo>
                    <a:pt x="7365" y="467867"/>
                  </a:lnTo>
                  <a:close/>
                </a:path>
                <a:path w="3540759" h="1632585">
                  <a:moveTo>
                    <a:pt x="12191" y="467867"/>
                  </a:moveTo>
                  <a:lnTo>
                    <a:pt x="9778" y="467867"/>
                  </a:lnTo>
                  <a:lnTo>
                    <a:pt x="9778" y="516635"/>
                  </a:lnTo>
                  <a:lnTo>
                    <a:pt x="12191" y="516635"/>
                  </a:lnTo>
                  <a:lnTo>
                    <a:pt x="12191" y="467867"/>
                  </a:lnTo>
                  <a:close/>
                </a:path>
                <a:path w="3540759" h="1632585">
                  <a:moveTo>
                    <a:pt x="7365" y="382523"/>
                  </a:moveTo>
                  <a:lnTo>
                    <a:pt x="0" y="382523"/>
                  </a:lnTo>
                  <a:lnTo>
                    <a:pt x="0" y="431291"/>
                  </a:lnTo>
                  <a:lnTo>
                    <a:pt x="7365" y="431291"/>
                  </a:lnTo>
                  <a:lnTo>
                    <a:pt x="7365" y="382523"/>
                  </a:lnTo>
                  <a:close/>
                </a:path>
                <a:path w="3540759" h="1632585">
                  <a:moveTo>
                    <a:pt x="12191" y="382523"/>
                  </a:moveTo>
                  <a:lnTo>
                    <a:pt x="9778" y="382523"/>
                  </a:lnTo>
                  <a:lnTo>
                    <a:pt x="9778" y="431291"/>
                  </a:lnTo>
                  <a:lnTo>
                    <a:pt x="12191" y="431291"/>
                  </a:lnTo>
                  <a:lnTo>
                    <a:pt x="12191" y="382523"/>
                  </a:lnTo>
                  <a:close/>
                </a:path>
                <a:path w="3540759" h="1632585">
                  <a:moveTo>
                    <a:pt x="7365" y="297179"/>
                  </a:moveTo>
                  <a:lnTo>
                    <a:pt x="0" y="297179"/>
                  </a:lnTo>
                  <a:lnTo>
                    <a:pt x="0" y="345947"/>
                  </a:lnTo>
                  <a:lnTo>
                    <a:pt x="7365" y="345947"/>
                  </a:lnTo>
                  <a:lnTo>
                    <a:pt x="7365" y="297179"/>
                  </a:lnTo>
                  <a:close/>
                </a:path>
                <a:path w="3540759" h="1632585">
                  <a:moveTo>
                    <a:pt x="12191" y="297179"/>
                  </a:moveTo>
                  <a:lnTo>
                    <a:pt x="9778" y="297179"/>
                  </a:lnTo>
                  <a:lnTo>
                    <a:pt x="9778" y="345947"/>
                  </a:lnTo>
                  <a:lnTo>
                    <a:pt x="12191" y="345947"/>
                  </a:lnTo>
                  <a:lnTo>
                    <a:pt x="12191" y="297179"/>
                  </a:lnTo>
                  <a:close/>
                </a:path>
                <a:path w="3540759" h="1632585">
                  <a:moveTo>
                    <a:pt x="7365" y="211835"/>
                  </a:moveTo>
                  <a:lnTo>
                    <a:pt x="0" y="211835"/>
                  </a:lnTo>
                  <a:lnTo>
                    <a:pt x="0" y="260603"/>
                  </a:lnTo>
                  <a:lnTo>
                    <a:pt x="7365" y="260603"/>
                  </a:lnTo>
                  <a:lnTo>
                    <a:pt x="7365" y="211835"/>
                  </a:lnTo>
                  <a:close/>
                </a:path>
                <a:path w="3540759" h="1632585">
                  <a:moveTo>
                    <a:pt x="12191" y="211835"/>
                  </a:moveTo>
                  <a:lnTo>
                    <a:pt x="9778" y="211835"/>
                  </a:lnTo>
                  <a:lnTo>
                    <a:pt x="9778" y="260603"/>
                  </a:lnTo>
                  <a:lnTo>
                    <a:pt x="12191" y="260603"/>
                  </a:lnTo>
                  <a:lnTo>
                    <a:pt x="12191" y="211835"/>
                  </a:lnTo>
                  <a:close/>
                </a:path>
                <a:path w="3540759" h="1632585">
                  <a:moveTo>
                    <a:pt x="7365" y="126491"/>
                  </a:moveTo>
                  <a:lnTo>
                    <a:pt x="0" y="126491"/>
                  </a:lnTo>
                  <a:lnTo>
                    <a:pt x="0" y="175259"/>
                  </a:lnTo>
                  <a:lnTo>
                    <a:pt x="7365" y="175259"/>
                  </a:lnTo>
                  <a:lnTo>
                    <a:pt x="7365" y="126491"/>
                  </a:lnTo>
                  <a:close/>
                </a:path>
                <a:path w="3540759" h="1632585">
                  <a:moveTo>
                    <a:pt x="12191" y="126491"/>
                  </a:moveTo>
                  <a:lnTo>
                    <a:pt x="9778" y="126491"/>
                  </a:lnTo>
                  <a:lnTo>
                    <a:pt x="9778" y="175259"/>
                  </a:lnTo>
                  <a:lnTo>
                    <a:pt x="12191" y="175259"/>
                  </a:lnTo>
                  <a:lnTo>
                    <a:pt x="12191" y="126491"/>
                  </a:lnTo>
                  <a:close/>
                </a:path>
                <a:path w="3540759" h="1632585">
                  <a:moveTo>
                    <a:pt x="7365" y="41147"/>
                  </a:moveTo>
                  <a:lnTo>
                    <a:pt x="0" y="41147"/>
                  </a:lnTo>
                  <a:lnTo>
                    <a:pt x="0" y="89915"/>
                  </a:lnTo>
                  <a:lnTo>
                    <a:pt x="7365" y="89915"/>
                  </a:lnTo>
                  <a:lnTo>
                    <a:pt x="7365" y="41147"/>
                  </a:lnTo>
                  <a:close/>
                </a:path>
                <a:path w="3540759" h="1632585">
                  <a:moveTo>
                    <a:pt x="12191" y="41147"/>
                  </a:moveTo>
                  <a:lnTo>
                    <a:pt x="9778" y="41147"/>
                  </a:lnTo>
                  <a:lnTo>
                    <a:pt x="9778" y="89915"/>
                  </a:lnTo>
                  <a:lnTo>
                    <a:pt x="12191" y="89915"/>
                  </a:lnTo>
                  <a:lnTo>
                    <a:pt x="12191" y="41147"/>
                  </a:lnTo>
                  <a:close/>
                </a:path>
                <a:path w="3540759" h="1632585">
                  <a:moveTo>
                    <a:pt x="56387" y="0"/>
                  </a:moveTo>
                  <a:lnTo>
                    <a:pt x="7620" y="0"/>
                  </a:lnTo>
                  <a:lnTo>
                    <a:pt x="7620" y="7365"/>
                  </a:lnTo>
                  <a:lnTo>
                    <a:pt x="56387" y="7365"/>
                  </a:lnTo>
                  <a:lnTo>
                    <a:pt x="56387" y="0"/>
                  </a:lnTo>
                  <a:close/>
                </a:path>
                <a:path w="3540759" h="1632585">
                  <a:moveTo>
                    <a:pt x="56387" y="9778"/>
                  </a:moveTo>
                  <a:lnTo>
                    <a:pt x="7620" y="9778"/>
                  </a:lnTo>
                  <a:lnTo>
                    <a:pt x="7620" y="12191"/>
                  </a:lnTo>
                  <a:lnTo>
                    <a:pt x="56387" y="12191"/>
                  </a:lnTo>
                  <a:lnTo>
                    <a:pt x="56387" y="9778"/>
                  </a:lnTo>
                  <a:close/>
                </a:path>
                <a:path w="3540759" h="1632585">
                  <a:moveTo>
                    <a:pt x="141732" y="0"/>
                  </a:moveTo>
                  <a:lnTo>
                    <a:pt x="92963" y="0"/>
                  </a:lnTo>
                  <a:lnTo>
                    <a:pt x="92963" y="7365"/>
                  </a:lnTo>
                  <a:lnTo>
                    <a:pt x="141732" y="7365"/>
                  </a:lnTo>
                  <a:lnTo>
                    <a:pt x="141732" y="0"/>
                  </a:lnTo>
                  <a:close/>
                </a:path>
                <a:path w="3540759" h="1632585">
                  <a:moveTo>
                    <a:pt x="141732" y="9778"/>
                  </a:moveTo>
                  <a:lnTo>
                    <a:pt x="92963" y="9778"/>
                  </a:lnTo>
                  <a:lnTo>
                    <a:pt x="92963" y="12191"/>
                  </a:lnTo>
                  <a:lnTo>
                    <a:pt x="141732" y="12191"/>
                  </a:lnTo>
                  <a:lnTo>
                    <a:pt x="141732" y="9778"/>
                  </a:lnTo>
                  <a:close/>
                </a:path>
                <a:path w="3540759" h="1632585">
                  <a:moveTo>
                    <a:pt x="227075" y="0"/>
                  </a:moveTo>
                  <a:lnTo>
                    <a:pt x="178308" y="0"/>
                  </a:lnTo>
                  <a:lnTo>
                    <a:pt x="178308" y="7365"/>
                  </a:lnTo>
                  <a:lnTo>
                    <a:pt x="227075" y="7365"/>
                  </a:lnTo>
                  <a:lnTo>
                    <a:pt x="227075" y="0"/>
                  </a:lnTo>
                  <a:close/>
                </a:path>
                <a:path w="3540759" h="1632585">
                  <a:moveTo>
                    <a:pt x="227075" y="9778"/>
                  </a:moveTo>
                  <a:lnTo>
                    <a:pt x="178308" y="9778"/>
                  </a:lnTo>
                  <a:lnTo>
                    <a:pt x="178308" y="12191"/>
                  </a:lnTo>
                  <a:lnTo>
                    <a:pt x="227075" y="12191"/>
                  </a:lnTo>
                  <a:lnTo>
                    <a:pt x="227075" y="9778"/>
                  </a:lnTo>
                  <a:close/>
                </a:path>
                <a:path w="3540759" h="1632585">
                  <a:moveTo>
                    <a:pt x="312420" y="0"/>
                  </a:moveTo>
                  <a:lnTo>
                    <a:pt x="263651" y="0"/>
                  </a:lnTo>
                  <a:lnTo>
                    <a:pt x="263651" y="7365"/>
                  </a:lnTo>
                  <a:lnTo>
                    <a:pt x="312420" y="7365"/>
                  </a:lnTo>
                  <a:lnTo>
                    <a:pt x="312420" y="0"/>
                  </a:lnTo>
                  <a:close/>
                </a:path>
                <a:path w="3540759" h="1632585">
                  <a:moveTo>
                    <a:pt x="312420" y="9778"/>
                  </a:moveTo>
                  <a:lnTo>
                    <a:pt x="263651" y="9778"/>
                  </a:lnTo>
                  <a:lnTo>
                    <a:pt x="263651" y="12191"/>
                  </a:lnTo>
                  <a:lnTo>
                    <a:pt x="312420" y="12191"/>
                  </a:lnTo>
                  <a:lnTo>
                    <a:pt x="312420" y="9778"/>
                  </a:lnTo>
                  <a:close/>
                </a:path>
                <a:path w="3540759" h="1632585">
                  <a:moveTo>
                    <a:pt x="397763" y="0"/>
                  </a:moveTo>
                  <a:lnTo>
                    <a:pt x="348996" y="0"/>
                  </a:lnTo>
                  <a:lnTo>
                    <a:pt x="348996" y="7365"/>
                  </a:lnTo>
                  <a:lnTo>
                    <a:pt x="397763" y="7365"/>
                  </a:lnTo>
                  <a:lnTo>
                    <a:pt x="397763" y="0"/>
                  </a:lnTo>
                  <a:close/>
                </a:path>
                <a:path w="3540759" h="1632585">
                  <a:moveTo>
                    <a:pt x="397763" y="9778"/>
                  </a:moveTo>
                  <a:lnTo>
                    <a:pt x="348996" y="9778"/>
                  </a:lnTo>
                  <a:lnTo>
                    <a:pt x="348996" y="12191"/>
                  </a:lnTo>
                  <a:lnTo>
                    <a:pt x="397763" y="12191"/>
                  </a:lnTo>
                  <a:lnTo>
                    <a:pt x="397763" y="9778"/>
                  </a:lnTo>
                  <a:close/>
                </a:path>
                <a:path w="3540759" h="1632585">
                  <a:moveTo>
                    <a:pt x="483108" y="0"/>
                  </a:moveTo>
                  <a:lnTo>
                    <a:pt x="434339" y="0"/>
                  </a:lnTo>
                  <a:lnTo>
                    <a:pt x="434339" y="7365"/>
                  </a:lnTo>
                  <a:lnTo>
                    <a:pt x="483108" y="7365"/>
                  </a:lnTo>
                  <a:lnTo>
                    <a:pt x="483108" y="0"/>
                  </a:lnTo>
                  <a:close/>
                </a:path>
                <a:path w="3540759" h="1632585">
                  <a:moveTo>
                    <a:pt x="483108" y="9778"/>
                  </a:moveTo>
                  <a:lnTo>
                    <a:pt x="434339" y="9778"/>
                  </a:lnTo>
                  <a:lnTo>
                    <a:pt x="434339" y="12191"/>
                  </a:lnTo>
                  <a:lnTo>
                    <a:pt x="483108" y="12191"/>
                  </a:lnTo>
                  <a:lnTo>
                    <a:pt x="483108" y="9778"/>
                  </a:lnTo>
                  <a:close/>
                </a:path>
                <a:path w="3540759" h="1632585">
                  <a:moveTo>
                    <a:pt x="568451" y="0"/>
                  </a:moveTo>
                  <a:lnTo>
                    <a:pt x="519684" y="0"/>
                  </a:lnTo>
                  <a:lnTo>
                    <a:pt x="519684" y="7365"/>
                  </a:lnTo>
                  <a:lnTo>
                    <a:pt x="568451" y="7365"/>
                  </a:lnTo>
                  <a:lnTo>
                    <a:pt x="568451" y="0"/>
                  </a:lnTo>
                  <a:close/>
                </a:path>
                <a:path w="3540759" h="1632585">
                  <a:moveTo>
                    <a:pt x="568451" y="9778"/>
                  </a:moveTo>
                  <a:lnTo>
                    <a:pt x="519684" y="9778"/>
                  </a:lnTo>
                  <a:lnTo>
                    <a:pt x="519684" y="12191"/>
                  </a:lnTo>
                  <a:lnTo>
                    <a:pt x="568451" y="12191"/>
                  </a:lnTo>
                  <a:lnTo>
                    <a:pt x="568451" y="9778"/>
                  </a:lnTo>
                  <a:close/>
                </a:path>
                <a:path w="3540759" h="1632585">
                  <a:moveTo>
                    <a:pt x="653796" y="0"/>
                  </a:moveTo>
                  <a:lnTo>
                    <a:pt x="605027" y="0"/>
                  </a:lnTo>
                  <a:lnTo>
                    <a:pt x="605027" y="7365"/>
                  </a:lnTo>
                  <a:lnTo>
                    <a:pt x="653796" y="7365"/>
                  </a:lnTo>
                  <a:lnTo>
                    <a:pt x="653796" y="0"/>
                  </a:lnTo>
                  <a:close/>
                </a:path>
                <a:path w="3540759" h="1632585">
                  <a:moveTo>
                    <a:pt x="653796" y="9778"/>
                  </a:moveTo>
                  <a:lnTo>
                    <a:pt x="605027" y="9778"/>
                  </a:lnTo>
                  <a:lnTo>
                    <a:pt x="605027" y="12191"/>
                  </a:lnTo>
                  <a:lnTo>
                    <a:pt x="653796" y="12191"/>
                  </a:lnTo>
                  <a:lnTo>
                    <a:pt x="653796" y="9778"/>
                  </a:lnTo>
                  <a:close/>
                </a:path>
                <a:path w="3540759" h="1632585">
                  <a:moveTo>
                    <a:pt x="739139" y="0"/>
                  </a:moveTo>
                  <a:lnTo>
                    <a:pt x="690372" y="0"/>
                  </a:lnTo>
                  <a:lnTo>
                    <a:pt x="690372" y="7365"/>
                  </a:lnTo>
                  <a:lnTo>
                    <a:pt x="739139" y="7365"/>
                  </a:lnTo>
                  <a:lnTo>
                    <a:pt x="739139" y="0"/>
                  </a:lnTo>
                  <a:close/>
                </a:path>
                <a:path w="3540759" h="1632585">
                  <a:moveTo>
                    <a:pt x="739139" y="9778"/>
                  </a:moveTo>
                  <a:lnTo>
                    <a:pt x="690372" y="9778"/>
                  </a:lnTo>
                  <a:lnTo>
                    <a:pt x="690372" y="12191"/>
                  </a:lnTo>
                  <a:lnTo>
                    <a:pt x="739139" y="12191"/>
                  </a:lnTo>
                  <a:lnTo>
                    <a:pt x="739139" y="9778"/>
                  </a:lnTo>
                  <a:close/>
                </a:path>
                <a:path w="3540759" h="1632585">
                  <a:moveTo>
                    <a:pt x="824484" y="0"/>
                  </a:moveTo>
                  <a:lnTo>
                    <a:pt x="775715" y="0"/>
                  </a:lnTo>
                  <a:lnTo>
                    <a:pt x="775715" y="7365"/>
                  </a:lnTo>
                  <a:lnTo>
                    <a:pt x="824484" y="7365"/>
                  </a:lnTo>
                  <a:lnTo>
                    <a:pt x="824484" y="0"/>
                  </a:lnTo>
                  <a:close/>
                </a:path>
                <a:path w="3540759" h="1632585">
                  <a:moveTo>
                    <a:pt x="824484" y="9778"/>
                  </a:moveTo>
                  <a:lnTo>
                    <a:pt x="775715" y="9778"/>
                  </a:lnTo>
                  <a:lnTo>
                    <a:pt x="775715" y="12191"/>
                  </a:lnTo>
                  <a:lnTo>
                    <a:pt x="824484" y="12191"/>
                  </a:lnTo>
                  <a:lnTo>
                    <a:pt x="824484" y="9778"/>
                  </a:lnTo>
                  <a:close/>
                </a:path>
                <a:path w="3540759" h="1632585">
                  <a:moveTo>
                    <a:pt x="909827" y="0"/>
                  </a:moveTo>
                  <a:lnTo>
                    <a:pt x="861060" y="0"/>
                  </a:lnTo>
                  <a:lnTo>
                    <a:pt x="861060" y="7365"/>
                  </a:lnTo>
                  <a:lnTo>
                    <a:pt x="909827" y="7365"/>
                  </a:lnTo>
                  <a:lnTo>
                    <a:pt x="909827" y="0"/>
                  </a:lnTo>
                  <a:close/>
                </a:path>
                <a:path w="3540759" h="1632585">
                  <a:moveTo>
                    <a:pt x="909827" y="9778"/>
                  </a:moveTo>
                  <a:lnTo>
                    <a:pt x="861060" y="9778"/>
                  </a:lnTo>
                  <a:lnTo>
                    <a:pt x="861060" y="12191"/>
                  </a:lnTo>
                  <a:lnTo>
                    <a:pt x="909827" y="12191"/>
                  </a:lnTo>
                  <a:lnTo>
                    <a:pt x="909827" y="9778"/>
                  </a:lnTo>
                  <a:close/>
                </a:path>
                <a:path w="3540759" h="1632585">
                  <a:moveTo>
                    <a:pt x="995172" y="0"/>
                  </a:moveTo>
                  <a:lnTo>
                    <a:pt x="946403" y="0"/>
                  </a:lnTo>
                  <a:lnTo>
                    <a:pt x="946403" y="7365"/>
                  </a:lnTo>
                  <a:lnTo>
                    <a:pt x="995172" y="7365"/>
                  </a:lnTo>
                  <a:lnTo>
                    <a:pt x="995172" y="0"/>
                  </a:lnTo>
                  <a:close/>
                </a:path>
                <a:path w="3540759" h="1632585">
                  <a:moveTo>
                    <a:pt x="995172" y="9778"/>
                  </a:moveTo>
                  <a:lnTo>
                    <a:pt x="946403" y="9778"/>
                  </a:lnTo>
                  <a:lnTo>
                    <a:pt x="946403" y="12191"/>
                  </a:lnTo>
                  <a:lnTo>
                    <a:pt x="995172" y="12191"/>
                  </a:lnTo>
                  <a:lnTo>
                    <a:pt x="995172" y="9778"/>
                  </a:lnTo>
                  <a:close/>
                </a:path>
                <a:path w="3540759" h="1632585">
                  <a:moveTo>
                    <a:pt x="1080515" y="0"/>
                  </a:moveTo>
                  <a:lnTo>
                    <a:pt x="1031748" y="0"/>
                  </a:lnTo>
                  <a:lnTo>
                    <a:pt x="1031748" y="7365"/>
                  </a:lnTo>
                  <a:lnTo>
                    <a:pt x="1080515" y="7365"/>
                  </a:lnTo>
                  <a:lnTo>
                    <a:pt x="1080515" y="0"/>
                  </a:lnTo>
                  <a:close/>
                </a:path>
                <a:path w="3540759" h="1632585">
                  <a:moveTo>
                    <a:pt x="1080515" y="9778"/>
                  </a:moveTo>
                  <a:lnTo>
                    <a:pt x="1031748" y="9778"/>
                  </a:lnTo>
                  <a:lnTo>
                    <a:pt x="1031748" y="12191"/>
                  </a:lnTo>
                  <a:lnTo>
                    <a:pt x="1080515" y="12191"/>
                  </a:lnTo>
                  <a:lnTo>
                    <a:pt x="1080515" y="9778"/>
                  </a:lnTo>
                  <a:close/>
                </a:path>
                <a:path w="3540759" h="1632585">
                  <a:moveTo>
                    <a:pt x="1165860" y="0"/>
                  </a:moveTo>
                  <a:lnTo>
                    <a:pt x="1117091" y="0"/>
                  </a:lnTo>
                  <a:lnTo>
                    <a:pt x="1117091" y="7365"/>
                  </a:lnTo>
                  <a:lnTo>
                    <a:pt x="1165860" y="7365"/>
                  </a:lnTo>
                  <a:lnTo>
                    <a:pt x="1165860" y="0"/>
                  </a:lnTo>
                  <a:close/>
                </a:path>
                <a:path w="3540759" h="1632585">
                  <a:moveTo>
                    <a:pt x="1165860" y="9778"/>
                  </a:moveTo>
                  <a:lnTo>
                    <a:pt x="1117091" y="9778"/>
                  </a:lnTo>
                  <a:lnTo>
                    <a:pt x="1117091" y="12191"/>
                  </a:lnTo>
                  <a:lnTo>
                    <a:pt x="1165860" y="12191"/>
                  </a:lnTo>
                  <a:lnTo>
                    <a:pt x="1165860" y="9778"/>
                  </a:lnTo>
                  <a:close/>
                </a:path>
                <a:path w="3540759" h="1632585">
                  <a:moveTo>
                    <a:pt x="1251203" y="0"/>
                  </a:moveTo>
                  <a:lnTo>
                    <a:pt x="1202436" y="0"/>
                  </a:lnTo>
                  <a:lnTo>
                    <a:pt x="1202436" y="7365"/>
                  </a:lnTo>
                  <a:lnTo>
                    <a:pt x="1251203" y="7365"/>
                  </a:lnTo>
                  <a:lnTo>
                    <a:pt x="1251203" y="0"/>
                  </a:lnTo>
                  <a:close/>
                </a:path>
                <a:path w="3540759" h="1632585">
                  <a:moveTo>
                    <a:pt x="1251203" y="9778"/>
                  </a:moveTo>
                  <a:lnTo>
                    <a:pt x="1202436" y="9778"/>
                  </a:lnTo>
                  <a:lnTo>
                    <a:pt x="1202436" y="12191"/>
                  </a:lnTo>
                  <a:lnTo>
                    <a:pt x="1251203" y="12191"/>
                  </a:lnTo>
                  <a:lnTo>
                    <a:pt x="1251203" y="9778"/>
                  </a:lnTo>
                  <a:close/>
                </a:path>
                <a:path w="3540759" h="1632585">
                  <a:moveTo>
                    <a:pt x="1336548" y="0"/>
                  </a:moveTo>
                  <a:lnTo>
                    <a:pt x="1287779" y="0"/>
                  </a:lnTo>
                  <a:lnTo>
                    <a:pt x="1287779" y="7365"/>
                  </a:lnTo>
                  <a:lnTo>
                    <a:pt x="1336548" y="7365"/>
                  </a:lnTo>
                  <a:lnTo>
                    <a:pt x="1336548" y="0"/>
                  </a:lnTo>
                  <a:close/>
                </a:path>
                <a:path w="3540759" h="1632585">
                  <a:moveTo>
                    <a:pt x="1336548" y="9778"/>
                  </a:moveTo>
                  <a:lnTo>
                    <a:pt x="1287779" y="9778"/>
                  </a:lnTo>
                  <a:lnTo>
                    <a:pt x="1287779" y="12191"/>
                  </a:lnTo>
                  <a:lnTo>
                    <a:pt x="1336548" y="12191"/>
                  </a:lnTo>
                  <a:lnTo>
                    <a:pt x="1336548" y="9778"/>
                  </a:lnTo>
                  <a:close/>
                </a:path>
                <a:path w="3540759" h="1632585">
                  <a:moveTo>
                    <a:pt x="1421892" y="0"/>
                  </a:moveTo>
                  <a:lnTo>
                    <a:pt x="1373124" y="0"/>
                  </a:lnTo>
                  <a:lnTo>
                    <a:pt x="1373124" y="7365"/>
                  </a:lnTo>
                  <a:lnTo>
                    <a:pt x="1421892" y="7365"/>
                  </a:lnTo>
                  <a:lnTo>
                    <a:pt x="1421892" y="0"/>
                  </a:lnTo>
                  <a:close/>
                </a:path>
                <a:path w="3540759" h="1632585">
                  <a:moveTo>
                    <a:pt x="1421892" y="9778"/>
                  </a:moveTo>
                  <a:lnTo>
                    <a:pt x="1373124" y="9778"/>
                  </a:lnTo>
                  <a:lnTo>
                    <a:pt x="1373124" y="12191"/>
                  </a:lnTo>
                  <a:lnTo>
                    <a:pt x="1421892" y="12191"/>
                  </a:lnTo>
                  <a:lnTo>
                    <a:pt x="1421892" y="9778"/>
                  </a:lnTo>
                  <a:close/>
                </a:path>
                <a:path w="3540759" h="1632585">
                  <a:moveTo>
                    <a:pt x="1507235" y="0"/>
                  </a:moveTo>
                  <a:lnTo>
                    <a:pt x="1458468" y="0"/>
                  </a:lnTo>
                  <a:lnTo>
                    <a:pt x="1458468" y="7365"/>
                  </a:lnTo>
                  <a:lnTo>
                    <a:pt x="1507235" y="7365"/>
                  </a:lnTo>
                  <a:lnTo>
                    <a:pt x="1507235" y="0"/>
                  </a:lnTo>
                  <a:close/>
                </a:path>
                <a:path w="3540759" h="1632585">
                  <a:moveTo>
                    <a:pt x="1507235" y="9778"/>
                  </a:moveTo>
                  <a:lnTo>
                    <a:pt x="1458468" y="9778"/>
                  </a:lnTo>
                  <a:lnTo>
                    <a:pt x="1458468" y="12191"/>
                  </a:lnTo>
                  <a:lnTo>
                    <a:pt x="1507235" y="12191"/>
                  </a:lnTo>
                  <a:lnTo>
                    <a:pt x="1507235" y="9778"/>
                  </a:lnTo>
                  <a:close/>
                </a:path>
                <a:path w="3540759" h="1632585">
                  <a:moveTo>
                    <a:pt x="1592579" y="0"/>
                  </a:moveTo>
                  <a:lnTo>
                    <a:pt x="1543812" y="0"/>
                  </a:lnTo>
                  <a:lnTo>
                    <a:pt x="1543812" y="7365"/>
                  </a:lnTo>
                  <a:lnTo>
                    <a:pt x="1592579" y="7365"/>
                  </a:lnTo>
                  <a:lnTo>
                    <a:pt x="1592579" y="0"/>
                  </a:lnTo>
                  <a:close/>
                </a:path>
                <a:path w="3540759" h="1632585">
                  <a:moveTo>
                    <a:pt x="1592579" y="9778"/>
                  </a:moveTo>
                  <a:lnTo>
                    <a:pt x="1543812" y="9778"/>
                  </a:lnTo>
                  <a:lnTo>
                    <a:pt x="1543812" y="12191"/>
                  </a:lnTo>
                  <a:lnTo>
                    <a:pt x="1592579" y="12191"/>
                  </a:lnTo>
                  <a:lnTo>
                    <a:pt x="1592579" y="9778"/>
                  </a:lnTo>
                  <a:close/>
                </a:path>
                <a:path w="3540759" h="1632585">
                  <a:moveTo>
                    <a:pt x="1677924" y="0"/>
                  </a:moveTo>
                  <a:lnTo>
                    <a:pt x="1629155" y="0"/>
                  </a:lnTo>
                  <a:lnTo>
                    <a:pt x="1629155" y="7365"/>
                  </a:lnTo>
                  <a:lnTo>
                    <a:pt x="1677924" y="7365"/>
                  </a:lnTo>
                  <a:lnTo>
                    <a:pt x="1677924" y="0"/>
                  </a:lnTo>
                  <a:close/>
                </a:path>
                <a:path w="3540759" h="1632585">
                  <a:moveTo>
                    <a:pt x="1677924" y="9778"/>
                  </a:moveTo>
                  <a:lnTo>
                    <a:pt x="1629155" y="9778"/>
                  </a:lnTo>
                  <a:lnTo>
                    <a:pt x="1629155" y="12191"/>
                  </a:lnTo>
                  <a:lnTo>
                    <a:pt x="1677924" y="12191"/>
                  </a:lnTo>
                  <a:lnTo>
                    <a:pt x="1677924" y="9778"/>
                  </a:lnTo>
                  <a:close/>
                </a:path>
                <a:path w="3540759" h="1632585">
                  <a:moveTo>
                    <a:pt x="1763268" y="0"/>
                  </a:moveTo>
                  <a:lnTo>
                    <a:pt x="1714500" y="0"/>
                  </a:lnTo>
                  <a:lnTo>
                    <a:pt x="1714500" y="7365"/>
                  </a:lnTo>
                  <a:lnTo>
                    <a:pt x="1763268" y="7365"/>
                  </a:lnTo>
                  <a:lnTo>
                    <a:pt x="1763268" y="0"/>
                  </a:lnTo>
                  <a:close/>
                </a:path>
                <a:path w="3540759" h="1632585">
                  <a:moveTo>
                    <a:pt x="1763268" y="9778"/>
                  </a:moveTo>
                  <a:lnTo>
                    <a:pt x="1714500" y="9778"/>
                  </a:lnTo>
                  <a:lnTo>
                    <a:pt x="1714500" y="12191"/>
                  </a:lnTo>
                  <a:lnTo>
                    <a:pt x="1763268" y="12191"/>
                  </a:lnTo>
                  <a:lnTo>
                    <a:pt x="1763268" y="9778"/>
                  </a:lnTo>
                  <a:close/>
                </a:path>
                <a:path w="3540759" h="1632585">
                  <a:moveTo>
                    <a:pt x="1848612" y="0"/>
                  </a:moveTo>
                  <a:lnTo>
                    <a:pt x="1799844" y="0"/>
                  </a:lnTo>
                  <a:lnTo>
                    <a:pt x="1799844" y="7365"/>
                  </a:lnTo>
                  <a:lnTo>
                    <a:pt x="1848612" y="7365"/>
                  </a:lnTo>
                  <a:lnTo>
                    <a:pt x="1848612" y="0"/>
                  </a:lnTo>
                  <a:close/>
                </a:path>
                <a:path w="3540759" h="1632585">
                  <a:moveTo>
                    <a:pt x="1848612" y="9778"/>
                  </a:moveTo>
                  <a:lnTo>
                    <a:pt x="1799844" y="9778"/>
                  </a:lnTo>
                  <a:lnTo>
                    <a:pt x="1799844" y="12191"/>
                  </a:lnTo>
                  <a:lnTo>
                    <a:pt x="1848612" y="12191"/>
                  </a:lnTo>
                  <a:lnTo>
                    <a:pt x="1848612" y="9778"/>
                  </a:lnTo>
                  <a:close/>
                </a:path>
                <a:path w="3540759" h="1632585">
                  <a:moveTo>
                    <a:pt x="1933955" y="0"/>
                  </a:moveTo>
                  <a:lnTo>
                    <a:pt x="1885188" y="0"/>
                  </a:lnTo>
                  <a:lnTo>
                    <a:pt x="1885188" y="7365"/>
                  </a:lnTo>
                  <a:lnTo>
                    <a:pt x="1933955" y="7365"/>
                  </a:lnTo>
                  <a:lnTo>
                    <a:pt x="1933955" y="0"/>
                  </a:lnTo>
                  <a:close/>
                </a:path>
                <a:path w="3540759" h="1632585">
                  <a:moveTo>
                    <a:pt x="1933955" y="9778"/>
                  </a:moveTo>
                  <a:lnTo>
                    <a:pt x="1885188" y="9778"/>
                  </a:lnTo>
                  <a:lnTo>
                    <a:pt x="1885188" y="12191"/>
                  </a:lnTo>
                  <a:lnTo>
                    <a:pt x="1933955" y="12191"/>
                  </a:lnTo>
                  <a:lnTo>
                    <a:pt x="1933955" y="9778"/>
                  </a:lnTo>
                  <a:close/>
                </a:path>
                <a:path w="3540759" h="1632585">
                  <a:moveTo>
                    <a:pt x="2019300" y="0"/>
                  </a:moveTo>
                  <a:lnTo>
                    <a:pt x="1970531" y="0"/>
                  </a:lnTo>
                  <a:lnTo>
                    <a:pt x="1970531" y="7365"/>
                  </a:lnTo>
                  <a:lnTo>
                    <a:pt x="2019300" y="7365"/>
                  </a:lnTo>
                  <a:lnTo>
                    <a:pt x="2019300" y="0"/>
                  </a:lnTo>
                  <a:close/>
                </a:path>
                <a:path w="3540759" h="1632585">
                  <a:moveTo>
                    <a:pt x="2019300" y="9778"/>
                  </a:moveTo>
                  <a:lnTo>
                    <a:pt x="1970531" y="9778"/>
                  </a:lnTo>
                  <a:lnTo>
                    <a:pt x="1970531" y="12191"/>
                  </a:lnTo>
                  <a:lnTo>
                    <a:pt x="2019300" y="12191"/>
                  </a:lnTo>
                  <a:lnTo>
                    <a:pt x="2019300" y="9778"/>
                  </a:lnTo>
                  <a:close/>
                </a:path>
                <a:path w="3540759" h="1632585">
                  <a:moveTo>
                    <a:pt x="2104644" y="0"/>
                  </a:moveTo>
                  <a:lnTo>
                    <a:pt x="2055876" y="0"/>
                  </a:lnTo>
                  <a:lnTo>
                    <a:pt x="2055876" y="7365"/>
                  </a:lnTo>
                  <a:lnTo>
                    <a:pt x="2104644" y="7365"/>
                  </a:lnTo>
                  <a:lnTo>
                    <a:pt x="2104644" y="0"/>
                  </a:lnTo>
                  <a:close/>
                </a:path>
                <a:path w="3540759" h="1632585">
                  <a:moveTo>
                    <a:pt x="2104644" y="9778"/>
                  </a:moveTo>
                  <a:lnTo>
                    <a:pt x="2055876" y="9778"/>
                  </a:lnTo>
                  <a:lnTo>
                    <a:pt x="2055876" y="12191"/>
                  </a:lnTo>
                  <a:lnTo>
                    <a:pt x="2104644" y="12191"/>
                  </a:lnTo>
                  <a:lnTo>
                    <a:pt x="2104644" y="9778"/>
                  </a:lnTo>
                  <a:close/>
                </a:path>
                <a:path w="3540759" h="1632585">
                  <a:moveTo>
                    <a:pt x="2189988" y="0"/>
                  </a:moveTo>
                  <a:lnTo>
                    <a:pt x="2141220" y="0"/>
                  </a:lnTo>
                  <a:lnTo>
                    <a:pt x="2141220" y="7365"/>
                  </a:lnTo>
                  <a:lnTo>
                    <a:pt x="2189988" y="7365"/>
                  </a:lnTo>
                  <a:lnTo>
                    <a:pt x="2189988" y="0"/>
                  </a:lnTo>
                  <a:close/>
                </a:path>
                <a:path w="3540759" h="1632585">
                  <a:moveTo>
                    <a:pt x="2189988" y="9778"/>
                  </a:moveTo>
                  <a:lnTo>
                    <a:pt x="2141220" y="9778"/>
                  </a:lnTo>
                  <a:lnTo>
                    <a:pt x="2141220" y="12191"/>
                  </a:lnTo>
                  <a:lnTo>
                    <a:pt x="2189988" y="12191"/>
                  </a:lnTo>
                  <a:lnTo>
                    <a:pt x="2189988" y="9778"/>
                  </a:lnTo>
                  <a:close/>
                </a:path>
                <a:path w="3540759" h="1632585">
                  <a:moveTo>
                    <a:pt x="2275331" y="0"/>
                  </a:moveTo>
                  <a:lnTo>
                    <a:pt x="2226564" y="0"/>
                  </a:lnTo>
                  <a:lnTo>
                    <a:pt x="2226564" y="7365"/>
                  </a:lnTo>
                  <a:lnTo>
                    <a:pt x="2275331" y="7365"/>
                  </a:lnTo>
                  <a:lnTo>
                    <a:pt x="2275331" y="0"/>
                  </a:lnTo>
                  <a:close/>
                </a:path>
                <a:path w="3540759" h="1632585">
                  <a:moveTo>
                    <a:pt x="2275331" y="9778"/>
                  </a:moveTo>
                  <a:lnTo>
                    <a:pt x="2226564" y="9778"/>
                  </a:lnTo>
                  <a:lnTo>
                    <a:pt x="2226564" y="12191"/>
                  </a:lnTo>
                  <a:lnTo>
                    <a:pt x="2275331" y="12191"/>
                  </a:lnTo>
                  <a:lnTo>
                    <a:pt x="2275331" y="9778"/>
                  </a:lnTo>
                  <a:close/>
                </a:path>
                <a:path w="3540759" h="1632585">
                  <a:moveTo>
                    <a:pt x="2360676" y="0"/>
                  </a:moveTo>
                  <a:lnTo>
                    <a:pt x="2311907" y="0"/>
                  </a:lnTo>
                  <a:lnTo>
                    <a:pt x="2311907" y="7365"/>
                  </a:lnTo>
                  <a:lnTo>
                    <a:pt x="2360676" y="7365"/>
                  </a:lnTo>
                  <a:lnTo>
                    <a:pt x="2360676" y="0"/>
                  </a:lnTo>
                  <a:close/>
                </a:path>
                <a:path w="3540759" h="1632585">
                  <a:moveTo>
                    <a:pt x="2360676" y="9778"/>
                  </a:moveTo>
                  <a:lnTo>
                    <a:pt x="2311907" y="9778"/>
                  </a:lnTo>
                  <a:lnTo>
                    <a:pt x="2311907" y="12191"/>
                  </a:lnTo>
                  <a:lnTo>
                    <a:pt x="2360676" y="12191"/>
                  </a:lnTo>
                  <a:lnTo>
                    <a:pt x="2360676" y="9778"/>
                  </a:lnTo>
                  <a:close/>
                </a:path>
                <a:path w="3540759" h="1632585">
                  <a:moveTo>
                    <a:pt x="2446020" y="0"/>
                  </a:moveTo>
                  <a:lnTo>
                    <a:pt x="2397252" y="0"/>
                  </a:lnTo>
                  <a:lnTo>
                    <a:pt x="2397252" y="7365"/>
                  </a:lnTo>
                  <a:lnTo>
                    <a:pt x="2446020" y="7365"/>
                  </a:lnTo>
                  <a:lnTo>
                    <a:pt x="2446020" y="0"/>
                  </a:lnTo>
                  <a:close/>
                </a:path>
                <a:path w="3540759" h="1632585">
                  <a:moveTo>
                    <a:pt x="2446020" y="9778"/>
                  </a:moveTo>
                  <a:lnTo>
                    <a:pt x="2397252" y="9778"/>
                  </a:lnTo>
                  <a:lnTo>
                    <a:pt x="2397252" y="12191"/>
                  </a:lnTo>
                  <a:lnTo>
                    <a:pt x="2446020" y="12191"/>
                  </a:lnTo>
                  <a:lnTo>
                    <a:pt x="2446020" y="9778"/>
                  </a:lnTo>
                  <a:close/>
                </a:path>
                <a:path w="3540759" h="1632585">
                  <a:moveTo>
                    <a:pt x="2531364" y="0"/>
                  </a:moveTo>
                  <a:lnTo>
                    <a:pt x="2482596" y="0"/>
                  </a:lnTo>
                  <a:lnTo>
                    <a:pt x="2482596" y="7365"/>
                  </a:lnTo>
                  <a:lnTo>
                    <a:pt x="2531364" y="7365"/>
                  </a:lnTo>
                  <a:lnTo>
                    <a:pt x="2531364" y="0"/>
                  </a:lnTo>
                  <a:close/>
                </a:path>
                <a:path w="3540759" h="1632585">
                  <a:moveTo>
                    <a:pt x="2531364" y="9778"/>
                  </a:moveTo>
                  <a:lnTo>
                    <a:pt x="2482596" y="9778"/>
                  </a:lnTo>
                  <a:lnTo>
                    <a:pt x="2482596" y="12191"/>
                  </a:lnTo>
                  <a:lnTo>
                    <a:pt x="2531364" y="12191"/>
                  </a:lnTo>
                  <a:lnTo>
                    <a:pt x="2531364" y="9778"/>
                  </a:lnTo>
                  <a:close/>
                </a:path>
                <a:path w="3540759" h="1632585">
                  <a:moveTo>
                    <a:pt x="2616707" y="0"/>
                  </a:moveTo>
                  <a:lnTo>
                    <a:pt x="2567940" y="0"/>
                  </a:lnTo>
                  <a:lnTo>
                    <a:pt x="2567940" y="7365"/>
                  </a:lnTo>
                  <a:lnTo>
                    <a:pt x="2616707" y="7365"/>
                  </a:lnTo>
                  <a:lnTo>
                    <a:pt x="2616707" y="0"/>
                  </a:lnTo>
                  <a:close/>
                </a:path>
                <a:path w="3540759" h="1632585">
                  <a:moveTo>
                    <a:pt x="2616707" y="9778"/>
                  </a:moveTo>
                  <a:lnTo>
                    <a:pt x="2567940" y="9778"/>
                  </a:lnTo>
                  <a:lnTo>
                    <a:pt x="2567940" y="12191"/>
                  </a:lnTo>
                  <a:lnTo>
                    <a:pt x="2616707" y="12191"/>
                  </a:lnTo>
                  <a:lnTo>
                    <a:pt x="2616707" y="9778"/>
                  </a:lnTo>
                  <a:close/>
                </a:path>
                <a:path w="3540759" h="1632585">
                  <a:moveTo>
                    <a:pt x="2702052" y="0"/>
                  </a:moveTo>
                  <a:lnTo>
                    <a:pt x="2653283" y="0"/>
                  </a:lnTo>
                  <a:lnTo>
                    <a:pt x="2653283" y="7365"/>
                  </a:lnTo>
                  <a:lnTo>
                    <a:pt x="2702052" y="7365"/>
                  </a:lnTo>
                  <a:lnTo>
                    <a:pt x="2702052" y="0"/>
                  </a:lnTo>
                  <a:close/>
                </a:path>
                <a:path w="3540759" h="1632585">
                  <a:moveTo>
                    <a:pt x="2702052" y="9778"/>
                  </a:moveTo>
                  <a:lnTo>
                    <a:pt x="2653283" y="9778"/>
                  </a:lnTo>
                  <a:lnTo>
                    <a:pt x="2653283" y="12191"/>
                  </a:lnTo>
                  <a:lnTo>
                    <a:pt x="2702052" y="12191"/>
                  </a:lnTo>
                  <a:lnTo>
                    <a:pt x="2702052" y="9778"/>
                  </a:lnTo>
                  <a:close/>
                </a:path>
                <a:path w="3540759" h="1632585">
                  <a:moveTo>
                    <a:pt x="2787396" y="0"/>
                  </a:moveTo>
                  <a:lnTo>
                    <a:pt x="2738628" y="0"/>
                  </a:lnTo>
                  <a:lnTo>
                    <a:pt x="2738628" y="7365"/>
                  </a:lnTo>
                  <a:lnTo>
                    <a:pt x="2787396" y="7365"/>
                  </a:lnTo>
                  <a:lnTo>
                    <a:pt x="2787396" y="0"/>
                  </a:lnTo>
                  <a:close/>
                </a:path>
                <a:path w="3540759" h="1632585">
                  <a:moveTo>
                    <a:pt x="2787396" y="9778"/>
                  </a:moveTo>
                  <a:lnTo>
                    <a:pt x="2738628" y="9778"/>
                  </a:lnTo>
                  <a:lnTo>
                    <a:pt x="2738628" y="12191"/>
                  </a:lnTo>
                  <a:lnTo>
                    <a:pt x="2787396" y="12191"/>
                  </a:lnTo>
                  <a:lnTo>
                    <a:pt x="2787396" y="9778"/>
                  </a:lnTo>
                  <a:close/>
                </a:path>
                <a:path w="3540759" h="1632585">
                  <a:moveTo>
                    <a:pt x="2872740" y="0"/>
                  </a:moveTo>
                  <a:lnTo>
                    <a:pt x="2823972" y="0"/>
                  </a:lnTo>
                  <a:lnTo>
                    <a:pt x="2823972" y="7365"/>
                  </a:lnTo>
                  <a:lnTo>
                    <a:pt x="2872740" y="7365"/>
                  </a:lnTo>
                  <a:lnTo>
                    <a:pt x="2872740" y="0"/>
                  </a:lnTo>
                  <a:close/>
                </a:path>
                <a:path w="3540759" h="1632585">
                  <a:moveTo>
                    <a:pt x="2872740" y="9778"/>
                  </a:moveTo>
                  <a:lnTo>
                    <a:pt x="2823972" y="9778"/>
                  </a:lnTo>
                  <a:lnTo>
                    <a:pt x="2823972" y="12191"/>
                  </a:lnTo>
                  <a:lnTo>
                    <a:pt x="2872740" y="12191"/>
                  </a:lnTo>
                  <a:lnTo>
                    <a:pt x="2872740" y="9778"/>
                  </a:lnTo>
                  <a:close/>
                </a:path>
                <a:path w="3540759" h="1632585">
                  <a:moveTo>
                    <a:pt x="2958083" y="0"/>
                  </a:moveTo>
                  <a:lnTo>
                    <a:pt x="2909316" y="0"/>
                  </a:lnTo>
                  <a:lnTo>
                    <a:pt x="2909316" y="7365"/>
                  </a:lnTo>
                  <a:lnTo>
                    <a:pt x="2958083" y="7365"/>
                  </a:lnTo>
                  <a:lnTo>
                    <a:pt x="2958083" y="0"/>
                  </a:lnTo>
                  <a:close/>
                </a:path>
                <a:path w="3540759" h="1632585">
                  <a:moveTo>
                    <a:pt x="2958083" y="9778"/>
                  </a:moveTo>
                  <a:lnTo>
                    <a:pt x="2909316" y="9778"/>
                  </a:lnTo>
                  <a:lnTo>
                    <a:pt x="2909316" y="12191"/>
                  </a:lnTo>
                  <a:lnTo>
                    <a:pt x="2958083" y="12191"/>
                  </a:lnTo>
                  <a:lnTo>
                    <a:pt x="2958083" y="9778"/>
                  </a:lnTo>
                  <a:close/>
                </a:path>
                <a:path w="3540759" h="1632585">
                  <a:moveTo>
                    <a:pt x="3043428" y="0"/>
                  </a:moveTo>
                  <a:lnTo>
                    <a:pt x="2994659" y="0"/>
                  </a:lnTo>
                  <a:lnTo>
                    <a:pt x="2994659" y="7365"/>
                  </a:lnTo>
                  <a:lnTo>
                    <a:pt x="3043428" y="7365"/>
                  </a:lnTo>
                  <a:lnTo>
                    <a:pt x="3043428" y="0"/>
                  </a:lnTo>
                  <a:close/>
                </a:path>
                <a:path w="3540759" h="1632585">
                  <a:moveTo>
                    <a:pt x="3043428" y="9778"/>
                  </a:moveTo>
                  <a:lnTo>
                    <a:pt x="2994659" y="9778"/>
                  </a:lnTo>
                  <a:lnTo>
                    <a:pt x="2994659" y="12191"/>
                  </a:lnTo>
                  <a:lnTo>
                    <a:pt x="3043428" y="12191"/>
                  </a:lnTo>
                  <a:lnTo>
                    <a:pt x="3043428" y="9778"/>
                  </a:lnTo>
                  <a:close/>
                </a:path>
                <a:path w="3540759" h="1632585">
                  <a:moveTo>
                    <a:pt x="3128772" y="0"/>
                  </a:moveTo>
                  <a:lnTo>
                    <a:pt x="3080004" y="0"/>
                  </a:lnTo>
                  <a:lnTo>
                    <a:pt x="3080004" y="7365"/>
                  </a:lnTo>
                  <a:lnTo>
                    <a:pt x="3128772" y="7365"/>
                  </a:lnTo>
                  <a:lnTo>
                    <a:pt x="3128772" y="0"/>
                  </a:lnTo>
                  <a:close/>
                </a:path>
                <a:path w="3540759" h="1632585">
                  <a:moveTo>
                    <a:pt x="3128772" y="9778"/>
                  </a:moveTo>
                  <a:lnTo>
                    <a:pt x="3080004" y="9778"/>
                  </a:lnTo>
                  <a:lnTo>
                    <a:pt x="3080004" y="12191"/>
                  </a:lnTo>
                  <a:lnTo>
                    <a:pt x="3128772" y="12191"/>
                  </a:lnTo>
                  <a:lnTo>
                    <a:pt x="3128772" y="9778"/>
                  </a:lnTo>
                  <a:close/>
                </a:path>
                <a:path w="3540759" h="1632585">
                  <a:moveTo>
                    <a:pt x="3214116" y="0"/>
                  </a:moveTo>
                  <a:lnTo>
                    <a:pt x="3165348" y="0"/>
                  </a:lnTo>
                  <a:lnTo>
                    <a:pt x="3165348" y="7365"/>
                  </a:lnTo>
                  <a:lnTo>
                    <a:pt x="3214116" y="7365"/>
                  </a:lnTo>
                  <a:lnTo>
                    <a:pt x="3214116" y="0"/>
                  </a:lnTo>
                  <a:close/>
                </a:path>
                <a:path w="3540759" h="1632585">
                  <a:moveTo>
                    <a:pt x="3214116" y="9778"/>
                  </a:moveTo>
                  <a:lnTo>
                    <a:pt x="3165348" y="9778"/>
                  </a:lnTo>
                  <a:lnTo>
                    <a:pt x="3165348" y="12191"/>
                  </a:lnTo>
                  <a:lnTo>
                    <a:pt x="3214116" y="12191"/>
                  </a:lnTo>
                  <a:lnTo>
                    <a:pt x="3214116" y="9778"/>
                  </a:lnTo>
                  <a:close/>
                </a:path>
                <a:path w="3540759" h="1632585">
                  <a:moveTo>
                    <a:pt x="3299459" y="0"/>
                  </a:moveTo>
                  <a:lnTo>
                    <a:pt x="3250692" y="0"/>
                  </a:lnTo>
                  <a:lnTo>
                    <a:pt x="3250692" y="7365"/>
                  </a:lnTo>
                  <a:lnTo>
                    <a:pt x="3299459" y="7365"/>
                  </a:lnTo>
                  <a:lnTo>
                    <a:pt x="3299459" y="0"/>
                  </a:lnTo>
                  <a:close/>
                </a:path>
                <a:path w="3540759" h="1632585">
                  <a:moveTo>
                    <a:pt x="3299459" y="9778"/>
                  </a:moveTo>
                  <a:lnTo>
                    <a:pt x="3250692" y="9778"/>
                  </a:lnTo>
                  <a:lnTo>
                    <a:pt x="3250692" y="12191"/>
                  </a:lnTo>
                  <a:lnTo>
                    <a:pt x="3299459" y="12191"/>
                  </a:lnTo>
                  <a:lnTo>
                    <a:pt x="3299459" y="9778"/>
                  </a:lnTo>
                  <a:close/>
                </a:path>
                <a:path w="3540759" h="1632585">
                  <a:moveTo>
                    <a:pt x="3384804" y="0"/>
                  </a:moveTo>
                  <a:lnTo>
                    <a:pt x="3336035" y="0"/>
                  </a:lnTo>
                  <a:lnTo>
                    <a:pt x="3336035" y="7365"/>
                  </a:lnTo>
                  <a:lnTo>
                    <a:pt x="3384804" y="7365"/>
                  </a:lnTo>
                  <a:lnTo>
                    <a:pt x="3384804" y="0"/>
                  </a:lnTo>
                  <a:close/>
                </a:path>
                <a:path w="3540759" h="1632585">
                  <a:moveTo>
                    <a:pt x="3384804" y="9778"/>
                  </a:moveTo>
                  <a:lnTo>
                    <a:pt x="3336035" y="9778"/>
                  </a:lnTo>
                  <a:lnTo>
                    <a:pt x="3336035" y="12191"/>
                  </a:lnTo>
                  <a:lnTo>
                    <a:pt x="3384804" y="12191"/>
                  </a:lnTo>
                  <a:lnTo>
                    <a:pt x="3384804" y="9778"/>
                  </a:lnTo>
                  <a:close/>
                </a:path>
                <a:path w="3540759" h="1632585">
                  <a:moveTo>
                    <a:pt x="3470148" y="0"/>
                  </a:moveTo>
                  <a:lnTo>
                    <a:pt x="3421379" y="0"/>
                  </a:lnTo>
                  <a:lnTo>
                    <a:pt x="3421379" y="7365"/>
                  </a:lnTo>
                  <a:lnTo>
                    <a:pt x="3470148" y="7365"/>
                  </a:lnTo>
                  <a:lnTo>
                    <a:pt x="3470148" y="0"/>
                  </a:lnTo>
                  <a:close/>
                </a:path>
                <a:path w="3540759" h="1632585">
                  <a:moveTo>
                    <a:pt x="3470148" y="9778"/>
                  </a:moveTo>
                  <a:lnTo>
                    <a:pt x="3421379" y="9778"/>
                  </a:lnTo>
                  <a:lnTo>
                    <a:pt x="3421379" y="12191"/>
                  </a:lnTo>
                  <a:lnTo>
                    <a:pt x="3470148" y="12191"/>
                  </a:lnTo>
                  <a:lnTo>
                    <a:pt x="3470148" y="9778"/>
                  </a:lnTo>
                  <a:close/>
                </a:path>
                <a:path w="3540759" h="1632585">
                  <a:moveTo>
                    <a:pt x="3530473" y="9778"/>
                  </a:moveTo>
                  <a:lnTo>
                    <a:pt x="3506724" y="9778"/>
                  </a:lnTo>
                  <a:lnTo>
                    <a:pt x="3506724" y="12191"/>
                  </a:lnTo>
                  <a:lnTo>
                    <a:pt x="3528059" y="12191"/>
                  </a:lnTo>
                  <a:lnTo>
                    <a:pt x="3528059" y="27431"/>
                  </a:lnTo>
                  <a:lnTo>
                    <a:pt x="3530473" y="27431"/>
                  </a:lnTo>
                  <a:lnTo>
                    <a:pt x="3530473" y="9778"/>
                  </a:lnTo>
                  <a:close/>
                </a:path>
                <a:path w="3540759" h="1632585">
                  <a:moveTo>
                    <a:pt x="3537457" y="0"/>
                  </a:moveTo>
                  <a:lnTo>
                    <a:pt x="3506724" y="0"/>
                  </a:lnTo>
                  <a:lnTo>
                    <a:pt x="3506724" y="7365"/>
                  </a:lnTo>
                  <a:lnTo>
                    <a:pt x="3532885" y="7365"/>
                  </a:lnTo>
                  <a:lnTo>
                    <a:pt x="3532885" y="27431"/>
                  </a:lnTo>
                  <a:lnTo>
                    <a:pt x="3540252" y="27431"/>
                  </a:lnTo>
                  <a:lnTo>
                    <a:pt x="3540252" y="2666"/>
                  </a:lnTo>
                  <a:lnTo>
                    <a:pt x="3537457" y="0"/>
                  </a:lnTo>
                  <a:close/>
                </a:path>
                <a:path w="3540759" h="1632585">
                  <a:moveTo>
                    <a:pt x="3540252" y="64007"/>
                  </a:moveTo>
                  <a:lnTo>
                    <a:pt x="3532885" y="64007"/>
                  </a:lnTo>
                  <a:lnTo>
                    <a:pt x="3532885" y="112775"/>
                  </a:lnTo>
                  <a:lnTo>
                    <a:pt x="3540252" y="112775"/>
                  </a:lnTo>
                  <a:lnTo>
                    <a:pt x="3540252" y="64007"/>
                  </a:lnTo>
                  <a:close/>
                </a:path>
                <a:path w="3540759" h="1632585">
                  <a:moveTo>
                    <a:pt x="3530473" y="64007"/>
                  </a:moveTo>
                  <a:lnTo>
                    <a:pt x="3528059" y="64007"/>
                  </a:lnTo>
                  <a:lnTo>
                    <a:pt x="3528059" y="112775"/>
                  </a:lnTo>
                  <a:lnTo>
                    <a:pt x="3530473" y="112775"/>
                  </a:lnTo>
                  <a:lnTo>
                    <a:pt x="3530473" y="64007"/>
                  </a:lnTo>
                  <a:close/>
                </a:path>
                <a:path w="3540759" h="1632585">
                  <a:moveTo>
                    <a:pt x="3540252" y="149351"/>
                  </a:moveTo>
                  <a:lnTo>
                    <a:pt x="3532885" y="149351"/>
                  </a:lnTo>
                  <a:lnTo>
                    <a:pt x="3532885" y="198119"/>
                  </a:lnTo>
                  <a:lnTo>
                    <a:pt x="3540252" y="198119"/>
                  </a:lnTo>
                  <a:lnTo>
                    <a:pt x="3540252" y="149351"/>
                  </a:lnTo>
                  <a:close/>
                </a:path>
                <a:path w="3540759" h="1632585">
                  <a:moveTo>
                    <a:pt x="3530473" y="149351"/>
                  </a:moveTo>
                  <a:lnTo>
                    <a:pt x="3528059" y="149351"/>
                  </a:lnTo>
                  <a:lnTo>
                    <a:pt x="3528059" y="198119"/>
                  </a:lnTo>
                  <a:lnTo>
                    <a:pt x="3530473" y="198119"/>
                  </a:lnTo>
                  <a:lnTo>
                    <a:pt x="3530473" y="149351"/>
                  </a:lnTo>
                  <a:close/>
                </a:path>
                <a:path w="3540759" h="1632585">
                  <a:moveTo>
                    <a:pt x="3540252" y="234695"/>
                  </a:moveTo>
                  <a:lnTo>
                    <a:pt x="3532885" y="234695"/>
                  </a:lnTo>
                  <a:lnTo>
                    <a:pt x="3532885" y="283463"/>
                  </a:lnTo>
                  <a:lnTo>
                    <a:pt x="3540252" y="283463"/>
                  </a:lnTo>
                  <a:lnTo>
                    <a:pt x="3540252" y="234695"/>
                  </a:lnTo>
                  <a:close/>
                </a:path>
                <a:path w="3540759" h="1632585">
                  <a:moveTo>
                    <a:pt x="3530473" y="234695"/>
                  </a:moveTo>
                  <a:lnTo>
                    <a:pt x="3528059" y="234695"/>
                  </a:lnTo>
                  <a:lnTo>
                    <a:pt x="3528059" y="283463"/>
                  </a:lnTo>
                  <a:lnTo>
                    <a:pt x="3530473" y="283463"/>
                  </a:lnTo>
                  <a:lnTo>
                    <a:pt x="3530473" y="234695"/>
                  </a:lnTo>
                  <a:close/>
                </a:path>
                <a:path w="3540759" h="1632585">
                  <a:moveTo>
                    <a:pt x="3540252" y="320039"/>
                  </a:moveTo>
                  <a:lnTo>
                    <a:pt x="3532885" y="320039"/>
                  </a:lnTo>
                  <a:lnTo>
                    <a:pt x="3532885" y="368807"/>
                  </a:lnTo>
                  <a:lnTo>
                    <a:pt x="3540252" y="368807"/>
                  </a:lnTo>
                  <a:lnTo>
                    <a:pt x="3540252" y="320039"/>
                  </a:lnTo>
                  <a:close/>
                </a:path>
                <a:path w="3540759" h="1632585">
                  <a:moveTo>
                    <a:pt x="3530473" y="320039"/>
                  </a:moveTo>
                  <a:lnTo>
                    <a:pt x="3528059" y="320039"/>
                  </a:lnTo>
                  <a:lnTo>
                    <a:pt x="3528059" y="368807"/>
                  </a:lnTo>
                  <a:lnTo>
                    <a:pt x="3530473" y="368807"/>
                  </a:lnTo>
                  <a:lnTo>
                    <a:pt x="3530473" y="320039"/>
                  </a:lnTo>
                  <a:close/>
                </a:path>
                <a:path w="3540759" h="1632585">
                  <a:moveTo>
                    <a:pt x="3540252" y="405383"/>
                  </a:moveTo>
                  <a:lnTo>
                    <a:pt x="3532885" y="405383"/>
                  </a:lnTo>
                  <a:lnTo>
                    <a:pt x="3532885" y="454151"/>
                  </a:lnTo>
                  <a:lnTo>
                    <a:pt x="3540252" y="454151"/>
                  </a:lnTo>
                  <a:lnTo>
                    <a:pt x="3540252" y="405383"/>
                  </a:lnTo>
                  <a:close/>
                </a:path>
                <a:path w="3540759" h="1632585">
                  <a:moveTo>
                    <a:pt x="3530473" y="405383"/>
                  </a:moveTo>
                  <a:lnTo>
                    <a:pt x="3528059" y="405383"/>
                  </a:lnTo>
                  <a:lnTo>
                    <a:pt x="3528059" y="454151"/>
                  </a:lnTo>
                  <a:lnTo>
                    <a:pt x="3530473" y="454151"/>
                  </a:lnTo>
                  <a:lnTo>
                    <a:pt x="3530473" y="405383"/>
                  </a:lnTo>
                  <a:close/>
                </a:path>
                <a:path w="3540759" h="1632585">
                  <a:moveTo>
                    <a:pt x="3540252" y="490727"/>
                  </a:moveTo>
                  <a:lnTo>
                    <a:pt x="3532885" y="490727"/>
                  </a:lnTo>
                  <a:lnTo>
                    <a:pt x="3532885" y="539495"/>
                  </a:lnTo>
                  <a:lnTo>
                    <a:pt x="3540252" y="539495"/>
                  </a:lnTo>
                  <a:lnTo>
                    <a:pt x="3540252" y="490727"/>
                  </a:lnTo>
                  <a:close/>
                </a:path>
                <a:path w="3540759" h="1632585">
                  <a:moveTo>
                    <a:pt x="3530473" y="490727"/>
                  </a:moveTo>
                  <a:lnTo>
                    <a:pt x="3528059" y="490727"/>
                  </a:lnTo>
                  <a:lnTo>
                    <a:pt x="3528059" y="539495"/>
                  </a:lnTo>
                  <a:lnTo>
                    <a:pt x="3530473" y="539495"/>
                  </a:lnTo>
                  <a:lnTo>
                    <a:pt x="3530473" y="490727"/>
                  </a:lnTo>
                  <a:close/>
                </a:path>
                <a:path w="3540759" h="1632585">
                  <a:moveTo>
                    <a:pt x="3540252" y="576071"/>
                  </a:moveTo>
                  <a:lnTo>
                    <a:pt x="3532885" y="576071"/>
                  </a:lnTo>
                  <a:lnTo>
                    <a:pt x="3532885" y="624839"/>
                  </a:lnTo>
                  <a:lnTo>
                    <a:pt x="3540252" y="624839"/>
                  </a:lnTo>
                  <a:lnTo>
                    <a:pt x="3540252" y="576071"/>
                  </a:lnTo>
                  <a:close/>
                </a:path>
                <a:path w="3540759" h="1632585">
                  <a:moveTo>
                    <a:pt x="3530473" y="576071"/>
                  </a:moveTo>
                  <a:lnTo>
                    <a:pt x="3528059" y="576071"/>
                  </a:lnTo>
                  <a:lnTo>
                    <a:pt x="3528059" y="624839"/>
                  </a:lnTo>
                  <a:lnTo>
                    <a:pt x="3530473" y="624839"/>
                  </a:lnTo>
                  <a:lnTo>
                    <a:pt x="3530473" y="576071"/>
                  </a:lnTo>
                  <a:close/>
                </a:path>
                <a:path w="3540759" h="1632585">
                  <a:moveTo>
                    <a:pt x="3540252" y="661415"/>
                  </a:moveTo>
                  <a:lnTo>
                    <a:pt x="3532885" y="661415"/>
                  </a:lnTo>
                  <a:lnTo>
                    <a:pt x="3532885" y="710183"/>
                  </a:lnTo>
                  <a:lnTo>
                    <a:pt x="3540252" y="710183"/>
                  </a:lnTo>
                  <a:lnTo>
                    <a:pt x="3540252" y="661415"/>
                  </a:lnTo>
                  <a:close/>
                </a:path>
                <a:path w="3540759" h="1632585">
                  <a:moveTo>
                    <a:pt x="3530473" y="661415"/>
                  </a:moveTo>
                  <a:lnTo>
                    <a:pt x="3528059" y="661415"/>
                  </a:lnTo>
                  <a:lnTo>
                    <a:pt x="3528059" y="710183"/>
                  </a:lnTo>
                  <a:lnTo>
                    <a:pt x="3530473" y="710183"/>
                  </a:lnTo>
                  <a:lnTo>
                    <a:pt x="3530473" y="661415"/>
                  </a:lnTo>
                  <a:close/>
                </a:path>
                <a:path w="3540759" h="1632585">
                  <a:moveTo>
                    <a:pt x="3540252" y="746759"/>
                  </a:moveTo>
                  <a:lnTo>
                    <a:pt x="3532885" y="746759"/>
                  </a:lnTo>
                  <a:lnTo>
                    <a:pt x="3532885" y="795527"/>
                  </a:lnTo>
                  <a:lnTo>
                    <a:pt x="3540252" y="795527"/>
                  </a:lnTo>
                  <a:lnTo>
                    <a:pt x="3540252" y="746759"/>
                  </a:lnTo>
                  <a:close/>
                </a:path>
                <a:path w="3540759" h="1632585">
                  <a:moveTo>
                    <a:pt x="3530473" y="746759"/>
                  </a:moveTo>
                  <a:lnTo>
                    <a:pt x="3528059" y="746759"/>
                  </a:lnTo>
                  <a:lnTo>
                    <a:pt x="3528059" y="795527"/>
                  </a:lnTo>
                  <a:lnTo>
                    <a:pt x="3530473" y="795527"/>
                  </a:lnTo>
                  <a:lnTo>
                    <a:pt x="3530473" y="746759"/>
                  </a:lnTo>
                  <a:close/>
                </a:path>
                <a:path w="3540759" h="1632585">
                  <a:moveTo>
                    <a:pt x="3540252" y="832103"/>
                  </a:moveTo>
                  <a:lnTo>
                    <a:pt x="3532885" y="832103"/>
                  </a:lnTo>
                  <a:lnTo>
                    <a:pt x="3532885" y="880871"/>
                  </a:lnTo>
                  <a:lnTo>
                    <a:pt x="3540252" y="880871"/>
                  </a:lnTo>
                  <a:lnTo>
                    <a:pt x="3540252" y="832103"/>
                  </a:lnTo>
                  <a:close/>
                </a:path>
                <a:path w="3540759" h="1632585">
                  <a:moveTo>
                    <a:pt x="3530473" y="832103"/>
                  </a:moveTo>
                  <a:lnTo>
                    <a:pt x="3528059" y="832103"/>
                  </a:lnTo>
                  <a:lnTo>
                    <a:pt x="3528059" y="880871"/>
                  </a:lnTo>
                  <a:lnTo>
                    <a:pt x="3530473" y="880871"/>
                  </a:lnTo>
                  <a:lnTo>
                    <a:pt x="3530473" y="832103"/>
                  </a:lnTo>
                  <a:close/>
                </a:path>
                <a:path w="3540759" h="1632585">
                  <a:moveTo>
                    <a:pt x="3540252" y="917447"/>
                  </a:moveTo>
                  <a:lnTo>
                    <a:pt x="3532885" y="917447"/>
                  </a:lnTo>
                  <a:lnTo>
                    <a:pt x="3532885" y="966215"/>
                  </a:lnTo>
                  <a:lnTo>
                    <a:pt x="3540252" y="966215"/>
                  </a:lnTo>
                  <a:lnTo>
                    <a:pt x="3540252" y="917447"/>
                  </a:lnTo>
                  <a:close/>
                </a:path>
                <a:path w="3540759" h="1632585">
                  <a:moveTo>
                    <a:pt x="3530473" y="917447"/>
                  </a:moveTo>
                  <a:lnTo>
                    <a:pt x="3528059" y="917447"/>
                  </a:lnTo>
                  <a:lnTo>
                    <a:pt x="3528059" y="966215"/>
                  </a:lnTo>
                  <a:lnTo>
                    <a:pt x="3530473" y="966215"/>
                  </a:lnTo>
                  <a:lnTo>
                    <a:pt x="3530473" y="917447"/>
                  </a:lnTo>
                  <a:close/>
                </a:path>
                <a:path w="3540759" h="1632585">
                  <a:moveTo>
                    <a:pt x="3540252" y="1002791"/>
                  </a:moveTo>
                  <a:lnTo>
                    <a:pt x="3532885" y="1002791"/>
                  </a:lnTo>
                  <a:lnTo>
                    <a:pt x="3532885" y="1051559"/>
                  </a:lnTo>
                  <a:lnTo>
                    <a:pt x="3540252" y="1051559"/>
                  </a:lnTo>
                  <a:lnTo>
                    <a:pt x="3540252" y="1002791"/>
                  </a:lnTo>
                  <a:close/>
                </a:path>
                <a:path w="3540759" h="1632585">
                  <a:moveTo>
                    <a:pt x="3530473" y="1002791"/>
                  </a:moveTo>
                  <a:lnTo>
                    <a:pt x="3528059" y="1002791"/>
                  </a:lnTo>
                  <a:lnTo>
                    <a:pt x="3528059" y="1051559"/>
                  </a:lnTo>
                  <a:lnTo>
                    <a:pt x="3530473" y="1051559"/>
                  </a:lnTo>
                  <a:lnTo>
                    <a:pt x="3530473" y="1002791"/>
                  </a:lnTo>
                  <a:close/>
                </a:path>
                <a:path w="3540759" h="1632585">
                  <a:moveTo>
                    <a:pt x="3540252" y="1088135"/>
                  </a:moveTo>
                  <a:lnTo>
                    <a:pt x="3532885" y="1088135"/>
                  </a:lnTo>
                  <a:lnTo>
                    <a:pt x="3532885" y="1136903"/>
                  </a:lnTo>
                  <a:lnTo>
                    <a:pt x="3540252" y="1136903"/>
                  </a:lnTo>
                  <a:lnTo>
                    <a:pt x="3540252" y="1088135"/>
                  </a:lnTo>
                  <a:close/>
                </a:path>
                <a:path w="3540759" h="1632585">
                  <a:moveTo>
                    <a:pt x="3530473" y="1088135"/>
                  </a:moveTo>
                  <a:lnTo>
                    <a:pt x="3528059" y="1088135"/>
                  </a:lnTo>
                  <a:lnTo>
                    <a:pt x="3528059" y="1136903"/>
                  </a:lnTo>
                  <a:lnTo>
                    <a:pt x="3530473" y="1136903"/>
                  </a:lnTo>
                  <a:lnTo>
                    <a:pt x="3530473" y="1088135"/>
                  </a:lnTo>
                  <a:close/>
                </a:path>
                <a:path w="3540759" h="1632585">
                  <a:moveTo>
                    <a:pt x="3540252" y="1173479"/>
                  </a:moveTo>
                  <a:lnTo>
                    <a:pt x="3532885" y="1173479"/>
                  </a:lnTo>
                  <a:lnTo>
                    <a:pt x="3532885" y="1222247"/>
                  </a:lnTo>
                  <a:lnTo>
                    <a:pt x="3540252" y="1222247"/>
                  </a:lnTo>
                  <a:lnTo>
                    <a:pt x="3540252" y="1173479"/>
                  </a:lnTo>
                  <a:close/>
                </a:path>
                <a:path w="3540759" h="1632585">
                  <a:moveTo>
                    <a:pt x="3530473" y="1173479"/>
                  </a:moveTo>
                  <a:lnTo>
                    <a:pt x="3528059" y="1173479"/>
                  </a:lnTo>
                  <a:lnTo>
                    <a:pt x="3528059" y="1222247"/>
                  </a:lnTo>
                  <a:lnTo>
                    <a:pt x="3530473" y="1222247"/>
                  </a:lnTo>
                  <a:lnTo>
                    <a:pt x="3530473" y="1173479"/>
                  </a:lnTo>
                  <a:close/>
                </a:path>
                <a:path w="3540759" h="1632585">
                  <a:moveTo>
                    <a:pt x="3540252" y="1258823"/>
                  </a:moveTo>
                  <a:lnTo>
                    <a:pt x="3532885" y="1258823"/>
                  </a:lnTo>
                  <a:lnTo>
                    <a:pt x="3532885" y="1307591"/>
                  </a:lnTo>
                  <a:lnTo>
                    <a:pt x="3540252" y="1307591"/>
                  </a:lnTo>
                  <a:lnTo>
                    <a:pt x="3540252" y="1258823"/>
                  </a:lnTo>
                  <a:close/>
                </a:path>
                <a:path w="3540759" h="1632585">
                  <a:moveTo>
                    <a:pt x="3530473" y="1258823"/>
                  </a:moveTo>
                  <a:lnTo>
                    <a:pt x="3528059" y="1258823"/>
                  </a:lnTo>
                  <a:lnTo>
                    <a:pt x="3528059" y="1307591"/>
                  </a:lnTo>
                  <a:lnTo>
                    <a:pt x="3530473" y="1307591"/>
                  </a:lnTo>
                  <a:lnTo>
                    <a:pt x="3530473" y="1258823"/>
                  </a:lnTo>
                  <a:close/>
                </a:path>
                <a:path w="3540759" h="1632585">
                  <a:moveTo>
                    <a:pt x="3540252" y="1344167"/>
                  </a:moveTo>
                  <a:lnTo>
                    <a:pt x="3532885" y="1344167"/>
                  </a:lnTo>
                  <a:lnTo>
                    <a:pt x="3532885" y="1392935"/>
                  </a:lnTo>
                  <a:lnTo>
                    <a:pt x="3540252" y="1392935"/>
                  </a:lnTo>
                  <a:lnTo>
                    <a:pt x="3540252" y="1344167"/>
                  </a:lnTo>
                  <a:close/>
                </a:path>
                <a:path w="3540759" h="1632585">
                  <a:moveTo>
                    <a:pt x="3530473" y="1344167"/>
                  </a:moveTo>
                  <a:lnTo>
                    <a:pt x="3528059" y="1344167"/>
                  </a:lnTo>
                  <a:lnTo>
                    <a:pt x="3528059" y="1392935"/>
                  </a:lnTo>
                  <a:lnTo>
                    <a:pt x="3530473" y="1392935"/>
                  </a:lnTo>
                  <a:lnTo>
                    <a:pt x="3530473" y="1344167"/>
                  </a:lnTo>
                  <a:close/>
                </a:path>
                <a:path w="3540759" h="1632585">
                  <a:moveTo>
                    <a:pt x="3540252" y="1429512"/>
                  </a:moveTo>
                  <a:lnTo>
                    <a:pt x="3532885" y="1429512"/>
                  </a:lnTo>
                  <a:lnTo>
                    <a:pt x="3532885" y="1478279"/>
                  </a:lnTo>
                  <a:lnTo>
                    <a:pt x="3540252" y="1478279"/>
                  </a:lnTo>
                  <a:lnTo>
                    <a:pt x="3540252" y="1429512"/>
                  </a:lnTo>
                  <a:close/>
                </a:path>
                <a:path w="3540759" h="1632585">
                  <a:moveTo>
                    <a:pt x="3530473" y="1429512"/>
                  </a:moveTo>
                  <a:lnTo>
                    <a:pt x="3528059" y="1429512"/>
                  </a:lnTo>
                  <a:lnTo>
                    <a:pt x="3528059" y="1478279"/>
                  </a:lnTo>
                  <a:lnTo>
                    <a:pt x="3530473" y="1478279"/>
                  </a:lnTo>
                  <a:lnTo>
                    <a:pt x="3530473" y="1429512"/>
                  </a:lnTo>
                  <a:close/>
                </a:path>
                <a:path w="3540759" h="1632585">
                  <a:moveTo>
                    <a:pt x="3540252" y="1514855"/>
                  </a:moveTo>
                  <a:lnTo>
                    <a:pt x="3532885" y="1514855"/>
                  </a:lnTo>
                  <a:lnTo>
                    <a:pt x="3532885" y="1563623"/>
                  </a:lnTo>
                  <a:lnTo>
                    <a:pt x="3540252" y="1563623"/>
                  </a:lnTo>
                  <a:lnTo>
                    <a:pt x="3540252" y="1514855"/>
                  </a:lnTo>
                  <a:close/>
                </a:path>
                <a:path w="3540759" h="1632585">
                  <a:moveTo>
                    <a:pt x="3530473" y="1514855"/>
                  </a:moveTo>
                  <a:lnTo>
                    <a:pt x="3528059" y="1514855"/>
                  </a:lnTo>
                  <a:lnTo>
                    <a:pt x="3528059" y="1563623"/>
                  </a:lnTo>
                  <a:lnTo>
                    <a:pt x="3530473" y="1563623"/>
                  </a:lnTo>
                  <a:lnTo>
                    <a:pt x="3530473" y="1514855"/>
                  </a:lnTo>
                  <a:close/>
                </a:path>
                <a:path w="3540759" h="1632585">
                  <a:moveTo>
                    <a:pt x="3540252" y="1600200"/>
                  </a:moveTo>
                  <a:lnTo>
                    <a:pt x="3532885" y="1600200"/>
                  </a:lnTo>
                  <a:lnTo>
                    <a:pt x="3532885" y="1624838"/>
                  </a:lnTo>
                  <a:lnTo>
                    <a:pt x="3511296" y="1624838"/>
                  </a:lnTo>
                  <a:lnTo>
                    <a:pt x="3511296" y="1632203"/>
                  </a:lnTo>
                  <a:lnTo>
                    <a:pt x="3537457" y="1632203"/>
                  </a:lnTo>
                  <a:lnTo>
                    <a:pt x="3540252" y="1629409"/>
                  </a:lnTo>
                  <a:lnTo>
                    <a:pt x="3540252" y="1600200"/>
                  </a:lnTo>
                  <a:close/>
                </a:path>
                <a:path w="3540759" h="1632585">
                  <a:moveTo>
                    <a:pt x="3530473" y="1600200"/>
                  </a:moveTo>
                  <a:lnTo>
                    <a:pt x="3528059" y="1600200"/>
                  </a:lnTo>
                  <a:lnTo>
                    <a:pt x="3528059" y="1620012"/>
                  </a:lnTo>
                  <a:lnTo>
                    <a:pt x="3511296" y="1620012"/>
                  </a:lnTo>
                  <a:lnTo>
                    <a:pt x="3511296" y="1622425"/>
                  </a:lnTo>
                  <a:lnTo>
                    <a:pt x="3530473" y="1622425"/>
                  </a:lnTo>
                  <a:lnTo>
                    <a:pt x="3530473" y="1600200"/>
                  </a:lnTo>
                  <a:close/>
                </a:path>
                <a:path w="3540759" h="1632585">
                  <a:moveTo>
                    <a:pt x="3474720" y="1624838"/>
                  </a:moveTo>
                  <a:lnTo>
                    <a:pt x="3425952" y="1624838"/>
                  </a:lnTo>
                  <a:lnTo>
                    <a:pt x="3425952" y="1632203"/>
                  </a:lnTo>
                  <a:lnTo>
                    <a:pt x="3474720" y="1632203"/>
                  </a:lnTo>
                  <a:lnTo>
                    <a:pt x="3474720" y="1624838"/>
                  </a:lnTo>
                  <a:close/>
                </a:path>
                <a:path w="3540759" h="1632585">
                  <a:moveTo>
                    <a:pt x="3474720" y="1620012"/>
                  </a:moveTo>
                  <a:lnTo>
                    <a:pt x="3425952" y="1620012"/>
                  </a:lnTo>
                  <a:lnTo>
                    <a:pt x="3425952" y="1622425"/>
                  </a:lnTo>
                  <a:lnTo>
                    <a:pt x="3474720" y="1622425"/>
                  </a:lnTo>
                  <a:lnTo>
                    <a:pt x="3474720" y="1620012"/>
                  </a:lnTo>
                  <a:close/>
                </a:path>
                <a:path w="3540759" h="1632585">
                  <a:moveTo>
                    <a:pt x="3389376" y="1624838"/>
                  </a:moveTo>
                  <a:lnTo>
                    <a:pt x="3340607" y="1624838"/>
                  </a:lnTo>
                  <a:lnTo>
                    <a:pt x="3340607" y="1632203"/>
                  </a:lnTo>
                  <a:lnTo>
                    <a:pt x="3389376" y="1632203"/>
                  </a:lnTo>
                  <a:lnTo>
                    <a:pt x="3389376" y="1624838"/>
                  </a:lnTo>
                  <a:close/>
                </a:path>
                <a:path w="3540759" h="1632585">
                  <a:moveTo>
                    <a:pt x="3389376" y="1620012"/>
                  </a:moveTo>
                  <a:lnTo>
                    <a:pt x="3340607" y="1620012"/>
                  </a:lnTo>
                  <a:lnTo>
                    <a:pt x="3340607" y="1622425"/>
                  </a:lnTo>
                  <a:lnTo>
                    <a:pt x="3389376" y="1622425"/>
                  </a:lnTo>
                  <a:lnTo>
                    <a:pt x="3389376" y="1620012"/>
                  </a:lnTo>
                  <a:close/>
                </a:path>
                <a:path w="3540759" h="1632585">
                  <a:moveTo>
                    <a:pt x="3304031" y="1624838"/>
                  </a:moveTo>
                  <a:lnTo>
                    <a:pt x="3255264" y="1624838"/>
                  </a:lnTo>
                  <a:lnTo>
                    <a:pt x="3255264" y="1632203"/>
                  </a:lnTo>
                  <a:lnTo>
                    <a:pt x="3304031" y="1632203"/>
                  </a:lnTo>
                  <a:lnTo>
                    <a:pt x="3304031" y="1624838"/>
                  </a:lnTo>
                  <a:close/>
                </a:path>
                <a:path w="3540759" h="1632585">
                  <a:moveTo>
                    <a:pt x="3304031" y="1620012"/>
                  </a:moveTo>
                  <a:lnTo>
                    <a:pt x="3255264" y="1620012"/>
                  </a:lnTo>
                  <a:lnTo>
                    <a:pt x="3255264" y="1622425"/>
                  </a:lnTo>
                  <a:lnTo>
                    <a:pt x="3304031" y="1622425"/>
                  </a:lnTo>
                  <a:lnTo>
                    <a:pt x="3304031" y="1620012"/>
                  </a:lnTo>
                  <a:close/>
                </a:path>
                <a:path w="3540759" h="1632585">
                  <a:moveTo>
                    <a:pt x="3218688" y="1624838"/>
                  </a:moveTo>
                  <a:lnTo>
                    <a:pt x="3169920" y="1624838"/>
                  </a:lnTo>
                  <a:lnTo>
                    <a:pt x="3169920" y="1632203"/>
                  </a:lnTo>
                  <a:lnTo>
                    <a:pt x="3218688" y="1632203"/>
                  </a:lnTo>
                  <a:lnTo>
                    <a:pt x="3218688" y="1624838"/>
                  </a:lnTo>
                  <a:close/>
                </a:path>
                <a:path w="3540759" h="1632585">
                  <a:moveTo>
                    <a:pt x="3218688" y="1620012"/>
                  </a:moveTo>
                  <a:lnTo>
                    <a:pt x="3169920" y="1620012"/>
                  </a:lnTo>
                  <a:lnTo>
                    <a:pt x="3169920" y="1622425"/>
                  </a:lnTo>
                  <a:lnTo>
                    <a:pt x="3218688" y="1622425"/>
                  </a:lnTo>
                  <a:lnTo>
                    <a:pt x="3218688" y="1620012"/>
                  </a:lnTo>
                  <a:close/>
                </a:path>
                <a:path w="3540759" h="1632585">
                  <a:moveTo>
                    <a:pt x="3133344" y="1624838"/>
                  </a:moveTo>
                  <a:lnTo>
                    <a:pt x="3084576" y="1624838"/>
                  </a:lnTo>
                  <a:lnTo>
                    <a:pt x="3084576" y="1632203"/>
                  </a:lnTo>
                  <a:lnTo>
                    <a:pt x="3133344" y="1632203"/>
                  </a:lnTo>
                  <a:lnTo>
                    <a:pt x="3133344" y="1624838"/>
                  </a:lnTo>
                  <a:close/>
                </a:path>
                <a:path w="3540759" h="1632585">
                  <a:moveTo>
                    <a:pt x="3133344" y="1620012"/>
                  </a:moveTo>
                  <a:lnTo>
                    <a:pt x="3084576" y="1620012"/>
                  </a:lnTo>
                  <a:lnTo>
                    <a:pt x="3084576" y="1622425"/>
                  </a:lnTo>
                  <a:lnTo>
                    <a:pt x="3133344" y="1622425"/>
                  </a:lnTo>
                  <a:lnTo>
                    <a:pt x="3133344" y="1620012"/>
                  </a:lnTo>
                  <a:close/>
                </a:path>
                <a:path w="3540759" h="1632585">
                  <a:moveTo>
                    <a:pt x="3048000" y="1624838"/>
                  </a:moveTo>
                  <a:lnTo>
                    <a:pt x="2999231" y="1624838"/>
                  </a:lnTo>
                  <a:lnTo>
                    <a:pt x="2999231" y="1632203"/>
                  </a:lnTo>
                  <a:lnTo>
                    <a:pt x="3048000" y="1632203"/>
                  </a:lnTo>
                  <a:lnTo>
                    <a:pt x="3048000" y="1624838"/>
                  </a:lnTo>
                  <a:close/>
                </a:path>
                <a:path w="3540759" h="1632585">
                  <a:moveTo>
                    <a:pt x="3048000" y="1620012"/>
                  </a:moveTo>
                  <a:lnTo>
                    <a:pt x="2999231" y="1620012"/>
                  </a:lnTo>
                  <a:lnTo>
                    <a:pt x="2999231" y="1622425"/>
                  </a:lnTo>
                  <a:lnTo>
                    <a:pt x="3048000" y="1622425"/>
                  </a:lnTo>
                  <a:lnTo>
                    <a:pt x="3048000" y="1620012"/>
                  </a:lnTo>
                  <a:close/>
                </a:path>
                <a:path w="3540759" h="1632585">
                  <a:moveTo>
                    <a:pt x="2962655" y="1624838"/>
                  </a:moveTo>
                  <a:lnTo>
                    <a:pt x="2913888" y="1624838"/>
                  </a:lnTo>
                  <a:lnTo>
                    <a:pt x="2913888" y="1632203"/>
                  </a:lnTo>
                  <a:lnTo>
                    <a:pt x="2962655" y="1632203"/>
                  </a:lnTo>
                  <a:lnTo>
                    <a:pt x="2962655" y="1624838"/>
                  </a:lnTo>
                  <a:close/>
                </a:path>
                <a:path w="3540759" h="1632585">
                  <a:moveTo>
                    <a:pt x="2962655" y="1620012"/>
                  </a:moveTo>
                  <a:lnTo>
                    <a:pt x="2913888" y="1620012"/>
                  </a:lnTo>
                  <a:lnTo>
                    <a:pt x="2913888" y="1622425"/>
                  </a:lnTo>
                  <a:lnTo>
                    <a:pt x="2962655" y="1622425"/>
                  </a:lnTo>
                  <a:lnTo>
                    <a:pt x="2962655" y="1620012"/>
                  </a:lnTo>
                  <a:close/>
                </a:path>
                <a:path w="3540759" h="1632585">
                  <a:moveTo>
                    <a:pt x="2877312" y="1624838"/>
                  </a:moveTo>
                  <a:lnTo>
                    <a:pt x="2828544" y="1624838"/>
                  </a:lnTo>
                  <a:lnTo>
                    <a:pt x="2828544" y="1632203"/>
                  </a:lnTo>
                  <a:lnTo>
                    <a:pt x="2877312" y="1632203"/>
                  </a:lnTo>
                  <a:lnTo>
                    <a:pt x="2877312" y="1624838"/>
                  </a:lnTo>
                  <a:close/>
                </a:path>
                <a:path w="3540759" h="1632585">
                  <a:moveTo>
                    <a:pt x="2877312" y="1620012"/>
                  </a:moveTo>
                  <a:lnTo>
                    <a:pt x="2828544" y="1620012"/>
                  </a:lnTo>
                  <a:lnTo>
                    <a:pt x="2828544" y="1622425"/>
                  </a:lnTo>
                  <a:lnTo>
                    <a:pt x="2877312" y="1622425"/>
                  </a:lnTo>
                  <a:lnTo>
                    <a:pt x="2877312" y="1620012"/>
                  </a:lnTo>
                  <a:close/>
                </a:path>
                <a:path w="3540759" h="1632585">
                  <a:moveTo>
                    <a:pt x="2791968" y="1624838"/>
                  </a:moveTo>
                  <a:lnTo>
                    <a:pt x="2743200" y="1624838"/>
                  </a:lnTo>
                  <a:lnTo>
                    <a:pt x="2743200" y="1632203"/>
                  </a:lnTo>
                  <a:lnTo>
                    <a:pt x="2791968" y="1632203"/>
                  </a:lnTo>
                  <a:lnTo>
                    <a:pt x="2791968" y="1624838"/>
                  </a:lnTo>
                  <a:close/>
                </a:path>
                <a:path w="3540759" h="1632585">
                  <a:moveTo>
                    <a:pt x="2791968" y="1620012"/>
                  </a:moveTo>
                  <a:lnTo>
                    <a:pt x="2743200" y="1620012"/>
                  </a:lnTo>
                  <a:lnTo>
                    <a:pt x="2743200" y="1622425"/>
                  </a:lnTo>
                  <a:lnTo>
                    <a:pt x="2791968" y="1622425"/>
                  </a:lnTo>
                  <a:lnTo>
                    <a:pt x="2791968" y="1620012"/>
                  </a:lnTo>
                  <a:close/>
                </a:path>
                <a:path w="3540759" h="1632585">
                  <a:moveTo>
                    <a:pt x="2706624" y="1624838"/>
                  </a:moveTo>
                  <a:lnTo>
                    <a:pt x="2657855" y="1624838"/>
                  </a:lnTo>
                  <a:lnTo>
                    <a:pt x="2657855" y="1632203"/>
                  </a:lnTo>
                  <a:lnTo>
                    <a:pt x="2706624" y="1632203"/>
                  </a:lnTo>
                  <a:lnTo>
                    <a:pt x="2706624" y="1624838"/>
                  </a:lnTo>
                  <a:close/>
                </a:path>
                <a:path w="3540759" h="1632585">
                  <a:moveTo>
                    <a:pt x="2706624" y="1620012"/>
                  </a:moveTo>
                  <a:lnTo>
                    <a:pt x="2657855" y="1620012"/>
                  </a:lnTo>
                  <a:lnTo>
                    <a:pt x="2657855" y="1622425"/>
                  </a:lnTo>
                  <a:lnTo>
                    <a:pt x="2706624" y="1622425"/>
                  </a:lnTo>
                  <a:lnTo>
                    <a:pt x="2706624" y="1620012"/>
                  </a:lnTo>
                  <a:close/>
                </a:path>
                <a:path w="3540759" h="1632585">
                  <a:moveTo>
                    <a:pt x="2621279" y="1624838"/>
                  </a:moveTo>
                  <a:lnTo>
                    <a:pt x="2572512" y="1624838"/>
                  </a:lnTo>
                  <a:lnTo>
                    <a:pt x="2572512" y="1632203"/>
                  </a:lnTo>
                  <a:lnTo>
                    <a:pt x="2621279" y="1632203"/>
                  </a:lnTo>
                  <a:lnTo>
                    <a:pt x="2621279" y="1624838"/>
                  </a:lnTo>
                  <a:close/>
                </a:path>
                <a:path w="3540759" h="1632585">
                  <a:moveTo>
                    <a:pt x="2621279" y="1620012"/>
                  </a:moveTo>
                  <a:lnTo>
                    <a:pt x="2572512" y="1620012"/>
                  </a:lnTo>
                  <a:lnTo>
                    <a:pt x="2572512" y="1622425"/>
                  </a:lnTo>
                  <a:lnTo>
                    <a:pt x="2621279" y="1622425"/>
                  </a:lnTo>
                  <a:lnTo>
                    <a:pt x="2621279" y="1620012"/>
                  </a:lnTo>
                  <a:close/>
                </a:path>
                <a:path w="3540759" h="1632585">
                  <a:moveTo>
                    <a:pt x="2535935" y="1624838"/>
                  </a:moveTo>
                  <a:lnTo>
                    <a:pt x="2487168" y="1624838"/>
                  </a:lnTo>
                  <a:lnTo>
                    <a:pt x="2487168" y="1632203"/>
                  </a:lnTo>
                  <a:lnTo>
                    <a:pt x="2535935" y="1632203"/>
                  </a:lnTo>
                  <a:lnTo>
                    <a:pt x="2535935" y="1624838"/>
                  </a:lnTo>
                  <a:close/>
                </a:path>
                <a:path w="3540759" h="1632585">
                  <a:moveTo>
                    <a:pt x="2535935" y="1620012"/>
                  </a:moveTo>
                  <a:lnTo>
                    <a:pt x="2487168" y="1620012"/>
                  </a:lnTo>
                  <a:lnTo>
                    <a:pt x="2487168" y="1622425"/>
                  </a:lnTo>
                  <a:lnTo>
                    <a:pt x="2535935" y="1622425"/>
                  </a:lnTo>
                  <a:lnTo>
                    <a:pt x="2535935" y="1620012"/>
                  </a:lnTo>
                  <a:close/>
                </a:path>
                <a:path w="3540759" h="1632585">
                  <a:moveTo>
                    <a:pt x="2450592" y="1624838"/>
                  </a:moveTo>
                  <a:lnTo>
                    <a:pt x="2401824" y="1624838"/>
                  </a:lnTo>
                  <a:lnTo>
                    <a:pt x="2401824" y="1632203"/>
                  </a:lnTo>
                  <a:lnTo>
                    <a:pt x="2450592" y="1632203"/>
                  </a:lnTo>
                  <a:lnTo>
                    <a:pt x="2450592" y="1624838"/>
                  </a:lnTo>
                  <a:close/>
                </a:path>
                <a:path w="3540759" h="1632585">
                  <a:moveTo>
                    <a:pt x="2450592" y="1620012"/>
                  </a:moveTo>
                  <a:lnTo>
                    <a:pt x="2401824" y="1620012"/>
                  </a:lnTo>
                  <a:lnTo>
                    <a:pt x="2401824" y="1622425"/>
                  </a:lnTo>
                  <a:lnTo>
                    <a:pt x="2450592" y="1622425"/>
                  </a:lnTo>
                  <a:lnTo>
                    <a:pt x="2450592" y="1620012"/>
                  </a:lnTo>
                  <a:close/>
                </a:path>
                <a:path w="3540759" h="1632585">
                  <a:moveTo>
                    <a:pt x="2365248" y="1624838"/>
                  </a:moveTo>
                  <a:lnTo>
                    <a:pt x="2316479" y="1624838"/>
                  </a:lnTo>
                  <a:lnTo>
                    <a:pt x="2316479" y="1632203"/>
                  </a:lnTo>
                  <a:lnTo>
                    <a:pt x="2365248" y="1632203"/>
                  </a:lnTo>
                  <a:lnTo>
                    <a:pt x="2365248" y="1624838"/>
                  </a:lnTo>
                  <a:close/>
                </a:path>
                <a:path w="3540759" h="1632585">
                  <a:moveTo>
                    <a:pt x="2365248" y="1620012"/>
                  </a:moveTo>
                  <a:lnTo>
                    <a:pt x="2316479" y="1620012"/>
                  </a:lnTo>
                  <a:lnTo>
                    <a:pt x="2316479" y="1622425"/>
                  </a:lnTo>
                  <a:lnTo>
                    <a:pt x="2365248" y="1622425"/>
                  </a:lnTo>
                  <a:lnTo>
                    <a:pt x="2365248" y="1620012"/>
                  </a:lnTo>
                  <a:close/>
                </a:path>
                <a:path w="3540759" h="1632585">
                  <a:moveTo>
                    <a:pt x="2279904" y="1624838"/>
                  </a:moveTo>
                  <a:lnTo>
                    <a:pt x="2231135" y="1624838"/>
                  </a:lnTo>
                  <a:lnTo>
                    <a:pt x="2231135" y="1632203"/>
                  </a:lnTo>
                  <a:lnTo>
                    <a:pt x="2279904" y="1632203"/>
                  </a:lnTo>
                  <a:lnTo>
                    <a:pt x="2279904" y="1624838"/>
                  </a:lnTo>
                  <a:close/>
                </a:path>
                <a:path w="3540759" h="1632585">
                  <a:moveTo>
                    <a:pt x="2279904" y="1620012"/>
                  </a:moveTo>
                  <a:lnTo>
                    <a:pt x="2231135" y="1620012"/>
                  </a:lnTo>
                  <a:lnTo>
                    <a:pt x="2231135" y="1622425"/>
                  </a:lnTo>
                  <a:lnTo>
                    <a:pt x="2279904" y="1622425"/>
                  </a:lnTo>
                  <a:lnTo>
                    <a:pt x="2279904" y="1620012"/>
                  </a:lnTo>
                  <a:close/>
                </a:path>
                <a:path w="3540759" h="1632585">
                  <a:moveTo>
                    <a:pt x="2194559" y="1624838"/>
                  </a:moveTo>
                  <a:lnTo>
                    <a:pt x="2145792" y="1624838"/>
                  </a:lnTo>
                  <a:lnTo>
                    <a:pt x="2145792" y="1632203"/>
                  </a:lnTo>
                  <a:lnTo>
                    <a:pt x="2194559" y="1632203"/>
                  </a:lnTo>
                  <a:lnTo>
                    <a:pt x="2194559" y="1624838"/>
                  </a:lnTo>
                  <a:close/>
                </a:path>
                <a:path w="3540759" h="1632585">
                  <a:moveTo>
                    <a:pt x="2194559" y="1620012"/>
                  </a:moveTo>
                  <a:lnTo>
                    <a:pt x="2145792" y="1620012"/>
                  </a:lnTo>
                  <a:lnTo>
                    <a:pt x="2145792" y="1622425"/>
                  </a:lnTo>
                  <a:lnTo>
                    <a:pt x="2194559" y="1622425"/>
                  </a:lnTo>
                  <a:lnTo>
                    <a:pt x="2194559" y="1620012"/>
                  </a:lnTo>
                  <a:close/>
                </a:path>
                <a:path w="3540759" h="1632585">
                  <a:moveTo>
                    <a:pt x="2109216" y="1624838"/>
                  </a:moveTo>
                  <a:lnTo>
                    <a:pt x="2060448" y="1624838"/>
                  </a:lnTo>
                  <a:lnTo>
                    <a:pt x="2060448" y="1632203"/>
                  </a:lnTo>
                  <a:lnTo>
                    <a:pt x="2109216" y="1632203"/>
                  </a:lnTo>
                  <a:lnTo>
                    <a:pt x="2109216" y="1624838"/>
                  </a:lnTo>
                  <a:close/>
                </a:path>
                <a:path w="3540759" h="1632585">
                  <a:moveTo>
                    <a:pt x="2109216" y="1620012"/>
                  </a:moveTo>
                  <a:lnTo>
                    <a:pt x="2060448" y="1620012"/>
                  </a:lnTo>
                  <a:lnTo>
                    <a:pt x="2060448" y="1622425"/>
                  </a:lnTo>
                  <a:lnTo>
                    <a:pt x="2109216" y="1622425"/>
                  </a:lnTo>
                  <a:lnTo>
                    <a:pt x="2109216" y="1620012"/>
                  </a:lnTo>
                  <a:close/>
                </a:path>
                <a:path w="3540759" h="1632585">
                  <a:moveTo>
                    <a:pt x="2023872" y="1624838"/>
                  </a:moveTo>
                  <a:lnTo>
                    <a:pt x="1975103" y="1624838"/>
                  </a:lnTo>
                  <a:lnTo>
                    <a:pt x="1975103" y="1632203"/>
                  </a:lnTo>
                  <a:lnTo>
                    <a:pt x="2023872" y="1632203"/>
                  </a:lnTo>
                  <a:lnTo>
                    <a:pt x="2023872" y="1624838"/>
                  </a:lnTo>
                  <a:close/>
                </a:path>
                <a:path w="3540759" h="1632585">
                  <a:moveTo>
                    <a:pt x="2023872" y="1620012"/>
                  </a:moveTo>
                  <a:lnTo>
                    <a:pt x="1975103" y="1620012"/>
                  </a:lnTo>
                  <a:lnTo>
                    <a:pt x="1975103" y="1622425"/>
                  </a:lnTo>
                  <a:lnTo>
                    <a:pt x="2023872" y="1622425"/>
                  </a:lnTo>
                  <a:lnTo>
                    <a:pt x="2023872" y="1620012"/>
                  </a:lnTo>
                  <a:close/>
                </a:path>
                <a:path w="3540759" h="1632585">
                  <a:moveTo>
                    <a:pt x="1938527" y="1624838"/>
                  </a:moveTo>
                  <a:lnTo>
                    <a:pt x="1889759" y="1624838"/>
                  </a:lnTo>
                  <a:lnTo>
                    <a:pt x="1889759" y="1632203"/>
                  </a:lnTo>
                  <a:lnTo>
                    <a:pt x="1938527" y="1632203"/>
                  </a:lnTo>
                  <a:lnTo>
                    <a:pt x="1938527" y="1624838"/>
                  </a:lnTo>
                  <a:close/>
                </a:path>
                <a:path w="3540759" h="1632585">
                  <a:moveTo>
                    <a:pt x="1938527" y="1620012"/>
                  </a:moveTo>
                  <a:lnTo>
                    <a:pt x="1889759" y="1620012"/>
                  </a:lnTo>
                  <a:lnTo>
                    <a:pt x="1889759" y="1622425"/>
                  </a:lnTo>
                  <a:lnTo>
                    <a:pt x="1938527" y="1622425"/>
                  </a:lnTo>
                  <a:lnTo>
                    <a:pt x="1938527" y="1620012"/>
                  </a:lnTo>
                  <a:close/>
                </a:path>
                <a:path w="3540759" h="1632585">
                  <a:moveTo>
                    <a:pt x="1853183" y="1624838"/>
                  </a:moveTo>
                  <a:lnTo>
                    <a:pt x="1804416" y="1624838"/>
                  </a:lnTo>
                  <a:lnTo>
                    <a:pt x="1804416" y="1632203"/>
                  </a:lnTo>
                  <a:lnTo>
                    <a:pt x="1853183" y="1632203"/>
                  </a:lnTo>
                  <a:lnTo>
                    <a:pt x="1853183" y="1624838"/>
                  </a:lnTo>
                  <a:close/>
                </a:path>
                <a:path w="3540759" h="1632585">
                  <a:moveTo>
                    <a:pt x="1853183" y="1620012"/>
                  </a:moveTo>
                  <a:lnTo>
                    <a:pt x="1804416" y="1620012"/>
                  </a:lnTo>
                  <a:lnTo>
                    <a:pt x="1804416" y="1622425"/>
                  </a:lnTo>
                  <a:lnTo>
                    <a:pt x="1853183" y="1622425"/>
                  </a:lnTo>
                  <a:lnTo>
                    <a:pt x="1853183" y="1620012"/>
                  </a:lnTo>
                  <a:close/>
                </a:path>
                <a:path w="3540759" h="1632585">
                  <a:moveTo>
                    <a:pt x="1767840" y="1624838"/>
                  </a:moveTo>
                  <a:lnTo>
                    <a:pt x="1719072" y="1624838"/>
                  </a:lnTo>
                  <a:lnTo>
                    <a:pt x="1719072" y="1632203"/>
                  </a:lnTo>
                  <a:lnTo>
                    <a:pt x="1767840" y="1632203"/>
                  </a:lnTo>
                  <a:lnTo>
                    <a:pt x="1767840" y="1624838"/>
                  </a:lnTo>
                  <a:close/>
                </a:path>
                <a:path w="3540759" h="1632585">
                  <a:moveTo>
                    <a:pt x="1767840" y="1620012"/>
                  </a:moveTo>
                  <a:lnTo>
                    <a:pt x="1719072" y="1620012"/>
                  </a:lnTo>
                  <a:lnTo>
                    <a:pt x="1719072" y="1622425"/>
                  </a:lnTo>
                  <a:lnTo>
                    <a:pt x="1767840" y="1622425"/>
                  </a:lnTo>
                  <a:lnTo>
                    <a:pt x="1767840" y="1620012"/>
                  </a:lnTo>
                  <a:close/>
                </a:path>
                <a:path w="3540759" h="1632585">
                  <a:moveTo>
                    <a:pt x="1682496" y="1624838"/>
                  </a:moveTo>
                  <a:lnTo>
                    <a:pt x="1633727" y="1624838"/>
                  </a:lnTo>
                  <a:lnTo>
                    <a:pt x="1633727" y="1632203"/>
                  </a:lnTo>
                  <a:lnTo>
                    <a:pt x="1682496" y="1632203"/>
                  </a:lnTo>
                  <a:lnTo>
                    <a:pt x="1682496" y="1624838"/>
                  </a:lnTo>
                  <a:close/>
                </a:path>
                <a:path w="3540759" h="1632585">
                  <a:moveTo>
                    <a:pt x="1682496" y="1620012"/>
                  </a:moveTo>
                  <a:lnTo>
                    <a:pt x="1633727" y="1620012"/>
                  </a:lnTo>
                  <a:lnTo>
                    <a:pt x="1633727" y="1622425"/>
                  </a:lnTo>
                  <a:lnTo>
                    <a:pt x="1682496" y="1622425"/>
                  </a:lnTo>
                  <a:lnTo>
                    <a:pt x="1682496" y="1620012"/>
                  </a:lnTo>
                  <a:close/>
                </a:path>
                <a:path w="3540759" h="1632585">
                  <a:moveTo>
                    <a:pt x="1597152" y="1624838"/>
                  </a:moveTo>
                  <a:lnTo>
                    <a:pt x="1548383" y="1624838"/>
                  </a:lnTo>
                  <a:lnTo>
                    <a:pt x="1548383" y="1632203"/>
                  </a:lnTo>
                  <a:lnTo>
                    <a:pt x="1597152" y="1632203"/>
                  </a:lnTo>
                  <a:lnTo>
                    <a:pt x="1597152" y="1624838"/>
                  </a:lnTo>
                  <a:close/>
                </a:path>
                <a:path w="3540759" h="1632585">
                  <a:moveTo>
                    <a:pt x="1597152" y="1620012"/>
                  </a:moveTo>
                  <a:lnTo>
                    <a:pt x="1548383" y="1620012"/>
                  </a:lnTo>
                  <a:lnTo>
                    <a:pt x="1548383" y="1622425"/>
                  </a:lnTo>
                  <a:lnTo>
                    <a:pt x="1597152" y="1622425"/>
                  </a:lnTo>
                  <a:lnTo>
                    <a:pt x="1597152" y="1620012"/>
                  </a:lnTo>
                  <a:close/>
                </a:path>
                <a:path w="3540759" h="1632585">
                  <a:moveTo>
                    <a:pt x="1511807" y="1624838"/>
                  </a:moveTo>
                  <a:lnTo>
                    <a:pt x="1463040" y="1624838"/>
                  </a:lnTo>
                  <a:lnTo>
                    <a:pt x="1463040" y="1632203"/>
                  </a:lnTo>
                  <a:lnTo>
                    <a:pt x="1511807" y="1632203"/>
                  </a:lnTo>
                  <a:lnTo>
                    <a:pt x="1511807" y="1624838"/>
                  </a:lnTo>
                  <a:close/>
                </a:path>
                <a:path w="3540759" h="1632585">
                  <a:moveTo>
                    <a:pt x="1511807" y="1620012"/>
                  </a:moveTo>
                  <a:lnTo>
                    <a:pt x="1463040" y="1620012"/>
                  </a:lnTo>
                  <a:lnTo>
                    <a:pt x="1463040" y="1622425"/>
                  </a:lnTo>
                  <a:lnTo>
                    <a:pt x="1511807" y="1622425"/>
                  </a:lnTo>
                  <a:lnTo>
                    <a:pt x="1511807" y="1620012"/>
                  </a:lnTo>
                  <a:close/>
                </a:path>
                <a:path w="3540759" h="1632585">
                  <a:moveTo>
                    <a:pt x="1426464" y="1624838"/>
                  </a:moveTo>
                  <a:lnTo>
                    <a:pt x="1377696" y="1624838"/>
                  </a:lnTo>
                  <a:lnTo>
                    <a:pt x="1377696" y="1632203"/>
                  </a:lnTo>
                  <a:lnTo>
                    <a:pt x="1426464" y="1632203"/>
                  </a:lnTo>
                  <a:lnTo>
                    <a:pt x="1426464" y="1624838"/>
                  </a:lnTo>
                  <a:close/>
                </a:path>
                <a:path w="3540759" h="1632585">
                  <a:moveTo>
                    <a:pt x="1426464" y="1620012"/>
                  </a:moveTo>
                  <a:lnTo>
                    <a:pt x="1377696" y="1620012"/>
                  </a:lnTo>
                  <a:lnTo>
                    <a:pt x="1377696" y="1622425"/>
                  </a:lnTo>
                  <a:lnTo>
                    <a:pt x="1426464" y="1622425"/>
                  </a:lnTo>
                  <a:lnTo>
                    <a:pt x="1426464" y="1620012"/>
                  </a:lnTo>
                  <a:close/>
                </a:path>
                <a:path w="3540759" h="1632585">
                  <a:moveTo>
                    <a:pt x="1341120" y="1624838"/>
                  </a:moveTo>
                  <a:lnTo>
                    <a:pt x="1292352" y="1624838"/>
                  </a:lnTo>
                  <a:lnTo>
                    <a:pt x="1292352" y="1632203"/>
                  </a:lnTo>
                  <a:lnTo>
                    <a:pt x="1341120" y="1632203"/>
                  </a:lnTo>
                  <a:lnTo>
                    <a:pt x="1341120" y="1624838"/>
                  </a:lnTo>
                  <a:close/>
                </a:path>
                <a:path w="3540759" h="1632585">
                  <a:moveTo>
                    <a:pt x="1341120" y="1620012"/>
                  </a:moveTo>
                  <a:lnTo>
                    <a:pt x="1292352" y="1620012"/>
                  </a:lnTo>
                  <a:lnTo>
                    <a:pt x="1292352" y="1622425"/>
                  </a:lnTo>
                  <a:lnTo>
                    <a:pt x="1341120" y="1622425"/>
                  </a:lnTo>
                  <a:lnTo>
                    <a:pt x="1341120" y="1620012"/>
                  </a:lnTo>
                  <a:close/>
                </a:path>
                <a:path w="3540759" h="1632585">
                  <a:moveTo>
                    <a:pt x="1255776" y="1624838"/>
                  </a:moveTo>
                  <a:lnTo>
                    <a:pt x="1207008" y="1624838"/>
                  </a:lnTo>
                  <a:lnTo>
                    <a:pt x="1207008" y="1632203"/>
                  </a:lnTo>
                  <a:lnTo>
                    <a:pt x="1255776" y="1632203"/>
                  </a:lnTo>
                  <a:lnTo>
                    <a:pt x="1255776" y="1624838"/>
                  </a:lnTo>
                  <a:close/>
                </a:path>
                <a:path w="3540759" h="1632585">
                  <a:moveTo>
                    <a:pt x="1255776" y="1620012"/>
                  </a:moveTo>
                  <a:lnTo>
                    <a:pt x="1207008" y="1620012"/>
                  </a:lnTo>
                  <a:lnTo>
                    <a:pt x="1207008" y="1622425"/>
                  </a:lnTo>
                  <a:lnTo>
                    <a:pt x="1255776" y="1622425"/>
                  </a:lnTo>
                  <a:lnTo>
                    <a:pt x="1255776" y="1620012"/>
                  </a:lnTo>
                  <a:close/>
                </a:path>
                <a:path w="3540759" h="1632585">
                  <a:moveTo>
                    <a:pt x="1170432" y="1624838"/>
                  </a:moveTo>
                  <a:lnTo>
                    <a:pt x="1121664" y="1624838"/>
                  </a:lnTo>
                  <a:lnTo>
                    <a:pt x="1121664" y="1632203"/>
                  </a:lnTo>
                  <a:lnTo>
                    <a:pt x="1170432" y="1632203"/>
                  </a:lnTo>
                  <a:lnTo>
                    <a:pt x="1170432" y="1624838"/>
                  </a:lnTo>
                  <a:close/>
                </a:path>
                <a:path w="3540759" h="1632585">
                  <a:moveTo>
                    <a:pt x="1170432" y="1620012"/>
                  </a:moveTo>
                  <a:lnTo>
                    <a:pt x="1121664" y="1620012"/>
                  </a:lnTo>
                  <a:lnTo>
                    <a:pt x="1121664" y="1622425"/>
                  </a:lnTo>
                  <a:lnTo>
                    <a:pt x="1170432" y="1622425"/>
                  </a:lnTo>
                  <a:lnTo>
                    <a:pt x="1170432" y="1620012"/>
                  </a:lnTo>
                  <a:close/>
                </a:path>
                <a:path w="3540759" h="1632585">
                  <a:moveTo>
                    <a:pt x="1085088" y="1624838"/>
                  </a:moveTo>
                  <a:lnTo>
                    <a:pt x="1036320" y="1624838"/>
                  </a:lnTo>
                  <a:lnTo>
                    <a:pt x="1036320" y="1632203"/>
                  </a:lnTo>
                  <a:lnTo>
                    <a:pt x="1085088" y="1632203"/>
                  </a:lnTo>
                  <a:lnTo>
                    <a:pt x="1085088" y="1624838"/>
                  </a:lnTo>
                  <a:close/>
                </a:path>
                <a:path w="3540759" h="1632585">
                  <a:moveTo>
                    <a:pt x="1085088" y="1620012"/>
                  </a:moveTo>
                  <a:lnTo>
                    <a:pt x="1036320" y="1620012"/>
                  </a:lnTo>
                  <a:lnTo>
                    <a:pt x="1036320" y="1622425"/>
                  </a:lnTo>
                  <a:lnTo>
                    <a:pt x="1085088" y="1622425"/>
                  </a:lnTo>
                  <a:lnTo>
                    <a:pt x="1085088" y="1620012"/>
                  </a:lnTo>
                  <a:close/>
                </a:path>
                <a:path w="3540759" h="1632585">
                  <a:moveTo>
                    <a:pt x="999744" y="1624838"/>
                  </a:moveTo>
                  <a:lnTo>
                    <a:pt x="950976" y="1624838"/>
                  </a:lnTo>
                  <a:lnTo>
                    <a:pt x="950976" y="1632203"/>
                  </a:lnTo>
                  <a:lnTo>
                    <a:pt x="999744" y="1632203"/>
                  </a:lnTo>
                  <a:lnTo>
                    <a:pt x="999744" y="1624838"/>
                  </a:lnTo>
                  <a:close/>
                </a:path>
                <a:path w="3540759" h="1632585">
                  <a:moveTo>
                    <a:pt x="999744" y="1620012"/>
                  </a:moveTo>
                  <a:lnTo>
                    <a:pt x="950976" y="1620012"/>
                  </a:lnTo>
                  <a:lnTo>
                    <a:pt x="950976" y="1622425"/>
                  </a:lnTo>
                  <a:lnTo>
                    <a:pt x="999744" y="1622425"/>
                  </a:lnTo>
                  <a:lnTo>
                    <a:pt x="999744" y="1620012"/>
                  </a:lnTo>
                  <a:close/>
                </a:path>
                <a:path w="3540759" h="1632585">
                  <a:moveTo>
                    <a:pt x="914400" y="1624838"/>
                  </a:moveTo>
                  <a:lnTo>
                    <a:pt x="865632" y="1624838"/>
                  </a:lnTo>
                  <a:lnTo>
                    <a:pt x="865632" y="1632203"/>
                  </a:lnTo>
                  <a:lnTo>
                    <a:pt x="914400" y="1632203"/>
                  </a:lnTo>
                  <a:lnTo>
                    <a:pt x="914400" y="1624838"/>
                  </a:lnTo>
                  <a:close/>
                </a:path>
                <a:path w="3540759" h="1632585">
                  <a:moveTo>
                    <a:pt x="914400" y="1620012"/>
                  </a:moveTo>
                  <a:lnTo>
                    <a:pt x="865632" y="1620012"/>
                  </a:lnTo>
                  <a:lnTo>
                    <a:pt x="865632" y="1622425"/>
                  </a:lnTo>
                  <a:lnTo>
                    <a:pt x="914400" y="1622425"/>
                  </a:lnTo>
                  <a:lnTo>
                    <a:pt x="914400" y="1620012"/>
                  </a:lnTo>
                  <a:close/>
                </a:path>
                <a:path w="3540759" h="1632585">
                  <a:moveTo>
                    <a:pt x="829056" y="1624838"/>
                  </a:moveTo>
                  <a:lnTo>
                    <a:pt x="780288" y="1624838"/>
                  </a:lnTo>
                  <a:lnTo>
                    <a:pt x="780288" y="1632203"/>
                  </a:lnTo>
                  <a:lnTo>
                    <a:pt x="829056" y="1632203"/>
                  </a:lnTo>
                  <a:lnTo>
                    <a:pt x="829056" y="1624838"/>
                  </a:lnTo>
                  <a:close/>
                </a:path>
                <a:path w="3540759" h="1632585">
                  <a:moveTo>
                    <a:pt x="829056" y="1620012"/>
                  </a:moveTo>
                  <a:lnTo>
                    <a:pt x="780288" y="1620012"/>
                  </a:lnTo>
                  <a:lnTo>
                    <a:pt x="780288" y="1622425"/>
                  </a:lnTo>
                  <a:lnTo>
                    <a:pt x="829056" y="1622425"/>
                  </a:lnTo>
                  <a:lnTo>
                    <a:pt x="829056" y="1620012"/>
                  </a:lnTo>
                  <a:close/>
                </a:path>
                <a:path w="3540759" h="1632585">
                  <a:moveTo>
                    <a:pt x="743712" y="1624838"/>
                  </a:moveTo>
                  <a:lnTo>
                    <a:pt x="694944" y="1624838"/>
                  </a:lnTo>
                  <a:lnTo>
                    <a:pt x="694944" y="1632203"/>
                  </a:lnTo>
                  <a:lnTo>
                    <a:pt x="743712" y="1632203"/>
                  </a:lnTo>
                  <a:lnTo>
                    <a:pt x="743712" y="1624838"/>
                  </a:lnTo>
                  <a:close/>
                </a:path>
                <a:path w="3540759" h="1632585">
                  <a:moveTo>
                    <a:pt x="743712" y="1620012"/>
                  </a:moveTo>
                  <a:lnTo>
                    <a:pt x="694944" y="1620012"/>
                  </a:lnTo>
                  <a:lnTo>
                    <a:pt x="694944" y="1622425"/>
                  </a:lnTo>
                  <a:lnTo>
                    <a:pt x="743712" y="1622425"/>
                  </a:lnTo>
                  <a:lnTo>
                    <a:pt x="743712" y="1620012"/>
                  </a:lnTo>
                  <a:close/>
                </a:path>
                <a:path w="3540759" h="1632585">
                  <a:moveTo>
                    <a:pt x="658368" y="1624838"/>
                  </a:moveTo>
                  <a:lnTo>
                    <a:pt x="609600" y="1624838"/>
                  </a:lnTo>
                  <a:lnTo>
                    <a:pt x="609600" y="1632203"/>
                  </a:lnTo>
                  <a:lnTo>
                    <a:pt x="658368" y="1632203"/>
                  </a:lnTo>
                  <a:lnTo>
                    <a:pt x="658368" y="1624838"/>
                  </a:lnTo>
                  <a:close/>
                </a:path>
                <a:path w="3540759" h="1632585">
                  <a:moveTo>
                    <a:pt x="658368" y="1620012"/>
                  </a:moveTo>
                  <a:lnTo>
                    <a:pt x="609600" y="1620012"/>
                  </a:lnTo>
                  <a:lnTo>
                    <a:pt x="609600" y="1622425"/>
                  </a:lnTo>
                  <a:lnTo>
                    <a:pt x="658368" y="1622425"/>
                  </a:lnTo>
                  <a:lnTo>
                    <a:pt x="658368" y="1620012"/>
                  </a:lnTo>
                  <a:close/>
                </a:path>
                <a:path w="3540759" h="1632585">
                  <a:moveTo>
                    <a:pt x="573024" y="1624838"/>
                  </a:moveTo>
                  <a:lnTo>
                    <a:pt x="524256" y="1624838"/>
                  </a:lnTo>
                  <a:lnTo>
                    <a:pt x="524256" y="1632203"/>
                  </a:lnTo>
                  <a:lnTo>
                    <a:pt x="573024" y="1632203"/>
                  </a:lnTo>
                  <a:lnTo>
                    <a:pt x="573024" y="1624838"/>
                  </a:lnTo>
                  <a:close/>
                </a:path>
                <a:path w="3540759" h="1632585">
                  <a:moveTo>
                    <a:pt x="573024" y="1620012"/>
                  </a:moveTo>
                  <a:lnTo>
                    <a:pt x="524256" y="1620012"/>
                  </a:lnTo>
                  <a:lnTo>
                    <a:pt x="524256" y="1622425"/>
                  </a:lnTo>
                  <a:lnTo>
                    <a:pt x="573024" y="1622425"/>
                  </a:lnTo>
                  <a:lnTo>
                    <a:pt x="573024" y="1620012"/>
                  </a:lnTo>
                  <a:close/>
                </a:path>
                <a:path w="3540759" h="1632585">
                  <a:moveTo>
                    <a:pt x="487679" y="1624838"/>
                  </a:moveTo>
                  <a:lnTo>
                    <a:pt x="438912" y="1624838"/>
                  </a:lnTo>
                  <a:lnTo>
                    <a:pt x="438912" y="1632203"/>
                  </a:lnTo>
                  <a:lnTo>
                    <a:pt x="487679" y="1632203"/>
                  </a:lnTo>
                  <a:lnTo>
                    <a:pt x="487679" y="1624838"/>
                  </a:lnTo>
                  <a:close/>
                </a:path>
                <a:path w="3540759" h="1632585">
                  <a:moveTo>
                    <a:pt x="487679" y="1620012"/>
                  </a:moveTo>
                  <a:lnTo>
                    <a:pt x="438912" y="1620012"/>
                  </a:lnTo>
                  <a:lnTo>
                    <a:pt x="438912" y="1622425"/>
                  </a:lnTo>
                  <a:lnTo>
                    <a:pt x="487679" y="1622425"/>
                  </a:lnTo>
                  <a:lnTo>
                    <a:pt x="487679" y="1620012"/>
                  </a:lnTo>
                  <a:close/>
                </a:path>
                <a:path w="3540759" h="1632585">
                  <a:moveTo>
                    <a:pt x="402336" y="1624838"/>
                  </a:moveTo>
                  <a:lnTo>
                    <a:pt x="353568" y="1624838"/>
                  </a:lnTo>
                  <a:lnTo>
                    <a:pt x="353568" y="1632203"/>
                  </a:lnTo>
                  <a:lnTo>
                    <a:pt x="402336" y="1632203"/>
                  </a:lnTo>
                  <a:lnTo>
                    <a:pt x="402336" y="1624838"/>
                  </a:lnTo>
                  <a:close/>
                </a:path>
                <a:path w="3540759" h="1632585">
                  <a:moveTo>
                    <a:pt x="402336" y="1620012"/>
                  </a:moveTo>
                  <a:lnTo>
                    <a:pt x="353568" y="1620012"/>
                  </a:lnTo>
                  <a:lnTo>
                    <a:pt x="353568" y="1622425"/>
                  </a:lnTo>
                  <a:lnTo>
                    <a:pt x="402336" y="1622425"/>
                  </a:lnTo>
                  <a:lnTo>
                    <a:pt x="402336" y="1620012"/>
                  </a:lnTo>
                  <a:close/>
                </a:path>
                <a:path w="3540759" h="1632585">
                  <a:moveTo>
                    <a:pt x="316991" y="1624838"/>
                  </a:moveTo>
                  <a:lnTo>
                    <a:pt x="268224" y="1624838"/>
                  </a:lnTo>
                  <a:lnTo>
                    <a:pt x="268224" y="1632203"/>
                  </a:lnTo>
                  <a:lnTo>
                    <a:pt x="316991" y="1632203"/>
                  </a:lnTo>
                  <a:lnTo>
                    <a:pt x="316991" y="1624838"/>
                  </a:lnTo>
                  <a:close/>
                </a:path>
                <a:path w="3540759" h="1632585">
                  <a:moveTo>
                    <a:pt x="316991" y="1620012"/>
                  </a:moveTo>
                  <a:lnTo>
                    <a:pt x="268224" y="1620012"/>
                  </a:lnTo>
                  <a:lnTo>
                    <a:pt x="268224" y="1622425"/>
                  </a:lnTo>
                  <a:lnTo>
                    <a:pt x="316991" y="1622425"/>
                  </a:lnTo>
                  <a:lnTo>
                    <a:pt x="316991" y="1620012"/>
                  </a:lnTo>
                  <a:close/>
                </a:path>
                <a:path w="3540759" h="1632585">
                  <a:moveTo>
                    <a:pt x="231648" y="1624838"/>
                  </a:moveTo>
                  <a:lnTo>
                    <a:pt x="182879" y="1624838"/>
                  </a:lnTo>
                  <a:lnTo>
                    <a:pt x="182879" y="1632203"/>
                  </a:lnTo>
                  <a:lnTo>
                    <a:pt x="231648" y="1632203"/>
                  </a:lnTo>
                  <a:lnTo>
                    <a:pt x="231648" y="1624838"/>
                  </a:lnTo>
                  <a:close/>
                </a:path>
                <a:path w="3540759" h="1632585">
                  <a:moveTo>
                    <a:pt x="231648" y="1620012"/>
                  </a:moveTo>
                  <a:lnTo>
                    <a:pt x="182879" y="1620012"/>
                  </a:lnTo>
                  <a:lnTo>
                    <a:pt x="182879" y="1622425"/>
                  </a:lnTo>
                  <a:lnTo>
                    <a:pt x="231648" y="1622425"/>
                  </a:lnTo>
                  <a:lnTo>
                    <a:pt x="231648" y="1620012"/>
                  </a:lnTo>
                  <a:close/>
                </a:path>
                <a:path w="3540759" h="1632585">
                  <a:moveTo>
                    <a:pt x="146303" y="1624838"/>
                  </a:moveTo>
                  <a:lnTo>
                    <a:pt x="97536" y="1624838"/>
                  </a:lnTo>
                  <a:lnTo>
                    <a:pt x="97536" y="1632203"/>
                  </a:lnTo>
                  <a:lnTo>
                    <a:pt x="146303" y="1632203"/>
                  </a:lnTo>
                  <a:lnTo>
                    <a:pt x="146303" y="1624838"/>
                  </a:lnTo>
                  <a:close/>
                </a:path>
                <a:path w="3540759" h="1632585">
                  <a:moveTo>
                    <a:pt x="146303" y="1620012"/>
                  </a:moveTo>
                  <a:lnTo>
                    <a:pt x="97536" y="1620012"/>
                  </a:lnTo>
                  <a:lnTo>
                    <a:pt x="97536" y="1622425"/>
                  </a:lnTo>
                  <a:lnTo>
                    <a:pt x="146303" y="1622425"/>
                  </a:lnTo>
                  <a:lnTo>
                    <a:pt x="146303" y="1620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12492" y="3860292"/>
              <a:ext cx="1224280" cy="576580"/>
            </a:xfrm>
            <a:custGeom>
              <a:avLst/>
              <a:gdLst/>
              <a:ahLst/>
              <a:cxnLst/>
              <a:rect l="l" t="t" r="r" b="b"/>
              <a:pathLst>
                <a:path w="1224279" h="576579">
                  <a:moveTo>
                    <a:pt x="1127759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1"/>
                  </a:lnTo>
                  <a:lnTo>
                    <a:pt x="0" y="480059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1"/>
                  </a:lnTo>
                  <a:lnTo>
                    <a:pt x="1127759" y="576071"/>
                  </a:lnTo>
                  <a:lnTo>
                    <a:pt x="1165157" y="568535"/>
                  </a:lnTo>
                  <a:lnTo>
                    <a:pt x="1195673" y="547973"/>
                  </a:lnTo>
                  <a:lnTo>
                    <a:pt x="1216235" y="517457"/>
                  </a:lnTo>
                  <a:lnTo>
                    <a:pt x="1223771" y="480059"/>
                  </a:lnTo>
                  <a:lnTo>
                    <a:pt x="1223771" y="96011"/>
                  </a:lnTo>
                  <a:lnTo>
                    <a:pt x="1216235" y="58614"/>
                  </a:lnTo>
                  <a:lnTo>
                    <a:pt x="1195673" y="28098"/>
                  </a:lnTo>
                  <a:lnTo>
                    <a:pt x="1165157" y="7536"/>
                  </a:lnTo>
                  <a:lnTo>
                    <a:pt x="1127759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41976" y="3685032"/>
              <a:ext cx="3540760" cy="1632585"/>
            </a:xfrm>
            <a:custGeom>
              <a:avLst/>
              <a:gdLst/>
              <a:ahLst/>
              <a:cxnLst/>
              <a:rect l="l" t="t" r="r" b="b"/>
              <a:pathLst>
                <a:path w="3540759" h="1632585">
                  <a:moveTo>
                    <a:pt x="7365" y="1577340"/>
                  </a:moveTo>
                  <a:lnTo>
                    <a:pt x="0" y="1577340"/>
                  </a:lnTo>
                  <a:lnTo>
                    <a:pt x="0" y="1626108"/>
                  </a:lnTo>
                  <a:lnTo>
                    <a:pt x="7365" y="1626108"/>
                  </a:lnTo>
                  <a:lnTo>
                    <a:pt x="7365" y="1577340"/>
                  </a:lnTo>
                  <a:close/>
                </a:path>
                <a:path w="3540759" h="1632585">
                  <a:moveTo>
                    <a:pt x="60960" y="1624838"/>
                  </a:moveTo>
                  <a:lnTo>
                    <a:pt x="12191" y="1624838"/>
                  </a:lnTo>
                  <a:lnTo>
                    <a:pt x="12191" y="1632204"/>
                  </a:lnTo>
                  <a:lnTo>
                    <a:pt x="60960" y="1632204"/>
                  </a:lnTo>
                  <a:lnTo>
                    <a:pt x="60960" y="1624838"/>
                  </a:lnTo>
                  <a:close/>
                </a:path>
                <a:path w="3540759" h="1632585">
                  <a:moveTo>
                    <a:pt x="12191" y="1577340"/>
                  </a:moveTo>
                  <a:lnTo>
                    <a:pt x="9778" y="1577340"/>
                  </a:lnTo>
                  <a:lnTo>
                    <a:pt x="9778" y="1626108"/>
                  </a:lnTo>
                  <a:lnTo>
                    <a:pt x="12191" y="1626108"/>
                  </a:lnTo>
                  <a:lnTo>
                    <a:pt x="12191" y="1577340"/>
                  </a:lnTo>
                  <a:close/>
                </a:path>
                <a:path w="3540759" h="1632585">
                  <a:moveTo>
                    <a:pt x="60960" y="1620012"/>
                  </a:moveTo>
                  <a:lnTo>
                    <a:pt x="12191" y="1620012"/>
                  </a:lnTo>
                  <a:lnTo>
                    <a:pt x="12191" y="1622425"/>
                  </a:lnTo>
                  <a:lnTo>
                    <a:pt x="60960" y="1622425"/>
                  </a:lnTo>
                  <a:lnTo>
                    <a:pt x="60960" y="1620012"/>
                  </a:lnTo>
                  <a:close/>
                </a:path>
                <a:path w="3540759" h="1632585">
                  <a:moveTo>
                    <a:pt x="7365" y="1491996"/>
                  </a:moveTo>
                  <a:lnTo>
                    <a:pt x="0" y="1491996"/>
                  </a:lnTo>
                  <a:lnTo>
                    <a:pt x="0" y="1540764"/>
                  </a:lnTo>
                  <a:lnTo>
                    <a:pt x="7365" y="1540764"/>
                  </a:lnTo>
                  <a:lnTo>
                    <a:pt x="7365" y="1491996"/>
                  </a:lnTo>
                  <a:close/>
                </a:path>
                <a:path w="3540759" h="1632585">
                  <a:moveTo>
                    <a:pt x="12191" y="1491996"/>
                  </a:moveTo>
                  <a:lnTo>
                    <a:pt x="9778" y="1491996"/>
                  </a:lnTo>
                  <a:lnTo>
                    <a:pt x="9778" y="1540764"/>
                  </a:lnTo>
                  <a:lnTo>
                    <a:pt x="12191" y="1540764"/>
                  </a:lnTo>
                  <a:lnTo>
                    <a:pt x="12191" y="1491996"/>
                  </a:lnTo>
                  <a:close/>
                </a:path>
                <a:path w="3540759" h="1632585">
                  <a:moveTo>
                    <a:pt x="7365" y="1406652"/>
                  </a:moveTo>
                  <a:lnTo>
                    <a:pt x="0" y="1406652"/>
                  </a:lnTo>
                  <a:lnTo>
                    <a:pt x="0" y="1455420"/>
                  </a:lnTo>
                  <a:lnTo>
                    <a:pt x="7365" y="1455420"/>
                  </a:lnTo>
                  <a:lnTo>
                    <a:pt x="7365" y="1406652"/>
                  </a:lnTo>
                  <a:close/>
                </a:path>
                <a:path w="3540759" h="1632585">
                  <a:moveTo>
                    <a:pt x="12191" y="1406652"/>
                  </a:moveTo>
                  <a:lnTo>
                    <a:pt x="9778" y="1406652"/>
                  </a:lnTo>
                  <a:lnTo>
                    <a:pt x="9778" y="1455420"/>
                  </a:lnTo>
                  <a:lnTo>
                    <a:pt x="12191" y="1455420"/>
                  </a:lnTo>
                  <a:lnTo>
                    <a:pt x="12191" y="1406652"/>
                  </a:lnTo>
                  <a:close/>
                </a:path>
                <a:path w="3540759" h="1632585">
                  <a:moveTo>
                    <a:pt x="7365" y="1321308"/>
                  </a:moveTo>
                  <a:lnTo>
                    <a:pt x="0" y="1321308"/>
                  </a:lnTo>
                  <a:lnTo>
                    <a:pt x="0" y="1370076"/>
                  </a:lnTo>
                  <a:lnTo>
                    <a:pt x="7365" y="1370076"/>
                  </a:lnTo>
                  <a:lnTo>
                    <a:pt x="7365" y="1321308"/>
                  </a:lnTo>
                  <a:close/>
                </a:path>
                <a:path w="3540759" h="1632585">
                  <a:moveTo>
                    <a:pt x="12191" y="1321308"/>
                  </a:moveTo>
                  <a:lnTo>
                    <a:pt x="9778" y="1321308"/>
                  </a:lnTo>
                  <a:lnTo>
                    <a:pt x="9778" y="1370076"/>
                  </a:lnTo>
                  <a:lnTo>
                    <a:pt x="12191" y="1370076"/>
                  </a:lnTo>
                  <a:lnTo>
                    <a:pt x="12191" y="1321308"/>
                  </a:lnTo>
                  <a:close/>
                </a:path>
                <a:path w="3540759" h="1632585">
                  <a:moveTo>
                    <a:pt x="7365" y="1235964"/>
                  </a:moveTo>
                  <a:lnTo>
                    <a:pt x="0" y="1235964"/>
                  </a:lnTo>
                  <a:lnTo>
                    <a:pt x="0" y="1284732"/>
                  </a:lnTo>
                  <a:lnTo>
                    <a:pt x="7365" y="1284732"/>
                  </a:lnTo>
                  <a:lnTo>
                    <a:pt x="7365" y="1235964"/>
                  </a:lnTo>
                  <a:close/>
                </a:path>
                <a:path w="3540759" h="1632585">
                  <a:moveTo>
                    <a:pt x="12191" y="1235964"/>
                  </a:moveTo>
                  <a:lnTo>
                    <a:pt x="9778" y="1235964"/>
                  </a:lnTo>
                  <a:lnTo>
                    <a:pt x="9778" y="1284732"/>
                  </a:lnTo>
                  <a:lnTo>
                    <a:pt x="12191" y="1284732"/>
                  </a:lnTo>
                  <a:lnTo>
                    <a:pt x="12191" y="1235964"/>
                  </a:lnTo>
                  <a:close/>
                </a:path>
                <a:path w="3540759" h="1632585">
                  <a:moveTo>
                    <a:pt x="7365" y="1150620"/>
                  </a:moveTo>
                  <a:lnTo>
                    <a:pt x="0" y="1150620"/>
                  </a:lnTo>
                  <a:lnTo>
                    <a:pt x="0" y="1199388"/>
                  </a:lnTo>
                  <a:lnTo>
                    <a:pt x="7365" y="1199388"/>
                  </a:lnTo>
                  <a:lnTo>
                    <a:pt x="7365" y="1150620"/>
                  </a:lnTo>
                  <a:close/>
                </a:path>
                <a:path w="3540759" h="1632585">
                  <a:moveTo>
                    <a:pt x="12191" y="1150620"/>
                  </a:moveTo>
                  <a:lnTo>
                    <a:pt x="9778" y="1150620"/>
                  </a:lnTo>
                  <a:lnTo>
                    <a:pt x="9778" y="1199388"/>
                  </a:lnTo>
                  <a:lnTo>
                    <a:pt x="12191" y="1199388"/>
                  </a:lnTo>
                  <a:lnTo>
                    <a:pt x="12191" y="1150620"/>
                  </a:lnTo>
                  <a:close/>
                </a:path>
                <a:path w="3540759" h="1632585">
                  <a:moveTo>
                    <a:pt x="7365" y="1065276"/>
                  </a:moveTo>
                  <a:lnTo>
                    <a:pt x="0" y="1065276"/>
                  </a:lnTo>
                  <a:lnTo>
                    <a:pt x="0" y="1114044"/>
                  </a:lnTo>
                  <a:lnTo>
                    <a:pt x="7365" y="1114044"/>
                  </a:lnTo>
                  <a:lnTo>
                    <a:pt x="7365" y="1065276"/>
                  </a:lnTo>
                  <a:close/>
                </a:path>
                <a:path w="3540759" h="1632585">
                  <a:moveTo>
                    <a:pt x="12191" y="1065276"/>
                  </a:moveTo>
                  <a:lnTo>
                    <a:pt x="9778" y="1065276"/>
                  </a:lnTo>
                  <a:lnTo>
                    <a:pt x="9778" y="1114044"/>
                  </a:lnTo>
                  <a:lnTo>
                    <a:pt x="12191" y="1114044"/>
                  </a:lnTo>
                  <a:lnTo>
                    <a:pt x="12191" y="1065276"/>
                  </a:lnTo>
                  <a:close/>
                </a:path>
                <a:path w="3540759" h="1632585">
                  <a:moveTo>
                    <a:pt x="7365" y="979932"/>
                  </a:moveTo>
                  <a:lnTo>
                    <a:pt x="0" y="979932"/>
                  </a:lnTo>
                  <a:lnTo>
                    <a:pt x="0" y="1028700"/>
                  </a:lnTo>
                  <a:lnTo>
                    <a:pt x="7365" y="1028700"/>
                  </a:lnTo>
                  <a:lnTo>
                    <a:pt x="7365" y="979932"/>
                  </a:lnTo>
                  <a:close/>
                </a:path>
                <a:path w="3540759" h="1632585">
                  <a:moveTo>
                    <a:pt x="12191" y="979932"/>
                  </a:moveTo>
                  <a:lnTo>
                    <a:pt x="9778" y="979932"/>
                  </a:lnTo>
                  <a:lnTo>
                    <a:pt x="9778" y="1028700"/>
                  </a:lnTo>
                  <a:lnTo>
                    <a:pt x="12191" y="1028700"/>
                  </a:lnTo>
                  <a:lnTo>
                    <a:pt x="12191" y="979932"/>
                  </a:lnTo>
                  <a:close/>
                </a:path>
                <a:path w="3540759" h="1632585">
                  <a:moveTo>
                    <a:pt x="7365" y="894588"/>
                  </a:moveTo>
                  <a:lnTo>
                    <a:pt x="0" y="894588"/>
                  </a:lnTo>
                  <a:lnTo>
                    <a:pt x="0" y="943356"/>
                  </a:lnTo>
                  <a:lnTo>
                    <a:pt x="7365" y="943356"/>
                  </a:lnTo>
                  <a:lnTo>
                    <a:pt x="7365" y="894588"/>
                  </a:lnTo>
                  <a:close/>
                </a:path>
                <a:path w="3540759" h="1632585">
                  <a:moveTo>
                    <a:pt x="12191" y="894588"/>
                  </a:moveTo>
                  <a:lnTo>
                    <a:pt x="9778" y="894588"/>
                  </a:lnTo>
                  <a:lnTo>
                    <a:pt x="9778" y="943356"/>
                  </a:lnTo>
                  <a:lnTo>
                    <a:pt x="12191" y="943356"/>
                  </a:lnTo>
                  <a:lnTo>
                    <a:pt x="12191" y="894588"/>
                  </a:lnTo>
                  <a:close/>
                </a:path>
                <a:path w="3540759" h="1632585">
                  <a:moveTo>
                    <a:pt x="7365" y="809244"/>
                  </a:moveTo>
                  <a:lnTo>
                    <a:pt x="0" y="809244"/>
                  </a:lnTo>
                  <a:lnTo>
                    <a:pt x="0" y="858012"/>
                  </a:lnTo>
                  <a:lnTo>
                    <a:pt x="7365" y="858012"/>
                  </a:lnTo>
                  <a:lnTo>
                    <a:pt x="7365" y="809244"/>
                  </a:lnTo>
                  <a:close/>
                </a:path>
                <a:path w="3540759" h="1632585">
                  <a:moveTo>
                    <a:pt x="12191" y="809244"/>
                  </a:moveTo>
                  <a:lnTo>
                    <a:pt x="9778" y="809244"/>
                  </a:lnTo>
                  <a:lnTo>
                    <a:pt x="9778" y="858012"/>
                  </a:lnTo>
                  <a:lnTo>
                    <a:pt x="12191" y="858012"/>
                  </a:lnTo>
                  <a:lnTo>
                    <a:pt x="12191" y="809244"/>
                  </a:lnTo>
                  <a:close/>
                </a:path>
                <a:path w="3540759" h="1632585">
                  <a:moveTo>
                    <a:pt x="7365" y="723900"/>
                  </a:moveTo>
                  <a:lnTo>
                    <a:pt x="0" y="723900"/>
                  </a:lnTo>
                  <a:lnTo>
                    <a:pt x="0" y="772668"/>
                  </a:lnTo>
                  <a:lnTo>
                    <a:pt x="7365" y="772668"/>
                  </a:lnTo>
                  <a:lnTo>
                    <a:pt x="7365" y="723900"/>
                  </a:lnTo>
                  <a:close/>
                </a:path>
                <a:path w="3540759" h="1632585">
                  <a:moveTo>
                    <a:pt x="12191" y="723900"/>
                  </a:moveTo>
                  <a:lnTo>
                    <a:pt x="9778" y="723900"/>
                  </a:lnTo>
                  <a:lnTo>
                    <a:pt x="9778" y="772668"/>
                  </a:lnTo>
                  <a:lnTo>
                    <a:pt x="12191" y="772668"/>
                  </a:lnTo>
                  <a:lnTo>
                    <a:pt x="12191" y="723900"/>
                  </a:lnTo>
                  <a:close/>
                </a:path>
                <a:path w="3540759" h="1632585">
                  <a:moveTo>
                    <a:pt x="7365" y="638556"/>
                  </a:moveTo>
                  <a:lnTo>
                    <a:pt x="0" y="638556"/>
                  </a:lnTo>
                  <a:lnTo>
                    <a:pt x="0" y="687324"/>
                  </a:lnTo>
                  <a:lnTo>
                    <a:pt x="7365" y="687324"/>
                  </a:lnTo>
                  <a:lnTo>
                    <a:pt x="7365" y="638556"/>
                  </a:lnTo>
                  <a:close/>
                </a:path>
                <a:path w="3540759" h="1632585">
                  <a:moveTo>
                    <a:pt x="12191" y="638556"/>
                  </a:moveTo>
                  <a:lnTo>
                    <a:pt x="9778" y="638556"/>
                  </a:lnTo>
                  <a:lnTo>
                    <a:pt x="9778" y="687324"/>
                  </a:lnTo>
                  <a:lnTo>
                    <a:pt x="12191" y="687324"/>
                  </a:lnTo>
                  <a:lnTo>
                    <a:pt x="12191" y="638556"/>
                  </a:lnTo>
                  <a:close/>
                </a:path>
                <a:path w="3540759" h="1632585">
                  <a:moveTo>
                    <a:pt x="7365" y="553212"/>
                  </a:moveTo>
                  <a:lnTo>
                    <a:pt x="0" y="553212"/>
                  </a:lnTo>
                  <a:lnTo>
                    <a:pt x="0" y="601980"/>
                  </a:lnTo>
                  <a:lnTo>
                    <a:pt x="7365" y="601980"/>
                  </a:lnTo>
                  <a:lnTo>
                    <a:pt x="7365" y="553212"/>
                  </a:lnTo>
                  <a:close/>
                </a:path>
                <a:path w="3540759" h="1632585">
                  <a:moveTo>
                    <a:pt x="12191" y="553212"/>
                  </a:moveTo>
                  <a:lnTo>
                    <a:pt x="9778" y="553212"/>
                  </a:lnTo>
                  <a:lnTo>
                    <a:pt x="9778" y="601980"/>
                  </a:lnTo>
                  <a:lnTo>
                    <a:pt x="12191" y="601980"/>
                  </a:lnTo>
                  <a:lnTo>
                    <a:pt x="12191" y="553212"/>
                  </a:lnTo>
                  <a:close/>
                </a:path>
                <a:path w="3540759" h="1632585">
                  <a:moveTo>
                    <a:pt x="7365" y="467868"/>
                  </a:moveTo>
                  <a:lnTo>
                    <a:pt x="0" y="467868"/>
                  </a:lnTo>
                  <a:lnTo>
                    <a:pt x="0" y="516636"/>
                  </a:lnTo>
                  <a:lnTo>
                    <a:pt x="7365" y="516636"/>
                  </a:lnTo>
                  <a:lnTo>
                    <a:pt x="7365" y="467868"/>
                  </a:lnTo>
                  <a:close/>
                </a:path>
                <a:path w="3540759" h="1632585">
                  <a:moveTo>
                    <a:pt x="12191" y="467868"/>
                  </a:moveTo>
                  <a:lnTo>
                    <a:pt x="9778" y="467868"/>
                  </a:lnTo>
                  <a:lnTo>
                    <a:pt x="9778" y="516636"/>
                  </a:lnTo>
                  <a:lnTo>
                    <a:pt x="12191" y="516636"/>
                  </a:lnTo>
                  <a:lnTo>
                    <a:pt x="12191" y="467868"/>
                  </a:lnTo>
                  <a:close/>
                </a:path>
                <a:path w="3540759" h="1632585">
                  <a:moveTo>
                    <a:pt x="7365" y="382524"/>
                  </a:moveTo>
                  <a:lnTo>
                    <a:pt x="0" y="382524"/>
                  </a:lnTo>
                  <a:lnTo>
                    <a:pt x="0" y="431292"/>
                  </a:lnTo>
                  <a:lnTo>
                    <a:pt x="7365" y="431292"/>
                  </a:lnTo>
                  <a:lnTo>
                    <a:pt x="7365" y="382524"/>
                  </a:lnTo>
                  <a:close/>
                </a:path>
                <a:path w="3540759" h="1632585">
                  <a:moveTo>
                    <a:pt x="12191" y="382524"/>
                  </a:moveTo>
                  <a:lnTo>
                    <a:pt x="9778" y="382524"/>
                  </a:lnTo>
                  <a:lnTo>
                    <a:pt x="9778" y="431292"/>
                  </a:lnTo>
                  <a:lnTo>
                    <a:pt x="12191" y="431292"/>
                  </a:lnTo>
                  <a:lnTo>
                    <a:pt x="12191" y="382524"/>
                  </a:lnTo>
                  <a:close/>
                </a:path>
                <a:path w="3540759" h="1632585">
                  <a:moveTo>
                    <a:pt x="7365" y="297180"/>
                  </a:moveTo>
                  <a:lnTo>
                    <a:pt x="0" y="297180"/>
                  </a:lnTo>
                  <a:lnTo>
                    <a:pt x="0" y="345948"/>
                  </a:lnTo>
                  <a:lnTo>
                    <a:pt x="7365" y="345948"/>
                  </a:lnTo>
                  <a:lnTo>
                    <a:pt x="7365" y="297180"/>
                  </a:lnTo>
                  <a:close/>
                </a:path>
                <a:path w="3540759" h="1632585">
                  <a:moveTo>
                    <a:pt x="12191" y="297180"/>
                  </a:moveTo>
                  <a:lnTo>
                    <a:pt x="9778" y="297180"/>
                  </a:lnTo>
                  <a:lnTo>
                    <a:pt x="9778" y="345948"/>
                  </a:lnTo>
                  <a:lnTo>
                    <a:pt x="12191" y="345948"/>
                  </a:lnTo>
                  <a:lnTo>
                    <a:pt x="12191" y="297180"/>
                  </a:lnTo>
                  <a:close/>
                </a:path>
                <a:path w="3540759" h="1632585">
                  <a:moveTo>
                    <a:pt x="7365" y="211836"/>
                  </a:moveTo>
                  <a:lnTo>
                    <a:pt x="0" y="211836"/>
                  </a:lnTo>
                  <a:lnTo>
                    <a:pt x="0" y="260604"/>
                  </a:lnTo>
                  <a:lnTo>
                    <a:pt x="7365" y="260604"/>
                  </a:lnTo>
                  <a:lnTo>
                    <a:pt x="7365" y="211836"/>
                  </a:lnTo>
                  <a:close/>
                </a:path>
                <a:path w="3540759" h="1632585">
                  <a:moveTo>
                    <a:pt x="12191" y="211836"/>
                  </a:moveTo>
                  <a:lnTo>
                    <a:pt x="9778" y="211836"/>
                  </a:lnTo>
                  <a:lnTo>
                    <a:pt x="9778" y="260604"/>
                  </a:lnTo>
                  <a:lnTo>
                    <a:pt x="12191" y="260604"/>
                  </a:lnTo>
                  <a:lnTo>
                    <a:pt x="12191" y="211836"/>
                  </a:lnTo>
                  <a:close/>
                </a:path>
                <a:path w="3540759" h="1632585">
                  <a:moveTo>
                    <a:pt x="7365" y="126492"/>
                  </a:moveTo>
                  <a:lnTo>
                    <a:pt x="0" y="126492"/>
                  </a:lnTo>
                  <a:lnTo>
                    <a:pt x="0" y="175260"/>
                  </a:lnTo>
                  <a:lnTo>
                    <a:pt x="7365" y="175260"/>
                  </a:lnTo>
                  <a:lnTo>
                    <a:pt x="7365" y="126492"/>
                  </a:lnTo>
                  <a:close/>
                </a:path>
                <a:path w="3540759" h="1632585">
                  <a:moveTo>
                    <a:pt x="12191" y="126492"/>
                  </a:moveTo>
                  <a:lnTo>
                    <a:pt x="9778" y="126492"/>
                  </a:lnTo>
                  <a:lnTo>
                    <a:pt x="9778" y="175260"/>
                  </a:lnTo>
                  <a:lnTo>
                    <a:pt x="12191" y="175260"/>
                  </a:lnTo>
                  <a:lnTo>
                    <a:pt x="12191" y="126492"/>
                  </a:lnTo>
                  <a:close/>
                </a:path>
                <a:path w="3540759" h="1632585">
                  <a:moveTo>
                    <a:pt x="7365" y="41148"/>
                  </a:moveTo>
                  <a:lnTo>
                    <a:pt x="0" y="41148"/>
                  </a:lnTo>
                  <a:lnTo>
                    <a:pt x="0" y="89916"/>
                  </a:lnTo>
                  <a:lnTo>
                    <a:pt x="7365" y="89916"/>
                  </a:lnTo>
                  <a:lnTo>
                    <a:pt x="7365" y="41148"/>
                  </a:lnTo>
                  <a:close/>
                </a:path>
                <a:path w="3540759" h="1632585">
                  <a:moveTo>
                    <a:pt x="12191" y="41148"/>
                  </a:moveTo>
                  <a:lnTo>
                    <a:pt x="9778" y="41148"/>
                  </a:lnTo>
                  <a:lnTo>
                    <a:pt x="9778" y="89916"/>
                  </a:lnTo>
                  <a:lnTo>
                    <a:pt x="12191" y="89916"/>
                  </a:lnTo>
                  <a:lnTo>
                    <a:pt x="12191" y="41148"/>
                  </a:lnTo>
                  <a:close/>
                </a:path>
                <a:path w="3540759" h="1632585">
                  <a:moveTo>
                    <a:pt x="56387" y="0"/>
                  </a:moveTo>
                  <a:lnTo>
                    <a:pt x="7620" y="0"/>
                  </a:lnTo>
                  <a:lnTo>
                    <a:pt x="7620" y="7366"/>
                  </a:lnTo>
                  <a:lnTo>
                    <a:pt x="56387" y="7366"/>
                  </a:lnTo>
                  <a:lnTo>
                    <a:pt x="56387" y="0"/>
                  </a:lnTo>
                  <a:close/>
                </a:path>
                <a:path w="3540759" h="1632585">
                  <a:moveTo>
                    <a:pt x="56387" y="9779"/>
                  </a:moveTo>
                  <a:lnTo>
                    <a:pt x="7620" y="9779"/>
                  </a:lnTo>
                  <a:lnTo>
                    <a:pt x="7620" y="12192"/>
                  </a:lnTo>
                  <a:lnTo>
                    <a:pt x="56387" y="12192"/>
                  </a:lnTo>
                  <a:lnTo>
                    <a:pt x="56387" y="9779"/>
                  </a:lnTo>
                  <a:close/>
                </a:path>
                <a:path w="3540759" h="1632585">
                  <a:moveTo>
                    <a:pt x="141732" y="0"/>
                  </a:moveTo>
                  <a:lnTo>
                    <a:pt x="92963" y="0"/>
                  </a:lnTo>
                  <a:lnTo>
                    <a:pt x="92963" y="7366"/>
                  </a:lnTo>
                  <a:lnTo>
                    <a:pt x="141732" y="7366"/>
                  </a:lnTo>
                  <a:lnTo>
                    <a:pt x="141732" y="0"/>
                  </a:lnTo>
                  <a:close/>
                </a:path>
                <a:path w="3540759" h="1632585">
                  <a:moveTo>
                    <a:pt x="141732" y="9779"/>
                  </a:moveTo>
                  <a:lnTo>
                    <a:pt x="92963" y="9779"/>
                  </a:lnTo>
                  <a:lnTo>
                    <a:pt x="92963" y="12192"/>
                  </a:lnTo>
                  <a:lnTo>
                    <a:pt x="141732" y="12192"/>
                  </a:lnTo>
                  <a:lnTo>
                    <a:pt x="141732" y="9779"/>
                  </a:lnTo>
                  <a:close/>
                </a:path>
                <a:path w="3540759" h="1632585">
                  <a:moveTo>
                    <a:pt x="227075" y="0"/>
                  </a:moveTo>
                  <a:lnTo>
                    <a:pt x="178308" y="0"/>
                  </a:lnTo>
                  <a:lnTo>
                    <a:pt x="178308" y="7366"/>
                  </a:lnTo>
                  <a:lnTo>
                    <a:pt x="227075" y="7366"/>
                  </a:lnTo>
                  <a:lnTo>
                    <a:pt x="227075" y="0"/>
                  </a:lnTo>
                  <a:close/>
                </a:path>
                <a:path w="3540759" h="1632585">
                  <a:moveTo>
                    <a:pt x="227075" y="9779"/>
                  </a:moveTo>
                  <a:lnTo>
                    <a:pt x="178308" y="9779"/>
                  </a:lnTo>
                  <a:lnTo>
                    <a:pt x="178308" y="12192"/>
                  </a:lnTo>
                  <a:lnTo>
                    <a:pt x="227075" y="12192"/>
                  </a:lnTo>
                  <a:lnTo>
                    <a:pt x="227075" y="9779"/>
                  </a:lnTo>
                  <a:close/>
                </a:path>
                <a:path w="3540759" h="1632585">
                  <a:moveTo>
                    <a:pt x="312420" y="0"/>
                  </a:moveTo>
                  <a:lnTo>
                    <a:pt x="263651" y="0"/>
                  </a:lnTo>
                  <a:lnTo>
                    <a:pt x="263651" y="7366"/>
                  </a:lnTo>
                  <a:lnTo>
                    <a:pt x="312420" y="7366"/>
                  </a:lnTo>
                  <a:lnTo>
                    <a:pt x="312420" y="0"/>
                  </a:lnTo>
                  <a:close/>
                </a:path>
                <a:path w="3540759" h="1632585">
                  <a:moveTo>
                    <a:pt x="312420" y="9779"/>
                  </a:moveTo>
                  <a:lnTo>
                    <a:pt x="263651" y="9779"/>
                  </a:lnTo>
                  <a:lnTo>
                    <a:pt x="263651" y="12192"/>
                  </a:lnTo>
                  <a:lnTo>
                    <a:pt x="312420" y="12192"/>
                  </a:lnTo>
                  <a:lnTo>
                    <a:pt x="312420" y="9779"/>
                  </a:lnTo>
                  <a:close/>
                </a:path>
                <a:path w="3540759" h="1632585">
                  <a:moveTo>
                    <a:pt x="397763" y="0"/>
                  </a:moveTo>
                  <a:lnTo>
                    <a:pt x="348996" y="0"/>
                  </a:lnTo>
                  <a:lnTo>
                    <a:pt x="348996" y="7366"/>
                  </a:lnTo>
                  <a:lnTo>
                    <a:pt x="397763" y="7366"/>
                  </a:lnTo>
                  <a:lnTo>
                    <a:pt x="397763" y="0"/>
                  </a:lnTo>
                  <a:close/>
                </a:path>
                <a:path w="3540759" h="1632585">
                  <a:moveTo>
                    <a:pt x="397763" y="9779"/>
                  </a:moveTo>
                  <a:lnTo>
                    <a:pt x="348996" y="9779"/>
                  </a:lnTo>
                  <a:lnTo>
                    <a:pt x="348996" y="12192"/>
                  </a:lnTo>
                  <a:lnTo>
                    <a:pt x="397763" y="12192"/>
                  </a:lnTo>
                  <a:lnTo>
                    <a:pt x="397763" y="9779"/>
                  </a:lnTo>
                  <a:close/>
                </a:path>
                <a:path w="3540759" h="1632585">
                  <a:moveTo>
                    <a:pt x="483108" y="0"/>
                  </a:moveTo>
                  <a:lnTo>
                    <a:pt x="434339" y="0"/>
                  </a:lnTo>
                  <a:lnTo>
                    <a:pt x="434339" y="7366"/>
                  </a:lnTo>
                  <a:lnTo>
                    <a:pt x="483108" y="7366"/>
                  </a:lnTo>
                  <a:lnTo>
                    <a:pt x="483108" y="0"/>
                  </a:lnTo>
                  <a:close/>
                </a:path>
                <a:path w="3540759" h="1632585">
                  <a:moveTo>
                    <a:pt x="483108" y="9779"/>
                  </a:moveTo>
                  <a:lnTo>
                    <a:pt x="434339" y="9779"/>
                  </a:lnTo>
                  <a:lnTo>
                    <a:pt x="434339" y="12192"/>
                  </a:lnTo>
                  <a:lnTo>
                    <a:pt x="483108" y="12192"/>
                  </a:lnTo>
                  <a:lnTo>
                    <a:pt x="483108" y="9779"/>
                  </a:lnTo>
                  <a:close/>
                </a:path>
                <a:path w="3540759" h="1632585">
                  <a:moveTo>
                    <a:pt x="568451" y="0"/>
                  </a:moveTo>
                  <a:lnTo>
                    <a:pt x="519684" y="0"/>
                  </a:lnTo>
                  <a:lnTo>
                    <a:pt x="519684" y="7366"/>
                  </a:lnTo>
                  <a:lnTo>
                    <a:pt x="568451" y="7366"/>
                  </a:lnTo>
                  <a:lnTo>
                    <a:pt x="568451" y="0"/>
                  </a:lnTo>
                  <a:close/>
                </a:path>
                <a:path w="3540759" h="1632585">
                  <a:moveTo>
                    <a:pt x="568451" y="9779"/>
                  </a:moveTo>
                  <a:lnTo>
                    <a:pt x="519684" y="9779"/>
                  </a:lnTo>
                  <a:lnTo>
                    <a:pt x="519684" y="12192"/>
                  </a:lnTo>
                  <a:lnTo>
                    <a:pt x="568451" y="12192"/>
                  </a:lnTo>
                  <a:lnTo>
                    <a:pt x="568451" y="9779"/>
                  </a:lnTo>
                  <a:close/>
                </a:path>
                <a:path w="3540759" h="1632585">
                  <a:moveTo>
                    <a:pt x="653796" y="0"/>
                  </a:moveTo>
                  <a:lnTo>
                    <a:pt x="605027" y="0"/>
                  </a:lnTo>
                  <a:lnTo>
                    <a:pt x="605027" y="7366"/>
                  </a:lnTo>
                  <a:lnTo>
                    <a:pt x="653796" y="7366"/>
                  </a:lnTo>
                  <a:lnTo>
                    <a:pt x="653796" y="0"/>
                  </a:lnTo>
                  <a:close/>
                </a:path>
                <a:path w="3540759" h="1632585">
                  <a:moveTo>
                    <a:pt x="653796" y="9779"/>
                  </a:moveTo>
                  <a:lnTo>
                    <a:pt x="605027" y="9779"/>
                  </a:lnTo>
                  <a:lnTo>
                    <a:pt x="605027" y="12192"/>
                  </a:lnTo>
                  <a:lnTo>
                    <a:pt x="653796" y="12192"/>
                  </a:lnTo>
                  <a:lnTo>
                    <a:pt x="653796" y="9779"/>
                  </a:lnTo>
                  <a:close/>
                </a:path>
                <a:path w="3540759" h="1632585">
                  <a:moveTo>
                    <a:pt x="739139" y="0"/>
                  </a:moveTo>
                  <a:lnTo>
                    <a:pt x="690372" y="0"/>
                  </a:lnTo>
                  <a:lnTo>
                    <a:pt x="690372" y="7366"/>
                  </a:lnTo>
                  <a:lnTo>
                    <a:pt x="739139" y="7366"/>
                  </a:lnTo>
                  <a:lnTo>
                    <a:pt x="739139" y="0"/>
                  </a:lnTo>
                  <a:close/>
                </a:path>
                <a:path w="3540759" h="1632585">
                  <a:moveTo>
                    <a:pt x="739139" y="9779"/>
                  </a:moveTo>
                  <a:lnTo>
                    <a:pt x="690372" y="9779"/>
                  </a:lnTo>
                  <a:lnTo>
                    <a:pt x="690372" y="12192"/>
                  </a:lnTo>
                  <a:lnTo>
                    <a:pt x="739139" y="12192"/>
                  </a:lnTo>
                  <a:lnTo>
                    <a:pt x="739139" y="9779"/>
                  </a:lnTo>
                  <a:close/>
                </a:path>
                <a:path w="3540759" h="1632585">
                  <a:moveTo>
                    <a:pt x="824484" y="0"/>
                  </a:moveTo>
                  <a:lnTo>
                    <a:pt x="775715" y="0"/>
                  </a:lnTo>
                  <a:lnTo>
                    <a:pt x="775715" y="7366"/>
                  </a:lnTo>
                  <a:lnTo>
                    <a:pt x="824484" y="7366"/>
                  </a:lnTo>
                  <a:lnTo>
                    <a:pt x="824484" y="0"/>
                  </a:lnTo>
                  <a:close/>
                </a:path>
                <a:path w="3540759" h="1632585">
                  <a:moveTo>
                    <a:pt x="824484" y="9779"/>
                  </a:moveTo>
                  <a:lnTo>
                    <a:pt x="775715" y="9779"/>
                  </a:lnTo>
                  <a:lnTo>
                    <a:pt x="775715" y="12192"/>
                  </a:lnTo>
                  <a:lnTo>
                    <a:pt x="824484" y="12192"/>
                  </a:lnTo>
                  <a:lnTo>
                    <a:pt x="824484" y="9779"/>
                  </a:lnTo>
                  <a:close/>
                </a:path>
                <a:path w="3540759" h="1632585">
                  <a:moveTo>
                    <a:pt x="909827" y="0"/>
                  </a:moveTo>
                  <a:lnTo>
                    <a:pt x="861060" y="0"/>
                  </a:lnTo>
                  <a:lnTo>
                    <a:pt x="861060" y="7366"/>
                  </a:lnTo>
                  <a:lnTo>
                    <a:pt x="909827" y="7366"/>
                  </a:lnTo>
                  <a:lnTo>
                    <a:pt x="909827" y="0"/>
                  </a:lnTo>
                  <a:close/>
                </a:path>
                <a:path w="3540759" h="1632585">
                  <a:moveTo>
                    <a:pt x="909827" y="9779"/>
                  </a:moveTo>
                  <a:lnTo>
                    <a:pt x="861060" y="9779"/>
                  </a:lnTo>
                  <a:lnTo>
                    <a:pt x="861060" y="12192"/>
                  </a:lnTo>
                  <a:lnTo>
                    <a:pt x="909827" y="12192"/>
                  </a:lnTo>
                  <a:lnTo>
                    <a:pt x="909827" y="9779"/>
                  </a:lnTo>
                  <a:close/>
                </a:path>
                <a:path w="3540759" h="1632585">
                  <a:moveTo>
                    <a:pt x="995172" y="0"/>
                  </a:moveTo>
                  <a:lnTo>
                    <a:pt x="946403" y="0"/>
                  </a:lnTo>
                  <a:lnTo>
                    <a:pt x="946403" y="7366"/>
                  </a:lnTo>
                  <a:lnTo>
                    <a:pt x="995172" y="7366"/>
                  </a:lnTo>
                  <a:lnTo>
                    <a:pt x="995172" y="0"/>
                  </a:lnTo>
                  <a:close/>
                </a:path>
                <a:path w="3540759" h="1632585">
                  <a:moveTo>
                    <a:pt x="995172" y="9779"/>
                  </a:moveTo>
                  <a:lnTo>
                    <a:pt x="946403" y="9779"/>
                  </a:lnTo>
                  <a:lnTo>
                    <a:pt x="946403" y="12192"/>
                  </a:lnTo>
                  <a:lnTo>
                    <a:pt x="995172" y="12192"/>
                  </a:lnTo>
                  <a:lnTo>
                    <a:pt x="995172" y="9779"/>
                  </a:lnTo>
                  <a:close/>
                </a:path>
                <a:path w="3540759" h="1632585">
                  <a:moveTo>
                    <a:pt x="1080515" y="0"/>
                  </a:moveTo>
                  <a:lnTo>
                    <a:pt x="1031748" y="0"/>
                  </a:lnTo>
                  <a:lnTo>
                    <a:pt x="1031748" y="7366"/>
                  </a:lnTo>
                  <a:lnTo>
                    <a:pt x="1080515" y="7366"/>
                  </a:lnTo>
                  <a:lnTo>
                    <a:pt x="1080515" y="0"/>
                  </a:lnTo>
                  <a:close/>
                </a:path>
                <a:path w="3540759" h="1632585">
                  <a:moveTo>
                    <a:pt x="1080515" y="9779"/>
                  </a:moveTo>
                  <a:lnTo>
                    <a:pt x="1031748" y="9779"/>
                  </a:lnTo>
                  <a:lnTo>
                    <a:pt x="1031748" y="12192"/>
                  </a:lnTo>
                  <a:lnTo>
                    <a:pt x="1080515" y="12192"/>
                  </a:lnTo>
                  <a:lnTo>
                    <a:pt x="1080515" y="9779"/>
                  </a:lnTo>
                  <a:close/>
                </a:path>
                <a:path w="3540759" h="1632585">
                  <a:moveTo>
                    <a:pt x="1165860" y="0"/>
                  </a:moveTo>
                  <a:lnTo>
                    <a:pt x="1117091" y="0"/>
                  </a:lnTo>
                  <a:lnTo>
                    <a:pt x="1117091" y="7366"/>
                  </a:lnTo>
                  <a:lnTo>
                    <a:pt x="1165860" y="7366"/>
                  </a:lnTo>
                  <a:lnTo>
                    <a:pt x="1165860" y="0"/>
                  </a:lnTo>
                  <a:close/>
                </a:path>
                <a:path w="3540759" h="1632585">
                  <a:moveTo>
                    <a:pt x="1165860" y="9779"/>
                  </a:moveTo>
                  <a:lnTo>
                    <a:pt x="1117091" y="9779"/>
                  </a:lnTo>
                  <a:lnTo>
                    <a:pt x="1117091" y="12192"/>
                  </a:lnTo>
                  <a:lnTo>
                    <a:pt x="1165860" y="12192"/>
                  </a:lnTo>
                  <a:lnTo>
                    <a:pt x="1165860" y="9779"/>
                  </a:lnTo>
                  <a:close/>
                </a:path>
                <a:path w="3540759" h="1632585">
                  <a:moveTo>
                    <a:pt x="1251203" y="0"/>
                  </a:moveTo>
                  <a:lnTo>
                    <a:pt x="1202436" y="0"/>
                  </a:lnTo>
                  <a:lnTo>
                    <a:pt x="1202436" y="7366"/>
                  </a:lnTo>
                  <a:lnTo>
                    <a:pt x="1251203" y="7366"/>
                  </a:lnTo>
                  <a:lnTo>
                    <a:pt x="1251203" y="0"/>
                  </a:lnTo>
                  <a:close/>
                </a:path>
                <a:path w="3540759" h="1632585">
                  <a:moveTo>
                    <a:pt x="1251203" y="9779"/>
                  </a:moveTo>
                  <a:lnTo>
                    <a:pt x="1202436" y="9779"/>
                  </a:lnTo>
                  <a:lnTo>
                    <a:pt x="1202436" y="12192"/>
                  </a:lnTo>
                  <a:lnTo>
                    <a:pt x="1251203" y="12192"/>
                  </a:lnTo>
                  <a:lnTo>
                    <a:pt x="1251203" y="9779"/>
                  </a:lnTo>
                  <a:close/>
                </a:path>
                <a:path w="3540759" h="1632585">
                  <a:moveTo>
                    <a:pt x="1336548" y="0"/>
                  </a:moveTo>
                  <a:lnTo>
                    <a:pt x="1287779" y="0"/>
                  </a:lnTo>
                  <a:lnTo>
                    <a:pt x="1287779" y="7366"/>
                  </a:lnTo>
                  <a:lnTo>
                    <a:pt x="1336548" y="7366"/>
                  </a:lnTo>
                  <a:lnTo>
                    <a:pt x="1336548" y="0"/>
                  </a:lnTo>
                  <a:close/>
                </a:path>
                <a:path w="3540759" h="1632585">
                  <a:moveTo>
                    <a:pt x="1336548" y="9779"/>
                  </a:moveTo>
                  <a:lnTo>
                    <a:pt x="1287779" y="9779"/>
                  </a:lnTo>
                  <a:lnTo>
                    <a:pt x="1287779" y="12192"/>
                  </a:lnTo>
                  <a:lnTo>
                    <a:pt x="1336548" y="12192"/>
                  </a:lnTo>
                  <a:lnTo>
                    <a:pt x="1336548" y="9779"/>
                  </a:lnTo>
                  <a:close/>
                </a:path>
                <a:path w="3540759" h="1632585">
                  <a:moveTo>
                    <a:pt x="1421892" y="0"/>
                  </a:moveTo>
                  <a:lnTo>
                    <a:pt x="1373124" y="0"/>
                  </a:lnTo>
                  <a:lnTo>
                    <a:pt x="1373124" y="7366"/>
                  </a:lnTo>
                  <a:lnTo>
                    <a:pt x="1421892" y="7366"/>
                  </a:lnTo>
                  <a:lnTo>
                    <a:pt x="1421892" y="0"/>
                  </a:lnTo>
                  <a:close/>
                </a:path>
                <a:path w="3540759" h="1632585">
                  <a:moveTo>
                    <a:pt x="1421892" y="9779"/>
                  </a:moveTo>
                  <a:lnTo>
                    <a:pt x="1373124" y="9779"/>
                  </a:lnTo>
                  <a:lnTo>
                    <a:pt x="1373124" y="12192"/>
                  </a:lnTo>
                  <a:lnTo>
                    <a:pt x="1421892" y="12192"/>
                  </a:lnTo>
                  <a:lnTo>
                    <a:pt x="1421892" y="9779"/>
                  </a:lnTo>
                  <a:close/>
                </a:path>
                <a:path w="3540759" h="1632585">
                  <a:moveTo>
                    <a:pt x="1507235" y="0"/>
                  </a:moveTo>
                  <a:lnTo>
                    <a:pt x="1458468" y="0"/>
                  </a:lnTo>
                  <a:lnTo>
                    <a:pt x="1458468" y="7366"/>
                  </a:lnTo>
                  <a:lnTo>
                    <a:pt x="1507235" y="7366"/>
                  </a:lnTo>
                  <a:lnTo>
                    <a:pt x="1507235" y="0"/>
                  </a:lnTo>
                  <a:close/>
                </a:path>
                <a:path w="3540759" h="1632585">
                  <a:moveTo>
                    <a:pt x="1507235" y="9779"/>
                  </a:moveTo>
                  <a:lnTo>
                    <a:pt x="1458468" y="9779"/>
                  </a:lnTo>
                  <a:lnTo>
                    <a:pt x="1458468" y="12192"/>
                  </a:lnTo>
                  <a:lnTo>
                    <a:pt x="1507235" y="12192"/>
                  </a:lnTo>
                  <a:lnTo>
                    <a:pt x="1507235" y="9779"/>
                  </a:lnTo>
                  <a:close/>
                </a:path>
                <a:path w="3540759" h="1632585">
                  <a:moveTo>
                    <a:pt x="1592579" y="0"/>
                  </a:moveTo>
                  <a:lnTo>
                    <a:pt x="1543812" y="0"/>
                  </a:lnTo>
                  <a:lnTo>
                    <a:pt x="1543812" y="7366"/>
                  </a:lnTo>
                  <a:lnTo>
                    <a:pt x="1592579" y="7366"/>
                  </a:lnTo>
                  <a:lnTo>
                    <a:pt x="1592579" y="0"/>
                  </a:lnTo>
                  <a:close/>
                </a:path>
                <a:path w="3540759" h="1632585">
                  <a:moveTo>
                    <a:pt x="1592579" y="9779"/>
                  </a:moveTo>
                  <a:lnTo>
                    <a:pt x="1543812" y="9779"/>
                  </a:lnTo>
                  <a:lnTo>
                    <a:pt x="1543812" y="12192"/>
                  </a:lnTo>
                  <a:lnTo>
                    <a:pt x="1592579" y="12192"/>
                  </a:lnTo>
                  <a:lnTo>
                    <a:pt x="1592579" y="9779"/>
                  </a:lnTo>
                  <a:close/>
                </a:path>
                <a:path w="3540759" h="1632585">
                  <a:moveTo>
                    <a:pt x="1677924" y="0"/>
                  </a:moveTo>
                  <a:lnTo>
                    <a:pt x="1629155" y="0"/>
                  </a:lnTo>
                  <a:lnTo>
                    <a:pt x="1629155" y="7366"/>
                  </a:lnTo>
                  <a:lnTo>
                    <a:pt x="1677924" y="7366"/>
                  </a:lnTo>
                  <a:lnTo>
                    <a:pt x="1677924" y="0"/>
                  </a:lnTo>
                  <a:close/>
                </a:path>
                <a:path w="3540759" h="1632585">
                  <a:moveTo>
                    <a:pt x="1677924" y="9779"/>
                  </a:moveTo>
                  <a:lnTo>
                    <a:pt x="1629155" y="9779"/>
                  </a:lnTo>
                  <a:lnTo>
                    <a:pt x="1629155" y="12192"/>
                  </a:lnTo>
                  <a:lnTo>
                    <a:pt x="1677924" y="12192"/>
                  </a:lnTo>
                  <a:lnTo>
                    <a:pt x="1677924" y="9779"/>
                  </a:lnTo>
                  <a:close/>
                </a:path>
                <a:path w="3540759" h="1632585">
                  <a:moveTo>
                    <a:pt x="1763268" y="0"/>
                  </a:moveTo>
                  <a:lnTo>
                    <a:pt x="1714500" y="0"/>
                  </a:lnTo>
                  <a:lnTo>
                    <a:pt x="1714500" y="7366"/>
                  </a:lnTo>
                  <a:lnTo>
                    <a:pt x="1763268" y="7366"/>
                  </a:lnTo>
                  <a:lnTo>
                    <a:pt x="1763268" y="0"/>
                  </a:lnTo>
                  <a:close/>
                </a:path>
                <a:path w="3540759" h="1632585">
                  <a:moveTo>
                    <a:pt x="1763268" y="9779"/>
                  </a:moveTo>
                  <a:lnTo>
                    <a:pt x="1714500" y="9779"/>
                  </a:lnTo>
                  <a:lnTo>
                    <a:pt x="1714500" y="12192"/>
                  </a:lnTo>
                  <a:lnTo>
                    <a:pt x="1763268" y="12192"/>
                  </a:lnTo>
                  <a:lnTo>
                    <a:pt x="1763268" y="9779"/>
                  </a:lnTo>
                  <a:close/>
                </a:path>
                <a:path w="3540759" h="1632585">
                  <a:moveTo>
                    <a:pt x="1848612" y="0"/>
                  </a:moveTo>
                  <a:lnTo>
                    <a:pt x="1799844" y="0"/>
                  </a:lnTo>
                  <a:lnTo>
                    <a:pt x="1799844" y="7366"/>
                  </a:lnTo>
                  <a:lnTo>
                    <a:pt x="1848612" y="7366"/>
                  </a:lnTo>
                  <a:lnTo>
                    <a:pt x="1848612" y="0"/>
                  </a:lnTo>
                  <a:close/>
                </a:path>
                <a:path w="3540759" h="1632585">
                  <a:moveTo>
                    <a:pt x="1848612" y="9779"/>
                  </a:moveTo>
                  <a:lnTo>
                    <a:pt x="1799844" y="9779"/>
                  </a:lnTo>
                  <a:lnTo>
                    <a:pt x="1799844" y="12192"/>
                  </a:lnTo>
                  <a:lnTo>
                    <a:pt x="1848612" y="12192"/>
                  </a:lnTo>
                  <a:lnTo>
                    <a:pt x="1848612" y="9779"/>
                  </a:lnTo>
                  <a:close/>
                </a:path>
                <a:path w="3540759" h="1632585">
                  <a:moveTo>
                    <a:pt x="1933955" y="0"/>
                  </a:moveTo>
                  <a:lnTo>
                    <a:pt x="1885188" y="0"/>
                  </a:lnTo>
                  <a:lnTo>
                    <a:pt x="1885188" y="7366"/>
                  </a:lnTo>
                  <a:lnTo>
                    <a:pt x="1933955" y="7366"/>
                  </a:lnTo>
                  <a:lnTo>
                    <a:pt x="1933955" y="0"/>
                  </a:lnTo>
                  <a:close/>
                </a:path>
                <a:path w="3540759" h="1632585">
                  <a:moveTo>
                    <a:pt x="1933955" y="9779"/>
                  </a:moveTo>
                  <a:lnTo>
                    <a:pt x="1885188" y="9779"/>
                  </a:lnTo>
                  <a:lnTo>
                    <a:pt x="1885188" y="12192"/>
                  </a:lnTo>
                  <a:lnTo>
                    <a:pt x="1933955" y="12192"/>
                  </a:lnTo>
                  <a:lnTo>
                    <a:pt x="1933955" y="9779"/>
                  </a:lnTo>
                  <a:close/>
                </a:path>
                <a:path w="3540759" h="1632585">
                  <a:moveTo>
                    <a:pt x="2019300" y="0"/>
                  </a:moveTo>
                  <a:lnTo>
                    <a:pt x="1970531" y="0"/>
                  </a:lnTo>
                  <a:lnTo>
                    <a:pt x="1970531" y="7366"/>
                  </a:lnTo>
                  <a:lnTo>
                    <a:pt x="2019300" y="7366"/>
                  </a:lnTo>
                  <a:lnTo>
                    <a:pt x="2019300" y="0"/>
                  </a:lnTo>
                  <a:close/>
                </a:path>
                <a:path w="3540759" h="1632585">
                  <a:moveTo>
                    <a:pt x="2019300" y="9779"/>
                  </a:moveTo>
                  <a:lnTo>
                    <a:pt x="1970531" y="9779"/>
                  </a:lnTo>
                  <a:lnTo>
                    <a:pt x="1970531" y="12192"/>
                  </a:lnTo>
                  <a:lnTo>
                    <a:pt x="2019300" y="12192"/>
                  </a:lnTo>
                  <a:lnTo>
                    <a:pt x="2019300" y="9779"/>
                  </a:lnTo>
                  <a:close/>
                </a:path>
                <a:path w="3540759" h="1632585">
                  <a:moveTo>
                    <a:pt x="2104644" y="0"/>
                  </a:moveTo>
                  <a:lnTo>
                    <a:pt x="2055876" y="0"/>
                  </a:lnTo>
                  <a:lnTo>
                    <a:pt x="2055876" y="7366"/>
                  </a:lnTo>
                  <a:lnTo>
                    <a:pt x="2104644" y="7366"/>
                  </a:lnTo>
                  <a:lnTo>
                    <a:pt x="2104644" y="0"/>
                  </a:lnTo>
                  <a:close/>
                </a:path>
                <a:path w="3540759" h="1632585">
                  <a:moveTo>
                    <a:pt x="2104644" y="9779"/>
                  </a:moveTo>
                  <a:lnTo>
                    <a:pt x="2055876" y="9779"/>
                  </a:lnTo>
                  <a:lnTo>
                    <a:pt x="2055876" y="12192"/>
                  </a:lnTo>
                  <a:lnTo>
                    <a:pt x="2104644" y="12192"/>
                  </a:lnTo>
                  <a:lnTo>
                    <a:pt x="2104644" y="9779"/>
                  </a:lnTo>
                  <a:close/>
                </a:path>
                <a:path w="3540759" h="1632585">
                  <a:moveTo>
                    <a:pt x="2189988" y="0"/>
                  </a:moveTo>
                  <a:lnTo>
                    <a:pt x="2141220" y="0"/>
                  </a:lnTo>
                  <a:lnTo>
                    <a:pt x="2141220" y="7366"/>
                  </a:lnTo>
                  <a:lnTo>
                    <a:pt x="2189988" y="7366"/>
                  </a:lnTo>
                  <a:lnTo>
                    <a:pt x="2189988" y="0"/>
                  </a:lnTo>
                  <a:close/>
                </a:path>
                <a:path w="3540759" h="1632585">
                  <a:moveTo>
                    <a:pt x="2189988" y="9779"/>
                  </a:moveTo>
                  <a:lnTo>
                    <a:pt x="2141220" y="9779"/>
                  </a:lnTo>
                  <a:lnTo>
                    <a:pt x="2141220" y="12192"/>
                  </a:lnTo>
                  <a:lnTo>
                    <a:pt x="2189988" y="12192"/>
                  </a:lnTo>
                  <a:lnTo>
                    <a:pt x="2189988" y="9779"/>
                  </a:lnTo>
                  <a:close/>
                </a:path>
                <a:path w="3540759" h="1632585">
                  <a:moveTo>
                    <a:pt x="2275331" y="0"/>
                  </a:moveTo>
                  <a:lnTo>
                    <a:pt x="2226564" y="0"/>
                  </a:lnTo>
                  <a:lnTo>
                    <a:pt x="2226564" y="7366"/>
                  </a:lnTo>
                  <a:lnTo>
                    <a:pt x="2275331" y="7366"/>
                  </a:lnTo>
                  <a:lnTo>
                    <a:pt x="2275331" y="0"/>
                  </a:lnTo>
                  <a:close/>
                </a:path>
                <a:path w="3540759" h="1632585">
                  <a:moveTo>
                    <a:pt x="2275331" y="9779"/>
                  </a:moveTo>
                  <a:lnTo>
                    <a:pt x="2226564" y="9779"/>
                  </a:lnTo>
                  <a:lnTo>
                    <a:pt x="2226564" y="12192"/>
                  </a:lnTo>
                  <a:lnTo>
                    <a:pt x="2275331" y="12192"/>
                  </a:lnTo>
                  <a:lnTo>
                    <a:pt x="2275331" y="9779"/>
                  </a:lnTo>
                  <a:close/>
                </a:path>
                <a:path w="3540759" h="1632585">
                  <a:moveTo>
                    <a:pt x="2360676" y="0"/>
                  </a:moveTo>
                  <a:lnTo>
                    <a:pt x="2311907" y="0"/>
                  </a:lnTo>
                  <a:lnTo>
                    <a:pt x="2311907" y="7366"/>
                  </a:lnTo>
                  <a:lnTo>
                    <a:pt x="2360676" y="7366"/>
                  </a:lnTo>
                  <a:lnTo>
                    <a:pt x="2360676" y="0"/>
                  </a:lnTo>
                  <a:close/>
                </a:path>
                <a:path w="3540759" h="1632585">
                  <a:moveTo>
                    <a:pt x="2360676" y="9779"/>
                  </a:moveTo>
                  <a:lnTo>
                    <a:pt x="2311907" y="9779"/>
                  </a:lnTo>
                  <a:lnTo>
                    <a:pt x="2311907" y="12192"/>
                  </a:lnTo>
                  <a:lnTo>
                    <a:pt x="2360676" y="12192"/>
                  </a:lnTo>
                  <a:lnTo>
                    <a:pt x="2360676" y="9779"/>
                  </a:lnTo>
                  <a:close/>
                </a:path>
                <a:path w="3540759" h="1632585">
                  <a:moveTo>
                    <a:pt x="2446020" y="0"/>
                  </a:moveTo>
                  <a:lnTo>
                    <a:pt x="2397252" y="0"/>
                  </a:lnTo>
                  <a:lnTo>
                    <a:pt x="2397252" y="7366"/>
                  </a:lnTo>
                  <a:lnTo>
                    <a:pt x="2446020" y="7366"/>
                  </a:lnTo>
                  <a:lnTo>
                    <a:pt x="2446020" y="0"/>
                  </a:lnTo>
                  <a:close/>
                </a:path>
                <a:path w="3540759" h="1632585">
                  <a:moveTo>
                    <a:pt x="2446020" y="9779"/>
                  </a:moveTo>
                  <a:lnTo>
                    <a:pt x="2397252" y="9779"/>
                  </a:lnTo>
                  <a:lnTo>
                    <a:pt x="2397252" y="12192"/>
                  </a:lnTo>
                  <a:lnTo>
                    <a:pt x="2446020" y="12192"/>
                  </a:lnTo>
                  <a:lnTo>
                    <a:pt x="2446020" y="9779"/>
                  </a:lnTo>
                  <a:close/>
                </a:path>
                <a:path w="3540759" h="1632585">
                  <a:moveTo>
                    <a:pt x="2531364" y="0"/>
                  </a:moveTo>
                  <a:lnTo>
                    <a:pt x="2482596" y="0"/>
                  </a:lnTo>
                  <a:lnTo>
                    <a:pt x="2482596" y="7366"/>
                  </a:lnTo>
                  <a:lnTo>
                    <a:pt x="2531364" y="7366"/>
                  </a:lnTo>
                  <a:lnTo>
                    <a:pt x="2531364" y="0"/>
                  </a:lnTo>
                  <a:close/>
                </a:path>
                <a:path w="3540759" h="1632585">
                  <a:moveTo>
                    <a:pt x="2531364" y="9779"/>
                  </a:moveTo>
                  <a:lnTo>
                    <a:pt x="2482596" y="9779"/>
                  </a:lnTo>
                  <a:lnTo>
                    <a:pt x="2482596" y="12192"/>
                  </a:lnTo>
                  <a:lnTo>
                    <a:pt x="2531364" y="12192"/>
                  </a:lnTo>
                  <a:lnTo>
                    <a:pt x="2531364" y="9779"/>
                  </a:lnTo>
                  <a:close/>
                </a:path>
                <a:path w="3540759" h="1632585">
                  <a:moveTo>
                    <a:pt x="2616707" y="0"/>
                  </a:moveTo>
                  <a:lnTo>
                    <a:pt x="2567940" y="0"/>
                  </a:lnTo>
                  <a:lnTo>
                    <a:pt x="2567940" y="7366"/>
                  </a:lnTo>
                  <a:lnTo>
                    <a:pt x="2616707" y="7366"/>
                  </a:lnTo>
                  <a:lnTo>
                    <a:pt x="2616707" y="0"/>
                  </a:lnTo>
                  <a:close/>
                </a:path>
                <a:path w="3540759" h="1632585">
                  <a:moveTo>
                    <a:pt x="2616707" y="9779"/>
                  </a:moveTo>
                  <a:lnTo>
                    <a:pt x="2567940" y="9779"/>
                  </a:lnTo>
                  <a:lnTo>
                    <a:pt x="2567940" y="12192"/>
                  </a:lnTo>
                  <a:lnTo>
                    <a:pt x="2616707" y="12192"/>
                  </a:lnTo>
                  <a:lnTo>
                    <a:pt x="2616707" y="9779"/>
                  </a:lnTo>
                  <a:close/>
                </a:path>
                <a:path w="3540759" h="1632585">
                  <a:moveTo>
                    <a:pt x="2702052" y="0"/>
                  </a:moveTo>
                  <a:lnTo>
                    <a:pt x="2653283" y="0"/>
                  </a:lnTo>
                  <a:lnTo>
                    <a:pt x="2653283" y="7366"/>
                  </a:lnTo>
                  <a:lnTo>
                    <a:pt x="2702052" y="7366"/>
                  </a:lnTo>
                  <a:lnTo>
                    <a:pt x="2702052" y="0"/>
                  </a:lnTo>
                  <a:close/>
                </a:path>
                <a:path w="3540759" h="1632585">
                  <a:moveTo>
                    <a:pt x="2702052" y="9779"/>
                  </a:moveTo>
                  <a:lnTo>
                    <a:pt x="2653283" y="9779"/>
                  </a:lnTo>
                  <a:lnTo>
                    <a:pt x="2653283" y="12192"/>
                  </a:lnTo>
                  <a:lnTo>
                    <a:pt x="2702052" y="12192"/>
                  </a:lnTo>
                  <a:lnTo>
                    <a:pt x="2702052" y="9779"/>
                  </a:lnTo>
                  <a:close/>
                </a:path>
                <a:path w="3540759" h="1632585">
                  <a:moveTo>
                    <a:pt x="2787396" y="0"/>
                  </a:moveTo>
                  <a:lnTo>
                    <a:pt x="2738628" y="0"/>
                  </a:lnTo>
                  <a:lnTo>
                    <a:pt x="2738628" y="7366"/>
                  </a:lnTo>
                  <a:lnTo>
                    <a:pt x="2787396" y="7366"/>
                  </a:lnTo>
                  <a:lnTo>
                    <a:pt x="2787396" y="0"/>
                  </a:lnTo>
                  <a:close/>
                </a:path>
                <a:path w="3540759" h="1632585">
                  <a:moveTo>
                    <a:pt x="2787396" y="9779"/>
                  </a:moveTo>
                  <a:lnTo>
                    <a:pt x="2738628" y="9779"/>
                  </a:lnTo>
                  <a:lnTo>
                    <a:pt x="2738628" y="12192"/>
                  </a:lnTo>
                  <a:lnTo>
                    <a:pt x="2787396" y="12192"/>
                  </a:lnTo>
                  <a:lnTo>
                    <a:pt x="2787396" y="9779"/>
                  </a:lnTo>
                  <a:close/>
                </a:path>
                <a:path w="3540759" h="1632585">
                  <a:moveTo>
                    <a:pt x="2872740" y="0"/>
                  </a:moveTo>
                  <a:lnTo>
                    <a:pt x="2823972" y="0"/>
                  </a:lnTo>
                  <a:lnTo>
                    <a:pt x="2823972" y="7366"/>
                  </a:lnTo>
                  <a:lnTo>
                    <a:pt x="2872740" y="7366"/>
                  </a:lnTo>
                  <a:lnTo>
                    <a:pt x="2872740" y="0"/>
                  </a:lnTo>
                  <a:close/>
                </a:path>
                <a:path w="3540759" h="1632585">
                  <a:moveTo>
                    <a:pt x="2872740" y="9779"/>
                  </a:moveTo>
                  <a:lnTo>
                    <a:pt x="2823972" y="9779"/>
                  </a:lnTo>
                  <a:lnTo>
                    <a:pt x="2823972" y="12192"/>
                  </a:lnTo>
                  <a:lnTo>
                    <a:pt x="2872740" y="12192"/>
                  </a:lnTo>
                  <a:lnTo>
                    <a:pt x="2872740" y="9779"/>
                  </a:lnTo>
                  <a:close/>
                </a:path>
                <a:path w="3540759" h="1632585">
                  <a:moveTo>
                    <a:pt x="2958083" y="0"/>
                  </a:moveTo>
                  <a:lnTo>
                    <a:pt x="2909316" y="0"/>
                  </a:lnTo>
                  <a:lnTo>
                    <a:pt x="2909316" y="7366"/>
                  </a:lnTo>
                  <a:lnTo>
                    <a:pt x="2958083" y="7366"/>
                  </a:lnTo>
                  <a:lnTo>
                    <a:pt x="2958083" y="0"/>
                  </a:lnTo>
                  <a:close/>
                </a:path>
                <a:path w="3540759" h="1632585">
                  <a:moveTo>
                    <a:pt x="2958083" y="9779"/>
                  </a:moveTo>
                  <a:lnTo>
                    <a:pt x="2909316" y="9779"/>
                  </a:lnTo>
                  <a:lnTo>
                    <a:pt x="2909316" y="12192"/>
                  </a:lnTo>
                  <a:lnTo>
                    <a:pt x="2958083" y="12192"/>
                  </a:lnTo>
                  <a:lnTo>
                    <a:pt x="2958083" y="9779"/>
                  </a:lnTo>
                  <a:close/>
                </a:path>
                <a:path w="3540759" h="1632585">
                  <a:moveTo>
                    <a:pt x="3043428" y="0"/>
                  </a:moveTo>
                  <a:lnTo>
                    <a:pt x="2994659" y="0"/>
                  </a:lnTo>
                  <a:lnTo>
                    <a:pt x="2994659" y="7366"/>
                  </a:lnTo>
                  <a:lnTo>
                    <a:pt x="3043428" y="7366"/>
                  </a:lnTo>
                  <a:lnTo>
                    <a:pt x="3043428" y="0"/>
                  </a:lnTo>
                  <a:close/>
                </a:path>
                <a:path w="3540759" h="1632585">
                  <a:moveTo>
                    <a:pt x="3043428" y="9779"/>
                  </a:moveTo>
                  <a:lnTo>
                    <a:pt x="2994659" y="9779"/>
                  </a:lnTo>
                  <a:lnTo>
                    <a:pt x="2994659" y="12192"/>
                  </a:lnTo>
                  <a:lnTo>
                    <a:pt x="3043428" y="12192"/>
                  </a:lnTo>
                  <a:lnTo>
                    <a:pt x="3043428" y="9779"/>
                  </a:lnTo>
                  <a:close/>
                </a:path>
                <a:path w="3540759" h="1632585">
                  <a:moveTo>
                    <a:pt x="3128772" y="0"/>
                  </a:moveTo>
                  <a:lnTo>
                    <a:pt x="3080004" y="0"/>
                  </a:lnTo>
                  <a:lnTo>
                    <a:pt x="3080004" y="7366"/>
                  </a:lnTo>
                  <a:lnTo>
                    <a:pt x="3128772" y="7366"/>
                  </a:lnTo>
                  <a:lnTo>
                    <a:pt x="3128772" y="0"/>
                  </a:lnTo>
                  <a:close/>
                </a:path>
                <a:path w="3540759" h="1632585">
                  <a:moveTo>
                    <a:pt x="3128772" y="9779"/>
                  </a:moveTo>
                  <a:lnTo>
                    <a:pt x="3080004" y="9779"/>
                  </a:lnTo>
                  <a:lnTo>
                    <a:pt x="3080004" y="12192"/>
                  </a:lnTo>
                  <a:lnTo>
                    <a:pt x="3128772" y="12192"/>
                  </a:lnTo>
                  <a:lnTo>
                    <a:pt x="3128772" y="9779"/>
                  </a:lnTo>
                  <a:close/>
                </a:path>
                <a:path w="3540759" h="1632585">
                  <a:moveTo>
                    <a:pt x="3214116" y="0"/>
                  </a:moveTo>
                  <a:lnTo>
                    <a:pt x="3165348" y="0"/>
                  </a:lnTo>
                  <a:lnTo>
                    <a:pt x="3165348" y="7366"/>
                  </a:lnTo>
                  <a:lnTo>
                    <a:pt x="3214116" y="7366"/>
                  </a:lnTo>
                  <a:lnTo>
                    <a:pt x="3214116" y="0"/>
                  </a:lnTo>
                  <a:close/>
                </a:path>
                <a:path w="3540759" h="1632585">
                  <a:moveTo>
                    <a:pt x="3214116" y="9779"/>
                  </a:moveTo>
                  <a:lnTo>
                    <a:pt x="3165348" y="9779"/>
                  </a:lnTo>
                  <a:lnTo>
                    <a:pt x="3165348" y="12192"/>
                  </a:lnTo>
                  <a:lnTo>
                    <a:pt x="3214116" y="12192"/>
                  </a:lnTo>
                  <a:lnTo>
                    <a:pt x="3214116" y="9779"/>
                  </a:lnTo>
                  <a:close/>
                </a:path>
                <a:path w="3540759" h="1632585">
                  <a:moveTo>
                    <a:pt x="3299459" y="0"/>
                  </a:moveTo>
                  <a:lnTo>
                    <a:pt x="3250692" y="0"/>
                  </a:lnTo>
                  <a:lnTo>
                    <a:pt x="3250692" y="7366"/>
                  </a:lnTo>
                  <a:lnTo>
                    <a:pt x="3299459" y="7366"/>
                  </a:lnTo>
                  <a:lnTo>
                    <a:pt x="3299459" y="0"/>
                  </a:lnTo>
                  <a:close/>
                </a:path>
                <a:path w="3540759" h="1632585">
                  <a:moveTo>
                    <a:pt x="3299459" y="9779"/>
                  </a:moveTo>
                  <a:lnTo>
                    <a:pt x="3250692" y="9779"/>
                  </a:lnTo>
                  <a:lnTo>
                    <a:pt x="3250692" y="12192"/>
                  </a:lnTo>
                  <a:lnTo>
                    <a:pt x="3299459" y="12192"/>
                  </a:lnTo>
                  <a:lnTo>
                    <a:pt x="3299459" y="9779"/>
                  </a:lnTo>
                  <a:close/>
                </a:path>
                <a:path w="3540759" h="1632585">
                  <a:moveTo>
                    <a:pt x="3384804" y="0"/>
                  </a:moveTo>
                  <a:lnTo>
                    <a:pt x="3336035" y="0"/>
                  </a:lnTo>
                  <a:lnTo>
                    <a:pt x="3336035" y="7366"/>
                  </a:lnTo>
                  <a:lnTo>
                    <a:pt x="3384804" y="7366"/>
                  </a:lnTo>
                  <a:lnTo>
                    <a:pt x="3384804" y="0"/>
                  </a:lnTo>
                  <a:close/>
                </a:path>
                <a:path w="3540759" h="1632585">
                  <a:moveTo>
                    <a:pt x="3384804" y="9779"/>
                  </a:moveTo>
                  <a:lnTo>
                    <a:pt x="3336035" y="9779"/>
                  </a:lnTo>
                  <a:lnTo>
                    <a:pt x="3336035" y="12192"/>
                  </a:lnTo>
                  <a:lnTo>
                    <a:pt x="3384804" y="12192"/>
                  </a:lnTo>
                  <a:lnTo>
                    <a:pt x="3384804" y="9779"/>
                  </a:lnTo>
                  <a:close/>
                </a:path>
                <a:path w="3540759" h="1632585">
                  <a:moveTo>
                    <a:pt x="3470148" y="0"/>
                  </a:moveTo>
                  <a:lnTo>
                    <a:pt x="3421379" y="0"/>
                  </a:lnTo>
                  <a:lnTo>
                    <a:pt x="3421379" y="7366"/>
                  </a:lnTo>
                  <a:lnTo>
                    <a:pt x="3470148" y="7366"/>
                  </a:lnTo>
                  <a:lnTo>
                    <a:pt x="3470148" y="0"/>
                  </a:lnTo>
                  <a:close/>
                </a:path>
                <a:path w="3540759" h="1632585">
                  <a:moveTo>
                    <a:pt x="3470148" y="9779"/>
                  </a:moveTo>
                  <a:lnTo>
                    <a:pt x="3421379" y="9779"/>
                  </a:lnTo>
                  <a:lnTo>
                    <a:pt x="3421379" y="12192"/>
                  </a:lnTo>
                  <a:lnTo>
                    <a:pt x="3470148" y="12192"/>
                  </a:lnTo>
                  <a:lnTo>
                    <a:pt x="3470148" y="9779"/>
                  </a:lnTo>
                  <a:close/>
                </a:path>
                <a:path w="3540759" h="1632585">
                  <a:moveTo>
                    <a:pt x="3530473" y="9779"/>
                  </a:moveTo>
                  <a:lnTo>
                    <a:pt x="3506724" y="9779"/>
                  </a:lnTo>
                  <a:lnTo>
                    <a:pt x="3506724" y="12192"/>
                  </a:lnTo>
                  <a:lnTo>
                    <a:pt x="3528059" y="12192"/>
                  </a:lnTo>
                  <a:lnTo>
                    <a:pt x="3528059" y="27432"/>
                  </a:lnTo>
                  <a:lnTo>
                    <a:pt x="3530473" y="27432"/>
                  </a:lnTo>
                  <a:lnTo>
                    <a:pt x="3530473" y="9779"/>
                  </a:lnTo>
                  <a:close/>
                </a:path>
                <a:path w="3540759" h="1632585">
                  <a:moveTo>
                    <a:pt x="3537457" y="0"/>
                  </a:moveTo>
                  <a:lnTo>
                    <a:pt x="3506724" y="0"/>
                  </a:lnTo>
                  <a:lnTo>
                    <a:pt x="3506724" y="7366"/>
                  </a:lnTo>
                  <a:lnTo>
                    <a:pt x="3532885" y="7366"/>
                  </a:lnTo>
                  <a:lnTo>
                    <a:pt x="3532885" y="27432"/>
                  </a:lnTo>
                  <a:lnTo>
                    <a:pt x="3540252" y="27432"/>
                  </a:lnTo>
                  <a:lnTo>
                    <a:pt x="3540252" y="2667"/>
                  </a:lnTo>
                  <a:lnTo>
                    <a:pt x="3537457" y="0"/>
                  </a:lnTo>
                  <a:close/>
                </a:path>
                <a:path w="3540759" h="1632585">
                  <a:moveTo>
                    <a:pt x="3540252" y="64008"/>
                  </a:moveTo>
                  <a:lnTo>
                    <a:pt x="3532885" y="64008"/>
                  </a:lnTo>
                  <a:lnTo>
                    <a:pt x="3532885" y="112776"/>
                  </a:lnTo>
                  <a:lnTo>
                    <a:pt x="3540252" y="112776"/>
                  </a:lnTo>
                  <a:lnTo>
                    <a:pt x="3540252" y="64008"/>
                  </a:lnTo>
                  <a:close/>
                </a:path>
                <a:path w="3540759" h="1632585">
                  <a:moveTo>
                    <a:pt x="3530473" y="64008"/>
                  </a:moveTo>
                  <a:lnTo>
                    <a:pt x="3528059" y="64008"/>
                  </a:lnTo>
                  <a:lnTo>
                    <a:pt x="3528059" y="112776"/>
                  </a:lnTo>
                  <a:lnTo>
                    <a:pt x="3530473" y="112776"/>
                  </a:lnTo>
                  <a:lnTo>
                    <a:pt x="3530473" y="64008"/>
                  </a:lnTo>
                  <a:close/>
                </a:path>
                <a:path w="3540759" h="1632585">
                  <a:moveTo>
                    <a:pt x="3540252" y="149352"/>
                  </a:moveTo>
                  <a:lnTo>
                    <a:pt x="3532885" y="149352"/>
                  </a:lnTo>
                  <a:lnTo>
                    <a:pt x="3532885" y="198120"/>
                  </a:lnTo>
                  <a:lnTo>
                    <a:pt x="3540252" y="198120"/>
                  </a:lnTo>
                  <a:lnTo>
                    <a:pt x="3540252" y="149352"/>
                  </a:lnTo>
                  <a:close/>
                </a:path>
                <a:path w="3540759" h="1632585">
                  <a:moveTo>
                    <a:pt x="3530473" y="149352"/>
                  </a:moveTo>
                  <a:lnTo>
                    <a:pt x="3528059" y="149352"/>
                  </a:lnTo>
                  <a:lnTo>
                    <a:pt x="3528059" y="198120"/>
                  </a:lnTo>
                  <a:lnTo>
                    <a:pt x="3530473" y="198120"/>
                  </a:lnTo>
                  <a:lnTo>
                    <a:pt x="3530473" y="149352"/>
                  </a:lnTo>
                  <a:close/>
                </a:path>
                <a:path w="3540759" h="1632585">
                  <a:moveTo>
                    <a:pt x="3540252" y="234696"/>
                  </a:moveTo>
                  <a:lnTo>
                    <a:pt x="3532885" y="234696"/>
                  </a:lnTo>
                  <a:lnTo>
                    <a:pt x="3532885" y="283464"/>
                  </a:lnTo>
                  <a:lnTo>
                    <a:pt x="3540252" y="283464"/>
                  </a:lnTo>
                  <a:lnTo>
                    <a:pt x="3540252" y="234696"/>
                  </a:lnTo>
                  <a:close/>
                </a:path>
                <a:path w="3540759" h="1632585">
                  <a:moveTo>
                    <a:pt x="3530473" y="234696"/>
                  </a:moveTo>
                  <a:lnTo>
                    <a:pt x="3528059" y="234696"/>
                  </a:lnTo>
                  <a:lnTo>
                    <a:pt x="3528059" y="283464"/>
                  </a:lnTo>
                  <a:lnTo>
                    <a:pt x="3530473" y="283464"/>
                  </a:lnTo>
                  <a:lnTo>
                    <a:pt x="3530473" y="234696"/>
                  </a:lnTo>
                  <a:close/>
                </a:path>
                <a:path w="3540759" h="1632585">
                  <a:moveTo>
                    <a:pt x="3540252" y="320040"/>
                  </a:moveTo>
                  <a:lnTo>
                    <a:pt x="3532885" y="320040"/>
                  </a:lnTo>
                  <a:lnTo>
                    <a:pt x="3532885" y="368808"/>
                  </a:lnTo>
                  <a:lnTo>
                    <a:pt x="3540252" y="368808"/>
                  </a:lnTo>
                  <a:lnTo>
                    <a:pt x="3540252" y="320040"/>
                  </a:lnTo>
                  <a:close/>
                </a:path>
                <a:path w="3540759" h="1632585">
                  <a:moveTo>
                    <a:pt x="3530473" y="320040"/>
                  </a:moveTo>
                  <a:lnTo>
                    <a:pt x="3528059" y="320040"/>
                  </a:lnTo>
                  <a:lnTo>
                    <a:pt x="3528059" y="368808"/>
                  </a:lnTo>
                  <a:lnTo>
                    <a:pt x="3530473" y="368808"/>
                  </a:lnTo>
                  <a:lnTo>
                    <a:pt x="3530473" y="320040"/>
                  </a:lnTo>
                  <a:close/>
                </a:path>
                <a:path w="3540759" h="1632585">
                  <a:moveTo>
                    <a:pt x="3540252" y="405384"/>
                  </a:moveTo>
                  <a:lnTo>
                    <a:pt x="3532885" y="405384"/>
                  </a:lnTo>
                  <a:lnTo>
                    <a:pt x="3532885" y="454152"/>
                  </a:lnTo>
                  <a:lnTo>
                    <a:pt x="3540252" y="454152"/>
                  </a:lnTo>
                  <a:lnTo>
                    <a:pt x="3540252" y="405384"/>
                  </a:lnTo>
                  <a:close/>
                </a:path>
                <a:path w="3540759" h="1632585">
                  <a:moveTo>
                    <a:pt x="3530473" y="405384"/>
                  </a:moveTo>
                  <a:lnTo>
                    <a:pt x="3528059" y="405384"/>
                  </a:lnTo>
                  <a:lnTo>
                    <a:pt x="3528059" y="454152"/>
                  </a:lnTo>
                  <a:lnTo>
                    <a:pt x="3530473" y="454152"/>
                  </a:lnTo>
                  <a:lnTo>
                    <a:pt x="3530473" y="405384"/>
                  </a:lnTo>
                  <a:close/>
                </a:path>
                <a:path w="3540759" h="1632585">
                  <a:moveTo>
                    <a:pt x="3540252" y="490728"/>
                  </a:moveTo>
                  <a:lnTo>
                    <a:pt x="3532885" y="490728"/>
                  </a:lnTo>
                  <a:lnTo>
                    <a:pt x="3532885" y="539496"/>
                  </a:lnTo>
                  <a:lnTo>
                    <a:pt x="3540252" y="539496"/>
                  </a:lnTo>
                  <a:lnTo>
                    <a:pt x="3540252" y="490728"/>
                  </a:lnTo>
                  <a:close/>
                </a:path>
                <a:path w="3540759" h="1632585">
                  <a:moveTo>
                    <a:pt x="3530473" y="490728"/>
                  </a:moveTo>
                  <a:lnTo>
                    <a:pt x="3528059" y="490728"/>
                  </a:lnTo>
                  <a:lnTo>
                    <a:pt x="3528059" y="539496"/>
                  </a:lnTo>
                  <a:lnTo>
                    <a:pt x="3530473" y="539496"/>
                  </a:lnTo>
                  <a:lnTo>
                    <a:pt x="3530473" y="490728"/>
                  </a:lnTo>
                  <a:close/>
                </a:path>
                <a:path w="3540759" h="1632585">
                  <a:moveTo>
                    <a:pt x="3540252" y="576072"/>
                  </a:moveTo>
                  <a:lnTo>
                    <a:pt x="3532885" y="576072"/>
                  </a:lnTo>
                  <a:lnTo>
                    <a:pt x="3532885" y="624840"/>
                  </a:lnTo>
                  <a:lnTo>
                    <a:pt x="3540252" y="624840"/>
                  </a:lnTo>
                  <a:lnTo>
                    <a:pt x="3540252" y="576072"/>
                  </a:lnTo>
                  <a:close/>
                </a:path>
                <a:path w="3540759" h="1632585">
                  <a:moveTo>
                    <a:pt x="3530473" y="576072"/>
                  </a:moveTo>
                  <a:lnTo>
                    <a:pt x="3528059" y="576072"/>
                  </a:lnTo>
                  <a:lnTo>
                    <a:pt x="3528059" y="624840"/>
                  </a:lnTo>
                  <a:lnTo>
                    <a:pt x="3530473" y="624840"/>
                  </a:lnTo>
                  <a:lnTo>
                    <a:pt x="3530473" y="576072"/>
                  </a:lnTo>
                  <a:close/>
                </a:path>
                <a:path w="3540759" h="1632585">
                  <a:moveTo>
                    <a:pt x="3540252" y="661416"/>
                  </a:moveTo>
                  <a:lnTo>
                    <a:pt x="3532885" y="661416"/>
                  </a:lnTo>
                  <a:lnTo>
                    <a:pt x="3532885" y="710184"/>
                  </a:lnTo>
                  <a:lnTo>
                    <a:pt x="3540252" y="710184"/>
                  </a:lnTo>
                  <a:lnTo>
                    <a:pt x="3540252" y="661416"/>
                  </a:lnTo>
                  <a:close/>
                </a:path>
                <a:path w="3540759" h="1632585">
                  <a:moveTo>
                    <a:pt x="3530473" y="661416"/>
                  </a:moveTo>
                  <a:lnTo>
                    <a:pt x="3528059" y="661416"/>
                  </a:lnTo>
                  <a:lnTo>
                    <a:pt x="3528059" y="710184"/>
                  </a:lnTo>
                  <a:lnTo>
                    <a:pt x="3530473" y="710184"/>
                  </a:lnTo>
                  <a:lnTo>
                    <a:pt x="3530473" y="661416"/>
                  </a:lnTo>
                  <a:close/>
                </a:path>
                <a:path w="3540759" h="1632585">
                  <a:moveTo>
                    <a:pt x="3540252" y="746760"/>
                  </a:moveTo>
                  <a:lnTo>
                    <a:pt x="3532885" y="746760"/>
                  </a:lnTo>
                  <a:lnTo>
                    <a:pt x="3532885" y="795528"/>
                  </a:lnTo>
                  <a:lnTo>
                    <a:pt x="3540252" y="795528"/>
                  </a:lnTo>
                  <a:lnTo>
                    <a:pt x="3540252" y="746760"/>
                  </a:lnTo>
                  <a:close/>
                </a:path>
                <a:path w="3540759" h="1632585">
                  <a:moveTo>
                    <a:pt x="3530473" y="746760"/>
                  </a:moveTo>
                  <a:lnTo>
                    <a:pt x="3528059" y="746760"/>
                  </a:lnTo>
                  <a:lnTo>
                    <a:pt x="3528059" y="795528"/>
                  </a:lnTo>
                  <a:lnTo>
                    <a:pt x="3530473" y="795528"/>
                  </a:lnTo>
                  <a:lnTo>
                    <a:pt x="3530473" y="746760"/>
                  </a:lnTo>
                  <a:close/>
                </a:path>
                <a:path w="3540759" h="1632585">
                  <a:moveTo>
                    <a:pt x="3540252" y="832104"/>
                  </a:moveTo>
                  <a:lnTo>
                    <a:pt x="3532885" y="832104"/>
                  </a:lnTo>
                  <a:lnTo>
                    <a:pt x="3532885" y="880872"/>
                  </a:lnTo>
                  <a:lnTo>
                    <a:pt x="3540252" y="880872"/>
                  </a:lnTo>
                  <a:lnTo>
                    <a:pt x="3540252" y="832104"/>
                  </a:lnTo>
                  <a:close/>
                </a:path>
                <a:path w="3540759" h="1632585">
                  <a:moveTo>
                    <a:pt x="3530473" y="832104"/>
                  </a:moveTo>
                  <a:lnTo>
                    <a:pt x="3528059" y="832104"/>
                  </a:lnTo>
                  <a:lnTo>
                    <a:pt x="3528059" y="880872"/>
                  </a:lnTo>
                  <a:lnTo>
                    <a:pt x="3530473" y="880872"/>
                  </a:lnTo>
                  <a:lnTo>
                    <a:pt x="3530473" y="832104"/>
                  </a:lnTo>
                  <a:close/>
                </a:path>
                <a:path w="3540759" h="1632585">
                  <a:moveTo>
                    <a:pt x="3540252" y="917448"/>
                  </a:moveTo>
                  <a:lnTo>
                    <a:pt x="3532885" y="917448"/>
                  </a:lnTo>
                  <a:lnTo>
                    <a:pt x="3532885" y="966216"/>
                  </a:lnTo>
                  <a:lnTo>
                    <a:pt x="3540252" y="966216"/>
                  </a:lnTo>
                  <a:lnTo>
                    <a:pt x="3540252" y="917448"/>
                  </a:lnTo>
                  <a:close/>
                </a:path>
                <a:path w="3540759" h="1632585">
                  <a:moveTo>
                    <a:pt x="3530473" y="917448"/>
                  </a:moveTo>
                  <a:lnTo>
                    <a:pt x="3528059" y="917448"/>
                  </a:lnTo>
                  <a:lnTo>
                    <a:pt x="3528059" y="966216"/>
                  </a:lnTo>
                  <a:lnTo>
                    <a:pt x="3530473" y="966216"/>
                  </a:lnTo>
                  <a:lnTo>
                    <a:pt x="3530473" y="917448"/>
                  </a:lnTo>
                  <a:close/>
                </a:path>
                <a:path w="3540759" h="1632585">
                  <a:moveTo>
                    <a:pt x="3540252" y="1002792"/>
                  </a:moveTo>
                  <a:lnTo>
                    <a:pt x="3532885" y="1002792"/>
                  </a:lnTo>
                  <a:lnTo>
                    <a:pt x="3532885" y="1051560"/>
                  </a:lnTo>
                  <a:lnTo>
                    <a:pt x="3540252" y="1051560"/>
                  </a:lnTo>
                  <a:lnTo>
                    <a:pt x="3540252" y="1002792"/>
                  </a:lnTo>
                  <a:close/>
                </a:path>
                <a:path w="3540759" h="1632585">
                  <a:moveTo>
                    <a:pt x="3530473" y="1002792"/>
                  </a:moveTo>
                  <a:lnTo>
                    <a:pt x="3528059" y="1002792"/>
                  </a:lnTo>
                  <a:lnTo>
                    <a:pt x="3528059" y="1051560"/>
                  </a:lnTo>
                  <a:lnTo>
                    <a:pt x="3530473" y="1051560"/>
                  </a:lnTo>
                  <a:lnTo>
                    <a:pt x="3530473" y="1002792"/>
                  </a:lnTo>
                  <a:close/>
                </a:path>
                <a:path w="3540759" h="1632585">
                  <a:moveTo>
                    <a:pt x="3540252" y="1088136"/>
                  </a:moveTo>
                  <a:lnTo>
                    <a:pt x="3532885" y="1088136"/>
                  </a:lnTo>
                  <a:lnTo>
                    <a:pt x="3532885" y="1136904"/>
                  </a:lnTo>
                  <a:lnTo>
                    <a:pt x="3540252" y="1136904"/>
                  </a:lnTo>
                  <a:lnTo>
                    <a:pt x="3540252" y="1088136"/>
                  </a:lnTo>
                  <a:close/>
                </a:path>
                <a:path w="3540759" h="1632585">
                  <a:moveTo>
                    <a:pt x="3530473" y="1088136"/>
                  </a:moveTo>
                  <a:lnTo>
                    <a:pt x="3528059" y="1088136"/>
                  </a:lnTo>
                  <a:lnTo>
                    <a:pt x="3528059" y="1136904"/>
                  </a:lnTo>
                  <a:lnTo>
                    <a:pt x="3530473" y="1136904"/>
                  </a:lnTo>
                  <a:lnTo>
                    <a:pt x="3530473" y="1088136"/>
                  </a:lnTo>
                  <a:close/>
                </a:path>
                <a:path w="3540759" h="1632585">
                  <a:moveTo>
                    <a:pt x="3540252" y="1173480"/>
                  </a:moveTo>
                  <a:lnTo>
                    <a:pt x="3532885" y="1173480"/>
                  </a:lnTo>
                  <a:lnTo>
                    <a:pt x="3532885" y="1222248"/>
                  </a:lnTo>
                  <a:lnTo>
                    <a:pt x="3540252" y="1222248"/>
                  </a:lnTo>
                  <a:lnTo>
                    <a:pt x="3540252" y="1173480"/>
                  </a:lnTo>
                  <a:close/>
                </a:path>
                <a:path w="3540759" h="1632585">
                  <a:moveTo>
                    <a:pt x="3530473" y="1173480"/>
                  </a:moveTo>
                  <a:lnTo>
                    <a:pt x="3528059" y="1173480"/>
                  </a:lnTo>
                  <a:lnTo>
                    <a:pt x="3528059" y="1222248"/>
                  </a:lnTo>
                  <a:lnTo>
                    <a:pt x="3530473" y="1222248"/>
                  </a:lnTo>
                  <a:lnTo>
                    <a:pt x="3530473" y="1173480"/>
                  </a:lnTo>
                  <a:close/>
                </a:path>
                <a:path w="3540759" h="1632585">
                  <a:moveTo>
                    <a:pt x="3540252" y="1258824"/>
                  </a:moveTo>
                  <a:lnTo>
                    <a:pt x="3532885" y="1258824"/>
                  </a:lnTo>
                  <a:lnTo>
                    <a:pt x="3532885" y="1307592"/>
                  </a:lnTo>
                  <a:lnTo>
                    <a:pt x="3540252" y="1307592"/>
                  </a:lnTo>
                  <a:lnTo>
                    <a:pt x="3540252" y="1258824"/>
                  </a:lnTo>
                  <a:close/>
                </a:path>
                <a:path w="3540759" h="1632585">
                  <a:moveTo>
                    <a:pt x="3530473" y="1258824"/>
                  </a:moveTo>
                  <a:lnTo>
                    <a:pt x="3528059" y="1258824"/>
                  </a:lnTo>
                  <a:lnTo>
                    <a:pt x="3528059" y="1307592"/>
                  </a:lnTo>
                  <a:lnTo>
                    <a:pt x="3530473" y="1307592"/>
                  </a:lnTo>
                  <a:lnTo>
                    <a:pt x="3530473" y="1258824"/>
                  </a:lnTo>
                  <a:close/>
                </a:path>
                <a:path w="3540759" h="1632585">
                  <a:moveTo>
                    <a:pt x="3540252" y="1344168"/>
                  </a:moveTo>
                  <a:lnTo>
                    <a:pt x="3532885" y="1344168"/>
                  </a:lnTo>
                  <a:lnTo>
                    <a:pt x="3532885" y="1392936"/>
                  </a:lnTo>
                  <a:lnTo>
                    <a:pt x="3540252" y="1392936"/>
                  </a:lnTo>
                  <a:lnTo>
                    <a:pt x="3540252" y="1344168"/>
                  </a:lnTo>
                  <a:close/>
                </a:path>
                <a:path w="3540759" h="1632585">
                  <a:moveTo>
                    <a:pt x="3530473" y="1344168"/>
                  </a:moveTo>
                  <a:lnTo>
                    <a:pt x="3528059" y="1344168"/>
                  </a:lnTo>
                  <a:lnTo>
                    <a:pt x="3528059" y="1392936"/>
                  </a:lnTo>
                  <a:lnTo>
                    <a:pt x="3530473" y="1392936"/>
                  </a:lnTo>
                  <a:lnTo>
                    <a:pt x="3530473" y="1344168"/>
                  </a:lnTo>
                  <a:close/>
                </a:path>
                <a:path w="3540759" h="1632585">
                  <a:moveTo>
                    <a:pt x="3540252" y="1429512"/>
                  </a:moveTo>
                  <a:lnTo>
                    <a:pt x="3532885" y="1429512"/>
                  </a:lnTo>
                  <a:lnTo>
                    <a:pt x="3532885" y="1478280"/>
                  </a:lnTo>
                  <a:lnTo>
                    <a:pt x="3540252" y="1478280"/>
                  </a:lnTo>
                  <a:lnTo>
                    <a:pt x="3540252" y="1429512"/>
                  </a:lnTo>
                  <a:close/>
                </a:path>
                <a:path w="3540759" h="1632585">
                  <a:moveTo>
                    <a:pt x="3530473" y="1429512"/>
                  </a:moveTo>
                  <a:lnTo>
                    <a:pt x="3528059" y="1429512"/>
                  </a:lnTo>
                  <a:lnTo>
                    <a:pt x="3528059" y="1478280"/>
                  </a:lnTo>
                  <a:lnTo>
                    <a:pt x="3530473" y="1478280"/>
                  </a:lnTo>
                  <a:lnTo>
                    <a:pt x="3530473" y="1429512"/>
                  </a:lnTo>
                  <a:close/>
                </a:path>
                <a:path w="3540759" h="1632585">
                  <a:moveTo>
                    <a:pt x="3540252" y="1514856"/>
                  </a:moveTo>
                  <a:lnTo>
                    <a:pt x="3532885" y="1514856"/>
                  </a:lnTo>
                  <a:lnTo>
                    <a:pt x="3532885" y="1563624"/>
                  </a:lnTo>
                  <a:lnTo>
                    <a:pt x="3540252" y="1563624"/>
                  </a:lnTo>
                  <a:lnTo>
                    <a:pt x="3540252" y="1514856"/>
                  </a:lnTo>
                  <a:close/>
                </a:path>
                <a:path w="3540759" h="1632585">
                  <a:moveTo>
                    <a:pt x="3530473" y="1514856"/>
                  </a:moveTo>
                  <a:lnTo>
                    <a:pt x="3528059" y="1514856"/>
                  </a:lnTo>
                  <a:lnTo>
                    <a:pt x="3528059" y="1563624"/>
                  </a:lnTo>
                  <a:lnTo>
                    <a:pt x="3530473" y="1563624"/>
                  </a:lnTo>
                  <a:lnTo>
                    <a:pt x="3530473" y="1514856"/>
                  </a:lnTo>
                  <a:close/>
                </a:path>
                <a:path w="3540759" h="1632585">
                  <a:moveTo>
                    <a:pt x="3540252" y="1600200"/>
                  </a:moveTo>
                  <a:lnTo>
                    <a:pt x="3532885" y="1600200"/>
                  </a:lnTo>
                  <a:lnTo>
                    <a:pt x="3532885" y="1624838"/>
                  </a:lnTo>
                  <a:lnTo>
                    <a:pt x="3511296" y="1624838"/>
                  </a:lnTo>
                  <a:lnTo>
                    <a:pt x="3511296" y="1632204"/>
                  </a:lnTo>
                  <a:lnTo>
                    <a:pt x="3537457" y="1632204"/>
                  </a:lnTo>
                  <a:lnTo>
                    <a:pt x="3540252" y="1629410"/>
                  </a:lnTo>
                  <a:lnTo>
                    <a:pt x="3540252" y="1600200"/>
                  </a:lnTo>
                  <a:close/>
                </a:path>
                <a:path w="3540759" h="1632585">
                  <a:moveTo>
                    <a:pt x="3530473" y="1600200"/>
                  </a:moveTo>
                  <a:lnTo>
                    <a:pt x="3528059" y="1600200"/>
                  </a:lnTo>
                  <a:lnTo>
                    <a:pt x="3528059" y="1620012"/>
                  </a:lnTo>
                  <a:lnTo>
                    <a:pt x="3511296" y="1620012"/>
                  </a:lnTo>
                  <a:lnTo>
                    <a:pt x="3511296" y="1622425"/>
                  </a:lnTo>
                  <a:lnTo>
                    <a:pt x="3530473" y="1622425"/>
                  </a:lnTo>
                  <a:lnTo>
                    <a:pt x="3530473" y="1600200"/>
                  </a:lnTo>
                  <a:close/>
                </a:path>
                <a:path w="3540759" h="1632585">
                  <a:moveTo>
                    <a:pt x="3474720" y="1624838"/>
                  </a:moveTo>
                  <a:lnTo>
                    <a:pt x="3425952" y="1624838"/>
                  </a:lnTo>
                  <a:lnTo>
                    <a:pt x="3425952" y="1632204"/>
                  </a:lnTo>
                  <a:lnTo>
                    <a:pt x="3474720" y="1632204"/>
                  </a:lnTo>
                  <a:lnTo>
                    <a:pt x="3474720" y="1624838"/>
                  </a:lnTo>
                  <a:close/>
                </a:path>
                <a:path w="3540759" h="1632585">
                  <a:moveTo>
                    <a:pt x="3474720" y="1620012"/>
                  </a:moveTo>
                  <a:lnTo>
                    <a:pt x="3425952" y="1620012"/>
                  </a:lnTo>
                  <a:lnTo>
                    <a:pt x="3425952" y="1622425"/>
                  </a:lnTo>
                  <a:lnTo>
                    <a:pt x="3474720" y="1622425"/>
                  </a:lnTo>
                  <a:lnTo>
                    <a:pt x="3474720" y="1620012"/>
                  </a:lnTo>
                  <a:close/>
                </a:path>
                <a:path w="3540759" h="1632585">
                  <a:moveTo>
                    <a:pt x="3389376" y="1624838"/>
                  </a:moveTo>
                  <a:lnTo>
                    <a:pt x="3340607" y="1624838"/>
                  </a:lnTo>
                  <a:lnTo>
                    <a:pt x="3340607" y="1632204"/>
                  </a:lnTo>
                  <a:lnTo>
                    <a:pt x="3389376" y="1632204"/>
                  </a:lnTo>
                  <a:lnTo>
                    <a:pt x="3389376" y="1624838"/>
                  </a:lnTo>
                  <a:close/>
                </a:path>
                <a:path w="3540759" h="1632585">
                  <a:moveTo>
                    <a:pt x="3389376" y="1620012"/>
                  </a:moveTo>
                  <a:lnTo>
                    <a:pt x="3340607" y="1620012"/>
                  </a:lnTo>
                  <a:lnTo>
                    <a:pt x="3340607" y="1622425"/>
                  </a:lnTo>
                  <a:lnTo>
                    <a:pt x="3389376" y="1622425"/>
                  </a:lnTo>
                  <a:lnTo>
                    <a:pt x="3389376" y="1620012"/>
                  </a:lnTo>
                  <a:close/>
                </a:path>
                <a:path w="3540759" h="1632585">
                  <a:moveTo>
                    <a:pt x="3304031" y="1624838"/>
                  </a:moveTo>
                  <a:lnTo>
                    <a:pt x="3255264" y="1624838"/>
                  </a:lnTo>
                  <a:lnTo>
                    <a:pt x="3255264" y="1632204"/>
                  </a:lnTo>
                  <a:lnTo>
                    <a:pt x="3304031" y="1632204"/>
                  </a:lnTo>
                  <a:lnTo>
                    <a:pt x="3304031" y="1624838"/>
                  </a:lnTo>
                  <a:close/>
                </a:path>
                <a:path w="3540759" h="1632585">
                  <a:moveTo>
                    <a:pt x="3304031" y="1620012"/>
                  </a:moveTo>
                  <a:lnTo>
                    <a:pt x="3255264" y="1620012"/>
                  </a:lnTo>
                  <a:lnTo>
                    <a:pt x="3255264" y="1622425"/>
                  </a:lnTo>
                  <a:lnTo>
                    <a:pt x="3304031" y="1622425"/>
                  </a:lnTo>
                  <a:lnTo>
                    <a:pt x="3304031" y="1620012"/>
                  </a:lnTo>
                  <a:close/>
                </a:path>
                <a:path w="3540759" h="1632585">
                  <a:moveTo>
                    <a:pt x="3218688" y="1624838"/>
                  </a:moveTo>
                  <a:lnTo>
                    <a:pt x="3169920" y="1624838"/>
                  </a:lnTo>
                  <a:lnTo>
                    <a:pt x="3169920" y="1632204"/>
                  </a:lnTo>
                  <a:lnTo>
                    <a:pt x="3218688" y="1632204"/>
                  </a:lnTo>
                  <a:lnTo>
                    <a:pt x="3218688" y="1624838"/>
                  </a:lnTo>
                  <a:close/>
                </a:path>
                <a:path w="3540759" h="1632585">
                  <a:moveTo>
                    <a:pt x="3218688" y="1620012"/>
                  </a:moveTo>
                  <a:lnTo>
                    <a:pt x="3169920" y="1620012"/>
                  </a:lnTo>
                  <a:lnTo>
                    <a:pt x="3169920" y="1622425"/>
                  </a:lnTo>
                  <a:lnTo>
                    <a:pt x="3218688" y="1622425"/>
                  </a:lnTo>
                  <a:lnTo>
                    <a:pt x="3218688" y="1620012"/>
                  </a:lnTo>
                  <a:close/>
                </a:path>
                <a:path w="3540759" h="1632585">
                  <a:moveTo>
                    <a:pt x="3133344" y="1624838"/>
                  </a:moveTo>
                  <a:lnTo>
                    <a:pt x="3084576" y="1624838"/>
                  </a:lnTo>
                  <a:lnTo>
                    <a:pt x="3084576" y="1632204"/>
                  </a:lnTo>
                  <a:lnTo>
                    <a:pt x="3133344" y="1632204"/>
                  </a:lnTo>
                  <a:lnTo>
                    <a:pt x="3133344" y="1624838"/>
                  </a:lnTo>
                  <a:close/>
                </a:path>
                <a:path w="3540759" h="1632585">
                  <a:moveTo>
                    <a:pt x="3133344" y="1620012"/>
                  </a:moveTo>
                  <a:lnTo>
                    <a:pt x="3084576" y="1620012"/>
                  </a:lnTo>
                  <a:lnTo>
                    <a:pt x="3084576" y="1622425"/>
                  </a:lnTo>
                  <a:lnTo>
                    <a:pt x="3133344" y="1622425"/>
                  </a:lnTo>
                  <a:lnTo>
                    <a:pt x="3133344" y="1620012"/>
                  </a:lnTo>
                  <a:close/>
                </a:path>
                <a:path w="3540759" h="1632585">
                  <a:moveTo>
                    <a:pt x="3048000" y="1624838"/>
                  </a:moveTo>
                  <a:lnTo>
                    <a:pt x="2999231" y="1624838"/>
                  </a:lnTo>
                  <a:lnTo>
                    <a:pt x="2999231" y="1632204"/>
                  </a:lnTo>
                  <a:lnTo>
                    <a:pt x="3048000" y="1632204"/>
                  </a:lnTo>
                  <a:lnTo>
                    <a:pt x="3048000" y="1624838"/>
                  </a:lnTo>
                  <a:close/>
                </a:path>
                <a:path w="3540759" h="1632585">
                  <a:moveTo>
                    <a:pt x="3048000" y="1620012"/>
                  </a:moveTo>
                  <a:lnTo>
                    <a:pt x="2999231" y="1620012"/>
                  </a:lnTo>
                  <a:lnTo>
                    <a:pt x="2999231" y="1622425"/>
                  </a:lnTo>
                  <a:lnTo>
                    <a:pt x="3048000" y="1622425"/>
                  </a:lnTo>
                  <a:lnTo>
                    <a:pt x="3048000" y="1620012"/>
                  </a:lnTo>
                  <a:close/>
                </a:path>
                <a:path w="3540759" h="1632585">
                  <a:moveTo>
                    <a:pt x="2962655" y="1624838"/>
                  </a:moveTo>
                  <a:lnTo>
                    <a:pt x="2913888" y="1624838"/>
                  </a:lnTo>
                  <a:lnTo>
                    <a:pt x="2913888" y="1632204"/>
                  </a:lnTo>
                  <a:lnTo>
                    <a:pt x="2962655" y="1632204"/>
                  </a:lnTo>
                  <a:lnTo>
                    <a:pt x="2962655" y="1624838"/>
                  </a:lnTo>
                  <a:close/>
                </a:path>
                <a:path w="3540759" h="1632585">
                  <a:moveTo>
                    <a:pt x="2962655" y="1620012"/>
                  </a:moveTo>
                  <a:lnTo>
                    <a:pt x="2913888" y="1620012"/>
                  </a:lnTo>
                  <a:lnTo>
                    <a:pt x="2913888" y="1622425"/>
                  </a:lnTo>
                  <a:lnTo>
                    <a:pt x="2962655" y="1622425"/>
                  </a:lnTo>
                  <a:lnTo>
                    <a:pt x="2962655" y="1620012"/>
                  </a:lnTo>
                  <a:close/>
                </a:path>
                <a:path w="3540759" h="1632585">
                  <a:moveTo>
                    <a:pt x="2877312" y="1624838"/>
                  </a:moveTo>
                  <a:lnTo>
                    <a:pt x="2828544" y="1624838"/>
                  </a:lnTo>
                  <a:lnTo>
                    <a:pt x="2828544" y="1632204"/>
                  </a:lnTo>
                  <a:lnTo>
                    <a:pt x="2877312" y="1632204"/>
                  </a:lnTo>
                  <a:lnTo>
                    <a:pt x="2877312" y="1624838"/>
                  </a:lnTo>
                  <a:close/>
                </a:path>
                <a:path w="3540759" h="1632585">
                  <a:moveTo>
                    <a:pt x="2877312" y="1620012"/>
                  </a:moveTo>
                  <a:lnTo>
                    <a:pt x="2828544" y="1620012"/>
                  </a:lnTo>
                  <a:lnTo>
                    <a:pt x="2828544" y="1622425"/>
                  </a:lnTo>
                  <a:lnTo>
                    <a:pt x="2877312" y="1622425"/>
                  </a:lnTo>
                  <a:lnTo>
                    <a:pt x="2877312" y="1620012"/>
                  </a:lnTo>
                  <a:close/>
                </a:path>
                <a:path w="3540759" h="1632585">
                  <a:moveTo>
                    <a:pt x="2791968" y="1624838"/>
                  </a:moveTo>
                  <a:lnTo>
                    <a:pt x="2743200" y="1624838"/>
                  </a:lnTo>
                  <a:lnTo>
                    <a:pt x="2743200" y="1632204"/>
                  </a:lnTo>
                  <a:lnTo>
                    <a:pt x="2791968" y="1632204"/>
                  </a:lnTo>
                  <a:lnTo>
                    <a:pt x="2791968" y="1624838"/>
                  </a:lnTo>
                  <a:close/>
                </a:path>
                <a:path w="3540759" h="1632585">
                  <a:moveTo>
                    <a:pt x="2791968" y="1620012"/>
                  </a:moveTo>
                  <a:lnTo>
                    <a:pt x="2743200" y="1620012"/>
                  </a:lnTo>
                  <a:lnTo>
                    <a:pt x="2743200" y="1622425"/>
                  </a:lnTo>
                  <a:lnTo>
                    <a:pt x="2791968" y="1622425"/>
                  </a:lnTo>
                  <a:lnTo>
                    <a:pt x="2791968" y="1620012"/>
                  </a:lnTo>
                  <a:close/>
                </a:path>
                <a:path w="3540759" h="1632585">
                  <a:moveTo>
                    <a:pt x="2706624" y="1624838"/>
                  </a:moveTo>
                  <a:lnTo>
                    <a:pt x="2657855" y="1624838"/>
                  </a:lnTo>
                  <a:lnTo>
                    <a:pt x="2657855" y="1632204"/>
                  </a:lnTo>
                  <a:lnTo>
                    <a:pt x="2706624" y="1632204"/>
                  </a:lnTo>
                  <a:lnTo>
                    <a:pt x="2706624" y="1624838"/>
                  </a:lnTo>
                  <a:close/>
                </a:path>
                <a:path w="3540759" h="1632585">
                  <a:moveTo>
                    <a:pt x="2706624" y="1620012"/>
                  </a:moveTo>
                  <a:lnTo>
                    <a:pt x="2657855" y="1620012"/>
                  </a:lnTo>
                  <a:lnTo>
                    <a:pt x="2657855" y="1622425"/>
                  </a:lnTo>
                  <a:lnTo>
                    <a:pt x="2706624" y="1622425"/>
                  </a:lnTo>
                  <a:lnTo>
                    <a:pt x="2706624" y="1620012"/>
                  </a:lnTo>
                  <a:close/>
                </a:path>
                <a:path w="3540759" h="1632585">
                  <a:moveTo>
                    <a:pt x="2621279" y="1624838"/>
                  </a:moveTo>
                  <a:lnTo>
                    <a:pt x="2572512" y="1624838"/>
                  </a:lnTo>
                  <a:lnTo>
                    <a:pt x="2572512" y="1632204"/>
                  </a:lnTo>
                  <a:lnTo>
                    <a:pt x="2621279" y="1632204"/>
                  </a:lnTo>
                  <a:lnTo>
                    <a:pt x="2621279" y="1624838"/>
                  </a:lnTo>
                  <a:close/>
                </a:path>
                <a:path w="3540759" h="1632585">
                  <a:moveTo>
                    <a:pt x="2621279" y="1620012"/>
                  </a:moveTo>
                  <a:lnTo>
                    <a:pt x="2572512" y="1620012"/>
                  </a:lnTo>
                  <a:lnTo>
                    <a:pt x="2572512" y="1622425"/>
                  </a:lnTo>
                  <a:lnTo>
                    <a:pt x="2621279" y="1622425"/>
                  </a:lnTo>
                  <a:lnTo>
                    <a:pt x="2621279" y="1620012"/>
                  </a:lnTo>
                  <a:close/>
                </a:path>
                <a:path w="3540759" h="1632585">
                  <a:moveTo>
                    <a:pt x="2535935" y="1624838"/>
                  </a:moveTo>
                  <a:lnTo>
                    <a:pt x="2487168" y="1624838"/>
                  </a:lnTo>
                  <a:lnTo>
                    <a:pt x="2487168" y="1632204"/>
                  </a:lnTo>
                  <a:lnTo>
                    <a:pt x="2535935" y="1632204"/>
                  </a:lnTo>
                  <a:lnTo>
                    <a:pt x="2535935" y="1624838"/>
                  </a:lnTo>
                  <a:close/>
                </a:path>
                <a:path w="3540759" h="1632585">
                  <a:moveTo>
                    <a:pt x="2535935" y="1620012"/>
                  </a:moveTo>
                  <a:lnTo>
                    <a:pt x="2487168" y="1620012"/>
                  </a:lnTo>
                  <a:lnTo>
                    <a:pt x="2487168" y="1622425"/>
                  </a:lnTo>
                  <a:lnTo>
                    <a:pt x="2535935" y="1622425"/>
                  </a:lnTo>
                  <a:lnTo>
                    <a:pt x="2535935" y="1620012"/>
                  </a:lnTo>
                  <a:close/>
                </a:path>
                <a:path w="3540759" h="1632585">
                  <a:moveTo>
                    <a:pt x="2450592" y="1624838"/>
                  </a:moveTo>
                  <a:lnTo>
                    <a:pt x="2401824" y="1624838"/>
                  </a:lnTo>
                  <a:lnTo>
                    <a:pt x="2401824" y="1632204"/>
                  </a:lnTo>
                  <a:lnTo>
                    <a:pt x="2450592" y="1632204"/>
                  </a:lnTo>
                  <a:lnTo>
                    <a:pt x="2450592" y="1624838"/>
                  </a:lnTo>
                  <a:close/>
                </a:path>
                <a:path w="3540759" h="1632585">
                  <a:moveTo>
                    <a:pt x="2450592" y="1620012"/>
                  </a:moveTo>
                  <a:lnTo>
                    <a:pt x="2401824" y="1620012"/>
                  </a:lnTo>
                  <a:lnTo>
                    <a:pt x="2401824" y="1622425"/>
                  </a:lnTo>
                  <a:lnTo>
                    <a:pt x="2450592" y="1622425"/>
                  </a:lnTo>
                  <a:lnTo>
                    <a:pt x="2450592" y="1620012"/>
                  </a:lnTo>
                  <a:close/>
                </a:path>
                <a:path w="3540759" h="1632585">
                  <a:moveTo>
                    <a:pt x="2365248" y="1624838"/>
                  </a:moveTo>
                  <a:lnTo>
                    <a:pt x="2316479" y="1624838"/>
                  </a:lnTo>
                  <a:lnTo>
                    <a:pt x="2316479" y="1632204"/>
                  </a:lnTo>
                  <a:lnTo>
                    <a:pt x="2365248" y="1632204"/>
                  </a:lnTo>
                  <a:lnTo>
                    <a:pt x="2365248" y="1624838"/>
                  </a:lnTo>
                  <a:close/>
                </a:path>
                <a:path w="3540759" h="1632585">
                  <a:moveTo>
                    <a:pt x="2365248" y="1620012"/>
                  </a:moveTo>
                  <a:lnTo>
                    <a:pt x="2316479" y="1620012"/>
                  </a:lnTo>
                  <a:lnTo>
                    <a:pt x="2316479" y="1622425"/>
                  </a:lnTo>
                  <a:lnTo>
                    <a:pt x="2365248" y="1622425"/>
                  </a:lnTo>
                  <a:lnTo>
                    <a:pt x="2365248" y="1620012"/>
                  </a:lnTo>
                  <a:close/>
                </a:path>
                <a:path w="3540759" h="1632585">
                  <a:moveTo>
                    <a:pt x="2279904" y="1624838"/>
                  </a:moveTo>
                  <a:lnTo>
                    <a:pt x="2231135" y="1624838"/>
                  </a:lnTo>
                  <a:lnTo>
                    <a:pt x="2231135" y="1632204"/>
                  </a:lnTo>
                  <a:lnTo>
                    <a:pt x="2279904" y="1632204"/>
                  </a:lnTo>
                  <a:lnTo>
                    <a:pt x="2279904" y="1624838"/>
                  </a:lnTo>
                  <a:close/>
                </a:path>
                <a:path w="3540759" h="1632585">
                  <a:moveTo>
                    <a:pt x="2279904" y="1620012"/>
                  </a:moveTo>
                  <a:lnTo>
                    <a:pt x="2231135" y="1620012"/>
                  </a:lnTo>
                  <a:lnTo>
                    <a:pt x="2231135" y="1622425"/>
                  </a:lnTo>
                  <a:lnTo>
                    <a:pt x="2279904" y="1622425"/>
                  </a:lnTo>
                  <a:lnTo>
                    <a:pt x="2279904" y="1620012"/>
                  </a:lnTo>
                  <a:close/>
                </a:path>
                <a:path w="3540759" h="1632585">
                  <a:moveTo>
                    <a:pt x="2194559" y="1624838"/>
                  </a:moveTo>
                  <a:lnTo>
                    <a:pt x="2145792" y="1624838"/>
                  </a:lnTo>
                  <a:lnTo>
                    <a:pt x="2145792" y="1632204"/>
                  </a:lnTo>
                  <a:lnTo>
                    <a:pt x="2194559" y="1632204"/>
                  </a:lnTo>
                  <a:lnTo>
                    <a:pt x="2194559" y="1624838"/>
                  </a:lnTo>
                  <a:close/>
                </a:path>
                <a:path w="3540759" h="1632585">
                  <a:moveTo>
                    <a:pt x="2194559" y="1620012"/>
                  </a:moveTo>
                  <a:lnTo>
                    <a:pt x="2145792" y="1620012"/>
                  </a:lnTo>
                  <a:lnTo>
                    <a:pt x="2145792" y="1622425"/>
                  </a:lnTo>
                  <a:lnTo>
                    <a:pt x="2194559" y="1622425"/>
                  </a:lnTo>
                  <a:lnTo>
                    <a:pt x="2194559" y="1620012"/>
                  </a:lnTo>
                  <a:close/>
                </a:path>
                <a:path w="3540759" h="1632585">
                  <a:moveTo>
                    <a:pt x="2109216" y="1624838"/>
                  </a:moveTo>
                  <a:lnTo>
                    <a:pt x="2060448" y="1624838"/>
                  </a:lnTo>
                  <a:lnTo>
                    <a:pt x="2060448" y="1632204"/>
                  </a:lnTo>
                  <a:lnTo>
                    <a:pt x="2109216" y="1632204"/>
                  </a:lnTo>
                  <a:lnTo>
                    <a:pt x="2109216" y="1624838"/>
                  </a:lnTo>
                  <a:close/>
                </a:path>
                <a:path w="3540759" h="1632585">
                  <a:moveTo>
                    <a:pt x="2109216" y="1620012"/>
                  </a:moveTo>
                  <a:lnTo>
                    <a:pt x="2060448" y="1620012"/>
                  </a:lnTo>
                  <a:lnTo>
                    <a:pt x="2060448" y="1622425"/>
                  </a:lnTo>
                  <a:lnTo>
                    <a:pt x="2109216" y="1622425"/>
                  </a:lnTo>
                  <a:lnTo>
                    <a:pt x="2109216" y="1620012"/>
                  </a:lnTo>
                  <a:close/>
                </a:path>
                <a:path w="3540759" h="1632585">
                  <a:moveTo>
                    <a:pt x="2023872" y="1624838"/>
                  </a:moveTo>
                  <a:lnTo>
                    <a:pt x="1975103" y="1624838"/>
                  </a:lnTo>
                  <a:lnTo>
                    <a:pt x="1975103" y="1632204"/>
                  </a:lnTo>
                  <a:lnTo>
                    <a:pt x="2023872" y="1632204"/>
                  </a:lnTo>
                  <a:lnTo>
                    <a:pt x="2023872" y="1624838"/>
                  </a:lnTo>
                  <a:close/>
                </a:path>
                <a:path w="3540759" h="1632585">
                  <a:moveTo>
                    <a:pt x="2023872" y="1620012"/>
                  </a:moveTo>
                  <a:lnTo>
                    <a:pt x="1975103" y="1620012"/>
                  </a:lnTo>
                  <a:lnTo>
                    <a:pt x="1975103" y="1622425"/>
                  </a:lnTo>
                  <a:lnTo>
                    <a:pt x="2023872" y="1622425"/>
                  </a:lnTo>
                  <a:lnTo>
                    <a:pt x="2023872" y="1620012"/>
                  </a:lnTo>
                  <a:close/>
                </a:path>
                <a:path w="3540759" h="1632585">
                  <a:moveTo>
                    <a:pt x="1938527" y="1624838"/>
                  </a:moveTo>
                  <a:lnTo>
                    <a:pt x="1889759" y="1624838"/>
                  </a:lnTo>
                  <a:lnTo>
                    <a:pt x="1889759" y="1632204"/>
                  </a:lnTo>
                  <a:lnTo>
                    <a:pt x="1938527" y="1632204"/>
                  </a:lnTo>
                  <a:lnTo>
                    <a:pt x="1938527" y="1624838"/>
                  </a:lnTo>
                  <a:close/>
                </a:path>
                <a:path w="3540759" h="1632585">
                  <a:moveTo>
                    <a:pt x="1938527" y="1620012"/>
                  </a:moveTo>
                  <a:lnTo>
                    <a:pt x="1889759" y="1620012"/>
                  </a:lnTo>
                  <a:lnTo>
                    <a:pt x="1889759" y="1622425"/>
                  </a:lnTo>
                  <a:lnTo>
                    <a:pt x="1938527" y="1622425"/>
                  </a:lnTo>
                  <a:lnTo>
                    <a:pt x="1938527" y="1620012"/>
                  </a:lnTo>
                  <a:close/>
                </a:path>
                <a:path w="3540759" h="1632585">
                  <a:moveTo>
                    <a:pt x="1853183" y="1624838"/>
                  </a:moveTo>
                  <a:lnTo>
                    <a:pt x="1804416" y="1624838"/>
                  </a:lnTo>
                  <a:lnTo>
                    <a:pt x="1804416" y="1632204"/>
                  </a:lnTo>
                  <a:lnTo>
                    <a:pt x="1853183" y="1632204"/>
                  </a:lnTo>
                  <a:lnTo>
                    <a:pt x="1853183" y="1624838"/>
                  </a:lnTo>
                  <a:close/>
                </a:path>
                <a:path w="3540759" h="1632585">
                  <a:moveTo>
                    <a:pt x="1853183" y="1620012"/>
                  </a:moveTo>
                  <a:lnTo>
                    <a:pt x="1804416" y="1620012"/>
                  </a:lnTo>
                  <a:lnTo>
                    <a:pt x="1804416" y="1622425"/>
                  </a:lnTo>
                  <a:lnTo>
                    <a:pt x="1853183" y="1622425"/>
                  </a:lnTo>
                  <a:lnTo>
                    <a:pt x="1853183" y="1620012"/>
                  </a:lnTo>
                  <a:close/>
                </a:path>
                <a:path w="3540759" h="1632585">
                  <a:moveTo>
                    <a:pt x="1767840" y="1624838"/>
                  </a:moveTo>
                  <a:lnTo>
                    <a:pt x="1719072" y="1624838"/>
                  </a:lnTo>
                  <a:lnTo>
                    <a:pt x="1719072" y="1632204"/>
                  </a:lnTo>
                  <a:lnTo>
                    <a:pt x="1767840" y="1632204"/>
                  </a:lnTo>
                  <a:lnTo>
                    <a:pt x="1767840" y="1624838"/>
                  </a:lnTo>
                  <a:close/>
                </a:path>
                <a:path w="3540759" h="1632585">
                  <a:moveTo>
                    <a:pt x="1767840" y="1620012"/>
                  </a:moveTo>
                  <a:lnTo>
                    <a:pt x="1719072" y="1620012"/>
                  </a:lnTo>
                  <a:lnTo>
                    <a:pt x="1719072" y="1622425"/>
                  </a:lnTo>
                  <a:lnTo>
                    <a:pt x="1767840" y="1622425"/>
                  </a:lnTo>
                  <a:lnTo>
                    <a:pt x="1767840" y="1620012"/>
                  </a:lnTo>
                  <a:close/>
                </a:path>
                <a:path w="3540759" h="1632585">
                  <a:moveTo>
                    <a:pt x="1682496" y="1624838"/>
                  </a:moveTo>
                  <a:lnTo>
                    <a:pt x="1633727" y="1624838"/>
                  </a:lnTo>
                  <a:lnTo>
                    <a:pt x="1633727" y="1632204"/>
                  </a:lnTo>
                  <a:lnTo>
                    <a:pt x="1682496" y="1632204"/>
                  </a:lnTo>
                  <a:lnTo>
                    <a:pt x="1682496" y="1624838"/>
                  </a:lnTo>
                  <a:close/>
                </a:path>
                <a:path w="3540759" h="1632585">
                  <a:moveTo>
                    <a:pt x="1682496" y="1620012"/>
                  </a:moveTo>
                  <a:lnTo>
                    <a:pt x="1633727" y="1620012"/>
                  </a:lnTo>
                  <a:lnTo>
                    <a:pt x="1633727" y="1622425"/>
                  </a:lnTo>
                  <a:lnTo>
                    <a:pt x="1682496" y="1622425"/>
                  </a:lnTo>
                  <a:lnTo>
                    <a:pt x="1682496" y="1620012"/>
                  </a:lnTo>
                  <a:close/>
                </a:path>
                <a:path w="3540759" h="1632585">
                  <a:moveTo>
                    <a:pt x="1597152" y="1624838"/>
                  </a:moveTo>
                  <a:lnTo>
                    <a:pt x="1548383" y="1624838"/>
                  </a:lnTo>
                  <a:lnTo>
                    <a:pt x="1548383" y="1632204"/>
                  </a:lnTo>
                  <a:lnTo>
                    <a:pt x="1597152" y="1632204"/>
                  </a:lnTo>
                  <a:lnTo>
                    <a:pt x="1597152" y="1624838"/>
                  </a:lnTo>
                  <a:close/>
                </a:path>
                <a:path w="3540759" h="1632585">
                  <a:moveTo>
                    <a:pt x="1597152" y="1620012"/>
                  </a:moveTo>
                  <a:lnTo>
                    <a:pt x="1548383" y="1620012"/>
                  </a:lnTo>
                  <a:lnTo>
                    <a:pt x="1548383" y="1622425"/>
                  </a:lnTo>
                  <a:lnTo>
                    <a:pt x="1597152" y="1622425"/>
                  </a:lnTo>
                  <a:lnTo>
                    <a:pt x="1597152" y="1620012"/>
                  </a:lnTo>
                  <a:close/>
                </a:path>
                <a:path w="3540759" h="1632585">
                  <a:moveTo>
                    <a:pt x="1511807" y="1624838"/>
                  </a:moveTo>
                  <a:lnTo>
                    <a:pt x="1463040" y="1624838"/>
                  </a:lnTo>
                  <a:lnTo>
                    <a:pt x="1463040" y="1632204"/>
                  </a:lnTo>
                  <a:lnTo>
                    <a:pt x="1511807" y="1632204"/>
                  </a:lnTo>
                  <a:lnTo>
                    <a:pt x="1511807" y="1624838"/>
                  </a:lnTo>
                  <a:close/>
                </a:path>
                <a:path w="3540759" h="1632585">
                  <a:moveTo>
                    <a:pt x="1511807" y="1620012"/>
                  </a:moveTo>
                  <a:lnTo>
                    <a:pt x="1463040" y="1620012"/>
                  </a:lnTo>
                  <a:lnTo>
                    <a:pt x="1463040" y="1622425"/>
                  </a:lnTo>
                  <a:lnTo>
                    <a:pt x="1511807" y="1622425"/>
                  </a:lnTo>
                  <a:lnTo>
                    <a:pt x="1511807" y="1620012"/>
                  </a:lnTo>
                  <a:close/>
                </a:path>
                <a:path w="3540759" h="1632585">
                  <a:moveTo>
                    <a:pt x="1426464" y="1624838"/>
                  </a:moveTo>
                  <a:lnTo>
                    <a:pt x="1377696" y="1624838"/>
                  </a:lnTo>
                  <a:lnTo>
                    <a:pt x="1377696" y="1632204"/>
                  </a:lnTo>
                  <a:lnTo>
                    <a:pt x="1426464" y="1632204"/>
                  </a:lnTo>
                  <a:lnTo>
                    <a:pt x="1426464" y="1624838"/>
                  </a:lnTo>
                  <a:close/>
                </a:path>
                <a:path w="3540759" h="1632585">
                  <a:moveTo>
                    <a:pt x="1426464" y="1620012"/>
                  </a:moveTo>
                  <a:lnTo>
                    <a:pt x="1377696" y="1620012"/>
                  </a:lnTo>
                  <a:lnTo>
                    <a:pt x="1377696" y="1622425"/>
                  </a:lnTo>
                  <a:lnTo>
                    <a:pt x="1426464" y="1622425"/>
                  </a:lnTo>
                  <a:lnTo>
                    <a:pt x="1426464" y="1620012"/>
                  </a:lnTo>
                  <a:close/>
                </a:path>
                <a:path w="3540759" h="1632585">
                  <a:moveTo>
                    <a:pt x="1341120" y="1624838"/>
                  </a:moveTo>
                  <a:lnTo>
                    <a:pt x="1292352" y="1624838"/>
                  </a:lnTo>
                  <a:lnTo>
                    <a:pt x="1292352" y="1632204"/>
                  </a:lnTo>
                  <a:lnTo>
                    <a:pt x="1341120" y="1632204"/>
                  </a:lnTo>
                  <a:lnTo>
                    <a:pt x="1341120" y="1624838"/>
                  </a:lnTo>
                  <a:close/>
                </a:path>
                <a:path w="3540759" h="1632585">
                  <a:moveTo>
                    <a:pt x="1341120" y="1620012"/>
                  </a:moveTo>
                  <a:lnTo>
                    <a:pt x="1292352" y="1620012"/>
                  </a:lnTo>
                  <a:lnTo>
                    <a:pt x="1292352" y="1622425"/>
                  </a:lnTo>
                  <a:lnTo>
                    <a:pt x="1341120" y="1622425"/>
                  </a:lnTo>
                  <a:lnTo>
                    <a:pt x="1341120" y="1620012"/>
                  </a:lnTo>
                  <a:close/>
                </a:path>
                <a:path w="3540759" h="1632585">
                  <a:moveTo>
                    <a:pt x="1255776" y="1624838"/>
                  </a:moveTo>
                  <a:lnTo>
                    <a:pt x="1207008" y="1624838"/>
                  </a:lnTo>
                  <a:lnTo>
                    <a:pt x="1207008" y="1632204"/>
                  </a:lnTo>
                  <a:lnTo>
                    <a:pt x="1255776" y="1632204"/>
                  </a:lnTo>
                  <a:lnTo>
                    <a:pt x="1255776" y="1624838"/>
                  </a:lnTo>
                  <a:close/>
                </a:path>
                <a:path w="3540759" h="1632585">
                  <a:moveTo>
                    <a:pt x="1255776" y="1620012"/>
                  </a:moveTo>
                  <a:lnTo>
                    <a:pt x="1207008" y="1620012"/>
                  </a:lnTo>
                  <a:lnTo>
                    <a:pt x="1207008" y="1622425"/>
                  </a:lnTo>
                  <a:lnTo>
                    <a:pt x="1255776" y="1622425"/>
                  </a:lnTo>
                  <a:lnTo>
                    <a:pt x="1255776" y="1620012"/>
                  </a:lnTo>
                  <a:close/>
                </a:path>
                <a:path w="3540759" h="1632585">
                  <a:moveTo>
                    <a:pt x="1170432" y="1624838"/>
                  </a:moveTo>
                  <a:lnTo>
                    <a:pt x="1121664" y="1624838"/>
                  </a:lnTo>
                  <a:lnTo>
                    <a:pt x="1121664" y="1632204"/>
                  </a:lnTo>
                  <a:lnTo>
                    <a:pt x="1170432" y="1632204"/>
                  </a:lnTo>
                  <a:lnTo>
                    <a:pt x="1170432" y="1624838"/>
                  </a:lnTo>
                  <a:close/>
                </a:path>
                <a:path w="3540759" h="1632585">
                  <a:moveTo>
                    <a:pt x="1170432" y="1620012"/>
                  </a:moveTo>
                  <a:lnTo>
                    <a:pt x="1121664" y="1620012"/>
                  </a:lnTo>
                  <a:lnTo>
                    <a:pt x="1121664" y="1622425"/>
                  </a:lnTo>
                  <a:lnTo>
                    <a:pt x="1170432" y="1622425"/>
                  </a:lnTo>
                  <a:lnTo>
                    <a:pt x="1170432" y="1620012"/>
                  </a:lnTo>
                  <a:close/>
                </a:path>
                <a:path w="3540759" h="1632585">
                  <a:moveTo>
                    <a:pt x="1085088" y="1624838"/>
                  </a:moveTo>
                  <a:lnTo>
                    <a:pt x="1036320" y="1624838"/>
                  </a:lnTo>
                  <a:lnTo>
                    <a:pt x="1036320" y="1632204"/>
                  </a:lnTo>
                  <a:lnTo>
                    <a:pt x="1085088" y="1632204"/>
                  </a:lnTo>
                  <a:lnTo>
                    <a:pt x="1085088" y="1624838"/>
                  </a:lnTo>
                  <a:close/>
                </a:path>
                <a:path w="3540759" h="1632585">
                  <a:moveTo>
                    <a:pt x="1085088" y="1620012"/>
                  </a:moveTo>
                  <a:lnTo>
                    <a:pt x="1036320" y="1620012"/>
                  </a:lnTo>
                  <a:lnTo>
                    <a:pt x="1036320" y="1622425"/>
                  </a:lnTo>
                  <a:lnTo>
                    <a:pt x="1085088" y="1622425"/>
                  </a:lnTo>
                  <a:lnTo>
                    <a:pt x="1085088" y="1620012"/>
                  </a:lnTo>
                  <a:close/>
                </a:path>
                <a:path w="3540759" h="1632585">
                  <a:moveTo>
                    <a:pt x="999744" y="1624838"/>
                  </a:moveTo>
                  <a:lnTo>
                    <a:pt x="950976" y="1624838"/>
                  </a:lnTo>
                  <a:lnTo>
                    <a:pt x="950976" y="1632204"/>
                  </a:lnTo>
                  <a:lnTo>
                    <a:pt x="999744" y="1632204"/>
                  </a:lnTo>
                  <a:lnTo>
                    <a:pt x="999744" y="1624838"/>
                  </a:lnTo>
                  <a:close/>
                </a:path>
                <a:path w="3540759" h="1632585">
                  <a:moveTo>
                    <a:pt x="999744" y="1620012"/>
                  </a:moveTo>
                  <a:lnTo>
                    <a:pt x="950976" y="1620012"/>
                  </a:lnTo>
                  <a:lnTo>
                    <a:pt x="950976" y="1622425"/>
                  </a:lnTo>
                  <a:lnTo>
                    <a:pt x="999744" y="1622425"/>
                  </a:lnTo>
                  <a:lnTo>
                    <a:pt x="999744" y="1620012"/>
                  </a:lnTo>
                  <a:close/>
                </a:path>
                <a:path w="3540759" h="1632585">
                  <a:moveTo>
                    <a:pt x="914400" y="1624838"/>
                  </a:moveTo>
                  <a:lnTo>
                    <a:pt x="865632" y="1624838"/>
                  </a:lnTo>
                  <a:lnTo>
                    <a:pt x="865632" y="1632204"/>
                  </a:lnTo>
                  <a:lnTo>
                    <a:pt x="914400" y="1632204"/>
                  </a:lnTo>
                  <a:lnTo>
                    <a:pt x="914400" y="1624838"/>
                  </a:lnTo>
                  <a:close/>
                </a:path>
                <a:path w="3540759" h="1632585">
                  <a:moveTo>
                    <a:pt x="914400" y="1620012"/>
                  </a:moveTo>
                  <a:lnTo>
                    <a:pt x="865632" y="1620012"/>
                  </a:lnTo>
                  <a:lnTo>
                    <a:pt x="865632" y="1622425"/>
                  </a:lnTo>
                  <a:lnTo>
                    <a:pt x="914400" y="1622425"/>
                  </a:lnTo>
                  <a:lnTo>
                    <a:pt x="914400" y="1620012"/>
                  </a:lnTo>
                  <a:close/>
                </a:path>
                <a:path w="3540759" h="1632585">
                  <a:moveTo>
                    <a:pt x="829056" y="1624838"/>
                  </a:moveTo>
                  <a:lnTo>
                    <a:pt x="780288" y="1624838"/>
                  </a:lnTo>
                  <a:lnTo>
                    <a:pt x="780288" y="1632204"/>
                  </a:lnTo>
                  <a:lnTo>
                    <a:pt x="829056" y="1632204"/>
                  </a:lnTo>
                  <a:lnTo>
                    <a:pt x="829056" y="1624838"/>
                  </a:lnTo>
                  <a:close/>
                </a:path>
                <a:path w="3540759" h="1632585">
                  <a:moveTo>
                    <a:pt x="829056" y="1620012"/>
                  </a:moveTo>
                  <a:lnTo>
                    <a:pt x="780288" y="1620012"/>
                  </a:lnTo>
                  <a:lnTo>
                    <a:pt x="780288" y="1622425"/>
                  </a:lnTo>
                  <a:lnTo>
                    <a:pt x="829056" y="1622425"/>
                  </a:lnTo>
                  <a:lnTo>
                    <a:pt x="829056" y="1620012"/>
                  </a:lnTo>
                  <a:close/>
                </a:path>
                <a:path w="3540759" h="1632585">
                  <a:moveTo>
                    <a:pt x="743712" y="1624838"/>
                  </a:moveTo>
                  <a:lnTo>
                    <a:pt x="694944" y="1624838"/>
                  </a:lnTo>
                  <a:lnTo>
                    <a:pt x="694944" y="1632204"/>
                  </a:lnTo>
                  <a:lnTo>
                    <a:pt x="743712" y="1632204"/>
                  </a:lnTo>
                  <a:lnTo>
                    <a:pt x="743712" y="1624838"/>
                  </a:lnTo>
                  <a:close/>
                </a:path>
                <a:path w="3540759" h="1632585">
                  <a:moveTo>
                    <a:pt x="743712" y="1620012"/>
                  </a:moveTo>
                  <a:lnTo>
                    <a:pt x="694944" y="1620012"/>
                  </a:lnTo>
                  <a:lnTo>
                    <a:pt x="694944" y="1622425"/>
                  </a:lnTo>
                  <a:lnTo>
                    <a:pt x="743712" y="1622425"/>
                  </a:lnTo>
                  <a:lnTo>
                    <a:pt x="743712" y="1620012"/>
                  </a:lnTo>
                  <a:close/>
                </a:path>
                <a:path w="3540759" h="1632585">
                  <a:moveTo>
                    <a:pt x="658368" y="1624838"/>
                  </a:moveTo>
                  <a:lnTo>
                    <a:pt x="609600" y="1624838"/>
                  </a:lnTo>
                  <a:lnTo>
                    <a:pt x="609600" y="1632204"/>
                  </a:lnTo>
                  <a:lnTo>
                    <a:pt x="658368" y="1632204"/>
                  </a:lnTo>
                  <a:lnTo>
                    <a:pt x="658368" y="1624838"/>
                  </a:lnTo>
                  <a:close/>
                </a:path>
                <a:path w="3540759" h="1632585">
                  <a:moveTo>
                    <a:pt x="658368" y="1620012"/>
                  </a:moveTo>
                  <a:lnTo>
                    <a:pt x="609600" y="1620012"/>
                  </a:lnTo>
                  <a:lnTo>
                    <a:pt x="609600" y="1622425"/>
                  </a:lnTo>
                  <a:lnTo>
                    <a:pt x="658368" y="1622425"/>
                  </a:lnTo>
                  <a:lnTo>
                    <a:pt x="658368" y="1620012"/>
                  </a:lnTo>
                  <a:close/>
                </a:path>
                <a:path w="3540759" h="1632585">
                  <a:moveTo>
                    <a:pt x="573024" y="1624838"/>
                  </a:moveTo>
                  <a:lnTo>
                    <a:pt x="524256" y="1624838"/>
                  </a:lnTo>
                  <a:lnTo>
                    <a:pt x="524256" y="1632204"/>
                  </a:lnTo>
                  <a:lnTo>
                    <a:pt x="573024" y="1632204"/>
                  </a:lnTo>
                  <a:lnTo>
                    <a:pt x="573024" y="1624838"/>
                  </a:lnTo>
                  <a:close/>
                </a:path>
                <a:path w="3540759" h="1632585">
                  <a:moveTo>
                    <a:pt x="573024" y="1620012"/>
                  </a:moveTo>
                  <a:lnTo>
                    <a:pt x="524256" y="1620012"/>
                  </a:lnTo>
                  <a:lnTo>
                    <a:pt x="524256" y="1622425"/>
                  </a:lnTo>
                  <a:lnTo>
                    <a:pt x="573024" y="1622425"/>
                  </a:lnTo>
                  <a:lnTo>
                    <a:pt x="573024" y="1620012"/>
                  </a:lnTo>
                  <a:close/>
                </a:path>
                <a:path w="3540759" h="1632585">
                  <a:moveTo>
                    <a:pt x="487679" y="1624838"/>
                  </a:moveTo>
                  <a:lnTo>
                    <a:pt x="438912" y="1624838"/>
                  </a:lnTo>
                  <a:lnTo>
                    <a:pt x="438912" y="1632204"/>
                  </a:lnTo>
                  <a:lnTo>
                    <a:pt x="487679" y="1632204"/>
                  </a:lnTo>
                  <a:lnTo>
                    <a:pt x="487679" y="1624838"/>
                  </a:lnTo>
                  <a:close/>
                </a:path>
                <a:path w="3540759" h="1632585">
                  <a:moveTo>
                    <a:pt x="487679" y="1620012"/>
                  </a:moveTo>
                  <a:lnTo>
                    <a:pt x="438912" y="1620012"/>
                  </a:lnTo>
                  <a:lnTo>
                    <a:pt x="438912" y="1622425"/>
                  </a:lnTo>
                  <a:lnTo>
                    <a:pt x="487679" y="1622425"/>
                  </a:lnTo>
                  <a:lnTo>
                    <a:pt x="487679" y="1620012"/>
                  </a:lnTo>
                  <a:close/>
                </a:path>
                <a:path w="3540759" h="1632585">
                  <a:moveTo>
                    <a:pt x="402336" y="1624838"/>
                  </a:moveTo>
                  <a:lnTo>
                    <a:pt x="353568" y="1624838"/>
                  </a:lnTo>
                  <a:lnTo>
                    <a:pt x="353568" y="1632204"/>
                  </a:lnTo>
                  <a:lnTo>
                    <a:pt x="402336" y="1632204"/>
                  </a:lnTo>
                  <a:lnTo>
                    <a:pt x="402336" y="1624838"/>
                  </a:lnTo>
                  <a:close/>
                </a:path>
                <a:path w="3540759" h="1632585">
                  <a:moveTo>
                    <a:pt x="402336" y="1620012"/>
                  </a:moveTo>
                  <a:lnTo>
                    <a:pt x="353568" y="1620012"/>
                  </a:lnTo>
                  <a:lnTo>
                    <a:pt x="353568" y="1622425"/>
                  </a:lnTo>
                  <a:lnTo>
                    <a:pt x="402336" y="1622425"/>
                  </a:lnTo>
                  <a:lnTo>
                    <a:pt x="402336" y="1620012"/>
                  </a:lnTo>
                  <a:close/>
                </a:path>
                <a:path w="3540759" h="1632585">
                  <a:moveTo>
                    <a:pt x="316991" y="1624838"/>
                  </a:moveTo>
                  <a:lnTo>
                    <a:pt x="268224" y="1624838"/>
                  </a:lnTo>
                  <a:lnTo>
                    <a:pt x="268224" y="1632204"/>
                  </a:lnTo>
                  <a:lnTo>
                    <a:pt x="316991" y="1632204"/>
                  </a:lnTo>
                  <a:lnTo>
                    <a:pt x="316991" y="1624838"/>
                  </a:lnTo>
                  <a:close/>
                </a:path>
                <a:path w="3540759" h="1632585">
                  <a:moveTo>
                    <a:pt x="316991" y="1620012"/>
                  </a:moveTo>
                  <a:lnTo>
                    <a:pt x="268224" y="1620012"/>
                  </a:lnTo>
                  <a:lnTo>
                    <a:pt x="268224" y="1622425"/>
                  </a:lnTo>
                  <a:lnTo>
                    <a:pt x="316991" y="1622425"/>
                  </a:lnTo>
                  <a:lnTo>
                    <a:pt x="316991" y="1620012"/>
                  </a:lnTo>
                  <a:close/>
                </a:path>
                <a:path w="3540759" h="1632585">
                  <a:moveTo>
                    <a:pt x="231648" y="1624838"/>
                  </a:moveTo>
                  <a:lnTo>
                    <a:pt x="182879" y="1624838"/>
                  </a:lnTo>
                  <a:lnTo>
                    <a:pt x="182879" y="1632204"/>
                  </a:lnTo>
                  <a:lnTo>
                    <a:pt x="231648" y="1632204"/>
                  </a:lnTo>
                  <a:lnTo>
                    <a:pt x="231648" y="1624838"/>
                  </a:lnTo>
                  <a:close/>
                </a:path>
                <a:path w="3540759" h="1632585">
                  <a:moveTo>
                    <a:pt x="231648" y="1620012"/>
                  </a:moveTo>
                  <a:lnTo>
                    <a:pt x="182879" y="1620012"/>
                  </a:lnTo>
                  <a:lnTo>
                    <a:pt x="182879" y="1622425"/>
                  </a:lnTo>
                  <a:lnTo>
                    <a:pt x="231648" y="1622425"/>
                  </a:lnTo>
                  <a:lnTo>
                    <a:pt x="231648" y="1620012"/>
                  </a:lnTo>
                  <a:close/>
                </a:path>
                <a:path w="3540759" h="1632585">
                  <a:moveTo>
                    <a:pt x="146303" y="1624838"/>
                  </a:moveTo>
                  <a:lnTo>
                    <a:pt x="97536" y="1624838"/>
                  </a:lnTo>
                  <a:lnTo>
                    <a:pt x="97536" y="1632204"/>
                  </a:lnTo>
                  <a:lnTo>
                    <a:pt x="146303" y="1632204"/>
                  </a:lnTo>
                  <a:lnTo>
                    <a:pt x="146303" y="1624838"/>
                  </a:lnTo>
                  <a:close/>
                </a:path>
                <a:path w="3540759" h="1632585">
                  <a:moveTo>
                    <a:pt x="146303" y="1620012"/>
                  </a:moveTo>
                  <a:lnTo>
                    <a:pt x="97536" y="1620012"/>
                  </a:lnTo>
                  <a:lnTo>
                    <a:pt x="97536" y="1622425"/>
                  </a:lnTo>
                  <a:lnTo>
                    <a:pt x="146303" y="1622425"/>
                  </a:lnTo>
                  <a:lnTo>
                    <a:pt x="146303" y="1620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52360" y="4911852"/>
              <a:ext cx="1205865" cy="368935"/>
            </a:xfrm>
            <a:custGeom>
              <a:avLst/>
              <a:gdLst/>
              <a:ahLst/>
              <a:cxnLst/>
              <a:rect l="l" t="t" r="r" b="b"/>
              <a:pathLst>
                <a:path w="1205865" h="368935">
                  <a:moveTo>
                    <a:pt x="1205483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205483" y="368808"/>
                  </a:lnTo>
                  <a:lnTo>
                    <a:pt x="12054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543038" y="4930267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Replica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6076" y="3067811"/>
            <a:ext cx="1205865" cy="3689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04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Replica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285232" y="2319527"/>
            <a:ext cx="1021080" cy="445134"/>
            <a:chOff x="5285232" y="2319527"/>
            <a:chExt cx="1021080" cy="445134"/>
          </a:xfrm>
        </p:grpSpPr>
        <p:sp>
          <p:nvSpPr>
            <p:cNvPr id="38" name="object 38"/>
            <p:cNvSpPr/>
            <p:nvPr/>
          </p:nvSpPr>
          <p:spPr>
            <a:xfrm>
              <a:off x="5291328" y="2325623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4" h="433069">
                  <a:moveTo>
                    <a:pt x="1008888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1008888" y="432815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5232" y="2319527"/>
              <a:ext cx="1021080" cy="445134"/>
            </a:xfrm>
            <a:custGeom>
              <a:avLst/>
              <a:gdLst/>
              <a:ahLst/>
              <a:cxnLst/>
              <a:rect l="l" t="t" r="r" b="b"/>
              <a:pathLst>
                <a:path w="1021079" h="445135">
                  <a:moveTo>
                    <a:pt x="1018285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442341"/>
                  </a:lnTo>
                  <a:lnTo>
                    <a:pt x="2666" y="445008"/>
                  </a:lnTo>
                  <a:lnTo>
                    <a:pt x="1018285" y="445008"/>
                  </a:lnTo>
                  <a:lnTo>
                    <a:pt x="1021079" y="442341"/>
                  </a:lnTo>
                  <a:lnTo>
                    <a:pt x="1021079" y="437642"/>
                  </a:lnTo>
                  <a:lnTo>
                    <a:pt x="7365" y="437642"/>
                  </a:lnTo>
                  <a:lnTo>
                    <a:pt x="7365" y="7366"/>
                  </a:lnTo>
                  <a:lnTo>
                    <a:pt x="1021079" y="7366"/>
                  </a:lnTo>
                  <a:lnTo>
                    <a:pt x="1021079" y="2667"/>
                  </a:lnTo>
                  <a:lnTo>
                    <a:pt x="1018285" y="0"/>
                  </a:lnTo>
                  <a:close/>
                </a:path>
                <a:path w="1021079" h="445135">
                  <a:moveTo>
                    <a:pt x="1021079" y="7366"/>
                  </a:moveTo>
                  <a:lnTo>
                    <a:pt x="1013713" y="7366"/>
                  </a:lnTo>
                  <a:lnTo>
                    <a:pt x="1013713" y="437642"/>
                  </a:lnTo>
                  <a:lnTo>
                    <a:pt x="1021079" y="437642"/>
                  </a:lnTo>
                  <a:lnTo>
                    <a:pt x="1021079" y="7366"/>
                  </a:lnTo>
                  <a:close/>
                </a:path>
                <a:path w="1021079" h="445135">
                  <a:moveTo>
                    <a:pt x="1011301" y="9779"/>
                  </a:moveTo>
                  <a:lnTo>
                    <a:pt x="9778" y="9779"/>
                  </a:lnTo>
                  <a:lnTo>
                    <a:pt x="9778" y="435229"/>
                  </a:lnTo>
                  <a:lnTo>
                    <a:pt x="1011301" y="435229"/>
                  </a:lnTo>
                  <a:lnTo>
                    <a:pt x="1011301" y="432816"/>
                  </a:lnTo>
                  <a:lnTo>
                    <a:pt x="12191" y="432816"/>
                  </a:lnTo>
                  <a:lnTo>
                    <a:pt x="12191" y="12192"/>
                  </a:lnTo>
                  <a:lnTo>
                    <a:pt x="1011301" y="12192"/>
                  </a:lnTo>
                  <a:lnTo>
                    <a:pt x="1011301" y="9779"/>
                  </a:lnTo>
                  <a:close/>
                </a:path>
                <a:path w="1021079" h="445135">
                  <a:moveTo>
                    <a:pt x="1011301" y="12192"/>
                  </a:moveTo>
                  <a:lnTo>
                    <a:pt x="1008888" y="12192"/>
                  </a:lnTo>
                  <a:lnTo>
                    <a:pt x="1008888" y="432816"/>
                  </a:lnTo>
                  <a:lnTo>
                    <a:pt x="1011301" y="432816"/>
                  </a:lnTo>
                  <a:lnTo>
                    <a:pt x="1011301" y="12192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91328" y="2325623"/>
            <a:ext cx="1009015" cy="4330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380"/>
              </a:spcBef>
            </a:pPr>
            <a:r>
              <a:rPr sz="2000" spc="-10" dirty="0">
                <a:latin typeface="Calibri"/>
                <a:cs typeface="Calibri"/>
              </a:rPr>
              <a:t>Master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725411" y="1935479"/>
            <a:ext cx="1021080" cy="443865"/>
            <a:chOff x="6725411" y="1935479"/>
            <a:chExt cx="1021080" cy="443865"/>
          </a:xfrm>
        </p:grpSpPr>
        <p:sp>
          <p:nvSpPr>
            <p:cNvPr id="42" name="object 42"/>
            <p:cNvSpPr/>
            <p:nvPr/>
          </p:nvSpPr>
          <p:spPr>
            <a:xfrm>
              <a:off x="6731507" y="1941575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1008888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008888" y="431291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25411" y="1935479"/>
              <a:ext cx="1021080" cy="443865"/>
            </a:xfrm>
            <a:custGeom>
              <a:avLst/>
              <a:gdLst/>
              <a:ahLst/>
              <a:cxnLst/>
              <a:rect l="l" t="t" r="r" b="b"/>
              <a:pathLst>
                <a:path w="1021079" h="443864">
                  <a:moveTo>
                    <a:pt x="1018286" y="0"/>
                  </a:moveTo>
                  <a:lnTo>
                    <a:pt x="2667" y="0"/>
                  </a:lnTo>
                  <a:lnTo>
                    <a:pt x="0" y="2667"/>
                  </a:lnTo>
                  <a:lnTo>
                    <a:pt x="0" y="440817"/>
                  </a:lnTo>
                  <a:lnTo>
                    <a:pt x="2667" y="443484"/>
                  </a:lnTo>
                  <a:lnTo>
                    <a:pt x="1018286" y="443484"/>
                  </a:lnTo>
                  <a:lnTo>
                    <a:pt x="1021080" y="440817"/>
                  </a:lnTo>
                  <a:lnTo>
                    <a:pt x="1021080" y="436118"/>
                  </a:lnTo>
                  <a:lnTo>
                    <a:pt x="7366" y="436118"/>
                  </a:lnTo>
                  <a:lnTo>
                    <a:pt x="7366" y="7366"/>
                  </a:lnTo>
                  <a:lnTo>
                    <a:pt x="1021080" y="7366"/>
                  </a:lnTo>
                  <a:lnTo>
                    <a:pt x="1021080" y="2667"/>
                  </a:lnTo>
                  <a:lnTo>
                    <a:pt x="1018286" y="0"/>
                  </a:lnTo>
                  <a:close/>
                </a:path>
                <a:path w="1021079" h="443864">
                  <a:moveTo>
                    <a:pt x="1021080" y="7366"/>
                  </a:moveTo>
                  <a:lnTo>
                    <a:pt x="1013714" y="7366"/>
                  </a:lnTo>
                  <a:lnTo>
                    <a:pt x="1013714" y="436118"/>
                  </a:lnTo>
                  <a:lnTo>
                    <a:pt x="1021080" y="436118"/>
                  </a:lnTo>
                  <a:lnTo>
                    <a:pt x="1021080" y="7366"/>
                  </a:lnTo>
                  <a:close/>
                </a:path>
                <a:path w="1021079" h="443864">
                  <a:moveTo>
                    <a:pt x="1011301" y="9779"/>
                  </a:moveTo>
                  <a:lnTo>
                    <a:pt x="9779" y="9779"/>
                  </a:lnTo>
                  <a:lnTo>
                    <a:pt x="9779" y="433705"/>
                  </a:lnTo>
                  <a:lnTo>
                    <a:pt x="1011301" y="433705"/>
                  </a:lnTo>
                  <a:lnTo>
                    <a:pt x="1011301" y="431292"/>
                  </a:lnTo>
                  <a:lnTo>
                    <a:pt x="12192" y="431292"/>
                  </a:lnTo>
                  <a:lnTo>
                    <a:pt x="12192" y="12192"/>
                  </a:lnTo>
                  <a:lnTo>
                    <a:pt x="1011301" y="12192"/>
                  </a:lnTo>
                  <a:lnTo>
                    <a:pt x="1011301" y="9779"/>
                  </a:lnTo>
                  <a:close/>
                </a:path>
                <a:path w="1021079" h="443864">
                  <a:moveTo>
                    <a:pt x="1011301" y="12192"/>
                  </a:moveTo>
                  <a:lnTo>
                    <a:pt x="1008888" y="12192"/>
                  </a:lnTo>
                  <a:lnTo>
                    <a:pt x="1008888" y="431292"/>
                  </a:lnTo>
                  <a:lnTo>
                    <a:pt x="1011301" y="431292"/>
                  </a:lnTo>
                  <a:lnTo>
                    <a:pt x="1011301" y="12192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731507" y="1941576"/>
            <a:ext cx="1009015" cy="4318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370"/>
              </a:spcBef>
            </a:pPr>
            <a:r>
              <a:rPr sz="2000" spc="-15" dirty="0">
                <a:latin typeface="Calibri"/>
                <a:cs typeface="Calibri"/>
              </a:rPr>
              <a:t>Slave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733031" y="2574035"/>
            <a:ext cx="1021080" cy="443865"/>
            <a:chOff x="6733031" y="2574035"/>
            <a:chExt cx="1021080" cy="443865"/>
          </a:xfrm>
        </p:grpSpPr>
        <p:sp>
          <p:nvSpPr>
            <p:cNvPr id="46" name="object 46"/>
            <p:cNvSpPr/>
            <p:nvPr/>
          </p:nvSpPr>
          <p:spPr>
            <a:xfrm>
              <a:off x="6739127" y="2580131"/>
              <a:ext cx="1009015" cy="431800"/>
            </a:xfrm>
            <a:custGeom>
              <a:avLst/>
              <a:gdLst/>
              <a:ahLst/>
              <a:cxnLst/>
              <a:rect l="l" t="t" r="r" b="b"/>
              <a:pathLst>
                <a:path w="1009015" h="431800">
                  <a:moveTo>
                    <a:pt x="1008887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008887" y="431291"/>
                  </a:lnTo>
                  <a:lnTo>
                    <a:pt x="1008887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33031" y="2574035"/>
              <a:ext cx="1021080" cy="443865"/>
            </a:xfrm>
            <a:custGeom>
              <a:avLst/>
              <a:gdLst/>
              <a:ahLst/>
              <a:cxnLst/>
              <a:rect l="l" t="t" r="r" b="b"/>
              <a:pathLst>
                <a:path w="1021079" h="443864">
                  <a:moveTo>
                    <a:pt x="1018286" y="0"/>
                  </a:moveTo>
                  <a:lnTo>
                    <a:pt x="2667" y="0"/>
                  </a:lnTo>
                  <a:lnTo>
                    <a:pt x="0" y="2666"/>
                  </a:lnTo>
                  <a:lnTo>
                    <a:pt x="0" y="440816"/>
                  </a:lnTo>
                  <a:lnTo>
                    <a:pt x="2667" y="443484"/>
                  </a:lnTo>
                  <a:lnTo>
                    <a:pt x="1018286" y="443484"/>
                  </a:lnTo>
                  <a:lnTo>
                    <a:pt x="1021079" y="440816"/>
                  </a:lnTo>
                  <a:lnTo>
                    <a:pt x="1021079" y="436117"/>
                  </a:lnTo>
                  <a:lnTo>
                    <a:pt x="7366" y="436117"/>
                  </a:lnTo>
                  <a:lnTo>
                    <a:pt x="7366" y="7365"/>
                  </a:lnTo>
                  <a:lnTo>
                    <a:pt x="1021079" y="7365"/>
                  </a:lnTo>
                  <a:lnTo>
                    <a:pt x="1021079" y="2666"/>
                  </a:lnTo>
                  <a:lnTo>
                    <a:pt x="1018286" y="0"/>
                  </a:lnTo>
                  <a:close/>
                </a:path>
                <a:path w="1021079" h="443864">
                  <a:moveTo>
                    <a:pt x="1021079" y="7365"/>
                  </a:moveTo>
                  <a:lnTo>
                    <a:pt x="1013714" y="7365"/>
                  </a:lnTo>
                  <a:lnTo>
                    <a:pt x="1013714" y="436117"/>
                  </a:lnTo>
                  <a:lnTo>
                    <a:pt x="1021079" y="436117"/>
                  </a:lnTo>
                  <a:lnTo>
                    <a:pt x="1021079" y="7365"/>
                  </a:lnTo>
                  <a:close/>
                </a:path>
                <a:path w="1021079" h="443864">
                  <a:moveTo>
                    <a:pt x="1011301" y="9778"/>
                  </a:moveTo>
                  <a:lnTo>
                    <a:pt x="9778" y="9778"/>
                  </a:lnTo>
                  <a:lnTo>
                    <a:pt x="9778" y="433704"/>
                  </a:lnTo>
                  <a:lnTo>
                    <a:pt x="1011301" y="433704"/>
                  </a:lnTo>
                  <a:lnTo>
                    <a:pt x="1011301" y="431291"/>
                  </a:lnTo>
                  <a:lnTo>
                    <a:pt x="12192" y="431291"/>
                  </a:lnTo>
                  <a:lnTo>
                    <a:pt x="12192" y="12191"/>
                  </a:lnTo>
                  <a:lnTo>
                    <a:pt x="1011301" y="12191"/>
                  </a:lnTo>
                  <a:lnTo>
                    <a:pt x="1011301" y="9778"/>
                  </a:lnTo>
                  <a:close/>
                </a:path>
                <a:path w="1021079" h="443864">
                  <a:moveTo>
                    <a:pt x="1011301" y="12191"/>
                  </a:moveTo>
                  <a:lnTo>
                    <a:pt x="1008888" y="12191"/>
                  </a:lnTo>
                  <a:lnTo>
                    <a:pt x="1008888" y="431291"/>
                  </a:lnTo>
                  <a:lnTo>
                    <a:pt x="1011301" y="431291"/>
                  </a:lnTo>
                  <a:lnTo>
                    <a:pt x="1011301" y="12191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739128" y="2614422"/>
            <a:ext cx="1009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Slave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247132" y="2147061"/>
            <a:ext cx="1496060" cy="2475230"/>
            <a:chOff x="5247132" y="2147061"/>
            <a:chExt cx="1496060" cy="2475230"/>
          </a:xfrm>
        </p:grpSpPr>
        <p:sp>
          <p:nvSpPr>
            <p:cNvPr id="50" name="object 50"/>
            <p:cNvSpPr/>
            <p:nvPr/>
          </p:nvSpPr>
          <p:spPr>
            <a:xfrm>
              <a:off x="6300978" y="2157221"/>
              <a:ext cx="432434" cy="625475"/>
            </a:xfrm>
            <a:custGeom>
              <a:avLst/>
              <a:gdLst/>
              <a:ahLst/>
              <a:cxnLst/>
              <a:rect l="l" t="t" r="r" b="b"/>
              <a:pathLst>
                <a:path w="432434" h="625475">
                  <a:moveTo>
                    <a:pt x="432053" y="0"/>
                  </a:moveTo>
                  <a:lnTo>
                    <a:pt x="0" y="339343"/>
                  </a:lnTo>
                </a:path>
                <a:path w="432434" h="625475">
                  <a:moveTo>
                    <a:pt x="432053" y="625093"/>
                  </a:moveTo>
                  <a:lnTo>
                    <a:pt x="0" y="423672"/>
                  </a:lnTo>
                </a:path>
              </a:pathLst>
            </a:custGeom>
            <a:ln w="1981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53228" y="4183379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4" h="433070">
                  <a:moveTo>
                    <a:pt x="1008888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1008888" y="432816"/>
                  </a:lnTo>
                  <a:lnTo>
                    <a:pt x="1008888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47132" y="4177283"/>
              <a:ext cx="1021080" cy="445134"/>
            </a:xfrm>
            <a:custGeom>
              <a:avLst/>
              <a:gdLst/>
              <a:ahLst/>
              <a:cxnLst/>
              <a:rect l="l" t="t" r="r" b="b"/>
              <a:pathLst>
                <a:path w="1021079" h="445135">
                  <a:moveTo>
                    <a:pt x="1018285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442214"/>
                  </a:lnTo>
                  <a:lnTo>
                    <a:pt x="2666" y="445008"/>
                  </a:lnTo>
                  <a:lnTo>
                    <a:pt x="1018285" y="445008"/>
                  </a:lnTo>
                  <a:lnTo>
                    <a:pt x="1021079" y="442214"/>
                  </a:lnTo>
                  <a:lnTo>
                    <a:pt x="1021079" y="437642"/>
                  </a:lnTo>
                  <a:lnTo>
                    <a:pt x="7365" y="437642"/>
                  </a:lnTo>
                  <a:lnTo>
                    <a:pt x="7365" y="7366"/>
                  </a:lnTo>
                  <a:lnTo>
                    <a:pt x="1021079" y="7366"/>
                  </a:lnTo>
                  <a:lnTo>
                    <a:pt x="1021079" y="2667"/>
                  </a:lnTo>
                  <a:lnTo>
                    <a:pt x="1018285" y="0"/>
                  </a:lnTo>
                  <a:close/>
                </a:path>
                <a:path w="1021079" h="445135">
                  <a:moveTo>
                    <a:pt x="1021079" y="7366"/>
                  </a:moveTo>
                  <a:lnTo>
                    <a:pt x="1013713" y="7366"/>
                  </a:lnTo>
                  <a:lnTo>
                    <a:pt x="1013713" y="437642"/>
                  </a:lnTo>
                  <a:lnTo>
                    <a:pt x="1021079" y="437642"/>
                  </a:lnTo>
                  <a:lnTo>
                    <a:pt x="1021079" y="7366"/>
                  </a:lnTo>
                  <a:close/>
                </a:path>
                <a:path w="1021079" h="445135">
                  <a:moveTo>
                    <a:pt x="1011301" y="9779"/>
                  </a:moveTo>
                  <a:lnTo>
                    <a:pt x="9778" y="9779"/>
                  </a:lnTo>
                  <a:lnTo>
                    <a:pt x="9778" y="435229"/>
                  </a:lnTo>
                  <a:lnTo>
                    <a:pt x="1011301" y="435229"/>
                  </a:lnTo>
                  <a:lnTo>
                    <a:pt x="1011301" y="432816"/>
                  </a:lnTo>
                  <a:lnTo>
                    <a:pt x="12191" y="432816"/>
                  </a:lnTo>
                  <a:lnTo>
                    <a:pt x="12191" y="12192"/>
                  </a:lnTo>
                  <a:lnTo>
                    <a:pt x="1011301" y="12192"/>
                  </a:lnTo>
                  <a:lnTo>
                    <a:pt x="1011301" y="9779"/>
                  </a:lnTo>
                  <a:close/>
                </a:path>
                <a:path w="1021079" h="445135">
                  <a:moveTo>
                    <a:pt x="1011301" y="12192"/>
                  </a:moveTo>
                  <a:lnTo>
                    <a:pt x="1008888" y="12192"/>
                  </a:lnTo>
                  <a:lnTo>
                    <a:pt x="1008888" y="432816"/>
                  </a:lnTo>
                  <a:lnTo>
                    <a:pt x="1011301" y="432816"/>
                  </a:lnTo>
                  <a:lnTo>
                    <a:pt x="1011301" y="12192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53228" y="4183379"/>
            <a:ext cx="1009015" cy="4330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80"/>
              </a:spcBef>
            </a:pPr>
            <a:r>
              <a:rPr sz="2000" spc="-10" dirty="0">
                <a:latin typeface="Calibri"/>
                <a:cs typeface="Calibri"/>
              </a:rPr>
              <a:t>Master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687311" y="3793235"/>
            <a:ext cx="1019810" cy="443865"/>
            <a:chOff x="6687311" y="3793235"/>
            <a:chExt cx="1019810" cy="443865"/>
          </a:xfrm>
        </p:grpSpPr>
        <p:sp>
          <p:nvSpPr>
            <p:cNvPr id="55" name="object 55"/>
            <p:cNvSpPr/>
            <p:nvPr/>
          </p:nvSpPr>
          <p:spPr>
            <a:xfrm>
              <a:off x="6693407" y="3799331"/>
              <a:ext cx="1007744" cy="431800"/>
            </a:xfrm>
            <a:custGeom>
              <a:avLst/>
              <a:gdLst/>
              <a:ahLst/>
              <a:cxnLst/>
              <a:rect l="l" t="t" r="r" b="b"/>
              <a:pathLst>
                <a:path w="1007745" h="431800">
                  <a:moveTo>
                    <a:pt x="1007363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1007363" y="431292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87311" y="3793235"/>
              <a:ext cx="1019810" cy="443865"/>
            </a:xfrm>
            <a:custGeom>
              <a:avLst/>
              <a:gdLst/>
              <a:ahLst/>
              <a:cxnLst/>
              <a:rect l="l" t="t" r="r" b="b"/>
              <a:pathLst>
                <a:path w="1019809" h="443864">
                  <a:moveTo>
                    <a:pt x="1016762" y="0"/>
                  </a:moveTo>
                  <a:lnTo>
                    <a:pt x="2667" y="0"/>
                  </a:lnTo>
                  <a:lnTo>
                    <a:pt x="0" y="2666"/>
                  </a:lnTo>
                  <a:lnTo>
                    <a:pt x="0" y="440689"/>
                  </a:lnTo>
                  <a:lnTo>
                    <a:pt x="2667" y="443483"/>
                  </a:lnTo>
                  <a:lnTo>
                    <a:pt x="1016762" y="443483"/>
                  </a:lnTo>
                  <a:lnTo>
                    <a:pt x="1019556" y="440689"/>
                  </a:lnTo>
                  <a:lnTo>
                    <a:pt x="1019556" y="436118"/>
                  </a:lnTo>
                  <a:lnTo>
                    <a:pt x="7366" y="436118"/>
                  </a:lnTo>
                  <a:lnTo>
                    <a:pt x="7366" y="7365"/>
                  </a:lnTo>
                  <a:lnTo>
                    <a:pt x="1019556" y="7365"/>
                  </a:lnTo>
                  <a:lnTo>
                    <a:pt x="1019556" y="2666"/>
                  </a:lnTo>
                  <a:lnTo>
                    <a:pt x="1016762" y="0"/>
                  </a:lnTo>
                  <a:close/>
                </a:path>
                <a:path w="1019809" h="443864">
                  <a:moveTo>
                    <a:pt x="1019556" y="7365"/>
                  </a:moveTo>
                  <a:lnTo>
                    <a:pt x="1012190" y="7365"/>
                  </a:lnTo>
                  <a:lnTo>
                    <a:pt x="1012190" y="436118"/>
                  </a:lnTo>
                  <a:lnTo>
                    <a:pt x="1019556" y="436118"/>
                  </a:lnTo>
                  <a:lnTo>
                    <a:pt x="1019556" y="7365"/>
                  </a:lnTo>
                  <a:close/>
                </a:path>
                <a:path w="1019809" h="443864">
                  <a:moveTo>
                    <a:pt x="1009777" y="9778"/>
                  </a:moveTo>
                  <a:lnTo>
                    <a:pt x="9779" y="9778"/>
                  </a:lnTo>
                  <a:lnTo>
                    <a:pt x="9779" y="433705"/>
                  </a:lnTo>
                  <a:lnTo>
                    <a:pt x="1009777" y="433705"/>
                  </a:lnTo>
                  <a:lnTo>
                    <a:pt x="1009777" y="431291"/>
                  </a:lnTo>
                  <a:lnTo>
                    <a:pt x="12192" y="431291"/>
                  </a:lnTo>
                  <a:lnTo>
                    <a:pt x="12192" y="12191"/>
                  </a:lnTo>
                  <a:lnTo>
                    <a:pt x="1009777" y="12191"/>
                  </a:lnTo>
                  <a:lnTo>
                    <a:pt x="1009777" y="9778"/>
                  </a:lnTo>
                  <a:close/>
                </a:path>
                <a:path w="1019809" h="443864">
                  <a:moveTo>
                    <a:pt x="1009777" y="12191"/>
                  </a:moveTo>
                  <a:lnTo>
                    <a:pt x="1007364" y="12191"/>
                  </a:lnTo>
                  <a:lnTo>
                    <a:pt x="1007364" y="431291"/>
                  </a:lnTo>
                  <a:lnTo>
                    <a:pt x="1009777" y="431291"/>
                  </a:lnTo>
                  <a:lnTo>
                    <a:pt x="1009777" y="12191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693407" y="3799332"/>
            <a:ext cx="1007744" cy="4318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375"/>
              </a:spcBef>
            </a:pPr>
            <a:r>
              <a:rPr sz="2000" spc="-15" dirty="0">
                <a:latin typeface="Calibri"/>
                <a:cs typeface="Calibri"/>
              </a:rPr>
              <a:t>Slave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694931" y="4430267"/>
            <a:ext cx="1019810" cy="445134"/>
            <a:chOff x="6694931" y="4430267"/>
            <a:chExt cx="1019810" cy="445134"/>
          </a:xfrm>
        </p:grpSpPr>
        <p:sp>
          <p:nvSpPr>
            <p:cNvPr id="59" name="object 59"/>
            <p:cNvSpPr/>
            <p:nvPr/>
          </p:nvSpPr>
          <p:spPr>
            <a:xfrm>
              <a:off x="6701027" y="4436363"/>
              <a:ext cx="1007744" cy="433070"/>
            </a:xfrm>
            <a:custGeom>
              <a:avLst/>
              <a:gdLst/>
              <a:ahLst/>
              <a:cxnLst/>
              <a:rect l="l" t="t" r="r" b="b"/>
              <a:pathLst>
                <a:path w="1007745" h="433070">
                  <a:moveTo>
                    <a:pt x="1007364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1007364" y="432816"/>
                  </a:lnTo>
                  <a:lnTo>
                    <a:pt x="1007364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94931" y="4430267"/>
              <a:ext cx="1019810" cy="445134"/>
            </a:xfrm>
            <a:custGeom>
              <a:avLst/>
              <a:gdLst/>
              <a:ahLst/>
              <a:cxnLst/>
              <a:rect l="l" t="t" r="r" b="b"/>
              <a:pathLst>
                <a:path w="1019809" h="445135">
                  <a:moveTo>
                    <a:pt x="1016762" y="0"/>
                  </a:moveTo>
                  <a:lnTo>
                    <a:pt x="2667" y="0"/>
                  </a:lnTo>
                  <a:lnTo>
                    <a:pt x="0" y="2666"/>
                  </a:lnTo>
                  <a:lnTo>
                    <a:pt x="0" y="442213"/>
                  </a:lnTo>
                  <a:lnTo>
                    <a:pt x="2667" y="445007"/>
                  </a:lnTo>
                  <a:lnTo>
                    <a:pt x="1016762" y="445007"/>
                  </a:lnTo>
                  <a:lnTo>
                    <a:pt x="1019556" y="442213"/>
                  </a:lnTo>
                  <a:lnTo>
                    <a:pt x="1019556" y="437641"/>
                  </a:lnTo>
                  <a:lnTo>
                    <a:pt x="7366" y="437641"/>
                  </a:lnTo>
                  <a:lnTo>
                    <a:pt x="7366" y="7365"/>
                  </a:lnTo>
                  <a:lnTo>
                    <a:pt x="1019556" y="7365"/>
                  </a:lnTo>
                  <a:lnTo>
                    <a:pt x="1019556" y="2666"/>
                  </a:lnTo>
                  <a:lnTo>
                    <a:pt x="1016762" y="0"/>
                  </a:lnTo>
                  <a:close/>
                </a:path>
                <a:path w="1019809" h="445135">
                  <a:moveTo>
                    <a:pt x="1019556" y="7365"/>
                  </a:moveTo>
                  <a:lnTo>
                    <a:pt x="1012190" y="7365"/>
                  </a:lnTo>
                  <a:lnTo>
                    <a:pt x="1012190" y="437641"/>
                  </a:lnTo>
                  <a:lnTo>
                    <a:pt x="1019556" y="437641"/>
                  </a:lnTo>
                  <a:lnTo>
                    <a:pt x="1019556" y="7365"/>
                  </a:lnTo>
                  <a:close/>
                </a:path>
                <a:path w="1019809" h="445135">
                  <a:moveTo>
                    <a:pt x="1009776" y="9778"/>
                  </a:moveTo>
                  <a:lnTo>
                    <a:pt x="9778" y="9778"/>
                  </a:lnTo>
                  <a:lnTo>
                    <a:pt x="9778" y="435228"/>
                  </a:lnTo>
                  <a:lnTo>
                    <a:pt x="1009776" y="435228"/>
                  </a:lnTo>
                  <a:lnTo>
                    <a:pt x="1009776" y="432815"/>
                  </a:lnTo>
                  <a:lnTo>
                    <a:pt x="12192" y="432815"/>
                  </a:lnTo>
                  <a:lnTo>
                    <a:pt x="12192" y="12191"/>
                  </a:lnTo>
                  <a:lnTo>
                    <a:pt x="1009776" y="12191"/>
                  </a:lnTo>
                  <a:lnTo>
                    <a:pt x="1009776" y="9778"/>
                  </a:lnTo>
                  <a:close/>
                </a:path>
                <a:path w="1019809" h="445135">
                  <a:moveTo>
                    <a:pt x="1009776" y="12191"/>
                  </a:moveTo>
                  <a:lnTo>
                    <a:pt x="1007364" y="12191"/>
                  </a:lnTo>
                  <a:lnTo>
                    <a:pt x="1007364" y="432815"/>
                  </a:lnTo>
                  <a:lnTo>
                    <a:pt x="1009776" y="432815"/>
                  </a:lnTo>
                  <a:lnTo>
                    <a:pt x="1009776" y="12191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927850" y="4472432"/>
            <a:ext cx="555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Sl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488182" y="2539492"/>
            <a:ext cx="4218940" cy="3631565"/>
            <a:chOff x="3488182" y="2539492"/>
            <a:chExt cx="4218940" cy="3631565"/>
          </a:xfrm>
        </p:grpSpPr>
        <p:sp>
          <p:nvSpPr>
            <p:cNvPr id="63" name="object 63"/>
            <p:cNvSpPr/>
            <p:nvPr/>
          </p:nvSpPr>
          <p:spPr>
            <a:xfrm>
              <a:off x="3488182" y="2539492"/>
              <a:ext cx="1804670" cy="827405"/>
            </a:xfrm>
            <a:custGeom>
              <a:avLst/>
              <a:gdLst/>
              <a:ahLst/>
              <a:cxnLst/>
              <a:rect l="l" t="t" r="r" b="b"/>
              <a:pathLst>
                <a:path w="1804670" h="827404">
                  <a:moveTo>
                    <a:pt x="1730721" y="25694"/>
                  </a:moveTo>
                  <a:lnTo>
                    <a:pt x="0" y="809244"/>
                  </a:lnTo>
                  <a:lnTo>
                    <a:pt x="8127" y="827278"/>
                  </a:lnTo>
                  <a:lnTo>
                    <a:pt x="1738889" y="43710"/>
                  </a:lnTo>
                  <a:lnTo>
                    <a:pt x="1730721" y="25694"/>
                  </a:lnTo>
                  <a:close/>
                </a:path>
                <a:path w="1804670" h="827404">
                  <a:moveTo>
                    <a:pt x="1790368" y="20447"/>
                  </a:moveTo>
                  <a:lnTo>
                    <a:pt x="1742313" y="20447"/>
                  </a:lnTo>
                  <a:lnTo>
                    <a:pt x="1750440" y="38481"/>
                  </a:lnTo>
                  <a:lnTo>
                    <a:pt x="1738889" y="43710"/>
                  </a:lnTo>
                  <a:lnTo>
                    <a:pt x="1750567" y="69469"/>
                  </a:lnTo>
                  <a:lnTo>
                    <a:pt x="1790368" y="20447"/>
                  </a:lnTo>
                  <a:close/>
                </a:path>
                <a:path w="1804670" h="827404">
                  <a:moveTo>
                    <a:pt x="1742313" y="20447"/>
                  </a:moveTo>
                  <a:lnTo>
                    <a:pt x="1730721" y="25694"/>
                  </a:lnTo>
                  <a:lnTo>
                    <a:pt x="1738889" y="43710"/>
                  </a:lnTo>
                  <a:lnTo>
                    <a:pt x="1750440" y="38481"/>
                  </a:lnTo>
                  <a:lnTo>
                    <a:pt x="1742313" y="20447"/>
                  </a:lnTo>
                  <a:close/>
                </a:path>
                <a:path w="1804670" h="827404">
                  <a:moveTo>
                    <a:pt x="1719071" y="0"/>
                  </a:moveTo>
                  <a:lnTo>
                    <a:pt x="1730721" y="25694"/>
                  </a:lnTo>
                  <a:lnTo>
                    <a:pt x="1742313" y="20447"/>
                  </a:lnTo>
                  <a:lnTo>
                    <a:pt x="1790368" y="20447"/>
                  </a:lnTo>
                  <a:lnTo>
                    <a:pt x="1804289" y="3302"/>
                  </a:lnTo>
                  <a:lnTo>
                    <a:pt x="1719071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62877" y="4014978"/>
              <a:ext cx="432434" cy="623570"/>
            </a:xfrm>
            <a:custGeom>
              <a:avLst/>
              <a:gdLst/>
              <a:ahLst/>
              <a:cxnLst/>
              <a:rect l="l" t="t" r="r" b="b"/>
              <a:pathLst>
                <a:path w="432434" h="623570">
                  <a:moveTo>
                    <a:pt x="432053" y="0"/>
                  </a:moveTo>
                  <a:lnTo>
                    <a:pt x="0" y="339344"/>
                  </a:lnTo>
                </a:path>
                <a:path w="432434" h="623570">
                  <a:moveTo>
                    <a:pt x="432053" y="623570"/>
                  </a:moveTo>
                  <a:lnTo>
                    <a:pt x="0" y="422148"/>
                  </a:lnTo>
                </a:path>
              </a:pathLst>
            </a:custGeom>
            <a:ln w="1981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88182" y="3596005"/>
              <a:ext cx="1752600" cy="809625"/>
            </a:xfrm>
            <a:custGeom>
              <a:avLst/>
              <a:gdLst/>
              <a:ahLst/>
              <a:cxnLst/>
              <a:rect l="l" t="t" r="r" b="b"/>
              <a:pathLst>
                <a:path w="1752600" h="809625">
                  <a:moveTo>
                    <a:pt x="1678675" y="783774"/>
                  </a:moveTo>
                  <a:lnTo>
                    <a:pt x="1667002" y="809371"/>
                  </a:lnTo>
                  <a:lnTo>
                    <a:pt x="1752218" y="806323"/>
                  </a:lnTo>
                  <a:lnTo>
                    <a:pt x="1738255" y="789051"/>
                  </a:lnTo>
                  <a:lnTo>
                    <a:pt x="1690242" y="789051"/>
                  </a:lnTo>
                  <a:lnTo>
                    <a:pt x="1678675" y="783774"/>
                  </a:lnTo>
                  <a:close/>
                </a:path>
                <a:path w="1752600" h="809625">
                  <a:moveTo>
                    <a:pt x="1686904" y="765729"/>
                  </a:moveTo>
                  <a:lnTo>
                    <a:pt x="1678675" y="783774"/>
                  </a:lnTo>
                  <a:lnTo>
                    <a:pt x="1690242" y="789051"/>
                  </a:lnTo>
                  <a:lnTo>
                    <a:pt x="1698497" y="771017"/>
                  </a:lnTo>
                  <a:lnTo>
                    <a:pt x="1686904" y="765729"/>
                  </a:lnTo>
                  <a:close/>
                </a:path>
                <a:path w="1752600" h="809625">
                  <a:moveTo>
                    <a:pt x="1698625" y="740029"/>
                  </a:moveTo>
                  <a:lnTo>
                    <a:pt x="1686904" y="765729"/>
                  </a:lnTo>
                  <a:lnTo>
                    <a:pt x="1698497" y="771017"/>
                  </a:lnTo>
                  <a:lnTo>
                    <a:pt x="1690242" y="789051"/>
                  </a:lnTo>
                  <a:lnTo>
                    <a:pt x="1738255" y="789051"/>
                  </a:lnTo>
                  <a:lnTo>
                    <a:pt x="1698625" y="740029"/>
                  </a:lnTo>
                  <a:close/>
                </a:path>
                <a:path w="1752600" h="809625">
                  <a:moveTo>
                    <a:pt x="8127" y="0"/>
                  </a:moveTo>
                  <a:lnTo>
                    <a:pt x="0" y="18034"/>
                  </a:lnTo>
                  <a:lnTo>
                    <a:pt x="1678675" y="783774"/>
                  </a:lnTo>
                  <a:lnTo>
                    <a:pt x="1686904" y="765729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00144" y="5408676"/>
              <a:ext cx="3500754" cy="756285"/>
            </a:xfrm>
            <a:custGeom>
              <a:avLst/>
              <a:gdLst/>
              <a:ahLst/>
              <a:cxnLst/>
              <a:rect l="l" t="t" r="r" b="b"/>
              <a:pathLst>
                <a:path w="3500754" h="756285">
                  <a:moveTo>
                    <a:pt x="3500628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3500628" y="755904"/>
                  </a:lnTo>
                  <a:lnTo>
                    <a:pt x="3500628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94048" y="5402580"/>
              <a:ext cx="3512820" cy="768350"/>
            </a:xfrm>
            <a:custGeom>
              <a:avLst/>
              <a:gdLst/>
              <a:ahLst/>
              <a:cxnLst/>
              <a:rect l="l" t="t" r="r" b="b"/>
              <a:pathLst>
                <a:path w="3512820" h="768350">
                  <a:moveTo>
                    <a:pt x="3510026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765365"/>
                  </a:lnTo>
                  <a:lnTo>
                    <a:pt x="2666" y="768096"/>
                  </a:lnTo>
                  <a:lnTo>
                    <a:pt x="3510026" y="768096"/>
                  </a:lnTo>
                  <a:lnTo>
                    <a:pt x="3512820" y="765365"/>
                  </a:lnTo>
                  <a:lnTo>
                    <a:pt x="3512820" y="760780"/>
                  </a:lnTo>
                  <a:lnTo>
                    <a:pt x="7365" y="760780"/>
                  </a:lnTo>
                  <a:lnTo>
                    <a:pt x="7365" y="7366"/>
                  </a:lnTo>
                  <a:lnTo>
                    <a:pt x="3512820" y="7366"/>
                  </a:lnTo>
                  <a:lnTo>
                    <a:pt x="3512820" y="2667"/>
                  </a:lnTo>
                  <a:lnTo>
                    <a:pt x="3510026" y="0"/>
                  </a:lnTo>
                  <a:close/>
                </a:path>
                <a:path w="3512820" h="768350">
                  <a:moveTo>
                    <a:pt x="3512820" y="7366"/>
                  </a:moveTo>
                  <a:lnTo>
                    <a:pt x="3505454" y="7366"/>
                  </a:lnTo>
                  <a:lnTo>
                    <a:pt x="3505454" y="760780"/>
                  </a:lnTo>
                  <a:lnTo>
                    <a:pt x="3512820" y="760780"/>
                  </a:lnTo>
                  <a:lnTo>
                    <a:pt x="3512820" y="7366"/>
                  </a:lnTo>
                  <a:close/>
                </a:path>
                <a:path w="3512820" h="768350">
                  <a:moveTo>
                    <a:pt x="3503041" y="9779"/>
                  </a:moveTo>
                  <a:lnTo>
                    <a:pt x="9778" y="9779"/>
                  </a:lnTo>
                  <a:lnTo>
                    <a:pt x="9778" y="758342"/>
                  </a:lnTo>
                  <a:lnTo>
                    <a:pt x="3503041" y="758342"/>
                  </a:lnTo>
                  <a:lnTo>
                    <a:pt x="3503041" y="755904"/>
                  </a:lnTo>
                  <a:lnTo>
                    <a:pt x="12191" y="755904"/>
                  </a:lnTo>
                  <a:lnTo>
                    <a:pt x="12191" y="12192"/>
                  </a:lnTo>
                  <a:lnTo>
                    <a:pt x="3503041" y="12192"/>
                  </a:lnTo>
                  <a:lnTo>
                    <a:pt x="3503041" y="9779"/>
                  </a:lnTo>
                  <a:close/>
                </a:path>
                <a:path w="3512820" h="768350">
                  <a:moveTo>
                    <a:pt x="3503041" y="12192"/>
                  </a:moveTo>
                  <a:lnTo>
                    <a:pt x="3500628" y="12192"/>
                  </a:lnTo>
                  <a:lnTo>
                    <a:pt x="3500628" y="755904"/>
                  </a:lnTo>
                  <a:lnTo>
                    <a:pt x="3503041" y="755904"/>
                  </a:lnTo>
                  <a:lnTo>
                    <a:pt x="3503041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200144" y="5408676"/>
            <a:ext cx="3500754" cy="7562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-Receives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writes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b="1" spc="-10" dirty="0">
                <a:latin typeface="Calibri"/>
                <a:cs typeface="Calibri"/>
              </a:rPr>
              <a:t>Replicates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asynchronously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895344" y="2996183"/>
            <a:ext cx="2804160" cy="2423795"/>
            <a:chOff x="3895344" y="2996183"/>
            <a:chExt cx="2804160" cy="2423795"/>
          </a:xfrm>
        </p:grpSpPr>
        <p:sp>
          <p:nvSpPr>
            <p:cNvPr id="70" name="object 70"/>
            <p:cNvSpPr/>
            <p:nvPr/>
          </p:nvSpPr>
          <p:spPr>
            <a:xfrm>
              <a:off x="5727954" y="4612386"/>
              <a:ext cx="0" cy="797560"/>
            </a:xfrm>
            <a:custGeom>
              <a:avLst/>
              <a:gdLst/>
              <a:ahLst/>
              <a:cxnLst/>
              <a:rect l="l" t="t" r="r" b="b"/>
              <a:pathLst>
                <a:path h="797560">
                  <a:moveTo>
                    <a:pt x="0" y="797305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46464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901440" y="3002279"/>
              <a:ext cx="2792095" cy="943610"/>
            </a:xfrm>
            <a:custGeom>
              <a:avLst/>
              <a:gdLst/>
              <a:ahLst/>
              <a:cxnLst/>
              <a:rect l="l" t="t" r="r" b="b"/>
              <a:pathLst>
                <a:path w="2792095" h="943610">
                  <a:moveTo>
                    <a:pt x="2791967" y="0"/>
                  </a:moveTo>
                  <a:lnTo>
                    <a:pt x="0" y="0"/>
                  </a:lnTo>
                  <a:lnTo>
                    <a:pt x="0" y="943356"/>
                  </a:lnTo>
                  <a:lnTo>
                    <a:pt x="2791967" y="943356"/>
                  </a:lnTo>
                  <a:lnTo>
                    <a:pt x="2791967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95344" y="2996183"/>
              <a:ext cx="2804160" cy="955675"/>
            </a:xfrm>
            <a:custGeom>
              <a:avLst/>
              <a:gdLst/>
              <a:ahLst/>
              <a:cxnLst/>
              <a:rect l="l" t="t" r="r" b="b"/>
              <a:pathLst>
                <a:path w="2804159" h="955675">
                  <a:moveTo>
                    <a:pt x="2801365" y="0"/>
                  </a:moveTo>
                  <a:lnTo>
                    <a:pt x="2666" y="0"/>
                  </a:lnTo>
                  <a:lnTo>
                    <a:pt x="0" y="2666"/>
                  </a:lnTo>
                  <a:lnTo>
                    <a:pt x="0" y="952880"/>
                  </a:lnTo>
                  <a:lnTo>
                    <a:pt x="2666" y="955547"/>
                  </a:lnTo>
                  <a:lnTo>
                    <a:pt x="2801365" y="955547"/>
                  </a:lnTo>
                  <a:lnTo>
                    <a:pt x="2804159" y="952880"/>
                  </a:lnTo>
                  <a:lnTo>
                    <a:pt x="2804159" y="948181"/>
                  </a:lnTo>
                  <a:lnTo>
                    <a:pt x="7365" y="948182"/>
                  </a:lnTo>
                  <a:lnTo>
                    <a:pt x="7365" y="7365"/>
                  </a:lnTo>
                  <a:lnTo>
                    <a:pt x="2804159" y="7365"/>
                  </a:lnTo>
                  <a:lnTo>
                    <a:pt x="2804159" y="2666"/>
                  </a:lnTo>
                  <a:lnTo>
                    <a:pt x="2801365" y="0"/>
                  </a:lnTo>
                  <a:close/>
                </a:path>
                <a:path w="2804159" h="955675">
                  <a:moveTo>
                    <a:pt x="2804159" y="7365"/>
                  </a:moveTo>
                  <a:lnTo>
                    <a:pt x="2796794" y="7365"/>
                  </a:lnTo>
                  <a:lnTo>
                    <a:pt x="2796794" y="948182"/>
                  </a:lnTo>
                  <a:lnTo>
                    <a:pt x="2804159" y="948181"/>
                  </a:lnTo>
                  <a:lnTo>
                    <a:pt x="2804159" y="7365"/>
                  </a:lnTo>
                  <a:close/>
                </a:path>
                <a:path w="2804159" h="955675">
                  <a:moveTo>
                    <a:pt x="2794380" y="9778"/>
                  </a:moveTo>
                  <a:lnTo>
                    <a:pt x="9778" y="9778"/>
                  </a:lnTo>
                  <a:lnTo>
                    <a:pt x="9778" y="945768"/>
                  </a:lnTo>
                  <a:lnTo>
                    <a:pt x="2794380" y="945768"/>
                  </a:lnTo>
                  <a:lnTo>
                    <a:pt x="2794380" y="943355"/>
                  </a:lnTo>
                  <a:lnTo>
                    <a:pt x="12191" y="943355"/>
                  </a:lnTo>
                  <a:lnTo>
                    <a:pt x="12191" y="12191"/>
                  </a:lnTo>
                  <a:lnTo>
                    <a:pt x="2794380" y="12191"/>
                  </a:lnTo>
                  <a:lnTo>
                    <a:pt x="2794380" y="9778"/>
                  </a:lnTo>
                  <a:close/>
                </a:path>
                <a:path w="2804159" h="955675">
                  <a:moveTo>
                    <a:pt x="2794380" y="12191"/>
                  </a:moveTo>
                  <a:lnTo>
                    <a:pt x="2791967" y="12191"/>
                  </a:lnTo>
                  <a:lnTo>
                    <a:pt x="2791967" y="943355"/>
                  </a:lnTo>
                  <a:lnTo>
                    <a:pt x="2794380" y="943355"/>
                  </a:lnTo>
                  <a:lnTo>
                    <a:pt x="2794380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901440" y="3002279"/>
            <a:ext cx="2792095" cy="9436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-</a:t>
            </a:r>
            <a:r>
              <a:rPr sz="1800" b="1" spc="-5" dirty="0">
                <a:latin typeface="Calibri"/>
                <a:cs typeface="Calibri"/>
              </a:rPr>
              <a:t>Load-Balancing</a:t>
            </a:r>
            <a:endParaRPr sz="1800">
              <a:latin typeface="Calibri"/>
              <a:cs typeface="Calibri"/>
            </a:endParaRPr>
          </a:p>
          <a:p>
            <a:pPr marL="92075" marR="101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-can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trigger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rebalancing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chunks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(64MB)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splitting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478023" y="3243072"/>
            <a:ext cx="1384935" cy="443865"/>
            <a:chOff x="2478023" y="3243072"/>
            <a:chExt cx="1384935" cy="443865"/>
          </a:xfrm>
        </p:grpSpPr>
        <p:sp>
          <p:nvSpPr>
            <p:cNvPr id="75" name="object 75"/>
            <p:cNvSpPr/>
            <p:nvPr/>
          </p:nvSpPr>
          <p:spPr>
            <a:xfrm>
              <a:off x="3492245" y="342976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360044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46464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84119" y="3249168"/>
              <a:ext cx="1007744" cy="431800"/>
            </a:xfrm>
            <a:custGeom>
              <a:avLst/>
              <a:gdLst/>
              <a:ahLst/>
              <a:cxnLst/>
              <a:rect l="l" t="t" r="r" b="b"/>
              <a:pathLst>
                <a:path w="1007745" h="431800">
                  <a:moveTo>
                    <a:pt x="1007363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007363" y="431291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EBF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78023" y="3243072"/>
              <a:ext cx="1019810" cy="443865"/>
            </a:xfrm>
            <a:custGeom>
              <a:avLst/>
              <a:gdLst/>
              <a:ahLst/>
              <a:cxnLst/>
              <a:rect l="l" t="t" r="r" b="b"/>
              <a:pathLst>
                <a:path w="1019810" h="443864">
                  <a:moveTo>
                    <a:pt x="1016888" y="0"/>
                  </a:moveTo>
                  <a:lnTo>
                    <a:pt x="2667" y="0"/>
                  </a:lnTo>
                  <a:lnTo>
                    <a:pt x="0" y="2666"/>
                  </a:lnTo>
                  <a:lnTo>
                    <a:pt x="0" y="440816"/>
                  </a:lnTo>
                  <a:lnTo>
                    <a:pt x="2667" y="443483"/>
                  </a:lnTo>
                  <a:lnTo>
                    <a:pt x="1016888" y="443483"/>
                  </a:lnTo>
                  <a:lnTo>
                    <a:pt x="1019555" y="440816"/>
                  </a:lnTo>
                  <a:lnTo>
                    <a:pt x="1019555" y="436117"/>
                  </a:lnTo>
                  <a:lnTo>
                    <a:pt x="7365" y="436117"/>
                  </a:lnTo>
                  <a:lnTo>
                    <a:pt x="7365" y="7365"/>
                  </a:lnTo>
                  <a:lnTo>
                    <a:pt x="1019555" y="7365"/>
                  </a:lnTo>
                  <a:lnTo>
                    <a:pt x="1019555" y="2666"/>
                  </a:lnTo>
                  <a:lnTo>
                    <a:pt x="1016888" y="0"/>
                  </a:lnTo>
                  <a:close/>
                </a:path>
                <a:path w="1019810" h="443864">
                  <a:moveTo>
                    <a:pt x="1019555" y="7365"/>
                  </a:moveTo>
                  <a:lnTo>
                    <a:pt x="1012189" y="7365"/>
                  </a:lnTo>
                  <a:lnTo>
                    <a:pt x="1012189" y="436117"/>
                  </a:lnTo>
                  <a:lnTo>
                    <a:pt x="1019555" y="436117"/>
                  </a:lnTo>
                  <a:lnTo>
                    <a:pt x="1019555" y="7365"/>
                  </a:lnTo>
                  <a:close/>
                </a:path>
                <a:path w="1019810" h="443864">
                  <a:moveTo>
                    <a:pt x="1009776" y="9778"/>
                  </a:moveTo>
                  <a:lnTo>
                    <a:pt x="9778" y="9778"/>
                  </a:lnTo>
                  <a:lnTo>
                    <a:pt x="9778" y="433704"/>
                  </a:lnTo>
                  <a:lnTo>
                    <a:pt x="1009776" y="433704"/>
                  </a:lnTo>
                  <a:lnTo>
                    <a:pt x="1009776" y="431291"/>
                  </a:lnTo>
                  <a:lnTo>
                    <a:pt x="12192" y="431291"/>
                  </a:lnTo>
                  <a:lnTo>
                    <a:pt x="12192" y="12191"/>
                  </a:lnTo>
                  <a:lnTo>
                    <a:pt x="1009776" y="12191"/>
                  </a:lnTo>
                  <a:lnTo>
                    <a:pt x="1009776" y="9778"/>
                  </a:lnTo>
                  <a:close/>
                </a:path>
                <a:path w="1019810" h="443864">
                  <a:moveTo>
                    <a:pt x="1009776" y="12191"/>
                  </a:moveTo>
                  <a:lnTo>
                    <a:pt x="1007363" y="12191"/>
                  </a:lnTo>
                  <a:lnTo>
                    <a:pt x="1007363" y="431291"/>
                  </a:lnTo>
                  <a:lnTo>
                    <a:pt x="1009776" y="431291"/>
                  </a:lnTo>
                  <a:lnTo>
                    <a:pt x="1009776" y="12191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2485644" y="3249167"/>
            <a:ext cx="1005840" cy="4318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mongos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09372" y="2363723"/>
            <a:ext cx="3549650" cy="3429000"/>
            <a:chOff x="309372" y="2363723"/>
            <a:chExt cx="3549650" cy="3429000"/>
          </a:xfrm>
        </p:grpSpPr>
        <p:sp>
          <p:nvSpPr>
            <p:cNvPr id="80" name="object 80"/>
            <p:cNvSpPr/>
            <p:nvPr/>
          </p:nvSpPr>
          <p:spPr>
            <a:xfrm>
              <a:off x="899922" y="2373629"/>
              <a:ext cx="1587500" cy="2407285"/>
            </a:xfrm>
            <a:custGeom>
              <a:avLst/>
              <a:gdLst/>
              <a:ahLst/>
              <a:cxnLst/>
              <a:rect l="l" t="t" r="r" b="b"/>
              <a:pathLst>
                <a:path w="1587500" h="2407285">
                  <a:moveTo>
                    <a:pt x="1587246" y="206502"/>
                  </a:moveTo>
                  <a:lnTo>
                    <a:pt x="792479" y="0"/>
                  </a:lnTo>
                </a:path>
                <a:path w="1587500" h="2407285">
                  <a:moveTo>
                    <a:pt x="0" y="2407158"/>
                  </a:moveTo>
                  <a:lnTo>
                    <a:pt x="0" y="2129028"/>
                  </a:lnTo>
                </a:path>
              </a:pathLst>
            </a:custGeom>
            <a:ln w="19812">
              <a:solidFill>
                <a:srgbClr val="46464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5468" y="4792979"/>
              <a:ext cx="3537585" cy="993775"/>
            </a:xfrm>
            <a:custGeom>
              <a:avLst/>
              <a:gdLst/>
              <a:ahLst/>
              <a:cxnLst/>
              <a:rect l="l" t="t" r="r" b="b"/>
              <a:pathLst>
                <a:path w="3537585" h="993775">
                  <a:moveTo>
                    <a:pt x="3537204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3537204" y="993648"/>
                  </a:lnTo>
                  <a:lnTo>
                    <a:pt x="3537204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9372" y="4786883"/>
              <a:ext cx="3549650" cy="1005840"/>
            </a:xfrm>
            <a:custGeom>
              <a:avLst/>
              <a:gdLst/>
              <a:ahLst/>
              <a:cxnLst/>
              <a:rect l="l" t="t" r="r" b="b"/>
              <a:pathLst>
                <a:path w="3549650" h="1005839">
                  <a:moveTo>
                    <a:pt x="3546602" y="0"/>
                  </a:moveTo>
                  <a:lnTo>
                    <a:pt x="2730" y="0"/>
                  </a:lnTo>
                  <a:lnTo>
                    <a:pt x="0" y="2667"/>
                  </a:lnTo>
                  <a:lnTo>
                    <a:pt x="0" y="1003109"/>
                  </a:lnTo>
                  <a:lnTo>
                    <a:pt x="2730" y="1005840"/>
                  </a:lnTo>
                  <a:lnTo>
                    <a:pt x="3546602" y="1005840"/>
                  </a:lnTo>
                  <a:lnTo>
                    <a:pt x="3549395" y="1003109"/>
                  </a:lnTo>
                  <a:lnTo>
                    <a:pt x="3549395" y="998524"/>
                  </a:lnTo>
                  <a:lnTo>
                    <a:pt x="7315" y="998524"/>
                  </a:lnTo>
                  <a:lnTo>
                    <a:pt x="7315" y="7366"/>
                  </a:lnTo>
                  <a:lnTo>
                    <a:pt x="3549395" y="7366"/>
                  </a:lnTo>
                  <a:lnTo>
                    <a:pt x="3549395" y="2667"/>
                  </a:lnTo>
                  <a:lnTo>
                    <a:pt x="3546602" y="0"/>
                  </a:lnTo>
                  <a:close/>
                </a:path>
                <a:path w="3549650" h="1005839">
                  <a:moveTo>
                    <a:pt x="3549395" y="7366"/>
                  </a:moveTo>
                  <a:lnTo>
                    <a:pt x="3542029" y="7366"/>
                  </a:lnTo>
                  <a:lnTo>
                    <a:pt x="3542029" y="998524"/>
                  </a:lnTo>
                  <a:lnTo>
                    <a:pt x="3549395" y="998524"/>
                  </a:lnTo>
                  <a:lnTo>
                    <a:pt x="3549395" y="7366"/>
                  </a:lnTo>
                  <a:close/>
                </a:path>
                <a:path w="3549650" h="1005839">
                  <a:moveTo>
                    <a:pt x="3539616" y="9779"/>
                  </a:moveTo>
                  <a:lnTo>
                    <a:pt x="9753" y="9779"/>
                  </a:lnTo>
                  <a:lnTo>
                    <a:pt x="9753" y="996086"/>
                  </a:lnTo>
                  <a:lnTo>
                    <a:pt x="3539616" y="996086"/>
                  </a:lnTo>
                  <a:lnTo>
                    <a:pt x="3539616" y="993648"/>
                  </a:lnTo>
                  <a:lnTo>
                    <a:pt x="12192" y="993648"/>
                  </a:lnTo>
                  <a:lnTo>
                    <a:pt x="12192" y="12192"/>
                  </a:lnTo>
                  <a:lnTo>
                    <a:pt x="3539616" y="12192"/>
                  </a:lnTo>
                  <a:lnTo>
                    <a:pt x="3539616" y="9779"/>
                  </a:lnTo>
                  <a:close/>
                </a:path>
                <a:path w="3549650" h="1005839">
                  <a:moveTo>
                    <a:pt x="3539616" y="12192"/>
                  </a:moveTo>
                  <a:lnTo>
                    <a:pt x="3537204" y="12192"/>
                  </a:lnTo>
                  <a:lnTo>
                    <a:pt x="3537204" y="993648"/>
                  </a:lnTo>
                  <a:lnTo>
                    <a:pt x="3539616" y="993648"/>
                  </a:lnTo>
                  <a:lnTo>
                    <a:pt x="3539616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15468" y="4792979"/>
            <a:ext cx="3537585" cy="9937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0805" marR="3200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Controls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Write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Concern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Unacknowledged, Acknowledged,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Journaled, </a:t>
            </a:r>
            <a:r>
              <a:rPr sz="1800" i="1" spc="-15" dirty="0">
                <a:latin typeface="Calibri"/>
                <a:cs typeface="Calibri"/>
              </a:rPr>
              <a:t>Replica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Acknowledged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2391155"/>
            <a:ext cx="4032885" cy="4030979"/>
          </a:xfrm>
          <a:custGeom>
            <a:avLst/>
            <a:gdLst/>
            <a:ahLst/>
            <a:cxnLst/>
            <a:rect l="l" t="t" r="r" b="b"/>
            <a:pathLst>
              <a:path w="4032885" h="4030979">
                <a:moveTo>
                  <a:pt x="4032504" y="0"/>
                </a:moveTo>
                <a:lnTo>
                  <a:pt x="0" y="0"/>
                </a:lnTo>
                <a:lnTo>
                  <a:pt x="0" y="4030979"/>
                </a:lnTo>
                <a:lnTo>
                  <a:pt x="4032504" y="4030979"/>
                </a:lnTo>
                <a:lnTo>
                  <a:pt x="4032504" y="0"/>
                </a:lnTo>
                <a:close/>
              </a:path>
            </a:pathLst>
          </a:custGeom>
          <a:solidFill>
            <a:srgbClr val="8F7167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604003" y="2398776"/>
            <a:ext cx="4032885" cy="4030979"/>
            <a:chOff x="4604003" y="2398776"/>
            <a:chExt cx="4032885" cy="4030979"/>
          </a:xfrm>
        </p:grpSpPr>
        <p:sp>
          <p:nvSpPr>
            <p:cNvPr id="4" name="object 4"/>
            <p:cNvSpPr/>
            <p:nvPr/>
          </p:nvSpPr>
          <p:spPr>
            <a:xfrm>
              <a:off x="4604003" y="2398776"/>
              <a:ext cx="4032885" cy="4030979"/>
            </a:xfrm>
            <a:custGeom>
              <a:avLst/>
              <a:gdLst/>
              <a:ahLst/>
              <a:cxnLst/>
              <a:rect l="l" t="t" r="r" b="b"/>
              <a:pathLst>
                <a:path w="4032884" h="4030979">
                  <a:moveTo>
                    <a:pt x="4032504" y="0"/>
                  </a:moveTo>
                  <a:lnTo>
                    <a:pt x="0" y="0"/>
                  </a:lnTo>
                  <a:lnTo>
                    <a:pt x="0" y="4030979"/>
                  </a:lnTo>
                  <a:lnTo>
                    <a:pt x="4032504" y="4030979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EF5439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7259" y="2596896"/>
              <a:ext cx="688848" cy="6888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77968" y="3286505"/>
              <a:ext cx="511809" cy="2419350"/>
            </a:xfrm>
            <a:custGeom>
              <a:avLst/>
              <a:gdLst/>
              <a:ahLst/>
              <a:cxnLst/>
              <a:rect l="l" t="t" r="r" b="b"/>
              <a:pathLst>
                <a:path w="511810" h="2419350">
                  <a:moveTo>
                    <a:pt x="511810" y="1533398"/>
                  </a:moveTo>
                  <a:lnTo>
                    <a:pt x="473710" y="1514348"/>
                  </a:lnTo>
                  <a:lnTo>
                    <a:pt x="397510" y="1476248"/>
                  </a:lnTo>
                  <a:lnTo>
                    <a:pt x="397510" y="1514348"/>
                  </a:lnTo>
                  <a:lnTo>
                    <a:pt x="38100" y="1514348"/>
                  </a:lnTo>
                  <a:lnTo>
                    <a:pt x="38100" y="682879"/>
                  </a:lnTo>
                  <a:lnTo>
                    <a:pt x="385445" y="682879"/>
                  </a:lnTo>
                  <a:lnTo>
                    <a:pt x="385445" y="720979"/>
                  </a:lnTo>
                  <a:lnTo>
                    <a:pt x="461645" y="682879"/>
                  </a:lnTo>
                  <a:lnTo>
                    <a:pt x="499745" y="663829"/>
                  </a:lnTo>
                  <a:lnTo>
                    <a:pt x="461645" y="644779"/>
                  </a:lnTo>
                  <a:lnTo>
                    <a:pt x="385445" y="606679"/>
                  </a:lnTo>
                  <a:lnTo>
                    <a:pt x="385445" y="644779"/>
                  </a:lnTo>
                  <a:lnTo>
                    <a:pt x="38100" y="644779"/>
                  </a:lnTo>
                  <a:lnTo>
                    <a:pt x="38100" y="286512"/>
                  </a:lnTo>
                  <a:lnTo>
                    <a:pt x="38100" y="14325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43256"/>
                  </a:lnTo>
                  <a:lnTo>
                    <a:pt x="0" y="286512"/>
                  </a:lnTo>
                  <a:lnTo>
                    <a:pt x="0" y="663829"/>
                  </a:lnTo>
                  <a:lnTo>
                    <a:pt x="0" y="1533398"/>
                  </a:lnTo>
                  <a:lnTo>
                    <a:pt x="0" y="2361679"/>
                  </a:lnTo>
                  <a:lnTo>
                    <a:pt x="1485" y="2369108"/>
                  </a:lnTo>
                  <a:lnTo>
                    <a:pt x="5562" y="2375154"/>
                  </a:lnTo>
                  <a:lnTo>
                    <a:pt x="11620" y="2379243"/>
                  </a:lnTo>
                  <a:lnTo>
                    <a:pt x="19050" y="2380729"/>
                  </a:lnTo>
                  <a:lnTo>
                    <a:pt x="362331" y="2380729"/>
                  </a:lnTo>
                  <a:lnTo>
                    <a:pt x="362331" y="2418829"/>
                  </a:lnTo>
                  <a:lnTo>
                    <a:pt x="438531" y="2380729"/>
                  </a:lnTo>
                  <a:lnTo>
                    <a:pt x="476631" y="2361679"/>
                  </a:lnTo>
                  <a:lnTo>
                    <a:pt x="438531" y="2342629"/>
                  </a:lnTo>
                  <a:lnTo>
                    <a:pt x="362331" y="2304529"/>
                  </a:lnTo>
                  <a:lnTo>
                    <a:pt x="362331" y="2342629"/>
                  </a:lnTo>
                  <a:lnTo>
                    <a:pt x="38100" y="2342629"/>
                  </a:lnTo>
                  <a:lnTo>
                    <a:pt x="38100" y="1552448"/>
                  </a:lnTo>
                  <a:lnTo>
                    <a:pt x="397510" y="1552448"/>
                  </a:lnTo>
                  <a:lnTo>
                    <a:pt x="397510" y="1590548"/>
                  </a:lnTo>
                  <a:lnTo>
                    <a:pt x="473710" y="1552448"/>
                  </a:lnTo>
                  <a:lnTo>
                    <a:pt x="511810" y="1533398"/>
                  </a:lnTo>
                  <a:close/>
                </a:path>
              </a:pathLst>
            </a:custGeom>
            <a:solidFill>
              <a:srgbClr val="EF5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5668" y="1493646"/>
            <a:ext cx="3291204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5" dirty="0">
                <a:latin typeface="Calibri Light"/>
                <a:cs typeface="Calibri Light"/>
              </a:rPr>
              <a:t>Two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common </a:t>
            </a:r>
            <a:r>
              <a:rPr sz="2700" spc="-5" dirty="0">
                <a:latin typeface="Calibri Light"/>
                <a:cs typeface="Calibri Light"/>
              </a:rPr>
              <a:t>criteria: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7638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NoSQL</a:t>
            </a:r>
            <a:r>
              <a:rPr sz="4100" spc="-125" dirty="0"/>
              <a:t> </a:t>
            </a:r>
            <a:r>
              <a:rPr sz="4100" spc="-55" dirty="0"/>
              <a:t>System</a:t>
            </a:r>
            <a:r>
              <a:rPr sz="4100" spc="-140" dirty="0"/>
              <a:t> </a:t>
            </a:r>
            <a:r>
              <a:rPr sz="4100" spc="-30" dirty="0"/>
              <a:t>Classification</a:t>
            </a:r>
            <a:endParaRPr sz="4100"/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003300">
              <a:lnSpc>
                <a:spcPct val="100000"/>
              </a:lnSpc>
              <a:spcBef>
                <a:spcPts val="1565"/>
              </a:spcBef>
            </a:pPr>
            <a:r>
              <a:rPr spc="-15" dirty="0"/>
              <a:t>Consistency/Availability</a:t>
            </a:r>
          </a:p>
          <a:p>
            <a:pPr marL="1003300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Trade-Off</a:t>
            </a:r>
          </a:p>
          <a:p>
            <a:pPr>
              <a:lnSpc>
                <a:spcPct val="100000"/>
              </a:lnSpc>
            </a:pPr>
            <a:endParaRPr sz="2350"/>
          </a:p>
          <a:p>
            <a:pPr marL="1087120" marR="163830">
              <a:lnSpc>
                <a:spcPct val="100000"/>
              </a:lnSpc>
            </a:pPr>
            <a:r>
              <a:rPr b="1" i="0" spc="-5" dirty="0">
                <a:latin typeface="Calibri"/>
                <a:cs typeface="Calibri"/>
              </a:rPr>
              <a:t>AP</a:t>
            </a:r>
            <a:r>
              <a:rPr i="0" spc="-5" dirty="0">
                <a:latin typeface="Calibri"/>
                <a:cs typeface="Calibri"/>
              </a:rPr>
              <a:t>:</a:t>
            </a:r>
            <a:r>
              <a:rPr i="0" spc="-10" dirty="0">
                <a:latin typeface="Calibri"/>
                <a:cs typeface="Calibri"/>
              </a:rPr>
              <a:t> Available</a:t>
            </a:r>
            <a:r>
              <a:rPr i="0" spc="-3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&amp;</a:t>
            </a:r>
            <a:r>
              <a:rPr i="0" spc="-2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Partition </a:t>
            </a:r>
            <a:r>
              <a:rPr i="0" spc="-480" dirty="0">
                <a:latin typeface="Calibri"/>
                <a:cs typeface="Calibri"/>
              </a:rPr>
              <a:t> </a:t>
            </a:r>
            <a:r>
              <a:rPr i="0" spc="-35" dirty="0">
                <a:latin typeface="Calibri"/>
                <a:cs typeface="Calibri"/>
              </a:rPr>
              <a:t>Tolerant</a:t>
            </a:r>
          </a:p>
          <a:p>
            <a:pPr marL="1076960" marR="983615">
              <a:lnSpc>
                <a:spcPct val="100000"/>
              </a:lnSpc>
              <a:spcBef>
                <a:spcPts val="1360"/>
              </a:spcBef>
            </a:pPr>
            <a:r>
              <a:rPr b="1" i="0" spc="-5" dirty="0">
                <a:latin typeface="Calibri"/>
                <a:cs typeface="Calibri"/>
              </a:rPr>
              <a:t>CP</a:t>
            </a:r>
            <a:r>
              <a:rPr i="0" spc="-5" dirty="0">
                <a:latin typeface="Calibri"/>
                <a:cs typeface="Calibri"/>
              </a:rPr>
              <a:t>: </a:t>
            </a:r>
            <a:r>
              <a:rPr i="0" spc="-10" dirty="0">
                <a:latin typeface="Calibri"/>
                <a:cs typeface="Calibri"/>
              </a:rPr>
              <a:t>Consistent </a:t>
            </a:r>
            <a:r>
              <a:rPr i="0" spc="-5" dirty="0">
                <a:latin typeface="Calibri"/>
                <a:cs typeface="Calibri"/>
              </a:rPr>
              <a:t>&amp; 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Partition</a:t>
            </a:r>
            <a:r>
              <a:rPr i="0" spc="-80" dirty="0">
                <a:latin typeface="Calibri"/>
                <a:cs typeface="Calibri"/>
              </a:rPr>
              <a:t> </a:t>
            </a:r>
            <a:r>
              <a:rPr i="0" spc="-35" dirty="0">
                <a:latin typeface="Calibri"/>
                <a:cs typeface="Calibri"/>
              </a:rPr>
              <a:t>Tolerant</a:t>
            </a:r>
          </a:p>
          <a:p>
            <a:pPr marL="1098550" marR="1005840">
              <a:lnSpc>
                <a:spcPct val="100000"/>
              </a:lnSpc>
              <a:spcBef>
                <a:spcPts val="1505"/>
              </a:spcBef>
            </a:pPr>
            <a:r>
              <a:rPr b="1" i="0" spc="-5" dirty="0">
                <a:latin typeface="Calibri"/>
                <a:cs typeface="Calibri"/>
              </a:rPr>
              <a:t>CA</a:t>
            </a:r>
            <a:r>
              <a:rPr i="0" spc="-5" dirty="0">
                <a:latin typeface="Calibri"/>
                <a:cs typeface="Calibri"/>
              </a:rPr>
              <a:t>:</a:t>
            </a:r>
            <a:r>
              <a:rPr i="0" spc="-2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Not</a:t>
            </a:r>
            <a:r>
              <a:rPr i="0" spc="-10" dirty="0">
                <a:latin typeface="Calibri"/>
                <a:cs typeface="Calibri"/>
              </a:rPr>
              <a:t> Partition </a:t>
            </a:r>
            <a:r>
              <a:rPr i="0" spc="-484" dirty="0">
                <a:latin typeface="Calibri"/>
                <a:cs typeface="Calibri"/>
              </a:rPr>
              <a:t> </a:t>
            </a:r>
            <a:r>
              <a:rPr i="0" spc="-35" dirty="0">
                <a:latin typeface="Calibri"/>
                <a:cs typeface="Calibri"/>
              </a:rPr>
              <a:t>Tolerant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41832" y="3246882"/>
            <a:ext cx="996950" cy="2936240"/>
            <a:chOff x="941832" y="3246882"/>
            <a:chExt cx="996950" cy="29362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808" y="5829300"/>
              <a:ext cx="353567" cy="3535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2372" y="4454652"/>
              <a:ext cx="486155" cy="364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1704" y="3717036"/>
              <a:ext cx="385572" cy="3870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41832" y="3246881"/>
              <a:ext cx="511809" cy="1447800"/>
            </a:xfrm>
            <a:custGeom>
              <a:avLst/>
              <a:gdLst/>
              <a:ahLst/>
              <a:cxnLst/>
              <a:rect l="l" t="t" r="r" b="b"/>
              <a:pathLst>
                <a:path w="511809" h="1447800">
                  <a:moveTo>
                    <a:pt x="511810" y="1390142"/>
                  </a:moveTo>
                  <a:lnTo>
                    <a:pt x="473710" y="1371092"/>
                  </a:lnTo>
                  <a:lnTo>
                    <a:pt x="397510" y="1332992"/>
                  </a:lnTo>
                  <a:lnTo>
                    <a:pt x="397510" y="1371092"/>
                  </a:lnTo>
                  <a:lnTo>
                    <a:pt x="38100" y="1371092"/>
                  </a:lnTo>
                  <a:lnTo>
                    <a:pt x="38100" y="682879"/>
                  </a:lnTo>
                  <a:lnTo>
                    <a:pt x="385445" y="682879"/>
                  </a:lnTo>
                  <a:lnTo>
                    <a:pt x="385445" y="720979"/>
                  </a:lnTo>
                  <a:lnTo>
                    <a:pt x="461645" y="682879"/>
                  </a:lnTo>
                  <a:lnTo>
                    <a:pt x="499745" y="663829"/>
                  </a:lnTo>
                  <a:lnTo>
                    <a:pt x="461645" y="644779"/>
                  </a:lnTo>
                  <a:lnTo>
                    <a:pt x="385445" y="606679"/>
                  </a:lnTo>
                  <a:lnTo>
                    <a:pt x="385445" y="644779"/>
                  </a:lnTo>
                  <a:lnTo>
                    <a:pt x="38100" y="644779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63829"/>
                  </a:lnTo>
                  <a:lnTo>
                    <a:pt x="0" y="1390142"/>
                  </a:lnTo>
                  <a:lnTo>
                    <a:pt x="1485" y="1397571"/>
                  </a:lnTo>
                  <a:lnTo>
                    <a:pt x="5575" y="1403629"/>
                  </a:lnTo>
                  <a:lnTo>
                    <a:pt x="11633" y="1407706"/>
                  </a:lnTo>
                  <a:lnTo>
                    <a:pt x="19050" y="1409192"/>
                  </a:lnTo>
                  <a:lnTo>
                    <a:pt x="397510" y="1409192"/>
                  </a:lnTo>
                  <a:lnTo>
                    <a:pt x="397510" y="1447292"/>
                  </a:lnTo>
                  <a:lnTo>
                    <a:pt x="473710" y="1409192"/>
                  </a:lnTo>
                  <a:lnTo>
                    <a:pt x="511810" y="1390142"/>
                  </a:lnTo>
                  <a:close/>
                </a:path>
              </a:pathLst>
            </a:custGeom>
            <a:solidFill>
              <a:srgbClr val="897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320" y="5076444"/>
              <a:ext cx="490728" cy="4907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41832" y="3246882"/>
              <a:ext cx="571500" cy="2817495"/>
            </a:xfrm>
            <a:custGeom>
              <a:avLst/>
              <a:gdLst/>
              <a:ahLst/>
              <a:cxnLst/>
              <a:rect l="l" t="t" r="r" b="b"/>
              <a:pathLst>
                <a:path w="571500" h="2817495">
                  <a:moveTo>
                    <a:pt x="456946" y="2703042"/>
                  </a:moveTo>
                  <a:lnTo>
                    <a:pt x="456946" y="2817342"/>
                  </a:lnTo>
                  <a:lnTo>
                    <a:pt x="533146" y="2779242"/>
                  </a:lnTo>
                  <a:lnTo>
                    <a:pt x="475996" y="2779242"/>
                  </a:lnTo>
                  <a:lnTo>
                    <a:pt x="475996" y="2741142"/>
                  </a:lnTo>
                  <a:lnTo>
                    <a:pt x="533146" y="2741142"/>
                  </a:lnTo>
                  <a:lnTo>
                    <a:pt x="456946" y="2703042"/>
                  </a:lnTo>
                  <a:close/>
                </a:path>
                <a:path w="571500" h="2817495">
                  <a:moveTo>
                    <a:pt x="38100" y="0"/>
                  </a:moveTo>
                  <a:lnTo>
                    <a:pt x="0" y="0"/>
                  </a:lnTo>
                  <a:lnTo>
                    <a:pt x="0" y="2760192"/>
                  </a:lnTo>
                  <a:lnTo>
                    <a:pt x="1497" y="2767605"/>
                  </a:lnTo>
                  <a:lnTo>
                    <a:pt x="5581" y="2773660"/>
                  </a:lnTo>
                  <a:lnTo>
                    <a:pt x="11637" y="2777744"/>
                  </a:lnTo>
                  <a:lnTo>
                    <a:pt x="19050" y="2779242"/>
                  </a:lnTo>
                  <a:lnTo>
                    <a:pt x="456946" y="2779242"/>
                  </a:lnTo>
                  <a:lnTo>
                    <a:pt x="456946" y="2760192"/>
                  </a:lnTo>
                  <a:lnTo>
                    <a:pt x="38100" y="2760192"/>
                  </a:lnTo>
                  <a:lnTo>
                    <a:pt x="19050" y="2741142"/>
                  </a:lnTo>
                  <a:lnTo>
                    <a:pt x="38100" y="2741142"/>
                  </a:lnTo>
                  <a:lnTo>
                    <a:pt x="38100" y="0"/>
                  </a:lnTo>
                  <a:close/>
                </a:path>
                <a:path w="571500" h="2817495">
                  <a:moveTo>
                    <a:pt x="533146" y="2741142"/>
                  </a:moveTo>
                  <a:lnTo>
                    <a:pt x="475996" y="2741142"/>
                  </a:lnTo>
                  <a:lnTo>
                    <a:pt x="475996" y="2779242"/>
                  </a:lnTo>
                  <a:lnTo>
                    <a:pt x="533146" y="2779242"/>
                  </a:lnTo>
                  <a:lnTo>
                    <a:pt x="571246" y="2760192"/>
                  </a:lnTo>
                  <a:lnTo>
                    <a:pt x="533146" y="2741142"/>
                  </a:lnTo>
                  <a:close/>
                </a:path>
                <a:path w="571500" h="2817495">
                  <a:moveTo>
                    <a:pt x="38100" y="2741142"/>
                  </a:moveTo>
                  <a:lnTo>
                    <a:pt x="19050" y="2741142"/>
                  </a:lnTo>
                  <a:lnTo>
                    <a:pt x="38100" y="2760192"/>
                  </a:lnTo>
                  <a:lnTo>
                    <a:pt x="38100" y="2741142"/>
                  </a:lnTo>
                  <a:close/>
                </a:path>
                <a:path w="571500" h="2817495">
                  <a:moveTo>
                    <a:pt x="456946" y="2741142"/>
                  </a:moveTo>
                  <a:lnTo>
                    <a:pt x="38100" y="2741142"/>
                  </a:lnTo>
                  <a:lnTo>
                    <a:pt x="38100" y="2760192"/>
                  </a:lnTo>
                  <a:lnTo>
                    <a:pt x="456946" y="2760192"/>
                  </a:lnTo>
                  <a:lnTo>
                    <a:pt x="456946" y="2741142"/>
                  </a:lnTo>
                  <a:close/>
                </a:path>
              </a:pathLst>
            </a:custGeom>
            <a:solidFill>
              <a:srgbClr val="897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7868" y="2391155"/>
            <a:ext cx="4032885" cy="4030979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012825" marR="2291080">
              <a:lnSpc>
                <a:spcPct val="100000"/>
              </a:lnSpc>
              <a:spcBef>
                <a:spcPts val="1295"/>
              </a:spcBef>
            </a:pPr>
            <a:r>
              <a:rPr sz="2200" i="1" spc="-15" dirty="0">
                <a:latin typeface="Calibri"/>
                <a:cs typeface="Calibri"/>
              </a:rPr>
              <a:t>Data 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Mod</a:t>
            </a:r>
            <a:r>
              <a:rPr sz="2200" i="1" spc="-20" dirty="0">
                <a:latin typeface="Calibri"/>
                <a:cs typeface="Calibri"/>
              </a:rPr>
              <a:t>e</a:t>
            </a:r>
            <a:r>
              <a:rPr sz="2200" i="1" spc="-5" dirty="0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 marL="1696720" marR="768350">
              <a:lnSpc>
                <a:spcPct val="204700"/>
              </a:lnSpc>
              <a:spcBef>
                <a:spcPts val="1320"/>
              </a:spcBef>
            </a:pPr>
            <a:r>
              <a:rPr sz="2200" spc="-25" dirty="0">
                <a:latin typeface="Calibri"/>
                <a:cs typeface="Calibri"/>
              </a:rPr>
              <a:t>Key-Value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-C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lu</a:t>
            </a:r>
            <a:r>
              <a:rPr sz="2200" spc="-15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n  </a:t>
            </a:r>
            <a:r>
              <a:rPr sz="2200" spc="-10" dirty="0">
                <a:latin typeface="Calibri"/>
                <a:cs typeface="Calibri"/>
              </a:rPr>
              <a:t>Document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Graph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5695" y="2558795"/>
            <a:ext cx="897890" cy="2824480"/>
            <a:chOff x="615695" y="2558795"/>
            <a:chExt cx="897890" cy="2824480"/>
          </a:xfrm>
        </p:grpSpPr>
        <p:sp>
          <p:nvSpPr>
            <p:cNvPr id="19" name="object 19"/>
            <p:cNvSpPr/>
            <p:nvPr/>
          </p:nvSpPr>
          <p:spPr>
            <a:xfrm>
              <a:off x="941831" y="2565653"/>
              <a:ext cx="571500" cy="2817495"/>
            </a:xfrm>
            <a:custGeom>
              <a:avLst/>
              <a:gdLst/>
              <a:ahLst/>
              <a:cxnLst/>
              <a:rect l="l" t="t" r="r" b="b"/>
              <a:pathLst>
                <a:path w="571500" h="2817495">
                  <a:moveTo>
                    <a:pt x="456946" y="2703068"/>
                  </a:moveTo>
                  <a:lnTo>
                    <a:pt x="456946" y="2817368"/>
                  </a:lnTo>
                  <a:lnTo>
                    <a:pt x="533146" y="2779268"/>
                  </a:lnTo>
                  <a:lnTo>
                    <a:pt x="475996" y="2779268"/>
                  </a:lnTo>
                  <a:lnTo>
                    <a:pt x="475996" y="2741168"/>
                  </a:lnTo>
                  <a:lnTo>
                    <a:pt x="533146" y="2741168"/>
                  </a:lnTo>
                  <a:lnTo>
                    <a:pt x="456946" y="2703068"/>
                  </a:lnTo>
                  <a:close/>
                </a:path>
                <a:path w="571500" h="2817495">
                  <a:moveTo>
                    <a:pt x="38100" y="0"/>
                  </a:moveTo>
                  <a:lnTo>
                    <a:pt x="0" y="0"/>
                  </a:lnTo>
                  <a:lnTo>
                    <a:pt x="0" y="2760218"/>
                  </a:lnTo>
                  <a:lnTo>
                    <a:pt x="1497" y="2767641"/>
                  </a:lnTo>
                  <a:lnTo>
                    <a:pt x="5581" y="2773695"/>
                  </a:lnTo>
                  <a:lnTo>
                    <a:pt x="11637" y="2777773"/>
                  </a:lnTo>
                  <a:lnTo>
                    <a:pt x="19050" y="2779268"/>
                  </a:lnTo>
                  <a:lnTo>
                    <a:pt x="456946" y="2779268"/>
                  </a:lnTo>
                  <a:lnTo>
                    <a:pt x="456946" y="2760218"/>
                  </a:lnTo>
                  <a:lnTo>
                    <a:pt x="38100" y="2760218"/>
                  </a:lnTo>
                  <a:lnTo>
                    <a:pt x="19050" y="2741168"/>
                  </a:lnTo>
                  <a:lnTo>
                    <a:pt x="38100" y="2741168"/>
                  </a:lnTo>
                  <a:lnTo>
                    <a:pt x="38100" y="0"/>
                  </a:lnTo>
                  <a:close/>
                </a:path>
                <a:path w="571500" h="2817495">
                  <a:moveTo>
                    <a:pt x="533146" y="2741168"/>
                  </a:moveTo>
                  <a:lnTo>
                    <a:pt x="475996" y="2741168"/>
                  </a:lnTo>
                  <a:lnTo>
                    <a:pt x="475996" y="2779268"/>
                  </a:lnTo>
                  <a:lnTo>
                    <a:pt x="533146" y="2779268"/>
                  </a:lnTo>
                  <a:lnTo>
                    <a:pt x="571246" y="2760218"/>
                  </a:lnTo>
                  <a:lnTo>
                    <a:pt x="533146" y="2741168"/>
                  </a:lnTo>
                  <a:close/>
                </a:path>
                <a:path w="571500" h="2817495">
                  <a:moveTo>
                    <a:pt x="38100" y="2741168"/>
                  </a:moveTo>
                  <a:lnTo>
                    <a:pt x="19050" y="2741168"/>
                  </a:lnTo>
                  <a:lnTo>
                    <a:pt x="38100" y="2760218"/>
                  </a:lnTo>
                  <a:lnTo>
                    <a:pt x="38100" y="2741168"/>
                  </a:lnTo>
                  <a:close/>
                </a:path>
                <a:path w="571500" h="2817495">
                  <a:moveTo>
                    <a:pt x="456946" y="2741168"/>
                  </a:moveTo>
                  <a:lnTo>
                    <a:pt x="38100" y="2741168"/>
                  </a:lnTo>
                  <a:lnTo>
                    <a:pt x="38100" y="2760218"/>
                  </a:lnTo>
                  <a:lnTo>
                    <a:pt x="456946" y="2760218"/>
                  </a:lnTo>
                  <a:lnTo>
                    <a:pt x="456946" y="2741168"/>
                  </a:lnTo>
                  <a:close/>
                </a:path>
              </a:pathLst>
            </a:custGeom>
            <a:solidFill>
              <a:srgbClr val="897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95" y="2558795"/>
              <a:ext cx="688848" cy="68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48387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Aggregation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Pipeline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Framework: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729733"/>
            <a:ext cx="50399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Alternative: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JavaScript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MapReduce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13766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/>
              <a:t>Analytic</a:t>
            </a:r>
            <a:r>
              <a:rPr sz="4100" spc="-105" dirty="0"/>
              <a:t> </a:t>
            </a:r>
            <a:r>
              <a:rPr sz="4100" spc="-30" dirty="0"/>
              <a:t>Capabilities</a:t>
            </a:r>
            <a:endParaRPr sz="4100"/>
          </a:p>
        </p:txBody>
      </p:sp>
      <p:grpSp>
        <p:nvGrpSpPr>
          <p:cNvPr id="5" name="object 5"/>
          <p:cNvGrpSpPr/>
          <p:nvPr/>
        </p:nvGrpSpPr>
        <p:grpSpPr>
          <a:xfrm>
            <a:off x="5219509" y="2480881"/>
            <a:ext cx="866140" cy="317500"/>
            <a:chOff x="5219509" y="2480881"/>
            <a:chExt cx="866140" cy="317500"/>
          </a:xfrm>
        </p:grpSpPr>
        <p:sp>
          <p:nvSpPr>
            <p:cNvPr id="6" name="object 6"/>
            <p:cNvSpPr/>
            <p:nvPr/>
          </p:nvSpPr>
          <p:spPr>
            <a:xfrm>
              <a:off x="5220461" y="2481834"/>
              <a:ext cx="864235" cy="315595"/>
            </a:xfrm>
            <a:custGeom>
              <a:avLst/>
              <a:gdLst/>
              <a:ahLst/>
              <a:cxnLst/>
              <a:rect l="l" t="t" r="r" b="b"/>
              <a:pathLst>
                <a:path w="864235" h="315594">
                  <a:moveTo>
                    <a:pt x="811529" y="0"/>
                  </a:moveTo>
                  <a:lnTo>
                    <a:pt x="52577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7"/>
                  </a:lnTo>
                  <a:lnTo>
                    <a:pt x="0" y="262889"/>
                  </a:lnTo>
                  <a:lnTo>
                    <a:pt x="4125" y="283374"/>
                  </a:lnTo>
                  <a:lnTo>
                    <a:pt x="15382" y="300085"/>
                  </a:lnTo>
                  <a:lnTo>
                    <a:pt x="32093" y="311342"/>
                  </a:lnTo>
                  <a:lnTo>
                    <a:pt x="52577" y="315467"/>
                  </a:lnTo>
                  <a:lnTo>
                    <a:pt x="811529" y="315467"/>
                  </a:lnTo>
                  <a:lnTo>
                    <a:pt x="832014" y="311342"/>
                  </a:lnTo>
                  <a:lnTo>
                    <a:pt x="848725" y="300085"/>
                  </a:lnTo>
                  <a:lnTo>
                    <a:pt x="859982" y="283374"/>
                  </a:lnTo>
                  <a:lnTo>
                    <a:pt x="864108" y="262889"/>
                  </a:lnTo>
                  <a:lnTo>
                    <a:pt x="864108" y="52577"/>
                  </a:lnTo>
                  <a:lnTo>
                    <a:pt x="859982" y="32093"/>
                  </a:lnTo>
                  <a:lnTo>
                    <a:pt x="848725" y="15382"/>
                  </a:lnTo>
                  <a:lnTo>
                    <a:pt x="832014" y="4125"/>
                  </a:lnTo>
                  <a:lnTo>
                    <a:pt x="81152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0461" y="2481834"/>
              <a:ext cx="864235" cy="315595"/>
            </a:xfrm>
            <a:custGeom>
              <a:avLst/>
              <a:gdLst/>
              <a:ahLst/>
              <a:cxnLst/>
              <a:rect l="l" t="t" r="r" b="b"/>
              <a:pathLst>
                <a:path w="864235" h="315594">
                  <a:moveTo>
                    <a:pt x="0" y="52577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7" y="0"/>
                  </a:lnTo>
                  <a:lnTo>
                    <a:pt x="811529" y="0"/>
                  </a:lnTo>
                  <a:lnTo>
                    <a:pt x="832014" y="4125"/>
                  </a:lnTo>
                  <a:lnTo>
                    <a:pt x="848725" y="15382"/>
                  </a:lnTo>
                  <a:lnTo>
                    <a:pt x="859982" y="32093"/>
                  </a:lnTo>
                  <a:lnTo>
                    <a:pt x="864108" y="52577"/>
                  </a:lnTo>
                  <a:lnTo>
                    <a:pt x="864108" y="262889"/>
                  </a:lnTo>
                  <a:lnTo>
                    <a:pt x="859982" y="283374"/>
                  </a:lnTo>
                  <a:lnTo>
                    <a:pt x="848725" y="300085"/>
                  </a:lnTo>
                  <a:lnTo>
                    <a:pt x="832014" y="311342"/>
                  </a:lnTo>
                  <a:lnTo>
                    <a:pt x="811529" y="315467"/>
                  </a:lnTo>
                  <a:lnTo>
                    <a:pt x="52577" y="315467"/>
                  </a:lnTo>
                  <a:lnTo>
                    <a:pt x="32093" y="311342"/>
                  </a:lnTo>
                  <a:lnTo>
                    <a:pt x="15382" y="300085"/>
                  </a:lnTo>
                  <a:lnTo>
                    <a:pt x="4125" y="283374"/>
                  </a:lnTo>
                  <a:lnTo>
                    <a:pt x="0" y="262889"/>
                  </a:lnTo>
                  <a:lnTo>
                    <a:pt x="0" y="5257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59095" y="2483612"/>
            <a:ext cx="3873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So</a:t>
            </a:r>
            <a:r>
              <a:rPr sz="1700" dirty="0">
                <a:latin typeface="Calibri"/>
                <a:cs typeface="Calibri"/>
              </a:rPr>
              <a:t>rt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7196" y="2488501"/>
            <a:ext cx="6271895" cy="319405"/>
            <a:chOff x="1187196" y="2488501"/>
            <a:chExt cx="6271895" cy="319405"/>
          </a:xfrm>
        </p:grpSpPr>
        <p:sp>
          <p:nvSpPr>
            <p:cNvPr id="10" name="object 10"/>
            <p:cNvSpPr/>
            <p:nvPr/>
          </p:nvSpPr>
          <p:spPr>
            <a:xfrm>
              <a:off x="1187196" y="2601467"/>
              <a:ext cx="5184775" cy="82550"/>
            </a:xfrm>
            <a:custGeom>
              <a:avLst/>
              <a:gdLst/>
              <a:ahLst/>
              <a:cxnLst/>
              <a:rect l="l" t="t" r="r" b="b"/>
              <a:pathLst>
                <a:path w="5184775" h="82550">
                  <a:moveTo>
                    <a:pt x="4032504" y="38100"/>
                  </a:moveTo>
                  <a:lnTo>
                    <a:pt x="4017264" y="30480"/>
                  </a:lnTo>
                  <a:lnTo>
                    <a:pt x="3956304" y="0"/>
                  </a:lnTo>
                  <a:lnTo>
                    <a:pt x="3956304" y="30480"/>
                  </a:lnTo>
                  <a:lnTo>
                    <a:pt x="0" y="30480"/>
                  </a:lnTo>
                  <a:lnTo>
                    <a:pt x="0" y="45720"/>
                  </a:lnTo>
                  <a:lnTo>
                    <a:pt x="3956304" y="45720"/>
                  </a:lnTo>
                  <a:lnTo>
                    <a:pt x="3956304" y="76200"/>
                  </a:lnTo>
                  <a:lnTo>
                    <a:pt x="4017251" y="45720"/>
                  </a:lnTo>
                  <a:lnTo>
                    <a:pt x="4032504" y="38100"/>
                  </a:lnTo>
                  <a:close/>
                </a:path>
                <a:path w="5184775" h="82550">
                  <a:moveTo>
                    <a:pt x="5172303" y="52324"/>
                  </a:moveTo>
                  <a:lnTo>
                    <a:pt x="5120894" y="52324"/>
                  </a:lnTo>
                  <a:lnTo>
                    <a:pt x="5108206" y="52324"/>
                  </a:lnTo>
                  <a:lnTo>
                    <a:pt x="5107305" y="82423"/>
                  </a:lnTo>
                  <a:lnTo>
                    <a:pt x="5172303" y="52324"/>
                  </a:lnTo>
                  <a:close/>
                </a:path>
                <a:path w="5184775" h="82550">
                  <a:moveTo>
                    <a:pt x="5184648" y="46609"/>
                  </a:moveTo>
                  <a:lnTo>
                    <a:pt x="5109591" y="6223"/>
                  </a:lnTo>
                  <a:lnTo>
                    <a:pt x="5108664" y="36715"/>
                  </a:lnTo>
                  <a:lnTo>
                    <a:pt x="4896866" y="30480"/>
                  </a:lnTo>
                  <a:lnTo>
                    <a:pt x="4896358" y="45720"/>
                  </a:lnTo>
                  <a:lnTo>
                    <a:pt x="5108206" y="51955"/>
                  </a:lnTo>
                  <a:lnTo>
                    <a:pt x="5120894" y="51955"/>
                  </a:lnTo>
                  <a:lnTo>
                    <a:pt x="5173103" y="51955"/>
                  </a:lnTo>
                  <a:lnTo>
                    <a:pt x="5184648" y="46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2605" y="2489454"/>
              <a:ext cx="1085215" cy="317500"/>
            </a:xfrm>
            <a:custGeom>
              <a:avLst/>
              <a:gdLst/>
              <a:ahLst/>
              <a:cxnLst/>
              <a:rect l="l" t="t" r="r" b="b"/>
              <a:pathLst>
                <a:path w="1085215" h="317500">
                  <a:moveTo>
                    <a:pt x="1032255" y="0"/>
                  </a:moveTo>
                  <a:lnTo>
                    <a:pt x="52832" y="0"/>
                  </a:lnTo>
                  <a:lnTo>
                    <a:pt x="32254" y="4147"/>
                  </a:lnTo>
                  <a:lnTo>
                    <a:pt x="15462" y="15462"/>
                  </a:lnTo>
                  <a:lnTo>
                    <a:pt x="4147" y="32254"/>
                  </a:lnTo>
                  <a:lnTo>
                    <a:pt x="0" y="52832"/>
                  </a:lnTo>
                  <a:lnTo>
                    <a:pt x="0" y="264160"/>
                  </a:lnTo>
                  <a:lnTo>
                    <a:pt x="4147" y="284737"/>
                  </a:lnTo>
                  <a:lnTo>
                    <a:pt x="15462" y="301529"/>
                  </a:lnTo>
                  <a:lnTo>
                    <a:pt x="32254" y="312844"/>
                  </a:lnTo>
                  <a:lnTo>
                    <a:pt x="52832" y="316992"/>
                  </a:lnTo>
                  <a:lnTo>
                    <a:pt x="1032255" y="316992"/>
                  </a:lnTo>
                  <a:lnTo>
                    <a:pt x="1052833" y="312844"/>
                  </a:lnTo>
                  <a:lnTo>
                    <a:pt x="1069625" y="301529"/>
                  </a:lnTo>
                  <a:lnTo>
                    <a:pt x="1080940" y="284737"/>
                  </a:lnTo>
                  <a:lnTo>
                    <a:pt x="1085088" y="264160"/>
                  </a:lnTo>
                  <a:lnTo>
                    <a:pt x="1085088" y="52832"/>
                  </a:lnTo>
                  <a:lnTo>
                    <a:pt x="1080940" y="32254"/>
                  </a:lnTo>
                  <a:lnTo>
                    <a:pt x="1069625" y="15462"/>
                  </a:lnTo>
                  <a:lnTo>
                    <a:pt x="1052833" y="4147"/>
                  </a:lnTo>
                  <a:lnTo>
                    <a:pt x="1032255" y="0"/>
                  </a:lnTo>
                  <a:close/>
                </a:path>
              </a:pathLst>
            </a:custGeom>
            <a:solidFill>
              <a:srgbClr val="EA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2605" y="2489454"/>
              <a:ext cx="1085215" cy="317500"/>
            </a:xfrm>
            <a:custGeom>
              <a:avLst/>
              <a:gdLst/>
              <a:ahLst/>
              <a:cxnLst/>
              <a:rect l="l" t="t" r="r" b="b"/>
              <a:pathLst>
                <a:path w="1085215" h="317500">
                  <a:moveTo>
                    <a:pt x="0" y="52832"/>
                  </a:moveTo>
                  <a:lnTo>
                    <a:pt x="4147" y="32254"/>
                  </a:lnTo>
                  <a:lnTo>
                    <a:pt x="15462" y="15462"/>
                  </a:lnTo>
                  <a:lnTo>
                    <a:pt x="32254" y="4147"/>
                  </a:lnTo>
                  <a:lnTo>
                    <a:pt x="52832" y="0"/>
                  </a:lnTo>
                  <a:lnTo>
                    <a:pt x="1032255" y="0"/>
                  </a:lnTo>
                  <a:lnTo>
                    <a:pt x="1052833" y="4147"/>
                  </a:lnTo>
                  <a:lnTo>
                    <a:pt x="1069625" y="15462"/>
                  </a:lnTo>
                  <a:lnTo>
                    <a:pt x="1080940" y="32254"/>
                  </a:lnTo>
                  <a:lnTo>
                    <a:pt x="1085088" y="52832"/>
                  </a:lnTo>
                  <a:lnTo>
                    <a:pt x="1085088" y="264160"/>
                  </a:lnTo>
                  <a:lnTo>
                    <a:pt x="1080940" y="284737"/>
                  </a:lnTo>
                  <a:lnTo>
                    <a:pt x="1069625" y="301529"/>
                  </a:lnTo>
                  <a:lnTo>
                    <a:pt x="1052833" y="312844"/>
                  </a:lnTo>
                  <a:lnTo>
                    <a:pt x="1032255" y="316992"/>
                  </a:lnTo>
                  <a:lnTo>
                    <a:pt x="52832" y="316992"/>
                  </a:lnTo>
                  <a:lnTo>
                    <a:pt x="32254" y="312844"/>
                  </a:lnTo>
                  <a:lnTo>
                    <a:pt x="15462" y="301529"/>
                  </a:lnTo>
                  <a:lnTo>
                    <a:pt x="4147" y="284737"/>
                  </a:lnTo>
                  <a:lnTo>
                    <a:pt x="0" y="264160"/>
                  </a:lnTo>
                  <a:lnTo>
                    <a:pt x="0" y="52832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26479" y="2492120"/>
            <a:ext cx="5778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G</a:t>
            </a:r>
            <a:r>
              <a:rPr sz="1700" spc="-1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up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4997" y="2299716"/>
            <a:ext cx="7312025" cy="1216025"/>
            <a:chOff x="864997" y="2299716"/>
            <a:chExt cx="7312025" cy="121602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316" y="2299716"/>
              <a:ext cx="679704" cy="6781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997" y="2473261"/>
              <a:ext cx="292226" cy="3386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49145" y="2797302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h="613410">
                  <a:moveTo>
                    <a:pt x="0" y="0"/>
                  </a:moveTo>
                  <a:lnTo>
                    <a:pt x="0" y="613410"/>
                  </a:lnTo>
                </a:path>
              </a:pathLst>
            </a:custGeom>
            <a:ln w="28956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56931" y="2616708"/>
              <a:ext cx="720090" cy="76200"/>
            </a:xfrm>
            <a:custGeom>
              <a:avLst/>
              <a:gdLst/>
              <a:ahLst/>
              <a:cxnLst/>
              <a:rect l="l" t="t" r="r" b="b"/>
              <a:pathLst>
                <a:path w="720090" h="76200">
                  <a:moveTo>
                    <a:pt x="643890" y="0"/>
                  </a:moveTo>
                  <a:lnTo>
                    <a:pt x="643890" y="76200"/>
                  </a:lnTo>
                  <a:lnTo>
                    <a:pt x="704850" y="45719"/>
                  </a:lnTo>
                  <a:lnTo>
                    <a:pt x="656590" y="45719"/>
                  </a:lnTo>
                  <a:lnTo>
                    <a:pt x="656590" y="30479"/>
                  </a:lnTo>
                  <a:lnTo>
                    <a:pt x="704850" y="30479"/>
                  </a:lnTo>
                  <a:lnTo>
                    <a:pt x="643890" y="0"/>
                  </a:lnTo>
                  <a:close/>
                </a:path>
                <a:path w="720090" h="76200">
                  <a:moveTo>
                    <a:pt x="643890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643890" y="45719"/>
                  </a:lnTo>
                  <a:lnTo>
                    <a:pt x="643890" y="30479"/>
                  </a:lnTo>
                  <a:close/>
                </a:path>
                <a:path w="720090" h="76200">
                  <a:moveTo>
                    <a:pt x="704850" y="30479"/>
                  </a:moveTo>
                  <a:lnTo>
                    <a:pt x="656590" y="30479"/>
                  </a:lnTo>
                  <a:lnTo>
                    <a:pt x="656590" y="45719"/>
                  </a:lnTo>
                  <a:lnTo>
                    <a:pt x="704850" y="45719"/>
                  </a:lnTo>
                  <a:lnTo>
                    <a:pt x="720090" y="38100"/>
                  </a:lnTo>
                  <a:lnTo>
                    <a:pt x="70485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5150" y="2797302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h="613410">
                  <a:moveTo>
                    <a:pt x="0" y="0"/>
                  </a:moveTo>
                  <a:lnTo>
                    <a:pt x="0" y="613410"/>
                  </a:lnTo>
                </a:path>
              </a:pathLst>
            </a:custGeom>
            <a:ln w="28955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4455" y="2467356"/>
              <a:ext cx="624840" cy="6233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56510" y="2998470"/>
              <a:ext cx="0" cy="401955"/>
            </a:xfrm>
            <a:custGeom>
              <a:avLst/>
              <a:gdLst/>
              <a:ahLst/>
              <a:cxnLst/>
              <a:rect l="l" t="t" r="r" b="b"/>
              <a:pathLst>
                <a:path h="401954">
                  <a:moveTo>
                    <a:pt x="0" y="40170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2695" y="2348484"/>
              <a:ext cx="569976" cy="56845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68445" y="2917698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h="462914">
                  <a:moveTo>
                    <a:pt x="0" y="46266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8743" y="2334768"/>
              <a:ext cx="609600" cy="6096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60798" y="2779014"/>
              <a:ext cx="288290" cy="721995"/>
            </a:xfrm>
            <a:custGeom>
              <a:avLst/>
              <a:gdLst/>
              <a:ahLst/>
              <a:cxnLst/>
              <a:rect l="l" t="t" r="r" b="b"/>
              <a:pathLst>
                <a:path w="288289" h="721995">
                  <a:moveTo>
                    <a:pt x="288036" y="721995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11123" y="3410711"/>
            <a:ext cx="1454150" cy="5245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132080">
              <a:lnSpc>
                <a:spcPct val="100000"/>
              </a:lnSpc>
              <a:spcBef>
                <a:spcPts val="275"/>
              </a:spcBef>
            </a:pPr>
            <a:r>
              <a:rPr sz="1400" b="1" spc="-10" dirty="0">
                <a:latin typeface="Calibri"/>
                <a:cs typeface="Calibri"/>
              </a:rPr>
              <a:t>Match: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Selection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07735" y="3410711"/>
            <a:ext cx="3168650" cy="9544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latin typeface="Calibri"/>
                <a:cs typeface="Calibri"/>
              </a:rPr>
              <a:t>Grouping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e.g.</a:t>
            </a:r>
            <a:endParaRPr sz="1400">
              <a:latin typeface="Calibri"/>
              <a:cs typeface="Calibri"/>
            </a:endParaRPr>
          </a:p>
          <a:p>
            <a:pPr marL="92075" marR="100901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{ </a:t>
            </a:r>
            <a:r>
              <a:rPr sz="1400" b="1" dirty="0">
                <a:solidFill>
                  <a:srgbClr val="A2171E"/>
                </a:solidFill>
                <a:latin typeface="Calibri"/>
                <a:cs typeface="Calibri"/>
              </a:rPr>
              <a:t>_id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"$author",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docsPerAuthor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{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2171E"/>
                </a:solidFill>
                <a:latin typeface="Calibri"/>
                <a:cs typeface="Calibri"/>
              </a:rPr>
              <a:t>$sum</a:t>
            </a:r>
            <a:r>
              <a:rPr sz="1400" b="1" spc="-30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},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viewsPerAuthor </a:t>
            </a:r>
            <a:r>
              <a:rPr sz="1400" dirty="0">
                <a:latin typeface="Calibri"/>
                <a:cs typeface="Calibri"/>
              </a:rPr>
              <a:t>: {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2171E"/>
                </a:solidFill>
                <a:latin typeface="Calibri"/>
                <a:cs typeface="Calibri"/>
              </a:rPr>
              <a:t>$sum</a:t>
            </a:r>
            <a:r>
              <a:rPr sz="1400" b="1" spc="-5" dirty="0">
                <a:solidFill>
                  <a:srgbClr val="A2171E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"$views"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} </a:t>
            </a:r>
            <a:r>
              <a:rPr sz="1400" spc="-5" dirty="0">
                <a:latin typeface="Calibri"/>
                <a:cs typeface="Calibri"/>
              </a:rPr>
              <a:t>}}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9216" y="3407664"/>
            <a:ext cx="1007744" cy="31115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latin typeface="Calibri"/>
                <a:cs typeface="Calibri"/>
              </a:rPr>
              <a:t>Projection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34867" y="3407664"/>
            <a:ext cx="1437640" cy="737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325755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Unwind: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elimination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nesting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20767" y="3406140"/>
            <a:ext cx="830580" cy="523240"/>
          </a:xfrm>
          <a:custGeom>
            <a:avLst/>
            <a:gdLst/>
            <a:ahLst/>
            <a:cxnLst/>
            <a:rect l="l" t="t" r="r" b="b"/>
            <a:pathLst>
              <a:path w="830579" h="523239">
                <a:moveTo>
                  <a:pt x="830580" y="0"/>
                </a:moveTo>
                <a:lnTo>
                  <a:pt x="0" y="0"/>
                </a:lnTo>
                <a:lnTo>
                  <a:pt x="0" y="522731"/>
                </a:lnTo>
                <a:lnTo>
                  <a:pt x="830580" y="522731"/>
                </a:lnTo>
                <a:lnTo>
                  <a:pt x="8305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20767" y="3427857"/>
            <a:ext cx="8305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Skip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Limit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21463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Ran</a:t>
            </a:r>
            <a:r>
              <a:rPr sz="2700" spc="-30" dirty="0">
                <a:latin typeface="Calibri Light"/>
                <a:cs typeface="Calibri Light"/>
              </a:rPr>
              <a:t>g</a:t>
            </a:r>
            <a:r>
              <a:rPr sz="2700" dirty="0">
                <a:latin typeface="Calibri Light"/>
                <a:cs typeface="Calibri Light"/>
              </a:rPr>
              <a:t>e-base</a:t>
            </a:r>
            <a:r>
              <a:rPr sz="2700" spc="-5" dirty="0">
                <a:latin typeface="Calibri Light"/>
                <a:cs typeface="Calibri Light"/>
              </a:rPr>
              <a:t>d</a:t>
            </a:r>
            <a:r>
              <a:rPr sz="2700" dirty="0">
                <a:latin typeface="Calibri Light"/>
                <a:cs typeface="Calibri Light"/>
              </a:rPr>
              <a:t>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016502"/>
            <a:ext cx="19812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Hash-based: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82498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/>
              <a:t>S</a:t>
            </a:r>
            <a:r>
              <a:rPr sz="4100" spc="-20" dirty="0"/>
              <a:t>h</a:t>
            </a:r>
            <a:r>
              <a:rPr sz="4100" spc="-40" dirty="0"/>
              <a:t>a</a:t>
            </a:r>
            <a:r>
              <a:rPr sz="4100" spc="-85" dirty="0"/>
              <a:t>r</a:t>
            </a:r>
            <a:r>
              <a:rPr sz="4100" spc="-45" dirty="0"/>
              <a:t>d</a:t>
            </a:r>
            <a:r>
              <a:rPr sz="4100" spc="-20" dirty="0"/>
              <a:t>i</a:t>
            </a:r>
            <a:r>
              <a:rPr sz="4100" spc="-45" dirty="0"/>
              <a:t>n</a:t>
            </a:r>
            <a:r>
              <a:rPr sz="4100" dirty="0"/>
              <a:t>g</a:t>
            </a:r>
            <a:endParaRPr sz="4100"/>
          </a:p>
        </p:txBody>
      </p:sp>
      <p:grpSp>
        <p:nvGrpSpPr>
          <p:cNvPr id="5" name="object 5"/>
          <p:cNvGrpSpPr/>
          <p:nvPr/>
        </p:nvGrpSpPr>
        <p:grpSpPr>
          <a:xfrm>
            <a:off x="566740" y="1695389"/>
            <a:ext cx="5872480" cy="2117090"/>
            <a:chOff x="566740" y="1695389"/>
            <a:chExt cx="5872480" cy="21170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740" y="2071480"/>
              <a:ext cx="5871937" cy="17407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8635" y="1695389"/>
              <a:ext cx="368935" cy="361315"/>
            </a:xfrm>
            <a:custGeom>
              <a:avLst/>
              <a:gdLst/>
              <a:ahLst/>
              <a:cxnLst/>
              <a:rect l="l" t="t" r="r" b="b"/>
              <a:pathLst>
                <a:path w="368935" h="361314">
                  <a:moveTo>
                    <a:pt x="45967" y="174624"/>
                  </a:moveTo>
                  <a:lnTo>
                    <a:pt x="39055" y="178529"/>
                  </a:lnTo>
                  <a:lnTo>
                    <a:pt x="37539" y="221225"/>
                  </a:lnTo>
                  <a:lnTo>
                    <a:pt x="30463" y="261743"/>
                  </a:lnTo>
                  <a:lnTo>
                    <a:pt x="19912" y="300900"/>
                  </a:lnTo>
                  <a:lnTo>
                    <a:pt x="7972" y="339512"/>
                  </a:lnTo>
                  <a:lnTo>
                    <a:pt x="4664" y="342493"/>
                  </a:lnTo>
                  <a:lnTo>
                    <a:pt x="3210" y="346198"/>
                  </a:lnTo>
                  <a:lnTo>
                    <a:pt x="0" y="349092"/>
                  </a:lnTo>
                  <a:lnTo>
                    <a:pt x="1504" y="352535"/>
                  </a:lnTo>
                  <a:lnTo>
                    <a:pt x="3890" y="357537"/>
                  </a:lnTo>
                  <a:lnTo>
                    <a:pt x="13406" y="360746"/>
                  </a:lnTo>
                  <a:lnTo>
                    <a:pt x="25842" y="360087"/>
                  </a:lnTo>
                  <a:lnTo>
                    <a:pt x="38590" y="356846"/>
                  </a:lnTo>
                  <a:lnTo>
                    <a:pt x="51005" y="350199"/>
                  </a:lnTo>
                  <a:lnTo>
                    <a:pt x="76983" y="332948"/>
                  </a:lnTo>
                  <a:lnTo>
                    <a:pt x="91983" y="324308"/>
                  </a:lnTo>
                  <a:lnTo>
                    <a:pt x="204850" y="270972"/>
                  </a:lnTo>
                  <a:lnTo>
                    <a:pt x="287426" y="234899"/>
                  </a:lnTo>
                  <a:lnTo>
                    <a:pt x="287699" y="234204"/>
                  </a:lnTo>
                  <a:lnTo>
                    <a:pt x="286171" y="227194"/>
                  </a:lnTo>
                  <a:lnTo>
                    <a:pt x="281174" y="226307"/>
                  </a:lnTo>
                  <a:lnTo>
                    <a:pt x="279188" y="224103"/>
                  </a:lnTo>
                  <a:lnTo>
                    <a:pt x="32322" y="331946"/>
                  </a:lnTo>
                  <a:lnTo>
                    <a:pt x="33049" y="330093"/>
                  </a:lnTo>
                  <a:lnTo>
                    <a:pt x="33213" y="326950"/>
                  </a:lnTo>
                  <a:lnTo>
                    <a:pt x="35230" y="324533"/>
                  </a:lnTo>
                  <a:lnTo>
                    <a:pt x="56954" y="306887"/>
                  </a:lnTo>
                  <a:lnTo>
                    <a:pt x="77741" y="289073"/>
                  </a:lnTo>
                  <a:lnTo>
                    <a:pt x="97623" y="270504"/>
                  </a:lnTo>
                  <a:lnTo>
                    <a:pt x="116629" y="250590"/>
                  </a:lnTo>
                  <a:lnTo>
                    <a:pt x="110175" y="253409"/>
                  </a:lnTo>
                  <a:lnTo>
                    <a:pt x="101868" y="255499"/>
                  </a:lnTo>
                  <a:lnTo>
                    <a:pt x="112115" y="244882"/>
                  </a:lnTo>
                  <a:lnTo>
                    <a:pt x="50587" y="271760"/>
                  </a:lnTo>
                  <a:lnTo>
                    <a:pt x="59008" y="225090"/>
                  </a:lnTo>
                  <a:lnTo>
                    <a:pt x="62501" y="203077"/>
                  </a:lnTo>
                  <a:lnTo>
                    <a:pt x="65496" y="179265"/>
                  </a:lnTo>
                  <a:lnTo>
                    <a:pt x="59361" y="175059"/>
                  </a:lnTo>
                  <a:lnTo>
                    <a:pt x="52793" y="173490"/>
                  </a:lnTo>
                  <a:lnTo>
                    <a:pt x="45967" y="174624"/>
                  </a:lnTo>
                  <a:close/>
                </a:path>
                <a:path w="368935" h="361314">
                  <a:moveTo>
                    <a:pt x="287426" y="234899"/>
                  </a:moveTo>
                  <a:lnTo>
                    <a:pt x="204850" y="270972"/>
                  </a:lnTo>
                  <a:lnTo>
                    <a:pt x="237403" y="257063"/>
                  </a:lnTo>
                  <a:lnTo>
                    <a:pt x="270762" y="244673"/>
                  </a:lnTo>
                  <a:lnTo>
                    <a:pt x="279068" y="242581"/>
                  </a:lnTo>
                  <a:lnTo>
                    <a:pt x="284792" y="241616"/>
                  </a:lnTo>
                  <a:lnTo>
                    <a:pt x="287426" y="234899"/>
                  </a:lnTo>
                  <a:close/>
                </a:path>
                <a:path w="368935" h="361314">
                  <a:moveTo>
                    <a:pt x="173857" y="256076"/>
                  </a:moveTo>
                  <a:lnTo>
                    <a:pt x="122976" y="282738"/>
                  </a:lnTo>
                  <a:lnTo>
                    <a:pt x="75229" y="309652"/>
                  </a:lnTo>
                  <a:lnTo>
                    <a:pt x="32322" y="331946"/>
                  </a:lnTo>
                  <a:lnTo>
                    <a:pt x="279188" y="224103"/>
                  </a:lnTo>
                  <a:lnTo>
                    <a:pt x="278195" y="223001"/>
                  </a:lnTo>
                  <a:lnTo>
                    <a:pt x="226165" y="234539"/>
                  </a:lnTo>
                  <a:lnTo>
                    <a:pt x="173857" y="256076"/>
                  </a:lnTo>
                  <a:close/>
                </a:path>
                <a:path w="368935" h="361314">
                  <a:moveTo>
                    <a:pt x="161842" y="157133"/>
                  </a:moveTo>
                  <a:lnTo>
                    <a:pt x="160553" y="157696"/>
                  </a:lnTo>
                  <a:lnTo>
                    <a:pt x="135759" y="183811"/>
                  </a:lnTo>
                  <a:lnTo>
                    <a:pt x="50587" y="271760"/>
                  </a:lnTo>
                  <a:lnTo>
                    <a:pt x="112115" y="244882"/>
                  </a:lnTo>
                  <a:lnTo>
                    <a:pt x="134220" y="221979"/>
                  </a:lnTo>
                  <a:lnTo>
                    <a:pt x="168658" y="189481"/>
                  </a:lnTo>
                  <a:lnTo>
                    <a:pt x="204930" y="157981"/>
                  </a:lnTo>
                  <a:lnTo>
                    <a:pt x="242783" y="127456"/>
                  </a:lnTo>
                  <a:lnTo>
                    <a:pt x="246164" y="124904"/>
                  </a:lnTo>
                  <a:lnTo>
                    <a:pt x="163532" y="161002"/>
                  </a:lnTo>
                  <a:lnTo>
                    <a:pt x="161842" y="157133"/>
                  </a:lnTo>
                  <a:close/>
                </a:path>
                <a:path w="368935" h="361314">
                  <a:moveTo>
                    <a:pt x="260653" y="113968"/>
                  </a:moveTo>
                  <a:lnTo>
                    <a:pt x="165713" y="155442"/>
                  </a:lnTo>
                  <a:lnTo>
                    <a:pt x="166114" y="159874"/>
                  </a:lnTo>
                  <a:lnTo>
                    <a:pt x="246164" y="124904"/>
                  </a:lnTo>
                  <a:lnTo>
                    <a:pt x="260653" y="113968"/>
                  </a:lnTo>
                  <a:close/>
                </a:path>
                <a:path w="368935" h="361314">
                  <a:moveTo>
                    <a:pt x="194354" y="126041"/>
                  </a:moveTo>
                  <a:lnTo>
                    <a:pt x="190701" y="133011"/>
                  </a:lnTo>
                  <a:lnTo>
                    <a:pt x="182998" y="138296"/>
                  </a:lnTo>
                  <a:lnTo>
                    <a:pt x="176295" y="142569"/>
                  </a:lnTo>
                  <a:lnTo>
                    <a:pt x="175639" y="146504"/>
                  </a:lnTo>
                  <a:lnTo>
                    <a:pt x="169185" y="149323"/>
                  </a:lnTo>
                  <a:lnTo>
                    <a:pt x="164588" y="152866"/>
                  </a:lnTo>
                  <a:lnTo>
                    <a:pt x="162406" y="158425"/>
                  </a:lnTo>
                  <a:lnTo>
                    <a:pt x="165713" y="155442"/>
                  </a:lnTo>
                  <a:lnTo>
                    <a:pt x="260653" y="113968"/>
                  </a:lnTo>
                  <a:lnTo>
                    <a:pt x="281965" y="97882"/>
                  </a:lnTo>
                  <a:lnTo>
                    <a:pt x="302002" y="83623"/>
                  </a:lnTo>
                  <a:lnTo>
                    <a:pt x="196044" y="129910"/>
                  </a:lnTo>
                  <a:lnTo>
                    <a:pt x="195482" y="128622"/>
                  </a:lnTo>
                  <a:lnTo>
                    <a:pt x="196206" y="126766"/>
                  </a:lnTo>
                  <a:lnTo>
                    <a:pt x="194354" y="126041"/>
                  </a:lnTo>
                  <a:close/>
                </a:path>
                <a:path w="368935" h="361314">
                  <a:moveTo>
                    <a:pt x="228886" y="92534"/>
                  </a:moveTo>
                  <a:lnTo>
                    <a:pt x="221402" y="100792"/>
                  </a:lnTo>
                  <a:lnTo>
                    <a:pt x="213737" y="107979"/>
                  </a:lnTo>
                  <a:lnTo>
                    <a:pt x="205379" y="114894"/>
                  </a:lnTo>
                  <a:lnTo>
                    <a:pt x="195811" y="122337"/>
                  </a:lnTo>
                  <a:lnTo>
                    <a:pt x="198788" y="125638"/>
                  </a:lnTo>
                  <a:lnTo>
                    <a:pt x="198064" y="127494"/>
                  </a:lnTo>
                  <a:lnTo>
                    <a:pt x="196044" y="129910"/>
                  </a:lnTo>
                  <a:lnTo>
                    <a:pt x="302002" y="83623"/>
                  </a:lnTo>
                  <a:lnTo>
                    <a:pt x="322223" y="69233"/>
                  </a:lnTo>
                  <a:lnTo>
                    <a:pt x="363306" y="41488"/>
                  </a:lnTo>
                  <a:lnTo>
                    <a:pt x="364032" y="39636"/>
                  </a:lnTo>
                  <a:lnTo>
                    <a:pt x="228557" y="98818"/>
                  </a:lnTo>
                  <a:lnTo>
                    <a:pt x="228718" y="95675"/>
                  </a:lnTo>
                  <a:lnTo>
                    <a:pt x="230870" y="94735"/>
                  </a:lnTo>
                  <a:lnTo>
                    <a:pt x="228886" y="92534"/>
                  </a:lnTo>
                  <a:close/>
                </a:path>
                <a:path w="368935" h="361314">
                  <a:moveTo>
                    <a:pt x="230312" y="95758"/>
                  </a:moveTo>
                  <a:lnTo>
                    <a:pt x="228557" y="98818"/>
                  </a:lnTo>
                  <a:lnTo>
                    <a:pt x="364032" y="39636"/>
                  </a:lnTo>
                  <a:lnTo>
                    <a:pt x="364758" y="37785"/>
                  </a:lnTo>
                  <a:lnTo>
                    <a:pt x="231865" y="95839"/>
                  </a:lnTo>
                  <a:lnTo>
                    <a:pt x="230312" y="95758"/>
                  </a:lnTo>
                  <a:close/>
                </a:path>
                <a:path w="368935" h="361314">
                  <a:moveTo>
                    <a:pt x="230888" y="94754"/>
                  </a:moveTo>
                  <a:lnTo>
                    <a:pt x="230312" y="95758"/>
                  </a:lnTo>
                  <a:lnTo>
                    <a:pt x="231865" y="95839"/>
                  </a:lnTo>
                  <a:lnTo>
                    <a:pt x="230888" y="94754"/>
                  </a:lnTo>
                  <a:close/>
                </a:path>
                <a:path w="368935" h="361314">
                  <a:moveTo>
                    <a:pt x="253589" y="72668"/>
                  </a:moveTo>
                  <a:lnTo>
                    <a:pt x="250581" y="75376"/>
                  </a:lnTo>
                  <a:lnTo>
                    <a:pt x="243806" y="81791"/>
                  </a:lnTo>
                  <a:lnTo>
                    <a:pt x="237696" y="86763"/>
                  </a:lnTo>
                  <a:lnTo>
                    <a:pt x="232523" y="91903"/>
                  </a:lnTo>
                  <a:lnTo>
                    <a:pt x="230888" y="94754"/>
                  </a:lnTo>
                  <a:lnTo>
                    <a:pt x="231865" y="95839"/>
                  </a:lnTo>
                  <a:lnTo>
                    <a:pt x="364758" y="37785"/>
                  </a:lnTo>
                  <a:lnTo>
                    <a:pt x="365487" y="35928"/>
                  </a:lnTo>
                  <a:lnTo>
                    <a:pt x="358074" y="33025"/>
                  </a:lnTo>
                  <a:lnTo>
                    <a:pt x="358155" y="31456"/>
                  </a:lnTo>
                  <a:lnTo>
                    <a:pt x="254291" y="76829"/>
                  </a:lnTo>
                  <a:lnTo>
                    <a:pt x="253934" y="72889"/>
                  </a:lnTo>
                  <a:lnTo>
                    <a:pt x="253589" y="72668"/>
                  </a:lnTo>
                  <a:close/>
                </a:path>
                <a:path w="368935" h="361314">
                  <a:moveTo>
                    <a:pt x="230870" y="94735"/>
                  </a:moveTo>
                  <a:lnTo>
                    <a:pt x="228718" y="95675"/>
                  </a:lnTo>
                  <a:lnTo>
                    <a:pt x="230312" y="95758"/>
                  </a:lnTo>
                  <a:lnTo>
                    <a:pt x="230888" y="94754"/>
                  </a:lnTo>
                  <a:close/>
                </a:path>
                <a:path w="368935" h="361314">
                  <a:moveTo>
                    <a:pt x="253891" y="72397"/>
                  </a:moveTo>
                  <a:lnTo>
                    <a:pt x="253934" y="72889"/>
                  </a:lnTo>
                  <a:lnTo>
                    <a:pt x="256304" y="74410"/>
                  </a:lnTo>
                  <a:lnTo>
                    <a:pt x="255579" y="76266"/>
                  </a:lnTo>
                  <a:lnTo>
                    <a:pt x="358155" y="31456"/>
                  </a:lnTo>
                  <a:lnTo>
                    <a:pt x="358236" y="29882"/>
                  </a:lnTo>
                  <a:lnTo>
                    <a:pt x="257597" y="73845"/>
                  </a:lnTo>
                  <a:lnTo>
                    <a:pt x="253891" y="72397"/>
                  </a:lnTo>
                  <a:close/>
                </a:path>
                <a:path w="368935" h="361314">
                  <a:moveTo>
                    <a:pt x="260343" y="69578"/>
                  </a:moveTo>
                  <a:lnTo>
                    <a:pt x="259050" y="70143"/>
                  </a:lnTo>
                  <a:lnTo>
                    <a:pt x="257034" y="72557"/>
                  </a:lnTo>
                  <a:lnTo>
                    <a:pt x="258886" y="73282"/>
                  </a:lnTo>
                  <a:lnTo>
                    <a:pt x="260175" y="72719"/>
                  </a:lnTo>
                  <a:lnTo>
                    <a:pt x="259612" y="71431"/>
                  </a:lnTo>
                  <a:lnTo>
                    <a:pt x="260343" y="69578"/>
                  </a:lnTo>
                  <a:close/>
                </a:path>
                <a:path w="368935" h="361314">
                  <a:moveTo>
                    <a:pt x="268973" y="61201"/>
                  </a:moveTo>
                  <a:lnTo>
                    <a:pt x="266391" y="62329"/>
                  </a:lnTo>
                  <a:lnTo>
                    <a:pt x="263087" y="65306"/>
                  </a:lnTo>
                  <a:lnTo>
                    <a:pt x="260175" y="72719"/>
                  </a:lnTo>
                  <a:lnTo>
                    <a:pt x="363396" y="27627"/>
                  </a:lnTo>
                  <a:lnTo>
                    <a:pt x="364124" y="25775"/>
                  </a:lnTo>
                  <a:lnTo>
                    <a:pt x="272515" y="65795"/>
                  </a:lnTo>
                  <a:lnTo>
                    <a:pt x="272812" y="64131"/>
                  </a:lnTo>
                  <a:lnTo>
                    <a:pt x="266792" y="66761"/>
                  </a:lnTo>
                  <a:lnTo>
                    <a:pt x="266229" y="65473"/>
                  </a:lnTo>
                  <a:lnTo>
                    <a:pt x="269255" y="61846"/>
                  </a:lnTo>
                  <a:lnTo>
                    <a:pt x="268973" y="61201"/>
                  </a:lnTo>
                  <a:close/>
                </a:path>
                <a:path w="368935" h="361314">
                  <a:moveTo>
                    <a:pt x="367431" y="22797"/>
                  </a:moveTo>
                  <a:lnTo>
                    <a:pt x="364853" y="23923"/>
                  </a:lnTo>
                  <a:lnTo>
                    <a:pt x="368556" y="25373"/>
                  </a:lnTo>
                  <a:lnTo>
                    <a:pt x="367431" y="22797"/>
                  </a:lnTo>
                  <a:close/>
                </a:path>
                <a:path w="368935" h="361314">
                  <a:moveTo>
                    <a:pt x="366303" y="20216"/>
                  </a:moveTo>
                  <a:lnTo>
                    <a:pt x="273407" y="60798"/>
                  </a:lnTo>
                  <a:lnTo>
                    <a:pt x="273109" y="62467"/>
                  </a:lnTo>
                  <a:lnTo>
                    <a:pt x="275261" y="61527"/>
                  </a:lnTo>
                  <a:lnTo>
                    <a:pt x="272515" y="65795"/>
                  </a:lnTo>
                  <a:lnTo>
                    <a:pt x="364124" y="25775"/>
                  </a:lnTo>
                  <a:lnTo>
                    <a:pt x="364853" y="23923"/>
                  </a:lnTo>
                  <a:lnTo>
                    <a:pt x="367431" y="22797"/>
                  </a:lnTo>
                  <a:lnTo>
                    <a:pt x="366303" y="20216"/>
                  </a:lnTo>
                  <a:close/>
                </a:path>
                <a:path w="368935" h="361314">
                  <a:moveTo>
                    <a:pt x="253889" y="72397"/>
                  </a:moveTo>
                  <a:lnTo>
                    <a:pt x="253589" y="72668"/>
                  </a:lnTo>
                  <a:lnTo>
                    <a:pt x="253934" y="72889"/>
                  </a:lnTo>
                  <a:lnTo>
                    <a:pt x="253889" y="72397"/>
                  </a:lnTo>
                  <a:close/>
                </a:path>
                <a:path w="368935" h="361314">
                  <a:moveTo>
                    <a:pt x="252038" y="71672"/>
                  </a:moveTo>
                  <a:lnTo>
                    <a:pt x="253589" y="72668"/>
                  </a:lnTo>
                  <a:lnTo>
                    <a:pt x="253889" y="72397"/>
                  </a:lnTo>
                  <a:lnTo>
                    <a:pt x="252038" y="71672"/>
                  </a:lnTo>
                  <a:close/>
                </a:path>
                <a:path w="368935" h="361314">
                  <a:moveTo>
                    <a:pt x="273407" y="60798"/>
                  </a:moveTo>
                  <a:lnTo>
                    <a:pt x="269374" y="65633"/>
                  </a:lnTo>
                  <a:lnTo>
                    <a:pt x="272812" y="64131"/>
                  </a:lnTo>
                  <a:lnTo>
                    <a:pt x="273407" y="60798"/>
                  </a:lnTo>
                  <a:close/>
                </a:path>
                <a:path w="368935" h="361314">
                  <a:moveTo>
                    <a:pt x="365741" y="18928"/>
                  </a:moveTo>
                  <a:lnTo>
                    <a:pt x="270262" y="60638"/>
                  </a:lnTo>
                  <a:lnTo>
                    <a:pt x="269255" y="61846"/>
                  </a:lnTo>
                  <a:lnTo>
                    <a:pt x="270101" y="63782"/>
                  </a:lnTo>
                  <a:lnTo>
                    <a:pt x="271387" y="63219"/>
                  </a:lnTo>
                  <a:lnTo>
                    <a:pt x="273407" y="60798"/>
                  </a:lnTo>
                  <a:lnTo>
                    <a:pt x="366303" y="20216"/>
                  </a:lnTo>
                  <a:lnTo>
                    <a:pt x="365741" y="18928"/>
                  </a:lnTo>
                  <a:close/>
                </a:path>
                <a:path w="368935" h="361314">
                  <a:moveTo>
                    <a:pt x="302449" y="35829"/>
                  </a:moveTo>
                  <a:lnTo>
                    <a:pt x="293330" y="41277"/>
                  </a:lnTo>
                  <a:lnTo>
                    <a:pt x="285017" y="48243"/>
                  </a:lnTo>
                  <a:lnTo>
                    <a:pt x="277052" y="55345"/>
                  </a:lnTo>
                  <a:lnTo>
                    <a:pt x="268973" y="61201"/>
                  </a:lnTo>
                  <a:lnTo>
                    <a:pt x="269255" y="61846"/>
                  </a:lnTo>
                  <a:lnTo>
                    <a:pt x="270262" y="60638"/>
                  </a:lnTo>
                  <a:lnTo>
                    <a:pt x="365741" y="18928"/>
                  </a:lnTo>
                  <a:lnTo>
                    <a:pt x="365178" y="17640"/>
                  </a:lnTo>
                  <a:lnTo>
                    <a:pt x="367359" y="12080"/>
                  </a:lnTo>
                  <a:lnTo>
                    <a:pt x="366364" y="10976"/>
                  </a:lnTo>
                  <a:lnTo>
                    <a:pt x="303575" y="38405"/>
                  </a:lnTo>
                  <a:lnTo>
                    <a:pt x="303012" y="37117"/>
                  </a:lnTo>
                  <a:lnTo>
                    <a:pt x="304301" y="36554"/>
                  </a:lnTo>
                  <a:lnTo>
                    <a:pt x="302449" y="35829"/>
                  </a:lnTo>
                  <a:close/>
                </a:path>
                <a:path w="368935" h="361314">
                  <a:moveTo>
                    <a:pt x="304301" y="36554"/>
                  </a:moveTo>
                  <a:lnTo>
                    <a:pt x="303575" y="38405"/>
                  </a:lnTo>
                  <a:lnTo>
                    <a:pt x="304864" y="37842"/>
                  </a:lnTo>
                  <a:lnTo>
                    <a:pt x="304301" y="36554"/>
                  </a:lnTo>
                  <a:close/>
                </a:path>
                <a:path w="368935" h="361314">
                  <a:moveTo>
                    <a:pt x="306646" y="27855"/>
                  </a:moveTo>
                  <a:lnTo>
                    <a:pt x="303738" y="35266"/>
                  </a:lnTo>
                  <a:lnTo>
                    <a:pt x="305027" y="34703"/>
                  </a:lnTo>
                  <a:lnTo>
                    <a:pt x="306153" y="37279"/>
                  </a:lnTo>
                  <a:lnTo>
                    <a:pt x="366364" y="10976"/>
                  </a:lnTo>
                  <a:lnTo>
                    <a:pt x="362393" y="6570"/>
                  </a:lnTo>
                  <a:lnTo>
                    <a:pt x="310354" y="29303"/>
                  </a:lnTo>
                  <a:lnTo>
                    <a:pt x="306646" y="27855"/>
                  </a:lnTo>
                  <a:close/>
                </a:path>
                <a:path w="368935" h="361314">
                  <a:moveTo>
                    <a:pt x="349647" y="0"/>
                  </a:moveTo>
                  <a:lnTo>
                    <a:pt x="336450" y="6389"/>
                  </a:lnTo>
                  <a:lnTo>
                    <a:pt x="323007" y="17493"/>
                  </a:lnTo>
                  <a:lnTo>
                    <a:pt x="310517" y="26164"/>
                  </a:lnTo>
                  <a:lnTo>
                    <a:pt x="308499" y="28579"/>
                  </a:lnTo>
                  <a:lnTo>
                    <a:pt x="312931" y="28177"/>
                  </a:lnTo>
                  <a:lnTo>
                    <a:pt x="362393" y="6570"/>
                  </a:lnTo>
                  <a:lnTo>
                    <a:pt x="361400" y="5469"/>
                  </a:lnTo>
                  <a:lnTo>
                    <a:pt x="349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71490" y="882218"/>
            <a:ext cx="2943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Print"/>
                <a:cs typeface="Segoe Print"/>
              </a:rPr>
              <a:t>In the</a:t>
            </a:r>
            <a:r>
              <a:rPr sz="1600" spc="1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optimal</a:t>
            </a:r>
            <a:r>
              <a:rPr sz="1600" spc="3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case</a:t>
            </a:r>
            <a:r>
              <a:rPr sz="1600" spc="1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only</a:t>
            </a:r>
            <a:r>
              <a:rPr sz="1600" spc="1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one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1490" y="1126617"/>
            <a:ext cx="2881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Print"/>
                <a:cs typeface="Segoe Print"/>
              </a:rPr>
              <a:t>shard</a:t>
            </a:r>
            <a:r>
              <a:rPr sz="160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asked</a:t>
            </a:r>
            <a:r>
              <a:rPr sz="1600" spc="1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per</a:t>
            </a:r>
            <a:r>
              <a:rPr sz="1600" spc="5" dirty="0">
                <a:latin typeface="Segoe Print"/>
                <a:cs typeface="Segoe Print"/>
              </a:rPr>
              <a:t> </a:t>
            </a:r>
            <a:r>
              <a:rPr sz="1600" spc="-5" dirty="0">
                <a:latin typeface="Segoe Print"/>
                <a:cs typeface="Segoe Print"/>
              </a:rPr>
              <a:t>query,</a:t>
            </a:r>
            <a:r>
              <a:rPr sz="1600" spc="5" dirty="0">
                <a:latin typeface="Segoe Print"/>
                <a:cs typeface="Segoe Print"/>
              </a:rPr>
              <a:t> </a:t>
            </a:r>
            <a:r>
              <a:rPr sz="1600" spc="-5" dirty="0">
                <a:latin typeface="Segoe Print"/>
                <a:cs typeface="Segoe Print"/>
              </a:rPr>
              <a:t>else: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1490" y="1370456"/>
            <a:ext cx="20885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Print"/>
                <a:cs typeface="Segoe Print"/>
              </a:rPr>
              <a:t>Scatter-and-gather</a:t>
            </a:r>
            <a:endParaRPr sz="1600">
              <a:latin typeface="Segoe Print"/>
              <a:cs typeface="Segoe Prin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89431" y="4421123"/>
            <a:ext cx="5511165" cy="1967864"/>
            <a:chOff x="789431" y="4421123"/>
            <a:chExt cx="5511165" cy="196786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431" y="4421123"/>
              <a:ext cx="5510784" cy="19674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68989" y="5078923"/>
              <a:ext cx="368935" cy="361315"/>
            </a:xfrm>
            <a:custGeom>
              <a:avLst/>
              <a:gdLst/>
              <a:ahLst/>
              <a:cxnLst/>
              <a:rect l="l" t="t" r="r" b="b"/>
              <a:pathLst>
                <a:path w="368935" h="361314">
                  <a:moveTo>
                    <a:pt x="45967" y="174624"/>
                  </a:moveTo>
                  <a:lnTo>
                    <a:pt x="39055" y="178529"/>
                  </a:lnTo>
                  <a:lnTo>
                    <a:pt x="37539" y="221225"/>
                  </a:lnTo>
                  <a:lnTo>
                    <a:pt x="30463" y="261743"/>
                  </a:lnTo>
                  <a:lnTo>
                    <a:pt x="19912" y="300900"/>
                  </a:lnTo>
                  <a:lnTo>
                    <a:pt x="7972" y="339512"/>
                  </a:lnTo>
                  <a:lnTo>
                    <a:pt x="4664" y="342493"/>
                  </a:lnTo>
                  <a:lnTo>
                    <a:pt x="3210" y="346198"/>
                  </a:lnTo>
                  <a:lnTo>
                    <a:pt x="0" y="349092"/>
                  </a:lnTo>
                  <a:lnTo>
                    <a:pt x="1505" y="352538"/>
                  </a:lnTo>
                  <a:lnTo>
                    <a:pt x="3890" y="357537"/>
                  </a:lnTo>
                  <a:lnTo>
                    <a:pt x="13406" y="360746"/>
                  </a:lnTo>
                  <a:lnTo>
                    <a:pt x="25842" y="360087"/>
                  </a:lnTo>
                  <a:lnTo>
                    <a:pt x="38590" y="356846"/>
                  </a:lnTo>
                  <a:lnTo>
                    <a:pt x="51004" y="350199"/>
                  </a:lnTo>
                  <a:lnTo>
                    <a:pt x="76983" y="332948"/>
                  </a:lnTo>
                  <a:lnTo>
                    <a:pt x="91982" y="324308"/>
                  </a:lnTo>
                  <a:lnTo>
                    <a:pt x="204850" y="270972"/>
                  </a:lnTo>
                  <a:lnTo>
                    <a:pt x="287426" y="234899"/>
                  </a:lnTo>
                  <a:lnTo>
                    <a:pt x="287699" y="234204"/>
                  </a:lnTo>
                  <a:lnTo>
                    <a:pt x="286171" y="227194"/>
                  </a:lnTo>
                  <a:lnTo>
                    <a:pt x="281174" y="226307"/>
                  </a:lnTo>
                  <a:lnTo>
                    <a:pt x="279188" y="224103"/>
                  </a:lnTo>
                  <a:lnTo>
                    <a:pt x="32322" y="331946"/>
                  </a:lnTo>
                  <a:lnTo>
                    <a:pt x="33049" y="330093"/>
                  </a:lnTo>
                  <a:lnTo>
                    <a:pt x="33213" y="326950"/>
                  </a:lnTo>
                  <a:lnTo>
                    <a:pt x="35230" y="324533"/>
                  </a:lnTo>
                  <a:lnTo>
                    <a:pt x="56954" y="306887"/>
                  </a:lnTo>
                  <a:lnTo>
                    <a:pt x="77741" y="289073"/>
                  </a:lnTo>
                  <a:lnTo>
                    <a:pt x="97623" y="270504"/>
                  </a:lnTo>
                  <a:lnTo>
                    <a:pt x="116629" y="250590"/>
                  </a:lnTo>
                  <a:lnTo>
                    <a:pt x="110175" y="253409"/>
                  </a:lnTo>
                  <a:lnTo>
                    <a:pt x="101868" y="255499"/>
                  </a:lnTo>
                  <a:lnTo>
                    <a:pt x="112115" y="244882"/>
                  </a:lnTo>
                  <a:lnTo>
                    <a:pt x="50587" y="271760"/>
                  </a:lnTo>
                  <a:lnTo>
                    <a:pt x="59008" y="225090"/>
                  </a:lnTo>
                  <a:lnTo>
                    <a:pt x="62501" y="203077"/>
                  </a:lnTo>
                  <a:lnTo>
                    <a:pt x="65496" y="179265"/>
                  </a:lnTo>
                  <a:lnTo>
                    <a:pt x="59361" y="175059"/>
                  </a:lnTo>
                  <a:lnTo>
                    <a:pt x="52793" y="173490"/>
                  </a:lnTo>
                  <a:lnTo>
                    <a:pt x="45967" y="174624"/>
                  </a:lnTo>
                  <a:close/>
                </a:path>
                <a:path w="368935" h="361314">
                  <a:moveTo>
                    <a:pt x="287426" y="234899"/>
                  </a:moveTo>
                  <a:lnTo>
                    <a:pt x="204850" y="270972"/>
                  </a:lnTo>
                  <a:lnTo>
                    <a:pt x="237403" y="257063"/>
                  </a:lnTo>
                  <a:lnTo>
                    <a:pt x="270762" y="244673"/>
                  </a:lnTo>
                  <a:lnTo>
                    <a:pt x="279068" y="242581"/>
                  </a:lnTo>
                  <a:lnTo>
                    <a:pt x="284791" y="241616"/>
                  </a:lnTo>
                  <a:lnTo>
                    <a:pt x="287426" y="234899"/>
                  </a:lnTo>
                  <a:close/>
                </a:path>
                <a:path w="368935" h="361314">
                  <a:moveTo>
                    <a:pt x="173857" y="256076"/>
                  </a:moveTo>
                  <a:lnTo>
                    <a:pt x="122976" y="282738"/>
                  </a:lnTo>
                  <a:lnTo>
                    <a:pt x="75229" y="309652"/>
                  </a:lnTo>
                  <a:lnTo>
                    <a:pt x="32322" y="331946"/>
                  </a:lnTo>
                  <a:lnTo>
                    <a:pt x="279188" y="224103"/>
                  </a:lnTo>
                  <a:lnTo>
                    <a:pt x="278195" y="223001"/>
                  </a:lnTo>
                  <a:lnTo>
                    <a:pt x="226165" y="234539"/>
                  </a:lnTo>
                  <a:lnTo>
                    <a:pt x="173857" y="256076"/>
                  </a:lnTo>
                  <a:close/>
                </a:path>
                <a:path w="368935" h="361314">
                  <a:moveTo>
                    <a:pt x="161842" y="157133"/>
                  </a:moveTo>
                  <a:lnTo>
                    <a:pt x="160553" y="157696"/>
                  </a:lnTo>
                  <a:lnTo>
                    <a:pt x="135759" y="183811"/>
                  </a:lnTo>
                  <a:lnTo>
                    <a:pt x="50587" y="271760"/>
                  </a:lnTo>
                  <a:lnTo>
                    <a:pt x="112115" y="244882"/>
                  </a:lnTo>
                  <a:lnTo>
                    <a:pt x="134220" y="221979"/>
                  </a:lnTo>
                  <a:lnTo>
                    <a:pt x="168658" y="189481"/>
                  </a:lnTo>
                  <a:lnTo>
                    <a:pt x="204930" y="157981"/>
                  </a:lnTo>
                  <a:lnTo>
                    <a:pt x="242783" y="127456"/>
                  </a:lnTo>
                  <a:lnTo>
                    <a:pt x="246164" y="124904"/>
                  </a:lnTo>
                  <a:lnTo>
                    <a:pt x="163532" y="161002"/>
                  </a:lnTo>
                  <a:lnTo>
                    <a:pt x="161842" y="157133"/>
                  </a:lnTo>
                  <a:close/>
                </a:path>
                <a:path w="368935" h="361314">
                  <a:moveTo>
                    <a:pt x="260653" y="113968"/>
                  </a:moveTo>
                  <a:lnTo>
                    <a:pt x="165713" y="155442"/>
                  </a:lnTo>
                  <a:lnTo>
                    <a:pt x="166114" y="159874"/>
                  </a:lnTo>
                  <a:lnTo>
                    <a:pt x="246164" y="124904"/>
                  </a:lnTo>
                  <a:lnTo>
                    <a:pt x="260653" y="113968"/>
                  </a:lnTo>
                  <a:close/>
                </a:path>
                <a:path w="368935" h="361314">
                  <a:moveTo>
                    <a:pt x="194354" y="126041"/>
                  </a:moveTo>
                  <a:lnTo>
                    <a:pt x="190701" y="133011"/>
                  </a:lnTo>
                  <a:lnTo>
                    <a:pt x="182998" y="138296"/>
                  </a:lnTo>
                  <a:lnTo>
                    <a:pt x="176295" y="142569"/>
                  </a:lnTo>
                  <a:lnTo>
                    <a:pt x="175639" y="146504"/>
                  </a:lnTo>
                  <a:lnTo>
                    <a:pt x="169185" y="149323"/>
                  </a:lnTo>
                  <a:lnTo>
                    <a:pt x="164588" y="152866"/>
                  </a:lnTo>
                  <a:lnTo>
                    <a:pt x="162406" y="158425"/>
                  </a:lnTo>
                  <a:lnTo>
                    <a:pt x="165713" y="155442"/>
                  </a:lnTo>
                  <a:lnTo>
                    <a:pt x="260653" y="113968"/>
                  </a:lnTo>
                  <a:lnTo>
                    <a:pt x="281965" y="97882"/>
                  </a:lnTo>
                  <a:lnTo>
                    <a:pt x="302002" y="83623"/>
                  </a:lnTo>
                  <a:lnTo>
                    <a:pt x="196044" y="129910"/>
                  </a:lnTo>
                  <a:lnTo>
                    <a:pt x="195482" y="128622"/>
                  </a:lnTo>
                  <a:lnTo>
                    <a:pt x="196206" y="126766"/>
                  </a:lnTo>
                  <a:lnTo>
                    <a:pt x="194354" y="126041"/>
                  </a:lnTo>
                  <a:close/>
                </a:path>
                <a:path w="368935" h="361314">
                  <a:moveTo>
                    <a:pt x="228886" y="92534"/>
                  </a:moveTo>
                  <a:lnTo>
                    <a:pt x="221402" y="100792"/>
                  </a:lnTo>
                  <a:lnTo>
                    <a:pt x="213737" y="107979"/>
                  </a:lnTo>
                  <a:lnTo>
                    <a:pt x="205378" y="114894"/>
                  </a:lnTo>
                  <a:lnTo>
                    <a:pt x="195811" y="122337"/>
                  </a:lnTo>
                  <a:lnTo>
                    <a:pt x="198788" y="125638"/>
                  </a:lnTo>
                  <a:lnTo>
                    <a:pt x="198064" y="127494"/>
                  </a:lnTo>
                  <a:lnTo>
                    <a:pt x="196044" y="129910"/>
                  </a:lnTo>
                  <a:lnTo>
                    <a:pt x="302002" y="83623"/>
                  </a:lnTo>
                  <a:lnTo>
                    <a:pt x="322223" y="69233"/>
                  </a:lnTo>
                  <a:lnTo>
                    <a:pt x="363306" y="41488"/>
                  </a:lnTo>
                  <a:lnTo>
                    <a:pt x="364032" y="39636"/>
                  </a:lnTo>
                  <a:lnTo>
                    <a:pt x="228557" y="98818"/>
                  </a:lnTo>
                  <a:lnTo>
                    <a:pt x="228718" y="95675"/>
                  </a:lnTo>
                  <a:lnTo>
                    <a:pt x="230870" y="94735"/>
                  </a:lnTo>
                  <a:lnTo>
                    <a:pt x="228886" y="92534"/>
                  </a:lnTo>
                  <a:close/>
                </a:path>
                <a:path w="368935" h="361314">
                  <a:moveTo>
                    <a:pt x="230312" y="95758"/>
                  </a:moveTo>
                  <a:lnTo>
                    <a:pt x="228557" y="98818"/>
                  </a:lnTo>
                  <a:lnTo>
                    <a:pt x="364032" y="39636"/>
                  </a:lnTo>
                  <a:lnTo>
                    <a:pt x="364758" y="37785"/>
                  </a:lnTo>
                  <a:lnTo>
                    <a:pt x="231865" y="95839"/>
                  </a:lnTo>
                  <a:lnTo>
                    <a:pt x="230312" y="95758"/>
                  </a:lnTo>
                  <a:close/>
                </a:path>
                <a:path w="368935" h="361314">
                  <a:moveTo>
                    <a:pt x="230887" y="94754"/>
                  </a:moveTo>
                  <a:lnTo>
                    <a:pt x="230312" y="95758"/>
                  </a:lnTo>
                  <a:lnTo>
                    <a:pt x="231865" y="95839"/>
                  </a:lnTo>
                  <a:lnTo>
                    <a:pt x="230887" y="94754"/>
                  </a:lnTo>
                  <a:close/>
                </a:path>
                <a:path w="368935" h="361314">
                  <a:moveTo>
                    <a:pt x="253589" y="72668"/>
                  </a:moveTo>
                  <a:lnTo>
                    <a:pt x="250581" y="75376"/>
                  </a:lnTo>
                  <a:lnTo>
                    <a:pt x="243806" y="81791"/>
                  </a:lnTo>
                  <a:lnTo>
                    <a:pt x="237696" y="86763"/>
                  </a:lnTo>
                  <a:lnTo>
                    <a:pt x="232523" y="91903"/>
                  </a:lnTo>
                  <a:lnTo>
                    <a:pt x="230887" y="94754"/>
                  </a:lnTo>
                  <a:lnTo>
                    <a:pt x="231865" y="95839"/>
                  </a:lnTo>
                  <a:lnTo>
                    <a:pt x="364758" y="37785"/>
                  </a:lnTo>
                  <a:lnTo>
                    <a:pt x="365487" y="35928"/>
                  </a:lnTo>
                  <a:lnTo>
                    <a:pt x="358074" y="33025"/>
                  </a:lnTo>
                  <a:lnTo>
                    <a:pt x="358155" y="31456"/>
                  </a:lnTo>
                  <a:lnTo>
                    <a:pt x="254290" y="76829"/>
                  </a:lnTo>
                  <a:lnTo>
                    <a:pt x="253934" y="72889"/>
                  </a:lnTo>
                  <a:lnTo>
                    <a:pt x="253589" y="72668"/>
                  </a:lnTo>
                  <a:close/>
                </a:path>
                <a:path w="368935" h="361314">
                  <a:moveTo>
                    <a:pt x="230870" y="94735"/>
                  </a:moveTo>
                  <a:lnTo>
                    <a:pt x="228718" y="95675"/>
                  </a:lnTo>
                  <a:lnTo>
                    <a:pt x="230312" y="95758"/>
                  </a:lnTo>
                  <a:lnTo>
                    <a:pt x="230887" y="94754"/>
                  </a:lnTo>
                  <a:close/>
                </a:path>
                <a:path w="368935" h="361314">
                  <a:moveTo>
                    <a:pt x="253891" y="72397"/>
                  </a:moveTo>
                  <a:lnTo>
                    <a:pt x="253934" y="72889"/>
                  </a:lnTo>
                  <a:lnTo>
                    <a:pt x="256304" y="74410"/>
                  </a:lnTo>
                  <a:lnTo>
                    <a:pt x="255579" y="76266"/>
                  </a:lnTo>
                  <a:lnTo>
                    <a:pt x="358155" y="31456"/>
                  </a:lnTo>
                  <a:lnTo>
                    <a:pt x="358236" y="29882"/>
                  </a:lnTo>
                  <a:lnTo>
                    <a:pt x="257597" y="73845"/>
                  </a:lnTo>
                  <a:lnTo>
                    <a:pt x="253891" y="72397"/>
                  </a:lnTo>
                  <a:close/>
                </a:path>
                <a:path w="368935" h="361314">
                  <a:moveTo>
                    <a:pt x="260343" y="69578"/>
                  </a:moveTo>
                  <a:lnTo>
                    <a:pt x="259050" y="70143"/>
                  </a:lnTo>
                  <a:lnTo>
                    <a:pt x="257034" y="72557"/>
                  </a:lnTo>
                  <a:lnTo>
                    <a:pt x="258886" y="73282"/>
                  </a:lnTo>
                  <a:lnTo>
                    <a:pt x="260175" y="72719"/>
                  </a:lnTo>
                  <a:lnTo>
                    <a:pt x="259612" y="71431"/>
                  </a:lnTo>
                  <a:lnTo>
                    <a:pt x="260343" y="69578"/>
                  </a:lnTo>
                  <a:close/>
                </a:path>
                <a:path w="368935" h="361314">
                  <a:moveTo>
                    <a:pt x="268973" y="61201"/>
                  </a:moveTo>
                  <a:lnTo>
                    <a:pt x="266391" y="62329"/>
                  </a:lnTo>
                  <a:lnTo>
                    <a:pt x="263087" y="65306"/>
                  </a:lnTo>
                  <a:lnTo>
                    <a:pt x="260175" y="72719"/>
                  </a:lnTo>
                  <a:lnTo>
                    <a:pt x="363396" y="27627"/>
                  </a:lnTo>
                  <a:lnTo>
                    <a:pt x="364124" y="25775"/>
                  </a:lnTo>
                  <a:lnTo>
                    <a:pt x="272515" y="65795"/>
                  </a:lnTo>
                  <a:lnTo>
                    <a:pt x="272812" y="64131"/>
                  </a:lnTo>
                  <a:lnTo>
                    <a:pt x="266792" y="66761"/>
                  </a:lnTo>
                  <a:lnTo>
                    <a:pt x="266229" y="65473"/>
                  </a:lnTo>
                  <a:lnTo>
                    <a:pt x="269255" y="61846"/>
                  </a:lnTo>
                  <a:lnTo>
                    <a:pt x="268973" y="61201"/>
                  </a:lnTo>
                  <a:close/>
                </a:path>
                <a:path w="368935" h="361314">
                  <a:moveTo>
                    <a:pt x="367431" y="22797"/>
                  </a:moveTo>
                  <a:lnTo>
                    <a:pt x="364853" y="23923"/>
                  </a:lnTo>
                  <a:lnTo>
                    <a:pt x="368556" y="25373"/>
                  </a:lnTo>
                  <a:lnTo>
                    <a:pt x="367431" y="22797"/>
                  </a:lnTo>
                  <a:close/>
                </a:path>
                <a:path w="368935" h="361314">
                  <a:moveTo>
                    <a:pt x="366303" y="20216"/>
                  </a:moveTo>
                  <a:lnTo>
                    <a:pt x="273407" y="60798"/>
                  </a:lnTo>
                  <a:lnTo>
                    <a:pt x="273109" y="62467"/>
                  </a:lnTo>
                  <a:lnTo>
                    <a:pt x="275261" y="61527"/>
                  </a:lnTo>
                  <a:lnTo>
                    <a:pt x="272515" y="65795"/>
                  </a:lnTo>
                  <a:lnTo>
                    <a:pt x="364124" y="25775"/>
                  </a:lnTo>
                  <a:lnTo>
                    <a:pt x="364853" y="23923"/>
                  </a:lnTo>
                  <a:lnTo>
                    <a:pt x="367431" y="22797"/>
                  </a:lnTo>
                  <a:lnTo>
                    <a:pt x="366303" y="20216"/>
                  </a:lnTo>
                  <a:close/>
                </a:path>
                <a:path w="368935" h="361314">
                  <a:moveTo>
                    <a:pt x="253889" y="72397"/>
                  </a:moveTo>
                  <a:lnTo>
                    <a:pt x="253589" y="72668"/>
                  </a:lnTo>
                  <a:lnTo>
                    <a:pt x="253934" y="72889"/>
                  </a:lnTo>
                  <a:lnTo>
                    <a:pt x="253889" y="72397"/>
                  </a:lnTo>
                  <a:close/>
                </a:path>
                <a:path w="368935" h="361314">
                  <a:moveTo>
                    <a:pt x="252038" y="71672"/>
                  </a:moveTo>
                  <a:lnTo>
                    <a:pt x="253589" y="72668"/>
                  </a:lnTo>
                  <a:lnTo>
                    <a:pt x="253889" y="72397"/>
                  </a:lnTo>
                  <a:lnTo>
                    <a:pt x="252038" y="71672"/>
                  </a:lnTo>
                  <a:close/>
                </a:path>
                <a:path w="368935" h="361314">
                  <a:moveTo>
                    <a:pt x="273407" y="60798"/>
                  </a:moveTo>
                  <a:lnTo>
                    <a:pt x="269374" y="65633"/>
                  </a:lnTo>
                  <a:lnTo>
                    <a:pt x="272812" y="64131"/>
                  </a:lnTo>
                  <a:lnTo>
                    <a:pt x="273407" y="60798"/>
                  </a:lnTo>
                  <a:close/>
                </a:path>
                <a:path w="368935" h="361314">
                  <a:moveTo>
                    <a:pt x="365741" y="18928"/>
                  </a:moveTo>
                  <a:lnTo>
                    <a:pt x="270262" y="60638"/>
                  </a:lnTo>
                  <a:lnTo>
                    <a:pt x="269255" y="61846"/>
                  </a:lnTo>
                  <a:lnTo>
                    <a:pt x="270101" y="63782"/>
                  </a:lnTo>
                  <a:lnTo>
                    <a:pt x="271387" y="63219"/>
                  </a:lnTo>
                  <a:lnTo>
                    <a:pt x="273407" y="60798"/>
                  </a:lnTo>
                  <a:lnTo>
                    <a:pt x="366303" y="20216"/>
                  </a:lnTo>
                  <a:lnTo>
                    <a:pt x="365741" y="18928"/>
                  </a:lnTo>
                  <a:close/>
                </a:path>
                <a:path w="368935" h="361314">
                  <a:moveTo>
                    <a:pt x="302449" y="35829"/>
                  </a:moveTo>
                  <a:lnTo>
                    <a:pt x="293330" y="41277"/>
                  </a:lnTo>
                  <a:lnTo>
                    <a:pt x="285017" y="48243"/>
                  </a:lnTo>
                  <a:lnTo>
                    <a:pt x="277052" y="55345"/>
                  </a:lnTo>
                  <a:lnTo>
                    <a:pt x="268973" y="61201"/>
                  </a:lnTo>
                  <a:lnTo>
                    <a:pt x="269255" y="61846"/>
                  </a:lnTo>
                  <a:lnTo>
                    <a:pt x="270262" y="60638"/>
                  </a:lnTo>
                  <a:lnTo>
                    <a:pt x="365741" y="18928"/>
                  </a:lnTo>
                  <a:lnTo>
                    <a:pt x="365178" y="17640"/>
                  </a:lnTo>
                  <a:lnTo>
                    <a:pt x="367359" y="12080"/>
                  </a:lnTo>
                  <a:lnTo>
                    <a:pt x="366364" y="10976"/>
                  </a:lnTo>
                  <a:lnTo>
                    <a:pt x="303575" y="38405"/>
                  </a:lnTo>
                  <a:lnTo>
                    <a:pt x="303012" y="37117"/>
                  </a:lnTo>
                  <a:lnTo>
                    <a:pt x="304301" y="36554"/>
                  </a:lnTo>
                  <a:lnTo>
                    <a:pt x="302449" y="35829"/>
                  </a:lnTo>
                  <a:close/>
                </a:path>
                <a:path w="368935" h="361314">
                  <a:moveTo>
                    <a:pt x="304301" y="36554"/>
                  </a:moveTo>
                  <a:lnTo>
                    <a:pt x="303575" y="38405"/>
                  </a:lnTo>
                  <a:lnTo>
                    <a:pt x="304864" y="37842"/>
                  </a:lnTo>
                  <a:lnTo>
                    <a:pt x="304301" y="36554"/>
                  </a:lnTo>
                  <a:close/>
                </a:path>
                <a:path w="368935" h="361314">
                  <a:moveTo>
                    <a:pt x="306646" y="27855"/>
                  </a:moveTo>
                  <a:lnTo>
                    <a:pt x="303738" y="35266"/>
                  </a:lnTo>
                  <a:lnTo>
                    <a:pt x="305027" y="34703"/>
                  </a:lnTo>
                  <a:lnTo>
                    <a:pt x="306153" y="37279"/>
                  </a:lnTo>
                  <a:lnTo>
                    <a:pt x="366364" y="10976"/>
                  </a:lnTo>
                  <a:lnTo>
                    <a:pt x="362393" y="6570"/>
                  </a:lnTo>
                  <a:lnTo>
                    <a:pt x="310353" y="29303"/>
                  </a:lnTo>
                  <a:lnTo>
                    <a:pt x="306646" y="27855"/>
                  </a:lnTo>
                  <a:close/>
                </a:path>
                <a:path w="368935" h="361314">
                  <a:moveTo>
                    <a:pt x="349647" y="0"/>
                  </a:moveTo>
                  <a:lnTo>
                    <a:pt x="336450" y="6389"/>
                  </a:lnTo>
                  <a:lnTo>
                    <a:pt x="323007" y="17493"/>
                  </a:lnTo>
                  <a:lnTo>
                    <a:pt x="310517" y="26164"/>
                  </a:lnTo>
                  <a:lnTo>
                    <a:pt x="308499" y="28579"/>
                  </a:lnTo>
                  <a:lnTo>
                    <a:pt x="312931" y="28177"/>
                  </a:lnTo>
                  <a:lnTo>
                    <a:pt x="362393" y="6570"/>
                  </a:lnTo>
                  <a:lnTo>
                    <a:pt x="361400" y="5469"/>
                  </a:lnTo>
                  <a:lnTo>
                    <a:pt x="349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03772" y="4515992"/>
            <a:ext cx="1844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Print"/>
                <a:cs typeface="Segoe Print"/>
              </a:rPr>
              <a:t>Even </a:t>
            </a:r>
            <a:r>
              <a:rPr sz="1600" spc="-10" dirty="0">
                <a:latin typeface="Segoe Print"/>
                <a:cs typeface="Segoe Print"/>
              </a:rPr>
              <a:t>distribution, </a:t>
            </a:r>
            <a:r>
              <a:rPr sz="1600" spc="-625" dirty="0">
                <a:latin typeface="Segoe Print"/>
                <a:cs typeface="Segoe Print"/>
              </a:rPr>
              <a:t> </a:t>
            </a:r>
            <a:r>
              <a:rPr sz="1600" spc="-5" dirty="0">
                <a:latin typeface="Segoe Print"/>
                <a:cs typeface="Segoe Print"/>
              </a:rPr>
              <a:t>no </a:t>
            </a:r>
            <a:r>
              <a:rPr sz="1600" spc="-10" dirty="0">
                <a:latin typeface="Segoe Print"/>
                <a:cs typeface="Segoe Print"/>
              </a:rPr>
              <a:t>locality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8071" y="6391655"/>
            <a:ext cx="3918585" cy="277495"/>
          </a:xfrm>
          <a:prstGeom prst="rect">
            <a:avLst/>
          </a:prstGeom>
          <a:solidFill>
            <a:srgbClr val="B1C6E2"/>
          </a:solidFill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200" spc="-5" dirty="0">
                <a:latin typeface="Tahoma"/>
                <a:cs typeface="Tahoma"/>
              </a:rPr>
              <a:t>docs.mongodb.org/manual/core/sharding-introduction/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6652" y="4064574"/>
            <a:ext cx="5837555" cy="2081530"/>
            <a:chOff x="1386652" y="4064574"/>
            <a:chExt cx="5837555" cy="2081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652" y="4379032"/>
              <a:ext cx="5837294" cy="17666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76610" y="4064574"/>
              <a:ext cx="368935" cy="361315"/>
            </a:xfrm>
            <a:custGeom>
              <a:avLst/>
              <a:gdLst/>
              <a:ahLst/>
              <a:cxnLst/>
              <a:rect l="l" t="t" r="r" b="b"/>
              <a:pathLst>
                <a:path w="368935" h="361314">
                  <a:moveTo>
                    <a:pt x="45966" y="174624"/>
                  </a:moveTo>
                  <a:lnTo>
                    <a:pt x="39055" y="178529"/>
                  </a:lnTo>
                  <a:lnTo>
                    <a:pt x="37539" y="221225"/>
                  </a:lnTo>
                  <a:lnTo>
                    <a:pt x="30463" y="261743"/>
                  </a:lnTo>
                  <a:lnTo>
                    <a:pt x="19912" y="300900"/>
                  </a:lnTo>
                  <a:lnTo>
                    <a:pt x="7971" y="339512"/>
                  </a:lnTo>
                  <a:lnTo>
                    <a:pt x="4664" y="342493"/>
                  </a:lnTo>
                  <a:lnTo>
                    <a:pt x="3210" y="346198"/>
                  </a:lnTo>
                  <a:lnTo>
                    <a:pt x="0" y="349092"/>
                  </a:lnTo>
                  <a:lnTo>
                    <a:pt x="1507" y="352543"/>
                  </a:lnTo>
                  <a:lnTo>
                    <a:pt x="3890" y="357537"/>
                  </a:lnTo>
                  <a:lnTo>
                    <a:pt x="13406" y="360746"/>
                  </a:lnTo>
                  <a:lnTo>
                    <a:pt x="25842" y="360087"/>
                  </a:lnTo>
                  <a:lnTo>
                    <a:pt x="38590" y="356846"/>
                  </a:lnTo>
                  <a:lnTo>
                    <a:pt x="51004" y="350199"/>
                  </a:lnTo>
                  <a:lnTo>
                    <a:pt x="76983" y="332948"/>
                  </a:lnTo>
                  <a:lnTo>
                    <a:pt x="91982" y="324308"/>
                  </a:lnTo>
                  <a:lnTo>
                    <a:pt x="204850" y="270972"/>
                  </a:lnTo>
                  <a:lnTo>
                    <a:pt x="287426" y="234899"/>
                  </a:lnTo>
                  <a:lnTo>
                    <a:pt x="287698" y="234204"/>
                  </a:lnTo>
                  <a:lnTo>
                    <a:pt x="286171" y="227194"/>
                  </a:lnTo>
                  <a:lnTo>
                    <a:pt x="281173" y="226307"/>
                  </a:lnTo>
                  <a:lnTo>
                    <a:pt x="279188" y="224103"/>
                  </a:lnTo>
                  <a:lnTo>
                    <a:pt x="32322" y="331946"/>
                  </a:lnTo>
                  <a:lnTo>
                    <a:pt x="33049" y="330093"/>
                  </a:lnTo>
                  <a:lnTo>
                    <a:pt x="33213" y="326950"/>
                  </a:lnTo>
                  <a:lnTo>
                    <a:pt x="35230" y="324533"/>
                  </a:lnTo>
                  <a:lnTo>
                    <a:pt x="56953" y="306887"/>
                  </a:lnTo>
                  <a:lnTo>
                    <a:pt x="77741" y="289073"/>
                  </a:lnTo>
                  <a:lnTo>
                    <a:pt x="97623" y="270504"/>
                  </a:lnTo>
                  <a:lnTo>
                    <a:pt x="116628" y="250590"/>
                  </a:lnTo>
                  <a:lnTo>
                    <a:pt x="110175" y="253409"/>
                  </a:lnTo>
                  <a:lnTo>
                    <a:pt x="101868" y="255499"/>
                  </a:lnTo>
                  <a:lnTo>
                    <a:pt x="112115" y="244882"/>
                  </a:lnTo>
                  <a:lnTo>
                    <a:pt x="50587" y="271760"/>
                  </a:lnTo>
                  <a:lnTo>
                    <a:pt x="59008" y="225090"/>
                  </a:lnTo>
                  <a:lnTo>
                    <a:pt x="62501" y="203077"/>
                  </a:lnTo>
                  <a:lnTo>
                    <a:pt x="65496" y="179265"/>
                  </a:lnTo>
                  <a:lnTo>
                    <a:pt x="59361" y="175059"/>
                  </a:lnTo>
                  <a:lnTo>
                    <a:pt x="52793" y="173490"/>
                  </a:lnTo>
                  <a:lnTo>
                    <a:pt x="45966" y="174624"/>
                  </a:lnTo>
                  <a:close/>
                </a:path>
                <a:path w="368935" h="361314">
                  <a:moveTo>
                    <a:pt x="287426" y="234899"/>
                  </a:moveTo>
                  <a:lnTo>
                    <a:pt x="204850" y="270972"/>
                  </a:lnTo>
                  <a:lnTo>
                    <a:pt x="237403" y="257063"/>
                  </a:lnTo>
                  <a:lnTo>
                    <a:pt x="270762" y="244673"/>
                  </a:lnTo>
                  <a:lnTo>
                    <a:pt x="279068" y="242581"/>
                  </a:lnTo>
                  <a:lnTo>
                    <a:pt x="284791" y="241616"/>
                  </a:lnTo>
                  <a:lnTo>
                    <a:pt x="287426" y="234899"/>
                  </a:lnTo>
                  <a:close/>
                </a:path>
                <a:path w="368935" h="361314">
                  <a:moveTo>
                    <a:pt x="173856" y="256076"/>
                  </a:moveTo>
                  <a:lnTo>
                    <a:pt x="122976" y="282738"/>
                  </a:lnTo>
                  <a:lnTo>
                    <a:pt x="75229" y="309652"/>
                  </a:lnTo>
                  <a:lnTo>
                    <a:pt x="32322" y="331946"/>
                  </a:lnTo>
                  <a:lnTo>
                    <a:pt x="279188" y="224103"/>
                  </a:lnTo>
                  <a:lnTo>
                    <a:pt x="278195" y="223001"/>
                  </a:lnTo>
                  <a:lnTo>
                    <a:pt x="226165" y="234539"/>
                  </a:lnTo>
                  <a:lnTo>
                    <a:pt x="173856" y="256076"/>
                  </a:lnTo>
                  <a:close/>
                </a:path>
                <a:path w="368935" h="361314">
                  <a:moveTo>
                    <a:pt x="161842" y="157133"/>
                  </a:moveTo>
                  <a:lnTo>
                    <a:pt x="160553" y="157696"/>
                  </a:lnTo>
                  <a:lnTo>
                    <a:pt x="135759" y="183811"/>
                  </a:lnTo>
                  <a:lnTo>
                    <a:pt x="50587" y="271760"/>
                  </a:lnTo>
                  <a:lnTo>
                    <a:pt x="112115" y="244882"/>
                  </a:lnTo>
                  <a:lnTo>
                    <a:pt x="134220" y="221979"/>
                  </a:lnTo>
                  <a:lnTo>
                    <a:pt x="168658" y="189481"/>
                  </a:lnTo>
                  <a:lnTo>
                    <a:pt x="204930" y="157981"/>
                  </a:lnTo>
                  <a:lnTo>
                    <a:pt x="242783" y="127456"/>
                  </a:lnTo>
                  <a:lnTo>
                    <a:pt x="246163" y="124904"/>
                  </a:lnTo>
                  <a:lnTo>
                    <a:pt x="163532" y="161002"/>
                  </a:lnTo>
                  <a:lnTo>
                    <a:pt x="161842" y="157133"/>
                  </a:lnTo>
                  <a:close/>
                </a:path>
                <a:path w="368935" h="361314">
                  <a:moveTo>
                    <a:pt x="260653" y="113968"/>
                  </a:moveTo>
                  <a:lnTo>
                    <a:pt x="165713" y="155442"/>
                  </a:lnTo>
                  <a:lnTo>
                    <a:pt x="166114" y="159874"/>
                  </a:lnTo>
                  <a:lnTo>
                    <a:pt x="246163" y="124904"/>
                  </a:lnTo>
                  <a:lnTo>
                    <a:pt x="260653" y="113968"/>
                  </a:lnTo>
                  <a:close/>
                </a:path>
                <a:path w="368935" h="361314">
                  <a:moveTo>
                    <a:pt x="194354" y="126041"/>
                  </a:moveTo>
                  <a:lnTo>
                    <a:pt x="190701" y="133011"/>
                  </a:lnTo>
                  <a:lnTo>
                    <a:pt x="182998" y="138296"/>
                  </a:lnTo>
                  <a:lnTo>
                    <a:pt x="176295" y="142569"/>
                  </a:lnTo>
                  <a:lnTo>
                    <a:pt x="175638" y="146504"/>
                  </a:lnTo>
                  <a:lnTo>
                    <a:pt x="169185" y="149323"/>
                  </a:lnTo>
                  <a:lnTo>
                    <a:pt x="164587" y="152866"/>
                  </a:lnTo>
                  <a:lnTo>
                    <a:pt x="162406" y="158425"/>
                  </a:lnTo>
                  <a:lnTo>
                    <a:pt x="165713" y="155442"/>
                  </a:lnTo>
                  <a:lnTo>
                    <a:pt x="260653" y="113968"/>
                  </a:lnTo>
                  <a:lnTo>
                    <a:pt x="281964" y="97882"/>
                  </a:lnTo>
                  <a:lnTo>
                    <a:pt x="302002" y="83623"/>
                  </a:lnTo>
                  <a:lnTo>
                    <a:pt x="196044" y="129910"/>
                  </a:lnTo>
                  <a:lnTo>
                    <a:pt x="195481" y="128622"/>
                  </a:lnTo>
                  <a:lnTo>
                    <a:pt x="196206" y="126766"/>
                  </a:lnTo>
                  <a:lnTo>
                    <a:pt x="194354" y="126041"/>
                  </a:lnTo>
                  <a:close/>
                </a:path>
                <a:path w="368935" h="361314">
                  <a:moveTo>
                    <a:pt x="228886" y="92534"/>
                  </a:moveTo>
                  <a:lnTo>
                    <a:pt x="221402" y="100792"/>
                  </a:lnTo>
                  <a:lnTo>
                    <a:pt x="213737" y="107979"/>
                  </a:lnTo>
                  <a:lnTo>
                    <a:pt x="205378" y="114894"/>
                  </a:lnTo>
                  <a:lnTo>
                    <a:pt x="195811" y="122337"/>
                  </a:lnTo>
                  <a:lnTo>
                    <a:pt x="198788" y="125638"/>
                  </a:lnTo>
                  <a:lnTo>
                    <a:pt x="198064" y="127494"/>
                  </a:lnTo>
                  <a:lnTo>
                    <a:pt x="196044" y="129910"/>
                  </a:lnTo>
                  <a:lnTo>
                    <a:pt x="302002" y="83623"/>
                  </a:lnTo>
                  <a:lnTo>
                    <a:pt x="322223" y="69233"/>
                  </a:lnTo>
                  <a:lnTo>
                    <a:pt x="363305" y="41488"/>
                  </a:lnTo>
                  <a:lnTo>
                    <a:pt x="364032" y="39636"/>
                  </a:lnTo>
                  <a:lnTo>
                    <a:pt x="228557" y="98818"/>
                  </a:lnTo>
                  <a:lnTo>
                    <a:pt x="228718" y="95675"/>
                  </a:lnTo>
                  <a:lnTo>
                    <a:pt x="230870" y="94735"/>
                  </a:lnTo>
                  <a:lnTo>
                    <a:pt x="228886" y="92534"/>
                  </a:lnTo>
                  <a:close/>
                </a:path>
                <a:path w="368935" h="361314">
                  <a:moveTo>
                    <a:pt x="230312" y="95758"/>
                  </a:moveTo>
                  <a:lnTo>
                    <a:pt x="228557" y="98818"/>
                  </a:lnTo>
                  <a:lnTo>
                    <a:pt x="364032" y="39636"/>
                  </a:lnTo>
                  <a:lnTo>
                    <a:pt x="364758" y="37785"/>
                  </a:lnTo>
                  <a:lnTo>
                    <a:pt x="231865" y="95839"/>
                  </a:lnTo>
                  <a:lnTo>
                    <a:pt x="230312" y="95758"/>
                  </a:lnTo>
                  <a:close/>
                </a:path>
                <a:path w="368935" h="361314">
                  <a:moveTo>
                    <a:pt x="230887" y="94754"/>
                  </a:moveTo>
                  <a:lnTo>
                    <a:pt x="230312" y="95758"/>
                  </a:lnTo>
                  <a:lnTo>
                    <a:pt x="231865" y="95839"/>
                  </a:lnTo>
                  <a:lnTo>
                    <a:pt x="230887" y="94754"/>
                  </a:lnTo>
                  <a:close/>
                </a:path>
                <a:path w="368935" h="361314">
                  <a:moveTo>
                    <a:pt x="253589" y="72668"/>
                  </a:moveTo>
                  <a:lnTo>
                    <a:pt x="250581" y="75376"/>
                  </a:lnTo>
                  <a:lnTo>
                    <a:pt x="243806" y="81791"/>
                  </a:lnTo>
                  <a:lnTo>
                    <a:pt x="237696" y="86763"/>
                  </a:lnTo>
                  <a:lnTo>
                    <a:pt x="232522" y="91903"/>
                  </a:lnTo>
                  <a:lnTo>
                    <a:pt x="230887" y="94754"/>
                  </a:lnTo>
                  <a:lnTo>
                    <a:pt x="231865" y="95839"/>
                  </a:lnTo>
                  <a:lnTo>
                    <a:pt x="364758" y="37785"/>
                  </a:lnTo>
                  <a:lnTo>
                    <a:pt x="365487" y="35928"/>
                  </a:lnTo>
                  <a:lnTo>
                    <a:pt x="358074" y="33025"/>
                  </a:lnTo>
                  <a:lnTo>
                    <a:pt x="358155" y="31456"/>
                  </a:lnTo>
                  <a:lnTo>
                    <a:pt x="254290" y="76829"/>
                  </a:lnTo>
                  <a:lnTo>
                    <a:pt x="253934" y="72889"/>
                  </a:lnTo>
                  <a:lnTo>
                    <a:pt x="253589" y="72668"/>
                  </a:lnTo>
                  <a:close/>
                </a:path>
                <a:path w="368935" h="361314">
                  <a:moveTo>
                    <a:pt x="230870" y="94735"/>
                  </a:moveTo>
                  <a:lnTo>
                    <a:pt x="228718" y="95675"/>
                  </a:lnTo>
                  <a:lnTo>
                    <a:pt x="230312" y="95758"/>
                  </a:lnTo>
                  <a:lnTo>
                    <a:pt x="230887" y="94754"/>
                  </a:lnTo>
                  <a:close/>
                </a:path>
                <a:path w="368935" h="361314">
                  <a:moveTo>
                    <a:pt x="253891" y="72397"/>
                  </a:moveTo>
                  <a:lnTo>
                    <a:pt x="253934" y="72889"/>
                  </a:lnTo>
                  <a:lnTo>
                    <a:pt x="256304" y="74410"/>
                  </a:lnTo>
                  <a:lnTo>
                    <a:pt x="255579" y="76266"/>
                  </a:lnTo>
                  <a:lnTo>
                    <a:pt x="358155" y="31456"/>
                  </a:lnTo>
                  <a:lnTo>
                    <a:pt x="358235" y="29882"/>
                  </a:lnTo>
                  <a:lnTo>
                    <a:pt x="257597" y="73845"/>
                  </a:lnTo>
                  <a:lnTo>
                    <a:pt x="253891" y="72397"/>
                  </a:lnTo>
                  <a:close/>
                </a:path>
                <a:path w="368935" h="361314">
                  <a:moveTo>
                    <a:pt x="260343" y="69578"/>
                  </a:moveTo>
                  <a:lnTo>
                    <a:pt x="259049" y="70143"/>
                  </a:lnTo>
                  <a:lnTo>
                    <a:pt x="257034" y="72557"/>
                  </a:lnTo>
                  <a:lnTo>
                    <a:pt x="258886" y="73282"/>
                  </a:lnTo>
                  <a:lnTo>
                    <a:pt x="260175" y="72719"/>
                  </a:lnTo>
                  <a:lnTo>
                    <a:pt x="259612" y="71431"/>
                  </a:lnTo>
                  <a:lnTo>
                    <a:pt x="260343" y="69578"/>
                  </a:lnTo>
                  <a:close/>
                </a:path>
                <a:path w="368935" h="361314">
                  <a:moveTo>
                    <a:pt x="268973" y="61201"/>
                  </a:moveTo>
                  <a:lnTo>
                    <a:pt x="266391" y="62329"/>
                  </a:lnTo>
                  <a:lnTo>
                    <a:pt x="263087" y="65306"/>
                  </a:lnTo>
                  <a:lnTo>
                    <a:pt x="260175" y="72719"/>
                  </a:lnTo>
                  <a:lnTo>
                    <a:pt x="363396" y="27627"/>
                  </a:lnTo>
                  <a:lnTo>
                    <a:pt x="364124" y="25775"/>
                  </a:lnTo>
                  <a:lnTo>
                    <a:pt x="272515" y="65795"/>
                  </a:lnTo>
                  <a:lnTo>
                    <a:pt x="272812" y="64131"/>
                  </a:lnTo>
                  <a:lnTo>
                    <a:pt x="266792" y="66761"/>
                  </a:lnTo>
                  <a:lnTo>
                    <a:pt x="266229" y="65473"/>
                  </a:lnTo>
                  <a:lnTo>
                    <a:pt x="269255" y="61846"/>
                  </a:lnTo>
                  <a:lnTo>
                    <a:pt x="268973" y="61201"/>
                  </a:lnTo>
                  <a:close/>
                </a:path>
                <a:path w="368935" h="361314">
                  <a:moveTo>
                    <a:pt x="367430" y="22797"/>
                  </a:moveTo>
                  <a:lnTo>
                    <a:pt x="364853" y="23923"/>
                  </a:lnTo>
                  <a:lnTo>
                    <a:pt x="368556" y="25373"/>
                  </a:lnTo>
                  <a:lnTo>
                    <a:pt x="367430" y="22797"/>
                  </a:lnTo>
                  <a:close/>
                </a:path>
                <a:path w="368935" h="361314">
                  <a:moveTo>
                    <a:pt x="366303" y="20216"/>
                  </a:moveTo>
                  <a:lnTo>
                    <a:pt x="273407" y="60798"/>
                  </a:lnTo>
                  <a:lnTo>
                    <a:pt x="273109" y="62467"/>
                  </a:lnTo>
                  <a:lnTo>
                    <a:pt x="275261" y="61527"/>
                  </a:lnTo>
                  <a:lnTo>
                    <a:pt x="272515" y="65795"/>
                  </a:lnTo>
                  <a:lnTo>
                    <a:pt x="364124" y="25775"/>
                  </a:lnTo>
                  <a:lnTo>
                    <a:pt x="364853" y="23923"/>
                  </a:lnTo>
                  <a:lnTo>
                    <a:pt x="367430" y="22797"/>
                  </a:lnTo>
                  <a:lnTo>
                    <a:pt x="366303" y="20216"/>
                  </a:lnTo>
                  <a:close/>
                </a:path>
                <a:path w="368935" h="361314">
                  <a:moveTo>
                    <a:pt x="253889" y="72397"/>
                  </a:moveTo>
                  <a:lnTo>
                    <a:pt x="253589" y="72668"/>
                  </a:lnTo>
                  <a:lnTo>
                    <a:pt x="253934" y="72889"/>
                  </a:lnTo>
                  <a:lnTo>
                    <a:pt x="253889" y="72397"/>
                  </a:lnTo>
                  <a:close/>
                </a:path>
                <a:path w="368935" h="361314">
                  <a:moveTo>
                    <a:pt x="252038" y="71672"/>
                  </a:moveTo>
                  <a:lnTo>
                    <a:pt x="253589" y="72668"/>
                  </a:lnTo>
                  <a:lnTo>
                    <a:pt x="253889" y="72397"/>
                  </a:lnTo>
                  <a:lnTo>
                    <a:pt x="252038" y="71672"/>
                  </a:lnTo>
                  <a:close/>
                </a:path>
                <a:path w="368935" h="361314">
                  <a:moveTo>
                    <a:pt x="273407" y="60798"/>
                  </a:moveTo>
                  <a:lnTo>
                    <a:pt x="269374" y="65633"/>
                  </a:lnTo>
                  <a:lnTo>
                    <a:pt x="272812" y="64131"/>
                  </a:lnTo>
                  <a:lnTo>
                    <a:pt x="273407" y="60798"/>
                  </a:lnTo>
                  <a:close/>
                </a:path>
                <a:path w="368935" h="361314">
                  <a:moveTo>
                    <a:pt x="365740" y="18928"/>
                  </a:moveTo>
                  <a:lnTo>
                    <a:pt x="270262" y="60638"/>
                  </a:lnTo>
                  <a:lnTo>
                    <a:pt x="269255" y="61846"/>
                  </a:lnTo>
                  <a:lnTo>
                    <a:pt x="270100" y="63782"/>
                  </a:lnTo>
                  <a:lnTo>
                    <a:pt x="271387" y="63219"/>
                  </a:lnTo>
                  <a:lnTo>
                    <a:pt x="273407" y="60798"/>
                  </a:lnTo>
                  <a:lnTo>
                    <a:pt x="366303" y="20216"/>
                  </a:lnTo>
                  <a:lnTo>
                    <a:pt x="365740" y="18928"/>
                  </a:lnTo>
                  <a:close/>
                </a:path>
                <a:path w="368935" h="361314">
                  <a:moveTo>
                    <a:pt x="302449" y="35829"/>
                  </a:moveTo>
                  <a:lnTo>
                    <a:pt x="293329" y="41277"/>
                  </a:lnTo>
                  <a:lnTo>
                    <a:pt x="285017" y="48243"/>
                  </a:lnTo>
                  <a:lnTo>
                    <a:pt x="277051" y="55345"/>
                  </a:lnTo>
                  <a:lnTo>
                    <a:pt x="268973" y="61201"/>
                  </a:lnTo>
                  <a:lnTo>
                    <a:pt x="269255" y="61846"/>
                  </a:lnTo>
                  <a:lnTo>
                    <a:pt x="270262" y="60638"/>
                  </a:lnTo>
                  <a:lnTo>
                    <a:pt x="365740" y="18928"/>
                  </a:lnTo>
                  <a:lnTo>
                    <a:pt x="365178" y="17640"/>
                  </a:lnTo>
                  <a:lnTo>
                    <a:pt x="367359" y="12080"/>
                  </a:lnTo>
                  <a:lnTo>
                    <a:pt x="366364" y="10976"/>
                  </a:lnTo>
                  <a:lnTo>
                    <a:pt x="303575" y="38405"/>
                  </a:lnTo>
                  <a:lnTo>
                    <a:pt x="303012" y="37117"/>
                  </a:lnTo>
                  <a:lnTo>
                    <a:pt x="304301" y="36554"/>
                  </a:lnTo>
                  <a:lnTo>
                    <a:pt x="302449" y="35829"/>
                  </a:lnTo>
                  <a:close/>
                </a:path>
                <a:path w="368935" h="361314">
                  <a:moveTo>
                    <a:pt x="304301" y="36554"/>
                  </a:moveTo>
                  <a:lnTo>
                    <a:pt x="303575" y="38405"/>
                  </a:lnTo>
                  <a:lnTo>
                    <a:pt x="304864" y="37842"/>
                  </a:lnTo>
                  <a:lnTo>
                    <a:pt x="304301" y="36554"/>
                  </a:lnTo>
                  <a:close/>
                </a:path>
                <a:path w="368935" h="361314">
                  <a:moveTo>
                    <a:pt x="306646" y="27855"/>
                  </a:moveTo>
                  <a:lnTo>
                    <a:pt x="303738" y="35266"/>
                  </a:lnTo>
                  <a:lnTo>
                    <a:pt x="305027" y="34703"/>
                  </a:lnTo>
                  <a:lnTo>
                    <a:pt x="306153" y="37279"/>
                  </a:lnTo>
                  <a:lnTo>
                    <a:pt x="366364" y="10976"/>
                  </a:lnTo>
                  <a:lnTo>
                    <a:pt x="362393" y="6570"/>
                  </a:lnTo>
                  <a:lnTo>
                    <a:pt x="310353" y="29303"/>
                  </a:lnTo>
                  <a:lnTo>
                    <a:pt x="306646" y="27855"/>
                  </a:lnTo>
                  <a:close/>
                </a:path>
                <a:path w="368935" h="361314">
                  <a:moveTo>
                    <a:pt x="349647" y="0"/>
                  </a:moveTo>
                  <a:lnTo>
                    <a:pt x="336449" y="6389"/>
                  </a:lnTo>
                  <a:lnTo>
                    <a:pt x="323007" y="17493"/>
                  </a:lnTo>
                  <a:lnTo>
                    <a:pt x="310517" y="26164"/>
                  </a:lnTo>
                  <a:lnTo>
                    <a:pt x="308498" y="28579"/>
                  </a:lnTo>
                  <a:lnTo>
                    <a:pt x="312931" y="28177"/>
                  </a:lnTo>
                  <a:lnTo>
                    <a:pt x="362393" y="6570"/>
                  </a:lnTo>
                  <a:lnTo>
                    <a:pt x="361400" y="5469"/>
                  </a:lnTo>
                  <a:lnTo>
                    <a:pt x="349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5668" y="1493646"/>
            <a:ext cx="14941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Spli</a:t>
            </a:r>
            <a:r>
              <a:rPr sz="2700" spc="-30" dirty="0">
                <a:latin typeface="Calibri Light"/>
                <a:cs typeface="Calibri Light"/>
              </a:rPr>
              <a:t>t</a:t>
            </a:r>
            <a:r>
              <a:rPr sz="2700" dirty="0">
                <a:latin typeface="Calibri Light"/>
                <a:cs typeface="Calibri Light"/>
              </a:rPr>
              <a:t>ting: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3758260"/>
            <a:ext cx="17157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Migration: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82498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/>
              <a:t>S</a:t>
            </a:r>
            <a:r>
              <a:rPr sz="4100" spc="-20" dirty="0"/>
              <a:t>h</a:t>
            </a:r>
            <a:r>
              <a:rPr sz="4100" spc="-40" dirty="0"/>
              <a:t>a</a:t>
            </a:r>
            <a:r>
              <a:rPr sz="4100" spc="-85" dirty="0"/>
              <a:t>r</a:t>
            </a:r>
            <a:r>
              <a:rPr sz="4100" spc="-45" dirty="0"/>
              <a:t>d</a:t>
            </a:r>
            <a:r>
              <a:rPr sz="4100" spc="-20" dirty="0"/>
              <a:t>i</a:t>
            </a:r>
            <a:r>
              <a:rPr sz="4100" spc="-45" dirty="0"/>
              <a:t>n</a:t>
            </a:r>
            <a:r>
              <a:rPr sz="4100" dirty="0"/>
              <a:t>g</a:t>
            </a:r>
            <a:endParaRPr sz="4100"/>
          </a:p>
        </p:txBody>
      </p:sp>
      <p:sp>
        <p:nvSpPr>
          <p:cNvPr id="8" name="object 8"/>
          <p:cNvSpPr/>
          <p:nvPr/>
        </p:nvSpPr>
        <p:spPr>
          <a:xfrm>
            <a:off x="5538635" y="1695389"/>
            <a:ext cx="368935" cy="361315"/>
          </a:xfrm>
          <a:custGeom>
            <a:avLst/>
            <a:gdLst/>
            <a:ahLst/>
            <a:cxnLst/>
            <a:rect l="l" t="t" r="r" b="b"/>
            <a:pathLst>
              <a:path w="368935" h="361314">
                <a:moveTo>
                  <a:pt x="45967" y="174624"/>
                </a:moveTo>
                <a:lnTo>
                  <a:pt x="39055" y="178529"/>
                </a:lnTo>
                <a:lnTo>
                  <a:pt x="37539" y="221225"/>
                </a:lnTo>
                <a:lnTo>
                  <a:pt x="30463" y="261743"/>
                </a:lnTo>
                <a:lnTo>
                  <a:pt x="19912" y="300900"/>
                </a:lnTo>
                <a:lnTo>
                  <a:pt x="7972" y="339512"/>
                </a:lnTo>
                <a:lnTo>
                  <a:pt x="4664" y="342493"/>
                </a:lnTo>
                <a:lnTo>
                  <a:pt x="3210" y="346198"/>
                </a:lnTo>
                <a:lnTo>
                  <a:pt x="0" y="349092"/>
                </a:lnTo>
                <a:lnTo>
                  <a:pt x="1504" y="352535"/>
                </a:lnTo>
                <a:lnTo>
                  <a:pt x="3890" y="357537"/>
                </a:lnTo>
                <a:lnTo>
                  <a:pt x="13406" y="360746"/>
                </a:lnTo>
                <a:lnTo>
                  <a:pt x="25842" y="360087"/>
                </a:lnTo>
                <a:lnTo>
                  <a:pt x="38590" y="356846"/>
                </a:lnTo>
                <a:lnTo>
                  <a:pt x="51005" y="350199"/>
                </a:lnTo>
                <a:lnTo>
                  <a:pt x="76983" y="332948"/>
                </a:lnTo>
                <a:lnTo>
                  <a:pt x="91983" y="324308"/>
                </a:lnTo>
                <a:lnTo>
                  <a:pt x="204850" y="270972"/>
                </a:lnTo>
                <a:lnTo>
                  <a:pt x="287426" y="234899"/>
                </a:lnTo>
                <a:lnTo>
                  <a:pt x="287699" y="234204"/>
                </a:lnTo>
                <a:lnTo>
                  <a:pt x="286171" y="227194"/>
                </a:lnTo>
                <a:lnTo>
                  <a:pt x="281174" y="226307"/>
                </a:lnTo>
                <a:lnTo>
                  <a:pt x="279188" y="224103"/>
                </a:lnTo>
                <a:lnTo>
                  <a:pt x="32322" y="331946"/>
                </a:lnTo>
                <a:lnTo>
                  <a:pt x="33049" y="330093"/>
                </a:lnTo>
                <a:lnTo>
                  <a:pt x="33213" y="326950"/>
                </a:lnTo>
                <a:lnTo>
                  <a:pt x="35230" y="324533"/>
                </a:lnTo>
                <a:lnTo>
                  <a:pt x="56954" y="306887"/>
                </a:lnTo>
                <a:lnTo>
                  <a:pt x="77741" y="289073"/>
                </a:lnTo>
                <a:lnTo>
                  <a:pt x="97623" y="270504"/>
                </a:lnTo>
                <a:lnTo>
                  <a:pt x="116629" y="250590"/>
                </a:lnTo>
                <a:lnTo>
                  <a:pt x="110175" y="253409"/>
                </a:lnTo>
                <a:lnTo>
                  <a:pt x="101868" y="255499"/>
                </a:lnTo>
                <a:lnTo>
                  <a:pt x="112115" y="244882"/>
                </a:lnTo>
                <a:lnTo>
                  <a:pt x="50587" y="271760"/>
                </a:lnTo>
                <a:lnTo>
                  <a:pt x="59008" y="225090"/>
                </a:lnTo>
                <a:lnTo>
                  <a:pt x="62501" y="203077"/>
                </a:lnTo>
                <a:lnTo>
                  <a:pt x="65496" y="179265"/>
                </a:lnTo>
                <a:lnTo>
                  <a:pt x="59361" y="175059"/>
                </a:lnTo>
                <a:lnTo>
                  <a:pt x="52793" y="173490"/>
                </a:lnTo>
                <a:lnTo>
                  <a:pt x="45967" y="174624"/>
                </a:lnTo>
                <a:close/>
              </a:path>
              <a:path w="368935" h="361314">
                <a:moveTo>
                  <a:pt x="287426" y="234899"/>
                </a:moveTo>
                <a:lnTo>
                  <a:pt x="204850" y="270972"/>
                </a:lnTo>
                <a:lnTo>
                  <a:pt x="237403" y="257063"/>
                </a:lnTo>
                <a:lnTo>
                  <a:pt x="270762" y="244673"/>
                </a:lnTo>
                <a:lnTo>
                  <a:pt x="279068" y="242581"/>
                </a:lnTo>
                <a:lnTo>
                  <a:pt x="284792" y="241616"/>
                </a:lnTo>
                <a:lnTo>
                  <a:pt x="287426" y="234899"/>
                </a:lnTo>
                <a:close/>
              </a:path>
              <a:path w="368935" h="361314">
                <a:moveTo>
                  <a:pt x="173857" y="256076"/>
                </a:moveTo>
                <a:lnTo>
                  <a:pt x="122976" y="282738"/>
                </a:lnTo>
                <a:lnTo>
                  <a:pt x="75229" y="309652"/>
                </a:lnTo>
                <a:lnTo>
                  <a:pt x="32322" y="331946"/>
                </a:lnTo>
                <a:lnTo>
                  <a:pt x="279188" y="224103"/>
                </a:lnTo>
                <a:lnTo>
                  <a:pt x="278195" y="223001"/>
                </a:lnTo>
                <a:lnTo>
                  <a:pt x="226165" y="234539"/>
                </a:lnTo>
                <a:lnTo>
                  <a:pt x="173857" y="256076"/>
                </a:lnTo>
                <a:close/>
              </a:path>
              <a:path w="368935" h="361314">
                <a:moveTo>
                  <a:pt x="161842" y="157133"/>
                </a:moveTo>
                <a:lnTo>
                  <a:pt x="160553" y="157696"/>
                </a:lnTo>
                <a:lnTo>
                  <a:pt x="135759" y="183811"/>
                </a:lnTo>
                <a:lnTo>
                  <a:pt x="50587" y="271760"/>
                </a:lnTo>
                <a:lnTo>
                  <a:pt x="112115" y="244882"/>
                </a:lnTo>
                <a:lnTo>
                  <a:pt x="134220" y="221979"/>
                </a:lnTo>
                <a:lnTo>
                  <a:pt x="168658" y="189481"/>
                </a:lnTo>
                <a:lnTo>
                  <a:pt x="204930" y="157981"/>
                </a:lnTo>
                <a:lnTo>
                  <a:pt x="242783" y="127456"/>
                </a:lnTo>
                <a:lnTo>
                  <a:pt x="246164" y="124904"/>
                </a:lnTo>
                <a:lnTo>
                  <a:pt x="163532" y="161002"/>
                </a:lnTo>
                <a:lnTo>
                  <a:pt x="161842" y="157133"/>
                </a:lnTo>
                <a:close/>
              </a:path>
              <a:path w="368935" h="361314">
                <a:moveTo>
                  <a:pt x="260653" y="113968"/>
                </a:moveTo>
                <a:lnTo>
                  <a:pt x="165713" y="155442"/>
                </a:lnTo>
                <a:lnTo>
                  <a:pt x="166114" y="159874"/>
                </a:lnTo>
                <a:lnTo>
                  <a:pt x="246164" y="124904"/>
                </a:lnTo>
                <a:lnTo>
                  <a:pt x="260653" y="113968"/>
                </a:lnTo>
                <a:close/>
              </a:path>
              <a:path w="368935" h="361314">
                <a:moveTo>
                  <a:pt x="194354" y="126041"/>
                </a:moveTo>
                <a:lnTo>
                  <a:pt x="190701" y="133011"/>
                </a:lnTo>
                <a:lnTo>
                  <a:pt x="182998" y="138296"/>
                </a:lnTo>
                <a:lnTo>
                  <a:pt x="176295" y="142569"/>
                </a:lnTo>
                <a:lnTo>
                  <a:pt x="175639" y="146504"/>
                </a:lnTo>
                <a:lnTo>
                  <a:pt x="169185" y="149323"/>
                </a:lnTo>
                <a:lnTo>
                  <a:pt x="164588" y="152866"/>
                </a:lnTo>
                <a:lnTo>
                  <a:pt x="162406" y="158425"/>
                </a:lnTo>
                <a:lnTo>
                  <a:pt x="165713" y="155442"/>
                </a:lnTo>
                <a:lnTo>
                  <a:pt x="260653" y="113968"/>
                </a:lnTo>
                <a:lnTo>
                  <a:pt x="281965" y="97882"/>
                </a:lnTo>
                <a:lnTo>
                  <a:pt x="302002" y="83623"/>
                </a:lnTo>
                <a:lnTo>
                  <a:pt x="196044" y="129910"/>
                </a:lnTo>
                <a:lnTo>
                  <a:pt x="195482" y="128622"/>
                </a:lnTo>
                <a:lnTo>
                  <a:pt x="196206" y="126766"/>
                </a:lnTo>
                <a:lnTo>
                  <a:pt x="194354" y="126041"/>
                </a:lnTo>
                <a:close/>
              </a:path>
              <a:path w="368935" h="361314">
                <a:moveTo>
                  <a:pt x="228886" y="92534"/>
                </a:moveTo>
                <a:lnTo>
                  <a:pt x="221402" y="100792"/>
                </a:lnTo>
                <a:lnTo>
                  <a:pt x="213737" y="107979"/>
                </a:lnTo>
                <a:lnTo>
                  <a:pt x="205379" y="114894"/>
                </a:lnTo>
                <a:lnTo>
                  <a:pt x="195811" y="122337"/>
                </a:lnTo>
                <a:lnTo>
                  <a:pt x="198788" y="125638"/>
                </a:lnTo>
                <a:lnTo>
                  <a:pt x="198064" y="127494"/>
                </a:lnTo>
                <a:lnTo>
                  <a:pt x="196044" y="129910"/>
                </a:lnTo>
                <a:lnTo>
                  <a:pt x="302002" y="83623"/>
                </a:lnTo>
                <a:lnTo>
                  <a:pt x="322223" y="69233"/>
                </a:lnTo>
                <a:lnTo>
                  <a:pt x="363306" y="41488"/>
                </a:lnTo>
                <a:lnTo>
                  <a:pt x="364032" y="39636"/>
                </a:lnTo>
                <a:lnTo>
                  <a:pt x="228557" y="98818"/>
                </a:lnTo>
                <a:lnTo>
                  <a:pt x="228718" y="95675"/>
                </a:lnTo>
                <a:lnTo>
                  <a:pt x="230870" y="94735"/>
                </a:lnTo>
                <a:lnTo>
                  <a:pt x="228886" y="92534"/>
                </a:lnTo>
                <a:close/>
              </a:path>
              <a:path w="368935" h="361314">
                <a:moveTo>
                  <a:pt x="230312" y="95758"/>
                </a:moveTo>
                <a:lnTo>
                  <a:pt x="228557" y="98818"/>
                </a:lnTo>
                <a:lnTo>
                  <a:pt x="364032" y="39636"/>
                </a:lnTo>
                <a:lnTo>
                  <a:pt x="364758" y="37785"/>
                </a:lnTo>
                <a:lnTo>
                  <a:pt x="231865" y="95839"/>
                </a:lnTo>
                <a:lnTo>
                  <a:pt x="230312" y="95758"/>
                </a:lnTo>
                <a:close/>
              </a:path>
              <a:path w="368935" h="361314">
                <a:moveTo>
                  <a:pt x="230888" y="94754"/>
                </a:moveTo>
                <a:lnTo>
                  <a:pt x="230312" y="95758"/>
                </a:lnTo>
                <a:lnTo>
                  <a:pt x="231865" y="95839"/>
                </a:lnTo>
                <a:lnTo>
                  <a:pt x="230888" y="94754"/>
                </a:lnTo>
                <a:close/>
              </a:path>
              <a:path w="368935" h="361314">
                <a:moveTo>
                  <a:pt x="253589" y="72668"/>
                </a:moveTo>
                <a:lnTo>
                  <a:pt x="250581" y="75376"/>
                </a:lnTo>
                <a:lnTo>
                  <a:pt x="243806" y="81791"/>
                </a:lnTo>
                <a:lnTo>
                  <a:pt x="237696" y="86763"/>
                </a:lnTo>
                <a:lnTo>
                  <a:pt x="232523" y="91903"/>
                </a:lnTo>
                <a:lnTo>
                  <a:pt x="230888" y="94754"/>
                </a:lnTo>
                <a:lnTo>
                  <a:pt x="231865" y="95839"/>
                </a:lnTo>
                <a:lnTo>
                  <a:pt x="364758" y="37785"/>
                </a:lnTo>
                <a:lnTo>
                  <a:pt x="365487" y="35928"/>
                </a:lnTo>
                <a:lnTo>
                  <a:pt x="358074" y="33025"/>
                </a:lnTo>
                <a:lnTo>
                  <a:pt x="358155" y="31456"/>
                </a:lnTo>
                <a:lnTo>
                  <a:pt x="254291" y="76829"/>
                </a:lnTo>
                <a:lnTo>
                  <a:pt x="253934" y="72889"/>
                </a:lnTo>
                <a:lnTo>
                  <a:pt x="253589" y="72668"/>
                </a:lnTo>
                <a:close/>
              </a:path>
              <a:path w="368935" h="361314">
                <a:moveTo>
                  <a:pt x="230870" y="94735"/>
                </a:moveTo>
                <a:lnTo>
                  <a:pt x="228718" y="95675"/>
                </a:lnTo>
                <a:lnTo>
                  <a:pt x="230312" y="95758"/>
                </a:lnTo>
                <a:lnTo>
                  <a:pt x="230888" y="94754"/>
                </a:lnTo>
                <a:close/>
              </a:path>
              <a:path w="368935" h="361314">
                <a:moveTo>
                  <a:pt x="253891" y="72397"/>
                </a:moveTo>
                <a:lnTo>
                  <a:pt x="253934" y="72889"/>
                </a:lnTo>
                <a:lnTo>
                  <a:pt x="256304" y="74410"/>
                </a:lnTo>
                <a:lnTo>
                  <a:pt x="255579" y="76266"/>
                </a:lnTo>
                <a:lnTo>
                  <a:pt x="358155" y="31456"/>
                </a:lnTo>
                <a:lnTo>
                  <a:pt x="358236" y="29882"/>
                </a:lnTo>
                <a:lnTo>
                  <a:pt x="257597" y="73845"/>
                </a:lnTo>
                <a:lnTo>
                  <a:pt x="253891" y="72397"/>
                </a:lnTo>
                <a:close/>
              </a:path>
              <a:path w="368935" h="361314">
                <a:moveTo>
                  <a:pt x="260343" y="69578"/>
                </a:moveTo>
                <a:lnTo>
                  <a:pt x="259050" y="70143"/>
                </a:lnTo>
                <a:lnTo>
                  <a:pt x="257034" y="72557"/>
                </a:lnTo>
                <a:lnTo>
                  <a:pt x="258886" y="73282"/>
                </a:lnTo>
                <a:lnTo>
                  <a:pt x="260175" y="72719"/>
                </a:lnTo>
                <a:lnTo>
                  <a:pt x="259612" y="71431"/>
                </a:lnTo>
                <a:lnTo>
                  <a:pt x="260343" y="69578"/>
                </a:lnTo>
                <a:close/>
              </a:path>
              <a:path w="368935" h="361314">
                <a:moveTo>
                  <a:pt x="268973" y="61201"/>
                </a:moveTo>
                <a:lnTo>
                  <a:pt x="266391" y="62329"/>
                </a:lnTo>
                <a:lnTo>
                  <a:pt x="263087" y="65306"/>
                </a:lnTo>
                <a:lnTo>
                  <a:pt x="260175" y="72719"/>
                </a:lnTo>
                <a:lnTo>
                  <a:pt x="363396" y="27627"/>
                </a:lnTo>
                <a:lnTo>
                  <a:pt x="364124" y="25775"/>
                </a:lnTo>
                <a:lnTo>
                  <a:pt x="272515" y="65795"/>
                </a:lnTo>
                <a:lnTo>
                  <a:pt x="272812" y="64131"/>
                </a:lnTo>
                <a:lnTo>
                  <a:pt x="266792" y="66761"/>
                </a:lnTo>
                <a:lnTo>
                  <a:pt x="266229" y="65473"/>
                </a:lnTo>
                <a:lnTo>
                  <a:pt x="269255" y="61846"/>
                </a:lnTo>
                <a:lnTo>
                  <a:pt x="268973" y="61201"/>
                </a:lnTo>
                <a:close/>
              </a:path>
              <a:path w="368935" h="361314">
                <a:moveTo>
                  <a:pt x="367431" y="22797"/>
                </a:moveTo>
                <a:lnTo>
                  <a:pt x="364853" y="23923"/>
                </a:lnTo>
                <a:lnTo>
                  <a:pt x="368556" y="25373"/>
                </a:lnTo>
                <a:lnTo>
                  <a:pt x="367431" y="22797"/>
                </a:lnTo>
                <a:close/>
              </a:path>
              <a:path w="368935" h="361314">
                <a:moveTo>
                  <a:pt x="366303" y="20216"/>
                </a:moveTo>
                <a:lnTo>
                  <a:pt x="273407" y="60798"/>
                </a:lnTo>
                <a:lnTo>
                  <a:pt x="273109" y="62467"/>
                </a:lnTo>
                <a:lnTo>
                  <a:pt x="275261" y="61527"/>
                </a:lnTo>
                <a:lnTo>
                  <a:pt x="272515" y="65795"/>
                </a:lnTo>
                <a:lnTo>
                  <a:pt x="364124" y="25775"/>
                </a:lnTo>
                <a:lnTo>
                  <a:pt x="364853" y="23923"/>
                </a:lnTo>
                <a:lnTo>
                  <a:pt x="367431" y="22797"/>
                </a:lnTo>
                <a:lnTo>
                  <a:pt x="366303" y="20216"/>
                </a:lnTo>
                <a:close/>
              </a:path>
              <a:path w="368935" h="361314">
                <a:moveTo>
                  <a:pt x="253889" y="72397"/>
                </a:moveTo>
                <a:lnTo>
                  <a:pt x="253589" y="72668"/>
                </a:lnTo>
                <a:lnTo>
                  <a:pt x="253934" y="72889"/>
                </a:lnTo>
                <a:lnTo>
                  <a:pt x="253889" y="72397"/>
                </a:lnTo>
                <a:close/>
              </a:path>
              <a:path w="368935" h="361314">
                <a:moveTo>
                  <a:pt x="252038" y="71672"/>
                </a:moveTo>
                <a:lnTo>
                  <a:pt x="253589" y="72668"/>
                </a:lnTo>
                <a:lnTo>
                  <a:pt x="253889" y="72397"/>
                </a:lnTo>
                <a:lnTo>
                  <a:pt x="252038" y="71672"/>
                </a:lnTo>
                <a:close/>
              </a:path>
              <a:path w="368935" h="361314">
                <a:moveTo>
                  <a:pt x="273407" y="60798"/>
                </a:moveTo>
                <a:lnTo>
                  <a:pt x="269374" y="65633"/>
                </a:lnTo>
                <a:lnTo>
                  <a:pt x="272812" y="64131"/>
                </a:lnTo>
                <a:lnTo>
                  <a:pt x="273407" y="60798"/>
                </a:lnTo>
                <a:close/>
              </a:path>
              <a:path w="368935" h="361314">
                <a:moveTo>
                  <a:pt x="365741" y="18928"/>
                </a:moveTo>
                <a:lnTo>
                  <a:pt x="270262" y="60638"/>
                </a:lnTo>
                <a:lnTo>
                  <a:pt x="269255" y="61846"/>
                </a:lnTo>
                <a:lnTo>
                  <a:pt x="270101" y="63782"/>
                </a:lnTo>
                <a:lnTo>
                  <a:pt x="271387" y="63219"/>
                </a:lnTo>
                <a:lnTo>
                  <a:pt x="273407" y="60798"/>
                </a:lnTo>
                <a:lnTo>
                  <a:pt x="366303" y="20216"/>
                </a:lnTo>
                <a:lnTo>
                  <a:pt x="365741" y="18928"/>
                </a:lnTo>
                <a:close/>
              </a:path>
              <a:path w="368935" h="361314">
                <a:moveTo>
                  <a:pt x="302449" y="35829"/>
                </a:moveTo>
                <a:lnTo>
                  <a:pt x="293330" y="41277"/>
                </a:lnTo>
                <a:lnTo>
                  <a:pt x="285017" y="48243"/>
                </a:lnTo>
                <a:lnTo>
                  <a:pt x="277052" y="55345"/>
                </a:lnTo>
                <a:lnTo>
                  <a:pt x="268973" y="61201"/>
                </a:lnTo>
                <a:lnTo>
                  <a:pt x="269255" y="61846"/>
                </a:lnTo>
                <a:lnTo>
                  <a:pt x="270262" y="60638"/>
                </a:lnTo>
                <a:lnTo>
                  <a:pt x="365741" y="18928"/>
                </a:lnTo>
                <a:lnTo>
                  <a:pt x="365178" y="17640"/>
                </a:lnTo>
                <a:lnTo>
                  <a:pt x="367359" y="12080"/>
                </a:lnTo>
                <a:lnTo>
                  <a:pt x="366364" y="10976"/>
                </a:lnTo>
                <a:lnTo>
                  <a:pt x="303575" y="38405"/>
                </a:lnTo>
                <a:lnTo>
                  <a:pt x="303012" y="37117"/>
                </a:lnTo>
                <a:lnTo>
                  <a:pt x="304301" y="36554"/>
                </a:lnTo>
                <a:lnTo>
                  <a:pt x="302449" y="35829"/>
                </a:lnTo>
                <a:close/>
              </a:path>
              <a:path w="368935" h="361314">
                <a:moveTo>
                  <a:pt x="304301" y="36554"/>
                </a:moveTo>
                <a:lnTo>
                  <a:pt x="303575" y="38405"/>
                </a:lnTo>
                <a:lnTo>
                  <a:pt x="304864" y="37842"/>
                </a:lnTo>
                <a:lnTo>
                  <a:pt x="304301" y="36554"/>
                </a:lnTo>
                <a:close/>
              </a:path>
              <a:path w="368935" h="361314">
                <a:moveTo>
                  <a:pt x="306646" y="27855"/>
                </a:moveTo>
                <a:lnTo>
                  <a:pt x="303738" y="35266"/>
                </a:lnTo>
                <a:lnTo>
                  <a:pt x="305027" y="34703"/>
                </a:lnTo>
                <a:lnTo>
                  <a:pt x="306153" y="37279"/>
                </a:lnTo>
                <a:lnTo>
                  <a:pt x="366364" y="10976"/>
                </a:lnTo>
                <a:lnTo>
                  <a:pt x="362393" y="6570"/>
                </a:lnTo>
                <a:lnTo>
                  <a:pt x="310354" y="29303"/>
                </a:lnTo>
                <a:lnTo>
                  <a:pt x="306646" y="27855"/>
                </a:lnTo>
                <a:close/>
              </a:path>
              <a:path w="368935" h="361314">
                <a:moveTo>
                  <a:pt x="349647" y="0"/>
                </a:moveTo>
                <a:lnTo>
                  <a:pt x="336450" y="6389"/>
                </a:lnTo>
                <a:lnTo>
                  <a:pt x="323007" y="17493"/>
                </a:lnTo>
                <a:lnTo>
                  <a:pt x="310517" y="26164"/>
                </a:lnTo>
                <a:lnTo>
                  <a:pt x="308499" y="28579"/>
                </a:lnTo>
                <a:lnTo>
                  <a:pt x="312931" y="28177"/>
                </a:lnTo>
                <a:lnTo>
                  <a:pt x="362393" y="6570"/>
                </a:lnTo>
                <a:lnTo>
                  <a:pt x="361400" y="5469"/>
                </a:lnTo>
                <a:lnTo>
                  <a:pt x="349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8038" y="1125092"/>
            <a:ext cx="2203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Print"/>
                <a:cs typeface="Segoe Print"/>
              </a:rPr>
              <a:t>Split</a:t>
            </a:r>
            <a:r>
              <a:rPr sz="160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chunks</a:t>
            </a:r>
            <a:r>
              <a:rPr sz="1600" dirty="0">
                <a:latin typeface="Segoe Print"/>
                <a:cs typeface="Segoe Print"/>
              </a:rPr>
              <a:t> </a:t>
            </a:r>
            <a:r>
              <a:rPr sz="1600" spc="-5" dirty="0">
                <a:latin typeface="Segoe Print"/>
                <a:cs typeface="Segoe Print"/>
              </a:rPr>
              <a:t>that</a:t>
            </a:r>
            <a:r>
              <a:rPr sz="1600" dirty="0">
                <a:latin typeface="Segoe Print"/>
                <a:cs typeface="Segoe Print"/>
              </a:rPr>
              <a:t> </a:t>
            </a:r>
            <a:r>
              <a:rPr sz="1600" spc="-5" dirty="0">
                <a:latin typeface="Segoe Print"/>
                <a:cs typeface="Segoe Print"/>
              </a:rPr>
              <a:t>are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8038" y="1368628"/>
            <a:ext cx="932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Print"/>
                <a:cs typeface="Segoe Print"/>
              </a:rPr>
              <a:t>too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large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5582" y="3657980"/>
            <a:ext cx="2332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Print"/>
                <a:cs typeface="Segoe Print"/>
              </a:rPr>
              <a:t>Mongos Load</a:t>
            </a:r>
            <a:r>
              <a:rPr sz="1600" spc="-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Balancer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5582" y="3901821"/>
            <a:ext cx="2062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Print"/>
                <a:cs typeface="Segoe Print"/>
              </a:rPr>
              <a:t>triggers</a:t>
            </a:r>
            <a:r>
              <a:rPr sz="1600" spc="2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rebalancing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8071" y="6391655"/>
            <a:ext cx="3918585" cy="277495"/>
          </a:xfrm>
          <a:prstGeom prst="rect">
            <a:avLst/>
          </a:prstGeom>
          <a:solidFill>
            <a:srgbClr val="B1C6E2"/>
          </a:solidFill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200" spc="-5" dirty="0">
                <a:latin typeface="Tahoma"/>
                <a:cs typeface="Tahoma"/>
              </a:rPr>
              <a:t>docs.mongodb.org/manual/core/sharding-introduction/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4120" y="1449324"/>
            <a:ext cx="3148584" cy="2267712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51104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Classification:</a:t>
            </a:r>
            <a:r>
              <a:rPr sz="3700" spc="-100" dirty="0"/>
              <a:t> </a:t>
            </a:r>
            <a:r>
              <a:rPr sz="3700" spc="-40" dirty="0"/>
              <a:t>MongoDB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45" dirty="0">
                <a:solidFill>
                  <a:srgbClr val="7E7E7E"/>
                </a:solidFill>
              </a:rPr>
              <a:t>Techniques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656294" y="1984057"/>
            <a:ext cx="1102360" cy="1022985"/>
            <a:chOff x="2656294" y="1984057"/>
            <a:chExt cx="1102360" cy="1022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6294" y="1987216"/>
              <a:ext cx="1101926" cy="1019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096" y="2136648"/>
              <a:ext cx="1066787" cy="772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5100" y="1988820"/>
              <a:ext cx="1008888" cy="9357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05100" y="198882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2932" y="0"/>
                  </a:lnTo>
                  <a:lnTo>
                    <a:pt x="902216" y="7953"/>
                  </a:lnTo>
                  <a:lnTo>
                    <a:pt x="945026" y="30097"/>
                  </a:lnTo>
                  <a:lnTo>
                    <a:pt x="978790" y="63861"/>
                  </a:lnTo>
                  <a:lnTo>
                    <a:pt x="1000934" y="106671"/>
                  </a:lnTo>
                  <a:lnTo>
                    <a:pt x="1008888" y="155955"/>
                  </a:lnTo>
                  <a:lnTo>
                    <a:pt x="1008888" y="779779"/>
                  </a:lnTo>
                  <a:lnTo>
                    <a:pt x="1000934" y="829064"/>
                  </a:lnTo>
                  <a:lnTo>
                    <a:pt x="978790" y="871874"/>
                  </a:lnTo>
                  <a:lnTo>
                    <a:pt x="945026" y="905638"/>
                  </a:lnTo>
                  <a:lnTo>
                    <a:pt x="902216" y="927782"/>
                  </a:lnTo>
                  <a:lnTo>
                    <a:pt x="852932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36926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Range-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00806" y="1984248"/>
            <a:ext cx="1100455" cy="1022985"/>
            <a:chOff x="3800806" y="1984248"/>
            <a:chExt cx="1100455" cy="10229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0806" y="1987216"/>
              <a:ext cx="1100427" cy="10196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7619" y="2136648"/>
              <a:ext cx="1066787" cy="7726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9623" y="1988820"/>
              <a:ext cx="1007363" cy="9357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49623" y="198882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51408" y="0"/>
                  </a:lnTo>
                  <a:lnTo>
                    <a:pt x="900692" y="7953"/>
                  </a:lnTo>
                  <a:lnTo>
                    <a:pt x="943502" y="30097"/>
                  </a:lnTo>
                  <a:lnTo>
                    <a:pt x="977266" y="63861"/>
                  </a:lnTo>
                  <a:lnTo>
                    <a:pt x="999410" y="106671"/>
                  </a:lnTo>
                  <a:lnTo>
                    <a:pt x="1007363" y="155955"/>
                  </a:lnTo>
                  <a:lnTo>
                    <a:pt x="1007363" y="779779"/>
                  </a:lnTo>
                  <a:lnTo>
                    <a:pt x="999410" y="829064"/>
                  </a:lnTo>
                  <a:lnTo>
                    <a:pt x="977266" y="871874"/>
                  </a:lnTo>
                  <a:lnTo>
                    <a:pt x="943502" y="905638"/>
                  </a:lnTo>
                  <a:lnTo>
                    <a:pt x="900692" y="927782"/>
                  </a:lnTo>
                  <a:lnTo>
                    <a:pt x="851408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80434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Hash-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48380" y="1988820"/>
            <a:ext cx="1477010" cy="1014094"/>
            <a:chOff x="4948380" y="1988820"/>
            <a:chExt cx="1477010" cy="1014094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8380" y="1991787"/>
              <a:ext cx="1455514" cy="10105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4335" y="2136648"/>
              <a:ext cx="1450848" cy="7726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92623" y="1988820"/>
              <a:ext cx="1371600" cy="935990"/>
            </a:xfrm>
            <a:custGeom>
              <a:avLst/>
              <a:gdLst/>
              <a:ahLst/>
              <a:cxnLst/>
              <a:rect l="l" t="t" r="r" b="b"/>
              <a:pathLst>
                <a:path w="1371600" h="935989">
                  <a:moveTo>
                    <a:pt x="1215643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1215643" y="935735"/>
                  </a:lnTo>
                  <a:lnTo>
                    <a:pt x="1264928" y="927782"/>
                  </a:lnTo>
                  <a:lnTo>
                    <a:pt x="1307738" y="905638"/>
                  </a:lnTo>
                  <a:lnTo>
                    <a:pt x="1341502" y="871874"/>
                  </a:lnTo>
                  <a:lnTo>
                    <a:pt x="1363646" y="829064"/>
                  </a:lnTo>
                  <a:lnTo>
                    <a:pt x="1371600" y="779779"/>
                  </a:lnTo>
                  <a:lnTo>
                    <a:pt x="1371600" y="155955"/>
                  </a:lnTo>
                  <a:lnTo>
                    <a:pt x="1363646" y="106671"/>
                  </a:lnTo>
                  <a:lnTo>
                    <a:pt x="1341502" y="63861"/>
                  </a:lnTo>
                  <a:lnTo>
                    <a:pt x="1307738" y="30097"/>
                  </a:lnTo>
                  <a:lnTo>
                    <a:pt x="1264928" y="7953"/>
                  </a:lnTo>
                  <a:lnTo>
                    <a:pt x="12156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38165" y="2188844"/>
            <a:ext cx="1082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tity-G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oup  Sharding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55630" y="1988820"/>
            <a:ext cx="1239520" cy="1014094"/>
            <a:chOff x="6455630" y="1988820"/>
            <a:chExt cx="1239520" cy="1014094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5630" y="1991787"/>
              <a:ext cx="1239078" cy="10105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7855" y="2136648"/>
              <a:ext cx="1213091" cy="7726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99859" y="1988820"/>
              <a:ext cx="1155700" cy="935990"/>
            </a:xfrm>
            <a:custGeom>
              <a:avLst/>
              <a:gdLst/>
              <a:ahLst/>
              <a:cxnLst/>
              <a:rect l="l" t="t" r="r" b="b"/>
              <a:pathLst>
                <a:path w="1155700" h="935989">
                  <a:moveTo>
                    <a:pt x="99923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999236" y="935735"/>
                  </a:lnTo>
                  <a:lnTo>
                    <a:pt x="1048520" y="927782"/>
                  </a:lnTo>
                  <a:lnTo>
                    <a:pt x="1091330" y="905638"/>
                  </a:lnTo>
                  <a:lnTo>
                    <a:pt x="1125094" y="871874"/>
                  </a:lnTo>
                  <a:lnTo>
                    <a:pt x="1147238" y="829064"/>
                  </a:lnTo>
                  <a:lnTo>
                    <a:pt x="1155191" y="779779"/>
                  </a:lnTo>
                  <a:lnTo>
                    <a:pt x="1155191" y="155955"/>
                  </a:lnTo>
                  <a:lnTo>
                    <a:pt x="1147238" y="106671"/>
                  </a:lnTo>
                  <a:lnTo>
                    <a:pt x="1125094" y="63861"/>
                  </a:lnTo>
                  <a:lnTo>
                    <a:pt x="1091330" y="30097"/>
                  </a:lnTo>
                  <a:lnTo>
                    <a:pt x="1048520" y="7953"/>
                  </a:lnTo>
                  <a:lnTo>
                    <a:pt x="9992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31685" y="2188844"/>
            <a:ext cx="89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Cons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 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Hashing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46422" y="1988820"/>
            <a:ext cx="980440" cy="1014094"/>
            <a:chOff x="7746422" y="1988820"/>
            <a:chExt cx="980440" cy="1014094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46422" y="1991787"/>
              <a:ext cx="980083" cy="10105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6971" y="2136648"/>
              <a:ext cx="917460" cy="7726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790687" y="1988820"/>
              <a:ext cx="896619" cy="935990"/>
            </a:xfrm>
            <a:custGeom>
              <a:avLst/>
              <a:gdLst/>
              <a:ahLst/>
              <a:cxnLst/>
              <a:rect l="l" t="t" r="r" b="b"/>
              <a:pathLst>
                <a:path w="896620" h="935989">
                  <a:moveTo>
                    <a:pt x="746759" y="0"/>
                  </a:moveTo>
                  <a:lnTo>
                    <a:pt x="149351" y="0"/>
                  </a:lnTo>
                  <a:lnTo>
                    <a:pt x="102168" y="7620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1"/>
                  </a:lnTo>
                  <a:lnTo>
                    <a:pt x="0" y="786383"/>
                  </a:lnTo>
                  <a:lnTo>
                    <a:pt x="7620" y="833567"/>
                  </a:lnTo>
                  <a:lnTo>
                    <a:pt x="28834" y="874562"/>
                  </a:lnTo>
                  <a:lnTo>
                    <a:pt x="61173" y="906901"/>
                  </a:lnTo>
                  <a:lnTo>
                    <a:pt x="102168" y="928115"/>
                  </a:lnTo>
                  <a:lnTo>
                    <a:pt x="149351" y="935735"/>
                  </a:lnTo>
                  <a:lnTo>
                    <a:pt x="746759" y="935735"/>
                  </a:lnTo>
                  <a:lnTo>
                    <a:pt x="793943" y="928115"/>
                  </a:lnTo>
                  <a:lnTo>
                    <a:pt x="834938" y="906901"/>
                  </a:lnTo>
                  <a:lnTo>
                    <a:pt x="867277" y="874562"/>
                  </a:lnTo>
                  <a:lnTo>
                    <a:pt x="888491" y="833567"/>
                  </a:lnTo>
                  <a:lnTo>
                    <a:pt x="896111" y="786383"/>
                  </a:lnTo>
                  <a:lnTo>
                    <a:pt x="896111" y="149351"/>
                  </a:lnTo>
                  <a:lnTo>
                    <a:pt x="888491" y="102168"/>
                  </a:lnTo>
                  <a:lnTo>
                    <a:pt x="867277" y="61173"/>
                  </a:lnTo>
                  <a:lnTo>
                    <a:pt x="834938" y="28834"/>
                  </a:lnTo>
                  <a:lnTo>
                    <a:pt x="793943" y="7620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41691" y="2188844"/>
            <a:ext cx="596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ed  Disk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33196" y="1910460"/>
          <a:ext cx="2045970" cy="432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2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Sharding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Replication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7405" marR="83820" indent="4876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  Mana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eme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3625" marR="83820" indent="371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essing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3800830" y="3067621"/>
            <a:ext cx="1094740" cy="1047750"/>
            <a:chOff x="3800830" y="3067621"/>
            <a:chExt cx="1094740" cy="1047750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0830" y="3070780"/>
              <a:ext cx="1094269" cy="10196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8099" y="3098279"/>
              <a:ext cx="998232" cy="10165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9623" y="3072383"/>
              <a:ext cx="1001267" cy="93573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849623" y="3072383"/>
              <a:ext cx="1001394" cy="935990"/>
            </a:xfrm>
            <a:custGeom>
              <a:avLst/>
              <a:gdLst/>
              <a:ahLst/>
              <a:cxnLst/>
              <a:rect l="l" t="t" r="r" b="b"/>
              <a:pathLst>
                <a:path w="100139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45312" y="0"/>
                  </a:lnTo>
                  <a:lnTo>
                    <a:pt x="894596" y="7953"/>
                  </a:lnTo>
                  <a:lnTo>
                    <a:pt x="937406" y="30097"/>
                  </a:lnTo>
                  <a:lnTo>
                    <a:pt x="971170" y="63861"/>
                  </a:lnTo>
                  <a:lnTo>
                    <a:pt x="993314" y="106671"/>
                  </a:lnTo>
                  <a:lnTo>
                    <a:pt x="1001267" y="155955"/>
                  </a:lnTo>
                  <a:lnTo>
                    <a:pt x="1001267" y="779779"/>
                  </a:lnTo>
                  <a:lnTo>
                    <a:pt x="993314" y="829064"/>
                  </a:lnTo>
                  <a:lnTo>
                    <a:pt x="971170" y="871874"/>
                  </a:lnTo>
                  <a:lnTo>
                    <a:pt x="937406" y="905638"/>
                  </a:lnTo>
                  <a:lnTo>
                    <a:pt x="894596" y="927782"/>
                  </a:lnTo>
                  <a:lnTo>
                    <a:pt x="845312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011295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Sync.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epl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50198" y="4143565"/>
            <a:ext cx="1102360" cy="1024890"/>
            <a:chOff x="2650198" y="4143565"/>
            <a:chExt cx="1102360" cy="1024890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50198" y="4146763"/>
              <a:ext cx="1101926" cy="10211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99004" y="4148328"/>
              <a:ext cx="1008887" cy="9372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99004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852678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7" y="156210"/>
                  </a:lnTo>
                  <a:lnTo>
                    <a:pt x="1008887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8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873501" y="4471542"/>
            <a:ext cx="659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Logging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799282" y="4148328"/>
            <a:ext cx="1091565" cy="1015365"/>
            <a:chOff x="3799282" y="4148328"/>
            <a:chExt cx="1091565" cy="1015365"/>
          </a:xfrm>
        </p:grpSpPr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99282" y="4151335"/>
              <a:ext cx="1091283" cy="10120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7432" y="4297680"/>
              <a:ext cx="1015009" cy="77266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843528" y="4148328"/>
              <a:ext cx="1007744" cy="937260"/>
            </a:xfrm>
            <a:custGeom>
              <a:avLst/>
              <a:gdLst/>
              <a:ahLst/>
              <a:cxnLst/>
              <a:rect l="l" t="t" r="r" b="b"/>
              <a:pathLst>
                <a:path w="1007745" h="937260">
                  <a:moveTo>
                    <a:pt x="851154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51154" y="937260"/>
                  </a:lnTo>
                  <a:lnTo>
                    <a:pt x="900513" y="929292"/>
                  </a:lnTo>
                  <a:lnTo>
                    <a:pt x="943392" y="907109"/>
                  </a:lnTo>
                  <a:lnTo>
                    <a:pt x="977213" y="873288"/>
                  </a:lnTo>
                  <a:lnTo>
                    <a:pt x="999396" y="830409"/>
                  </a:lnTo>
                  <a:lnTo>
                    <a:pt x="1007363" y="781050"/>
                  </a:lnTo>
                  <a:lnTo>
                    <a:pt x="1007363" y="156210"/>
                  </a:lnTo>
                  <a:lnTo>
                    <a:pt x="999396" y="106850"/>
                  </a:lnTo>
                  <a:lnTo>
                    <a:pt x="977213" y="63971"/>
                  </a:lnTo>
                  <a:lnTo>
                    <a:pt x="943392" y="30150"/>
                  </a:lnTo>
                  <a:lnTo>
                    <a:pt x="900513" y="7967"/>
                  </a:lnTo>
                  <a:lnTo>
                    <a:pt x="8511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000246" y="4349622"/>
            <a:ext cx="694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Upd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-  in-Place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654770" y="5234940"/>
            <a:ext cx="1092835" cy="1014094"/>
            <a:chOff x="2654770" y="5234940"/>
            <a:chExt cx="1092835" cy="1014094"/>
          </a:xfrm>
        </p:grpSpPr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4770" y="5237907"/>
              <a:ext cx="1092782" cy="10105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9963" y="5382768"/>
              <a:ext cx="923569" cy="77266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699003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5"/>
                  </a:lnTo>
                  <a:lnTo>
                    <a:pt x="945026" y="905645"/>
                  </a:lnTo>
                  <a:lnTo>
                    <a:pt x="978790" y="871885"/>
                  </a:lnTo>
                  <a:lnTo>
                    <a:pt x="1000934" y="829073"/>
                  </a:lnTo>
                  <a:lnTo>
                    <a:pt x="1008887" y="779780"/>
                  </a:lnTo>
                  <a:lnTo>
                    <a:pt x="1008887" y="155956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923794" y="5435600"/>
            <a:ext cx="5575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obal  Index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794710" y="5230177"/>
            <a:ext cx="1100455" cy="1022985"/>
            <a:chOff x="3794710" y="5230177"/>
            <a:chExt cx="1100455" cy="1022985"/>
          </a:xfrm>
        </p:grpSpPr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4710" y="5233336"/>
              <a:ext cx="1100427" cy="10196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43528" y="5234940"/>
              <a:ext cx="1007363" cy="93573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843528" y="523494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1408" y="0"/>
                  </a:lnTo>
                  <a:lnTo>
                    <a:pt x="900692" y="7953"/>
                  </a:lnTo>
                  <a:lnTo>
                    <a:pt x="943502" y="30097"/>
                  </a:lnTo>
                  <a:lnTo>
                    <a:pt x="977266" y="63861"/>
                  </a:lnTo>
                  <a:lnTo>
                    <a:pt x="999410" y="106671"/>
                  </a:lnTo>
                  <a:lnTo>
                    <a:pt x="1007363" y="155956"/>
                  </a:lnTo>
                  <a:lnTo>
                    <a:pt x="1007363" y="779780"/>
                  </a:lnTo>
                  <a:lnTo>
                    <a:pt x="999410" y="829073"/>
                  </a:lnTo>
                  <a:lnTo>
                    <a:pt x="977266" y="871885"/>
                  </a:lnTo>
                  <a:lnTo>
                    <a:pt x="943502" y="905645"/>
                  </a:lnTo>
                  <a:lnTo>
                    <a:pt x="900692" y="927785"/>
                  </a:lnTo>
                  <a:lnTo>
                    <a:pt x="851408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108450" y="5435600"/>
            <a:ext cx="476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Local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nd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945335" y="3067621"/>
            <a:ext cx="1228725" cy="1047750"/>
            <a:chOff x="4945335" y="3067621"/>
            <a:chExt cx="1228725" cy="1047750"/>
          </a:xfrm>
        </p:grpSpPr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45335" y="3070780"/>
              <a:ext cx="1228432" cy="101967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61203" y="3098279"/>
              <a:ext cx="998232" cy="10165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94147" y="3072383"/>
              <a:ext cx="1135379" cy="93573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994147" y="3072383"/>
              <a:ext cx="1135380" cy="935990"/>
            </a:xfrm>
            <a:custGeom>
              <a:avLst/>
              <a:gdLst/>
              <a:ahLst/>
              <a:cxnLst/>
              <a:rect l="l" t="t" r="r" b="b"/>
              <a:pathLst>
                <a:path w="113537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979424" y="0"/>
                  </a:lnTo>
                  <a:lnTo>
                    <a:pt x="1028708" y="7953"/>
                  </a:lnTo>
                  <a:lnTo>
                    <a:pt x="1071518" y="30097"/>
                  </a:lnTo>
                  <a:lnTo>
                    <a:pt x="1105282" y="63861"/>
                  </a:lnTo>
                  <a:lnTo>
                    <a:pt x="1127426" y="106671"/>
                  </a:lnTo>
                  <a:lnTo>
                    <a:pt x="1135379" y="155955"/>
                  </a:lnTo>
                  <a:lnTo>
                    <a:pt x="1135379" y="779779"/>
                  </a:lnTo>
                  <a:lnTo>
                    <a:pt x="1127426" y="829064"/>
                  </a:lnTo>
                  <a:lnTo>
                    <a:pt x="1105282" y="871874"/>
                  </a:lnTo>
                  <a:lnTo>
                    <a:pt x="1071518" y="905638"/>
                  </a:lnTo>
                  <a:lnTo>
                    <a:pt x="1028708" y="927782"/>
                  </a:lnTo>
                  <a:lnTo>
                    <a:pt x="979424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224017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Async.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epl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225489" y="3082861"/>
            <a:ext cx="1083945" cy="1022985"/>
            <a:chOff x="6225489" y="3082861"/>
            <a:chExt cx="1083945" cy="1022985"/>
          </a:xfrm>
        </p:grpSpPr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25489" y="3086020"/>
              <a:ext cx="1082140" cy="10196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71260" y="3235451"/>
              <a:ext cx="1037843" cy="7726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74308" y="3087623"/>
              <a:ext cx="989075" cy="93573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274308" y="3087623"/>
              <a:ext cx="989330" cy="935990"/>
            </a:xfrm>
            <a:custGeom>
              <a:avLst/>
              <a:gdLst/>
              <a:ahLst/>
              <a:cxnLst/>
              <a:rect l="l" t="t" r="r" b="b"/>
              <a:pathLst>
                <a:path w="98932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33119" y="0"/>
                  </a:lnTo>
                  <a:lnTo>
                    <a:pt x="882404" y="7953"/>
                  </a:lnTo>
                  <a:lnTo>
                    <a:pt x="925214" y="30097"/>
                  </a:lnTo>
                  <a:lnTo>
                    <a:pt x="958978" y="63861"/>
                  </a:lnTo>
                  <a:lnTo>
                    <a:pt x="981122" y="106671"/>
                  </a:lnTo>
                  <a:lnTo>
                    <a:pt x="989075" y="155955"/>
                  </a:lnTo>
                  <a:lnTo>
                    <a:pt x="989075" y="779780"/>
                  </a:lnTo>
                  <a:lnTo>
                    <a:pt x="981122" y="829064"/>
                  </a:lnTo>
                  <a:lnTo>
                    <a:pt x="958978" y="871874"/>
                  </a:lnTo>
                  <a:lnTo>
                    <a:pt x="925214" y="905638"/>
                  </a:lnTo>
                  <a:lnTo>
                    <a:pt x="882404" y="927782"/>
                  </a:lnTo>
                  <a:lnTo>
                    <a:pt x="833119" y="935736"/>
                  </a:lnTo>
                  <a:lnTo>
                    <a:pt x="155955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434454" y="3287014"/>
            <a:ext cx="670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Prima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y  </a:t>
            </a:r>
            <a:r>
              <a:rPr sz="1600" spc="-10" dirty="0">
                <a:latin typeface="Calibri"/>
                <a:cs typeface="Calibri"/>
              </a:rPr>
              <a:t>Copy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366955" y="3095244"/>
            <a:ext cx="1353820" cy="1014094"/>
            <a:chOff x="7366955" y="3095244"/>
            <a:chExt cx="1353820" cy="1014094"/>
          </a:xfrm>
        </p:grpSpPr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66955" y="3098211"/>
              <a:ext cx="1353433" cy="101053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53884" y="3243072"/>
              <a:ext cx="1179588" cy="77266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411212" y="3095244"/>
              <a:ext cx="1270000" cy="935990"/>
            </a:xfrm>
            <a:custGeom>
              <a:avLst/>
              <a:gdLst/>
              <a:ahLst/>
              <a:cxnLst/>
              <a:rect l="l" t="t" r="r" b="b"/>
              <a:pathLst>
                <a:path w="1270000" h="935989">
                  <a:moveTo>
                    <a:pt x="111353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1113536" y="935735"/>
                  </a:lnTo>
                  <a:lnTo>
                    <a:pt x="1162820" y="927782"/>
                  </a:lnTo>
                  <a:lnTo>
                    <a:pt x="1205630" y="905638"/>
                  </a:lnTo>
                  <a:lnTo>
                    <a:pt x="1239394" y="871874"/>
                  </a:lnTo>
                  <a:lnTo>
                    <a:pt x="1261538" y="829064"/>
                  </a:lnTo>
                  <a:lnTo>
                    <a:pt x="1269492" y="779779"/>
                  </a:lnTo>
                  <a:lnTo>
                    <a:pt x="1269492" y="155955"/>
                  </a:lnTo>
                  <a:lnTo>
                    <a:pt x="1261538" y="106671"/>
                  </a:lnTo>
                  <a:lnTo>
                    <a:pt x="1239394" y="63861"/>
                  </a:lnTo>
                  <a:lnTo>
                    <a:pt x="1205630" y="30097"/>
                  </a:lnTo>
                  <a:lnTo>
                    <a:pt x="1162820" y="7953"/>
                  </a:lnTo>
                  <a:lnTo>
                    <a:pt x="11135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617332" y="3294634"/>
            <a:ext cx="859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Update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A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whe</a:t>
            </a:r>
            <a:r>
              <a:rPr sz="1600" spc="-4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937722" y="4143565"/>
            <a:ext cx="1102360" cy="1024890"/>
            <a:chOff x="4937722" y="4143565"/>
            <a:chExt cx="1102360" cy="1024890"/>
          </a:xfrm>
        </p:grpSpPr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7722" y="4146763"/>
              <a:ext cx="1101926" cy="102114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527" y="4148328"/>
              <a:ext cx="1008888" cy="93726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986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2677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8" y="156210"/>
                  </a:lnTo>
                  <a:lnTo>
                    <a:pt x="1008888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7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154929" y="4471542"/>
            <a:ext cx="672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achi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080722" y="4143565"/>
            <a:ext cx="1102360" cy="1024890"/>
            <a:chOff x="6080722" y="4143565"/>
            <a:chExt cx="1102360" cy="1024890"/>
          </a:xfrm>
        </p:grpSpPr>
        <p:pic>
          <p:nvPicPr>
            <p:cNvPr id="80" name="object 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80722" y="4146763"/>
              <a:ext cx="1101926" cy="102114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06667" y="4297680"/>
              <a:ext cx="1051585" cy="77266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29527" y="4148328"/>
              <a:ext cx="1008888" cy="93726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129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2677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8" y="156210"/>
                  </a:lnTo>
                  <a:lnTo>
                    <a:pt x="1008888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7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269482" y="4349622"/>
            <a:ext cx="7308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In-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211540" y="4143755"/>
            <a:ext cx="1513840" cy="1024255"/>
            <a:chOff x="7211540" y="4143755"/>
            <a:chExt cx="1513840" cy="1024255"/>
          </a:xfrm>
        </p:grpSpPr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11540" y="4146763"/>
              <a:ext cx="1513386" cy="102114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52715" y="4297679"/>
              <a:ext cx="1432559" cy="77266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60335" y="4148327"/>
              <a:ext cx="1420368" cy="93726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260335" y="4148327"/>
              <a:ext cx="1420495" cy="937260"/>
            </a:xfrm>
            <a:custGeom>
              <a:avLst/>
              <a:gdLst/>
              <a:ahLst/>
              <a:cxnLst/>
              <a:rect l="l" t="t" r="r" b="b"/>
              <a:pathLst>
                <a:path w="142049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1264158" y="0"/>
                  </a:lnTo>
                  <a:lnTo>
                    <a:pt x="1313517" y="7967"/>
                  </a:lnTo>
                  <a:lnTo>
                    <a:pt x="1356396" y="30150"/>
                  </a:lnTo>
                  <a:lnTo>
                    <a:pt x="1390217" y="63971"/>
                  </a:lnTo>
                  <a:lnTo>
                    <a:pt x="1412400" y="106850"/>
                  </a:lnTo>
                  <a:lnTo>
                    <a:pt x="1420368" y="156210"/>
                  </a:lnTo>
                  <a:lnTo>
                    <a:pt x="1420368" y="781050"/>
                  </a:lnTo>
                  <a:lnTo>
                    <a:pt x="1412400" y="830409"/>
                  </a:lnTo>
                  <a:lnTo>
                    <a:pt x="1390217" y="873288"/>
                  </a:lnTo>
                  <a:lnTo>
                    <a:pt x="1356396" y="907109"/>
                  </a:lnTo>
                  <a:lnTo>
                    <a:pt x="1313517" y="929292"/>
                  </a:lnTo>
                  <a:lnTo>
                    <a:pt x="1264158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416165" y="4349622"/>
            <a:ext cx="111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Append-</a:t>
            </a:r>
            <a:r>
              <a:rPr sz="1600" spc="-10" dirty="0">
                <a:latin typeface="Calibri"/>
                <a:cs typeface="Calibri"/>
              </a:rPr>
              <a:t>On</a:t>
            </a:r>
            <a:r>
              <a:rPr sz="1600" spc="-5" dirty="0">
                <a:latin typeface="Calibri"/>
                <a:cs typeface="Calibri"/>
              </a:rPr>
              <a:t>ly  </a:t>
            </a:r>
            <a:r>
              <a:rPr sz="1600" spc="-15" dirty="0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4916386" y="5230177"/>
            <a:ext cx="1102360" cy="1022985"/>
            <a:chOff x="4916386" y="5230177"/>
            <a:chExt cx="1102360" cy="1022985"/>
          </a:xfrm>
        </p:grpSpPr>
        <p:pic>
          <p:nvPicPr>
            <p:cNvPr id="92" name="object 9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6386" y="5233336"/>
              <a:ext cx="1101926" cy="101967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36235" y="5382768"/>
              <a:ext cx="1059167" cy="77266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65191" y="5234940"/>
              <a:ext cx="1008888" cy="93573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965191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2932" y="0"/>
                  </a:lnTo>
                  <a:lnTo>
                    <a:pt x="902216" y="7953"/>
                  </a:lnTo>
                  <a:lnTo>
                    <a:pt x="945026" y="30097"/>
                  </a:lnTo>
                  <a:lnTo>
                    <a:pt x="978790" y="63861"/>
                  </a:lnTo>
                  <a:lnTo>
                    <a:pt x="1000934" y="106671"/>
                  </a:lnTo>
                  <a:lnTo>
                    <a:pt x="1008888" y="155956"/>
                  </a:lnTo>
                  <a:lnTo>
                    <a:pt x="1008888" y="779780"/>
                  </a:lnTo>
                  <a:lnTo>
                    <a:pt x="1000934" y="829073"/>
                  </a:lnTo>
                  <a:lnTo>
                    <a:pt x="978790" y="871885"/>
                  </a:lnTo>
                  <a:lnTo>
                    <a:pt x="945026" y="905645"/>
                  </a:lnTo>
                  <a:lnTo>
                    <a:pt x="902216" y="927785"/>
                  </a:lnTo>
                  <a:lnTo>
                    <a:pt x="852932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100065" y="5435600"/>
            <a:ext cx="73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Query </a:t>
            </a:r>
            <a:r>
              <a:rPr sz="1600" spc="-5" dirty="0">
                <a:latin typeface="Calibri"/>
                <a:cs typeface="Calibri"/>
              </a:rPr>
              <a:t> P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an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042595" y="5242369"/>
            <a:ext cx="1262380" cy="1022985"/>
            <a:chOff x="6042595" y="5242369"/>
            <a:chExt cx="1262380" cy="1022985"/>
          </a:xfrm>
        </p:grpSpPr>
        <p:pic>
          <p:nvPicPr>
            <p:cNvPr id="98" name="object 9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42595" y="5245528"/>
              <a:ext cx="1262001" cy="101967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91427" y="5247132"/>
              <a:ext cx="1168907" cy="93573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091427" y="5247132"/>
              <a:ext cx="1169035" cy="935990"/>
            </a:xfrm>
            <a:custGeom>
              <a:avLst/>
              <a:gdLst/>
              <a:ahLst/>
              <a:cxnLst/>
              <a:rect l="l" t="t" r="r" b="b"/>
              <a:pathLst>
                <a:path w="1169034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012951" y="0"/>
                  </a:lnTo>
                  <a:lnTo>
                    <a:pt x="1062236" y="7953"/>
                  </a:lnTo>
                  <a:lnTo>
                    <a:pt x="1105046" y="30097"/>
                  </a:lnTo>
                  <a:lnTo>
                    <a:pt x="1138810" y="63861"/>
                  </a:lnTo>
                  <a:lnTo>
                    <a:pt x="1160954" y="106671"/>
                  </a:lnTo>
                  <a:lnTo>
                    <a:pt x="1168907" y="155956"/>
                  </a:lnTo>
                  <a:lnTo>
                    <a:pt x="1168907" y="779780"/>
                  </a:lnTo>
                  <a:lnTo>
                    <a:pt x="1160954" y="829073"/>
                  </a:lnTo>
                  <a:lnTo>
                    <a:pt x="1138810" y="871885"/>
                  </a:lnTo>
                  <a:lnTo>
                    <a:pt x="1105046" y="905645"/>
                  </a:lnTo>
                  <a:lnTo>
                    <a:pt x="1062236" y="927785"/>
                  </a:lnTo>
                  <a:lnTo>
                    <a:pt x="1012951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6292977" y="5569711"/>
            <a:ext cx="767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Analytics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7333467" y="5247132"/>
            <a:ext cx="1387475" cy="1014094"/>
            <a:chOff x="7333467" y="5247132"/>
            <a:chExt cx="1387475" cy="1014094"/>
          </a:xfrm>
        </p:grpSpPr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33467" y="5250099"/>
              <a:ext cx="1386879" cy="101053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41107" y="5394960"/>
              <a:ext cx="1373124" cy="77266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377683" y="5247132"/>
              <a:ext cx="1303020" cy="935990"/>
            </a:xfrm>
            <a:custGeom>
              <a:avLst/>
              <a:gdLst/>
              <a:ahLst/>
              <a:cxnLst/>
              <a:rect l="l" t="t" r="r" b="b"/>
              <a:pathLst>
                <a:path w="1303020" h="935989">
                  <a:moveTo>
                    <a:pt x="114706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1147064" y="935736"/>
                  </a:lnTo>
                  <a:lnTo>
                    <a:pt x="1196348" y="927785"/>
                  </a:lnTo>
                  <a:lnTo>
                    <a:pt x="1239158" y="905645"/>
                  </a:lnTo>
                  <a:lnTo>
                    <a:pt x="1272922" y="871885"/>
                  </a:lnTo>
                  <a:lnTo>
                    <a:pt x="1295066" y="829073"/>
                  </a:lnTo>
                  <a:lnTo>
                    <a:pt x="1303020" y="779780"/>
                  </a:lnTo>
                  <a:lnTo>
                    <a:pt x="1303020" y="155956"/>
                  </a:lnTo>
                  <a:lnTo>
                    <a:pt x="1295066" y="106671"/>
                  </a:lnTo>
                  <a:lnTo>
                    <a:pt x="1272922" y="63861"/>
                  </a:lnTo>
                  <a:lnTo>
                    <a:pt x="1239158" y="30097"/>
                  </a:lnTo>
                  <a:lnTo>
                    <a:pt x="1196348" y="7953"/>
                  </a:lnTo>
                  <a:lnTo>
                    <a:pt x="11470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7504556" y="5447791"/>
            <a:ext cx="1052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Materialized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Views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62940" y="3427476"/>
            <a:ext cx="499872" cy="499872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62940" y="4436364"/>
            <a:ext cx="513588" cy="515112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2940" y="5457444"/>
            <a:ext cx="515112" cy="515112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62940" y="2246376"/>
            <a:ext cx="568452" cy="568451"/>
          </a:xfrm>
          <a:prstGeom prst="rect">
            <a:avLst/>
          </a:prstGeom>
        </p:spPr>
      </p:pic>
      <p:grpSp>
        <p:nvGrpSpPr>
          <p:cNvPr id="111" name="object 111"/>
          <p:cNvGrpSpPr/>
          <p:nvPr/>
        </p:nvGrpSpPr>
        <p:grpSpPr>
          <a:xfrm>
            <a:off x="2648699" y="3067811"/>
            <a:ext cx="1096010" cy="1047115"/>
            <a:chOff x="2648699" y="3067811"/>
            <a:chExt cx="1096010" cy="1047115"/>
          </a:xfrm>
        </p:grpSpPr>
        <p:pic>
          <p:nvPicPr>
            <p:cNvPr id="112" name="object 11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48699" y="3070780"/>
              <a:ext cx="1095768" cy="101967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679191" y="3098279"/>
              <a:ext cx="1036332" cy="101652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97479" y="3072383"/>
              <a:ext cx="1002792" cy="93573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697479" y="3072383"/>
              <a:ext cx="1003300" cy="935990"/>
            </a:xfrm>
            <a:custGeom>
              <a:avLst/>
              <a:gdLst/>
              <a:ahLst/>
              <a:cxnLst/>
              <a:rect l="l" t="t" r="r" b="b"/>
              <a:pathLst>
                <a:path w="1003300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46835" y="0"/>
                  </a:lnTo>
                  <a:lnTo>
                    <a:pt x="896120" y="7953"/>
                  </a:lnTo>
                  <a:lnTo>
                    <a:pt x="938930" y="30097"/>
                  </a:lnTo>
                  <a:lnTo>
                    <a:pt x="972694" y="63861"/>
                  </a:lnTo>
                  <a:lnTo>
                    <a:pt x="994838" y="106671"/>
                  </a:lnTo>
                  <a:lnTo>
                    <a:pt x="1002792" y="155955"/>
                  </a:lnTo>
                  <a:lnTo>
                    <a:pt x="1002792" y="779779"/>
                  </a:lnTo>
                  <a:lnTo>
                    <a:pt x="994838" y="829064"/>
                  </a:lnTo>
                  <a:lnTo>
                    <a:pt x="972694" y="871874"/>
                  </a:lnTo>
                  <a:lnTo>
                    <a:pt x="938930" y="905638"/>
                  </a:lnTo>
                  <a:lnTo>
                    <a:pt x="896120" y="927782"/>
                  </a:lnTo>
                  <a:lnTo>
                    <a:pt x="846835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841498" y="3150235"/>
            <a:ext cx="7156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Trans- 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action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3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27120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Other</a:t>
            </a:r>
            <a:r>
              <a:rPr sz="3700" spc="-135" dirty="0"/>
              <a:t> </a:t>
            </a:r>
            <a:r>
              <a:rPr sz="3700" spc="-50" dirty="0"/>
              <a:t>Systems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695071"/>
            <a:ext cx="7750809" cy="461962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Graph</a:t>
            </a:r>
            <a:r>
              <a:rPr sz="2700" spc="-10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databases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52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15" dirty="0">
                <a:latin typeface="Calibri Light"/>
                <a:cs typeface="Calibri Light"/>
              </a:rPr>
              <a:t>Neo4j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(ACID,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replicated,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Query-language)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35" dirty="0">
                <a:latin typeface="Calibri Light"/>
                <a:cs typeface="Calibri Light"/>
              </a:rPr>
              <a:t>HypergraphDB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(directed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Hypergraph,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 BerkleyDB-based)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15" dirty="0">
                <a:latin typeface="Calibri Light"/>
                <a:cs typeface="Calibri Light"/>
              </a:rPr>
              <a:t>Titan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(distributed,</a:t>
            </a:r>
            <a:r>
              <a:rPr sz="240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Cassandra-based)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35" dirty="0">
                <a:latin typeface="Calibri Light"/>
                <a:cs typeface="Calibri Light"/>
              </a:rPr>
              <a:t>ArangoDB,</a:t>
            </a:r>
            <a:r>
              <a:rPr sz="2700" spc="-5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OrientDB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(„multi-model“)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SparkleDB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(RDF-Store,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35" dirty="0">
                <a:solidFill>
                  <a:srgbClr val="7E7E7E"/>
                </a:solidFill>
                <a:latin typeface="Calibri Light"/>
                <a:cs typeface="Calibri Light"/>
              </a:rPr>
              <a:t>SPARQL)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InfinityDB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(embeddable)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5" dirty="0">
                <a:latin typeface="Calibri Light"/>
                <a:cs typeface="Calibri Light"/>
              </a:rPr>
              <a:t>InfiniteGraph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(distributed,</a:t>
            </a:r>
            <a:r>
              <a:rPr sz="240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low-level</a:t>
            </a:r>
            <a:r>
              <a:rPr sz="2400" spc="-2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API,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Objectivity-based)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27120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Other</a:t>
            </a:r>
            <a:r>
              <a:rPr sz="3700" spc="-135" dirty="0"/>
              <a:t> </a:t>
            </a:r>
            <a:r>
              <a:rPr sz="3700" spc="-50" dirty="0"/>
              <a:t>Systems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719721"/>
            <a:ext cx="7557134" cy="510667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700" spc="-45" dirty="0">
                <a:solidFill>
                  <a:srgbClr val="7E7E7E"/>
                </a:solidFill>
                <a:latin typeface="Calibri Light"/>
                <a:cs typeface="Calibri Light"/>
              </a:rPr>
              <a:t>Key-Value</a:t>
            </a:r>
            <a:r>
              <a:rPr sz="2700" spc="-9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Stores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25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25" dirty="0">
                <a:latin typeface="Calibri Light"/>
                <a:cs typeface="Calibri Light"/>
              </a:rPr>
              <a:t>A</a:t>
            </a:r>
            <a:r>
              <a:rPr sz="2500" spc="-20" dirty="0">
                <a:latin typeface="Calibri Light"/>
                <a:cs typeface="Calibri Light"/>
              </a:rPr>
              <a:t>e</a:t>
            </a:r>
            <a:r>
              <a:rPr sz="2500" spc="-65" dirty="0">
                <a:latin typeface="Calibri Light"/>
                <a:cs typeface="Calibri Light"/>
              </a:rPr>
              <a:t>r</a:t>
            </a:r>
            <a:r>
              <a:rPr sz="2500" spc="-25" dirty="0">
                <a:latin typeface="Calibri Light"/>
                <a:cs typeface="Calibri Light"/>
              </a:rPr>
              <a:t>o</a:t>
            </a:r>
            <a:r>
              <a:rPr sz="2500" spc="-5" dirty="0">
                <a:latin typeface="Calibri Light"/>
                <a:cs typeface="Calibri Light"/>
              </a:rPr>
              <a:t>s</a:t>
            </a:r>
            <a:r>
              <a:rPr sz="2500" spc="-40" dirty="0">
                <a:latin typeface="Calibri Light"/>
                <a:cs typeface="Calibri Light"/>
              </a:rPr>
              <a:t>p</a:t>
            </a:r>
            <a:r>
              <a:rPr sz="2500" spc="-20" dirty="0">
                <a:latin typeface="Calibri Light"/>
                <a:cs typeface="Calibri Light"/>
              </a:rPr>
              <a:t>i</a:t>
            </a:r>
            <a:r>
              <a:rPr sz="2500" spc="-110" dirty="0">
                <a:latin typeface="Calibri Light"/>
                <a:cs typeface="Calibri Light"/>
              </a:rPr>
              <a:t>k</a:t>
            </a:r>
            <a:r>
              <a:rPr sz="2500" spc="-5" dirty="0">
                <a:latin typeface="Calibri Light"/>
                <a:cs typeface="Calibri Light"/>
              </a:rPr>
              <a:t>e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(SSD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-o</a:t>
            </a:r>
            <a:r>
              <a:rPr sz="2200" spc="-30" dirty="0">
                <a:solidFill>
                  <a:srgbClr val="7E7E7E"/>
                </a:solidFill>
                <a:latin typeface="Calibri Light"/>
                <a:cs typeface="Calibri Light"/>
              </a:rPr>
              <a:t>p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t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i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mi</a:t>
            </a:r>
            <a:r>
              <a:rPr sz="2200" spc="-60" dirty="0">
                <a:solidFill>
                  <a:srgbClr val="7E7E7E"/>
                </a:solidFill>
                <a:latin typeface="Calibri Light"/>
                <a:cs typeface="Calibri Light"/>
              </a:rPr>
              <a:t>z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d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5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120" dirty="0">
                <a:latin typeface="Calibri Light"/>
                <a:cs typeface="Calibri Light"/>
              </a:rPr>
              <a:t>V</a:t>
            </a:r>
            <a:r>
              <a:rPr sz="2500" spc="-25" dirty="0">
                <a:latin typeface="Calibri Light"/>
                <a:cs typeface="Calibri Light"/>
              </a:rPr>
              <a:t>o</a:t>
            </a:r>
            <a:r>
              <a:rPr sz="2500" spc="-5" dirty="0">
                <a:latin typeface="Calibri Light"/>
                <a:cs typeface="Calibri Light"/>
              </a:rPr>
              <a:t>l</a:t>
            </a:r>
            <a:r>
              <a:rPr sz="2500" spc="-20" dirty="0">
                <a:latin typeface="Calibri Light"/>
                <a:cs typeface="Calibri Light"/>
              </a:rPr>
              <a:t>d</a:t>
            </a:r>
            <a:r>
              <a:rPr sz="2500" spc="-30" dirty="0">
                <a:latin typeface="Calibri Light"/>
                <a:cs typeface="Calibri Light"/>
              </a:rPr>
              <a:t>e</a:t>
            </a:r>
            <a:r>
              <a:rPr sz="2500" spc="-50" dirty="0">
                <a:latin typeface="Calibri Light"/>
                <a:cs typeface="Calibri Light"/>
              </a:rPr>
              <a:t>m</a:t>
            </a:r>
            <a:r>
              <a:rPr sz="2500" spc="-35" dirty="0">
                <a:latin typeface="Calibri Light"/>
                <a:cs typeface="Calibri Light"/>
              </a:rPr>
              <a:t>o</a:t>
            </a:r>
            <a:r>
              <a:rPr sz="2500" spc="-15" dirty="0">
                <a:latin typeface="Calibri Light"/>
                <a:cs typeface="Calibri Light"/>
              </a:rPr>
              <a:t>r</a:t>
            </a:r>
            <a:r>
              <a:rPr sz="2500" spc="-5" dirty="0">
                <a:latin typeface="Calibri Light"/>
                <a:cs typeface="Calibri Light"/>
              </a:rPr>
              <a:t>t</a:t>
            </a:r>
            <a:r>
              <a:rPr sz="2500" spc="-60" dirty="0"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(Dynamo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sz="2200" spc="-30" dirty="0">
                <a:solidFill>
                  <a:srgbClr val="7E7E7E"/>
                </a:solidFill>
                <a:latin typeface="Calibri Light"/>
                <a:cs typeface="Calibri Light"/>
              </a:rPr>
              <a:t>s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tyl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Memcache</a:t>
            </a:r>
            <a:r>
              <a:rPr sz="2500" spc="-85" dirty="0"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(in-memory</a:t>
            </a:r>
            <a:r>
              <a:rPr sz="2200" spc="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cache)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25" dirty="0">
                <a:latin typeface="Calibri Light"/>
                <a:cs typeface="Calibri Light"/>
              </a:rPr>
              <a:t>LevelDB</a:t>
            </a:r>
            <a:r>
              <a:rPr sz="2500" spc="-85" dirty="0"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(embeddable,</a:t>
            </a:r>
            <a:r>
              <a:rPr sz="2200" spc="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LSM-based)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RocksDB</a:t>
            </a:r>
            <a:r>
              <a:rPr sz="2500" spc="-70" dirty="0"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(LevelDB-Fork</a:t>
            </a:r>
            <a:r>
              <a:rPr sz="2200" spc="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with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5" dirty="0">
                <a:solidFill>
                  <a:srgbClr val="7E7E7E"/>
                </a:solidFill>
                <a:latin typeface="Calibri Light"/>
                <a:cs typeface="Calibri Light"/>
              </a:rPr>
              <a:t>Transactions</a:t>
            </a:r>
            <a:r>
              <a:rPr sz="2200" spc="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and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Column</a:t>
            </a:r>
            <a:r>
              <a:rPr sz="22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Families)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25" dirty="0">
                <a:latin typeface="Calibri Light"/>
                <a:cs typeface="Calibri Light"/>
              </a:rPr>
              <a:t>HyperDex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(Searchable,</a:t>
            </a:r>
            <a:r>
              <a:rPr sz="2200" spc="5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Hyperspace-Hashing,</a:t>
            </a:r>
            <a:r>
              <a:rPr sz="2200" spc="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Transactions)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5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Oracle</a:t>
            </a:r>
            <a:r>
              <a:rPr sz="2500" spc="-70" dirty="0">
                <a:latin typeface="Calibri Light"/>
                <a:cs typeface="Calibri Light"/>
              </a:rPr>
              <a:t> </a:t>
            </a:r>
            <a:r>
              <a:rPr sz="2500" spc="-20" dirty="0">
                <a:latin typeface="Calibri Light"/>
                <a:cs typeface="Calibri Light"/>
              </a:rPr>
              <a:t>NoSQL</a:t>
            </a:r>
            <a:r>
              <a:rPr sz="2500" spc="-55" dirty="0">
                <a:latin typeface="Calibri Light"/>
                <a:cs typeface="Calibri Light"/>
              </a:rPr>
              <a:t> </a:t>
            </a:r>
            <a:r>
              <a:rPr sz="2500" spc="-25" dirty="0">
                <a:latin typeface="Calibri Light"/>
                <a:cs typeface="Calibri Light"/>
              </a:rPr>
              <a:t>database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(distributed</a:t>
            </a:r>
            <a:r>
              <a:rPr sz="2200" spc="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frontend</a:t>
            </a:r>
            <a:r>
              <a:rPr sz="2200" spc="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for</a:t>
            </a:r>
            <a:r>
              <a:rPr sz="22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BerkleyDB)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HazelCast</a:t>
            </a:r>
            <a:r>
              <a:rPr sz="2500" spc="-65" dirty="0"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(in-memory</a:t>
            </a:r>
            <a:r>
              <a:rPr sz="2200" spc="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data-grid</a:t>
            </a:r>
            <a:r>
              <a:rPr sz="2200" spc="5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based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on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5" dirty="0">
                <a:solidFill>
                  <a:srgbClr val="7E7E7E"/>
                </a:solidFill>
                <a:latin typeface="Calibri Light"/>
                <a:cs typeface="Calibri Light"/>
              </a:rPr>
              <a:t>Java</a:t>
            </a:r>
            <a:r>
              <a:rPr sz="22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Collections)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FoundationDB</a:t>
            </a:r>
            <a:r>
              <a:rPr sz="2500" spc="-65" dirty="0"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(ACID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through</a:t>
            </a:r>
            <a:r>
              <a:rPr sz="2200" spc="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30" dirty="0">
                <a:solidFill>
                  <a:srgbClr val="7E7E7E"/>
                </a:solidFill>
                <a:latin typeface="Calibri Light"/>
                <a:cs typeface="Calibri Light"/>
              </a:rPr>
              <a:t>Paxos)</a:t>
            </a:r>
            <a:endParaRPr sz="2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27120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Other</a:t>
            </a:r>
            <a:r>
              <a:rPr sz="3700" spc="-135" dirty="0"/>
              <a:t> </a:t>
            </a:r>
            <a:r>
              <a:rPr sz="3700" spc="-50" dirty="0"/>
              <a:t>Systems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695071"/>
            <a:ext cx="8071484" cy="513969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Document</a:t>
            </a:r>
            <a:r>
              <a:rPr sz="2700" spc="-9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Stores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52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CouchDB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7E7E7E"/>
                </a:solidFill>
                <a:latin typeface="Calibri Light"/>
                <a:cs typeface="Calibri Light"/>
              </a:rPr>
              <a:t>(Multi-Master,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lazy</a:t>
            </a:r>
            <a:r>
              <a:rPr sz="24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synchronization)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CouchBase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(distributed</a:t>
            </a:r>
            <a:r>
              <a:rPr sz="240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Memcache,</a:t>
            </a:r>
            <a:r>
              <a:rPr sz="24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N1QL~SQL,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MR-Views)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30" dirty="0">
                <a:latin typeface="Calibri Light"/>
                <a:cs typeface="Calibri Light"/>
              </a:rPr>
              <a:t>RavenDB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(single</a:t>
            </a:r>
            <a:r>
              <a:rPr sz="2400" spc="-2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node,</a:t>
            </a:r>
            <a:r>
              <a:rPr sz="24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 Light"/>
                <a:cs typeface="Calibri Light"/>
              </a:rPr>
              <a:t>SI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transactions)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5" dirty="0">
                <a:latin typeface="Calibri Light"/>
                <a:cs typeface="Calibri Light"/>
              </a:rPr>
              <a:t>RethinkDB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(distributed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5" dirty="0">
                <a:solidFill>
                  <a:srgbClr val="7E7E7E"/>
                </a:solidFill>
                <a:latin typeface="Calibri Light"/>
                <a:cs typeface="Calibri Light"/>
              </a:rPr>
              <a:t>CP,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 MVCC,</a:t>
            </a:r>
            <a:r>
              <a:rPr sz="24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joins,</a:t>
            </a:r>
            <a:r>
              <a:rPr sz="24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aggregates,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real-time)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MarkLogic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 Light"/>
                <a:cs typeface="Calibri Light"/>
              </a:rPr>
              <a:t>(XML,</a:t>
            </a:r>
            <a:r>
              <a:rPr sz="240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distributed</a:t>
            </a:r>
            <a:r>
              <a:rPr sz="240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2PC-ACID)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5" dirty="0">
                <a:latin typeface="Calibri Light"/>
                <a:cs typeface="Calibri Light"/>
              </a:rPr>
              <a:t>ElasticSearch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(full-text</a:t>
            </a:r>
            <a:r>
              <a:rPr sz="2400" spc="-2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search,</a:t>
            </a:r>
            <a:r>
              <a:rPr sz="2400" spc="-5" dirty="0">
                <a:solidFill>
                  <a:srgbClr val="7E7E7E"/>
                </a:solidFill>
                <a:latin typeface="Calibri Light"/>
                <a:cs typeface="Calibri Light"/>
              </a:rPr>
              <a:t> scalable,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 Light"/>
                <a:cs typeface="Calibri Light"/>
              </a:rPr>
              <a:t>unclear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 consistency)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10" dirty="0">
                <a:latin typeface="Calibri Light"/>
                <a:cs typeface="Calibri Light"/>
              </a:rPr>
              <a:t>Solr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(full-text</a:t>
            </a:r>
            <a:r>
              <a:rPr sz="240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 Light"/>
                <a:cs typeface="Calibri Light"/>
              </a:rPr>
              <a:t>search)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1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400" spc="-25" dirty="0">
                <a:latin typeface="Calibri Light"/>
                <a:cs typeface="Calibri Light"/>
              </a:rPr>
              <a:t>Azure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DocumentDB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 Light"/>
                <a:cs typeface="Calibri Light"/>
              </a:rPr>
              <a:t>(cloud-only,</a:t>
            </a:r>
            <a:r>
              <a:rPr sz="24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 Light"/>
                <a:cs typeface="Calibri Light"/>
              </a:rPr>
              <a:t>ACID,</a:t>
            </a:r>
            <a:r>
              <a:rPr sz="24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 Light"/>
                <a:cs typeface="Calibri Light"/>
              </a:rPr>
              <a:t>WAS-based)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271208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Other</a:t>
            </a:r>
            <a:r>
              <a:rPr sz="3700" spc="-135" dirty="0"/>
              <a:t> </a:t>
            </a:r>
            <a:r>
              <a:rPr sz="3700" spc="-50" dirty="0"/>
              <a:t>Systems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719721"/>
            <a:ext cx="7292975" cy="541147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NewSQL</a:t>
            </a:r>
            <a:r>
              <a:rPr sz="2700" spc="-9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35" dirty="0">
                <a:solidFill>
                  <a:srgbClr val="7E7E7E"/>
                </a:solidFill>
                <a:latin typeface="Calibri Light"/>
                <a:cs typeface="Calibri Light"/>
              </a:rPr>
              <a:t>Systems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25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CockroachDB</a:t>
            </a:r>
            <a:r>
              <a:rPr sz="2500" spc="-80" dirty="0"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(Spanner-like,</a:t>
            </a:r>
            <a:r>
              <a:rPr sz="2200" spc="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SQL,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no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joins,</a:t>
            </a:r>
            <a:r>
              <a:rPr sz="2200" spc="2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transactions)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5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5" dirty="0">
                <a:latin typeface="Calibri Light"/>
                <a:cs typeface="Calibri Light"/>
              </a:rPr>
              <a:t>Crate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(ElasticSearch-based,</a:t>
            </a:r>
            <a:r>
              <a:rPr sz="2200" spc="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SQL,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no</a:t>
            </a:r>
            <a:r>
              <a:rPr sz="22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transaction</a:t>
            </a:r>
            <a:r>
              <a:rPr sz="2200" spc="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guarantees)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VoltDB</a:t>
            </a:r>
            <a:r>
              <a:rPr sz="2500" spc="-85" dirty="0"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(HStore,</a:t>
            </a:r>
            <a:r>
              <a:rPr sz="2200" spc="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ACID,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in-memory,</a:t>
            </a:r>
            <a:r>
              <a:rPr sz="2200" spc="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uses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stored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procedures)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15" dirty="0">
                <a:latin typeface="Calibri Light"/>
                <a:cs typeface="Calibri Light"/>
              </a:rPr>
              <a:t>Calvin</a:t>
            </a:r>
            <a:r>
              <a:rPr sz="2500" spc="-85" dirty="0"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(log-</a:t>
            </a:r>
            <a:r>
              <a:rPr sz="2200" spc="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&amp;</a:t>
            </a:r>
            <a:r>
              <a:rPr sz="22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Paxos-based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ACID</a:t>
            </a:r>
            <a:r>
              <a:rPr sz="22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transactions)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30" dirty="0">
                <a:latin typeface="Calibri Light"/>
                <a:cs typeface="Calibri Light"/>
              </a:rPr>
              <a:t>FaunaDB</a:t>
            </a:r>
            <a:r>
              <a:rPr sz="2500" spc="-80" dirty="0"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(based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on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Calvin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 design,</a:t>
            </a:r>
            <a:r>
              <a:rPr sz="2200" spc="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by</a:t>
            </a:r>
            <a:r>
              <a:rPr sz="22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30" dirty="0">
                <a:solidFill>
                  <a:srgbClr val="7E7E7E"/>
                </a:solidFill>
                <a:latin typeface="Calibri Light"/>
                <a:cs typeface="Calibri Light"/>
              </a:rPr>
              <a:t>Twitter</a:t>
            </a:r>
            <a:r>
              <a:rPr sz="2200" spc="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5" dirty="0">
                <a:solidFill>
                  <a:srgbClr val="7E7E7E"/>
                </a:solidFill>
                <a:latin typeface="Calibri Light"/>
                <a:cs typeface="Calibri Light"/>
              </a:rPr>
              <a:t>engineers)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20" dirty="0">
                <a:latin typeface="Calibri Light"/>
                <a:cs typeface="Calibri Light"/>
              </a:rPr>
              <a:t>Google</a:t>
            </a:r>
            <a:r>
              <a:rPr sz="2500" spc="-80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F1</a:t>
            </a:r>
            <a:r>
              <a:rPr sz="2500" spc="-50" dirty="0"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(based on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30" dirty="0">
                <a:solidFill>
                  <a:srgbClr val="7E7E7E"/>
                </a:solidFill>
                <a:latin typeface="Calibri Light"/>
                <a:cs typeface="Calibri Light"/>
              </a:rPr>
              <a:t>Spanner,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SQL)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5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  <a:tab pos="5409565" algn="l"/>
              </a:tabLst>
            </a:pPr>
            <a:r>
              <a:rPr sz="2500" spc="-20" dirty="0">
                <a:latin typeface="Calibri Light"/>
                <a:cs typeface="Calibri Light"/>
              </a:rPr>
              <a:t>Google</a:t>
            </a:r>
            <a:r>
              <a:rPr sz="2500" spc="-65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Cloud</a:t>
            </a:r>
            <a:r>
              <a:rPr sz="2500" spc="-65" dirty="0">
                <a:latin typeface="Calibri Light"/>
                <a:cs typeface="Calibri Light"/>
              </a:rPr>
              <a:t> </a:t>
            </a:r>
            <a:r>
              <a:rPr sz="2500" spc="-20" dirty="0">
                <a:latin typeface="Calibri Light"/>
                <a:cs typeface="Calibri Light"/>
              </a:rPr>
              <a:t>Spanner</a:t>
            </a:r>
            <a:r>
              <a:rPr sz="2500" spc="-50" dirty="0">
                <a:latin typeface="Calibri Light"/>
                <a:cs typeface="Calibri Light"/>
              </a:rPr>
              <a:t> </a:t>
            </a:r>
            <a:r>
              <a:rPr sz="2500" spc="-15" dirty="0">
                <a:solidFill>
                  <a:srgbClr val="7E7E7E"/>
                </a:solidFill>
                <a:latin typeface="Calibri Light"/>
                <a:cs typeface="Calibri Light"/>
              </a:rPr>
              <a:t>(Improved</a:t>
            </a:r>
            <a:r>
              <a:rPr sz="25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7E7E7E"/>
                </a:solidFill>
                <a:latin typeface="Calibri Light"/>
                <a:cs typeface="Calibri Light"/>
              </a:rPr>
              <a:t>F1</a:t>
            </a:r>
            <a:r>
              <a:rPr sz="25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500" spc="-5" dirty="0">
                <a:solidFill>
                  <a:srgbClr val="7E7E7E"/>
                </a:solidFill>
                <a:latin typeface="Calibri Light"/>
                <a:cs typeface="Calibri Light"/>
              </a:rPr>
              <a:t>as	a</a:t>
            </a:r>
            <a:r>
              <a:rPr sz="250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500" dirty="0">
                <a:solidFill>
                  <a:srgbClr val="7E7E7E"/>
                </a:solidFill>
                <a:latin typeface="Calibri Light"/>
                <a:cs typeface="Calibri Light"/>
              </a:rPr>
              <a:t>Service)</a:t>
            </a:r>
            <a:endParaRPr sz="25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25" dirty="0">
                <a:latin typeface="Calibri Light"/>
                <a:cs typeface="Calibri Light"/>
              </a:rPr>
              <a:t>Microsoft</a:t>
            </a:r>
            <a:r>
              <a:rPr sz="2500" spc="-60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Cloud</a:t>
            </a:r>
            <a:r>
              <a:rPr sz="2500" spc="-80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SQL</a:t>
            </a:r>
            <a:r>
              <a:rPr sz="2500" spc="-50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Server</a:t>
            </a:r>
            <a:r>
              <a:rPr sz="2500" spc="-65" dirty="0">
                <a:latin typeface="Calibri Light"/>
                <a:cs typeface="Calibri Light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(distributed</a:t>
            </a:r>
            <a:r>
              <a:rPr sz="22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100" dirty="0">
                <a:solidFill>
                  <a:srgbClr val="7E7E7E"/>
                </a:solidFill>
                <a:latin typeface="Calibri Light"/>
                <a:cs typeface="Calibri Light"/>
              </a:rPr>
              <a:t>CP,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MSSQL-comp.)</a:t>
            </a:r>
            <a:endParaRPr sz="2200">
              <a:latin typeface="Calibri Light"/>
              <a:cs typeface="Calibri Light"/>
            </a:endParaRPr>
          </a:p>
          <a:p>
            <a:pPr marL="378460" indent="-257175">
              <a:lnSpc>
                <a:spcPts val="2880"/>
              </a:lnSpc>
              <a:spcBef>
                <a:spcPts val="900"/>
              </a:spcBef>
              <a:buClr>
                <a:srgbClr val="D2DFEE"/>
              </a:buClr>
              <a:buSzPct val="68000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500" spc="-20" dirty="0">
                <a:latin typeface="Calibri Light"/>
                <a:cs typeface="Calibri Light"/>
              </a:rPr>
              <a:t>MySQL</a:t>
            </a:r>
            <a:r>
              <a:rPr sz="2500" spc="-55" dirty="0">
                <a:latin typeface="Calibri Light"/>
                <a:cs typeface="Calibri Light"/>
              </a:rPr>
              <a:t> </a:t>
            </a:r>
            <a:r>
              <a:rPr sz="2500" spc="-50" dirty="0">
                <a:latin typeface="Calibri Light"/>
                <a:cs typeface="Calibri Light"/>
              </a:rPr>
              <a:t>Cluster,</a:t>
            </a:r>
            <a:r>
              <a:rPr sz="2500" spc="-60" dirty="0">
                <a:latin typeface="Calibri Light"/>
                <a:cs typeface="Calibri Light"/>
              </a:rPr>
              <a:t> </a:t>
            </a:r>
            <a:r>
              <a:rPr sz="2500" spc="-25" dirty="0">
                <a:latin typeface="Calibri Light"/>
                <a:cs typeface="Calibri Light"/>
              </a:rPr>
              <a:t>Galera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500" spc="-50" dirty="0">
                <a:latin typeface="Calibri Light"/>
                <a:cs typeface="Calibri Light"/>
              </a:rPr>
              <a:t>Cluster,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500" spc="-35" dirty="0">
                <a:latin typeface="Calibri Light"/>
                <a:cs typeface="Calibri Light"/>
              </a:rPr>
              <a:t>Percona</a:t>
            </a:r>
            <a:r>
              <a:rPr sz="2500" spc="-80" dirty="0">
                <a:latin typeface="Calibri Light"/>
                <a:cs typeface="Calibri Light"/>
              </a:rPr>
              <a:t> </a:t>
            </a:r>
            <a:r>
              <a:rPr sz="2500" spc="-30" dirty="0">
                <a:latin typeface="Calibri Light"/>
                <a:cs typeface="Calibri Light"/>
              </a:rPr>
              <a:t>XtraDB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500" spc="-25" dirty="0">
                <a:latin typeface="Calibri Light"/>
                <a:cs typeface="Calibri Light"/>
              </a:rPr>
              <a:t>Cluster</a:t>
            </a:r>
            <a:endParaRPr sz="2500">
              <a:latin typeface="Calibri Light"/>
              <a:cs typeface="Calibri Light"/>
            </a:endParaRPr>
          </a:p>
          <a:p>
            <a:pPr marL="378460">
              <a:lnSpc>
                <a:spcPts val="2520"/>
              </a:lnSpc>
            </a:pP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(distributed</a:t>
            </a:r>
            <a:r>
              <a:rPr sz="22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5" dirty="0">
                <a:solidFill>
                  <a:srgbClr val="7E7E7E"/>
                </a:solidFill>
                <a:latin typeface="Calibri Light"/>
                <a:cs typeface="Calibri Light"/>
              </a:rPr>
              <a:t>storage</a:t>
            </a:r>
            <a:r>
              <a:rPr sz="2200" spc="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alibri Light"/>
                <a:cs typeface="Calibri Light"/>
              </a:rPr>
              <a:t>engine</a:t>
            </a:r>
            <a:r>
              <a:rPr sz="22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alibri Light"/>
                <a:cs typeface="Calibri Light"/>
              </a:rPr>
              <a:t>for</a:t>
            </a:r>
            <a:r>
              <a:rPr sz="2200" spc="-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200" dirty="0">
                <a:solidFill>
                  <a:srgbClr val="7E7E7E"/>
                </a:solidFill>
                <a:latin typeface="Calibri Light"/>
                <a:cs typeface="Calibri Light"/>
              </a:rPr>
              <a:t>MySQL)</a:t>
            </a:r>
            <a:endParaRPr sz="2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668" y="1492123"/>
            <a:ext cx="7935595" cy="326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462280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0" dirty="0">
                <a:latin typeface="Calibri Light"/>
                <a:cs typeface="Calibri Light"/>
              </a:rPr>
              <a:t>HDFS </a:t>
            </a:r>
            <a:r>
              <a:rPr sz="2800" spc="-15" dirty="0">
                <a:latin typeface="Calibri Light"/>
                <a:cs typeface="Calibri Light"/>
              </a:rPr>
              <a:t>and </a:t>
            </a:r>
            <a:r>
              <a:rPr sz="2800" spc="-20" dirty="0">
                <a:latin typeface="Calibri Light"/>
                <a:cs typeface="Calibri Light"/>
              </a:rPr>
              <a:t>Hadoop: </a:t>
            </a:r>
            <a:r>
              <a:rPr sz="2800" spc="-15" dirty="0">
                <a:latin typeface="Calibri Light"/>
                <a:cs typeface="Calibri Light"/>
              </a:rPr>
              <a:t>Map-Reduce platform </a:t>
            </a:r>
            <a:r>
              <a:rPr sz="2800" spc="-30" dirty="0">
                <a:latin typeface="Calibri Light"/>
                <a:cs typeface="Calibri Light"/>
              </a:rPr>
              <a:t>for </a:t>
            </a:r>
            <a:r>
              <a:rPr sz="2800" spc="-15" dirty="0">
                <a:latin typeface="Calibri Light"/>
                <a:cs typeface="Calibri Light"/>
              </a:rPr>
              <a:t>batch </a:t>
            </a:r>
            <a:r>
              <a:rPr sz="2800" spc="-6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analytics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20" dirty="0">
                <a:latin typeface="Calibri Light"/>
                <a:cs typeface="Calibri Light"/>
              </a:rPr>
              <a:t>Spark,</a:t>
            </a:r>
            <a:r>
              <a:rPr sz="2800" spc="-45" dirty="0">
                <a:latin typeface="Calibri Light"/>
                <a:cs typeface="Calibri Light"/>
              </a:rPr>
              <a:t> </a:t>
            </a:r>
            <a:r>
              <a:rPr sz="2800" spc="-40" dirty="0">
                <a:latin typeface="Calibri Light"/>
                <a:cs typeface="Calibri Light"/>
              </a:rPr>
              <a:t>Kafka,</a:t>
            </a:r>
            <a:r>
              <a:rPr sz="2800" spc="-5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Storm: </a:t>
            </a:r>
            <a:r>
              <a:rPr sz="2800" spc="-5" dirty="0">
                <a:latin typeface="Calibri Light"/>
                <a:cs typeface="Calibri Light"/>
              </a:rPr>
              <a:t>In-Memory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&amp;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Real-Time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Analytics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25" dirty="0">
                <a:latin typeface="Calibri Light"/>
                <a:cs typeface="Calibri Light"/>
              </a:rPr>
              <a:t>Dynamo</a:t>
            </a:r>
            <a:r>
              <a:rPr sz="2800" spc="-7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and</a:t>
            </a:r>
            <a:r>
              <a:rPr sz="2800" spc="-7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Riak:</a:t>
            </a:r>
            <a:r>
              <a:rPr sz="2800" spc="-4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KV-store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with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consistent</a:t>
            </a:r>
            <a:r>
              <a:rPr sz="2800" spc="3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hashing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25" dirty="0">
                <a:latin typeface="Calibri Light"/>
                <a:cs typeface="Calibri Light"/>
              </a:rPr>
              <a:t>Redis:</a:t>
            </a:r>
            <a:r>
              <a:rPr sz="2800" spc="-4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replicated, </a:t>
            </a:r>
            <a:r>
              <a:rPr sz="2800" spc="-5" dirty="0">
                <a:latin typeface="Calibri Light"/>
                <a:cs typeface="Calibri Light"/>
              </a:rPr>
              <a:t>in-memory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KV-store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45" dirty="0">
                <a:latin typeface="Calibri Light"/>
                <a:cs typeface="Calibri Light"/>
              </a:rPr>
              <a:t>BigTable,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HBase,</a:t>
            </a:r>
            <a:r>
              <a:rPr sz="2800" spc="-45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Cassandra:</a:t>
            </a:r>
            <a:r>
              <a:rPr sz="2800" spc="-3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wide-column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stores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25" dirty="0">
                <a:latin typeface="Calibri Light"/>
                <a:cs typeface="Calibri Light"/>
              </a:rPr>
              <a:t>MongoDB:</a:t>
            </a:r>
            <a:r>
              <a:rPr sz="2800" spc="-4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sharded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and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replicated </a:t>
            </a:r>
            <a:r>
              <a:rPr sz="2800" spc="-10" dirty="0">
                <a:latin typeface="Calibri Light"/>
                <a:cs typeface="Calibri Light"/>
              </a:rPr>
              <a:t>document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store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98373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Summary</a:t>
            </a:r>
            <a:endParaRPr sz="410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7898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Open</a:t>
            </a:r>
            <a:r>
              <a:rPr sz="3700" spc="-95" dirty="0"/>
              <a:t> </a:t>
            </a:r>
            <a:r>
              <a:rPr sz="3700" spc="-40" dirty="0"/>
              <a:t>Research</a:t>
            </a:r>
            <a:r>
              <a:rPr sz="3700" spc="-100" dirty="0"/>
              <a:t> </a:t>
            </a:r>
            <a:r>
              <a:rPr sz="3700" spc="-35" dirty="0"/>
              <a:t>Questions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684726"/>
            <a:ext cx="7807325" cy="524192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For</a:t>
            </a:r>
            <a:r>
              <a:rPr sz="280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Scalable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Data</a:t>
            </a:r>
            <a:r>
              <a:rPr sz="2800" spc="-9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Management</a:t>
            </a:r>
            <a:endParaRPr sz="28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4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Service-Level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Agreements</a:t>
            </a:r>
            <a:endParaRPr sz="2700">
              <a:latin typeface="Calibri Light"/>
              <a:cs typeface="Calibri Light"/>
            </a:endParaRPr>
          </a:p>
          <a:p>
            <a:pPr marL="634365" marR="398145" lvl="1" indent="-228600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5" dirty="0">
                <a:latin typeface="Calibri Light"/>
                <a:cs typeface="Calibri Light"/>
              </a:rPr>
              <a:t>How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can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SLAs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be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guaranteed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in a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virtualized,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multi-tenant </a:t>
            </a:r>
            <a:r>
              <a:rPr sz="2300" spc="-50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cloud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environment?</a:t>
            </a:r>
            <a:endParaRPr sz="23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5" dirty="0">
                <a:latin typeface="Calibri Light"/>
                <a:cs typeface="Calibri Light"/>
              </a:rPr>
              <a:t>Consistency</a:t>
            </a:r>
            <a:endParaRPr sz="2700">
              <a:latin typeface="Calibri Light"/>
              <a:cs typeface="Calibri Light"/>
            </a:endParaRPr>
          </a:p>
          <a:p>
            <a:pPr marL="634365" marR="594995" lvl="1" indent="-228600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dirty="0">
                <a:latin typeface="Calibri Light"/>
                <a:cs typeface="Calibri Light"/>
              </a:rPr>
              <a:t>Which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consistency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guarantees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can </a:t>
            </a:r>
            <a:r>
              <a:rPr sz="2300" dirty="0">
                <a:latin typeface="Calibri Light"/>
                <a:cs typeface="Calibri Light"/>
              </a:rPr>
              <a:t>be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provided</a:t>
            </a:r>
            <a:r>
              <a:rPr sz="2300" spc="3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in a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geo- </a:t>
            </a:r>
            <a:r>
              <a:rPr sz="2300" spc="-50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replicated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system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without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sacrificing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availability?</a:t>
            </a:r>
            <a:endParaRPr sz="23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36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35" dirty="0">
                <a:latin typeface="Calibri Light"/>
                <a:cs typeface="Calibri Light"/>
              </a:rPr>
              <a:t>Performance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&amp;</a:t>
            </a:r>
            <a:r>
              <a:rPr sz="2700" spc="-5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Latency</a:t>
            </a:r>
            <a:endParaRPr sz="2700">
              <a:latin typeface="Calibri Light"/>
              <a:cs typeface="Calibri Light"/>
            </a:endParaRPr>
          </a:p>
          <a:p>
            <a:pPr marL="634365" marR="60325" lvl="1" indent="-228600">
              <a:lnSpc>
                <a:spcPct val="100000"/>
              </a:lnSpc>
              <a:spcBef>
                <a:spcPts val="334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5" dirty="0">
                <a:latin typeface="Calibri Light"/>
                <a:cs typeface="Calibri Light"/>
              </a:rPr>
              <a:t>How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can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 </a:t>
            </a:r>
            <a:r>
              <a:rPr sz="2300" spc="-10" dirty="0">
                <a:latin typeface="Calibri Light"/>
                <a:cs typeface="Calibri Light"/>
              </a:rPr>
              <a:t>database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deliver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low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latency</a:t>
            </a:r>
            <a:r>
              <a:rPr sz="2300" dirty="0">
                <a:latin typeface="Calibri Light"/>
                <a:cs typeface="Calibri Light"/>
              </a:rPr>
              <a:t> in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face</a:t>
            </a:r>
            <a:r>
              <a:rPr sz="2300" spc="-5" dirty="0">
                <a:latin typeface="Calibri Light"/>
                <a:cs typeface="Calibri Light"/>
              </a:rPr>
              <a:t> of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distributed </a:t>
            </a:r>
            <a:r>
              <a:rPr sz="2300" spc="-505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storage </a:t>
            </a:r>
            <a:r>
              <a:rPr sz="2300" dirty="0">
                <a:latin typeface="Calibri Light"/>
                <a:cs typeface="Calibri Light"/>
              </a:rPr>
              <a:t>and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application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tiers?</a:t>
            </a:r>
            <a:endParaRPr sz="23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40" dirty="0">
                <a:latin typeface="Calibri Light"/>
                <a:cs typeface="Calibri Light"/>
              </a:rPr>
              <a:t>Transactions</a:t>
            </a:r>
            <a:endParaRPr sz="2700">
              <a:latin typeface="Calibri Light"/>
              <a:cs typeface="Calibri Light"/>
            </a:endParaRPr>
          </a:p>
          <a:p>
            <a:pPr marL="634365" lvl="1" indent="-229235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5" dirty="0">
                <a:latin typeface="Calibri Light"/>
                <a:cs typeface="Calibri Light"/>
              </a:rPr>
              <a:t>Can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ACID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transactions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be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aligned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with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NoSQL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and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scalability?</a:t>
            </a:r>
            <a:endParaRPr sz="23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9697"/>
            <a:ext cx="6947534" cy="982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9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70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(key)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-&gt;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value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0" dirty="0">
                <a:latin typeface="Calibri Light"/>
                <a:cs typeface="Calibri Light"/>
              </a:rPr>
              <a:t>Interface: </a:t>
            </a:r>
            <a:r>
              <a:rPr sz="2800" spc="-10" dirty="0">
                <a:latin typeface="Calibri Light"/>
                <a:cs typeface="Calibri Light"/>
              </a:rPr>
              <a:t>CRUD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(Create,</a:t>
            </a:r>
            <a:r>
              <a:rPr sz="2800" spc="-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Read,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Update,</a:t>
            </a:r>
            <a:r>
              <a:rPr sz="2800" spc="-15" dirty="0">
                <a:latin typeface="Calibri Light"/>
                <a:cs typeface="Calibri Light"/>
              </a:rPr>
              <a:t> Delete)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43471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65" dirty="0"/>
              <a:t>Key-Value</a:t>
            </a:r>
            <a:r>
              <a:rPr sz="4100" spc="-165" dirty="0"/>
              <a:t> </a:t>
            </a:r>
            <a:r>
              <a:rPr sz="4100" spc="-40" dirty="0"/>
              <a:t>Stores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1039241" y="2709545"/>
            <a:ext cx="5468620" cy="361950"/>
            <a:chOff x="1039241" y="2709545"/>
            <a:chExt cx="5468620" cy="361950"/>
          </a:xfrm>
        </p:grpSpPr>
        <p:sp>
          <p:nvSpPr>
            <p:cNvPr id="5" name="object 5"/>
            <p:cNvSpPr/>
            <p:nvPr/>
          </p:nvSpPr>
          <p:spPr>
            <a:xfrm>
              <a:off x="2978658" y="2710434"/>
              <a:ext cx="3528060" cy="360045"/>
            </a:xfrm>
            <a:custGeom>
              <a:avLst/>
              <a:gdLst/>
              <a:ahLst/>
              <a:cxnLst/>
              <a:rect l="l" t="t" r="r" b="b"/>
              <a:pathLst>
                <a:path w="3528059" h="360044">
                  <a:moveTo>
                    <a:pt x="3468116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3468116" y="359663"/>
                  </a:lnTo>
                  <a:lnTo>
                    <a:pt x="3491466" y="354959"/>
                  </a:lnTo>
                  <a:lnTo>
                    <a:pt x="3510518" y="342122"/>
                  </a:lnTo>
                  <a:lnTo>
                    <a:pt x="3523355" y="323070"/>
                  </a:lnTo>
                  <a:lnTo>
                    <a:pt x="3528060" y="299719"/>
                  </a:lnTo>
                  <a:lnTo>
                    <a:pt x="3528060" y="59943"/>
                  </a:lnTo>
                  <a:lnTo>
                    <a:pt x="3523355" y="36593"/>
                  </a:lnTo>
                  <a:lnTo>
                    <a:pt x="3510518" y="17541"/>
                  </a:lnTo>
                  <a:lnTo>
                    <a:pt x="3491466" y="4704"/>
                  </a:lnTo>
                  <a:lnTo>
                    <a:pt x="34681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8658" y="2710434"/>
              <a:ext cx="3528060" cy="360045"/>
            </a:xfrm>
            <a:custGeom>
              <a:avLst/>
              <a:gdLst/>
              <a:ahLst/>
              <a:cxnLst/>
              <a:rect l="l" t="t" r="r" b="b"/>
              <a:pathLst>
                <a:path w="3528059" h="360044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3468116" y="0"/>
                  </a:lnTo>
                  <a:lnTo>
                    <a:pt x="3491466" y="4704"/>
                  </a:lnTo>
                  <a:lnTo>
                    <a:pt x="3510518" y="17541"/>
                  </a:lnTo>
                  <a:lnTo>
                    <a:pt x="3523355" y="36593"/>
                  </a:lnTo>
                  <a:lnTo>
                    <a:pt x="3528060" y="59943"/>
                  </a:lnTo>
                  <a:lnTo>
                    <a:pt x="3528060" y="299719"/>
                  </a:lnTo>
                  <a:lnTo>
                    <a:pt x="3523355" y="323070"/>
                  </a:lnTo>
                  <a:lnTo>
                    <a:pt x="3510518" y="342122"/>
                  </a:lnTo>
                  <a:lnTo>
                    <a:pt x="3491466" y="354959"/>
                  </a:lnTo>
                  <a:lnTo>
                    <a:pt x="3468116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9088" y="2851404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1" y="0"/>
                  </a:moveTo>
                  <a:lnTo>
                    <a:pt x="298831" y="76200"/>
                  </a:lnTo>
                  <a:lnTo>
                    <a:pt x="359790" y="45720"/>
                  </a:lnTo>
                  <a:lnTo>
                    <a:pt x="311531" y="45720"/>
                  </a:lnTo>
                  <a:lnTo>
                    <a:pt x="311531" y="30480"/>
                  </a:lnTo>
                  <a:lnTo>
                    <a:pt x="359791" y="30480"/>
                  </a:lnTo>
                  <a:lnTo>
                    <a:pt x="298831" y="0"/>
                  </a:lnTo>
                  <a:close/>
                </a:path>
                <a:path w="375285" h="76200">
                  <a:moveTo>
                    <a:pt x="298831" y="30480"/>
                  </a:moveTo>
                  <a:lnTo>
                    <a:pt x="0" y="30480"/>
                  </a:lnTo>
                  <a:lnTo>
                    <a:pt x="0" y="45720"/>
                  </a:lnTo>
                  <a:lnTo>
                    <a:pt x="298831" y="45720"/>
                  </a:lnTo>
                  <a:lnTo>
                    <a:pt x="298831" y="30480"/>
                  </a:lnTo>
                  <a:close/>
                </a:path>
                <a:path w="375285" h="76200">
                  <a:moveTo>
                    <a:pt x="359791" y="30480"/>
                  </a:moveTo>
                  <a:lnTo>
                    <a:pt x="311531" y="30480"/>
                  </a:lnTo>
                  <a:lnTo>
                    <a:pt x="311531" y="45720"/>
                  </a:lnTo>
                  <a:lnTo>
                    <a:pt x="359790" y="45720"/>
                  </a:lnTo>
                  <a:lnTo>
                    <a:pt x="375031" y="38100"/>
                  </a:lnTo>
                  <a:lnTo>
                    <a:pt x="359791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0130" y="2710434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4">
                  <a:moveTo>
                    <a:pt x="1546352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1546352" y="359663"/>
                  </a:lnTo>
                  <a:lnTo>
                    <a:pt x="1569702" y="354959"/>
                  </a:lnTo>
                  <a:lnTo>
                    <a:pt x="1588754" y="342122"/>
                  </a:lnTo>
                  <a:lnTo>
                    <a:pt x="1601591" y="323070"/>
                  </a:lnTo>
                  <a:lnTo>
                    <a:pt x="1606295" y="299719"/>
                  </a:lnTo>
                  <a:lnTo>
                    <a:pt x="1606295" y="59943"/>
                  </a:lnTo>
                  <a:lnTo>
                    <a:pt x="1601591" y="36593"/>
                  </a:lnTo>
                  <a:lnTo>
                    <a:pt x="1588754" y="17541"/>
                  </a:lnTo>
                  <a:lnTo>
                    <a:pt x="1569702" y="4704"/>
                  </a:lnTo>
                  <a:lnTo>
                    <a:pt x="154635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0130" y="2710434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4">
                  <a:moveTo>
                    <a:pt x="0" y="59943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1546352" y="0"/>
                  </a:lnTo>
                  <a:lnTo>
                    <a:pt x="1569702" y="4704"/>
                  </a:lnTo>
                  <a:lnTo>
                    <a:pt x="1588754" y="17541"/>
                  </a:lnTo>
                  <a:lnTo>
                    <a:pt x="1601591" y="36593"/>
                  </a:lnTo>
                  <a:lnTo>
                    <a:pt x="1606295" y="59943"/>
                  </a:lnTo>
                  <a:lnTo>
                    <a:pt x="1606295" y="299719"/>
                  </a:lnTo>
                  <a:lnTo>
                    <a:pt x="1601591" y="323070"/>
                  </a:lnTo>
                  <a:lnTo>
                    <a:pt x="1588754" y="342122"/>
                  </a:lnTo>
                  <a:lnTo>
                    <a:pt x="1569702" y="354959"/>
                  </a:lnTo>
                  <a:lnTo>
                    <a:pt x="1546352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39241" y="3212464"/>
            <a:ext cx="5468620" cy="361950"/>
            <a:chOff x="1039241" y="3212464"/>
            <a:chExt cx="5468620" cy="361950"/>
          </a:xfrm>
        </p:grpSpPr>
        <p:sp>
          <p:nvSpPr>
            <p:cNvPr id="11" name="object 11"/>
            <p:cNvSpPr/>
            <p:nvPr/>
          </p:nvSpPr>
          <p:spPr>
            <a:xfrm>
              <a:off x="2978658" y="3213353"/>
              <a:ext cx="3528060" cy="360045"/>
            </a:xfrm>
            <a:custGeom>
              <a:avLst/>
              <a:gdLst/>
              <a:ahLst/>
              <a:cxnLst/>
              <a:rect l="l" t="t" r="r" b="b"/>
              <a:pathLst>
                <a:path w="3528059" h="360045">
                  <a:moveTo>
                    <a:pt x="3468116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3468116" y="359663"/>
                  </a:lnTo>
                  <a:lnTo>
                    <a:pt x="3491466" y="354959"/>
                  </a:lnTo>
                  <a:lnTo>
                    <a:pt x="3510518" y="342122"/>
                  </a:lnTo>
                  <a:lnTo>
                    <a:pt x="3523355" y="323070"/>
                  </a:lnTo>
                  <a:lnTo>
                    <a:pt x="3528060" y="299720"/>
                  </a:lnTo>
                  <a:lnTo>
                    <a:pt x="3528060" y="59944"/>
                  </a:lnTo>
                  <a:lnTo>
                    <a:pt x="3523355" y="36593"/>
                  </a:lnTo>
                  <a:lnTo>
                    <a:pt x="3510518" y="17541"/>
                  </a:lnTo>
                  <a:lnTo>
                    <a:pt x="3491466" y="4704"/>
                  </a:lnTo>
                  <a:lnTo>
                    <a:pt x="34681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8658" y="3213353"/>
              <a:ext cx="3528060" cy="360045"/>
            </a:xfrm>
            <a:custGeom>
              <a:avLst/>
              <a:gdLst/>
              <a:ahLst/>
              <a:cxnLst/>
              <a:rect l="l" t="t" r="r" b="b"/>
              <a:pathLst>
                <a:path w="3528059" h="360045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3468116" y="0"/>
                  </a:lnTo>
                  <a:lnTo>
                    <a:pt x="3491466" y="4704"/>
                  </a:lnTo>
                  <a:lnTo>
                    <a:pt x="3510518" y="17541"/>
                  </a:lnTo>
                  <a:lnTo>
                    <a:pt x="3523355" y="36593"/>
                  </a:lnTo>
                  <a:lnTo>
                    <a:pt x="3528060" y="59944"/>
                  </a:lnTo>
                  <a:lnTo>
                    <a:pt x="3528060" y="299720"/>
                  </a:lnTo>
                  <a:lnTo>
                    <a:pt x="3523355" y="323070"/>
                  </a:lnTo>
                  <a:lnTo>
                    <a:pt x="3510518" y="342122"/>
                  </a:lnTo>
                  <a:lnTo>
                    <a:pt x="3491466" y="354959"/>
                  </a:lnTo>
                  <a:lnTo>
                    <a:pt x="3468116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9088" y="3354323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1" y="0"/>
                  </a:moveTo>
                  <a:lnTo>
                    <a:pt x="298831" y="76200"/>
                  </a:lnTo>
                  <a:lnTo>
                    <a:pt x="359790" y="45720"/>
                  </a:lnTo>
                  <a:lnTo>
                    <a:pt x="311531" y="45720"/>
                  </a:lnTo>
                  <a:lnTo>
                    <a:pt x="311531" y="30479"/>
                  </a:lnTo>
                  <a:lnTo>
                    <a:pt x="359790" y="30479"/>
                  </a:lnTo>
                  <a:lnTo>
                    <a:pt x="298831" y="0"/>
                  </a:lnTo>
                  <a:close/>
                </a:path>
                <a:path w="375285" h="76200">
                  <a:moveTo>
                    <a:pt x="298831" y="30479"/>
                  </a:moveTo>
                  <a:lnTo>
                    <a:pt x="0" y="30479"/>
                  </a:lnTo>
                  <a:lnTo>
                    <a:pt x="0" y="45720"/>
                  </a:lnTo>
                  <a:lnTo>
                    <a:pt x="298831" y="45720"/>
                  </a:lnTo>
                  <a:lnTo>
                    <a:pt x="298831" y="30479"/>
                  </a:lnTo>
                  <a:close/>
                </a:path>
                <a:path w="375285" h="76200">
                  <a:moveTo>
                    <a:pt x="359790" y="30479"/>
                  </a:moveTo>
                  <a:lnTo>
                    <a:pt x="311531" y="30479"/>
                  </a:lnTo>
                  <a:lnTo>
                    <a:pt x="311531" y="45720"/>
                  </a:lnTo>
                  <a:lnTo>
                    <a:pt x="359790" y="45720"/>
                  </a:lnTo>
                  <a:lnTo>
                    <a:pt x="375031" y="38100"/>
                  </a:lnTo>
                  <a:lnTo>
                    <a:pt x="35979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0130" y="3213353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1546352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1546352" y="359663"/>
                  </a:lnTo>
                  <a:lnTo>
                    <a:pt x="1569702" y="354959"/>
                  </a:lnTo>
                  <a:lnTo>
                    <a:pt x="1588754" y="342122"/>
                  </a:lnTo>
                  <a:lnTo>
                    <a:pt x="1601591" y="323070"/>
                  </a:lnTo>
                  <a:lnTo>
                    <a:pt x="1606295" y="299720"/>
                  </a:lnTo>
                  <a:lnTo>
                    <a:pt x="1606295" y="59944"/>
                  </a:lnTo>
                  <a:lnTo>
                    <a:pt x="1601591" y="36593"/>
                  </a:lnTo>
                  <a:lnTo>
                    <a:pt x="1588754" y="17541"/>
                  </a:lnTo>
                  <a:lnTo>
                    <a:pt x="1569702" y="4704"/>
                  </a:lnTo>
                  <a:lnTo>
                    <a:pt x="154635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0130" y="3213353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1546352" y="0"/>
                  </a:lnTo>
                  <a:lnTo>
                    <a:pt x="1569702" y="4704"/>
                  </a:lnTo>
                  <a:lnTo>
                    <a:pt x="1588754" y="17541"/>
                  </a:lnTo>
                  <a:lnTo>
                    <a:pt x="1601591" y="36593"/>
                  </a:lnTo>
                  <a:lnTo>
                    <a:pt x="1606295" y="59944"/>
                  </a:lnTo>
                  <a:lnTo>
                    <a:pt x="1606295" y="299720"/>
                  </a:lnTo>
                  <a:lnTo>
                    <a:pt x="1601591" y="323070"/>
                  </a:lnTo>
                  <a:lnTo>
                    <a:pt x="1588754" y="342122"/>
                  </a:lnTo>
                  <a:lnTo>
                    <a:pt x="1569702" y="354959"/>
                  </a:lnTo>
                  <a:lnTo>
                    <a:pt x="1546352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39177" y="3716845"/>
            <a:ext cx="5468620" cy="361950"/>
            <a:chOff x="1039177" y="3716845"/>
            <a:chExt cx="5468620" cy="361950"/>
          </a:xfrm>
        </p:grpSpPr>
        <p:sp>
          <p:nvSpPr>
            <p:cNvPr id="17" name="object 17"/>
            <p:cNvSpPr/>
            <p:nvPr/>
          </p:nvSpPr>
          <p:spPr>
            <a:xfrm>
              <a:off x="2978657" y="3717798"/>
              <a:ext cx="3528060" cy="360045"/>
            </a:xfrm>
            <a:custGeom>
              <a:avLst/>
              <a:gdLst/>
              <a:ahLst/>
              <a:cxnLst/>
              <a:rect l="l" t="t" r="r" b="b"/>
              <a:pathLst>
                <a:path w="3528059" h="360045">
                  <a:moveTo>
                    <a:pt x="3468116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3468116" y="359663"/>
                  </a:lnTo>
                  <a:lnTo>
                    <a:pt x="3491466" y="354959"/>
                  </a:lnTo>
                  <a:lnTo>
                    <a:pt x="3510518" y="342122"/>
                  </a:lnTo>
                  <a:lnTo>
                    <a:pt x="3523355" y="323070"/>
                  </a:lnTo>
                  <a:lnTo>
                    <a:pt x="3528060" y="299719"/>
                  </a:lnTo>
                  <a:lnTo>
                    <a:pt x="3528060" y="59943"/>
                  </a:lnTo>
                  <a:lnTo>
                    <a:pt x="3523355" y="36593"/>
                  </a:lnTo>
                  <a:lnTo>
                    <a:pt x="3510518" y="17541"/>
                  </a:lnTo>
                  <a:lnTo>
                    <a:pt x="3491466" y="4704"/>
                  </a:lnTo>
                  <a:lnTo>
                    <a:pt x="34681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78657" y="3717798"/>
              <a:ext cx="3528060" cy="360045"/>
            </a:xfrm>
            <a:custGeom>
              <a:avLst/>
              <a:gdLst/>
              <a:ahLst/>
              <a:cxnLst/>
              <a:rect l="l" t="t" r="r" b="b"/>
              <a:pathLst>
                <a:path w="3528059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3468116" y="0"/>
                  </a:lnTo>
                  <a:lnTo>
                    <a:pt x="3491466" y="4704"/>
                  </a:lnTo>
                  <a:lnTo>
                    <a:pt x="3510518" y="17541"/>
                  </a:lnTo>
                  <a:lnTo>
                    <a:pt x="3523355" y="36593"/>
                  </a:lnTo>
                  <a:lnTo>
                    <a:pt x="3528060" y="59943"/>
                  </a:lnTo>
                  <a:lnTo>
                    <a:pt x="3528060" y="299719"/>
                  </a:lnTo>
                  <a:lnTo>
                    <a:pt x="3523355" y="323070"/>
                  </a:lnTo>
                  <a:lnTo>
                    <a:pt x="3510518" y="342122"/>
                  </a:lnTo>
                  <a:lnTo>
                    <a:pt x="3491466" y="354959"/>
                  </a:lnTo>
                  <a:lnTo>
                    <a:pt x="3468116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9087" y="3858768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1" y="0"/>
                  </a:moveTo>
                  <a:lnTo>
                    <a:pt x="298831" y="76199"/>
                  </a:lnTo>
                  <a:lnTo>
                    <a:pt x="359791" y="45719"/>
                  </a:lnTo>
                  <a:lnTo>
                    <a:pt x="311531" y="45719"/>
                  </a:lnTo>
                  <a:lnTo>
                    <a:pt x="311531" y="30479"/>
                  </a:lnTo>
                  <a:lnTo>
                    <a:pt x="359791" y="30479"/>
                  </a:lnTo>
                  <a:lnTo>
                    <a:pt x="298831" y="0"/>
                  </a:lnTo>
                  <a:close/>
                </a:path>
                <a:path w="375285" h="76200">
                  <a:moveTo>
                    <a:pt x="298831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98831" y="45719"/>
                  </a:lnTo>
                  <a:lnTo>
                    <a:pt x="298831" y="30479"/>
                  </a:lnTo>
                  <a:close/>
                </a:path>
                <a:path w="375285" h="76200">
                  <a:moveTo>
                    <a:pt x="359791" y="30479"/>
                  </a:moveTo>
                  <a:lnTo>
                    <a:pt x="311531" y="30479"/>
                  </a:lnTo>
                  <a:lnTo>
                    <a:pt x="311531" y="45719"/>
                  </a:lnTo>
                  <a:lnTo>
                    <a:pt x="359791" y="45719"/>
                  </a:lnTo>
                  <a:lnTo>
                    <a:pt x="375031" y="38099"/>
                  </a:lnTo>
                  <a:lnTo>
                    <a:pt x="359791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0129" y="3717798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1546352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1546352" y="359663"/>
                  </a:lnTo>
                  <a:lnTo>
                    <a:pt x="1569702" y="354959"/>
                  </a:lnTo>
                  <a:lnTo>
                    <a:pt x="1588754" y="342122"/>
                  </a:lnTo>
                  <a:lnTo>
                    <a:pt x="1601591" y="323070"/>
                  </a:lnTo>
                  <a:lnTo>
                    <a:pt x="1606295" y="299719"/>
                  </a:lnTo>
                  <a:lnTo>
                    <a:pt x="1606295" y="59943"/>
                  </a:lnTo>
                  <a:lnTo>
                    <a:pt x="1601591" y="36593"/>
                  </a:lnTo>
                  <a:lnTo>
                    <a:pt x="1588754" y="17541"/>
                  </a:lnTo>
                  <a:lnTo>
                    <a:pt x="1569702" y="4704"/>
                  </a:lnTo>
                  <a:lnTo>
                    <a:pt x="154635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0129" y="3717798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0" y="59943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1546352" y="0"/>
                  </a:lnTo>
                  <a:lnTo>
                    <a:pt x="1569702" y="4704"/>
                  </a:lnTo>
                  <a:lnTo>
                    <a:pt x="1588754" y="17541"/>
                  </a:lnTo>
                  <a:lnTo>
                    <a:pt x="1601591" y="36593"/>
                  </a:lnTo>
                  <a:lnTo>
                    <a:pt x="1606295" y="59943"/>
                  </a:lnTo>
                  <a:lnTo>
                    <a:pt x="1606295" y="299719"/>
                  </a:lnTo>
                  <a:lnTo>
                    <a:pt x="1601591" y="323070"/>
                  </a:lnTo>
                  <a:lnTo>
                    <a:pt x="1588754" y="342122"/>
                  </a:lnTo>
                  <a:lnTo>
                    <a:pt x="1569702" y="354959"/>
                  </a:lnTo>
                  <a:lnTo>
                    <a:pt x="1546352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4016" y="2733801"/>
            <a:ext cx="5079365" cy="129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  <a:tabLst>
                <a:tab pos="1942464" algn="l"/>
              </a:tabLst>
            </a:pPr>
            <a:r>
              <a:rPr sz="1700" spc="-5" dirty="0">
                <a:latin typeface="Calibri"/>
                <a:cs typeface="Calibri"/>
              </a:rPr>
              <a:t>users:2:friends	{23,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76,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233,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11}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tabLst>
                <a:tab pos="1942464" algn="l"/>
              </a:tabLst>
            </a:pPr>
            <a:r>
              <a:rPr sz="1700" spc="-10" dirty="0">
                <a:latin typeface="Calibri"/>
                <a:cs typeface="Calibri"/>
              </a:rPr>
              <a:t>users:2:inbox	</a:t>
            </a:r>
            <a:r>
              <a:rPr sz="1700" dirty="0">
                <a:latin typeface="Calibri"/>
                <a:cs typeface="Calibri"/>
              </a:rPr>
              <a:t>[234,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3466,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86,55]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42464" algn="l"/>
              </a:tabLst>
            </a:pPr>
            <a:r>
              <a:rPr sz="1700" spc="-5" dirty="0">
                <a:latin typeface="Calibri"/>
                <a:cs typeface="Calibri"/>
              </a:rPr>
              <a:t>users:2:settings	Theme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mbria Math"/>
                <a:cs typeface="Cambria Math"/>
              </a:rPr>
              <a:t>→</a:t>
            </a:r>
            <a:r>
              <a:rPr sz="1700" spc="10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"dark",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cookies</a:t>
            </a:r>
            <a:r>
              <a:rPr sz="1700" spc="380" dirty="0">
                <a:latin typeface="Calibri"/>
                <a:cs typeface="Calibri"/>
              </a:rPr>
              <a:t> </a:t>
            </a:r>
            <a:r>
              <a:rPr sz="1700" dirty="0">
                <a:latin typeface="Cambria Math"/>
                <a:cs typeface="Cambria Math"/>
              </a:rPr>
              <a:t>→</a:t>
            </a:r>
            <a:r>
              <a:rPr sz="1700" spc="5" dirty="0">
                <a:latin typeface="Cambria Math"/>
                <a:cs typeface="Cambria Math"/>
              </a:rPr>
              <a:t> </a:t>
            </a:r>
            <a:r>
              <a:rPr sz="1700" spc="-5" dirty="0">
                <a:latin typeface="Calibri"/>
                <a:cs typeface="Calibri"/>
              </a:rPr>
              <a:t>"false"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19872" y="3638130"/>
            <a:ext cx="5339715" cy="774700"/>
          </a:xfrm>
          <a:custGeom>
            <a:avLst/>
            <a:gdLst/>
            <a:ahLst/>
            <a:cxnLst/>
            <a:rect l="l" t="t" r="r" b="b"/>
            <a:pathLst>
              <a:path w="5339715" h="774700">
                <a:moveTo>
                  <a:pt x="384670" y="410108"/>
                </a:moveTo>
                <a:lnTo>
                  <a:pt x="383095" y="406501"/>
                </a:lnTo>
                <a:lnTo>
                  <a:pt x="380606" y="401281"/>
                </a:lnTo>
                <a:lnTo>
                  <a:pt x="370674" y="397941"/>
                </a:lnTo>
                <a:lnTo>
                  <a:pt x="357695" y="398627"/>
                </a:lnTo>
                <a:lnTo>
                  <a:pt x="344385" y="402018"/>
                </a:lnTo>
                <a:lnTo>
                  <a:pt x="331431" y="408965"/>
                </a:lnTo>
                <a:lnTo>
                  <a:pt x="304317" y="426974"/>
                </a:lnTo>
                <a:lnTo>
                  <a:pt x="288658" y="435991"/>
                </a:lnTo>
                <a:lnTo>
                  <a:pt x="253555" y="454266"/>
                </a:lnTo>
                <a:lnTo>
                  <a:pt x="170840" y="491705"/>
                </a:lnTo>
                <a:lnTo>
                  <a:pt x="102031" y="519163"/>
                </a:lnTo>
                <a:lnTo>
                  <a:pt x="87388" y="522363"/>
                </a:lnTo>
                <a:lnTo>
                  <a:pt x="84645" y="529374"/>
                </a:lnTo>
                <a:lnTo>
                  <a:pt x="84366" y="530098"/>
                </a:lnTo>
                <a:lnTo>
                  <a:pt x="85953" y="537413"/>
                </a:lnTo>
                <a:lnTo>
                  <a:pt x="91173" y="538340"/>
                </a:lnTo>
                <a:lnTo>
                  <a:pt x="93243" y="540639"/>
                </a:lnTo>
                <a:lnTo>
                  <a:pt x="139471" y="532612"/>
                </a:lnTo>
                <a:lnTo>
                  <a:pt x="185077" y="515581"/>
                </a:lnTo>
                <a:lnTo>
                  <a:pt x="230047" y="493674"/>
                </a:lnTo>
                <a:lnTo>
                  <a:pt x="314007" y="446938"/>
                </a:lnTo>
                <a:lnTo>
                  <a:pt x="350939" y="428015"/>
                </a:lnTo>
                <a:lnTo>
                  <a:pt x="350177" y="429945"/>
                </a:lnTo>
                <a:lnTo>
                  <a:pt x="350012" y="433222"/>
                </a:lnTo>
                <a:lnTo>
                  <a:pt x="347903" y="435749"/>
                </a:lnTo>
                <a:lnTo>
                  <a:pt x="325221" y="454177"/>
                </a:lnTo>
                <a:lnTo>
                  <a:pt x="303530" y="472770"/>
                </a:lnTo>
                <a:lnTo>
                  <a:pt x="282778" y="492163"/>
                </a:lnTo>
                <a:lnTo>
                  <a:pt x="262940" y="512953"/>
                </a:lnTo>
                <a:lnTo>
                  <a:pt x="269684" y="510019"/>
                </a:lnTo>
                <a:lnTo>
                  <a:pt x="278345" y="507834"/>
                </a:lnTo>
                <a:lnTo>
                  <a:pt x="267652" y="518922"/>
                </a:lnTo>
                <a:lnTo>
                  <a:pt x="244589" y="542836"/>
                </a:lnTo>
                <a:lnTo>
                  <a:pt x="208635" y="576757"/>
                </a:lnTo>
                <a:lnTo>
                  <a:pt x="170776" y="609650"/>
                </a:lnTo>
                <a:lnTo>
                  <a:pt x="146126" y="629551"/>
                </a:lnTo>
                <a:lnTo>
                  <a:pt x="146126" y="671423"/>
                </a:lnTo>
                <a:lnTo>
                  <a:pt x="145961" y="674700"/>
                </a:lnTo>
                <a:lnTo>
                  <a:pt x="144297" y="674611"/>
                </a:lnTo>
                <a:lnTo>
                  <a:pt x="146126" y="671423"/>
                </a:lnTo>
                <a:lnTo>
                  <a:pt x="146126" y="629551"/>
                </a:lnTo>
                <a:lnTo>
                  <a:pt x="131267" y="641527"/>
                </a:lnTo>
                <a:lnTo>
                  <a:pt x="127749" y="644194"/>
                </a:lnTo>
                <a:lnTo>
                  <a:pt x="119646" y="650316"/>
                </a:lnTo>
                <a:lnTo>
                  <a:pt x="119646" y="698500"/>
                </a:lnTo>
                <a:lnTo>
                  <a:pt x="117170" y="696912"/>
                </a:lnTo>
                <a:lnTo>
                  <a:pt x="117906" y="694982"/>
                </a:lnTo>
                <a:lnTo>
                  <a:pt x="119265" y="694385"/>
                </a:lnTo>
                <a:lnTo>
                  <a:pt x="119646" y="698500"/>
                </a:lnTo>
                <a:lnTo>
                  <a:pt x="119646" y="650316"/>
                </a:lnTo>
                <a:lnTo>
                  <a:pt x="112623" y="655612"/>
                </a:lnTo>
                <a:lnTo>
                  <a:pt x="106807" y="660006"/>
                </a:lnTo>
                <a:lnTo>
                  <a:pt x="106807" y="706234"/>
                </a:lnTo>
                <a:lnTo>
                  <a:pt x="103644" y="710031"/>
                </a:lnTo>
                <a:lnTo>
                  <a:pt x="102768" y="708012"/>
                </a:lnTo>
                <a:lnTo>
                  <a:pt x="101422" y="708596"/>
                </a:lnTo>
                <a:lnTo>
                  <a:pt x="103517" y="706081"/>
                </a:lnTo>
                <a:lnTo>
                  <a:pt x="106222" y="704900"/>
                </a:lnTo>
                <a:lnTo>
                  <a:pt x="106807" y="706234"/>
                </a:lnTo>
                <a:lnTo>
                  <a:pt x="106807" y="660006"/>
                </a:lnTo>
                <a:lnTo>
                  <a:pt x="100241" y="664972"/>
                </a:lnTo>
                <a:lnTo>
                  <a:pt x="100241" y="705904"/>
                </a:lnTo>
                <a:lnTo>
                  <a:pt x="99936" y="707644"/>
                </a:lnTo>
                <a:lnTo>
                  <a:pt x="99618" y="709396"/>
                </a:lnTo>
                <a:lnTo>
                  <a:pt x="97383" y="710361"/>
                </a:lnTo>
                <a:lnTo>
                  <a:pt x="100241" y="705904"/>
                </a:lnTo>
                <a:lnTo>
                  <a:pt x="100241" y="664972"/>
                </a:lnTo>
                <a:lnTo>
                  <a:pt x="90373" y="672414"/>
                </a:lnTo>
                <a:lnTo>
                  <a:pt x="69456" y="687298"/>
                </a:lnTo>
                <a:lnTo>
                  <a:pt x="48348" y="702322"/>
                </a:lnTo>
                <a:lnTo>
                  <a:pt x="5473" y="731304"/>
                </a:lnTo>
                <a:lnTo>
                  <a:pt x="4711" y="733234"/>
                </a:lnTo>
                <a:lnTo>
                  <a:pt x="3962" y="735164"/>
                </a:lnTo>
                <a:lnTo>
                  <a:pt x="3200" y="737108"/>
                </a:lnTo>
                <a:lnTo>
                  <a:pt x="10934" y="740130"/>
                </a:lnTo>
                <a:lnTo>
                  <a:pt x="10845" y="741768"/>
                </a:lnTo>
                <a:lnTo>
                  <a:pt x="10769" y="743419"/>
                </a:lnTo>
                <a:lnTo>
                  <a:pt x="5384" y="745769"/>
                </a:lnTo>
                <a:lnTo>
                  <a:pt x="4622" y="747699"/>
                </a:lnTo>
                <a:lnTo>
                  <a:pt x="3860" y="749630"/>
                </a:lnTo>
                <a:lnTo>
                  <a:pt x="0" y="748118"/>
                </a:lnTo>
                <a:lnTo>
                  <a:pt x="1168" y="750811"/>
                </a:lnTo>
                <a:lnTo>
                  <a:pt x="2349" y="753503"/>
                </a:lnTo>
                <a:lnTo>
                  <a:pt x="2933" y="754849"/>
                </a:lnTo>
                <a:lnTo>
                  <a:pt x="3517" y="756196"/>
                </a:lnTo>
                <a:lnTo>
                  <a:pt x="1244" y="762000"/>
                </a:lnTo>
                <a:lnTo>
                  <a:pt x="2286" y="763155"/>
                </a:lnTo>
                <a:lnTo>
                  <a:pt x="6426" y="767753"/>
                </a:lnTo>
                <a:lnTo>
                  <a:pt x="7467" y="768896"/>
                </a:lnTo>
                <a:lnTo>
                  <a:pt x="19735" y="774611"/>
                </a:lnTo>
                <a:lnTo>
                  <a:pt x="33515" y="767930"/>
                </a:lnTo>
                <a:lnTo>
                  <a:pt x="47548" y="756335"/>
                </a:lnTo>
                <a:lnTo>
                  <a:pt x="60579" y="747280"/>
                </a:lnTo>
                <a:lnTo>
                  <a:pt x="62687" y="744766"/>
                </a:lnTo>
                <a:lnTo>
                  <a:pt x="58064" y="745185"/>
                </a:lnTo>
                <a:lnTo>
                  <a:pt x="60756" y="744004"/>
                </a:lnTo>
                <a:lnTo>
                  <a:pt x="62687" y="744766"/>
                </a:lnTo>
                <a:lnTo>
                  <a:pt x="64630" y="745515"/>
                </a:lnTo>
                <a:lnTo>
                  <a:pt x="67652" y="737781"/>
                </a:lnTo>
                <a:lnTo>
                  <a:pt x="66306" y="738365"/>
                </a:lnTo>
                <a:lnTo>
                  <a:pt x="65138" y="735685"/>
                </a:lnTo>
                <a:lnTo>
                  <a:pt x="66484" y="735101"/>
                </a:lnTo>
                <a:lnTo>
                  <a:pt x="67068" y="736434"/>
                </a:lnTo>
                <a:lnTo>
                  <a:pt x="67830" y="734504"/>
                </a:lnTo>
                <a:lnTo>
                  <a:pt x="68414" y="735850"/>
                </a:lnTo>
                <a:lnTo>
                  <a:pt x="67068" y="736434"/>
                </a:lnTo>
                <a:lnTo>
                  <a:pt x="68999" y="737196"/>
                </a:lnTo>
                <a:lnTo>
                  <a:pt x="78524" y="731507"/>
                </a:lnTo>
                <a:lnTo>
                  <a:pt x="87198" y="724230"/>
                </a:lnTo>
                <a:lnTo>
                  <a:pt x="95516" y="716813"/>
                </a:lnTo>
                <a:lnTo>
                  <a:pt x="103949" y="710704"/>
                </a:lnTo>
                <a:lnTo>
                  <a:pt x="106641" y="709523"/>
                </a:lnTo>
                <a:lnTo>
                  <a:pt x="110083" y="706412"/>
                </a:lnTo>
                <a:lnTo>
                  <a:pt x="113131" y="698677"/>
                </a:lnTo>
                <a:lnTo>
                  <a:pt x="113715" y="700024"/>
                </a:lnTo>
                <a:lnTo>
                  <a:pt x="112953" y="701954"/>
                </a:lnTo>
                <a:lnTo>
                  <a:pt x="114300" y="701357"/>
                </a:lnTo>
                <a:lnTo>
                  <a:pt x="116408" y="698842"/>
                </a:lnTo>
                <a:lnTo>
                  <a:pt x="114477" y="698093"/>
                </a:lnTo>
                <a:lnTo>
                  <a:pt x="115824" y="697496"/>
                </a:lnTo>
                <a:lnTo>
                  <a:pt x="119684" y="699008"/>
                </a:lnTo>
                <a:lnTo>
                  <a:pt x="121627" y="699770"/>
                </a:lnTo>
                <a:lnTo>
                  <a:pt x="120002" y="698728"/>
                </a:lnTo>
                <a:lnTo>
                  <a:pt x="123139" y="695896"/>
                </a:lnTo>
                <a:lnTo>
                  <a:pt x="130213" y="689203"/>
                </a:lnTo>
                <a:lnTo>
                  <a:pt x="136588" y="684009"/>
                </a:lnTo>
                <a:lnTo>
                  <a:pt x="141986" y="678637"/>
                </a:lnTo>
                <a:lnTo>
                  <a:pt x="143700" y="675665"/>
                </a:lnTo>
                <a:lnTo>
                  <a:pt x="145783" y="677976"/>
                </a:lnTo>
                <a:lnTo>
                  <a:pt x="153593" y="669353"/>
                </a:lnTo>
                <a:lnTo>
                  <a:pt x="161594" y="661860"/>
                </a:lnTo>
                <a:lnTo>
                  <a:pt x="170319" y="654634"/>
                </a:lnTo>
                <a:lnTo>
                  <a:pt x="180301" y="646861"/>
                </a:lnTo>
                <a:lnTo>
                  <a:pt x="177203" y="643420"/>
                </a:lnTo>
                <a:lnTo>
                  <a:pt x="177952" y="641477"/>
                </a:lnTo>
                <a:lnTo>
                  <a:pt x="180060" y="638962"/>
                </a:lnTo>
                <a:lnTo>
                  <a:pt x="180644" y="640295"/>
                </a:lnTo>
                <a:lnTo>
                  <a:pt x="179895" y="642239"/>
                </a:lnTo>
                <a:lnTo>
                  <a:pt x="181825" y="643001"/>
                </a:lnTo>
                <a:lnTo>
                  <a:pt x="185635" y="635723"/>
                </a:lnTo>
                <a:lnTo>
                  <a:pt x="193675" y="630199"/>
                </a:lnTo>
                <a:lnTo>
                  <a:pt x="200672" y="625741"/>
                </a:lnTo>
                <a:lnTo>
                  <a:pt x="201358" y="621626"/>
                </a:lnTo>
                <a:lnTo>
                  <a:pt x="208102" y="618680"/>
                </a:lnTo>
                <a:lnTo>
                  <a:pt x="212902" y="614984"/>
                </a:lnTo>
                <a:lnTo>
                  <a:pt x="215163" y="609193"/>
                </a:lnTo>
                <a:lnTo>
                  <a:pt x="211721" y="612292"/>
                </a:lnTo>
                <a:lnTo>
                  <a:pt x="211302" y="607669"/>
                </a:lnTo>
                <a:lnTo>
                  <a:pt x="213995" y="606488"/>
                </a:lnTo>
                <a:lnTo>
                  <a:pt x="215163" y="609193"/>
                </a:lnTo>
                <a:lnTo>
                  <a:pt x="215760" y="610527"/>
                </a:lnTo>
                <a:lnTo>
                  <a:pt x="217106" y="609942"/>
                </a:lnTo>
                <a:lnTo>
                  <a:pt x="242989" y="582676"/>
                </a:lnTo>
                <a:lnTo>
                  <a:pt x="331876" y="490842"/>
                </a:lnTo>
                <a:lnTo>
                  <a:pt x="323100" y="539559"/>
                </a:lnTo>
                <a:lnTo>
                  <a:pt x="319455" y="562546"/>
                </a:lnTo>
                <a:lnTo>
                  <a:pt x="316331" y="587400"/>
                </a:lnTo>
                <a:lnTo>
                  <a:pt x="322745" y="591794"/>
                </a:lnTo>
                <a:lnTo>
                  <a:pt x="329603" y="593432"/>
                </a:lnTo>
                <a:lnTo>
                  <a:pt x="336727" y="592251"/>
                </a:lnTo>
                <a:lnTo>
                  <a:pt x="343941" y="588162"/>
                </a:lnTo>
                <a:lnTo>
                  <a:pt x="345516" y="543598"/>
                </a:lnTo>
                <a:lnTo>
                  <a:pt x="352894" y="501294"/>
                </a:lnTo>
                <a:lnTo>
                  <a:pt x="363893" y="460413"/>
                </a:lnTo>
                <a:lnTo>
                  <a:pt x="376351" y="420103"/>
                </a:lnTo>
                <a:lnTo>
                  <a:pt x="379806" y="416991"/>
                </a:lnTo>
                <a:lnTo>
                  <a:pt x="381317" y="413131"/>
                </a:lnTo>
                <a:lnTo>
                  <a:pt x="384670" y="410108"/>
                </a:lnTo>
                <a:close/>
              </a:path>
              <a:path w="5339715" h="774700">
                <a:moveTo>
                  <a:pt x="5339486" y="20523"/>
                </a:moveTo>
                <a:lnTo>
                  <a:pt x="5338521" y="14833"/>
                </a:lnTo>
                <a:lnTo>
                  <a:pt x="5338203" y="12954"/>
                </a:lnTo>
                <a:lnTo>
                  <a:pt x="5326786" y="0"/>
                </a:lnTo>
                <a:lnTo>
                  <a:pt x="5307279" y="774"/>
                </a:lnTo>
                <a:lnTo>
                  <a:pt x="5284978" y="7162"/>
                </a:lnTo>
                <a:lnTo>
                  <a:pt x="5265128" y="11087"/>
                </a:lnTo>
                <a:lnTo>
                  <a:pt x="5261381" y="12954"/>
                </a:lnTo>
                <a:lnTo>
                  <a:pt x="5266995" y="14833"/>
                </a:lnTo>
                <a:lnTo>
                  <a:pt x="5263261" y="14833"/>
                </a:lnTo>
                <a:lnTo>
                  <a:pt x="5259502" y="11087"/>
                </a:lnTo>
                <a:lnTo>
                  <a:pt x="5252009" y="18592"/>
                </a:lnTo>
                <a:lnTo>
                  <a:pt x="5253888" y="18592"/>
                </a:lnTo>
                <a:lnTo>
                  <a:pt x="5253888" y="22339"/>
                </a:lnTo>
                <a:lnTo>
                  <a:pt x="5252009" y="22339"/>
                </a:lnTo>
                <a:lnTo>
                  <a:pt x="5252009" y="20459"/>
                </a:lnTo>
                <a:lnTo>
                  <a:pt x="5250142" y="22339"/>
                </a:lnTo>
                <a:lnTo>
                  <a:pt x="5250142" y="20459"/>
                </a:lnTo>
                <a:lnTo>
                  <a:pt x="5252009" y="20459"/>
                </a:lnTo>
                <a:lnTo>
                  <a:pt x="5250142" y="18592"/>
                </a:lnTo>
                <a:lnTo>
                  <a:pt x="5236121" y="20370"/>
                </a:lnTo>
                <a:lnTo>
                  <a:pt x="5222265" y="24447"/>
                </a:lnTo>
                <a:lnTo>
                  <a:pt x="5208778" y="28879"/>
                </a:lnTo>
                <a:lnTo>
                  <a:pt x="5203291" y="30086"/>
                </a:lnTo>
                <a:lnTo>
                  <a:pt x="5203291" y="35471"/>
                </a:lnTo>
                <a:lnTo>
                  <a:pt x="5197678" y="39217"/>
                </a:lnTo>
                <a:lnTo>
                  <a:pt x="5198923" y="37338"/>
                </a:lnTo>
                <a:lnTo>
                  <a:pt x="5200167" y="35471"/>
                </a:lnTo>
                <a:lnTo>
                  <a:pt x="5203291" y="35471"/>
                </a:lnTo>
                <a:lnTo>
                  <a:pt x="5203291" y="30086"/>
                </a:lnTo>
                <a:lnTo>
                  <a:pt x="5197665" y="31305"/>
                </a:lnTo>
                <a:lnTo>
                  <a:pt x="5197665" y="35471"/>
                </a:lnTo>
                <a:lnTo>
                  <a:pt x="5193931" y="37338"/>
                </a:lnTo>
                <a:lnTo>
                  <a:pt x="5190185" y="37338"/>
                </a:lnTo>
                <a:lnTo>
                  <a:pt x="5190185" y="35471"/>
                </a:lnTo>
                <a:lnTo>
                  <a:pt x="5195798" y="32651"/>
                </a:lnTo>
                <a:lnTo>
                  <a:pt x="5195798" y="35471"/>
                </a:lnTo>
                <a:lnTo>
                  <a:pt x="5197665" y="35471"/>
                </a:lnTo>
                <a:lnTo>
                  <a:pt x="5197665" y="31305"/>
                </a:lnTo>
                <a:lnTo>
                  <a:pt x="5195798" y="31711"/>
                </a:lnTo>
                <a:lnTo>
                  <a:pt x="5192052" y="31711"/>
                </a:lnTo>
                <a:lnTo>
                  <a:pt x="5186438" y="33591"/>
                </a:lnTo>
                <a:lnTo>
                  <a:pt x="5178933" y="41097"/>
                </a:lnTo>
                <a:lnTo>
                  <a:pt x="5178933" y="39217"/>
                </a:lnTo>
                <a:lnTo>
                  <a:pt x="5180812" y="37338"/>
                </a:lnTo>
                <a:lnTo>
                  <a:pt x="5178933" y="37338"/>
                </a:lnTo>
                <a:lnTo>
                  <a:pt x="5175199" y="39217"/>
                </a:lnTo>
                <a:lnTo>
                  <a:pt x="5177066" y="41097"/>
                </a:lnTo>
                <a:lnTo>
                  <a:pt x="5175199" y="41097"/>
                </a:lnTo>
                <a:lnTo>
                  <a:pt x="5171452" y="37338"/>
                </a:lnTo>
                <a:lnTo>
                  <a:pt x="5171237" y="37973"/>
                </a:lnTo>
                <a:lnTo>
                  <a:pt x="5173319" y="41097"/>
                </a:lnTo>
                <a:lnTo>
                  <a:pt x="5171440" y="42976"/>
                </a:lnTo>
                <a:lnTo>
                  <a:pt x="5169573" y="42976"/>
                </a:lnTo>
                <a:lnTo>
                  <a:pt x="5171237" y="37973"/>
                </a:lnTo>
                <a:lnTo>
                  <a:pt x="5171440" y="37338"/>
                </a:lnTo>
                <a:lnTo>
                  <a:pt x="5169573" y="35471"/>
                </a:lnTo>
                <a:lnTo>
                  <a:pt x="5170932" y="37515"/>
                </a:lnTo>
                <a:lnTo>
                  <a:pt x="5165826" y="39217"/>
                </a:lnTo>
                <a:lnTo>
                  <a:pt x="5154142" y="43434"/>
                </a:lnTo>
                <a:lnTo>
                  <a:pt x="5144046" y="46253"/>
                </a:lnTo>
                <a:lnTo>
                  <a:pt x="5135003" y="49771"/>
                </a:lnTo>
                <a:lnTo>
                  <a:pt x="5131486" y="52374"/>
                </a:lnTo>
                <a:lnTo>
                  <a:pt x="5130254" y="48691"/>
                </a:lnTo>
                <a:lnTo>
                  <a:pt x="5130254" y="53301"/>
                </a:lnTo>
                <a:lnTo>
                  <a:pt x="5126482" y="56095"/>
                </a:lnTo>
                <a:lnTo>
                  <a:pt x="5128349" y="52349"/>
                </a:lnTo>
                <a:lnTo>
                  <a:pt x="5130254" y="53301"/>
                </a:lnTo>
                <a:lnTo>
                  <a:pt x="5130254" y="48691"/>
                </a:lnTo>
                <a:lnTo>
                  <a:pt x="5116703" y="54698"/>
                </a:lnTo>
                <a:lnTo>
                  <a:pt x="5103533" y="59385"/>
                </a:lnTo>
                <a:lnTo>
                  <a:pt x="5089652" y="63373"/>
                </a:lnTo>
                <a:lnTo>
                  <a:pt x="5074018" y="67360"/>
                </a:lnTo>
                <a:lnTo>
                  <a:pt x="5075898" y="72974"/>
                </a:lnTo>
                <a:lnTo>
                  <a:pt x="5074018" y="74853"/>
                </a:lnTo>
                <a:lnTo>
                  <a:pt x="5070272" y="76733"/>
                </a:lnTo>
                <a:lnTo>
                  <a:pt x="5070272" y="74853"/>
                </a:lnTo>
                <a:lnTo>
                  <a:pt x="5072138" y="72974"/>
                </a:lnTo>
                <a:lnTo>
                  <a:pt x="5070272" y="71107"/>
                </a:lnTo>
                <a:lnTo>
                  <a:pt x="5062105" y="77673"/>
                </a:lnTo>
                <a:lnTo>
                  <a:pt x="5049888" y="80010"/>
                </a:lnTo>
                <a:lnTo>
                  <a:pt x="5039449" y="81661"/>
                </a:lnTo>
                <a:lnTo>
                  <a:pt x="5036553" y="86118"/>
                </a:lnTo>
                <a:lnTo>
                  <a:pt x="5027180" y="86118"/>
                </a:lnTo>
                <a:lnTo>
                  <a:pt x="5019687" y="87985"/>
                </a:lnTo>
                <a:lnTo>
                  <a:pt x="5014061" y="93611"/>
                </a:lnTo>
                <a:lnTo>
                  <a:pt x="5019687" y="91732"/>
                </a:lnTo>
                <a:lnTo>
                  <a:pt x="5017808" y="97358"/>
                </a:lnTo>
                <a:lnTo>
                  <a:pt x="5014061" y="97358"/>
                </a:lnTo>
                <a:lnTo>
                  <a:pt x="5014061" y="93611"/>
                </a:lnTo>
                <a:lnTo>
                  <a:pt x="5014061" y="91732"/>
                </a:lnTo>
                <a:lnTo>
                  <a:pt x="5012194" y="91732"/>
                </a:lnTo>
                <a:lnTo>
                  <a:pt x="4968049" y="110401"/>
                </a:lnTo>
                <a:lnTo>
                  <a:pt x="4817326" y="172389"/>
                </a:lnTo>
                <a:lnTo>
                  <a:pt x="4852467" y="119875"/>
                </a:lnTo>
                <a:lnTo>
                  <a:pt x="4868443" y="94843"/>
                </a:lnTo>
                <a:lnTo>
                  <a:pt x="4884788" y="67360"/>
                </a:lnTo>
                <a:lnTo>
                  <a:pt x="4879543" y="58940"/>
                </a:lnTo>
                <a:lnTo>
                  <a:pt x="4872367" y="53517"/>
                </a:lnTo>
                <a:lnTo>
                  <a:pt x="4863439" y="51269"/>
                </a:lnTo>
                <a:lnTo>
                  <a:pt x="4852936" y="52349"/>
                </a:lnTo>
                <a:lnTo>
                  <a:pt x="4828337" y="103695"/>
                </a:lnTo>
                <a:lnTo>
                  <a:pt x="4798123" y="149415"/>
                </a:lnTo>
                <a:lnTo>
                  <a:pt x="4764405" y="191617"/>
                </a:lnTo>
                <a:lnTo>
                  <a:pt x="4729277" y="232410"/>
                </a:lnTo>
                <a:lnTo>
                  <a:pt x="4723650" y="234289"/>
                </a:lnTo>
                <a:lnTo>
                  <a:pt x="4719904" y="238036"/>
                </a:lnTo>
                <a:lnTo>
                  <a:pt x="4714291" y="239915"/>
                </a:lnTo>
                <a:lnTo>
                  <a:pt x="4714697" y="252247"/>
                </a:lnTo>
                <a:lnTo>
                  <a:pt x="4724590" y="261251"/>
                </a:lnTo>
                <a:lnTo>
                  <a:pt x="4740110" y="267081"/>
                </a:lnTo>
                <a:lnTo>
                  <a:pt x="4757382" y="269925"/>
                </a:lnTo>
                <a:lnTo>
                  <a:pt x="4776051" y="268427"/>
                </a:lnTo>
                <a:lnTo>
                  <a:pt x="4816919" y="261213"/>
                </a:lnTo>
                <a:lnTo>
                  <a:pt x="4839817" y="258673"/>
                </a:lnTo>
                <a:lnTo>
                  <a:pt x="4855896" y="257289"/>
                </a:lnTo>
                <a:lnTo>
                  <a:pt x="4872837" y="256095"/>
                </a:lnTo>
                <a:lnTo>
                  <a:pt x="4890135" y="255244"/>
                </a:lnTo>
                <a:lnTo>
                  <a:pt x="5005870" y="253746"/>
                </a:lnTo>
                <a:lnTo>
                  <a:pt x="5052974" y="254127"/>
                </a:lnTo>
                <a:lnTo>
                  <a:pt x="5100256" y="256794"/>
                </a:lnTo>
                <a:lnTo>
                  <a:pt x="5108041" y="258051"/>
                </a:lnTo>
                <a:lnTo>
                  <a:pt x="5114772" y="258432"/>
                </a:lnTo>
                <a:lnTo>
                  <a:pt x="5120805" y="257060"/>
                </a:lnTo>
                <a:lnTo>
                  <a:pt x="5125491" y="253746"/>
                </a:lnTo>
                <a:lnTo>
                  <a:pt x="5126482" y="253047"/>
                </a:lnTo>
                <a:lnTo>
                  <a:pt x="5128349" y="243662"/>
                </a:lnTo>
                <a:lnTo>
                  <a:pt x="5122735" y="239915"/>
                </a:lnTo>
                <a:lnTo>
                  <a:pt x="5121478" y="236156"/>
                </a:lnTo>
                <a:lnTo>
                  <a:pt x="5120856" y="234289"/>
                </a:lnTo>
                <a:lnTo>
                  <a:pt x="5071935" y="223075"/>
                </a:lnTo>
                <a:lnTo>
                  <a:pt x="5019433" y="218744"/>
                </a:lnTo>
                <a:lnTo>
                  <a:pt x="4965065" y="219468"/>
                </a:lnTo>
                <a:lnTo>
                  <a:pt x="4910531" y="223418"/>
                </a:lnTo>
                <a:lnTo>
                  <a:pt x="4807801" y="233591"/>
                </a:lnTo>
                <a:lnTo>
                  <a:pt x="4762995" y="236156"/>
                </a:lnTo>
                <a:lnTo>
                  <a:pt x="4764875" y="234289"/>
                </a:lnTo>
                <a:lnTo>
                  <a:pt x="4766742" y="230530"/>
                </a:lnTo>
                <a:lnTo>
                  <a:pt x="4770488" y="228663"/>
                </a:lnTo>
                <a:lnTo>
                  <a:pt x="4806378" y="218694"/>
                </a:lnTo>
                <a:lnTo>
                  <a:pt x="4841227" y="208026"/>
                </a:lnTo>
                <a:lnTo>
                  <a:pt x="4875352" y="195948"/>
                </a:lnTo>
                <a:lnTo>
                  <a:pt x="4909147" y="181775"/>
                </a:lnTo>
                <a:lnTo>
                  <a:pt x="4899774" y="181775"/>
                </a:lnTo>
                <a:lnTo>
                  <a:pt x="4888522" y="179895"/>
                </a:lnTo>
                <a:lnTo>
                  <a:pt x="4932921" y="161264"/>
                </a:lnTo>
                <a:lnTo>
                  <a:pt x="4978552" y="144081"/>
                </a:lnTo>
                <a:lnTo>
                  <a:pt x="5025301" y="128270"/>
                </a:lnTo>
                <a:lnTo>
                  <a:pt x="5073027" y="113766"/>
                </a:lnTo>
                <a:lnTo>
                  <a:pt x="5121580" y="100482"/>
                </a:lnTo>
                <a:lnTo>
                  <a:pt x="5157025" y="91732"/>
                </a:lnTo>
                <a:lnTo>
                  <a:pt x="5170817" y="88328"/>
                </a:lnTo>
                <a:lnTo>
                  <a:pt x="5220627" y="77254"/>
                </a:lnTo>
                <a:lnTo>
                  <a:pt x="5223205" y="76733"/>
                </a:lnTo>
                <a:lnTo>
                  <a:pt x="5270843" y="67157"/>
                </a:lnTo>
                <a:lnTo>
                  <a:pt x="5321338" y="57975"/>
                </a:lnTo>
                <a:lnTo>
                  <a:pt x="5323205" y="56095"/>
                </a:lnTo>
                <a:lnTo>
                  <a:pt x="5325084" y="54229"/>
                </a:lnTo>
                <a:lnTo>
                  <a:pt x="5326964" y="52349"/>
                </a:lnTo>
                <a:lnTo>
                  <a:pt x="5319471" y="44843"/>
                </a:lnTo>
                <a:lnTo>
                  <a:pt x="5320398" y="42976"/>
                </a:lnTo>
                <a:lnTo>
                  <a:pt x="5321338" y="41097"/>
                </a:lnTo>
                <a:lnTo>
                  <a:pt x="5328831" y="41097"/>
                </a:lnTo>
                <a:lnTo>
                  <a:pt x="5330710" y="39217"/>
                </a:lnTo>
                <a:lnTo>
                  <a:pt x="5332577" y="37338"/>
                </a:lnTo>
                <a:lnTo>
                  <a:pt x="5336324" y="41097"/>
                </a:lnTo>
                <a:lnTo>
                  <a:pt x="5336730" y="37338"/>
                </a:lnTo>
                <a:lnTo>
                  <a:pt x="5337137" y="33591"/>
                </a:lnTo>
                <a:lnTo>
                  <a:pt x="5337568" y="31711"/>
                </a:lnTo>
                <a:lnTo>
                  <a:pt x="5338661" y="27025"/>
                </a:lnTo>
                <a:lnTo>
                  <a:pt x="5339258" y="22339"/>
                </a:lnTo>
                <a:lnTo>
                  <a:pt x="5339486" y="20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5668" y="4260341"/>
            <a:ext cx="7915909" cy="102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Segoe Print"/>
                <a:cs typeface="Segoe Print"/>
              </a:rPr>
              <a:t>Key</a:t>
            </a:r>
            <a:endParaRPr sz="2000">
              <a:latin typeface="Segoe Print"/>
              <a:cs typeface="Segoe Print"/>
            </a:endParaRPr>
          </a:p>
          <a:p>
            <a:pPr marL="268605" indent="-256540">
              <a:lnSpc>
                <a:spcPct val="100000"/>
              </a:lnSpc>
              <a:spcBef>
                <a:spcPts val="213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Amazon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Dynamo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(AP),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Riak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(AP),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Redis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(CP)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23075" y="2928620"/>
            <a:ext cx="714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Valu</a:t>
            </a:r>
            <a:r>
              <a:rPr sz="1800" b="1" spc="5" dirty="0">
                <a:latin typeface="Segoe Print"/>
                <a:cs typeface="Segoe Print"/>
              </a:rPr>
              <a:t>e</a:t>
            </a:r>
            <a:r>
              <a:rPr sz="1800" dirty="0">
                <a:latin typeface="Segoe Print"/>
                <a:cs typeface="Segoe Print"/>
              </a:rPr>
              <a:t>: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23075" y="3202940"/>
            <a:ext cx="180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Print"/>
                <a:cs typeface="Segoe Print"/>
              </a:rPr>
              <a:t>An</a:t>
            </a:r>
            <a:r>
              <a:rPr sz="1800" spc="-45" dirty="0">
                <a:latin typeface="Segoe Print"/>
                <a:cs typeface="Segoe Print"/>
              </a:rPr>
              <a:t> </a:t>
            </a:r>
            <a:r>
              <a:rPr sz="1800" spc="-5" dirty="0">
                <a:latin typeface="Segoe Print"/>
                <a:cs typeface="Segoe Print"/>
              </a:rPr>
              <a:t>opaque</a:t>
            </a:r>
            <a:r>
              <a:rPr sz="1800" spc="-30" dirty="0">
                <a:latin typeface="Segoe Print"/>
                <a:cs typeface="Segoe Print"/>
              </a:rPr>
              <a:t> </a:t>
            </a:r>
            <a:r>
              <a:rPr sz="1800" spc="-5" dirty="0">
                <a:latin typeface="Segoe Print"/>
                <a:cs typeface="Segoe Print"/>
              </a:rPr>
              <a:t>blob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721858"/>
            <a:ext cx="2054860" cy="622300"/>
          </a:xfrm>
          <a:custGeom>
            <a:avLst/>
            <a:gdLst/>
            <a:ahLst/>
            <a:cxnLst/>
            <a:rect l="l" t="t" r="r" b="b"/>
            <a:pathLst>
              <a:path w="2054860" h="622300">
                <a:moveTo>
                  <a:pt x="2054352" y="0"/>
                </a:moveTo>
                <a:lnTo>
                  <a:pt x="0" y="0"/>
                </a:lnTo>
                <a:lnTo>
                  <a:pt x="0" y="621792"/>
                </a:lnTo>
                <a:lnTo>
                  <a:pt x="2054352" y="621792"/>
                </a:lnTo>
                <a:lnTo>
                  <a:pt x="2054352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100069"/>
            <a:ext cx="2056130" cy="1499870"/>
          </a:xfrm>
          <a:custGeom>
            <a:avLst/>
            <a:gdLst/>
            <a:ahLst/>
            <a:cxnLst/>
            <a:rect l="l" t="t" r="r" b="b"/>
            <a:pathLst>
              <a:path w="2056130" h="1499870">
                <a:moveTo>
                  <a:pt x="2055876" y="876935"/>
                </a:moveTo>
                <a:lnTo>
                  <a:pt x="2055114" y="876935"/>
                </a:lnTo>
                <a:lnTo>
                  <a:pt x="2055114" y="876808"/>
                </a:lnTo>
                <a:lnTo>
                  <a:pt x="914" y="876808"/>
                </a:lnTo>
                <a:lnTo>
                  <a:pt x="914" y="876300"/>
                </a:lnTo>
                <a:lnTo>
                  <a:pt x="0" y="876300"/>
                </a:lnTo>
                <a:lnTo>
                  <a:pt x="0" y="877570"/>
                </a:lnTo>
                <a:lnTo>
                  <a:pt x="0" y="1498600"/>
                </a:lnTo>
                <a:lnTo>
                  <a:pt x="215" y="1498600"/>
                </a:lnTo>
                <a:lnTo>
                  <a:pt x="215" y="1499870"/>
                </a:lnTo>
                <a:lnTo>
                  <a:pt x="2055622" y="1499870"/>
                </a:lnTo>
                <a:lnTo>
                  <a:pt x="2055622" y="1498600"/>
                </a:lnTo>
                <a:lnTo>
                  <a:pt x="2055114" y="1498600"/>
                </a:lnTo>
                <a:lnTo>
                  <a:pt x="2055114" y="1498473"/>
                </a:lnTo>
                <a:lnTo>
                  <a:pt x="2055876" y="1498473"/>
                </a:lnTo>
                <a:lnTo>
                  <a:pt x="2055876" y="876935"/>
                </a:lnTo>
                <a:close/>
              </a:path>
              <a:path w="2056130" h="1499870">
                <a:moveTo>
                  <a:pt x="2055876" y="635"/>
                </a:moveTo>
                <a:lnTo>
                  <a:pt x="2055114" y="635"/>
                </a:lnTo>
                <a:lnTo>
                  <a:pt x="2055114" y="508"/>
                </a:lnTo>
                <a:lnTo>
                  <a:pt x="914" y="508"/>
                </a:lnTo>
                <a:lnTo>
                  <a:pt x="914" y="0"/>
                </a:lnTo>
                <a:lnTo>
                  <a:pt x="0" y="0"/>
                </a:lnTo>
                <a:lnTo>
                  <a:pt x="0" y="1270"/>
                </a:lnTo>
                <a:lnTo>
                  <a:pt x="0" y="622300"/>
                </a:lnTo>
                <a:lnTo>
                  <a:pt x="215" y="622300"/>
                </a:lnTo>
                <a:lnTo>
                  <a:pt x="215" y="623570"/>
                </a:lnTo>
                <a:lnTo>
                  <a:pt x="2055622" y="623570"/>
                </a:lnTo>
                <a:lnTo>
                  <a:pt x="2055622" y="622300"/>
                </a:lnTo>
                <a:lnTo>
                  <a:pt x="2055114" y="622300"/>
                </a:lnTo>
                <a:lnTo>
                  <a:pt x="2055114" y="622173"/>
                </a:lnTo>
                <a:lnTo>
                  <a:pt x="2055876" y="622173"/>
                </a:lnTo>
                <a:lnTo>
                  <a:pt x="2055876" y="635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" y="1566672"/>
            <a:ext cx="8229600" cy="821690"/>
          </a:xfrm>
          <a:prstGeom prst="rect">
            <a:avLst/>
          </a:prstGeom>
          <a:solidFill>
            <a:srgbClr val="E9EEF7"/>
          </a:solidFill>
        </p:spPr>
        <p:txBody>
          <a:bodyPr vert="horz" wrap="square" lIns="0" tIns="26670" rIns="0" bIns="0" rtlCol="0">
            <a:spAutoFit/>
          </a:bodyPr>
          <a:lstStyle/>
          <a:p>
            <a:pPr marL="200660" marR="161290">
              <a:lnSpc>
                <a:spcPct val="100000"/>
              </a:lnSpc>
              <a:spcBef>
                <a:spcPts val="210"/>
              </a:spcBef>
            </a:pPr>
            <a:r>
              <a:rPr sz="2200" spc="-15" dirty="0">
                <a:latin typeface="Calibri Light"/>
                <a:cs typeface="Calibri Light"/>
              </a:rPr>
              <a:t>Definition: </a:t>
            </a:r>
            <a:r>
              <a:rPr sz="2200" spc="-5" dirty="0">
                <a:latin typeface="Calibri Light"/>
                <a:cs typeface="Calibri Light"/>
              </a:rPr>
              <a:t>A </a:t>
            </a:r>
            <a:r>
              <a:rPr sz="2400" spc="-10" dirty="0">
                <a:latin typeface="Calibri Light"/>
                <a:cs typeface="Calibri Light"/>
              </a:rPr>
              <a:t>transaction </a:t>
            </a:r>
            <a:r>
              <a:rPr sz="2400" dirty="0">
                <a:latin typeface="Calibri Light"/>
                <a:cs typeface="Calibri Light"/>
              </a:rPr>
              <a:t>is a sequence </a:t>
            </a:r>
            <a:r>
              <a:rPr sz="2400" spc="-5" dirty="0">
                <a:latin typeface="Calibri Light"/>
                <a:cs typeface="Calibri Light"/>
              </a:rPr>
              <a:t>of </a:t>
            </a:r>
            <a:r>
              <a:rPr sz="2400" spc="-10" dirty="0">
                <a:latin typeface="Calibri Light"/>
                <a:cs typeface="Calibri Light"/>
              </a:rPr>
              <a:t>operations </a:t>
            </a:r>
            <a:r>
              <a:rPr sz="2400" spc="-15" dirty="0">
                <a:latin typeface="Calibri Light"/>
                <a:cs typeface="Calibri Light"/>
              </a:rPr>
              <a:t>transforming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the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database</a:t>
            </a:r>
            <a:r>
              <a:rPr sz="2400" spc="-15" dirty="0">
                <a:latin typeface="Calibri Light"/>
                <a:cs typeface="Calibri Light"/>
              </a:rPr>
              <a:t> from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one </a:t>
            </a:r>
            <a:r>
              <a:rPr sz="2400" spc="-15" dirty="0">
                <a:latin typeface="Calibri Light"/>
                <a:cs typeface="Calibri Light"/>
              </a:rPr>
              <a:t>consistent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state </a:t>
            </a:r>
            <a:r>
              <a:rPr sz="2400" spc="-15" dirty="0">
                <a:latin typeface="Calibri Light"/>
                <a:cs typeface="Calibri Light"/>
              </a:rPr>
              <a:t>to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35" dirty="0">
                <a:latin typeface="Calibri Light"/>
                <a:cs typeface="Calibri Light"/>
              </a:rPr>
              <a:t>another.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50151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Distributed</a:t>
            </a:r>
            <a:r>
              <a:rPr sz="3700" spc="-100" dirty="0"/>
              <a:t> </a:t>
            </a:r>
            <a:r>
              <a:rPr sz="3700" spc="-55" dirty="0"/>
              <a:t>Transactions</a:t>
            </a:r>
            <a:endParaRPr sz="3700"/>
          </a:p>
        </p:txBody>
      </p:sp>
      <p:sp>
        <p:nvSpPr>
          <p:cNvPr id="6" name="object 6"/>
          <p:cNvSpPr txBox="1"/>
          <p:nvPr/>
        </p:nvSpPr>
        <p:spPr>
          <a:xfrm>
            <a:off x="535940" y="888619"/>
            <a:ext cx="31076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" dirty="0">
                <a:solidFill>
                  <a:srgbClr val="7E7E7E"/>
                </a:solidFill>
                <a:latin typeface="Calibri Light"/>
                <a:cs typeface="Calibri Light"/>
              </a:rPr>
              <a:t>ACID</a:t>
            </a:r>
            <a:r>
              <a:rPr sz="2700" spc="-1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10" dirty="0">
                <a:solidFill>
                  <a:srgbClr val="7E7E7E"/>
                </a:solidFill>
                <a:latin typeface="Calibri Light"/>
                <a:cs typeface="Calibri Light"/>
              </a:rPr>
              <a:t>and</a:t>
            </a:r>
            <a:r>
              <a:rPr sz="2700" spc="-9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0" dirty="0">
                <a:solidFill>
                  <a:srgbClr val="7E7E7E"/>
                </a:solidFill>
                <a:latin typeface="Calibri Light"/>
                <a:cs typeface="Calibri Light"/>
              </a:rPr>
              <a:t>Serializability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962" y="3162045"/>
            <a:ext cx="2055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Atomicity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962" y="4036822"/>
            <a:ext cx="2055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Consistency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721350"/>
            <a:ext cx="2056130" cy="6235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75"/>
              </a:spcBef>
            </a:pPr>
            <a:r>
              <a:rPr sz="2800" spc="-15" dirty="0">
                <a:latin typeface="Calibri"/>
                <a:cs typeface="Calibri"/>
              </a:rPr>
              <a:t>Durability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4066" y="3200399"/>
            <a:ext cx="1442085" cy="3039110"/>
          </a:xfrm>
          <a:custGeom>
            <a:avLst/>
            <a:gdLst/>
            <a:ahLst/>
            <a:cxnLst/>
            <a:rect l="l" t="t" r="r" b="b"/>
            <a:pathLst>
              <a:path w="1442085" h="3039110">
                <a:moveTo>
                  <a:pt x="1441577" y="2849118"/>
                </a:moveTo>
                <a:lnTo>
                  <a:pt x="1315085" y="2785872"/>
                </a:lnTo>
                <a:lnTo>
                  <a:pt x="1062101" y="2659380"/>
                </a:lnTo>
                <a:lnTo>
                  <a:pt x="1062101" y="2785872"/>
                </a:lnTo>
                <a:lnTo>
                  <a:pt x="0" y="2785872"/>
                </a:lnTo>
                <a:lnTo>
                  <a:pt x="0" y="2912364"/>
                </a:lnTo>
                <a:lnTo>
                  <a:pt x="1062101" y="2912364"/>
                </a:lnTo>
                <a:lnTo>
                  <a:pt x="1062101" y="3038856"/>
                </a:lnTo>
                <a:lnTo>
                  <a:pt x="1315085" y="2912364"/>
                </a:lnTo>
                <a:lnTo>
                  <a:pt x="1441577" y="2849118"/>
                </a:lnTo>
                <a:close/>
              </a:path>
              <a:path w="1442085" h="3039110">
                <a:moveTo>
                  <a:pt x="1441577" y="1965198"/>
                </a:moveTo>
                <a:lnTo>
                  <a:pt x="1315072" y="1901952"/>
                </a:lnTo>
                <a:lnTo>
                  <a:pt x="1062101" y="1775460"/>
                </a:lnTo>
                <a:lnTo>
                  <a:pt x="1062101" y="1901952"/>
                </a:lnTo>
                <a:lnTo>
                  <a:pt x="0" y="1901952"/>
                </a:lnTo>
                <a:lnTo>
                  <a:pt x="0" y="2028444"/>
                </a:lnTo>
                <a:lnTo>
                  <a:pt x="1062101" y="2028444"/>
                </a:lnTo>
                <a:lnTo>
                  <a:pt x="1062101" y="2154936"/>
                </a:lnTo>
                <a:lnTo>
                  <a:pt x="1315085" y="2028444"/>
                </a:lnTo>
                <a:lnTo>
                  <a:pt x="1441577" y="1965198"/>
                </a:lnTo>
                <a:close/>
              </a:path>
              <a:path w="1442085" h="3039110">
                <a:moveTo>
                  <a:pt x="1441577" y="1094994"/>
                </a:moveTo>
                <a:lnTo>
                  <a:pt x="1315085" y="1031748"/>
                </a:lnTo>
                <a:lnTo>
                  <a:pt x="1062101" y="905256"/>
                </a:lnTo>
                <a:lnTo>
                  <a:pt x="1062101" y="1031748"/>
                </a:lnTo>
                <a:lnTo>
                  <a:pt x="0" y="1031748"/>
                </a:lnTo>
                <a:lnTo>
                  <a:pt x="0" y="1158240"/>
                </a:lnTo>
                <a:lnTo>
                  <a:pt x="1062101" y="1158240"/>
                </a:lnTo>
                <a:lnTo>
                  <a:pt x="1062101" y="1284732"/>
                </a:lnTo>
                <a:lnTo>
                  <a:pt x="1315085" y="1158240"/>
                </a:lnTo>
                <a:lnTo>
                  <a:pt x="1441577" y="1094994"/>
                </a:lnTo>
                <a:close/>
              </a:path>
              <a:path w="1442085" h="3039110">
                <a:moveTo>
                  <a:pt x="1441577" y="189738"/>
                </a:moveTo>
                <a:lnTo>
                  <a:pt x="1315072" y="126492"/>
                </a:lnTo>
                <a:lnTo>
                  <a:pt x="1062101" y="0"/>
                </a:lnTo>
                <a:lnTo>
                  <a:pt x="1062101" y="126492"/>
                </a:lnTo>
                <a:lnTo>
                  <a:pt x="0" y="126492"/>
                </a:lnTo>
                <a:lnTo>
                  <a:pt x="0" y="252984"/>
                </a:lnTo>
                <a:lnTo>
                  <a:pt x="1062101" y="252984"/>
                </a:lnTo>
                <a:lnTo>
                  <a:pt x="1062101" y="379476"/>
                </a:lnTo>
                <a:lnTo>
                  <a:pt x="1315072" y="252984"/>
                </a:lnTo>
                <a:lnTo>
                  <a:pt x="1441577" y="189738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8200" y="3203194"/>
            <a:ext cx="2542540" cy="297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280"/>
              </a:lnSpc>
            </a:pPr>
            <a:r>
              <a:rPr sz="2400" spc="-5" dirty="0">
                <a:latin typeface="Calibri"/>
                <a:cs typeface="Calibri"/>
              </a:rPr>
              <a:t>Commit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Handling</a:t>
            </a:r>
            <a:endParaRPr sz="2400">
              <a:latin typeface="Calibri"/>
              <a:cs typeface="Calibri"/>
            </a:endParaRPr>
          </a:p>
          <a:p>
            <a:pPr algn="just">
              <a:lnSpc>
                <a:spcPct val="239200"/>
              </a:lnSpc>
              <a:spcBef>
                <a:spcPts val="360"/>
              </a:spcBef>
            </a:pPr>
            <a:r>
              <a:rPr sz="2400" spc="-15" dirty="0">
                <a:latin typeface="Calibri"/>
                <a:cs typeface="Calibri"/>
              </a:rPr>
              <a:t>Constraint </a:t>
            </a:r>
            <a:r>
              <a:rPr sz="2400" spc="-5" dirty="0">
                <a:latin typeface="Calibri"/>
                <a:cs typeface="Calibri"/>
              </a:rPr>
              <a:t>Checking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Concurrency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Control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Logging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Recovery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56002" y="3080004"/>
            <a:ext cx="6275705" cy="3636645"/>
            <a:chOff x="2056002" y="3080004"/>
            <a:chExt cx="6275705" cy="363664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6002" y="3080210"/>
              <a:ext cx="2596769" cy="363605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97908" y="3080003"/>
              <a:ext cx="3733800" cy="3636645"/>
            </a:xfrm>
            <a:custGeom>
              <a:avLst/>
              <a:gdLst/>
              <a:ahLst/>
              <a:cxnLst/>
              <a:rect l="l" t="t" r="r" b="b"/>
              <a:pathLst>
                <a:path w="3733800" h="3636645">
                  <a:moveTo>
                    <a:pt x="3733800" y="27432"/>
                  </a:moveTo>
                  <a:lnTo>
                    <a:pt x="3731628" y="16776"/>
                  </a:lnTo>
                  <a:lnTo>
                    <a:pt x="3725748" y="8051"/>
                  </a:lnTo>
                  <a:lnTo>
                    <a:pt x="3717023" y="2171"/>
                  </a:lnTo>
                  <a:lnTo>
                    <a:pt x="3706368" y="0"/>
                  </a:lnTo>
                  <a:lnTo>
                    <a:pt x="27432" y="0"/>
                  </a:lnTo>
                  <a:lnTo>
                    <a:pt x="16764" y="2171"/>
                  </a:lnTo>
                  <a:lnTo>
                    <a:pt x="8039" y="8051"/>
                  </a:lnTo>
                  <a:lnTo>
                    <a:pt x="2159" y="16776"/>
                  </a:lnTo>
                  <a:lnTo>
                    <a:pt x="0" y="27432"/>
                  </a:lnTo>
                  <a:lnTo>
                    <a:pt x="0" y="3608832"/>
                  </a:lnTo>
                  <a:lnTo>
                    <a:pt x="2159" y="3619512"/>
                  </a:lnTo>
                  <a:lnTo>
                    <a:pt x="8039" y="3628237"/>
                  </a:lnTo>
                  <a:lnTo>
                    <a:pt x="16764" y="3634117"/>
                  </a:lnTo>
                  <a:lnTo>
                    <a:pt x="27432" y="3636264"/>
                  </a:lnTo>
                  <a:lnTo>
                    <a:pt x="3706368" y="3636264"/>
                  </a:lnTo>
                  <a:lnTo>
                    <a:pt x="3717023" y="3634117"/>
                  </a:lnTo>
                  <a:lnTo>
                    <a:pt x="3725748" y="3628237"/>
                  </a:lnTo>
                  <a:lnTo>
                    <a:pt x="3731628" y="3619512"/>
                  </a:lnTo>
                  <a:lnTo>
                    <a:pt x="3733800" y="3608832"/>
                  </a:lnTo>
                  <a:lnTo>
                    <a:pt x="3733800" y="3603358"/>
                  </a:lnTo>
                  <a:lnTo>
                    <a:pt x="3733800" y="32893"/>
                  </a:lnTo>
                  <a:lnTo>
                    <a:pt x="3733800" y="27432"/>
                  </a:lnTo>
                  <a:close/>
                </a:path>
              </a:pathLst>
            </a:custGeom>
            <a:solidFill>
              <a:srgbClr val="FFF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25340" y="3107435"/>
            <a:ext cx="3679190" cy="35814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55"/>
              </a:spcBef>
            </a:pPr>
            <a:r>
              <a:rPr sz="2400" spc="-10" dirty="0">
                <a:latin typeface="Calibri"/>
                <a:cs typeface="Calibri"/>
              </a:rPr>
              <a:t>Isolation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Levels:</a:t>
            </a:r>
            <a:endParaRPr sz="2400">
              <a:latin typeface="Calibri"/>
              <a:cs typeface="Calibri"/>
            </a:endParaRPr>
          </a:p>
          <a:p>
            <a:pPr marL="548640" indent="-457834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5" dirty="0">
                <a:latin typeface="Calibri"/>
                <a:cs typeface="Calibri"/>
              </a:rPr>
              <a:t>Serializability</a:t>
            </a:r>
            <a:endParaRPr sz="2400">
              <a:latin typeface="Calibri"/>
              <a:cs typeface="Calibri"/>
            </a:endParaRPr>
          </a:p>
          <a:p>
            <a:pPr marL="548640" indent="-457834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10" dirty="0">
                <a:latin typeface="Calibri"/>
                <a:cs typeface="Calibri"/>
              </a:rPr>
              <a:t>Snapshot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Isolation</a:t>
            </a:r>
            <a:endParaRPr sz="2400">
              <a:latin typeface="Calibri"/>
              <a:cs typeface="Calibri"/>
            </a:endParaRPr>
          </a:p>
          <a:p>
            <a:pPr marL="548640" indent="-457834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10" dirty="0">
                <a:latin typeface="Calibri"/>
                <a:cs typeface="Calibri"/>
              </a:rPr>
              <a:t>Read-Committed</a:t>
            </a:r>
            <a:endParaRPr sz="2400">
              <a:latin typeface="Calibri"/>
              <a:cs typeface="Calibri"/>
            </a:endParaRPr>
          </a:p>
          <a:p>
            <a:pPr marL="91440" marR="1537970">
              <a:lnSpc>
                <a:spcPct val="100000"/>
              </a:lnSpc>
              <a:buAutoNum type="arabicPeriod"/>
              <a:tabLst>
                <a:tab pos="548640" algn="l"/>
                <a:tab pos="549275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6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omic  5.	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848859"/>
            <a:ext cx="2056130" cy="62230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73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75"/>
              </a:spcBef>
            </a:pPr>
            <a:r>
              <a:rPr sz="2800" spc="-5" dirty="0">
                <a:latin typeface="Calibri"/>
                <a:cs typeface="Calibri"/>
              </a:rPr>
              <a:t>Isolation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501515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Distributed</a:t>
            </a:r>
            <a:r>
              <a:rPr sz="3700" spc="-100" dirty="0"/>
              <a:t> </a:t>
            </a:r>
            <a:r>
              <a:rPr sz="3700" spc="-55" dirty="0"/>
              <a:t>Transactions</a:t>
            </a:r>
            <a:endParaRPr sz="370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700" spc="-25" dirty="0">
                <a:solidFill>
                  <a:srgbClr val="7E7E7E"/>
                </a:solidFill>
              </a:rPr>
              <a:t>General</a:t>
            </a:r>
            <a:r>
              <a:rPr sz="2700" spc="-90" dirty="0">
                <a:solidFill>
                  <a:srgbClr val="7E7E7E"/>
                </a:solidFill>
              </a:rPr>
              <a:t> </a:t>
            </a:r>
            <a:r>
              <a:rPr sz="2700" spc="-25" dirty="0">
                <a:solidFill>
                  <a:srgbClr val="7E7E7E"/>
                </a:solidFill>
              </a:rPr>
              <a:t>Processing</a:t>
            </a:r>
            <a:endParaRPr sz="2700"/>
          </a:p>
        </p:txBody>
      </p:sp>
      <p:grpSp>
        <p:nvGrpSpPr>
          <p:cNvPr id="3" name="object 3"/>
          <p:cNvGrpSpPr/>
          <p:nvPr/>
        </p:nvGrpSpPr>
        <p:grpSpPr>
          <a:xfrm>
            <a:off x="3348228" y="1687067"/>
            <a:ext cx="2449195" cy="695325"/>
            <a:chOff x="3348228" y="1687067"/>
            <a:chExt cx="2449195" cy="695325"/>
          </a:xfrm>
        </p:grpSpPr>
        <p:sp>
          <p:nvSpPr>
            <p:cNvPr id="4" name="object 4"/>
            <p:cNvSpPr/>
            <p:nvPr/>
          </p:nvSpPr>
          <p:spPr>
            <a:xfrm>
              <a:off x="3362706" y="1701545"/>
              <a:ext cx="2420620" cy="666115"/>
            </a:xfrm>
            <a:custGeom>
              <a:avLst/>
              <a:gdLst/>
              <a:ahLst/>
              <a:cxnLst/>
              <a:rect l="l" t="t" r="r" b="b"/>
              <a:pathLst>
                <a:path w="2420620" h="666114">
                  <a:moveTo>
                    <a:pt x="2420112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2420112" y="665988"/>
                  </a:lnTo>
                  <a:lnTo>
                    <a:pt x="24201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8228" y="1687067"/>
              <a:ext cx="2449195" cy="695325"/>
            </a:xfrm>
            <a:custGeom>
              <a:avLst/>
              <a:gdLst/>
              <a:ahLst/>
              <a:cxnLst/>
              <a:rect l="l" t="t" r="r" b="b"/>
              <a:pathLst>
                <a:path w="2449195" h="695325">
                  <a:moveTo>
                    <a:pt x="2442591" y="0"/>
                  </a:moveTo>
                  <a:lnTo>
                    <a:pt x="6476" y="0"/>
                  </a:lnTo>
                  <a:lnTo>
                    <a:pt x="0" y="6477"/>
                  </a:lnTo>
                  <a:lnTo>
                    <a:pt x="0" y="688467"/>
                  </a:lnTo>
                  <a:lnTo>
                    <a:pt x="6476" y="694944"/>
                  </a:lnTo>
                  <a:lnTo>
                    <a:pt x="2442591" y="694944"/>
                  </a:lnTo>
                  <a:lnTo>
                    <a:pt x="2449068" y="688467"/>
                  </a:lnTo>
                  <a:lnTo>
                    <a:pt x="2449068" y="677545"/>
                  </a:lnTo>
                  <a:lnTo>
                    <a:pt x="17399" y="677545"/>
                  </a:lnTo>
                  <a:lnTo>
                    <a:pt x="17399" y="17399"/>
                  </a:lnTo>
                  <a:lnTo>
                    <a:pt x="2449068" y="17399"/>
                  </a:lnTo>
                  <a:lnTo>
                    <a:pt x="2449068" y="6477"/>
                  </a:lnTo>
                  <a:lnTo>
                    <a:pt x="2442591" y="0"/>
                  </a:lnTo>
                  <a:close/>
                </a:path>
                <a:path w="2449195" h="695325">
                  <a:moveTo>
                    <a:pt x="2449068" y="17399"/>
                  </a:moveTo>
                  <a:lnTo>
                    <a:pt x="2431669" y="17399"/>
                  </a:lnTo>
                  <a:lnTo>
                    <a:pt x="2431669" y="677545"/>
                  </a:lnTo>
                  <a:lnTo>
                    <a:pt x="2449068" y="677545"/>
                  </a:lnTo>
                  <a:lnTo>
                    <a:pt x="2449068" y="17399"/>
                  </a:lnTo>
                  <a:close/>
                </a:path>
                <a:path w="2449195" h="695325">
                  <a:moveTo>
                    <a:pt x="2425954" y="23114"/>
                  </a:moveTo>
                  <a:lnTo>
                    <a:pt x="23113" y="23114"/>
                  </a:lnTo>
                  <a:lnTo>
                    <a:pt x="23113" y="671830"/>
                  </a:lnTo>
                  <a:lnTo>
                    <a:pt x="2425954" y="671830"/>
                  </a:lnTo>
                  <a:lnTo>
                    <a:pt x="2425954" y="665988"/>
                  </a:lnTo>
                  <a:lnTo>
                    <a:pt x="28956" y="665988"/>
                  </a:lnTo>
                  <a:lnTo>
                    <a:pt x="28956" y="28956"/>
                  </a:lnTo>
                  <a:lnTo>
                    <a:pt x="2425954" y="28956"/>
                  </a:lnTo>
                  <a:lnTo>
                    <a:pt x="2425954" y="23114"/>
                  </a:lnTo>
                  <a:close/>
                </a:path>
                <a:path w="2449195" h="695325">
                  <a:moveTo>
                    <a:pt x="2425954" y="28956"/>
                  </a:moveTo>
                  <a:lnTo>
                    <a:pt x="2420112" y="28956"/>
                  </a:lnTo>
                  <a:lnTo>
                    <a:pt x="2420112" y="665988"/>
                  </a:lnTo>
                  <a:lnTo>
                    <a:pt x="2425954" y="665988"/>
                  </a:lnTo>
                  <a:lnTo>
                    <a:pt x="2425954" y="28956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9000" y="1802891"/>
              <a:ext cx="2286000" cy="462280"/>
            </a:xfrm>
            <a:custGeom>
              <a:avLst/>
              <a:gdLst/>
              <a:ahLst/>
              <a:cxnLst/>
              <a:rect l="l" t="t" r="r" b="b"/>
              <a:pathLst>
                <a:path w="2286000" h="462280">
                  <a:moveTo>
                    <a:pt x="228600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286000" y="461772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07740" y="1816734"/>
            <a:ext cx="2106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Commit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Protocol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6008" y="4140708"/>
            <a:ext cx="7504430" cy="2156460"/>
            <a:chOff x="826008" y="4140708"/>
            <a:chExt cx="7504430" cy="2156460"/>
          </a:xfrm>
        </p:grpSpPr>
        <p:sp>
          <p:nvSpPr>
            <p:cNvPr id="9" name="object 9"/>
            <p:cNvSpPr/>
            <p:nvPr/>
          </p:nvSpPr>
          <p:spPr>
            <a:xfrm>
              <a:off x="840486" y="4155186"/>
              <a:ext cx="2118360" cy="2127885"/>
            </a:xfrm>
            <a:custGeom>
              <a:avLst/>
              <a:gdLst/>
              <a:ahLst/>
              <a:cxnLst/>
              <a:rect l="l" t="t" r="r" b="b"/>
              <a:pathLst>
                <a:path w="2118360" h="2127885">
                  <a:moveTo>
                    <a:pt x="2118360" y="0"/>
                  </a:moveTo>
                  <a:lnTo>
                    <a:pt x="0" y="0"/>
                  </a:lnTo>
                  <a:lnTo>
                    <a:pt x="0" y="2127504"/>
                  </a:lnTo>
                  <a:lnTo>
                    <a:pt x="2118360" y="2127504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6008" y="4140708"/>
              <a:ext cx="2147570" cy="2156460"/>
            </a:xfrm>
            <a:custGeom>
              <a:avLst/>
              <a:gdLst/>
              <a:ahLst/>
              <a:cxnLst/>
              <a:rect l="l" t="t" r="r" b="b"/>
              <a:pathLst>
                <a:path w="2147570" h="2156460">
                  <a:moveTo>
                    <a:pt x="2140839" y="0"/>
                  </a:moveTo>
                  <a:lnTo>
                    <a:pt x="6476" y="0"/>
                  </a:lnTo>
                  <a:lnTo>
                    <a:pt x="0" y="6477"/>
                  </a:lnTo>
                  <a:lnTo>
                    <a:pt x="0" y="2149970"/>
                  </a:lnTo>
                  <a:lnTo>
                    <a:pt x="6476" y="2156460"/>
                  </a:lnTo>
                  <a:lnTo>
                    <a:pt x="2140839" y="2156460"/>
                  </a:lnTo>
                  <a:lnTo>
                    <a:pt x="2147316" y="2149970"/>
                  </a:lnTo>
                  <a:lnTo>
                    <a:pt x="2147316" y="2139086"/>
                  </a:lnTo>
                  <a:lnTo>
                    <a:pt x="17373" y="2139086"/>
                  </a:lnTo>
                  <a:lnTo>
                    <a:pt x="17373" y="17399"/>
                  </a:lnTo>
                  <a:lnTo>
                    <a:pt x="2147316" y="17399"/>
                  </a:lnTo>
                  <a:lnTo>
                    <a:pt x="2147316" y="6477"/>
                  </a:lnTo>
                  <a:lnTo>
                    <a:pt x="2140839" y="0"/>
                  </a:lnTo>
                  <a:close/>
                </a:path>
                <a:path w="2147570" h="2156460">
                  <a:moveTo>
                    <a:pt x="2147316" y="17399"/>
                  </a:moveTo>
                  <a:lnTo>
                    <a:pt x="2129916" y="17399"/>
                  </a:lnTo>
                  <a:lnTo>
                    <a:pt x="2129916" y="2139086"/>
                  </a:lnTo>
                  <a:lnTo>
                    <a:pt x="2147316" y="2139086"/>
                  </a:lnTo>
                  <a:lnTo>
                    <a:pt x="2147316" y="17399"/>
                  </a:lnTo>
                  <a:close/>
                </a:path>
                <a:path w="2147570" h="2156460">
                  <a:moveTo>
                    <a:pt x="2124202" y="23114"/>
                  </a:moveTo>
                  <a:lnTo>
                    <a:pt x="23164" y="23114"/>
                  </a:lnTo>
                  <a:lnTo>
                    <a:pt x="23164" y="2133295"/>
                  </a:lnTo>
                  <a:lnTo>
                    <a:pt x="2124202" y="2133295"/>
                  </a:lnTo>
                  <a:lnTo>
                    <a:pt x="2124202" y="2127504"/>
                  </a:lnTo>
                  <a:lnTo>
                    <a:pt x="28955" y="2127504"/>
                  </a:lnTo>
                  <a:lnTo>
                    <a:pt x="28955" y="28956"/>
                  </a:lnTo>
                  <a:lnTo>
                    <a:pt x="2124202" y="28956"/>
                  </a:lnTo>
                  <a:lnTo>
                    <a:pt x="2124202" y="23114"/>
                  </a:lnTo>
                  <a:close/>
                </a:path>
                <a:path w="2147570" h="2156460">
                  <a:moveTo>
                    <a:pt x="2124202" y="28956"/>
                  </a:moveTo>
                  <a:lnTo>
                    <a:pt x="2118360" y="28956"/>
                  </a:lnTo>
                  <a:lnTo>
                    <a:pt x="2118360" y="2127504"/>
                  </a:lnTo>
                  <a:lnTo>
                    <a:pt x="2124202" y="2127504"/>
                  </a:lnTo>
                  <a:lnTo>
                    <a:pt x="2124202" y="28956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28" y="5103876"/>
              <a:ext cx="559308" cy="5806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0" y="5103876"/>
              <a:ext cx="560832" cy="580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4475" y="5103876"/>
              <a:ext cx="559307" cy="5806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18153" y="4155186"/>
              <a:ext cx="2120265" cy="2127885"/>
            </a:xfrm>
            <a:custGeom>
              <a:avLst/>
              <a:gdLst/>
              <a:ahLst/>
              <a:cxnLst/>
              <a:rect l="l" t="t" r="r" b="b"/>
              <a:pathLst>
                <a:path w="2120265" h="2127885">
                  <a:moveTo>
                    <a:pt x="2119883" y="0"/>
                  </a:moveTo>
                  <a:lnTo>
                    <a:pt x="0" y="0"/>
                  </a:lnTo>
                  <a:lnTo>
                    <a:pt x="0" y="2127504"/>
                  </a:lnTo>
                  <a:lnTo>
                    <a:pt x="2119883" y="2127504"/>
                  </a:lnTo>
                  <a:lnTo>
                    <a:pt x="21198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03675" y="4140708"/>
              <a:ext cx="2148840" cy="2156460"/>
            </a:xfrm>
            <a:custGeom>
              <a:avLst/>
              <a:gdLst/>
              <a:ahLst/>
              <a:cxnLst/>
              <a:rect l="l" t="t" r="r" b="b"/>
              <a:pathLst>
                <a:path w="2148840" h="2156460">
                  <a:moveTo>
                    <a:pt x="2142363" y="0"/>
                  </a:moveTo>
                  <a:lnTo>
                    <a:pt x="6476" y="0"/>
                  </a:lnTo>
                  <a:lnTo>
                    <a:pt x="0" y="6477"/>
                  </a:lnTo>
                  <a:lnTo>
                    <a:pt x="0" y="2149970"/>
                  </a:lnTo>
                  <a:lnTo>
                    <a:pt x="6476" y="2156460"/>
                  </a:lnTo>
                  <a:lnTo>
                    <a:pt x="2142363" y="2156460"/>
                  </a:lnTo>
                  <a:lnTo>
                    <a:pt x="2148840" y="2149970"/>
                  </a:lnTo>
                  <a:lnTo>
                    <a:pt x="2148840" y="2139086"/>
                  </a:lnTo>
                  <a:lnTo>
                    <a:pt x="17399" y="2139086"/>
                  </a:lnTo>
                  <a:lnTo>
                    <a:pt x="17399" y="17399"/>
                  </a:lnTo>
                  <a:lnTo>
                    <a:pt x="2148840" y="17399"/>
                  </a:lnTo>
                  <a:lnTo>
                    <a:pt x="2148840" y="6477"/>
                  </a:lnTo>
                  <a:lnTo>
                    <a:pt x="2142363" y="0"/>
                  </a:lnTo>
                  <a:close/>
                </a:path>
                <a:path w="2148840" h="2156460">
                  <a:moveTo>
                    <a:pt x="2148840" y="17399"/>
                  </a:moveTo>
                  <a:lnTo>
                    <a:pt x="2131441" y="17399"/>
                  </a:lnTo>
                  <a:lnTo>
                    <a:pt x="2131441" y="2139086"/>
                  </a:lnTo>
                  <a:lnTo>
                    <a:pt x="2148840" y="2139086"/>
                  </a:lnTo>
                  <a:lnTo>
                    <a:pt x="2148840" y="17399"/>
                  </a:lnTo>
                  <a:close/>
                </a:path>
                <a:path w="2148840" h="2156460">
                  <a:moveTo>
                    <a:pt x="2125726" y="23114"/>
                  </a:moveTo>
                  <a:lnTo>
                    <a:pt x="23113" y="23114"/>
                  </a:lnTo>
                  <a:lnTo>
                    <a:pt x="23113" y="2133295"/>
                  </a:lnTo>
                  <a:lnTo>
                    <a:pt x="2125726" y="2133295"/>
                  </a:lnTo>
                  <a:lnTo>
                    <a:pt x="2125726" y="2127504"/>
                  </a:lnTo>
                  <a:lnTo>
                    <a:pt x="28956" y="2127504"/>
                  </a:lnTo>
                  <a:lnTo>
                    <a:pt x="28956" y="28956"/>
                  </a:lnTo>
                  <a:lnTo>
                    <a:pt x="2125726" y="28956"/>
                  </a:lnTo>
                  <a:lnTo>
                    <a:pt x="2125726" y="23114"/>
                  </a:lnTo>
                  <a:close/>
                </a:path>
                <a:path w="2148840" h="2156460">
                  <a:moveTo>
                    <a:pt x="2125726" y="28956"/>
                  </a:moveTo>
                  <a:lnTo>
                    <a:pt x="2119884" y="28956"/>
                  </a:lnTo>
                  <a:lnTo>
                    <a:pt x="2119884" y="2127504"/>
                  </a:lnTo>
                  <a:lnTo>
                    <a:pt x="2125726" y="2127504"/>
                  </a:lnTo>
                  <a:lnTo>
                    <a:pt x="2125726" y="28956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97346" y="4155186"/>
              <a:ext cx="2118360" cy="2127885"/>
            </a:xfrm>
            <a:custGeom>
              <a:avLst/>
              <a:gdLst/>
              <a:ahLst/>
              <a:cxnLst/>
              <a:rect l="l" t="t" r="r" b="b"/>
              <a:pathLst>
                <a:path w="2118359" h="2127885">
                  <a:moveTo>
                    <a:pt x="2118359" y="0"/>
                  </a:moveTo>
                  <a:lnTo>
                    <a:pt x="0" y="0"/>
                  </a:lnTo>
                  <a:lnTo>
                    <a:pt x="0" y="2127504"/>
                  </a:lnTo>
                  <a:lnTo>
                    <a:pt x="2118359" y="2127504"/>
                  </a:lnTo>
                  <a:lnTo>
                    <a:pt x="21183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2867" y="4140708"/>
              <a:ext cx="2147570" cy="2156460"/>
            </a:xfrm>
            <a:custGeom>
              <a:avLst/>
              <a:gdLst/>
              <a:ahLst/>
              <a:cxnLst/>
              <a:rect l="l" t="t" r="r" b="b"/>
              <a:pathLst>
                <a:path w="2147570" h="2156460">
                  <a:moveTo>
                    <a:pt x="2140839" y="0"/>
                  </a:moveTo>
                  <a:lnTo>
                    <a:pt x="6477" y="0"/>
                  </a:lnTo>
                  <a:lnTo>
                    <a:pt x="0" y="6477"/>
                  </a:lnTo>
                  <a:lnTo>
                    <a:pt x="0" y="2149970"/>
                  </a:lnTo>
                  <a:lnTo>
                    <a:pt x="6477" y="2156460"/>
                  </a:lnTo>
                  <a:lnTo>
                    <a:pt x="2140839" y="2156460"/>
                  </a:lnTo>
                  <a:lnTo>
                    <a:pt x="2147316" y="2149970"/>
                  </a:lnTo>
                  <a:lnTo>
                    <a:pt x="2147316" y="2139086"/>
                  </a:lnTo>
                  <a:lnTo>
                    <a:pt x="17399" y="2139086"/>
                  </a:lnTo>
                  <a:lnTo>
                    <a:pt x="17399" y="17399"/>
                  </a:lnTo>
                  <a:lnTo>
                    <a:pt x="2147316" y="17399"/>
                  </a:lnTo>
                  <a:lnTo>
                    <a:pt x="2147316" y="6477"/>
                  </a:lnTo>
                  <a:lnTo>
                    <a:pt x="2140839" y="0"/>
                  </a:lnTo>
                  <a:close/>
                </a:path>
                <a:path w="2147570" h="2156460">
                  <a:moveTo>
                    <a:pt x="2147316" y="17399"/>
                  </a:moveTo>
                  <a:lnTo>
                    <a:pt x="2129916" y="17399"/>
                  </a:lnTo>
                  <a:lnTo>
                    <a:pt x="2129916" y="2139086"/>
                  </a:lnTo>
                  <a:lnTo>
                    <a:pt x="2147316" y="2139086"/>
                  </a:lnTo>
                  <a:lnTo>
                    <a:pt x="2147316" y="17399"/>
                  </a:lnTo>
                  <a:close/>
                </a:path>
                <a:path w="2147570" h="2156460">
                  <a:moveTo>
                    <a:pt x="2124202" y="23114"/>
                  </a:moveTo>
                  <a:lnTo>
                    <a:pt x="23114" y="23114"/>
                  </a:lnTo>
                  <a:lnTo>
                    <a:pt x="23114" y="2133295"/>
                  </a:lnTo>
                  <a:lnTo>
                    <a:pt x="2124202" y="2133295"/>
                  </a:lnTo>
                  <a:lnTo>
                    <a:pt x="2124202" y="2127504"/>
                  </a:lnTo>
                  <a:lnTo>
                    <a:pt x="28956" y="2127504"/>
                  </a:lnTo>
                  <a:lnTo>
                    <a:pt x="28956" y="28956"/>
                  </a:lnTo>
                  <a:lnTo>
                    <a:pt x="2124202" y="28956"/>
                  </a:lnTo>
                  <a:lnTo>
                    <a:pt x="2124202" y="23114"/>
                  </a:lnTo>
                  <a:close/>
                </a:path>
                <a:path w="2147570" h="2156460">
                  <a:moveTo>
                    <a:pt x="2124202" y="28956"/>
                  </a:moveTo>
                  <a:lnTo>
                    <a:pt x="2118360" y="28956"/>
                  </a:lnTo>
                  <a:lnTo>
                    <a:pt x="2118360" y="2127504"/>
                  </a:lnTo>
                  <a:lnTo>
                    <a:pt x="2124202" y="2127504"/>
                  </a:lnTo>
                  <a:lnTo>
                    <a:pt x="2124202" y="28956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86611" y="6323482"/>
            <a:ext cx="617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Sha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0341" y="6325920"/>
            <a:ext cx="617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31914" y="6323482"/>
            <a:ext cx="617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Sha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4855" y="5670296"/>
            <a:ext cx="851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Replicas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37788" y="5103876"/>
            <a:ext cx="1897380" cy="581025"/>
            <a:chOff x="3637788" y="5103876"/>
            <a:chExt cx="1897380" cy="58102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7788" y="5103876"/>
              <a:ext cx="560832" cy="5806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6824" y="5103876"/>
              <a:ext cx="560831" cy="5806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5860" y="5103876"/>
              <a:ext cx="559307" cy="58064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206494" y="5670296"/>
            <a:ext cx="851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Replicas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91071" y="5103876"/>
            <a:ext cx="1897380" cy="581025"/>
            <a:chOff x="6291071" y="5103876"/>
            <a:chExt cx="1897380" cy="581025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1071" y="5103876"/>
              <a:ext cx="560831" cy="5806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0107" y="5103876"/>
              <a:ext cx="560831" cy="5806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9143" y="5103876"/>
              <a:ext cx="559307" cy="58064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860413" y="5670296"/>
            <a:ext cx="851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Replicas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2083" y="3506723"/>
            <a:ext cx="2449195" cy="695325"/>
            <a:chOff x="672083" y="3506723"/>
            <a:chExt cx="2449195" cy="695325"/>
          </a:xfrm>
        </p:grpSpPr>
        <p:sp>
          <p:nvSpPr>
            <p:cNvPr id="33" name="object 33"/>
            <p:cNvSpPr/>
            <p:nvPr/>
          </p:nvSpPr>
          <p:spPr>
            <a:xfrm>
              <a:off x="686561" y="3521201"/>
              <a:ext cx="2420620" cy="666115"/>
            </a:xfrm>
            <a:custGeom>
              <a:avLst/>
              <a:gdLst/>
              <a:ahLst/>
              <a:cxnLst/>
              <a:rect l="l" t="t" r="r" b="b"/>
              <a:pathLst>
                <a:path w="2420620" h="666114">
                  <a:moveTo>
                    <a:pt x="2420112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2420112" y="665988"/>
                  </a:lnTo>
                  <a:lnTo>
                    <a:pt x="24201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2083" y="3506723"/>
              <a:ext cx="2449195" cy="695325"/>
            </a:xfrm>
            <a:custGeom>
              <a:avLst/>
              <a:gdLst/>
              <a:ahLst/>
              <a:cxnLst/>
              <a:rect l="l" t="t" r="r" b="b"/>
              <a:pathLst>
                <a:path w="2449195" h="695325">
                  <a:moveTo>
                    <a:pt x="2442591" y="0"/>
                  </a:moveTo>
                  <a:lnTo>
                    <a:pt x="6476" y="0"/>
                  </a:lnTo>
                  <a:lnTo>
                    <a:pt x="0" y="6476"/>
                  </a:lnTo>
                  <a:lnTo>
                    <a:pt x="0" y="688467"/>
                  </a:lnTo>
                  <a:lnTo>
                    <a:pt x="6476" y="694944"/>
                  </a:lnTo>
                  <a:lnTo>
                    <a:pt x="2442591" y="694944"/>
                  </a:lnTo>
                  <a:lnTo>
                    <a:pt x="2449067" y="688467"/>
                  </a:lnTo>
                  <a:lnTo>
                    <a:pt x="2449067" y="677544"/>
                  </a:lnTo>
                  <a:lnTo>
                    <a:pt x="17373" y="677544"/>
                  </a:lnTo>
                  <a:lnTo>
                    <a:pt x="17373" y="17399"/>
                  </a:lnTo>
                  <a:lnTo>
                    <a:pt x="2449067" y="17399"/>
                  </a:lnTo>
                  <a:lnTo>
                    <a:pt x="2449067" y="6476"/>
                  </a:lnTo>
                  <a:lnTo>
                    <a:pt x="2442591" y="0"/>
                  </a:lnTo>
                  <a:close/>
                </a:path>
                <a:path w="2449195" h="695325">
                  <a:moveTo>
                    <a:pt x="2449067" y="17399"/>
                  </a:moveTo>
                  <a:lnTo>
                    <a:pt x="2431668" y="17399"/>
                  </a:lnTo>
                  <a:lnTo>
                    <a:pt x="2431668" y="677544"/>
                  </a:lnTo>
                  <a:lnTo>
                    <a:pt x="2449067" y="677544"/>
                  </a:lnTo>
                  <a:lnTo>
                    <a:pt x="2449067" y="17399"/>
                  </a:lnTo>
                  <a:close/>
                </a:path>
                <a:path w="2449195" h="695325">
                  <a:moveTo>
                    <a:pt x="2425954" y="23113"/>
                  </a:moveTo>
                  <a:lnTo>
                    <a:pt x="23164" y="23113"/>
                  </a:lnTo>
                  <a:lnTo>
                    <a:pt x="23164" y="671830"/>
                  </a:lnTo>
                  <a:lnTo>
                    <a:pt x="2425954" y="671830"/>
                  </a:lnTo>
                  <a:lnTo>
                    <a:pt x="2425954" y="665988"/>
                  </a:lnTo>
                  <a:lnTo>
                    <a:pt x="28956" y="665988"/>
                  </a:lnTo>
                  <a:lnTo>
                    <a:pt x="28956" y="28955"/>
                  </a:lnTo>
                  <a:lnTo>
                    <a:pt x="2425954" y="28955"/>
                  </a:lnTo>
                  <a:lnTo>
                    <a:pt x="2425954" y="23113"/>
                  </a:lnTo>
                  <a:close/>
                </a:path>
                <a:path w="2449195" h="695325">
                  <a:moveTo>
                    <a:pt x="2425954" y="28955"/>
                  </a:moveTo>
                  <a:lnTo>
                    <a:pt x="2420112" y="28955"/>
                  </a:lnTo>
                  <a:lnTo>
                    <a:pt x="2420112" y="665988"/>
                  </a:lnTo>
                  <a:lnTo>
                    <a:pt x="2425954" y="665988"/>
                  </a:lnTo>
                  <a:lnTo>
                    <a:pt x="2425954" y="28955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52855" y="3653028"/>
            <a:ext cx="2353945" cy="4013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2000" spc="-5" dirty="0">
                <a:latin typeface="Calibri"/>
                <a:cs typeface="Calibri"/>
              </a:rPr>
              <a:t>Concurrency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Control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48228" y="3506723"/>
            <a:ext cx="2449195" cy="695325"/>
            <a:chOff x="3348228" y="3506723"/>
            <a:chExt cx="2449195" cy="695325"/>
          </a:xfrm>
        </p:grpSpPr>
        <p:sp>
          <p:nvSpPr>
            <p:cNvPr id="37" name="object 37"/>
            <p:cNvSpPr/>
            <p:nvPr/>
          </p:nvSpPr>
          <p:spPr>
            <a:xfrm>
              <a:off x="3362706" y="3521201"/>
              <a:ext cx="2420620" cy="666115"/>
            </a:xfrm>
            <a:custGeom>
              <a:avLst/>
              <a:gdLst/>
              <a:ahLst/>
              <a:cxnLst/>
              <a:rect l="l" t="t" r="r" b="b"/>
              <a:pathLst>
                <a:path w="2420620" h="666114">
                  <a:moveTo>
                    <a:pt x="2420112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2420112" y="665988"/>
                  </a:lnTo>
                  <a:lnTo>
                    <a:pt x="24201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48228" y="3506723"/>
              <a:ext cx="2449195" cy="695325"/>
            </a:xfrm>
            <a:custGeom>
              <a:avLst/>
              <a:gdLst/>
              <a:ahLst/>
              <a:cxnLst/>
              <a:rect l="l" t="t" r="r" b="b"/>
              <a:pathLst>
                <a:path w="2449195" h="695325">
                  <a:moveTo>
                    <a:pt x="2442591" y="0"/>
                  </a:moveTo>
                  <a:lnTo>
                    <a:pt x="6476" y="0"/>
                  </a:lnTo>
                  <a:lnTo>
                    <a:pt x="0" y="6476"/>
                  </a:lnTo>
                  <a:lnTo>
                    <a:pt x="0" y="688467"/>
                  </a:lnTo>
                  <a:lnTo>
                    <a:pt x="6476" y="694944"/>
                  </a:lnTo>
                  <a:lnTo>
                    <a:pt x="2442591" y="694944"/>
                  </a:lnTo>
                  <a:lnTo>
                    <a:pt x="2449068" y="688467"/>
                  </a:lnTo>
                  <a:lnTo>
                    <a:pt x="2449068" y="677544"/>
                  </a:lnTo>
                  <a:lnTo>
                    <a:pt x="17399" y="677544"/>
                  </a:lnTo>
                  <a:lnTo>
                    <a:pt x="17399" y="17399"/>
                  </a:lnTo>
                  <a:lnTo>
                    <a:pt x="2449068" y="17399"/>
                  </a:lnTo>
                  <a:lnTo>
                    <a:pt x="2449068" y="6476"/>
                  </a:lnTo>
                  <a:lnTo>
                    <a:pt x="2442591" y="0"/>
                  </a:lnTo>
                  <a:close/>
                </a:path>
                <a:path w="2449195" h="695325">
                  <a:moveTo>
                    <a:pt x="2449068" y="17399"/>
                  </a:moveTo>
                  <a:lnTo>
                    <a:pt x="2431669" y="17399"/>
                  </a:lnTo>
                  <a:lnTo>
                    <a:pt x="2431669" y="677544"/>
                  </a:lnTo>
                  <a:lnTo>
                    <a:pt x="2449068" y="677544"/>
                  </a:lnTo>
                  <a:lnTo>
                    <a:pt x="2449068" y="17399"/>
                  </a:lnTo>
                  <a:close/>
                </a:path>
                <a:path w="2449195" h="695325">
                  <a:moveTo>
                    <a:pt x="2425954" y="23113"/>
                  </a:moveTo>
                  <a:lnTo>
                    <a:pt x="23113" y="23113"/>
                  </a:lnTo>
                  <a:lnTo>
                    <a:pt x="23113" y="671830"/>
                  </a:lnTo>
                  <a:lnTo>
                    <a:pt x="2425954" y="671830"/>
                  </a:lnTo>
                  <a:lnTo>
                    <a:pt x="2425954" y="665988"/>
                  </a:lnTo>
                  <a:lnTo>
                    <a:pt x="28956" y="665988"/>
                  </a:lnTo>
                  <a:lnTo>
                    <a:pt x="28956" y="28955"/>
                  </a:lnTo>
                  <a:lnTo>
                    <a:pt x="2425954" y="28955"/>
                  </a:lnTo>
                  <a:lnTo>
                    <a:pt x="2425954" y="23113"/>
                  </a:lnTo>
                  <a:close/>
                </a:path>
                <a:path w="2449195" h="695325">
                  <a:moveTo>
                    <a:pt x="2425954" y="28955"/>
                  </a:moveTo>
                  <a:lnTo>
                    <a:pt x="2420112" y="28955"/>
                  </a:lnTo>
                  <a:lnTo>
                    <a:pt x="2420112" y="665988"/>
                  </a:lnTo>
                  <a:lnTo>
                    <a:pt x="2425954" y="665988"/>
                  </a:lnTo>
                  <a:lnTo>
                    <a:pt x="2425954" y="28955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29000" y="3653028"/>
            <a:ext cx="2353945" cy="4013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2000" spc="-5" dirty="0">
                <a:latin typeface="Calibri"/>
                <a:cs typeface="Calibri"/>
              </a:rPr>
              <a:t>Concurrency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Control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35202" y="3506723"/>
            <a:ext cx="7249159" cy="1605915"/>
            <a:chOff x="1235202" y="3506723"/>
            <a:chExt cx="7249159" cy="1605915"/>
          </a:xfrm>
        </p:grpSpPr>
        <p:sp>
          <p:nvSpPr>
            <p:cNvPr id="41" name="object 41"/>
            <p:cNvSpPr/>
            <p:nvPr/>
          </p:nvSpPr>
          <p:spPr>
            <a:xfrm>
              <a:off x="1235202" y="4857622"/>
              <a:ext cx="4027804" cy="255270"/>
            </a:xfrm>
            <a:custGeom>
              <a:avLst/>
              <a:gdLst/>
              <a:ahLst/>
              <a:cxnLst/>
              <a:rect l="l" t="t" r="r" b="b"/>
              <a:pathLst>
                <a:path w="4027804" h="255270">
                  <a:moveTo>
                    <a:pt x="1335913" y="240919"/>
                  </a:moveTo>
                  <a:lnTo>
                    <a:pt x="1328635" y="147447"/>
                  </a:lnTo>
                  <a:lnTo>
                    <a:pt x="1322832" y="72771"/>
                  </a:lnTo>
                  <a:lnTo>
                    <a:pt x="1278432" y="99517"/>
                  </a:lnTo>
                  <a:lnTo>
                    <a:pt x="1244346" y="70866"/>
                  </a:lnTo>
                  <a:lnTo>
                    <a:pt x="1207554" y="50165"/>
                  </a:lnTo>
                  <a:lnTo>
                    <a:pt x="1190625" y="41656"/>
                  </a:lnTo>
                  <a:lnTo>
                    <a:pt x="1130808" y="19304"/>
                  </a:lnTo>
                  <a:lnTo>
                    <a:pt x="1067435" y="5080"/>
                  </a:lnTo>
                  <a:lnTo>
                    <a:pt x="1017778" y="254"/>
                  </a:lnTo>
                  <a:lnTo>
                    <a:pt x="1001268" y="0"/>
                  </a:lnTo>
                  <a:lnTo>
                    <a:pt x="984377" y="254"/>
                  </a:lnTo>
                  <a:lnTo>
                    <a:pt x="934974" y="5461"/>
                  </a:lnTo>
                  <a:lnTo>
                    <a:pt x="870585" y="21082"/>
                  </a:lnTo>
                  <a:lnTo>
                    <a:pt x="810768" y="45085"/>
                  </a:lnTo>
                  <a:lnTo>
                    <a:pt x="757047" y="76327"/>
                  </a:lnTo>
                  <a:lnTo>
                    <a:pt x="721995" y="103505"/>
                  </a:lnTo>
                  <a:lnTo>
                    <a:pt x="692023" y="134112"/>
                  </a:lnTo>
                  <a:lnTo>
                    <a:pt x="667956" y="167347"/>
                  </a:lnTo>
                  <a:lnTo>
                    <a:pt x="660908" y="156210"/>
                  </a:lnTo>
                  <a:lnTo>
                    <a:pt x="634746" y="123698"/>
                  </a:lnTo>
                  <a:lnTo>
                    <a:pt x="602742" y="93980"/>
                  </a:lnTo>
                  <a:lnTo>
                    <a:pt x="552958" y="59944"/>
                  </a:lnTo>
                  <a:lnTo>
                    <a:pt x="534644" y="50165"/>
                  </a:lnTo>
                  <a:lnTo>
                    <a:pt x="525145" y="45085"/>
                  </a:lnTo>
                  <a:lnTo>
                    <a:pt x="465455" y="21082"/>
                  </a:lnTo>
                  <a:lnTo>
                    <a:pt x="417449" y="8509"/>
                  </a:lnTo>
                  <a:lnTo>
                    <a:pt x="368046" y="1397"/>
                  </a:lnTo>
                  <a:lnTo>
                    <a:pt x="334645" y="0"/>
                  </a:lnTo>
                  <a:lnTo>
                    <a:pt x="318135" y="254"/>
                  </a:lnTo>
                  <a:lnTo>
                    <a:pt x="268605" y="5080"/>
                  </a:lnTo>
                  <a:lnTo>
                    <a:pt x="205105" y="19304"/>
                  </a:lnTo>
                  <a:lnTo>
                    <a:pt x="145415" y="41656"/>
                  </a:lnTo>
                  <a:lnTo>
                    <a:pt x="91694" y="70866"/>
                  </a:lnTo>
                  <a:lnTo>
                    <a:pt x="57556" y="99453"/>
                  </a:lnTo>
                  <a:lnTo>
                    <a:pt x="13169" y="72771"/>
                  </a:lnTo>
                  <a:lnTo>
                    <a:pt x="0" y="240919"/>
                  </a:lnTo>
                  <a:lnTo>
                    <a:pt x="142494" y="150495"/>
                  </a:lnTo>
                  <a:lnTo>
                    <a:pt x="137414" y="147447"/>
                  </a:lnTo>
                  <a:lnTo>
                    <a:pt x="101130" y="125641"/>
                  </a:lnTo>
                  <a:lnTo>
                    <a:pt x="140208" y="100457"/>
                  </a:lnTo>
                  <a:lnTo>
                    <a:pt x="190754" y="77216"/>
                  </a:lnTo>
                  <a:lnTo>
                    <a:pt x="245999" y="60452"/>
                  </a:lnTo>
                  <a:lnTo>
                    <a:pt x="289814" y="52832"/>
                  </a:lnTo>
                  <a:lnTo>
                    <a:pt x="333756" y="50165"/>
                  </a:lnTo>
                  <a:lnTo>
                    <a:pt x="348107" y="50419"/>
                  </a:lnTo>
                  <a:lnTo>
                    <a:pt x="392049" y="54991"/>
                  </a:lnTo>
                  <a:lnTo>
                    <a:pt x="448437" y="68326"/>
                  </a:lnTo>
                  <a:lnTo>
                    <a:pt x="501650" y="89535"/>
                  </a:lnTo>
                  <a:lnTo>
                    <a:pt x="549021" y="116713"/>
                  </a:lnTo>
                  <a:lnTo>
                    <a:pt x="579882" y="140589"/>
                  </a:lnTo>
                  <a:lnTo>
                    <a:pt x="612140" y="174371"/>
                  </a:lnTo>
                  <a:lnTo>
                    <a:pt x="633476" y="209677"/>
                  </a:lnTo>
                  <a:lnTo>
                    <a:pt x="642785" y="243573"/>
                  </a:lnTo>
                  <a:lnTo>
                    <a:pt x="642366" y="252603"/>
                  </a:lnTo>
                  <a:lnTo>
                    <a:pt x="643280" y="252653"/>
                  </a:lnTo>
                  <a:lnTo>
                    <a:pt x="643382" y="254762"/>
                  </a:lnTo>
                  <a:lnTo>
                    <a:pt x="667981" y="253707"/>
                  </a:lnTo>
                  <a:lnTo>
                    <a:pt x="692658" y="254762"/>
                  </a:lnTo>
                  <a:lnTo>
                    <a:pt x="692746" y="252641"/>
                  </a:lnTo>
                  <a:lnTo>
                    <a:pt x="693547" y="252603"/>
                  </a:lnTo>
                  <a:lnTo>
                    <a:pt x="693216" y="243649"/>
                  </a:lnTo>
                  <a:lnTo>
                    <a:pt x="706755" y="201041"/>
                  </a:lnTo>
                  <a:lnTo>
                    <a:pt x="730885" y="165989"/>
                  </a:lnTo>
                  <a:lnTo>
                    <a:pt x="765810" y="132334"/>
                  </a:lnTo>
                  <a:lnTo>
                    <a:pt x="809752" y="102489"/>
                  </a:lnTo>
                  <a:lnTo>
                    <a:pt x="860298" y="78105"/>
                  </a:lnTo>
                  <a:lnTo>
                    <a:pt x="915670" y="60706"/>
                  </a:lnTo>
                  <a:lnTo>
                    <a:pt x="958469" y="52959"/>
                  </a:lnTo>
                  <a:lnTo>
                    <a:pt x="1002157" y="50165"/>
                  </a:lnTo>
                  <a:lnTo>
                    <a:pt x="1016889" y="50546"/>
                  </a:lnTo>
                  <a:lnTo>
                    <a:pt x="1060704" y="54864"/>
                  </a:lnTo>
                  <a:lnTo>
                    <a:pt x="1117981" y="67945"/>
                  </a:lnTo>
                  <a:lnTo>
                    <a:pt x="1171194" y="88138"/>
                  </a:lnTo>
                  <a:lnTo>
                    <a:pt x="1218692" y="114173"/>
                  </a:lnTo>
                  <a:lnTo>
                    <a:pt x="1234960" y="125691"/>
                  </a:lnTo>
                  <a:lnTo>
                    <a:pt x="1193546" y="150622"/>
                  </a:lnTo>
                  <a:lnTo>
                    <a:pt x="1335913" y="240919"/>
                  </a:lnTo>
                  <a:close/>
                </a:path>
                <a:path w="4027804" h="255270">
                  <a:moveTo>
                    <a:pt x="4027297" y="240919"/>
                  </a:moveTo>
                  <a:lnTo>
                    <a:pt x="4020020" y="147447"/>
                  </a:lnTo>
                  <a:lnTo>
                    <a:pt x="4014216" y="72771"/>
                  </a:lnTo>
                  <a:lnTo>
                    <a:pt x="3969816" y="99517"/>
                  </a:lnTo>
                  <a:lnTo>
                    <a:pt x="3935730" y="70866"/>
                  </a:lnTo>
                  <a:lnTo>
                    <a:pt x="3898938" y="50165"/>
                  </a:lnTo>
                  <a:lnTo>
                    <a:pt x="3882009" y="41656"/>
                  </a:lnTo>
                  <a:lnTo>
                    <a:pt x="3822192" y="19304"/>
                  </a:lnTo>
                  <a:lnTo>
                    <a:pt x="3758819" y="5080"/>
                  </a:lnTo>
                  <a:lnTo>
                    <a:pt x="3709162" y="254"/>
                  </a:lnTo>
                  <a:lnTo>
                    <a:pt x="3692652" y="0"/>
                  </a:lnTo>
                  <a:lnTo>
                    <a:pt x="3675761" y="254"/>
                  </a:lnTo>
                  <a:lnTo>
                    <a:pt x="3626358" y="5461"/>
                  </a:lnTo>
                  <a:lnTo>
                    <a:pt x="3561969" y="21082"/>
                  </a:lnTo>
                  <a:lnTo>
                    <a:pt x="3502152" y="45085"/>
                  </a:lnTo>
                  <a:lnTo>
                    <a:pt x="3448431" y="76327"/>
                  </a:lnTo>
                  <a:lnTo>
                    <a:pt x="3413379" y="103505"/>
                  </a:lnTo>
                  <a:lnTo>
                    <a:pt x="3383407" y="134112"/>
                  </a:lnTo>
                  <a:lnTo>
                    <a:pt x="3359150" y="167640"/>
                  </a:lnTo>
                  <a:lnTo>
                    <a:pt x="3358578" y="168681"/>
                  </a:lnTo>
                  <a:lnTo>
                    <a:pt x="3358007" y="167640"/>
                  </a:lnTo>
                  <a:lnTo>
                    <a:pt x="3333877" y="134112"/>
                  </a:lnTo>
                  <a:lnTo>
                    <a:pt x="3303778" y="103505"/>
                  </a:lnTo>
                  <a:lnTo>
                    <a:pt x="3268853" y="76327"/>
                  </a:lnTo>
                  <a:lnTo>
                    <a:pt x="3224504" y="50165"/>
                  </a:lnTo>
                  <a:lnTo>
                    <a:pt x="3215005" y="45085"/>
                  </a:lnTo>
                  <a:lnTo>
                    <a:pt x="3155315" y="21082"/>
                  </a:lnTo>
                  <a:lnTo>
                    <a:pt x="3107309" y="8509"/>
                  </a:lnTo>
                  <a:lnTo>
                    <a:pt x="3057906" y="1397"/>
                  </a:lnTo>
                  <a:lnTo>
                    <a:pt x="3024505" y="0"/>
                  </a:lnTo>
                  <a:lnTo>
                    <a:pt x="3007995" y="254"/>
                  </a:lnTo>
                  <a:lnTo>
                    <a:pt x="2958465" y="5080"/>
                  </a:lnTo>
                  <a:lnTo>
                    <a:pt x="2894965" y="19304"/>
                  </a:lnTo>
                  <a:lnTo>
                    <a:pt x="2835275" y="41656"/>
                  </a:lnTo>
                  <a:lnTo>
                    <a:pt x="2781554" y="70866"/>
                  </a:lnTo>
                  <a:lnTo>
                    <a:pt x="2747429" y="99453"/>
                  </a:lnTo>
                  <a:lnTo>
                    <a:pt x="2703068" y="72771"/>
                  </a:lnTo>
                  <a:lnTo>
                    <a:pt x="2689860" y="240919"/>
                  </a:lnTo>
                  <a:lnTo>
                    <a:pt x="2832354" y="150495"/>
                  </a:lnTo>
                  <a:lnTo>
                    <a:pt x="2827274" y="147447"/>
                  </a:lnTo>
                  <a:lnTo>
                    <a:pt x="2790990" y="125641"/>
                  </a:lnTo>
                  <a:lnTo>
                    <a:pt x="2830068" y="100457"/>
                  </a:lnTo>
                  <a:lnTo>
                    <a:pt x="2880614" y="77216"/>
                  </a:lnTo>
                  <a:lnTo>
                    <a:pt x="2935859" y="60452"/>
                  </a:lnTo>
                  <a:lnTo>
                    <a:pt x="2979674" y="52832"/>
                  </a:lnTo>
                  <a:lnTo>
                    <a:pt x="3023616" y="50165"/>
                  </a:lnTo>
                  <a:lnTo>
                    <a:pt x="3037967" y="50419"/>
                  </a:lnTo>
                  <a:lnTo>
                    <a:pt x="3081909" y="54991"/>
                  </a:lnTo>
                  <a:lnTo>
                    <a:pt x="3138297" y="68326"/>
                  </a:lnTo>
                  <a:lnTo>
                    <a:pt x="3191510" y="89535"/>
                  </a:lnTo>
                  <a:lnTo>
                    <a:pt x="3238881" y="116713"/>
                  </a:lnTo>
                  <a:lnTo>
                    <a:pt x="3269742" y="140589"/>
                  </a:lnTo>
                  <a:lnTo>
                    <a:pt x="3302000" y="174371"/>
                  </a:lnTo>
                  <a:lnTo>
                    <a:pt x="3323336" y="209677"/>
                  </a:lnTo>
                  <a:lnTo>
                    <a:pt x="3333242" y="254762"/>
                  </a:lnTo>
                  <a:lnTo>
                    <a:pt x="3358604" y="253682"/>
                  </a:lnTo>
                  <a:lnTo>
                    <a:pt x="3384042" y="254762"/>
                  </a:lnTo>
                  <a:lnTo>
                    <a:pt x="3384550" y="244094"/>
                  </a:lnTo>
                  <a:lnTo>
                    <a:pt x="3385693" y="235585"/>
                  </a:lnTo>
                  <a:lnTo>
                    <a:pt x="3403219" y="192024"/>
                  </a:lnTo>
                  <a:lnTo>
                    <a:pt x="3430143" y="157099"/>
                  </a:lnTo>
                  <a:lnTo>
                    <a:pt x="3478403" y="116713"/>
                  </a:lnTo>
                  <a:lnTo>
                    <a:pt x="3525774" y="89535"/>
                  </a:lnTo>
                  <a:lnTo>
                    <a:pt x="3578987" y="68326"/>
                  </a:lnTo>
                  <a:lnTo>
                    <a:pt x="3620897" y="57531"/>
                  </a:lnTo>
                  <a:lnTo>
                    <a:pt x="3664458" y="51435"/>
                  </a:lnTo>
                  <a:lnTo>
                    <a:pt x="3693541" y="50165"/>
                  </a:lnTo>
                  <a:lnTo>
                    <a:pt x="3708273" y="50546"/>
                  </a:lnTo>
                  <a:lnTo>
                    <a:pt x="3752088" y="54864"/>
                  </a:lnTo>
                  <a:lnTo>
                    <a:pt x="3809365" y="67945"/>
                  </a:lnTo>
                  <a:lnTo>
                    <a:pt x="3862578" y="88138"/>
                  </a:lnTo>
                  <a:lnTo>
                    <a:pt x="3910076" y="114173"/>
                  </a:lnTo>
                  <a:lnTo>
                    <a:pt x="3926344" y="125691"/>
                  </a:lnTo>
                  <a:lnTo>
                    <a:pt x="3884930" y="150622"/>
                  </a:lnTo>
                  <a:lnTo>
                    <a:pt x="4027297" y="240919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49517" y="3521201"/>
              <a:ext cx="2420620" cy="666115"/>
            </a:xfrm>
            <a:custGeom>
              <a:avLst/>
              <a:gdLst/>
              <a:ahLst/>
              <a:cxnLst/>
              <a:rect l="l" t="t" r="r" b="b"/>
              <a:pathLst>
                <a:path w="2420620" h="666114">
                  <a:moveTo>
                    <a:pt x="2420112" y="0"/>
                  </a:moveTo>
                  <a:lnTo>
                    <a:pt x="0" y="0"/>
                  </a:lnTo>
                  <a:lnTo>
                    <a:pt x="0" y="665988"/>
                  </a:lnTo>
                  <a:lnTo>
                    <a:pt x="2420112" y="665988"/>
                  </a:lnTo>
                  <a:lnTo>
                    <a:pt x="24201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5040" y="3506723"/>
              <a:ext cx="2449195" cy="695325"/>
            </a:xfrm>
            <a:custGeom>
              <a:avLst/>
              <a:gdLst/>
              <a:ahLst/>
              <a:cxnLst/>
              <a:rect l="l" t="t" r="r" b="b"/>
              <a:pathLst>
                <a:path w="2449195" h="695325">
                  <a:moveTo>
                    <a:pt x="2442591" y="0"/>
                  </a:moveTo>
                  <a:lnTo>
                    <a:pt x="6476" y="0"/>
                  </a:lnTo>
                  <a:lnTo>
                    <a:pt x="0" y="6476"/>
                  </a:lnTo>
                  <a:lnTo>
                    <a:pt x="0" y="688467"/>
                  </a:lnTo>
                  <a:lnTo>
                    <a:pt x="6476" y="694944"/>
                  </a:lnTo>
                  <a:lnTo>
                    <a:pt x="2442591" y="694944"/>
                  </a:lnTo>
                  <a:lnTo>
                    <a:pt x="2449067" y="688467"/>
                  </a:lnTo>
                  <a:lnTo>
                    <a:pt x="2449067" y="677544"/>
                  </a:lnTo>
                  <a:lnTo>
                    <a:pt x="17399" y="677544"/>
                  </a:lnTo>
                  <a:lnTo>
                    <a:pt x="17399" y="17399"/>
                  </a:lnTo>
                  <a:lnTo>
                    <a:pt x="2449067" y="17399"/>
                  </a:lnTo>
                  <a:lnTo>
                    <a:pt x="2449067" y="6476"/>
                  </a:lnTo>
                  <a:lnTo>
                    <a:pt x="2442591" y="0"/>
                  </a:lnTo>
                  <a:close/>
                </a:path>
                <a:path w="2449195" h="695325">
                  <a:moveTo>
                    <a:pt x="2449067" y="17399"/>
                  </a:moveTo>
                  <a:lnTo>
                    <a:pt x="2431668" y="17399"/>
                  </a:lnTo>
                  <a:lnTo>
                    <a:pt x="2431668" y="677544"/>
                  </a:lnTo>
                  <a:lnTo>
                    <a:pt x="2449067" y="677544"/>
                  </a:lnTo>
                  <a:lnTo>
                    <a:pt x="2449067" y="17399"/>
                  </a:lnTo>
                  <a:close/>
                </a:path>
                <a:path w="2449195" h="695325">
                  <a:moveTo>
                    <a:pt x="2425954" y="23113"/>
                  </a:moveTo>
                  <a:lnTo>
                    <a:pt x="23113" y="23113"/>
                  </a:lnTo>
                  <a:lnTo>
                    <a:pt x="23113" y="671830"/>
                  </a:lnTo>
                  <a:lnTo>
                    <a:pt x="2425954" y="671830"/>
                  </a:lnTo>
                  <a:lnTo>
                    <a:pt x="2425954" y="665988"/>
                  </a:lnTo>
                  <a:lnTo>
                    <a:pt x="28956" y="665988"/>
                  </a:lnTo>
                  <a:lnTo>
                    <a:pt x="28956" y="28955"/>
                  </a:lnTo>
                  <a:lnTo>
                    <a:pt x="2425954" y="28955"/>
                  </a:lnTo>
                  <a:lnTo>
                    <a:pt x="2425954" y="23113"/>
                  </a:lnTo>
                  <a:close/>
                </a:path>
                <a:path w="2449195" h="695325">
                  <a:moveTo>
                    <a:pt x="2425954" y="28955"/>
                  </a:moveTo>
                  <a:lnTo>
                    <a:pt x="2420112" y="28955"/>
                  </a:lnTo>
                  <a:lnTo>
                    <a:pt x="2420112" y="665988"/>
                  </a:lnTo>
                  <a:lnTo>
                    <a:pt x="2425954" y="665988"/>
                  </a:lnTo>
                  <a:lnTo>
                    <a:pt x="2425954" y="28955"/>
                  </a:lnTo>
                  <a:close/>
                </a:path>
              </a:pathLst>
            </a:custGeom>
            <a:solidFill>
              <a:srgbClr val="9BA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15811" y="3653027"/>
              <a:ext cx="2324100" cy="401320"/>
            </a:xfrm>
            <a:custGeom>
              <a:avLst/>
              <a:gdLst/>
              <a:ahLst/>
              <a:cxnLst/>
              <a:rect l="l" t="t" r="r" b="b"/>
              <a:pathLst>
                <a:path w="2324100" h="401320">
                  <a:moveTo>
                    <a:pt x="232409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2324099" y="400812"/>
                  </a:lnTo>
                  <a:lnTo>
                    <a:pt x="23240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78346" y="4857622"/>
              <a:ext cx="1337945" cy="255270"/>
            </a:xfrm>
            <a:custGeom>
              <a:avLst/>
              <a:gdLst/>
              <a:ahLst/>
              <a:cxnLst/>
              <a:rect l="l" t="t" r="r" b="b"/>
              <a:pathLst>
                <a:path w="1337945" h="255270">
                  <a:moveTo>
                    <a:pt x="1337437" y="240919"/>
                  </a:moveTo>
                  <a:lnTo>
                    <a:pt x="1330159" y="147447"/>
                  </a:lnTo>
                  <a:lnTo>
                    <a:pt x="1324356" y="72771"/>
                  </a:lnTo>
                  <a:lnTo>
                    <a:pt x="1279956" y="99517"/>
                  </a:lnTo>
                  <a:lnTo>
                    <a:pt x="1245870" y="70866"/>
                  </a:lnTo>
                  <a:lnTo>
                    <a:pt x="1209078" y="50165"/>
                  </a:lnTo>
                  <a:lnTo>
                    <a:pt x="1192149" y="41656"/>
                  </a:lnTo>
                  <a:lnTo>
                    <a:pt x="1132332" y="19304"/>
                  </a:lnTo>
                  <a:lnTo>
                    <a:pt x="1068959" y="5080"/>
                  </a:lnTo>
                  <a:lnTo>
                    <a:pt x="1019302" y="254"/>
                  </a:lnTo>
                  <a:lnTo>
                    <a:pt x="1002792" y="0"/>
                  </a:lnTo>
                  <a:lnTo>
                    <a:pt x="985901" y="254"/>
                  </a:lnTo>
                  <a:lnTo>
                    <a:pt x="936498" y="5461"/>
                  </a:lnTo>
                  <a:lnTo>
                    <a:pt x="872109" y="21082"/>
                  </a:lnTo>
                  <a:lnTo>
                    <a:pt x="812292" y="45085"/>
                  </a:lnTo>
                  <a:lnTo>
                    <a:pt x="758571" y="76327"/>
                  </a:lnTo>
                  <a:lnTo>
                    <a:pt x="723519" y="103505"/>
                  </a:lnTo>
                  <a:lnTo>
                    <a:pt x="693547" y="134112"/>
                  </a:lnTo>
                  <a:lnTo>
                    <a:pt x="669290" y="167640"/>
                  </a:lnTo>
                  <a:lnTo>
                    <a:pt x="668718" y="168681"/>
                  </a:lnTo>
                  <a:lnTo>
                    <a:pt x="668147" y="167640"/>
                  </a:lnTo>
                  <a:lnTo>
                    <a:pt x="644017" y="134112"/>
                  </a:lnTo>
                  <a:lnTo>
                    <a:pt x="613918" y="103505"/>
                  </a:lnTo>
                  <a:lnTo>
                    <a:pt x="578993" y="76327"/>
                  </a:lnTo>
                  <a:lnTo>
                    <a:pt x="534644" y="50165"/>
                  </a:lnTo>
                  <a:lnTo>
                    <a:pt x="525145" y="45085"/>
                  </a:lnTo>
                  <a:lnTo>
                    <a:pt x="465455" y="21082"/>
                  </a:lnTo>
                  <a:lnTo>
                    <a:pt x="417449" y="8509"/>
                  </a:lnTo>
                  <a:lnTo>
                    <a:pt x="368046" y="1397"/>
                  </a:lnTo>
                  <a:lnTo>
                    <a:pt x="334645" y="0"/>
                  </a:lnTo>
                  <a:lnTo>
                    <a:pt x="318135" y="254"/>
                  </a:lnTo>
                  <a:lnTo>
                    <a:pt x="268605" y="5080"/>
                  </a:lnTo>
                  <a:lnTo>
                    <a:pt x="205105" y="19304"/>
                  </a:lnTo>
                  <a:lnTo>
                    <a:pt x="145415" y="41656"/>
                  </a:lnTo>
                  <a:lnTo>
                    <a:pt x="91694" y="70866"/>
                  </a:lnTo>
                  <a:lnTo>
                    <a:pt x="57569" y="99453"/>
                  </a:lnTo>
                  <a:lnTo>
                    <a:pt x="13208" y="72771"/>
                  </a:lnTo>
                  <a:lnTo>
                    <a:pt x="0" y="240919"/>
                  </a:lnTo>
                  <a:lnTo>
                    <a:pt x="142494" y="150495"/>
                  </a:lnTo>
                  <a:lnTo>
                    <a:pt x="137414" y="147447"/>
                  </a:lnTo>
                  <a:lnTo>
                    <a:pt x="101130" y="125641"/>
                  </a:lnTo>
                  <a:lnTo>
                    <a:pt x="140208" y="100457"/>
                  </a:lnTo>
                  <a:lnTo>
                    <a:pt x="190754" y="77216"/>
                  </a:lnTo>
                  <a:lnTo>
                    <a:pt x="245999" y="60452"/>
                  </a:lnTo>
                  <a:lnTo>
                    <a:pt x="289814" y="52832"/>
                  </a:lnTo>
                  <a:lnTo>
                    <a:pt x="333756" y="50165"/>
                  </a:lnTo>
                  <a:lnTo>
                    <a:pt x="348107" y="50419"/>
                  </a:lnTo>
                  <a:lnTo>
                    <a:pt x="392049" y="54991"/>
                  </a:lnTo>
                  <a:lnTo>
                    <a:pt x="448437" y="68326"/>
                  </a:lnTo>
                  <a:lnTo>
                    <a:pt x="501650" y="89535"/>
                  </a:lnTo>
                  <a:lnTo>
                    <a:pt x="549021" y="116713"/>
                  </a:lnTo>
                  <a:lnTo>
                    <a:pt x="579882" y="140589"/>
                  </a:lnTo>
                  <a:lnTo>
                    <a:pt x="612140" y="174371"/>
                  </a:lnTo>
                  <a:lnTo>
                    <a:pt x="633476" y="209677"/>
                  </a:lnTo>
                  <a:lnTo>
                    <a:pt x="643382" y="254762"/>
                  </a:lnTo>
                  <a:lnTo>
                    <a:pt x="668743" y="253682"/>
                  </a:lnTo>
                  <a:lnTo>
                    <a:pt x="694182" y="254762"/>
                  </a:lnTo>
                  <a:lnTo>
                    <a:pt x="694690" y="244094"/>
                  </a:lnTo>
                  <a:lnTo>
                    <a:pt x="695833" y="235585"/>
                  </a:lnTo>
                  <a:lnTo>
                    <a:pt x="713359" y="192024"/>
                  </a:lnTo>
                  <a:lnTo>
                    <a:pt x="740283" y="157099"/>
                  </a:lnTo>
                  <a:lnTo>
                    <a:pt x="788543" y="116713"/>
                  </a:lnTo>
                  <a:lnTo>
                    <a:pt x="835914" y="89535"/>
                  </a:lnTo>
                  <a:lnTo>
                    <a:pt x="889127" y="68326"/>
                  </a:lnTo>
                  <a:lnTo>
                    <a:pt x="931037" y="57531"/>
                  </a:lnTo>
                  <a:lnTo>
                    <a:pt x="974598" y="51435"/>
                  </a:lnTo>
                  <a:lnTo>
                    <a:pt x="1003681" y="50165"/>
                  </a:lnTo>
                  <a:lnTo>
                    <a:pt x="1018413" y="50546"/>
                  </a:lnTo>
                  <a:lnTo>
                    <a:pt x="1062228" y="54864"/>
                  </a:lnTo>
                  <a:lnTo>
                    <a:pt x="1119505" y="67945"/>
                  </a:lnTo>
                  <a:lnTo>
                    <a:pt x="1172718" y="88138"/>
                  </a:lnTo>
                  <a:lnTo>
                    <a:pt x="1220216" y="114173"/>
                  </a:lnTo>
                  <a:lnTo>
                    <a:pt x="1236484" y="125691"/>
                  </a:lnTo>
                  <a:lnTo>
                    <a:pt x="1195070" y="150622"/>
                  </a:lnTo>
                  <a:lnTo>
                    <a:pt x="1337437" y="240919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380489" y="4528184"/>
            <a:ext cx="1160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Replication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877695" y="2366644"/>
            <a:ext cx="5401310" cy="1161415"/>
          </a:xfrm>
          <a:custGeom>
            <a:avLst/>
            <a:gdLst/>
            <a:ahLst/>
            <a:cxnLst/>
            <a:rect l="l" t="t" r="r" b="b"/>
            <a:pathLst>
              <a:path w="5401309" h="1161414">
                <a:moveTo>
                  <a:pt x="5400802" y="986155"/>
                </a:moveTo>
                <a:lnTo>
                  <a:pt x="5352224" y="1004023"/>
                </a:lnTo>
                <a:lnTo>
                  <a:pt x="5305564" y="1021181"/>
                </a:lnTo>
                <a:lnTo>
                  <a:pt x="5317909" y="1016635"/>
                </a:lnTo>
                <a:lnTo>
                  <a:pt x="5352224" y="1004023"/>
                </a:lnTo>
                <a:lnTo>
                  <a:pt x="5348986" y="996569"/>
                </a:lnTo>
                <a:lnTo>
                  <a:pt x="5348224" y="994664"/>
                </a:lnTo>
                <a:lnTo>
                  <a:pt x="5347081" y="992759"/>
                </a:lnTo>
                <a:lnTo>
                  <a:pt x="5345684" y="991108"/>
                </a:lnTo>
                <a:lnTo>
                  <a:pt x="5334762" y="977265"/>
                </a:lnTo>
                <a:lnTo>
                  <a:pt x="5297297" y="936498"/>
                </a:lnTo>
                <a:lnTo>
                  <a:pt x="5268595" y="910209"/>
                </a:lnTo>
                <a:lnTo>
                  <a:pt x="5237226" y="884555"/>
                </a:lnTo>
                <a:lnTo>
                  <a:pt x="5202936" y="859409"/>
                </a:lnTo>
                <a:lnTo>
                  <a:pt x="5166233" y="835025"/>
                </a:lnTo>
                <a:lnTo>
                  <a:pt x="5126990" y="811276"/>
                </a:lnTo>
                <a:lnTo>
                  <a:pt x="5085334" y="788289"/>
                </a:lnTo>
                <a:lnTo>
                  <a:pt x="5018786" y="755142"/>
                </a:lnTo>
                <a:lnTo>
                  <a:pt x="4971796" y="734187"/>
                </a:lnTo>
                <a:lnTo>
                  <a:pt x="4922901" y="714121"/>
                </a:lnTo>
                <a:lnTo>
                  <a:pt x="4872228" y="694944"/>
                </a:lnTo>
                <a:lnTo>
                  <a:pt x="4819904" y="676783"/>
                </a:lnTo>
                <a:lnTo>
                  <a:pt x="4765802" y="659638"/>
                </a:lnTo>
                <a:lnTo>
                  <a:pt x="4710557" y="643509"/>
                </a:lnTo>
                <a:lnTo>
                  <a:pt x="4653661" y="628523"/>
                </a:lnTo>
                <a:lnTo>
                  <a:pt x="4595622" y="614807"/>
                </a:lnTo>
                <a:lnTo>
                  <a:pt x="4536440" y="602107"/>
                </a:lnTo>
                <a:lnTo>
                  <a:pt x="4476496" y="590931"/>
                </a:lnTo>
                <a:lnTo>
                  <a:pt x="4415536" y="580898"/>
                </a:lnTo>
                <a:lnTo>
                  <a:pt x="4353687" y="572389"/>
                </a:lnTo>
                <a:lnTo>
                  <a:pt x="4291457" y="565277"/>
                </a:lnTo>
                <a:lnTo>
                  <a:pt x="4228592" y="559562"/>
                </a:lnTo>
                <a:lnTo>
                  <a:pt x="4165346" y="555498"/>
                </a:lnTo>
                <a:lnTo>
                  <a:pt x="4101973" y="553085"/>
                </a:lnTo>
                <a:lnTo>
                  <a:pt x="3976370" y="551053"/>
                </a:lnTo>
                <a:lnTo>
                  <a:pt x="3914267" y="548767"/>
                </a:lnTo>
                <a:lnTo>
                  <a:pt x="3852291" y="544703"/>
                </a:lnTo>
                <a:lnTo>
                  <a:pt x="3790696" y="539242"/>
                </a:lnTo>
                <a:lnTo>
                  <a:pt x="3729609" y="532257"/>
                </a:lnTo>
                <a:lnTo>
                  <a:pt x="3669157" y="523875"/>
                </a:lnTo>
                <a:lnTo>
                  <a:pt x="3609340" y="514096"/>
                </a:lnTo>
                <a:lnTo>
                  <a:pt x="3550412" y="503047"/>
                </a:lnTo>
                <a:lnTo>
                  <a:pt x="3492500" y="490728"/>
                </a:lnTo>
                <a:lnTo>
                  <a:pt x="3435731" y="477266"/>
                </a:lnTo>
                <a:lnTo>
                  <a:pt x="3380105" y="462661"/>
                </a:lnTo>
                <a:lnTo>
                  <a:pt x="3325876" y="446913"/>
                </a:lnTo>
                <a:lnTo>
                  <a:pt x="3273171" y="430149"/>
                </a:lnTo>
                <a:lnTo>
                  <a:pt x="3221990" y="412369"/>
                </a:lnTo>
                <a:lnTo>
                  <a:pt x="3172714" y="393700"/>
                </a:lnTo>
                <a:lnTo>
                  <a:pt x="3125216" y="374142"/>
                </a:lnTo>
                <a:lnTo>
                  <a:pt x="3079623" y="353822"/>
                </a:lnTo>
                <a:lnTo>
                  <a:pt x="3036189" y="332740"/>
                </a:lnTo>
                <a:lnTo>
                  <a:pt x="2995041" y="310896"/>
                </a:lnTo>
                <a:lnTo>
                  <a:pt x="2956179" y="288417"/>
                </a:lnTo>
                <a:lnTo>
                  <a:pt x="2920111" y="265684"/>
                </a:lnTo>
                <a:lnTo>
                  <a:pt x="2886456" y="242062"/>
                </a:lnTo>
                <a:lnTo>
                  <a:pt x="2855722" y="218440"/>
                </a:lnTo>
                <a:lnTo>
                  <a:pt x="2815082" y="182245"/>
                </a:lnTo>
                <a:lnTo>
                  <a:pt x="2781173" y="145542"/>
                </a:lnTo>
                <a:lnTo>
                  <a:pt x="2754757" y="108839"/>
                </a:lnTo>
                <a:lnTo>
                  <a:pt x="2735707" y="72771"/>
                </a:lnTo>
                <a:lnTo>
                  <a:pt x="2726944" y="47891"/>
                </a:lnTo>
                <a:lnTo>
                  <a:pt x="2726944" y="8509"/>
                </a:lnTo>
                <a:lnTo>
                  <a:pt x="2720517" y="8509"/>
                </a:lnTo>
                <a:lnTo>
                  <a:pt x="2720302" y="2590"/>
                </a:lnTo>
                <a:lnTo>
                  <a:pt x="2720340" y="1778"/>
                </a:lnTo>
                <a:lnTo>
                  <a:pt x="2720213" y="0"/>
                </a:lnTo>
                <a:lnTo>
                  <a:pt x="2695130" y="889"/>
                </a:lnTo>
                <a:lnTo>
                  <a:pt x="2670048" y="0"/>
                </a:lnTo>
                <a:lnTo>
                  <a:pt x="2669971" y="1778"/>
                </a:lnTo>
                <a:lnTo>
                  <a:pt x="2669946" y="2590"/>
                </a:lnTo>
                <a:lnTo>
                  <a:pt x="2663063" y="48895"/>
                </a:lnTo>
                <a:lnTo>
                  <a:pt x="2649093" y="84582"/>
                </a:lnTo>
                <a:lnTo>
                  <a:pt x="2627630" y="121158"/>
                </a:lnTo>
                <a:lnTo>
                  <a:pt x="2598674" y="157861"/>
                </a:lnTo>
                <a:lnTo>
                  <a:pt x="2562860" y="194310"/>
                </a:lnTo>
                <a:lnTo>
                  <a:pt x="2520061" y="230505"/>
                </a:lnTo>
                <a:lnTo>
                  <a:pt x="2487930" y="254000"/>
                </a:lnTo>
                <a:lnTo>
                  <a:pt x="2453259" y="277241"/>
                </a:lnTo>
                <a:lnTo>
                  <a:pt x="2415794" y="299974"/>
                </a:lnTo>
                <a:lnTo>
                  <a:pt x="2376170" y="321818"/>
                </a:lnTo>
                <a:lnTo>
                  <a:pt x="2312035" y="353822"/>
                </a:lnTo>
                <a:lnTo>
                  <a:pt x="2266696" y="374142"/>
                </a:lnTo>
                <a:lnTo>
                  <a:pt x="2219452" y="393700"/>
                </a:lnTo>
                <a:lnTo>
                  <a:pt x="2170303" y="412369"/>
                </a:lnTo>
                <a:lnTo>
                  <a:pt x="2119376" y="430149"/>
                </a:lnTo>
                <a:lnTo>
                  <a:pt x="2066925" y="446913"/>
                </a:lnTo>
                <a:lnTo>
                  <a:pt x="2012823" y="462661"/>
                </a:lnTo>
                <a:lnTo>
                  <a:pt x="1957451" y="477266"/>
                </a:lnTo>
                <a:lnTo>
                  <a:pt x="1900809" y="490728"/>
                </a:lnTo>
                <a:lnTo>
                  <a:pt x="1843151" y="503047"/>
                </a:lnTo>
                <a:lnTo>
                  <a:pt x="1784477" y="514096"/>
                </a:lnTo>
                <a:lnTo>
                  <a:pt x="1725041" y="523875"/>
                </a:lnTo>
                <a:lnTo>
                  <a:pt x="1664716" y="532257"/>
                </a:lnTo>
                <a:lnTo>
                  <a:pt x="1603756" y="539242"/>
                </a:lnTo>
                <a:lnTo>
                  <a:pt x="1542542" y="544703"/>
                </a:lnTo>
                <a:lnTo>
                  <a:pt x="1480693" y="548767"/>
                </a:lnTo>
                <a:lnTo>
                  <a:pt x="1418844" y="551053"/>
                </a:lnTo>
                <a:lnTo>
                  <a:pt x="1294003" y="553085"/>
                </a:lnTo>
                <a:lnTo>
                  <a:pt x="1230884" y="555498"/>
                </a:lnTo>
                <a:lnTo>
                  <a:pt x="1167892" y="559562"/>
                </a:lnTo>
                <a:lnTo>
                  <a:pt x="1105281" y="565277"/>
                </a:lnTo>
                <a:lnTo>
                  <a:pt x="1043178" y="572389"/>
                </a:lnTo>
                <a:lnTo>
                  <a:pt x="981710" y="580898"/>
                </a:lnTo>
                <a:lnTo>
                  <a:pt x="921004" y="590931"/>
                </a:lnTo>
                <a:lnTo>
                  <a:pt x="861187" y="602107"/>
                </a:lnTo>
                <a:lnTo>
                  <a:pt x="802259" y="614807"/>
                </a:lnTo>
                <a:lnTo>
                  <a:pt x="744474" y="628523"/>
                </a:lnTo>
                <a:lnTo>
                  <a:pt x="687832" y="643509"/>
                </a:lnTo>
                <a:lnTo>
                  <a:pt x="632587" y="659638"/>
                </a:lnTo>
                <a:lnTo>
                  <a:pt x="578866" y="676783"/>
                </a:lnTo>
                <a:lnTo>
                  <a:pt x="526669" y="694944"/>
                </a:lnTo>
                <a:lnTo>
                  <a:pt x="476123" y="714121"/>
                </a:lnTo>
                <a:lnTo>
                  <a:pt x="427482" y="734187"/>
                </a:lnTo>
                <a:lnTo>
                  <a:pt x="380746" y="755142"/>
                </a:lnTo>
                <a:lnTo>
                  <a:pt x="336042" y="777113"/>
                </a:lnTo>
                <a:lnTo>
                  <a:pt x="293243" y="799719"/>
                </a:lnTo>
                <a:lnTo>
                  <a:pt x="253111" y="823087"/>
                </a:lnTo>
                <a:lnTo>
                  <a:pt x="215265" y="847090"/>
                </a:lnTo>
                <a:lnTo>
                  <a:pt x="179959" y="871855"/>
                </a:lnTo>
                <a:lnTo>
                  <a:pt x="147193" y="897382"/>
                </a:lnTo>
                <a:lnTo>
                  <a:pt x="117094" y="923417"/>
                </a:lnTo>
                <a:lnTo>
                  <a:pt x="77597" y="963549"/>
                </a:lnTo>
                <a:lnTo>
                  <a:pt x="55118" y="991108"/>
                </a:lnTo>
                <a:lnTo>
                  <a:pt x="53721" y="992759"/>
                </a:lnTo>
                <a:lnTo>
                  <a:pt x="52578" y="994664"/>
                </a:lnTo>
                <a:lnTo>
                  <a:pt x="51816" y="996696"/>
                </a:lnTo>
                <a:lnTo>
                  <a:pt x="48628" y="1003985"/>
                </a:lnTo>
                <a:lnTo>
                  <a:pt x="0" y="986155"/>
                </a:lnTo>
                <a:lnTo>
                  <a:pt x="18923" y="1153795"/>
                </a:lnTo>
                <a:lnTo>
                  <a:pt x="133642" y="1045718"/>
                </a:lnTo>
                <a:lnTo>
                  <a:pt x="141732" y="1038098"/>
                </a:lnTo>
                <a:lnTo>
                  <a:pt x="95897" y="1021308"/>
                </a:lnTo>
                <a:lnTo>
                  <a:pt x="96608" y="1019644"/>
                </a:lnTo>
                <a:lnTo>
                  <a:pt x="98945" y="1016635"/>
                </a:lnTo>
                <a:lnTo>
                  <a:pt x="104267" y="1009777"/>
                </a:lnTo>
                <a:lnTo>
                  <a:pt x="137922" y="973074"/>
                </a:lnTo>
                <a:lnTo>
                  <a:pt x="178562" y="936625"/>
                </a:lnTo>
                <a:lnTo>
                  <a:pt x="209169" y="912749"/>
                </a:lnTo>
                <a:lnTo>
                  <a:pt x="242697" y="889381"/>
                </a:lnTo>
                <a:lnTo>
                  <a:pt x="278765" y="866394"/>
                </a:lnTo>
                <a:lnTo>
                  <a:pt x="317373" y="843915"/>
                </a:lnTo>
                <a:lnTo>
                  <a:pt x="358267" y="822198"/>
                </a:lnTo>
                <a:lnTo>
                  <a:pt x="401320" y="801116"/>
                </a:lnTo>
                <a:lnTo>
                  <a:pt x="446659" y="780669"/>
                </a:lnTo>
                <a:lnTo>
                  <a:pt x="494030" y="761111"/>
                </a:lnTo>
                <a:lnTo>
                  <a:pt x="543306" y="742442"/>
                </a:lnTo>
                <a:lnTo>
                  <a:pt x="594106" y="724662"/>
                </a:lnTo>
                <a:lnTo>
                  <a:pt x="646684" y="707898"/>
                </a:lnTo>
                <a:lnTo>
                  <a:pt x="700786" y="692150"/>
                </a:lnTo>
                <a:lnTo>
                  <a:pt x="756031" y="677418"/>
                </a:lnTo>
                <a:lnTo>
                  <a:pt x="812800" y="663956"/>
                </a:lnTo>
                <a:lnTo>
                  <a:pt x="870458" y="651637"/>
                </a:lnTo>
                <a:lnTo>
                  <a:pt x="929132" y="640588"/>
                </a:lnTo>
                <a:lnTo>
                  <a:pt x="988568" y="630682"/>
                </a:lnTo>
                <a:lnTo>
                  <a:pt x="1048893" y="622300"/>
                </a:lnTo>
                <a:lnTo>
                  <a:pt x="1109853" y="615315"/>
                </a:lnTo>
                <a:lnTo>
                  <a:pt x="1171067" y="609727"/>
                </a:lnTo>
                <a:lnTo>
                  <a:pt x="1232789" y="605790"/>
                </a:lnTo>
                <a:lnTo>
                  <a:pt x="1294892" y="603377"/>
                </a:lnTo>
                <a:lnTo>
                  <a:pt x="1420749" y="601345"/>
                </a:lnTo>
                <a:lnTo>
                  <a:pt x="1483995" y="598932"/>
                </a:lnTo>
                <a:lnTo>
                  <a:pt x="1546987" y="594741"/>
                </a:lnTo>
                <a:lnTo>
                  <a:pt x="1609471" y="589153"/>
                </a:lnTo>
                <a:lnTo>
                  <a:pt x="1671701" y="582041"/>
                </a:lnTo>
                <a:lnTo>
                  <a:pt x="1733042" y="573532"/>
                </a:lnTo>
                <a:lnTo>
                  <a:pt x="1793875" y="563626"/>
                </a:lnTo>
                <a:lnTo>
                  <a:pt x="1853565" y="552196"/>
                </a:lnTo>
                <a:lnTo>
                  <a:pt x="1912493" y="539750"/>
                </a:lnTo>
                <a:lnTo>
                  <a:pt x="1970405" y="525907"/>
                </a:lnTo>
                <a:lnTo>
                  <a:pt x="2026920" y="510921"/>
                </a:lnTo>
                <a:lnTo>
                  <a:pt x="2082165" y="494792"/>
                </a:lnTo>
                <a:lnTo>
                  <a:pt x="2136013" y="477647"/>
                </a:lnTo>
                <a:lnTo>
                  <a:pt x="2188083" y="459359"/>
                </a:lnTo>
                <a:lnTo>
                  <a:pt x="2238629" y="440182"/>
                </a:lnTo>
                <a:lnTo>
                  <a:pt x="2287270" y="420116"/>
                </a:lnTo>
                <a:lnTo>
                  <a:pt x="2334006" y="399034"/>
                </a:lnTo>
                <a:lnTo>
                  <a:pt x="2378710" y="377317"/>
                </a:lnTo>
                <a:lnTo>
                  <a:pt x="2421128" y="354711"/>
                </a:lnTo>
                <a:lnTo>
                  <a:pt x="2461387" y="331343"/>
                </a:lnTo>
                <a:lnTo>
                  <a:pt x="2499360" y="307213"/>
                </a:lnTo>
                <a:lnTo>
                  <a:pt x="2534793" y="282321"/>
                </a:lnTo>
                <a:lnTo>
                  <a:pt x="2567432" y="256921"/>
                </a:lnTo>
                <a:lnTo>
                  <a:pt x="2597531" y="230759"/>
                </a:lnTo>
                <a:lnTo>
                  <a:pt x="2637155" y="190373"/>
                </a:lnTo>
                <a:lnTo>
                  <a:pt x="2669667" y="148717"/>
                </a:lnTo>
                <a:lnTo>
                  <a:pt x="2676334" y="138531"/>
                </a:lnTo>
                <a:lnTo>
                  <a:pt x="2676258" y="168783"/>
                </a:lnTo>
                <a:lnTo>
                  <a:pt x="2675750" y="270129"/>
                </a:lnTo>
                <a:lnTo>
                  <a:pt x="2675509" y="293878"/>
                </a:lnTo>
                <a:lnTo>
                  <a:pt x="2675496" y="317754"/>
                </a:lnTo>
                <a:lnTo>
                  <a:pt x="2674747" y="383921"/>
                </a:lnTo>
                <a:lnTo>
                  <a:pt x="2674607" y="405130"/>
                </a:lnTo>
                <a:lnTo>
                  <a:pt x="2673858" y="461264"/>
                </a:lnTo>
                <a:lnTo>
                  <a:pt x="2673350" y="494030"/>
                </a:lnTo>
                <a:lnTo>
                  <a:pt x="2672842" y="522478"/>
                </a:lnTo>
                <a:lnTo>
                  <a:pt x="2672423" y="536067"/>
                </a:lnTo>
                <a:lnTo>
                  <a:pt x="2672169" y="547243"/>
                </a:lnTo>
                <a:lnTo>
                  <a:pt x="2670683" y="579501"/>
                </a:lnTo>
                <a:lnTo>
                  <a:pt x="2670276" y="581279"/>
                </a:lnTo>
                <a:lnTo>
                  <a:pt x="2670048" y="582930"/>
                </a:lnTo>
                <a:lnTo>
                  <a:pt x="2669794" y="585470"/>
                </a:lnTo>
                <a:lnTo>
                  <a:pt x="2669413" y="590423"/>
                </a:lnTo>
                <a:lnTo>
                  <a:pt x="2669159" y="596646"/>
                </a:lnTo>
                <a:lnTo>
                  <a:pt x="2668778" y="603885"/>
                </a:lnTo>
                <a:lnTo>
                  <a:pt x="2668219" y="624078"/>
                </a:lnTo>
                <a:lnTo>
                  <a:pt x="2667889" y="633857"/>
                </a:lnTo>
                <a:lnTo>
                  <a:pt x="2667635" y="646430"/>
                </a:lnTo>
                <a:lnTo>
                  <a:pt x="2667101" y="675894"/>
                </a:lnTo>
                <a:lnTo>
                  <a:pt x="2666746" y="690880"/>
                </a:lnTo>
                <a:lnTo>
                  <a:pt x="2666606" y="708533"/>
                </a:lnTo>
                <a:lnTo>
                  <a:pt x="2666352" y="726694"/>
                </a:lnTo>
                <a:lnTo>
                  <a:pt x="2665603" y="785495"/>
                </a:lnTo>
                <a:lnTo>
                  <a:pt x="2665463" y="807466"/>
                </a:lnTo>
                <a:lnTo>
                  <a:pt x="2664968" y="852170"/>
                </a:lnTo>
                <a:lnTo>
                  <a:pt x="2664447" y="949960"/>
                </a:lnTo>
                <a:lnTo>
                  <a:pt x="2664079" y="1001014"/>
                </a:lnTo>
                <a:lnTo>
                  <a:pt x="2664079" y="1010500"/>
                </a:lnTo>
                <a:lnTo>
                  <a:pt x="2613787" y="1010412"/>
                </a:lnTo>
                <a:lnTo>
                  <a:pt x="2688971" y="1161415"/>
                </a:lnTo>
                <a:lnTo>
                  <a:pt x="2752090" y="1035685"/>
                </a:lnTo>
                <a:lnTo>
                  <a:pt x="2764663" y="1010666"/>
                </a:lnTo>
                <a:lnTo>
                  <a:pt x="2714371" y="1010589"/>
                </a:lnTo>
                <a:lnTo>
                  <a:pt x="2714371" y="1001014"/>
                </a:lnTo>
                <a:lnTo>
                  <a:pt x="2714752" y="949579"/>
                </a:lnTo>
                <a:lnTo>
                  <a:pt x="2715387" y="829818"/>
                </a:lnTo>
                <a:lnTo>
                  <a:pt x="2715768" y="807466"/>
                </a:lnTo>
                <a:lnTo>
                  <a:pt x="2715895" y="785495"/>
                </a:lnTo>
                <a:lnTo>
                  <a:pt x="2716403" y="745490"/>
                </a:lnTo>
                <a:lnTo>
                  <a:pt x="2716542" y="725932"/>
                </a:lnTo>
                <a:lnTo>
                  <a:pt x="2716911" y="708025"/>
                </a:lnTo>
                <a:lnTo>
                  <a:pt x="2717050" y="690880"/>
                </a:lnTo>
                <a:lnTo>
                  <a:pt x="2717304" y="675005"/>
                </a:lnTo>
                <a:lnTo>
                  <a:pt x="2717673" y="661162"/>
                </a:lnTo>
                <a:lnTo>
                  <a:pt x="2718206" y="633857"/>
                </a:lnTo>
                <a:lnTo>
                  <a:pt x="2718435" y="624078"/>
                </a:lnTo>
                <a:lnTo>
                  <a:pt x="2718866" y="612648"/>
                </a:lnTo>
                <a:lnTo>
                  <a:pt x="2719146" y="603885"/>
                </a:lnTo>
                <a:lnTo>
                  <a:pt x="2719324" y="599186"/>
                </a:lnTo>
                <a:lnTo>
                  <a:pt x="2719578" y="593725"/>
                </a:lnTo>
                <a:lnTo>
                  <a:pt x="2719692" y="591451"/>
                </a:lnTo>
                <a:lnTo>
                  <a:pt x="2720086" y="590423"/>
                </a:lnTo>
                <a:lnTo>
                  <a:pt x="2720467" y="588772"/>
                </a:lnTo>
                <a:lnTo>
                  <a:pt x="2720467" y="588645"/>
                </a:lnTo>
                <a:lnTo>
                  <a:pt x="2720594" y="586994"/>
                </a:lnTo>
                <a:lnTo>
                  <a:pt x="2721013" y="582930"/>
                </a:lnTo>
                <a:lnTo>
                  <a:pt x="2721152" y="581279"/>
                </a:lnTo>
                <a:lnTo>
                  <a:pt x="2721356" y="578827"/>
                </a:lnTo>
                <a:lnTo>
                  <a:pt x="2721470" y="576199"/>
                </a:lnTo>
                <a:lnTo>
                  <a:pt x="2721927" y="564134"/>
                </a:lnTo>
                <a:lnTo>
                  <a:pt x="2722245" y="557149"/>
                </a:lnTo>
                <a:lnTo>
                  <a:pt x="2722524" y="545973"/>
                </a:lnTo>
                <a:lnTo>
                  <a:pt x="2723032" y="522478"/>
                </a:lnTo>
                <a:lnTo>
                  <a:pt x="2723388" y="509778"/>
                </a:lnTo>
                <a:lnTo>
                  <a:pt x="2723896" y="478790"/>
                </a:lnTo>
                <a:lnTo>
                  <a:pt x="2724404" y="443865"/>
                </a:lnTo>
                <a:lnTo>
                  <a:pt x="2724531" y="425069"/>
                </a:lnTo>
                <a:lnTo>
                  <a:pt x="2724912" y="405130"/>
                </a:lnTo>
                <a:lnTo>
                  <a:pt x="2725039" y="383921"/>
                </a:lnTo>
                <a:lnTo>
                  <a:pt x="2725801" y="317754"/>
                </a:lnTo>
                <a:lnTo>
                  <a:pt x="2725801" y="293878"/>
                </a:lnTo>
                <a:lnTo>
                  <a:pt x="2726055" y="269875"/>
                </a:lnTo>
                <a:lnTo>
                  <a:pt x="2726563" y="168783"/>
                </a:lnTo>
                <a:lnTo>
                  <a:pt x="2726588" y="156895"/>
                </a:lnTo>
                <a:lnTo>
                  <a:pt x="2730754" y="162687"/>
                </a:lnTo>
                <a:lnTo>
                  <a:pt x="2766060" y="204089"/>
                </a:lnTo>
                <a:lnTo>
                  <a:pt x="2793238" y="230886"/>
                </a:lnTo>
                <a:lnTo>
                  <a:pt x="2823337" y="256921"/>
                </a:lnTo>
                <a:lnTo>
                  <a:pt x="2856357" y="282448"/>
                </a:lnTo>
                <a:lnTo>
                  <a:pt x="2891790" y="307213"/>
                </a:lnTo>
                <a:lnTo>
                  <a:pt x="2929763" y="331343"/>
                </a:lnTo>
                <a:lnTo>
                  <a:pt x="2970276" y="354711"/>
                </a:lnTo>
                <a:lnTo>
                  <a:pt x="3012948" y="377317"/>
                </a:lnTo>
                <a:lnTo>
                  <a:pt x="3057652" y="399034"/>
                </a:lnTo>
                <a:lnTo>
                  <a:pt x="3104642" y="420116"/>
                </a:lnTo>
                <a:lnTo>
                  <a:pt x="3153537" y="440182"/>
                </a:lnTo>
                <a:lnTo>
                  <a:pt x="3204210" y="459359"/>
                </a:lnTo>
                <a:lnTo>
                  <a:pt x="3256534" y="477647"/>
                </a:lnTo>
                <a:lnTo>
                  <a:pt x="3310636" y="494792"/>
                </a:lnTo>
                <a:lnTo>
                  <a:pt x="3366008" y="510921"/>
                </a:lnTo>
                <a:lnTo>
                  <a:pt x="3422777" y="525907"/>
                </a:lnTo>
                <a:lnTo>
                  <a:pt x="3480943" y="539750"/>
                </a:lnTo>
                <a:lnTo>
                  <a:pt x="3539998" y="552196"/>
                </a:lnTo>
                <a:lnTo>
                  <a:pt x="3600069" y="563626"/>
                </a:lnTo>
                <a:lnTo>
                  <a:pt x="3661029" y="573532"/>
                </a:lnTo>
                <a:lnTo>
                  <a:pt x="3722751" y="582041"/>
                </a:lnTo>
                <a:lnTo>
                  <a:pt x="3784981" y="589153"/>
                </a:lnTo>
                <a:lnTo>
                  <a:pt x="3847846" y="594741"/>
                </a:lnTo>
                <a:lnTo>
                  <a:pt x="3910965" y="598932"/>
                </a:lnTo>
                <a:lnTo>
                  <a:pt x="3974465" y="601345"/>
                </a:lnTo>
                <a:lnTo>
                  <a:pt x="4101084" y="603377"/>
                </a:lnTo>
                <a:lnTo>
                  <a:pt x="4163441" y="605790"/>
                </a:lnTo>
                <a:lnTo>
                  <a:pt x="4225417" y="609727"/>
                </a:lnTo>
                <a:lnTo>
                  <a:pt x="4286885" y="615315"/>
                </a:lnTo>
                <a:lnTo>
                  <a:pt x="4348099" y="622300"/>
                </a:lnTo>
                <a:lnTo>
                  <a:pt x="4408551" y="630682"/>
                </a:lnTo>
                <a:lnTo>
                  <a:pt x="4468368" y="640588"/>
                </a:lnTo>
                <a:lnTo>
                  <a:pt x="4527296" y="651637"/>
                </a:lnTo>
                <a:lnTo>
                  <a:pt x="4585208" y="663956"/>
                </a:lnTo>
                <a:lnTo>
                  <a:pt x="4642104" y="677418"/>
                </a:lnTo>
                <a:lnTo>
                  <a:pt x="4697603" y="692150"/>
                </a:lnTo>
                <a:lnTo>
                  <a:pt x="4751832" y="707898"/>
                </a:lnTo>
                <a:lnTo>
                  <a:pt x="4804664" y="724662"/>
                </a:lnTo>
                <a:lnTo>
                  <a:pt x="4855718" y="742442"/>
                </a:lnTo>
                <a:lnTo>
                  <a:pt x="4905121" y="761111"/>
                </a:lnTo>
                <a:lnTo>
                  <a:pt x="4952619" y="780669"/>
                </a:lnTo>
                <a:lnTo>
                  <a:pt x="4998212" y="801116"/>
                </a:lnTo>
                <a:lnTo>
                  <a:pt x="5041519" y="822198"/>
                </a:lnTo>
                <a:lnTo>
                  <a:pt x="5082540" y="843915"/>
                </a:lnTo>
                <a:lnTo>
                  <a:pt x="5121402" y="866394"/>
                </a:lnTo>
                <a:lnTo>
                  <a:pt x="5157470" y="889381"/>
                </a:lnTo>
                <a:lnTo>
                  <a:pt x="5191125" y="912749"/>
                </a:lnTo>
                <a:lnTo>
                  <a:pt x="5221859" y="936625"/>
                </a:lnTo>
                <a:lnTo>
                  <a:pt x="5262753" y="973074"/>
                </a:lnTo>
                <a:lnTo>
                  <a:pt x="5296535" y="1009904"/>
                </a:lnTo>
                <a:lnTo>
                  <a:pt x="5304955" y="1021410"/>
                </a:lnTo>
                <a:lnTo>
                  <a:pt x="5259197" y="1038225"/>
                </a:lnTo>
                <a:lnTo>
                  <a:pt x="5382006" y="1153795"/>
                </a:lnTo>
                <a:lnTo>
                  <a:pt x="5394109" y="1045845"/>
                </a:lnTo>
                <a:lnTo>
                  <a:pt x="5400802" y="986155"/>
                </a:lnTo>
                <a:close/>
              </a:path>
            </a:pathLst>
          </a:custGeom>
          <a:solidFill>
            <a:srgbClr val="2B4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72128" y="4528184"/>
            <a:ext cx="1160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Replication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19316" y="4528184"/>
            <a:ext cx="1160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Replication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525770" y="1057402"/>
            <a:ext cx="3088640" cy="816610"/>
            <a:chOff x="5525770" y="1057402"/>
            <a:chExt cx="3088640" cy="816610"/>
          </a:xfrm>
        </p:grpSpPr>
        <p:sp>
          <p:nvSpPr>
            <p:cNvPr id="51" name="object 51"/>
            <p:cNvSpPr/>
            <p:nvPr/>
          </p:nvSpPr>
          <p:spPr>
            <a:xfrm>
              <a:off x="5535930" y="1067562"/>
              <a:ext cx="3068320" cy="796290"/>
            </a:xfrm>
            <a:custGeom>
              <a:avLst/>
              <a:gdLst/>
              <a:ahLst/>
              <a:cxnLst/>
              <a:rect l="l" t="t" r="r" b="b"/>
              <a:pathLst>
                <a:path w="3068320" h="796289">
                  <a:moveTo>
                    <a:pt x="1278254" y="448055"/>
                  </a:moveTo>
                  <a:lnTo>
                    <a:pt x="511302" y="448055"/>
                  </a:lnTo>
                  <a:lnTo>
                    <a:pt x="266446" y="796036"/>
                  </a:lnTo>
                  <a:lnTo>
                    <a:pt x="1278254" y="448055"/>
                  </a:lnTo>
                  <a:close/>
                </a:path>
                <a:path w="3068320" h="796289">
                  <a:moveTo>
                    <a:pt x="2993136" y="0"/>
                  </a:moveTo>
                  <a:lnTo>
                    <a:pt x="74675" y="0"/>
                  </a:lnTo>
                  <a:lnTo>
                    <a:pt x="45594" y="5863"/>
                  </a:lnTo>
                  <a:lnTo>
                    <a:pt x="21859" y="21859"/>
                  </a:lnTo>
                  <a:lnTo>
                    <a:pt x="5863" y="45594"/>
                  </a:lnTo>
                  <a:lnTo>
                    <a:pt x="0" y="74675"/>
                  </a:lnTo>
                  <a:lnTo>
                    <a:pt x="0" y="373379"/>
                  </a:lnTo>
                  <a:lnTo>
                    <a:pt x="5863" y="402461"/>
                  </a:lnTo>
                  <a:lnTo>
                    <a:pt x="21859" y="426196"/>
                  </a:lnTo>
                  <a:lnTo>
                    <a:pt x="45594" y="442192"/>
                  </a:lnTo>
                  <a:lnTo>
                    <a:pt x="74675" y="448055"/>
                  </a:lnTo>
                  <a:lnTo>
                    <a:pt x="2993136" y="448055"/>
                  </a:lnTo>
                  <a:lnTo>
                    <a:pt x="3022217" y="442192"/>
                  </a:lnTo>
                  <a:lnTo>
                    <a:pt x="3045952" y="426196"/>
                  </a:lnTo>
                  <a:lnTo>
                    <a:pt x="3061948" y="402461"/>
                  </a:lnTo>
                  <a:lnTo>
                    <a:pt x="3067812" y="373379"/>
                  </a:lnTo>
                  <a:lnTo>
                    <a:pt x="3067812" y="74675"/>
                  </a:lnTo>
                  <a:lnTo>
                    <a:pt x="3061948" y="45594"/>
                  </a:lnTo>
                  <a:lnTo>
                    <a:pt x="3045952" y="21859"/>
                  </a:lnTo>
                  <a:lnTo>
                    <a:pt x="3022217" y="5863"/>
                  </a:lnTo>
                  <a:lnTo>
                    <a:pt x="299313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35930" y="1067562"/>
              <a:ext cx="3068320" cy="796290"/>
            </a:xfrm>
            <a:custGeom>
              <a:avLst/>
              <a:gdLst/>
              <a:ahLst/>
              <a:cxnLst/>
              <a:rect l="l" t="t" r="r" b="b"/>
              <a:pathLst>
                <a:path w="3068320" h="796289">
                  <a:moveTo>
                    <a:pt x="0" y="74675"/>
                  </a:moveTo>
                  <a:lnTo>
                    <a:pt x="5863" y="45594"/>
                  </a:lnTo>
                  <a:lnTo>
                    <a:pt x="21859" y="21859"/>
                  </a:lnTo>
                  <a:lnTo>
                    <a:pt x="45594" y="5863"/>
                  </a:lnTo>
                  <a:lnTo>
                    <a:pt x="74675" y="0"/>
                  </a:lnTo>
                  <a:lnTo>
                    <a:pt x="511302" y="0"/>
                  </a:lnTo>
                  <a:lnTo>
                    <a:pt x="1278254" y="0"/>
                  </a:lnTo>
                  <a:lnTo>
                    <a:pt x="2993136" y="0"/>
                  </a:lnTo>
                  <a:lnTo>
                    <a:pt x="3022217" y="5863"/>
                  </a:lnTo>
                  <a:lnTo>
                    <a:pt x="3045952" y="21859"/>
                  </a:lnTo>
                  <a:lnTo>
                    <a:pt x="3061948" y="45594"/>
                  </a:lnTo>
                  <a:lnTo>
                    <a:pt x="3067812" y="74675"/>
                  </a:lnTo>
                  <a:lnTo>
                    <a:pt x="3067812" y="261365"/>
                  </a:lnTo>
                  <a:lnTo>
                    <a:pt x="3067812" y="373379"/>
                  </a:lnTo>
                  <a:lnTo>
                    <a:pt x="3061948" y="402461"/>
                  </a:lnTo>
                  <a:lnTo>
                    <a:pt x="3045952" y="426196"/>
                  </a:lnTo>
                  <a:lnTo>
                    <a:pt x="3022217" y="442192"/>
                  </a:lnTo>
                  <a:lnTo>
                    <a:pt x="2993136" y="448055"/>
                  </a:lnTo>
                  <a:lnTo>
                    <a:pt x="1278254" y="448055"/>
                  </a:lnTo>
                  <a:lnTo>
                    <a:pt x="266446" y="796036"/>
                  </a:lnTo>
                  <a:lnTo>
                    <a:pt x="511302" y="448055"/>
                  </a:lnTo>
                  <a:lnTo>
                    <a:pt x="74675" y="448055"/>
                  </a:lnTo>
                  <a:lnTo>
                    <a:pt x="45594" y="442192"/>
                  </a:lnTo>
                  <a:lnTo>
                    <a:pt x="21859" y="426196"/>
                  </a:lnTo>
                  <a:lnTo>
                    <a:pt x="5863" y="402461"/>
                  </a:lnTo>
                  <a:lnTo>
                    <a:pt x="0" y="373379"/>
                  </a:lnTo>
                  <a:lnTo>
                    <a:pt x="0" y="261365"/>
                  </a:lnTo>
                  <a:lnTo>
                    <a:pt x="0" y="74675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637021" y="1109217"/>
            <a:ext cx="2642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 Light"/>
                <a:cs typeface="Calibri Light"/>
              </a:rPr>
              <a:t>Commit</a:t>
            </a:r>
            <a:r>
              <a:rPr sz="1600" i="1" spc="-15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Protocol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is</a:t>
            </a:r>
            <a:r>
              <a:rPr sz="1600" i="1" spc="10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not</a:t>
            </a:r>
            <a:r>
              <a:rPr sz="1600" i="1" spc="-15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available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59409" y="2467101"/>
            <a:ext cx="2381250" cy="1026794"/>
            <a:chOff x="359409" y="2467101"/>
            <a:chExt cx="2381250" cy="1026794"/>
          </a:xfrm>
        </p:grpSpPr>
        <p:sp>
          <p:nvSpPr>
            <p:cNvPr id="55" name="object 55"/>
            <p:cNvSpPr/>
            <p:nvPr/>
          </p:nvSpPr>
          <p:spPr>
            <a:xfrm>
              <a:off x="369569" y="2477261"/>
              <a:ext cx="2360930" cy="1006475"/>
            </a:xfrm>
            <a:custGeom>
              <a:avLst/>
              <a:gdLst/>
              <a:ahLst/>
              <a:cxnLst/>
              <a:rect l="l" t="t" r="r" b="b"/>
              <a:pathLst>
                <a:path w="2360930" h="1006475">
                  <a:moveTo>
                    <a:pt x="983614" y="719327"/>
                  </a:moveTo>
                  <a:lnTo>
                    <a:pt x="393445" y="719327"/>
                  </a:lnTo>
                  <a:lnTo>
                    <a:pt x="844842" y="1005966"/>
                  </a:lnTo>
                  <a:lnTo>
                    <a:pt x="983614" y="719327"/>
                  </a:lnTo>
                  <a:close/>
                </a:path>
                <a:path w="2360930" h="1006475">
                  <a:moveTo>
                    <a:pt x="2240788" y="0"/>
                  </a:moveTo>
                  <a:lnTo>
                    <a:pt x="119887" y="0"/>
                  </a:lnTo>
                  <a:lnTo>
                    <a:pt x="73219" y="9427"/>
                  </a:lnTo>
                  <a:lnTo>
                    <a:pt x="35112" y="35131"/>
                  </a:lnTo>
                  <a:lnTo>
                    <a:pt x="9420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0" y="646086"/>
                  </a:lnTo>
                  <a:lnTo>
                    <a:pt x="35112" y="684196"/>
                  </a:lnTo>
                  <a:lnTo>
                    <a:pt x="73219" y="709900"/>
                  </a:lnTo>
                  <a:lnTo>
                    <a:pt x="119887" y="719327"/>
                  </a:lnTo>
                  <a:lnTo>
                    <a:pt x="2240788" y="719327"/>
                  </a:lnTo>
                  <a:lnTo>
                    <a:pt x="2287434" y="709900"/>
                  </a:lnTo>
                  <a:lnTo>
                    <a:pt x="2325544" y="684196"/>
                  </a:lnTo>
                  <a:lnTo>
                    <a:pt x="2351248" y="646086"/>
                  </a:lnTo>
                  <a:lnTo>
                    <a:pt x="2360676" y="599439"/>
                  </a:lnTo>
                  <a:lnTo>
                    <a:pt x="2360676" y="119887"/>
                  </a:lnTo>
                  <a:lnTo>
                    <a:pt x="2351248" y="73241"/>
                  </a:lnTo>
                  <a:lnTo>
                    <a:pt x="2325544" y="35131"/>
                  </a:lnTo>
                  <a:lnTo>
                    <a:pt x="2287434" y="9427"/>
                  </a:lnTo>
                  <a:lnTo>
                    <a:pt x="2240788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9569" y="2477261"/>
              <a:ext cx="2360930" cy="1006475"/>
            </a:xfrm>
            <a:custGeom>
              <a:avLst/>
              <a:gdLst/>
              <a:ahLst/>
              <a:cxnLst/>
              <a:rect l="l" t="t" r="r" b="b"/>
              <a:pathLst>
                <a:path w="2360930" h="1006475">
                  <a:moveTo>
                    <a:pt x="0" y="119887"/>
                  </a:moveTo>
                  <a:lnTo>
                    <a:pt x="9420" y="73241"/>
                  </a:lnTo>
                  <a:lnTo>
                    <a:pt x="35112" y="35131"/>
                  </a:lnTo>
                  <a:lnTo>
                    <a:pt x="73219" y="9427"/>
                  </a:lnTo>
                  <a:lnTo>
                    <a:pt x="119887" y="0"/>
                  </a:lnTo>
                  <a:lnTo>
                    <a:pt x="393445" y="0"/>
                  </a:lnTo>
                  <a:lnTo>
                    <a:pt x="983614" y="0"/>
                  </a:lnTo>
                  <a:lnTo>
                    <a:pt x="2240788" y="0"/>
                  </a:lnTo>
                  <a:lnTo>
                    <a:pt x="2287434" y="9427"/>
                  </a:lnTo>
                  <a:lnTo>
                    <a:pt x="2325544" y="35131"/>
                  </a:lnTo>
                  <a:lnTo>
                    <a:pt x="2351248" y="73241"/>
                  </a:lnTo>
                  <a:lnTo>
                    <a:pt x="2360676" y="119887"/>
                  </a:lnTo>
                  <a:lnTo>
                    <a:pt x="2360676" y="419608"/>
                  </a:lnTo>
                  <a:lnTo>
                    <a:pt x="2360676" y="599439"/>
                  </a:lnTo>
                  <a:lnTo>
                    <a:pt x="2351248" y="646086"/>
                  </a:lnTo>
                  <a:lnTo>
                    <a:pt x="2325544" y="684196"/>
                  </a:lnTo>
                  <a:lnTo>
                    <a:pt x="2287434" y="709900"/>
                  </a:lnTo>
                  <a:lnTo>
                    <a:pt x="2240788" y="719327"/>
                  </a:lnTo>
                  <a:lnTo>
                    <a:pt x="983614" y="719327"/>
                  </a:lnTo>
                  <a:lnTo>
                    <a:pt x="844842" y="1005966"/>
                  </a:lnTo>
                  <a:lnTo>
                    <a:pt x="393445" y="719327"/>
                  </a:lnTo>
                  <a:lnTo>
                    <a:pt x="119887" y="719327"/>
                  </a:lnTo>
                  <a:lnTo>
                    <a:pt x="73219" y="709900"/>
                  </a:lnTo>
                  <a:lnTo>
                    <a:pt x="35112" y="684196"/>
                  </a:lnTo>
                  <a:lnTo>
                    <a:pt x="9420" y="646086"/>
                  </a:lnTo>
                  <a:lnTo>
                    <a:pt x="0" y="599439"/>
                  </a:lnTo>
                  <a:lnTo>
                    <a:pt x="0" y="419608"/>
                  </a:lnTo>
                  <a:lnTo>
                    <a:pt x="0" y="11988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82600" y="2533014"/>
            <a:ext cx="20535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 Light"/>
                <a:cs typeface="Calibri Light"/>
              </a:rPr>
              <a:t>Needs</a:t>
            </a:r>
            <a:r>
              <a:rPr sz="1600" i="1" spc="15" dirty="0">
                <a:latin typeface="Calibri Light"/>
                <a:cs typeface="Calibri Light"/>
              </a:rPr>
              <a:t> </a:t>
            </a:r>
            <a:r>
              <a:rPr sz="1600" i="1" spc="-15" dirty="0">
                <a:latin typeface="Calibri Light"/>
                <a:cs typeface="Calibri Light"/>
              </a:rPr>
              <a:t>to</a:t>
            </a:r>
            <a:r>
              <a:rPr sz="1600" i="1" spc="-10" dirty="0">
                <a:latin typeface="Calibri Light"/>
                <a:cs typeface="Calibri Light"/>
              </a:rPr>
              <a:t> ensure</a:t>
            </a:r>
            <a:r>
              <a:rPr sz="1600" i="1" spc="35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globally 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Calibri Light"/>
                <a:cs typeface="Calibri Light"/>
              </a:rPr>
              <a:t>correct</a:t>
            </a:r>
            <a:r>
              <a:rPr sz="1600" i="1" spc="-20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isolation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528816" y="3087623"/>
            <a:ext cx="2382520" cy="1544320"/>
            <a:chOff x="6528816" y="3087623"/>
            <a:chExt cx="2382520" cy="1544320"/>
          </a:xfrm>
        </p:grpSpPr>
        <p:sp>
          <p:nvSpPr>
            <p:cNvPr id="59" name="object 59"/>
            <p:cNvSpPr/>
            <p:nvPr/>
          </p:nvSpPr>
          <p:spPr>
            <a:xfrm>
              <a:off x="6538722" y="3097529"/>
              <a:ext cx="2362200" cy="1524635"/>
            </a:xfrm>
            <a:custGeom>
              <a:avLst/>
              <a:gdLst/>
              <a:ahLst/>
              <a:cxnLst/>
              <a:rect l="l" t="t" r="r" b="b"/>
              <a:pathLst>
                <a:path w="2362200" h="1524635">
                  <a:moveTo>
                    <a:pt x="984250" y="894588"/>
                  </a:moveTo>
                  <a:lnTo>
                    <a:pt x="393700" y="894588"/>
                  </a:lnTo>
                  <a:lnTo>
                    <a:pt x="763397" y="1524508"/>
                  </a:lnTo>
                  <a:lnTo>
                    <a:pt x="984250" y="894588"/>
                  </a:lnTo>
                  <a:close/>
                </a:path>
                <a:path w="2362200" h="1524635">
                  <a:moveTo>
                    <a:pt x="2213102" y="0"/>
                  </a:moveTo>
                  <a:lnTo>
                    <a:pt x="149098" y="0"/>
                  </a:lnTo>
                  <a:lnTo>
                    <a:pt x="101990" y="7605"/>
                  </a:lnTo>
                  <a:lnTo>
                    <a:pt x="61063" y="28781"/>
                  </a:lnTo>
                  <a:lnTo>
                    <a:pt x="28781" y="61063"/>
                  </a:lnTo>
                  <a:lnTo>
                    <a:pt x="7605" y="101990"/>
                  </a:lnTo>
                  <a:lnTo>
                    <a:pt x="0" y="149098"/>
                  </a:lnTo>
                  <a:lnTo>
                    <a:pt x="0" y="745490"/>
                  </a:lnTo>
                  <a:lnTo>
                    <a:pt x="7605" y="792597"/>
                  </a:lnTo>
                  <a:lnTo>
                    <a:pt x="28781" y="833524"/>
                  </a:lnTo>
                  <a:lnTo>
                    <a:pt x="61063" y="865806"/>
                  </a:lnTo>
                  <a:lnTo>
                    <a:pt x="101990" y="886982"/>
                  </a:lnTo>
                  <a:lnTo>
                    <a:pt x="149098" y="894588"/>
                  </a:lnTo>
                  <a:lnTo>
                    <a:pt x="2213102" y="894588"/>
                  </a:lnTo>
                  <a:lnTo>
                    <a:pt x="2260209" y="886982"/>
                  </a:lnTo>
                  <a:lnTo>
                    <a:pt x="2301136" y="865806"/>
                  </a:lnTo>
                  <a:lnTo>
                    <a:pt x="2333418" y="833524"/>
                  </a:lnTo>
                  <a:lnTo>
                    <a:pt x="2354594" y="792597"/>
                  </a:lnTo>
                  <a:lnTo>
                    <a:pt x="2362200" y="745490"/>
                  </a:lnTo>
                  <a:lnTo>
                    <a:pt x="2362200" y="149098"/>
                  </a:lnTo>
                  <a:lnTo>
                    <a:pt x="2354594" y="101990"/>
                  </a:lnTo>
                  <a:lnTo>
                    <a:pt x="2333418" y="61063"/>
                  </a:lnTo>
                  <a:lnTo>
                    <a:pt x="2301136" y="28781"/>
                  </a:lnTo>
                  <a:lnTo>
                    <a:pt x="2260209" y="7605"/>
                  </a:lnTo>
                  <a:lnTo>
                    <a:pt x="221310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38722" y="3097529"/>
              <a:ext cx="2362200" cy="1524635"/>
            </a:xfrm>
            <a:custGeom>
              <a:avLst/>
              <a:gdLst/>
              <a:ahLst/>
              <a:cxnLst/>
              <a:rect l="l" t="t" r="r" b="b"/>
              <a:pathLst>
                <a:path w="2362200" h="1524635">
                  <a:moveTo>
                    <a:pt x="0" y="149098"/>
                  </a:moveTo>
                  <a:lnTo>
                    <a:pt x="7605" y="101990"/>
                  </a:lnTo>
                  <a:lnTo>
                    <a:pt x="28781" y="61063"/>
                  </a:lnTo>
                  <a:lnTo>
                    <a:pt x="61063" y="28781"/>
                  </a:lnTo>
                  <a:lnTo>
                    <a:pt x="101990" y="7605"/>
                  </a:lnTo>
                  <a:lnTo>
                    <a:pt x="149098" y="0"/>
                  </a:lnTo>
                  <a:lnTo>
                    <a:pt x="393700" y="0"/>
                  </a:lnTo>
                  <a:lnTo>
                    <a:pt x="984250" y="0"/>
                  </a:lnTo>
                  <a:lnTo>
                    <a:pt x="2213102" y="0"/>
                  </a:lnTo>
                  <a:lnTo>
                    <a:pt x="2260209" y="7605"/>
                  </a:lnTo>
                  <a:lnTo>
                    <a:pt x="2301136" y="28781"/>
                  </a:lnTo>
                  <a:lnTo>
                    <a:pt x="2333418" y="61063"/>
                  </a:lnTo>
                  <a:lnTo>
                    <a:pt x="2354594" y="101990"/>
                  </a:lnTo>
                  <a:lnTo>
                    <a:pt x="2362200" y="149098"/>
                  </a:lnTo>
                  <a:lnTo>
                    <a:pt x="2362200" y="521843"/>
                  </a:lnTo>
                  <a:lnTo>
                    <a:pt x="2362200" y="745490"/>
                  </a:lnTo>
                  <a:lnTo>
                    <a:pt x="2354594" y="792597"/>
                  </a:lnTo>
                  <a:lnTo>
                    <a:pt x="2333418" y="833524"/>
                  </a:lnTo>
                  <a:lnTo>
                    <a:pt x="2301136" y="865806"/>
                  </a:lnTo>
                  <a:lnTo>
                    <a:pt x="2260209" y="886982"/>
                  </a:lnTo>
                  <a:lnTo>
                    <a:pt x="2213102" y="894588"/>
                  </a:lnTo>
                  <a:lnTo>
                    <a:pt x="984250" y="894588"/>
                  </a:lnTo>
                  <a:lnTo>
                    <a:pt x="763397" y="1524508"/>
                  </a:lnTo>
                  <a:lnTo>
                    <a:pt x="393700" y="894588"/>
                  </a:lnTo>
                  <a:lnTo>
                    <a:pt x="149098" y="894588"/>
                  </a:lnTo>
                  <a:lnTo>
                    <a:pt x="101990" y="886982"/>
                  </a:lnTo>
                  <a:lnTo>
                    <a:pt x="61063" y="865806"/>
                  </a:lnTo>
                  <a:lnTo>
                    <a:pt x="28781" y="833524"/>
                  </a:lnTo>
                  <a:lnTo>
                    <a:pt x="7605" y="792597"/>
                  </a:lnTo>
                  <a:lnTo>
                    <a:pt x="0" y="745490"/>
                  </a:lnTo>
                  <a:lnTo>
                    <a:pt x="0" y="521843"/>
                  </a:lnTo>
                  <a:lnTo>
                    <a:pt x="0" y="14909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661531" y="3162045"/>
            <a:ext cx="17043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 Light"/>
                <a:cs typeface="Calibri Light"/>
              </a:rPr>
              <a:t>Strong</a:t>
            </a:r>
            <a:r>
              <a:rPr sz="1600" i="1" spc="-15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Consistency</a:t>
            </a:r>
            <a:r>
              <a:rPr sz="1600" i="1" spc="35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–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49517" y="3521202"/>
            <a:ext cx="252222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205">
              <a:lnSpc>
                <a:spcPts val="1040"/>
              </a:lnSpc>
            </a:pPr>
            <a:r>
              <a:rPr sz="1600" i="1" spc="-15" dirty="0">
                <a:latin typeface="Calibri Light"/>
                <a:cs typeface="Calibri Light"/>
              </a:rPr>
              <a:t>needed</a:t>
            </a:r>
            <a:r>
              <a:rPr sz="1600" i="1" spc="25" dirty="0">
                <a:latin typeface="Calibri Light"/>
                <a:cs typeface="Calibri Light"/>
              </a:rPr>
              <a:t> </a:t>
            </a:r>
            <a:r>
              <a:rPr sz="1600" i="1" spc="-15" dirty="0">
                <a:latin typeface="Calibri Light"/>
                <a:cs typeface="Calibri Light"/>
              </a:rPr>
              <a:t>by</a:t>
            </a:r>
            <a:r>
              <a:rPr sz="1600" i="1" spc="-5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Concurrency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543316" y="3405581"/>
            <a:ext cx="71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 Light"/>
                <a:cs typeface="Calibri Light"/>
              </a:rPr>
              <a:t> 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15811" y="3653028"/>
            <a:ext cx="2353945" cy="40132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355" dirty="0">
                <a:latin typeface="Calibri"/>
                <a:cs typeface="Calibri"/>
              </a:rPr>
              <a:t>c</a:t>
            </a:r>
            <a:r>
              <a:rPr sz="2400" i="1" spc="-727" baseline="19097" dirty="0">
                <a:latin typeface="Calibri Light"/>
                <a:cs typeface="Calibri Light"/>
              </a:rPr>
              <a:t>C</a:t>
            </a:r>
            <a:r>
              <a:rPr sz="2000" spc="-575" dirty="0">
                <a:latin typeface="Calibri"/>
                <a:cs typeface="Calibri"/>
              </a:rPr>
              <a:t>u</a:t>
            </a:r>
            <a:r>
              <a:rPr sz="2400" i="1" spc="-359" baseline="19097" dirty="0">
                <a:latin typeface="Calibri Light"/>
                <a:cs typeface="Calibri Light"/>
              </a:rPr>
              <a:t>o</a:t>
            </a:r>
            <a:r>
              <a:rPr sz="2000" spc="-470" dirty="0">
                <a:latin typeface="Calibri"/>
                <a:cs typeface="Calibri"/>
              </a:rPr>
              <a:t>r</a:t>
            </a:r>
            <a:r>
              <a:rPr sz="2400" i="1" spc="-525" baseline="19097" dirty="0">
                <a:latin typeface="Calibri Light"/>
                <a:cs typeface="Calibri Light"/>
              </a:rPr>
              <a:t>n</a:t>
            </a:r>
            <a:r>
              <a:rPr sz="2000" spc="-375" dirty="0">
                <a:latin typeface="Calibri"/>
                <a:cs typeface="Calibri"/>
              </a:rPr>
              <a:t>r</a:t>
            </a:r>
            <a:r>
              <a:rPr sz="2400" i="1" spc="-277" baseline="19097" dirty="0">
                <a:latin typeface="Calibri Light"/>
                <a:cs typeface="Calibri Light"/>
              </a:rPr>
              <a:t>t</a:t>
            </a:r>
            <a:r>
              <a:rPr sz="2000" spc="-819" dirty="0">
                <a:latin typeface="Calibri"/>
                <a:cs typeface="Calibri"/>
              </a:rPr>
              <a:t>e</a:t>
            </a:r>
            <a:r>
              <a:rPr sz="2400" i="1" spc="-7" baseline="19097" dirty="0">
                <a:latin typeface="Calibri Light"/>
                <a:cs typeface="Calibri Light"/>
              </a:rPr>
              <a:t>r</a:t>
            </a:r>
            <a:r>
              <a:rPr sz="2400" i="1" spc="-802" baseline="19097" dirty="0">
                <a:latin typeface="Calibri Light"/>
                <a:cs typeface="Calibri Light"/>
              </a:rPr>
              <a:t>o</a:t>
            </a:r>
            <a:r>
              <a:rPr sz="2000" spc="-525" dirty="0">
                <a:latin typeface="Calibri"/>
                <a:cs typeface="Calibri"/>
              </a:rPr>
              <a:t>n</a:t>
            </a:r>
            <a:r>
              <a:rPr sz="2400" i="1" spc="-7" baseline="19097" dirty="0">
                <a:latin typeface="Calibri Light"/>
                <a:cs typeface="Calibri Light"/>
              </a:rPr>
              <a:t>l</a:t>
            </a:r>
            <a:r>
              <a:rPr sz="2400" i="1" spc="-284" baseline="19097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"/>
                <a:cs typeface="Calibri"/>
              </a:rPr>
              <a:t>cy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501515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Distributed</a:t>
            </a:r>
            <a:r>
              <a:rPr sz="3700" spc="-100" dirty="0"/>
              <a:t> </a:t>
            </a:r>
            <a:r>
              <a:rPr sz="3700" spc="-55" dirty="0"/>
              <a:t>Transactions</a:t>
            </a:r>
            <a:endParaRPr sz="370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700" spc="-5" dirty="0">
                <a:solidFill>
                  <a:srgbClr val="7E7E7E"/>
                </a:solidFill>
              </a:rPr>
              <a:t>In</a:t>
            </a:r>
            <a:r>
              <a:rPr sz="2700" spc="-60" dirty="0">
                <a:solidFill>
                  <a:srgbClr val="7E7E7E"/>
                </a:solidFill>
              </a:rPr>
              <a:t> </a:t>
            </a:r>
            <a:r>
              <a:rPr sz="2700" spc="-20" dirty="0">
                <a:solidFill>
                  <a:srgbClr val="7E7E7E"/>
                </a:solidFill>
              </a:rPr>
              <a:t>NoSQL</a:t>
            </a:r>
            <a:r>
              <a:rPr sz="2700" spc="-75" dirty="0">
                <a:solidFill>
                  <a:srgbClr val="7E7E7E"/>
                </a:solidFill>
              </a:rPr>
              <a:t> </a:t>
            </a:r>
            <a:r>
              <a:rPr sz="2700" spc="-35" dirty="0">
                <a:solidFill>
                  <a:srgbClr val="7E7E7E"/>
                </a:solidFill>
              </a:rPr>
              <a:t>Systems</a:t>
            </a:r>
            <a:r>
              <a:rPr sz="2700" spc="-80" dirty="0">
                <a:solidFill>
                  <a:srgbClr val="7E7E7E"/>
                </a:solidFill>
              </a:rPr>
              <a:t> </a:t>
            </a:r>
            <a:r>
              <a:rPr sz="2700" dirty="0">
                <a:solidFill>
                  <a:srgbClr val="7E7E7E"/>
                </a:solidFill>
              </a:rPr>
              <a:t>–</a:t>
            </a:r>
            <a:r>
              <a:rPr sz="2700" spc="-35" dirty="0">
                <a:solidFill>
                  <a:srgbClr val="7E7E7E"/>
                </a:solidFill>
              </a:rPr>
              <a:t> </a:t>
            </a:r>
            <a:r>
              <a:rPr sz="2700" spc="-5" dirty="0">
                <a:solidFill>
                  <a:srgbClr val="7E7E7E"/>
                </a:solidFill>
              </a:rPr>
              <a:t>An</a:t>
            </a:r>
            <a:r>
              <a:rPr sz="2700" spc="-75" dirty="0">
                <a:solidFill>
                  <a:srgbClr val="7E7E7E"/>
                </a:solidFill>
              </a:rPr>
              <a:t> </a:t>
            </a:r>
            <a:r>
              <a:rPr sz="2700" spc="-20" dirty="0">
                <a:solidFill>
                  <a:srgbClr val="7E7E7E"/>
                </a:solidFill>
              </a:rPr>
              <a:t>Overview</a:t>
            </a:r>
            <a:endParaRPr sz="27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03552"/>
          <a:ext cx="8231504" cy="5087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5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Concurrency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Isolation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Granularity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Commit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Protocol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53">
                <a:tc>
                  <a:txBody>
                    <a:bodyPr/>
                    <a:lstStyle/>
                    <a:p>
                      <a:pPr marL="91440">
                        <a:lnSpc>
                          <a:spcPts val="1825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Megastore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Entity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Group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53">
                <a:tc>
                  <a:txBody>
                    <a:bodyPr/>
                    <a:lstStyle/>
                    <a:p>
                      <a:pPr marL="9144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G-Store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Entity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Group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marL="91440">
                        <a:lnSpc>
                          <a:spcPts val="182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ElasTras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Entity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Group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53">
                <a:tc>
                  <a:txBody>
                    <a:bodyPr/>
                    <a:lstStyle/>
                    <a:p>
                      <a:pPr marL="91440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Cloud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SQL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Server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Entity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Group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Spanner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PCC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2PC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81">
                <a:tc>
                  <a:txBody>
                    <a:bodyPr/>
                    <a:lstStyle/>
                    <a:p>
                      <a:pPr marL="91440">
                        <a:lnSpc>
                          <a:spcPts val="1825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Percolator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2PC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53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MDCC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RC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Custom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2PC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like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CloudTPS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5" dirty="0">
                          <a:latin typeface="Calibri"/>
                          <a:cs typeface="Calibri"/>
                        </a:rPr>
                        <a:t>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2PC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54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Cherry Garcia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Client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Coordinated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53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Omid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MVCC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79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FaRMville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Local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779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H-Store/VoltDB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Deterministic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2PC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766">
                <a:tc>
                  <a:txBody>
                    <a:bodyPr/>
                    <a:lstStyle/>
                    <a:p>
                      <a:pPr marL="9144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Calvin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Deterministic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Custom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905">
                <a:tc>
                  <a:txBody>
                    <a:bodyPr/>
                    <a:lstStyle/>
                    <a:p>
                      <a:pPr marL="91440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RAMP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Custom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5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Read-Atomic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Multi-Shard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Custom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368" y="1592072"/>
            <a:ext cx="188722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  <a:tabLst>
                <a:tab pos="255904" algn="l"/>
              </a:tabLst>
            </a:pPr>
            <a:r>
              <a:rPr sz="1800" spc="-830" dirty="0">
                <a:solidFill>
                  <a:srgbClr val="D2DFEE"/>
                </a:solidFill>
                <a:latin typeface="Microsoft Sans Serif"/>
                <a:cs typeface="Microsoft Sans Serif"/>
              </a:rPr>
              <a:t>🞂	</a:t>
            </a:r>
            <a:r>
              <a:rPr sz="2700" spc="-35" dirty="0">
                <a:latin typeface="Calibri Light"/>
                <a:cs typeface="Calibri Light"/>
              </a:rPr>
              <a:t>S</a:t>
            </a:r>
            <a:r>
              <a:rPr sz="2700" dirty="0">
                <a:latin typeface="Calibri Light"/>
                <a:cs typeface="Calibri Light"/>
              </a:rPr>
              <a:t>ynch</a:t>
            </a:r>
            <a:r>
              <a:rPr sz="2700" spc="-45" dirty="0">
                <a:latin typeface="Calibri Light"/>
                <a:cs typeface="Calibri Light"/>
              </a:rPr>
              <a:t>r</a:t>
            </a:r>
            <a:r>
              <a:rPr sz="2700" spc="-5" dirty="0">
                <a:latin typeface="Calibri Light"/>
                <a:cs typeface="Calibri Light"/>
              </a:rPr>
              <a:t>onou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2667" y="1493646"/>
            <a:ext cx="22942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libri Light"/>
                <a:cs typeface="Calibri Light"/>
              </a:rPr>
              <a:t>s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Paxos-based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re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3795" y="1592072"/>
            <a:ext cx="117792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sz="2700" spc="-5" dirty="0">
                <a:latin typeface="Calibri Light"/>
                <a:cs typeface="Calibri Light"/>
              </a:rPr>
              <a:t>pli</a:t>
            </a:r>
            <a:r>
              <a:rPr sz="2700" spc="-15" dirty="0">
                <a:latin typeface="Calibri Light"/>
                <a:cs typeface="Calibri Light"/>
              </a:rPr>
              <a:t>c</a:t>
            </a:r>
            <a:r>
              <a:rPr sz="2700" spc="-25" dirty="0">
                <a:latin typeface="Calibri Light"/>
                <a:cs typeface="Calibri Light"/>
              </a:rPr>
              <a:t>a</a:t>
            </a:r>
            <a:r>
              <a:rPr sz="2700" dirty="0">
                <a:latin typeface="Calibri Light"/>
                <a:cs typeface="Calibri Light"/>
              </a:rPr>
              <a:t>tion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4259" y="1955419"/>
            <a:ext cx="5854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 Light"/>
                <a:cs typeface="Calibri Light"/>
              </a:rPr>
              <a:t>(e</a:t>
            </a:r>
            <a:r>
              <a:rPr sz="2700" spc="-25" dirty="0">
                <a:latin typeface="Calibri Light"/>
                <a:cs typeface="Calibri Light"/>
              </a:rPr>
              <a:t>n</a:t>
            </a:r>
            <a:r>
              <a:rPr sz="2700" dirty="0">
                <a:latin typeface="Calibri Light"/>
                <a:cs typeface="Calibri Light"/>
              </a:rPr>
              <a:t>t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690" y="2880740"/>
            <a:ext cx="4933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 Light"/>
                <a:cs typeface="Calibri Light"/>
              </a:rPr>
              <a:t>o</a:t>
            </a:r>
            <a:r>
              <a:rPr sz="2700" spc="-15" dirty="0">
                <a:latin typeface="Calibri Light"/>
                <a:cs typeface="Calibri Light"/>
              </a:rPr>
              <a:t>p</a:t>
            </a:r>
            <a:r>
              <a:rPr sz="2700" dirty="0">
                <a:latin typeface="Calibri Light"/>
                <a:cs typeface="Calibri Light"/>
              </a:rPr>
              <a:t>t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50151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Distributed</a:t>
            </a:r>
            <a:r>
              <a:rPr sz="3700" spc="-100" dirty="0"/>
              <a:t> </a:t>
            </a:r>
            <a:r>
              <a:rPr sz="3700" spc="-55" dirty="0"/>
              <a:t>Transactions</a:t>
            </a:r>
            <a:endParaRPr sz="3700"/>
          </a:p>
        </p:txBody>
      </p:sp>
      <p:sp>
        <p:nvSpPr>
          <p:cNvPr id="8" name="object 8"/>
          <p:cNvSpPr txBox="1"/>
          <p:nvPr/>
        </p:nvSpPr>
        <p:spPr>
          <a:xfrm>
            <a:off x="535940" y="888619"/>
            <a:ext cx="66186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>
                <a:solidFill>
                  <a:srgbClr val="7E7E7E"/>
                </a:solidFill>
                <a:latin typeface="Calibri Light"/>
                <a:cs typeface="Calibri Light"/>
              </a:rPr>
              <a:t>Megastore</a:t>
            </a:r>
            <a:r>
              <a:rPr sz="27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dirty="0">
                <a:solidFill>
                  <a:srgbClr val="7E7E7E"/>
                </a:solidFill>
                <a:latin typeface="Calibri Light"/>
                <a:cs typeface="Calibri Light"/>
              </a:rPr>
              <a:t>–</a:t>
            </a:r>
            <a:r>
              <a:rPr sz="270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30" dirty="0">
                <a:solidFill>
                  <a:srgbClr val="7E7E7E"/>
                </a:solidFill>
                <a:latin typeface="Calibri Light"/>
                <a:cs typeface="Calibri Light"/>
              </a:rPr>
              <a:t>Synchronous</a:t>
            </a:r>
            <a:r>
              <a:rPr sz="270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Wide-Area</a:t>
            </a:r>
            <a:r>
              <a:rPr sz="27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30" dirty="0">
                <a:solidFill>
                  <a:srgbClr val="7E7E7E"/>
                </a:solidFill>
                <a:latin typeface="Calibri Light"/>
                <a:cs typeface="Calibri Light"/>
              </a:rPr>
              <a:t>Replication</a:t>
            </a:r>
            <a:endParaRPr sz="27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93945" y="4090415"/>
            <a:ext cx="3585210" cy="1788160"/>
            <a:chOff x="893945" y="4090415"/>
            <a:chExt cx="3585210" cy="17881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945" y="4090415"/>
              <a:ext cx="1383815" cy="17876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0693" y="4419853"/>
              <a:ext cx="562610" cy="15240"/>
            </a:xfrm>
            <a:custGeom>
              <a:avLst/>
              <a:gdLst/>
              <a:ahLst/>
              <a:cxnLst/>
              <a:rect l="l" t="t" r="r" b="b"/>
              <a:pathLst>
                <a:path w="562610" h="15239">
                  <a:moveTo>
                    <a:pt x="56235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62356" y="15240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5946" y="4090415"/>
              <a:ext cx="1382637" cy="17876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70173" y="4464049"/>
              <a:ext cx="719455" cy="15240"/>
            </a:xfrm>
            <a:custGeom>
              <a:avLst/>
              <a:gdLst/>
              <a:ahLst/>
              <a:cxnLst/>
              <a:rect l="l" t="t" r="r" b="b"/>
              <a:pathLst>
                <a:path w="719454" h="15239">
                  <a:moveTo>
                    <a:pt x="719327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719327" y="15239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9282" y="5363667"/>
            <a:ext cx="505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 Light"/>
                <a:cs typeface="Calibri Light"/>
              </a:rPr>
              <a:t>U</a:t>
            </a:r>
            <a:r>
              <a:rPr sz="2400" spc="-20" dirty="0">
                <a:latin typeface="Calibri Light"/>
                <a:cs typeface="Calibri Light"/>
              </a:rPr>
              <a:t>R</a:t>
            </a:r>
            <a:r>
              <a:rPr sz="2400" dirty="0">
                <a:latin typeface="Calibri Light"/>
                <a:cs typeface="Calibri Light"/>
              </a:rPr>
              <a:t>L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57350" y="4824221"/>
            <a:ext cx="1663700" cy="403860"/>
          </a:xfrm>
          <a:custGeom>
            <a:avLst/>
            <a:gdLst/>
            <a:ahLst/>
            <a:cxnLst/>
            <a:rect l="l" t="t" r="r" b="b"/>
            <a:pathLst>
              <a:path w="1663700" h="403860">
                <a:moveTo>
                  <a:pt x="821689" y="38100"/>
                </a:moveTo>
                <a:lnTo>
                  <a:pt x="821689" y="399288"/>
                </a:lnTo>
                <a:lnTo>
                  <a:pt x="826135" y="403732"/>
                </a:lnTo>
                <a:lnTo>
                  <a:pt x="1663319" y="403732"/>
                </a:lnTo>
                <a:lnTo>
                  <a:pt x="1663319" y="393826"/>
                </a:lnTo>
                <a:lnTo>
                  <a:pt x="841501" y="393826"/>
                </a:lnTo>
                <a:lnTo>
                  <a:pt x="831595" y="383920"/>
                </a:lnTo>
                <a:lnTo>
                  <a:pt x="841501" y="383920"/>
                </a:lnTo>
                <a:lnTo>
                  <a:pt x="841501" y="48005"/>
                </a:lnTo>
                <a:lnTo>
                  <a:pt x="831595" y="48005"/>
                </a:lnTo>
                <a:lnTo>
                  <a:pt x="821689" y="38100"/>
                </a:lnTo>
                <a:close/>
              </a:path>
              <a:path w="1663700" h="403860">
                <a:moveTo>
                  <a:pt x="841501" y="383920"/>
                </a:moveTo>
                <a:lnTo>
                  <a:pt x="831595" y="383920"/>
                </a:lnTo>
                <a:lnTo>
                  <a:pt x="841501" y="393826"/>
                </a:lnTo>
                <a:lnTo>
                  <a:pt x="841501" y="383920"/>
                </a:lnTo>
                <a:close/>
              </a:path>
              <a:path w="1663700" h="403860">
                <a:moveTo>
                  <a:pt x="1663319" y="383920"/>
                </a:moveTo>
                <a:lnTo>
                  <a:pt x="841501" y="383920"/>
                </a:lnTo>
                <a:lnTo>
                  <a:pt x="841501" y="393826"/>
                </a:lnTo>
                <a:lnTo>
                  <a:pt x="1663319" y="393826"/>
                </a:lnTo>
                <a:lnTo>
                  <a:pt x="1663319" y="383920"/>
                </a:lnTo>
                <a:close/>
              </a:path>
              <a:path w="1663700" h="40386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1663700" h="40386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1663700" h="403860">
                <a:moveTo>
                  <a:pt x="837057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821689" y="48005"/>
                </a:lnTo>
                <a:lnTo>
                  <a:pt x="821689" y="38100"/>
                </a:lnTo>
                <a:lnTo>
                  <a:pt x="841501" y="38100"/>
                </a:lnTo>
                <a:lnTo>
                  <a:pt x="841501" y="32638"/>
                </a:lnTo>
                <a:lnTo>
                  <a:pt x="837057" y="28193"/>
                </a:lnTo>
                <a:close/>
              </a:path>
              <a:path w="1663700" h="403860">
                <a:moveTo>
                  <a:pt x="841501" y="38100"/>
                </a:moveTo>
                <a:lnTo>
                  <a:pt x="821689" y="38100"/>
                </a:lnTo>
                <a:lnTo>
                  <a:pt x="831595" y="48005"/>
                </a:lnTo>
                <a:lnTo>
                  <a:pt x="841501" y="48005"/>
                </a:lnTo>
                <a:lnTo>
                  <a:pt x="841501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6868" y="5943701"/>
            <a:ext cx="1096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 Light"/>
                <a:cs typeface="Calibri Light"/>
              </a:rPr>
              <a:t>Root</a:t>
            </a:r>
            <a:r>
              <a:rPr sz="2000" spc="-95" dirty="0">
                <a:latin typeface="Calibri Light"/>
                <a:cs typeface="Calibri Light"/>
              </a:rPr>
              <a:t> </a:t>
            </a:r>
            <a:r>
              <a:rPr sz="2000" spc="-30" dirty="0">
                <a:latin typeface="Calibri Light"/>
                <a:cs typeface="Calibri Light"/>
              </a:rPr>
              <a:t>Table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8898" y="5943701"/>
            <a:ext cx="1131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Child</a:t>
            </a:r>
            <a:r>
              <a:rPr sz="2000" spc="-85" dirty="0">
                <a:latin typeface="Calibri Light"/>
                <a:cs typeface="Calibri Light"/>
              </a:rPr>
              <a:t> </a:t>
            </a:r>
            <a:r>
              <a:rPr sz="2000" spc="-30" dirty="0">
                <a:latin typeface="Calibri Light"/>
                <a:cs typeface="Calibri Light"/>
              </a:rPr>
              <a:t>Table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368" y="2053844"/>
            <a:ext cx="3408679" cy="277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  <a:tabLst>
                <a:tab pos="255904" algn="l"/>
              </a:tabLst>
            </a:pPr>
            <a:r>
              <a:rPr sz="1800" spc="-245" dirty="0">
                <a:solidFill>
                  <a:srgbClr val="D2DFEE"/>
                </a:solidFill>
                <a:latin typeface="Microsoft Sans Serif"/>
                <a:cs typeface="Microsoft Sans Serif"/>
              </a:rPr>
              <a:t>🞂	</a:t>
            </a:r>
            <a:r>
              <a:rPr sz="2700" spc="-5" dirty="0">
                <a:latin typeface="Calibri Light"/>
                <a:cs typeface="Calibri Light"/>
              </a:rPr>
              <a:t>Fine-grained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partitions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95"/>
              </a:spcBef>
              <a:tabLst>
                <a:tab pos="255904" algn="l"/>
              </a:tabLst>
            </a:pPr>
            <a:r>
              <a:rPr sz="1800" spc="-245" dirty="0">
                <a:solidFill>
                  <a:srgbClr val="D2DFEE"/>
                </a:solidFill>
                <a:latin typeface="Microsoft Sans Serif"/>
                <a:cs typeface="Microsoft Sans Serif"/>
              </a:rPr>
              <a:t>🞂	</a:t>
            </a:r>
            <a:r>
              <a:rPr sz="2700" spc="-5" dirty="0">
                <a:latin typeface="Calibri Light"/>
                <a:cs typeface="Calibri Light"/>
              </a:rPr>
              <a:t>Based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on</a:t>
            </a:r>
            <a:r>
              <a:rPr sz="2700" spc="-30" dirty="0">
                <a:latin typeface="Calibri Light"/>
                <a:cs typeface="Calibri Light"/>
              </a:rPr>
              <a:t> BigTable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9"/>
              </a:spcBef>
              <a:tabLst>
                <a:tab pos="255904" algn="l"/>
              </a:tabLst>
            </a:pPr>
            <a:r>
              <a:rPr sz="1800" spc="-245" dirty="0">
                <a:solidFill>
                  <a:srgbClr val="D2DFEE"/>
                </a:solidFill>
                <a:latin typeface="Microsoft Sans Serif"/>
                <a:cs typeface="Microsoft Sans Serif"/>
              </a:rPr>
              <a:t>🞂	</a:t>
            </a:r>
            <a:r>
              <a:rPr sz="2700" spc="-5" dirty="0">
                <a:latin typeface="Calibri Light"/>
                <a:cs typeface="Calibri Light"/>
              </a:rPr>
              <a:t>Local </a:t>
            </a:r>
            <a:r>
              <a:rPr sz="2700" spc="-10" dirty="0">
                <a:latin typeface="Calibri Light"/>
                <a:cs typeface="Calibri Light"/>
              </a:rPr>
              <a:t>commit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protocol,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Calibri Light"/>
              <a:cs typeface="Calibri Light"/>
            </a:endParaRPr>
          </a:p>
          <a:p>
            <a:pPr marL="321945">
              <a:lnSpc>
                <a:spcPct val="100000"/>
              </a:lnSpc>
              <a:tabLst>
                <a:tab pos="2512060" algn="l"/>
              </a:tabLst>
            </a:pPr>
            <a:r>
              <a:rPr sz="3600" spc="-15" baseline="8101" dirty="0">
                <a:latin typeface="Calibri Light"/>
                <a:cs typeface="Calibri Light"/>
              </a:rPr>
              <a:t>User	</a:t>
            </a:r>
            <a:r>
              <a:rPr sz="2400" spc="-15" dirty="0">
                <a:latin typeface="Calibri Light"/>
                <a:cs typeface="Calibri Light"/>
              </a:rPr>
              <a:t>Photo</a:t>
            </a:r>
            <a:endParaRPr sz="2400">
              <a:latin typeface="Calibri Light"/>
              <a:cs typeface="Calibri Light"/>
            </a:endParaRPr>
          </a:p>
          <a:p>
            <a:pPr marR="57150" algn="ctr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Calibri Light"/>
                <a:cs typeface="Calibri Light"/>
              </a:rPr>
              <a:t>1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6949" y="4720716"/>
            <a:ext cx="277939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  <a:tabLst>
                <a:tab pos="2214880" algn="l"/>
              </a:tabLst>
            </a:pPr>
            <a:r>
              <a:rPr sz="2400" dirty="0">
                <a:latin typeface="Calibri Light"/>
                <a:cs typeface="Calibri Light"/>
              </a:rPr>
              <a:t>ID	ID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tabLst>
                <a:tab pos="1765935" algn="l"/>
                <a:tab pos="2214880" algn="l"/>
              </a:tabLst>
            </a:pPr>
            <a:r>
              <a:rPr sz="2400" spc="-15" dirty="0">
                <a:latin typeface="Calibri Light"/>
                <a:cs typeface="Calibri Light"/>
              </a:rPr>
              <a:t>Na</a:t>
            </a:r>
            <a:r>
              <a:rPr sz="2400" spc="-30" dirty="0">
                <a:latin typeface="Calibri Light"/>
                <a:cs typeface="Calibri Light"/>
              </a:rPr>
              <a:t>m</a:t>
            </a:r>
            <a:r>
              <a:rPr sz="2400" dirty="0">
                <a:latin typeface="Calibri Light"/>
                <a:cs typeface="Calibri Light"/>
              </a:rPr>
              <a:t>e	</a:t>
            </a:r>
            <a:r>
              <a:rPr sz="3000" baseline="31944" dirty="0">
                <a:latin typeface="Calibri Light"/>
                <a:cs typeface="Calibri Light"/>
              </a:rPr>
              <a:t>n	</a:t>
            </a:r>
            <a:r>
              <a:rPr sz="2400" spc="-20" dirty="0">
                <a:latin typeface="Calibri Light"/>
                <a:cs typeface="Calibri Light"/>
              </a:rPr>
              <a:t>U</a:t>
            </a:r>
            <a:r>
              <a:rPr sz="2400" dirty="0">
                <a:latin typeface="Calibri Light"/>
                <a:cs typeface="Calibri Light"/>
              </a:rPr>
              <a:t>s</a:t>
            </a:r>
            <a:r>
              <a:rPr sz="2400" spc="-20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r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2122" y="2053844"/>
            <a:ext cx="3853179" cy="286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2565"/>
              </a:lnSpc>
            </a:pPr>
            <a:r>
              <a:rPr sz="2700" dirty="0">
                <a:latin typeface="Calibri Light"/>
                <a:cs typeface="Calibri Light"/>
              </a:rPr>
              <a:t>ity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groups)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sz="2700" spc="-5" dirty="0">
                <a:latin typeface="Calibri Light"/>
                <a:cs typeface="Calibri Light"/>
              </a:rPr>
              <a:t>misistic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concurrency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control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 Light"/>
              <a:cs typeface="Calibri Light"/>
            </a:endParaRPr>
          </a:p>
          <a:p>
            <a:pPr marL="468630">
              <a:lnSpc>
                <a:spcPct val="100000"/>
              </a:lnSpc>
            </a:pPr>
            <a:r>
              <a:rPr sz="2200" spc="-20" dirty="0">
                <a:latin typeface="Calibri Light"/>
                <a:cs typeface="Calibri Light"/>
              </a:rPr>
              <a:t>EG:</a:t>
            </a:r>
            <a:r>
              <a:rPr sz="2200" spc="-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User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+ n </a:t>
            </a:r>
            <a:r>
              <a:rPr sz="2200" spc="-10" dirty="0">
                <a:latin typeface="Calibri Light"/>
                <a:cs typeface="Calibri Light"/>
              </a:rPr>
              <a:t>Photos</a:t>
            </a:r>
            <a:endParaRPr sz="2200">
              <a:latin typeface="Calibri Light"/>
              <a:cs typeface="Calibri Light"/>
            </a:endParaRPr>
          </a:p>
          <a:p>
            <a:pPr marL="468630">
              <a:lnSpc>
                <a:spcPct val="100000"/>
              </a:lnSpc>
              <a:tabLst>
                <a:tab pos="810895" algn="l"/>
              </a:tabLst>
            </a:pPr>
            <a:r>
              <a:rPr sz="2200" spc="-5" dirty="0">
                <a:latin typeface="Arial MT"/>
                <a:cs typeface="Arial MT"/>
              </a:rPr>
              <a:t>•	</a:t>
            </a:r>
            <a:r>
              <a:rPr sz="2200" spc="-10" dirty="0">
                <a:latin typeface="Calibri Light"/>
                <a:cs typeface="Calibri Light"/>
              </a:rPr>
              <a:t>Unit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of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ACID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transactions/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9580" y="3866388"/>
            <a:ext cx="4354195" cy="2545080"/>
          </a:xfrm>
          <a:custGeom>
            <a:avLst/>
            <a:gdLst/>
            <a:ahLst/>
            <a:cxnLst/>
            <a:rect l="l" t="t" r="r" b="b"/>
            <a:pathLst>
              <a:path w="4354195" h="2545079">
                <a:moveTo>
                  <a:pt x="9143" y="2054923"/>
                </a:moveTo>
                <a:lnTo>
                  <a:pt x="0" y="2054923"/>
                </a:lnTo>
                <a:lnTo>
                  <a:pt x="0" y="2115883"/>
                </a:lnTo>
                <a:lnTo>
                  <a:pt x="9143" y="2115883"/>
                </a:lnTo>
                <a:lnTo>
                  <a:pt x="9143" y="2054923"/>
                </a:lnTo>
                <a:close/>
              </a:path>
              <a:path w="4354195" h="2545079">
                <a:moveTo>
                  <a:pt x="15240" y="2054923"/>
                </a:moveTo>
                <a:lnTo>
                  <a:pt x="12192" y="2054923"/>
                </a:lnTo>
                <a:lnTo>
                  <a:pt x="12192" y="2115883"/>
                </a:lnTo>
                <a:lnTo>
                  <a:pt x="15240" y="2115883"/>
                </a:lnTo>
                <a:lnTo>
                  <a:pt x="15240" y="2054923"/>
                </a:lnTo>
                <a:close/>
              </a:path>
              <a:path w="4354195" h="2545079">
                <a:moveTo>
                  <a:pt x="9143" y="1948243"/>
                </a:moveTo>
                <a:lnTo>
                  <a:pt x="0" y="1948243"/>
                </a:lnTo>
                <a:lnTo>
                  <a:pt x="0" y="2009203"/>
                </a:lnTo>
                <a:lnTo>
                  <a:pt x="9143" y="2009203"/>
                </a:lnTo>
                <a:lnTo>
                  <a:pt x="9143" y="1948243"/>
                </a:lnTo>
                <a:close/>
              </a:path>
              <a:path w="4354195" h="2545079">
                <a:moveTo>
                  <a:pt x="15240" y="1948243"/>
                </a:moveTo>
                <a:lnTo>
                  <a:pt x="12192" y="1948243"/>
                </a:lnTo>
                <a:lnTo>
                  <a:pt x="12192" y="2009203"/>
                </a:lnTo>
                <a:lnTo>
                  <a:pt x="15240" y="2009203"/>
                </a:lnTo>
                <a:lnTo>
                  <a:pt x="15240" y="1948243"/>
                </a:lnTo>
                <a:close/>
              </a:path>
              <a:path w="4354195" h="2545079">
                <a:moveTo>
                  <a:pt x="9143" y="1841563"/>
                </a:moveTo>
                <a:lnTo>
                  <a:pt x="0" y="1841563"/>
                </a:lnTo>
                <a:lnTo>
                  <a:pt x="0" y="1902523"/>
                </a:lnTo>
                <a:lnTo>
                  <a:pt x="9143" y="1902523"/>
                </a:lnTo>
                <a:lnTo>
                  <a:pt x="9143" y="1841563"/>
                </a:lnTo>
                <a:close/>
              </a:path>
              <a:path w="4354195" h="2545079">
                <a:moveTo>
                  <a:pt x="15240" y="1841563"/>
                </a:moveTo>
                <a:lnTo>
                  <a:pt x="12192" y="1841563"/>
                </a:lnTo>
                <a:lnTo>
                  <a:pt x="12192" y="1902523"/>
                </a:lnTo>
                <a:lnTo>
                  <a:pt x="15240" y="1902523"/>
                </a:lnTo>
                <a:lnTo>
                  <a:pt x="15240" y="1841563"/>
                </a:lnTo>
                <a:close/>
              </a:path>
              <a:path w="4354195" h="2545079">
                <a:moveTo>
                  <a:pt x="9143" y="1734883"/>
                </a:moveTo>
                <a:lnTo>
                  <a:pt x="0" y="1734883"/>
                </a:lnTo>
                <a:lnTo>
                  <a:pt x="0" y="1795843"/>
                </a:lnTo>
                <a:lnTo>
                  <a:pt x="9143" y="1795843"/>
                </a:lnTo>
                <a:lnTo>
                  <a:pt x="9143" y="1734883"/>
                </a:lnTo>
                <a:close/>
              </a:path>
              <a:path w="4354195" h="2545079">
                <a:moveTo>
                  <a:pt x="15240" y="1734883"/>
                </a:moveTo>
                <a:lnTo>
                  <a:pt x="12192" y="1734883"/>
                </a:lnTo>
                <a:lnTo>
                  <a:pt x="12192" y="1795843"/>
                </a:lnTo>
                <a:lnTo>
                  <a:pt x="15240" y="1795843"/>
                </a:lnTo>
                <a:lnTo>
                  <a:pt x="15240" y="1734883"/>
                </a:lnTo>
                <a:close/>
              </a:path>
              <a:path w="4354195" h="2545079">
                <a:moveTo>
                  <a:pt x="9143" y="1628139"/>
                </a:moveTo>
                <a:lnTo>
                  <a:pt x="0" y="1628139"/>
                </a:lnTo>
                <a:lnTo>
                  <a:pt x="0" y="1689100"/>
                </a:lnTo>
                <a:lnTo>
                  <a:pt x="9143" y="1689100"/>
                </a:lnTo>
                <a:lnTo>
                  <a:pt x="9143" y="1628139"/>
                </a:lnTo>
                <a:close/>
              </a:path>
              <a:path w="4354195" h="2545079">
                <a:moveTo>
                  <a:pt x="15240" y="1628139"/>
                </a:moveTo>
                <a:lnTo>
                  <a:pt x="12192" y="1628139"/>
                </a:lnTo>
                <a:lnTo>
                  <a:pt x="12192" y="1689100"/>
                </a:lnTo>
                <a:lnTo>
                  <a:pt x="15240" y="1689100"/>
                </a:lnTo>
                <a:lnTo>
                  <a:pt x="15240" y="1628139"/>
                </a:lnTo>
                <a:close/>
              </a:path>
              <a:path w="4354195" h="2545079">
                <a:moveTo>
                  <a:pt x="9143" y="1521460"/>
                </a:moveTo>
                <a:lnTo>
                  <a:pt x="0" y="1521460"/>
                </a:lnTo>
                <a:lnTo>
                  <a:pt x="0" y="1582420"/>
                </a:lnTo>
                <a:lnTo>
                  <a:pt x="9143" y="1582420"/>
                </a:lnTo>
                <a:lnTo>
                  <a:pt x="9143" y="1521460"/>
                </a:lnTo>
                <a:close/>
              </a:path>
              <a:path w="4354195" h="2545079">
                <a:moveTo>
                  <a:pt x="15240" y="1521460"/>
                </a:moveTo>
                <a:lnTo>
                  <a:pt x="12192" y="1521460"/>
                </a:lnTo>
                <a:lnTo>
                  <a:pt x="12192" y="1582420"/>
                </a:lnTo>
                <a:lnTo>
                  <a:pt x="15240" y="1582420"/>
                </a:lnTo>
                <a:lnTo>
                  <a:pt x="15240" y="1521460"/>
                </a:lnTo>
                <a:close/>
              </a:path>
              <a:path w="4354195" h="2545079">
                <a:moveTo>
                  <a:pt x="9143" y="1414780"/>
                </a:moveTo>
                <a:lnTo>
                  <a:pt x="0" y="1414780"/>
                </a:lnTo>
                <a:lnTo>
                  <a:pt x="0" y="1475740"/>
                </a:lnTo>
                <a:lnTo>
                  <a:pt x="9143" y="1475740"/>
                </a:lnTo>
                <a:lnTo>
                  <a:pt x="9143" y="1414780"/>
                </a:lnTo>
                <a:close/>
              </a:path>
              <a:path w="4354195" h="2545079">
                <a:moveTo>
                  <a:pt x="15240" y="1414780"/>
                </a:moveTo>
                <a:lnTo>
                  <a:pt x="12192" y="1414780"/>
                </a:lnTo>
                <a:lnTo>
                  <a:pt x="12192" y="1475740"/>
                </a:lnTo>
                <a:lnTo>
                  <a:pt x="15240" y="1475740"/>
                </a:lnTo>
                <a:lnTo>
                  <a:pt x="15240" y="1414780"/>
                </a:lnTo>
                <a:close/>
              </a:path>
              <a:path w="4354195" h="2545079">
                <a:moveTo>
                  <a:pt x="9143" y="1308100"/>
                </a:moveTo>
                <a:lnTo>
                  <a:pt x="0" y="1308100"/>
                </a:lnTo>
                <a:lnTo>
                  <a:pt x="0" y="1369060"/>
                </a:lnTo>
                <a:lnTo>
                  <a:pt x="9143" y="1369060"/>
                </a:lnTo>
                <a:lnTo>
                  <a:pt x="9143" y="1308100"/>
                </a:lnTo>
                <a:close/>
              </a:path>
              <a:path w="4354195" h="2545079">
                <a:moveTo>
                  <a:pt x="15240" y="1308100"/>
                </a:moveTo>
                <a:lnTo>
                  <a:pt x="12192" y="1308100"/>
                </a:lnTo>
                <a:lnTo>
                  <a:pt x="12192" y="1369060"/>
                </a:lnTo>
                <a:lnTo>
                  <a:pt x="15240" y="1369060"/>
                </a:lnTo>
                <a:lnTo>
                  <a:pt x="15240" y="1308100"/>
                </a:lnTo>
                <a:close/>
              </a:path>
              <a:path w="4354195" h="2545079">
                <a:moveTo>
                  <a:pt x="9143" y="1201420"/>
                </a:moveTo>
                <a:lnTo>
                  <a:pt x="0" y="1201420"/>
                </a:lnTo>
                <a:lnTo>
                  <a:pt x="0" y="1262380"/>
                </a:lnTo>
                <a:lnTo>
                  <a:pt x="9143" y="1262380"/>
                </a:lnTo>
                <a:lnTo>
                  <a:pt x="9143" y="1201420"/>
                </a:lnTo>
                <a:close/>
              </a:path>
              <a:path w="4354195" h="2545079">
                <a:moveTo>
                  <a:pt x="15240" y="1201420"/>
                </a:moveTo>
                <a:lnTo>
                  <a:pt x="12192" y="1201420"/>
                </a:lnTo>
                <a:lnTo>
                  <a:pt x="12192" y="1262380"/>
                </a:lnTo>
                <a:lnTo>
                  <a:pt x="15240" y="1262380"/>
                </a:lnTo>
                <a:lnTo>
                  <a:pt x="15240" y="1201420"/>
                </a:lnTo>
                <a:close/>
              </a:path>
              <a:path w="4354195" h="2545079">
                <a:moveTo>
                  <a:pt x="9143" y="1094739"/>
                </a:moveTo>
                <a:lnTo>
                  <a:pt x="0" y="1094739"/>
                </a:lnTo>
                <a:lnTo>
                  <a:pt x="0" y="1155700"/>
                </a:lnTo>
                <a:lnTo>
                  <a:pt x="9143" y="1155700"/>
                </a:lnTo>
                <a:lnTo>
                  <a:pt x="9143" y="1094739"/>
                </a:lnTo>
                <a:close/>
              </a:path>
              <a:path w="4354195" h="2545079">
                <a:moveTo>
                  <a:pt x="15240" y="1094739"/>
                </a:moveTo>
                <a:lnTo>
                  <a:pt x="12192" y="1094739"/>
                </a:lnTo>
                <a:lnTo>
                  <a:pt x="12192" y="1155700"/>
                </a:lnTo>
                <a:lnTo>
                  <a:pt x="15240" y="1155700"/>
                </a:lnTo>
                <a:lnTo>
                  <a:pt x="15240" y="1094739"/>
                </a:lnTo>
                <a:close/>
              </a:path>
              <a:path w="4354195" h="2545079">
                <a:moveTo>
                  <a:pt x="9143" y="988060"/>
                </a:moveTo>
                <a:lnTo>
                  <a:pt x="0" y="988060"/>
                </a:lnTo>
                <a:lnTo>
                  <a:pt x="0" y="1049020"/>
                </a:lnTo>
                <a:lnTo>
                  <a:pt x="9143" y="1049020"/>
                </a:lnTo>
                <a:lnTo>
                  <a:pt x="9143" y="988060"/>
                </a:lnTo>
                <a:close/>
              </a:path>
              <a:path w="4354195" h="2545079">
                <a:moveTo>
                  <a:pt x="15240" y="988060"/>
                </a:moveTo>
                <a:lnTo>
                  <a:pt x="12192" y="988060"/>
                </a:lnTo>
                <a:lnTo>
                  <a:pt x="12192" y="1049020"/>
                </a:lnTo>
                <a:lnTo>
                  <a:pt x="15240" y="1049020"/>
                </a:lnTo>
                <a:lnTo>
                  <a:pt x="15240" y="988060"/>
                </a:lnTo>
                <a:close/>
              </a:path>
              <a:path w="4354195" h="2545079">
                <a:moveTo>
                  <a:pt x="9143" y="881380"/>
                </a:moveTo>
                <a:lnTo>
                  <a:pt x="0" y="881380"/>
                </a:lnTo>
                <a:lnTo>
                  <a:pt x="0" y="942339"/>
                </a:lnTo>
                <a:lnTo>
                  <a:pt x="9143" y="942339"/>
                </a:lnTo>
                <a:lnTo>
                  <a:pt x="9143" y="881380"/>
                </a:lnTo>
                <a:close/>
              </a:path>
              <a:path w="4354195" h="2545079">
                <a:moveTo>
                  <a:pt x="15240" y="881380"/>
                </a:moveTo>
                <a:lnTo>
                  <a:pt x="12192" y="881380"/>
                </a:lnTo>
                <a:lnTo>
                  <a:pt x="12192" y="942339"/>
                </a:lnTo>
                <a:lnTo>
                  <a:pt x="15240" y="942339"/>
                </a:lnTo>
                <a:lnTo>
                  <a:pt x="15240" y="881380"/>
                </a:lnTo>
                <a:close/>
              </a:path>
              <a:path w="4354195" h="2545079">
                <a:moveTo>
                  <a:pt x="9143" y="774700"/>
                </a:moveTo>
                <a:lnTo>
                  <a:pt x="0" y="774700"/>
                </a:lnTo>
                <a:lnTo>
                  <a:pt x="0" y="835660"/>
                </a:lnTo>
                <a:lnTo>
                  <a:pt x="9143" y="835660"/>
                </a:lnTo>
                <a:lnTo>
                  <a:pt x="9143" y="774700"/>
                </a:lnTo>
                <a:close/>
              </a:path>
              <a:path w="4354195" h="2545079">
                <a:moveTo>
                  <a:pt x="15240" y="774700"/>
                </a:moveTo>
                <a:lnTo>
                  <a:pt x="12192" y="774700"/>
                </a:lnTo>
                <a:lnTo>
                  <a:pt x="12192" y="835660"/>
                </a:lnTo>
                <a:lnTo>
                  <a:pt x="15240" y="835660"/>
                </a:lnTo>
                <a:lnTo>
                  <a:pt x="15240" y="774700"/>
                </a:lnTo>
                <a:close/>
              </a:path>
              <a:path w="4354195" h="2545079">
                <a:moveTo>
                  <a:pt x="9143" y="668019"/>
                </a:moveTo>
                <a:lnTo>
                  <a:pt x="0" y="668019"/>
                </a:lnTo>
                <a:lnTo>
                  <a:pt x="0" y="728980"/>
                </a:lnTo>
                <a:lnTo>
                  <a:pt x="9143" y="728980"/>
                </a:lnTo>
                <a:lnTo>
                  <a:pt x="9143" y="668019"/>
                </a:lnTo>
                <a:close/>
              </a:path>
              <a:path w="4354195" h="2545079">
                <a:moveTo>
                  <a:pt x="15240" y="668019"/>
                </a:moveTo>
                <a:lnTo>
                  <a:pt x="12192" y="668019"/>
                </a:lnTo>
                <a:lnTo>
                  <a:pt x="12192" y="728980"/>
                </a:lnTo>
                <a:lnTo>
                  <a:pt x="15240" y="728980"/>
                </a:lnTo>
                <a:lnTo>
                  <a:pt x="15240" y="668019"/>
                </a:lnTo>
                <a:close/>
              </a:path>
              <a:path w="4354195" h="2545079">
                <a:moveTo>
                  <a:pt x="9143" y="561339"/>
                </a:moveTo>
                <a:lnTo>
                  <a:pt x="0" y="561339"/>
                </a:lnTo>
                <a:lnTo>
                  <a:pt x="0" y="622300"/>
                </a:lnTo>
                <a:lnTo>
                  <a:pt x="9143" y="622300"/>
                </a:lnTo>
                <a:lnTo>
                  <a:pt x="9143" y="561339"/>
                </a:lnTo>
                <a:close/>
              </a:path>
              <a:path w="4354195" h="2545079">
                <a:moveTo>
                  <a:pt x="15240" y="561339"/>
                </a:moveTo>
                <a:lnTo>
                  <a:pt x="12192" y="561339"/>
                </a:lnTo>
                <a:lnTo>
                  <a:pt x="12192" y="622300"/>
                </a:lnTo>
                <a:lnTo>
                  <a:pt x="15240" y="622300"/>
                </a:lnTo>
                <a:lnTo>
                  <a:pt x="15240" y="561339"/>
                </a:lnTo>
                <a:close/>
              </a:path>
              <a:path w="4354195" h="2545079">
                <a:moveTo>
                  <a:pt x="9143" y="454660"/>
                </a:moveTo>
                <a:lnTo>
                  <a:pt x="0" y="454660"/>
                </a:lnTo>
                <a:lnTo>
                  <a:pt x="0" y="515619"/>
                </a:lnTo>
                <a:lnTo>
                  <a:pt x="9143" y="515619"/>
                </a:lnTo>
                <a:lnTo>
                  <a:pt x="9143" y="454660"/>
                </a:lnTo>
                <a:close/>
              </a:path>
              <a:path w="4354195" h="2545079">
                <a:moveTo>
                  <a:pt x="15240" y="454660"/>
                </a:moveTo>
                <a:lnTo>
                  <a:pt x="12192" y="454660"/>
                </a:lnTo>
                <a:lnTo>
                  <a:pt x="12192" y="515619"/>
                </a:lnTo>
                <a:lnTo>
                  <a:pt x="15240" y="515619"/>
                </a:lnTo>
                <a:lnTo>
                  <a:pt x="15240" y="454660"/>
                </a:lnTo>
                <a:close/>
              </a:path>
              <a:path w="4354195" h="2545079">
                <a:moveTo>
                  <a:pt x="19939" y="349376"/>
                </a:moveTo>
                <a:lnTo>
                  <a:pt x="12782" y="407416"/>
                </a:lnTo>
                <a:lnTo>
                  <a:pt x="12725" y="409067"/>
                </a:lnTo>
                <a:lnTo>
                  <a:pt x="15773" y="409194"/>
                </a:lnTo>
                <a:lnTo>
                  <a:pt x="15840" y="407416"/>
                </a:lnTo>
                <a:lnTo>
                  <a:pt x="17411" y="386714"/>
                </a:lnTo>
                <a:lnTo>
                  <a:pt x="20040" y="366013"/>
                </a:lnTo>
                <a:lnTo>
                  <a:pt x="22936" y="349885"/>
                </a:lnTo>
                <a:lnTo>
                  <a:pt x="19939" y="349376"/>
                </a:lnTo>
                <a:close/>
              </a:path>
              <a:path w="4354195" h="2545079">
                <a:moveTo>
                  <a:pt x="7937" y="347218"/>
                </a:moveTo>
                <a:lnTo>
                  <a:pt x="4914" y="364109"/>
                </a:lnTo>
                <a:lnTo>
                  <a:pt x="2209" y="385572"/>
                </a:lnTo>
                <a:lnTo>
                  <a:pt x="571" y="407416"/>
                </a:lnTo>
                <a:lnTo>
                  <a:pt x="533" y="408813"/>
                </a:lnTo>
                <a:lnTo>
                  <a:pt x="9677" y="409067"/>
                </a:lnTo>
                <a:lnTo>
                  <a:pt x="9734" y="407416"/>
                </a:lnTo>
                <a:lnTo>
                  <a:pt x="11290" y="386714"/>
                </a:lnTo>
                <a:lnTo>
                  <a:pt x="11409" y="385572"/>
                </a:lnTo>
                <a:lnTo>
                  <a:pt x="13995" y="365251"/>
                </a:lnTo>
                <a:lnTo>
                  <a:pt x="16941" y="348869"/>
                </a:lnTo>
                <a:lnTo>
                  <a:pt x="7937" y="347218"/>
                </a:lnTo>
                <a:close/>
              </a:path>
              <a:path w="4354195" h="2545079">
                <a:moveTo>
                  <a:pt x="52946" y="249428"/>
                </a:moveTo>
                <a:lnTo>
                  <a:pt x="45021" y="266826"/>
                </a:lnTo>
                <a:lnTo>
                  <a:pt x="37566" y="285750"/>
                </a:lnTo>
                <a:lnTo>
                  <a:pt x="30899" y="305435"/>
                </a:lnTo>
                <a:lnTo>
                  <a:pt x="33820" y="306324"/>
                </a:lnTo>
                <a:lnTo>
                  <a:pt x="40462" y="286766"/>
                </a:lnTo>
                <a:lnTo>
                  <a:pt x="47853" y="267969"/>
                </a:lnTo>
                <a:lnTo>
                  <a:pt x="55727" y="250698"/>
                </a:lnTo>
                <a:lnTo>
                  <a:pt x="52946" y="249428"/>
                </a:lnTo>
                <a:close/>
              </a:path>
              <a:path w="4354195" h="2545079">
                <a:moveTo>
                  <a:pt x="41846" y="244348"/>
                </a:moveTo>
                <a:lnTo>
                  <a:pt x="33680" y="262381"/>
                </a:lnTo>
                <a:lnTo>
                  <a:pt x="26022" y="281813"/>
                </a:lnTo>
                <a:lnTo>
                  <a:pt x="19176" y="302132"/>
                </a:lnTo>
                <a:lnTo>
                  <a:pt x="27965" y="304673"/>
                </a:lnTo>
                <a:lnTo>
                  <a:pt x="34683" y="284861"/>
                </a:lnTo>
                <a:lnTo>
                  <a:pt x="42189" y="265684"/>
                </a:lnTo>
                <a:lnTo>
                  <a:pt x="50177" y="248157"/>
                </a:lnTo>
                <a:lnTo>
                  <a:pt x="41846" y="244348"/>
                </a:lnTo>
                <a:close/>
              </a:path>
              <a:path w="4354195" h="2545079">
                <a:moveTo>
                  <a:pt x="109918" y="161162"/>
                </a:moveTo>
                <a:lnTo>
                  <a:pt x="107505" y="163956"/>
                </a:lnTo>
                <a:lnTo>
                  <a:pt x="95072" y="179578"/>
                </a:lnTo>
                <a:lnTo>
                  <a:pt x="83477" y="195961"/>
                </a:lnTo>
                <a:lnTo>
                  <a:pt x="74561" y="209931"/>
                </a:lnTo>
                <a:lnTo>
                  <a:pt x="77127" y="211581"/>
                </a:lnTo>
                <a:lnTo>
                  <a:pt x="86042" y="197612"/>
                </a:lnTo>
                <a:lnTo>
                  <a:pt x="97561" y="181356"/>
                </a:lnTo>
                <a:lnTo>
                  <a:pt x="109893" y="165735"/>
                </a:lnTo>
                <a:lnTo>
                  <a:pt x="112229" y="163068"/>
                </a:lnTo>
                <a:lnTo>
                  <a:pt x="109918" y="161162"/>
                </a:lnTo>
                <a:close/>
              </a:path>
              <a:path w="4354195" h="2545079">
                <a:moveTo>
                  <a:pt x="100685" y="153162"/>
                </a:moveTo>
                <a:lnTo>
                  <a:pt x="97942" y="156337"/>
                </a:lnTo>
                <a:lnTo>
                  <a:pt x="85128" y="172593"/>
                </a:lnTo>
                <a:lnTo>
                  <a:pt x="73215" y="189484"/>
                </a:lnTo>
                <a:lnTo>
                  <a:pt x="64300" y="203326"/>
                </a:lnTo>
                <a:lnTo>
                  <a:pt x="71996" y="208280"/>
                </a:lnTo>
                <a:lnTo>
                  <a:pt x="80911" y="194310"/>
                </a:lnTo>
                <a:lnTo>
                  <a:pt x="92582" y="177800"/>
                </a:lnTo>
                <a:lnTo>
                  <a:pt x="105117" y="162051"/>
                </a:lnTo>
                <a:lnTo>
                  <a:pt x="107607" y="159131"/>
                </a:lnTo>
                <a:lnTo>
                  <a:pt x="100685" y="153162"/>
                </a:lnTo>
                <a:close/>
              </a:path>
              <a:path w="4354195" h="2545079">
                <a:moveTo>
                  <a:pt x="187248" y="89662"/>
                </a:moveTo>
                <a:lnTo>
                  <a:pt x="179806" y="94868"/>
                </a:lnTo>
                <a:lnTo>
                  <a:pt x="164058" y="107314"/>
                </a:lnTo>
                <a:lnTo>
                  <a:pt x="148894" y="120395"/>
                </a:lnTo>
                <a:lnTo>
                  <a:pt x="140919" y="128143"/>
                </a:lnTo>
                <a:lnTo>
                  <a:pt x="143027" y="130301"/>
                </a:lnTo>
                <a:lnTo>
                  <a:pt x="151015" y="122681"/>
                </a:lnTo>
                <a:lnTo>
                  <a:pt x="166052" y="109728"/>
                </a:lnTo>
                <a:lnTo>
                  <a:pt x="181698" y="97281"/>
                </a:lnTo>
                <a:lnTo>
                  <a:pt x="189014" y="92201"/>
                </a:lnTo>
                <a:lnTo>
                  <a:pt x="187248" y="89662"/>
                </a:lnTo>
                <a:close/>
              </a:path>
              <a:path w="4354195" h="2545079">
                <a:moveTo>
                  <a:pt x="180213" y="79756"/>
                </a:moveTo>
                <a:lnTo>
                  <a:pt x="172250" y="85343"/>
                </a:lnTo>
                <a:lnTo>
                  <a:pt x="156083" y="98170"/>
                </a:lnTo>
                <a:lnTo>
                  <a:pt x="140449" y="111632"/>
                </a:lnTo>
                <a:lnTo>
                  <a:pt x="132473" y="119380"/>
                </a:lnTo>
                <a:lnTo>
                  <a:pt x="138798" y="125984"/>
                </a:lnTo>
                <a:lnTo>
                  <a:pt x="146786" y="118237"/>
                </a:lnTo>
                <a:lnTo>
                  <a:pt x="162064" y="105029"/>
                </a:lnTo>
                <a:lnTo>
                  <a:pt x="177914" y="92582"/>
                </a:lnTo>
                <a:lnTo>
                  <a:pt x="185496" y="87249"/>
                </a:lnTo>
                <a:lnTo>
                  <a:pt x="180213" y="79756"/>
                </a:lnTo>
                <a:close/>
              </a:path>
              <a:path w="4354195" h="2545079">
                <a:moveTo>
                  <a:pt x="279984" y="39750"/>
                </a:moveTo>
                <a:lnTo>
                  <a:pt x="267042" y="44957"/>
                </a:lnTo>
                <a:lnTo>
                  <a:pt x="248589" y="53212"/>
                </a:lnTo>
                <a:lnTo>
                  <a:pt x="230593" y="62484"/>
                </a:lnTo>
                <a:lnTo>
                  <a:pt x="225450" y="65405"/>
                </a:lnTo>
                <a:lnTo>
                  <a:pt x="226974" y="68072"/>
                </a:lnTo>
                <a:lnTo>
                  <a:pt x="232117" y="65150"/>
                </a:lnTo>
                <a:lnTo>
                  <a:pt x="249986" y="55880"/>
                </a:lnTo>
                <a:lnTo>
                  <a:pt x="268300" y="47751"/>
                </a:lnTo>
                <a:lnTo>
                  <a:pt x="281114" y="42672"/>
                </a:lnTo>
                <a:lnTo>
                  <a:pt x="279984" y="39750"/>
                </a:lnTo>
                <a:close/>
              </a:path>
              <a:path w="4354195" h="2545079">
                <a:moveTo>
                  <a:pt x="275475" y="28448"/>
                </a:moveTo>
                <a:lnTo>
                  <a:pt x="262051" y="33781"/>
                </a:lnTo>
                <a:lnTo>
                  <a:pt x="243027" y="42418"/>
                </a:lnTo>
                <a:lnTo>
                  <a:pt x="224510" y="51816"/>
                </a:lnTo>
                <a:lnTo>
                  <a:pt x="219379" y="54863"/>
                </a:lnTo>
                <a:lnTo>
                  <a:pt x="223939" y="62737"/>
                </a:lnTo>
                <a:lnTo>
                  <a:pt x="229069" y="59817"/>
                </a:lnTo>
                <a:lnTo>
                  <a:pt x="247205" y="50545"/>
                </a:lnTo>
                <a:lnTo>
                  <a:pt x="265798" y="42163"/>
                </a:lnTo>
                <a:lnTo>
                  <a:pt x="278853" y="36956"/>
                </a:lnTo>
                <a:lnTo>
                  <a:pt x="275475" y="28448"/>
                </a:lnTo>
                <a:close/>
              </a:path>
              <a:path w="4354195" h="2545079">
                <a:moveTo>
                  <a:pt x="382231" y="14859"/>
                </a:moveTo>
                <a:lnTo>
                  <a:pt x="365899" y="17018"/>
                </a:lnTo>
                <a:lnTo>
                  <a:pt x="345338" y="20700"/>
                </a:lnTo>
                <a:lnTo>
                  <a:pt x="325107" y="25273"/>
                </a:lnTo>
                <a:lnTo>
                  <a:pt x="323011" y="25907"/>
                </a:lnTo>
                <a:lnTo>
                  <a:pt x="323850" y="28829"/>
                </a:lnTo>
                <a:lnTo>
                  <a:pt x="325945" y="28193"/>
                </a:lnTo>
                <a:lnTo>
                  <a:pt x="346024" y="23622"/>
                </a:lnTo>
                <a:lnTo>
                  <a:pt x="366433" y="19938"/>
                </a:lnTo>
                <a:lnTo>
                  <a:pt x="382612" y="17906"/>
                </a:lnTo>
                <a:lnTo>
                  <a:pt x="382231" y="14859"/>
                </a:lnTo>
                <a:close/>
              </a:path>
              <a:path w="4354195" h="2545079">
                <a:moveTo>
                  <a:pt x="380695" y="2793"/>
                </a:moveTo>
                <a:lnTo>
                  <a:pt x="363753" y="4953"/>
                </a:lnTo>
                <a:lnTo>
                  <a:pt x="342633" y="8762"/>
                </a:lnTo>
                <a:lnTo>
                  <a:pt x="321754" y="13588"/>
                </a:lnTo>
                <a:lnTo>
                  <a:pt x="319671" y="14097"/>
                </a:lnTo>
                <a:lnTo>
                  <a:pt x="322186" y="22860"/>
                </a:lnTo>
                <a:lnTo>
                  <a:pt x="324269" y="22351"/>
                </a:lnTo>
                <a:lnTo>
                  <a:pt x="344665" y="17653"/>
                </a:lnTo>
                <a:lnTo>
                  <a:pt x="365366" y="13969"/>
                </a:lnTo>
                <a:lnTo>
                  <a:pt x="381838" y="11937"/>
                </a:lnTo>
                <a:lnTo>
                  <a:pt x="380695" y="2793"/>
                </a:lnTo>
                <a:close/>
              </a:path>
              <a:path w="4354195" h="2545079">
                <a:moveTo>
                  <a:pt x="488226" y="0"/>
                </a:moveTo>
                <a:lnTo>
                  <a:pt x="427101" y="0"/>
                </a:lnTo>
                <a:lnTo>
                  <a:pt x="427291" y="9143"/>
                </a:lnTo>
                <a:lnTo>
                  <a:pt x="488226" y="9143"/>
                </a:lnTo>
                <a:lnTo>
                  <a:pt x="488226" y="0"/>
                </a:lnTo>
                <a:close/>
              </a:path>
              <a:path w="4354195" h="2545079">
                <a:moveTo>
                  <a:pt x="488226" y="12192"/>
                </a:moveTo>
                <a:lnTo>
                  <a:pt x="427367" y="12192"/>
                </a:lnTo>
                <a:lnTo>
                  <a:pt x="427431" y="15239"/>
                </a:lnTo>
                <a:lnTo>
                  <a:pt x="488226" y="15239"/>
                </a:lnTo>
                <a:lnTo>
                  <a:pt x="488226" y="12192"/>
                </a:lnTo>
                <a:close/>
              </a:path>
              <a:path w="4354195" h="2545079">
                <a:moveTo>
                  <a:pt x="594906" y="0"/>
                </a:moveTo>
                <a:lnTo>
                  <a:pt x="533946" y="0"/>
                </a:lnTo>
                <a:lnTo>
                  <a:pt x="533946" y="9143"/>
                </a:lnTo>
                <a:lnTo>
                  <a:pt x="594906" y="9143"/>
                </a:lnTo>
                <a:lnTo>
                  <a:pt x="594906" y="0"/>
                </a:lnTo>
                <a:close/>
              </a:path>
              <a:path w="4354195" h="2545079">
                <a:moveTo>
                  <a:pt x="594906" y="12192"/>
                </a:moveTo>
                <a:lnTo>
                  <a:pt x="533946" y="12192"/>
                </a:lnTo>
                <a:lnTo>
                  <a:pt x="533946" y="15239"/>
                </a:lnTo>
                <a:lnTo>
                  <a:pt x="594906" y="15239"/>
                </a:lnTo>
                <a:lnTo>
                  <a:pt x="594906" y="12192"/>
                </a:lnTo>
                <a:close/>
              </a:path>
              <a:path w="4354195" h="2545079">
                <a:moveTo>
                  <a:pt x="701586" y="0"/>
                </a:moveTo>
                <a:lnTo>
                  <a:pt x="640626" y="0"/>
                </a:lnTo>
                <a:lnTo>
                  <a:pt x="640626" y="9143"/>
                </a:lnTo>
                <a:lnTo>
                  <a:pt x="701586" y="9143"/>
                </a:lnTo>
                <a:lnTo>
                  <a:pt x="701586" y="0"/>
                </a:lnTo>
                <a:close/>
              </a:path>
              <a:path w="4354195" h="2545079">
                <a:moveTo>
                  <a:pt x="701586" y="12192"/>
                </a:moveTo>
                <a:lnTo>
                  <a:pt x="640626" y="12192"/>
                </a:lnTo>
                <a:lnTo>
                  <a:pt x="640626" y="15239"/>
                </a:lnTo>
                <a:lnTo>
                  <a:pt x="701586" y="15239"/>
                </a:lnTo>
                <a:lnTo>
                  <a:pt x="701586" y="12192"/>
                </a:lnTo>
                <a:close/>
              </a:path>
              <a:path w="4354195" h="2545079">
                <a:moveTo>
                  <a:pt x="808266" y="0"/>
                </a:moveTo>
                <a:lnTo>
                  <a:pt x="747306" y="0"/>
                </a:lnTo>
                <a:lnTo>
                  <a:pt x="747306" y="9143"/>
                </a:lnTo>
                <a:lnTo>
                  <a:pt x="808266" y="9143"/>
                </a:lnTo>
                <a:lnTo>
                  <a:pt x="808266" y="0"/>
                </a:lnTo>
                <a:close/>
              </a:path>
              <a:path w="4354195" h="2545079">
                <a:moveTo>
                  <a:pt x="808266" y="12192"/>
                </a:moveTo>
                <a:lnTo>
                  <a:pt x="747306" y="12192"/>
                </a:lnTo>
                <a:lnTo>
                  <a:pt x="747306" y="15239"/>
                </a:lnTo>
                <a:lnTo>
                  <a:pt x="808266" y="15239"/>
                </a:lnTo>
                <a:lnTo>
                  <a:pt x="808266" y="12192"/>
                </a:lnTo>
                <a:close/>
              </a:path>
              <a:path w="4354195" h="2545079">
                <a:moveTo>
                  <a:pt x="914907" y="0"/>
                </a:moveTo>
                <a:lnTo>
                  <a:pt x="853948" y="0"/>
                </a:lnTo>
                <a:lnTo>
                  <a:pt x="853948" y="9143"/>
                </a:lnTo>
                <a:lnTo>
                  <a:pt x="914907" y="9143"/>
                </a:lnTo>
                <a:lnTo>
                  <a:pt x="914907" y="0"/>
                </a:lnTo>
                <a:close/>
              </a:path>
              <a:path w="4354195" h="2545079">
                <a:moveTo>
                  <a:pt x="914907" y="12192"/>
                </a:moveTo>
                <a:lnTo>
                  <a:pt x="853948" y="12192"/>
                </a:lnTo>
                <a:lnTo>
                  <a:pt x="853948" y="15239"/>
                </a:lnTo>
                <a:lnTo>
                  <a:pt x="914907" y="15239"/>
                </a:lnTo>
                <a:lnTo>
                  <a:pt x="914907" y="12192"/>
                </a:lnTo>
                <a:close/>
              </a:path>
              <a:path w="4354195" h="2545079">
                <a:moveTo>
                  <a:pt x="1021588" y="0"/>
                </a:moveTo>
                <a:lnTo>
                  <a:pt x="960628" y="0"/>
                </a:lnTo>
                <a:lnTo>
                  <a:pt x="960628" y="9143"/>
                </a:lnTo>
                <a:lnTo>
                  <a:pt x="1021588" y="9143"/>
                </a:lnTo>
                <a:lnTo>
                  <a:pt x="1021588" y="0"/>
                </a:lnTo>
                <a:close/>
              </a:path>
              <a:path w="4354195" h="2545079">
                <a:moveTo>
                  <a:pt x="1021588" y="12192"/>
                </a:moveTo>
                <a:lnTo>
                  <a:pt x="960628" y="12192"/>
                </a:lnTo>
                <a:lnTo>
                  <a:pt x="960628" y="15239"/>
                </a:lnTo>
                <a:lnTo>
                  <a:pt x="1021588" y="15239"/>
                </a:lnTo>
                <a:lnTo>
                  <a:pt x="1021588" y="12192"/>
                </a:lnTo>
                <a:close/>
              </a:path>
              <a:path w="4354195" h="2545079">
                <a:moveTo>
                  <a:pt x="1128268" y="0"/>
                </a:moveTo>
                <a:lnTo>
                  <a:pt x="1067308" y="0"/>
                </a:lnTo>
                <a:lnTo>
                  <a:pt x="1067308" y="9143"/>
                </a:lnTo>
                <a:lnTo>
                  <a:pt x="1128268" y="9143"/>
                </a:lnTo>
                <a:lnTo>
                  <a:pt x="1128268" y="0"/>
                </a:lnTo>
                <a:close/>
              </a:path>
              <a:path w="4354195" h="2545079">
                <a:moveTo>
                  <a:pt x="1128268" y="12192"/>
                </a:moveTo>
                <a:lnTo>
                  <a:pt x="1067308" y="12192"/>
                </a:lnTo>
                <a:lnTo>
                  <a:pt x="1067308" y="15239"/>
                </a:lnTo>
                <a:lnTo>
                  <a:pt x="1128268" y="15239"/>
                </a:lnTo>
                <a:lnTo>
                  <a:pt x="1128268" y="12192"/>
                </a:lnTo>
                <a:close/>
              </a:path>
              <a:path w="4354195" h="2545079">
                <a:moveTo>
                  <a:pt x="1234947" y="0"/>
                </a:moveTo>
                <a:lnTo>
                  <a:pt x="1173988" y="0"/>
                </a:lnTo>
                <a:lnTo>
                  <a:pt x="1173988" y="9143"/>
                </a:lnTo>
                <a:lnTo>
                  <a:pt x="1234947" y="9143"/>
                </a:lnTo>
                <a:lnTo>
                  <a:pt x="1234947" y="0"/>
                </a:lnTo>
                <a:close/>
              </a:path>
              <a:path w="4354195" h="2545079">
                <a:moveTo>
                  <a:pt x="1234947" y="12192"/>
                </a:moveTo>
                <a:lnTo>
                  <a:pt x="1173988" y="12192"/>
                </a:lnTo>
                <a:lnTo>
                  <a:pt x="1173988" y="15239"/>
                </a:lnTo>
                <a:lnTo>
                  <a:pt x="1234947" y="15239"/>
                </a:lnTo>
                <a:lnTo>
                  <a:pt x="1234947" y="12192"/>
                </a:lnTo>
                <a:close/>
              </a:path>
              <a:path w="4354195" h="2545079">
                <a:moveTo>
                  <a:pt x="1341627" y="0"/>
                </a:moveTo>
                <a:lnTo>
                  <a:pt x="1280668" y="0"/>
                </a:lnTo>
                <a:lnTo>
                  <a:pt x="1280668" y="9143"/>
                </a:lnTo>
                <a:lnTo>
                  <a:pt x="1341627" y="9143"/>
                </a:lnTo>
                <a:lnTo>
                  <a:pt x="1341627" y="0"/>
                </a:lnTo>
                <a:close/>
              </a:path>
              <a:path w="4354195" h="2545079">
                <a:moveTo>
                  <a:pt x="1341627" y="12192"/>
                </a:moveTo>
                <a:lnTo>
                  <a:pt x="1280668" y="12192"/>
                </a:lnTo>
                <a:lnTo>
                  <a:pt x="1280668" y="15239"/>
                </a:lnTo>
                <a:lnTo>
                  <a:pt x="1341627" y="15239"/>
                </a:lnTo>
                <a:lnTo>
                  <a:pt x="1341627" y="12192"/>
                </a:lnTo>
                <a:close/>
              </a:path>
              <a:path w="4354195" h="2545079">
                <a:moveTo>
                  <a:pt x="1448308" y="0"/>
                </a:moveTo>
                <a:lnTo>
                  <a:pt x="1387347" y="0"/>
                </a:lnTo>
                <a:lnTo>
                  <a:pt x="1387347" y="9143"/>
                </a:lnTo>
                <a:lnTo>
                  <a:pt x="1448308" y="9143"/>
                </a:lnTo>
                <a:lnTo>
                  <a:pt x="1448308" y="0"/>
                </a:lnTo>
                <a:close/>
              </a:path>
              <a:path w="4354195" h="2545079">
                <a:moveTo>
                  <a:pt x="1448308" y="12192"/>
                </a:moveTo>
                <a:lnTo>
                  <a:pt x="1387347" y="12192"/>
                </a:lnTo>
                <a:lnTo>
                  <a:pt x="1387347" y="15239"/>
                </a:lnTo>
                <a:lnTo>
                  <a:pt x="1448308" y="15239"/>
                </a:lnTo>
                <a:lnTo>
                  <a:pt x="1448308" y="12192"/>
                </a:lnTo>
                <a:close/>
              </a:path>
              <a:path w="4354195" h="2545079">
                <a:moveTo>
                  <a:pt x="1554988" y="0"/>
                </a:moveTo>
                <a:lnTo>
                  <a:pt x="1494027" y="0"/>
                </a:lnTo>
                <a:lnTo>
                  <a:pt x="1494027" y="9143"/>
                </a:lnTo>
                <a:lnTo>
                  <a:pt x="1554988" y="9143"/>
                </a:lnTo>
                <a:lnTo>
                  <a:pt x="1554988" y="0"/>
                </a:lnTo>
                <a:close/>
              </a:path>
              <a:path w="4354195" h="2545079">
                <a:moveTo>
                  <a:pt x="1554988" y="12192"/>
                </a:moveTo>
                <a:lnTo>
                  <a:pt x="1494027" y="12192"/>
                </a:lnTo>
                <a:lnTo>
                  <a:pt x="1494027" y="15239"/>
                </a:lnTo>
                <a:lnTo>
                  <a:pt x="1554988" y="15239"/>
                </a:lnTo>
                <a:lnTo>
                  <a:pt x="1554988" y="12192"/>
                </a:lnTo>
                <a:close/>
              </a:path>
              <a:path w="4354195" h="2545079">
                <a:moveTo>
                  <a:pt x="1661668" y="0"/>
                </a:moveTo>
                <a:lnTo>
                  <a:pt x="1600708" y="0"/>
                </a:lnTo>
                <a:lnTo>
                  <a:pt x="1600708" y="9143"/>
                </a:lnTo>
                <a:lnTo>
                  <a:pt x="1661668" y="9143"/>
                </a:lnTo>
                <a:lnTo>
                  <a:pt x="1661668" y="0"/>
                </a:lnTo>
                <a:close/>
              </a:path>
              <a:path w="4354195" h="2545079">
                <a:moveTo>
                  <a:pt x="1661668" y="12192"/>
                </a:moveTo>
                <a:lnTo>
                  <a:pt x="1600708" y="12192"/>
                </a:lnTo>
                <a:lnTo>
                  <a:pt x="1600708" y="15239"/>
                </a:lnTo>
                <a:lnTo>
                  <a:pt x="1661668" y="15239"/>
                </a:lnTo>
                <a:lnTo>
                  <a:pt x="1661668" y="12192"/>
                </a:lnTo>
                <a:close/>
              </a:path>
              <a:path w="4354195" h="2545079">
                <a:moveTo>
                  <a:pt x="1768347" y="0"/>
                </a:moveTo>
                <a:lnTo>
                  <a:pt x="1707388" y="0"/>
                </a:lnTo>
                <a:lnTo>
                  <a:pt x="1707388" y="9143"/>
                </a:lnTo>
                <a:lnTo>
                  <a:pt x="1768347" y="9143"/>
                </a:lnTo>
                <a:lnTo>
                  <a:pt x="1768347" y="0"/>
                </a:lnTo>
                <a:close/>
              </a:path>
              <a:path w="4354195" h="2545079">
                <a:moveTo>
                  <a:pt x="1768347" y="12192"/>
                </a:moveTo>
                <a:lnTo>
                  <a:pt x="1707388" y="12192"/>
                </a:lnTo>
                <a:lnTo>
                  <a:pt x="1707388" y="15239"/>
                </a:lnTo>
                <a:lnTo>
                  <a:pt x="1768347" y="15239"/>
                </a:lnTo>
                <a:lnTo>
                  <a:pt x="1768347" y="12192"/>
                </a:lnTo>
                <a:close/>
              </a:path>
              <a:path w="4354195" h="2545079">
                <a:moveTo>
                  <a:pt x="1875027" y="0"/>
                </a:moveTo>
                <a:lnTo>
                  <a:pt x="1814068" y="0"/>
                </a:lnTo>
                <a:lnTo>
                  <a:pt x="1814068" y="9143"/>
                </a:lnTo>
                <a:lnTo>
                  <a:pt x="1875027" y="9143"/>
                </a:lnTo>
                <a:lnTo>
                  <a:pt x="1875027" y="0"/>
                </a:lnTo>
                <a:close/>
              </a:path>
              <a:path w="4354195" h="2545079">
                <a:moveTo>
                  <a:pt x="1875027" y="12192"/>
                </a:moveTo>
                <a:lnTo>
                  <a:pt x="1814068" y="12192"/>
                </a:lnTo>
                <a:lnTo>
                  <a:pt x="1814068" y="15239"/>
                </a:lnTo>
                <a:lnTo>
                  <a:pt x="1875027" y="15239"/>
                </a:lnTo>
                <a:lnTo>
                  <a:pt x="1875027" y="12192"/>
                </a:lnTo>
                <a:close/>
              </a:path>
              <a:path w="4354195" h="2545079">
                <a:moveTo>
                  <a:pt x="1981708" y="0"/>
                </a:moveTo>
                <a:lnTo>
                  <a:pt x="1920747" y="0"/>
                </a:lnTo>
                <a:lnTo>
                  <a:pt x="1920747" y="9143"/>
                </a:lnTo>
                <a:lnTo>
                  <a:pt x="1981708" y="9143"/>
                </a:lnTo>
                <a:lnTo>
                  <a:pt x="1981708" y="0"/>
                </a:lnTo>
                <a:close/>
              </a:path>
              <a:path w="4354195" h="2545079">
                <a:moveTo>
                  <a:pt x="1981708" y="12192"/>
                </a:moveTo>
                <a:lnTo>
                  <a:pt x="1920747" y="12192"/>
                </a:lnTo>
                <a:lnTo>
                  <a:pt x="1920747" y="15239"/>
                </a:lnTo>
                <a:lnTo>
                  <a:pt x="1981708" y="15239"/>
                </a:lnTo>
                <a:lnTo>
                  <a:pt x="1981708" y="12192"/>
                </a:lnTo>
                <a:close/>
              </a:path>
              <a:path w="4354195" h="2545079">
                <a:moveTo>
                  <a:pt x="2088388" y="0"/>
                </a:moveTo>
                <a:lnTo>
                  <a:pt x="2027427" y="0"/>
                </a:lnTo>
                <a:lnTo>
                  <a:pt x="2027427" y="9143"/>
                </a:lnTo>
                <a:lnTo>
                  <a:pt x="2088388" y="9143"/>
                </a:lnTo>
                <a:lnTo>
                  <a:pt x="2088388" y="0"/>
                </a:lnTo>
                <a:close/>
              </a:path>
              <a:path w="4354195" h="2545079">
                <a:moveTo>
                  <a:pt x="2088388" y="12192"/>
                </a:moveTo>
                <a:lnTo>
                  <a:pt x="2027427" y="12192"/>
                </a:lnTo>
                <a:lnTo>
                  <a:pt x="2027427" y="15239"/>
                </a:lnTo>
                <a:lnTo>
                  <a:pt x="2088388" y="15239"/>
                </a:lnTo>
                <a:lnTo>
                  <a:pt x="2088388" y="12192"/>
                </a:lnTo>
                <a:close/>
              </a:path>
              <a:path w="4354195" h="2545079">
                <a:moveTo>
                  <a:pt x="2195068" y="0"/>
                </a:moveTo>
                <a:lnTo>
                  <a:pt x="2134108" y="0"/>
                </a:lnTo>
                <a:lnTo>
                  <a:pt x="2134108" y="9143"/>
                </a:lnTo>
                <a:lnTo>
                  <a:pt x="2195068" y="9143"/>
                </a:lnTo>
                <a:lnTo>
                  <a:pt x="2195068" y="0"/>
                </a:lnTo>
                <a:close/>
              </a:path>
              <a:path w="4354195" h="2545079">
                <a:moveTo>
                  <a:pt x="2195068" y="12192"/>
                </a:moveTo>
                <a:lnTo>
                  <a:pt x="2134108" y="12192"/>
                </a:lnTo>
                <a:lnTo>
                  <a:pt x="2134108" y="15239"/>
                </a:lnTo>
                <a:lnTo>
                  <a:pt x="2195068" y="15239"/>
                </a:lnTo>
                <a:lnTo>
                  <a:pt x="2195068" y="12192"/>
                </a:lnTo>
                <a:close/>
              </a:path>
              <a:path w="4354195" h="2545079">
                <a:moveTo>
                  <a:pt x="2301747" y="0"/>
                </a:moveTo>
                <a:lnTo>
                  <a:pt x="2240788" y="0"/>
                </a:lnTo>
                <a:lnTo>
                  <a:pt x="2240788" y="9143"/>
                </a:lnTo>
                <a:lnTo>
                  <a:pt x="2301747" y="9143"/>
                </a:lnTo>
                <a:lnTo>
                  <a:pt x="2301747" y="0"/>
                </a:lnTo>
                <a:close/>
              </a:path>
              <a:path w="4354195" h="2545079">
                <a:moveTo>
                  <a:pt x="2301747" y="12192"/>
                </a:moveTo>
                <a:lnTo>
                  <a:pt x="2240788" y="12192"/>
                </a:lnTo>
                <a:lnTo>
                  <a:pt x="2240788" y="15239"/>
                </a:lnTo>
                <a:lnTo>
                  <a:pt x="2301747" y="15239"/>
                </a:lnTo>
                <a:lnTo>
                  <a:pt x="2301747" y="12192"/>
                </a:lnTo>
                <a:close/>
              </a:path>
              <a:path w="4354195" h="2545079">
                <a:moveTo>
                  <a:pt x="2408428" y="0"/>
                </a:moveTo>
                <a:lnTo>
                  <a:pt x="2347468" y="0"/>
                </a:lnTo>
                <a:lnTo>
                  <a:pt x="2347468" y="9143"/>
                </a:lnTo>
                <a:lnTo>
                  <a:pt x="2408428" y="9143"/>
                </a:lnTo>
                <a:lnTo>
                  <a:pt x="2408428" y="0"/>
                </a:lnTo>
                <a:close/>
              </a:path>
              <a:path w="4354195" h="2545079">
                <a:moveTo>
                  <a:pt x="2408428" y="12192"/>
                </a:moveTo>
                <a:lnTo>
                  <a:pt x="2347468" y="12192"/>
                </a:lnTo>
                <a:lnTo>
                  <a:pt x="2347468" y="15239"/>
                </a:lnTo>
                <a:lnTo>
                  <a:pt x="2408428" y="15239"/>
                </a:lnTo>
                <a:lnTo>
                  <a:pt x="2408428" y="12192"/>
                </a:lnTo>
                <a:close/>
              </a:path>
              <a:path w="4354195" h="2545079">
                <a:moveTo>
                  <a:pt x="2515108" y="0"/>
                </a:moveTo>
                <a:lnTo>
                  <a:pt x="2454147" y="0"/>
                </a:lnTo>
                <a:lnTo>
                  <a:pt x="2454147" y="9143"/>
                </a:lnTo>
                <a:lnTo>
                  <a:pt x="2515108" y="9143"/>
                </a:lnTo>
                <a:lnTo>
                  <a:pt x="2515108" y="0"/>
                </a:lnTo>
                <a:close/>
              </a:path>
              <a:path w="4354195" h="2545079">
                <a:moveTo>
                  <a:pt x="2515108" y="12192"/>
                </a:moveTo>
                <a:lnTo>
                  <a:pt x="2454147" y="12192"/>
                </a:lnTo>
                <a:lnTo>
                  <a:pt x="2454147" y="15239"/>
                </a:lnTo>
                <a:lnTo>
                  <a:pt x="2515108" y="15239"/>
                </a:lnTo>
                <a:lnTo>
                  <a:pt x="2515108" y="12192"/>
                </a:lnTo>
                <a:close/>
              </a:path>
              <a:path w="4354195" h="2545079">
                <a:moveTo>
                  <a:pt x="2621788" y="0"/>
                </a:moveTo>
                <a:lnTo>
                  <a:pt x="2560828" y="0"/>
                </a:lnTo>
                <a:lnTo>
                  <a:pt x="2560828" y="9143"/>
                </a:lnTo>
                <a:lnTo>
                  <a:pt x="2621788" y="9143"/>
                </a:lnTo>
                <a:lnTo>
                  <a:pt x="2621788" y="0"/>
                </a:lnTo>
                <a:close/>
              </a:path>
              <a:path w="4354195" h="2545079">
                <a:moveTo>
                  <a:pt x="2621788" y="12192"/>
                </a:moveTo>
                <a:lnTo>
                  <a:pt x="2560828" y="12192"/>
                </a:lnTo>
                <a:lnTo>
                  <a:pt x="2560828" y="15239"/>
                </a:lnTo>
                <a:lnTo>
                  <a:pt x="2621788" y="15239"/>
                </a:lnTo>
                <a:lnTo>
                  <a:pt x="2621788" y="12192"/>
                </a:lnTo>
                <a:close/>
              </a:path>
              <a:path w="4354195" h="2545079">
                <a:moveTo>
                  <a:pt x="2728468" y="0"/>
                </a:moveTo>
                <a:lnTo>
                  <a:pt x="2667508" y="0"/>
                </a:lnTo>
                <a:lnTo>
                  <a:pt x="2667508" y="9143"/>
                </a:lnTo>
                <a:lnTo>
                  <a:pt x="2728468" y="9143"/>
                </a:lnTo>
                <a:lnTo>
                  <a:pt x="2728468" y="0"/>
                </a:lnTo>
                <a:close/>
              </a:path>
              <a:path w="4354195" h="2545079">
                <a:moveTo>
                  <a:pt x="2728468" y="12192"/>
                </a:moveTo>
                <a:lnTo>
                  <a:pt x="2667508" y="12192"/>
                </a:lnTo>
                <a:lnTo>
                  <a:pt x="2667508" y="15239"/>
                </a:lnTo>
                <a:lnTo>
                  <a:pt x="2728468" y="15239"/>
                </a:lnTo>
                <a:lnTo>
                  <a:pt x="2728468" y="12192"/>
                </a:lnTo>
                <a:close/>
              </a:path>
              <a:path w="4354195" h="2545079">
                <a:moveTo>
                  <a:pt x="2835147" y="0"/>
                </a:moveTo>
                <a:lnTo>
                  <a:pt x="2774188" y="0"/>
                </a:lnTo>
                <a:lnTo>
                  <a:pt x="2774188" y="9143"/>
                </a:lnTo>
                <a:lnTo>
                  <a:pt x="2835147" y="9143"/>
                </a:lnTo>
                <a:lnTo>
                  <a:pt x="2835147" y="0"/>
                </a:lnTo>
                <a:close/>
              </a:path>
              <a:path w="4354195" h="2545079">
                <a:moveTo>
                  <a:pt x="2835147" y="12192"/>
                </a:moveTo>
                <a:lnTo>
                  <a:pt x="2774188" y="12192"/>
                </a:lnTo>
                <a:lnTo>
                  <a:pt x="2774188" y="15239"/>
                </a:lnTo>
                <a:lnTo>
                  <a:pt x="2835147" y="15239"/>
                </a:lnTo>
                <a:lnTo>
                  <a:pt x="2835147" y="12192"/>
                </a:lnTo>
                <a:close/>
              </a:path>
              <a:path w="4354195" h="2545079">
                <a:moveTo>
                  <a:pt x="2941828" y="0"/>
                </a:moveTo>
                <a:lnTo>
                  <a:pt x="2880868" y="0"/>
                </a:lnTo>
                <a:lnTo>
                  <a:pt x="2880868" y="9143"/>
                </a:lnTo>
                <a:lnTo>
                  <a:pt x="2941828" y="9143"/>
                </a:lnTo>
                <a:lnTo>
                  <a:pt x="2941828" y="0"/>
                </a:lnTo>
                <a:close/>
              </a:path>
              <a:path w="4354195" h="2545079">
                <a:moveTo>
                  <a:pt x="2941828" y="12192"/>
                </a:moveTo>
                <a:lnTo>
                  <a:pt x="2880868" y="12192"/>
                </a:lnTo>
                <a:lnTo>
                  <a:pt x="2880868" y="15239"/>
                </a:lnTo>
                <a:lnTo>
                  <a:pt x="2941828" y="15239"/>
                </a:lnTo>
                <a:lnTo>
                  <a:pt x="2941828" y="12192"/>
                </a:lnTo>
                <a:close/>
              </a:path>
              <a:path w="4354195" h="2545079">
                <a:moveTo>
                  <a:pt x="3048508" y="0"/>
                </a:moveTo>
                <a:lnTo>
                  <a:pt x="2987547" y="0"/>
                </a:lnTo>
                <a:lnTo>
                  <a:pt x="2987547" y="9143"/>
                </a:lnTo>
                <a:lnTo>
                  <a:pt x="3048508" y="9143"/>
                </a:lnTo>
                <a:lnTo>
                  <a:pt x="3048508" y="0"/>
                </a:lnTo>
                <a:close/>
              </a:path>
              <a:path w="4354195" h="2545079">
                <a:moveTo>
                  <a:pt x="3048508" y="12192"/>
                </a:moveTo>
                <a:lnTo>
                  <a:pt x="2987547" y="12192"/>
                </a:lnTo>
                <a:lnTo>
                  <a:pt x="2987547" y="15239"/>
                </a:lnTo>
                <a:lnTo>
                  <a:pt x="3048508" y="15239"/>
                </a:lnTo>
                <a:lnTo>
                  <a:pt x="3048508" y="12192"/>
                </a:lnTo>
                <a:close/>
              </a:path>
              <a:path w="4354195" h="2545079">
                <a:moveTo>
                  <a:pt x="3155187" y="0"/>
                </a:moveTo>
                <a:lnTo>
                  <a:pt x="3094228" y="0"/>
                </a:lnTo>
                <a:lnTo>
                  <a:pt x="3094228" y="9143"/>
                </a:lnTo>
                <a:lnTo>
                  <a:pt x="3155187" y="9143"/>
                </a:lnTo>
                <a:lnTo>
                  <a:pt x="3155187" y="0"/>
                </a:lnTo>
                <a:close/>
              </a:path>
              <a:path w="4354195" h="2545079">
                <a:moveTo>
                  <a:pt x="3155187" y="12192"/>
                </a:moveTo>
                <a:lnTo>
                  <a:pt x="3094228" y="12192"/>
                </a:lnTo>
                <a:lnTo>
                  <a:pt x="3094228" y="15239"/>
                </a:lnTo>
                <a:lnTo>
                  <a:pt x="3155187" y="15239"/>
                </a:lnTo>
                <a:lnTo>
                  <a:pt x="3155187" y="12192"/>
                </a:lnTo>
                <a:close/>
              </a:path>
              <a:path w="4354195" h="2545079">
                <a:moveTo>
                  <a:pt x="3261868" y="0"/>
                </a:moveTo>
                <a:lnTo>
                  <a:pt x="3200908" y="0"/>
                </a:lnTo>
                <a:lnTo>
                  <a:pt x="3200908" y="9143"/>
                </a:lnTo>
                <a:lnTo>
                  <a:pt x="3261868" y="9143"/>
                </a:lnTo>
                <a:lnTo>
                  <a:pt x="3261868" y="0"/>
                </a:lnTo>
                <a:close/>
              </a:path>
              <a:path w="4354195" h="2545079">
                <a:moveTo>
                  <a:pt x="3261868" y="12192"/>
                </a:moveTo>
                <a:lnTo>
                  <a:pt x="3200908" y="12192"/>
                </a:lnTo>
                <a:lnTo>
                  <a:pt x="3200908" y="15239"/>
                </a:lnTo>
                <a:lnTo>
                  <a:pt x="3261868" y="15239"/>
                </a:lnTo>
                <a:lnTo>
                  <a:pt x="3261868" y="12192"/>
                </a:lnTo>
                <a:close/>
              </a:path>
              <a:path w="4354195" h="2545079">
                <a:moveTo>
                  <a:pt x="3368548" y="0"/>
                </a:moveTo>
                <a:lnTo>
                  <a:pt x="3307588" y="0"/>
                </a:lnTo>
                <a:lnTo>
                  <a:pt x="3307588" y="9143"/>
                </a:lnTo>
                <a:lnTo>
                  <a:pt x="3368548" y="9143"/>
                </a:lnTo>
                <a:lnTo>
                  <a:pt x="3368548" y="0"/>
                </a:lnTo>
                <a:close/>
              </a:path>
              <a:path w="4354195" h="2545079">
                <a:moveTo>
                  <a:pt x="3368548" y="12192"/>
                </a:moveTo>
                <a:lnTo>
                  <a:pt x="3307588" y="12192"/>
                </a:lnTo>
                <a:lnTo>
                  <a:pt x="3307588" y="15239"/>
                </a:lnTo>
                <a:lnTo>
                  <a:pt x="3368548" y="15239"/>
                </a:lnTo>
                <a:lnTo>
                  <a:pt x="3368548" y="12192"/>
                </a:lnTo>
                <a:close/>
              </a:path>
              <a:path w="4354195" h="2545079">
                <a:moveTo>
                  <a:pt x="3475228" y="0"/>
                </a:moveTo>
                <a:lnTo>
                  <a:pt x="3414268" y="0"/>
                </a:lnTo>
                <a:lnTo>
                  <a:pt x="3414268" y="9143"/>
                </a:lnTo>
                <a:lnTo>
                  <a:pt x="3475228" y="9143"/>
                </a:lnTo>
                <a:lnTo>
                  <a:pt x="3475228" y="0"/>
                </a:lnTo>
                <a:close/>
              </a:path>
              <a:path w="4354195" h="2545079">
                <a:moveTo>
                  <a:pt x="3475228" y="12192"/>
                </a:moveTo>
                <a:lnTo>
                  <a:pt x="3414268" y="12192"/>
                </a:lnTo>
                <a:lnTo>
                  <a:pt x="3414268" y="15239"/>
                </a:lnTo>
                <a:lnTo>
                  <a:pt x="3475228" y="15239"/>
                </a:lnTo>
                <a:lnTo>
                  <a:pt x="3475228" y="12192"/>
                </a:lnTo>
                <a:close/>
              </a:path>
              <a:path w="4354195" h="2545079">
                <a:moveTo>
                  <a:pt x="3581908" y="0"/>
                </a:moveTo>
                <a:lnTo>
                  <a:pt x="3520948" y="0"/>
                </a:lnTo>
                <a:lnTo>
                  <a:pt x="3520948" y="9143"/>
                </a:lnTo>
                <a:lnTo>
                  <a:pt x="3581908" y="9143"/>
                </a:lnTo>
                <a:lnTo>
                  <a:pt x="3581908" y="0"/>
                </a:lnTo>
                <a:close/>
              </a:path>
              <a:path w="4354195" h="2545079">
                <a:moveTo>
                  <a:pt x="3581908" y="12192"/>
                </a:moveTo>
                <a:lnTo>
                  <a:pt x="3520948" y="12192"/>
                </a:lnTo>
                <a:lnTo>
                  <a:pt x="3520948" y="15239"/>
                </a:lnTo>
                <a:lnTo>
                  <a:pt x="3581908" y="15239"/>
                </a:lnTo>
                <a:lnTo>
                  <a:pt x="3581908" y="12192"/>
                </a:lnTo>
                <a:close/>
              </a:path>
              <a:path w="4354195" h="2545079">
                <a:moveTo>
                  <a:pt x="3688588" y="0"/>
                </a:moveTo>
                <a:lnTo>
                  <a:pt x="3627628" y="0"/>
                </a:lnTo>
                <a:lnTo>
                  <a:pt x="3627628" y="9143"/>
                </a:lnTo>
                <a:lnTo>
                  <a:pt x="3688588" y="9143"/>
                </a:lnTo>
                <a:lnTo>
                  <a:pt x="3688588" y="0"/>
                </a:lnTo>
                <a:close/>
              </a:path>
              <a:path w="4354195" h="2545079">
                <a:moveTo>
                  <a:pt x="3688588" y="12192"/>
                </a:moveTo>
                <a:lnTo>
                  <a:pt x="3627628" y="12192"/>
                </a:lnTo>
                <a:lnTo>
                  <a:pt x="3627628" y="15239"/>
                </a:lnTo>
                <a:lnTo>
                  <a:pt x="3688588" y="15239"/>
                </a:lnTo>
                <a:lnTo>
                  <a:pt x="3688588" y="12192"/>
                </a:lnTo>
                <a:close/>
              </a:path>
              <a:path w="4354195" h="2545079">
                <a:moveTo>
                  <a:pt x="3795268" y="0"/>
                </a:moveTo>
                <a:lnTo>
                  <a:pt x="3734308" y="0"/>
                </a:lnTo>
                <a:lnTo>
                  <a:pt x="3734308" y="9143"/>
                </a:lnTo>
                <a:lnTo>
                  <a:pt x="3795268" y="9143"/>
                </a:lnTo>
                <a:lnTo>
                  <a:pt x="3795268" y="0"/>
                </a:lnTo>
                <a:close/>
              </a:path>
              <a:path w="4354195" h="2545079">
                <a:moveTo>
                  <a:pt x="3795268" y="12192"/>
                </a:moveTo>
                <a:lnTo>
                  <a:pt x="3734308" y="12192"/>
                </a:lnTo>
                <a:lnTo>
                  <a:pt x="3734308" y="15239"/>
                </a:lnTo>
                <a:lnTo>
                  <a:pt x="3795268" y="15239"/>
                </a:lnTo>
                <a:lnTo>
                  <a:pt x="3795268" y="12192"/>
                </a:lnTo>
                <a:close/>
              </a:path>
              <a:path w="4354195" h="2545079">
                <a:moveTo>
                  <a:pt x="3901948" y="0"/>
                </a:moveTo>
                <a:lnTo>
                  <a:pt x="3840988" y="0"/>
                </a:lnTo>
                <a:lnTo>
                  <a:pt x="3840988" y="9143"/>
                </a:lnTo>
                <a:lnTo>
                  <a:pt x="3901948" y="9143"/>
                </a:lnTo>
                <a:lnTo>
                  <a:pt x="3901948" y="0"/>
                </a:lnTo>
                <a:close/>
              </a:path>
              <a:path w="4354195" h="2545079">
                <a:moveTo>
                  <a:pt x="3901948" y="12192"/>
                </a:moveTo>
                <a:lnTo>
                  <a:pt x="3840988" y="12192"/>
                </a:lnTo>
                <a:lnTo>
                  <a:pt x="3840988" y="15239"/>
                </a:lnTo>
                <a:lnTo>
                  <a:pt x="3901948" y="15239"/>
                </a:lnTo>
                <a:lnTo>
                  <a:pt x="3901948" y="12192"/>
                </a:lnTo>
                <a:close/>
              </a:path>
              <a:path w="4354195" h="2545079">
                <a:moveTo>
                  <a:pt x="3947287" y="12826"/>
                </a:moveTo>
                <a:lnTo>
                  <a:pt x="3947160" y="15875"/>
                </a:lnTo>
                <a:lnTo>
                  <a:pt x="3967480" y="17399"/>
                </a:lnTo>
                <a:lnTo>
                  <a:pt x="3988054" y="20066"/>
                </a:lnTo>
                <a:lnTo>
                  <a:pt x="4006723" y="23368"/>
                </a:lnTo>
                <a:lnTo>
                  <a:pt x="4007358" y="20447"/>
                </a:lnTo>
                <a:lnTo>
                  <a:pt x="3988435" y="17018"/>
                </a:lnTo>
                <a:lnTo>
                  <a:pt x="3967734" y="14350"/>
                </a:lnTo>
                <a:lnTo>
                  <a:pt x="3947287" y="12826"/>
                </a:lnTo>
                <a:close/>
              </a:path>
              <a:path w="4354195" h="2545079">
                <a:moveTo>
                  <a:pt x="3948303" y="635"/>
                </a:moveTo>
                <a:lnTo>
                  <a:pt x="3947541" y="9779"/>
                </a:lnTo>
                <a:lnTo>
                  <a:pt x="3967861" y="11303"/>
                </a:lnTo>
                <a:lnTo>
                  <a:pt x="3988816" y="13969"/>
                </a:lnTo>
                <a:lnTo>
                  <a:pt x="4007866" y="17399"/>
                </a:lnTo>
                <a:lnTo>
                  <a:pt x="4009517" y="8381"/>
                </a:lnTo>
                <a:lnTo>
                  <a:pt x="3990086" y="4953"/>
                </a:lnTo>
                <a:lnTo>
                  <a:pt x="3968623" y="2159"/>
                </a:lnTo>
                <a:lnTo>
                  <a:pt x="3948303" y="635"/>
                </a:lnTo>
                <a:close/>
              </a:path>
              <a:path w="4354195" h="2545079">
                <a:moveTo>
                  <a:pt x="4050919" y="31623"/>
                </a:moveTo>
                <a:lnTo>
                  <a:pt x="4049903" y="34543"/>
                </a:lnTo>
                <a:lnTo>
                  <a:pt x="4067429" y="40512"/>
                </a:lnTo>
                <a:lnTo>
                  <a:pt x="4086225" y="47879"/>
                </a:lnTo>
                <a:lnTo>
                  <a:pt x="4104513" y="56134"/>
                </a:lnTo>
                <a:lnTo>
                  <a:pt x="4105529" y="56642"/>
                </a:lnTo>
                <a:lnTo>
                  <a:pt x="4106799" y="53975"/>
                </a:lnTo>
                <a:lnTo>
                  <a:pt x="4105783" y="53467"/>
                </a:lnTo>
                <a:lnTo>
                  <a:pt x="4087368" y="44957"/>
                </a:lnTo>
                <a:lnTo>
                  <a:pt x="4068318" y="37592"/>
                </a:lnTo>
                <a:lnTo>
                  <a:pt x="4050919" y="31623"/>
                </a:lnTo>
                <a:close/>
              </a:path>
              <a:path w="4354195" h="2545079">
                <a:moveTo>
                  <a:pt x="4054856" y="20066"/>
                </a:moveTo>
                <a:lnTo>
                  <a:pt x="4051935" y="28701"/>
                </a:lnTo>
                <a:lnTo>
                  <a:pt x="4069334" y="34670"/>
                </a:lnTo>
                <a:lnTo>
                  <a:pt x="4088384" y="42163"/>
                </a:lnTo>
                <a:lnTo>
                  <a:pt x="4107053" y="50673"/>
                </a:lnTo>
                <a:lnTo>
                  <a:pt x="4108196" y="51307"/>
                </a:lnTo>
                <a:lnTo>
                  <a:pt x="4112387" y="43053"/>
                </a:lnTo>
                <a:lnTo>
                  <a:pt x="4110863" y="42291"/>
                </a:lnTo>
                <a:lnTo>
                  <a:pt x="4091813" y="33655"/>
                </a:lnTo>
                <a:lnTo>
                  <a:pt x="4072255" y="26035"/>
                </a:lnTo>
                <a:lnTo>
                  <a:pt x="4054856" y="20066"/>
                </a:lnTo>
                <a:close/>
              </a:path>
              <a:path w="4354195" h="2545079">
                <a:moveTo>
                  <a:pt x="4146423" y="75945"/>
                </a:moveTo>
                <a:lnTo>
                  <a:pt x="4144772" y="78486"/>
                </a:lnTo>
                <a:lnTo>
                  <a:pt x="4156456" y="86106"/>
                </a:lnTo>
                <a:lnTo>
                  <a:pt x="4172712" y="97536"/>
                </a:lnTo>
                <a:lnTo>
                  <a:pt x="4188333" y="109855"/>
                </a:lnTo>
                <a:lnTo>
                  <a:pt x="4192905" y="113918"/>
                </a:lnTo>
                <a:lnTo>
                  <a:pt x="4194937" y="111632"/>
                </a:lnTo>
                <a:lnTo>
                  <a:pt x="4190238" y="107568"/>
                </a:lnTo>
                <a:lnTo>
                  <a:pt x="4174490" y="95123"/>
                </a:lnTo>
                <a:lnTo>
                  <a:pt x="4158107" y="83438"/>
                </a:lnTo>
                <a:lnTo>
                  <a:pt x="4146423" y="75945"/>
                </a:lnTo>
                <a:close/>
              </a:path>
              <a:path w="4354195" h="2545079">
                <a:moveTo>
                  <a:pt x="4152900" y="65659"/>
                </a:moveTo>
                <a:lnTo>
                  <a:pt x="4148074" y="73406"/>
                </a:lnTo>
                <a:lnTo>
                  <a:pt x="4159758" y="80899"/>
                </a:lnTo>
                <a:lnTo>
                  <a:pt x="4176268" y="92582"/>
                </a:lnTo>
                <a:lnTo>
                  <a:pt x="4192143" y="105156"/>
                </a:lnTo>
                <a:lnTo>
                  <a:pt x="4196969" y="109347"/>
                </a:lnTo>
                <a:lnTo>
                  <a:pt x="4202938" y="102362"/>
                </a:lnTo>
                <a:lnTo>
                  <a:pt x="4197858" y="97917"/>
                </a:lnTo>
                <a:lnTo>
                  <a:pt x="4181475" y="85089"/>
                </a:lnTo>
                <a:lnTo>
                  <a:pt x="4164711" y="73151"/>
                </a:lnTo>
                <a:lnTo>
                  <a:pt x="4152900" y="65659"/>
                </a:lnTo>
                <a:close/>
              </a:path>
              <a:path w="4354195" h="2545079">
                <a:moveTo>
                  <a:pt x="4227703" y="142748"/>
                </a:moveTo>
                <a:lnTo>
                  <a:pt x="4225544" y="144906"/>
                </a:lnTo>
                <a:lnTo>
                  <a:pt x="4231386" y="151003"/>
                </a:lnTo>
                <a:lnTo>
                  <a:pt x="4244340" y="165988"/>
                </a:lnTo>
                <a:lnTo>
                  <a:pt x="4256786" y="181737"/>
                </a:lnTo>
                <a:lnTo>
                  <a:pt x="4263390" y="191135"/>
                </a:lnTo>
                <a:lnTo>
                  <a:pt x="4265930" y="189356"/>
                </a:lnTo>
                <a:lnTo>
                  <a:pt x="4259072" y="179831"/>
                </a:lnTo>
                <a:lnTo>
                  <a:pt x="4246626" y="164084"/>
                </a:lnTo>
                <a:lnTo>
                  <a:pt x="4233545" y="148844"/>
                </a:lnTo>
                <a:lnTo>
                  <a:pt x="4227703" y="142748"/>
                </a:lnTo>
                <a:close/>
              </a:path>
              <a:path w="4354195" h="2545079">
                <a:moveTo>
                  <a:pt x="4236593" y="134366"/>
                </a:moveTo>
                <a:lnTo>
                  <a:pt x="4229989" y="140716"/>
                </a:lnTo>
                <a:lnTo>
                  <a:pt x="4235831" y="146812"/>
                </a:lnTo>
                <a:lnTo>
                  <a:pt x="4249039" y="162051"/>
                </a:lnTo>
                <a:lnTo>
                  <a:pt x="4261485" y="177926"/>
                </a:lnTo>
                <a:lnTo>
                  <a:pt x="4268343" y="187579"/>
                </a:lnTo>
                <a:lnTo>
                  <a:pt x="4275836" y="182372"/>
                </a:lnTo>
                <a:lnTo>
                  <a:pt x="4268724" y="172212"/>
                </a:lnTo>
                <a:lnTo>
                  <a:pt x="4255897" y="156082"/>
                </a:lnTo>
                <a:lnTo>
                  <a:pt x="4242435" y="140462"/>
                </a:lnTo>
                <a:lnTo>
                  <a:pt x="4236593" y="134366"/>
                </a:lnTo>
                <a:close/>
              </a:path>
              <a:path w="4354195" h="2545079">
                <a:moveTo>
                  <a:pt x="4289933" y="227711"/>
                </a:moveTo>
                <a:lnTo>
                  <a:pt x="4287266" y="229235"/>
                </a:lnTo>
                <a:lnTo>
                  <a:pt x="4288917" y="232156"/>
                </a:lnTo>
                <a:lnTo>
                  <a:pt x="4298188" y="249936"/>
                </a:lnTo>
                <a:lnTo>
                  <a:pt x="4306316" y="268350"/>
                </a:lnTo>
                <a:lnTo>
                  <a:pt x="4312285" y="283591"/>
                </a:lnTo>
                <a:lnTo>
                  <a:pt x="4315206" y="282448"/>
                </a:lnTo>
                <a:lnTo>
                  <a:pt x="4309110" y="267081"/>
                </a:lnTo>
                <a:lnTo>
                  <a:pt x="4300855" y="248538"/>
                </a:lnTo>
                <a:lnTo>
                  <a:pt x="4291584" y="230631"/>
                </a:lnTo>
                <a:lnTo>
                  <a:pt x="4289933" y="227711"/>
                </a:lnTo>
                <a:close/>
              </a:path>
              <a:path w="4354195" h="2545079">
                <a:moveTo>
                  <a:pt x="4300474" y="221614"/>
                </a:moveTo>
                <a:lnTo>
                  <a:pt x="4292600" y="226187"/>
                </a:lnTo>
                <a:lnTo>
                  <a:pt x="4294316" y="229235"/>
                </a:lnTo>
                <a:lnTo>
                  <a:pt x="4303522" y="247142"/>
                </a:lnTo>
                <a:lnTo>
                  <a:pt x="4311904" y="265811"/>
                </a:lnTo>
                <a:lnTo>
                  <a:pt x="4318000" y="281305"/>
                </a:lnTo>
                <a:lnTo>
                  <a:pt x="4326509" y="278003"/>
                </a:lnTo>
                <a:lnTo>
                  <a:pt x="4320286" y="262000"/>
                </a:lnTo>
                <a:lnTo>
                  <a:pt x="4311650" y="243078"/>
                </a:lnTo>
                <a:lnTo>
                  <a:pt x="4302125" y="224536"/>
                </a:lnTo>
                <a:lnTo>
                  <a:pt x="4300474" y="221614"/>
                </a:lnTo>
                <a:close/>
              </a:path>
              <a:path w="4354195" h="2545079">
                <a:moveTo>
                  <a:pt x="4328795" y="325247"/>
                </a:moveTo>
                <a:lnTo>
                  <a:pt x="4325874" y="326009"/>
                </a:lnTo>
                <a:lnTo>
                  <a:pt x="4330446" y="346075"/>
                </a:lnTo>
                <a:lnTo>
                  <a:pt x="4334129" y="366394"/>
                </a:lnTo>
                <a:lnTo>
                  <a:pt x="4336415" y="385191"/>
                </a:lnTo>
                <a:lnTo>
                  <a:pt x="4339463" y="384810"/>
                </a:lnTo>
                <a:lnTo>
                  <a:pt x="4337050" y="365887"/>
                </a:lnTo>
                <a:lnTo>
                  <a:pt x="4333367" y="345313"/>
                </a:lnTo>
                <a:lnTo>
                  <a:pt x="4328795" y="325247"/>
                </a:lnTo>
                <a:close/>
              </a:path>
              <a:path w="4354195" h="2545079">
                <a:moveTo>
                  <a:pt x="4340733" y="322580"/>
                </a:moveTo>
                <a:lnTo>
                  <a:pt x="4331843" y="324612"/>
                </a:lnTo>
                <a:lnTo>
                  <a:pt x="4336415" y="344678"/>
                </a:lnTo>
                <a:lnTo>
                  <a:pt x="4340098" y="365379"/>
                </a:lnTo>
                <a:lnTo>
                  <a:pt x="4342511" y="384429"/>
                </a:lnTo>
                <a:lnTo>
                  <a:pt x="4351528" y="383286"/>
                </a:lnTo>
                <a:lnTo>
                  <a:pt x="4349115" y="363728"/>
                </a:lnTo>
                <a:lnTo>
                  <a:pt x="4345305" y="342645"/>
                </a:lnTo>
                <a:lnTo>
                  <a:pt x="4340733" y="322580"/>
                </a:lnTo>
                <a:close/>
              </a:path>
              <a:path w="4354195" h="2545079">
                <a:moveTo>
                  <a:pt x="4354068" y="429894"/>
                </a:moveTo>
                <a:lnTo>
                  <a:pt x="4344924" y="429894"/>
                </a:lnTo>
                <a:lnTo>
                  <a:pt x="4344924" y="490855"/>
                </a:lnTo>
                <a:lnTo>
                  <a:pt x="4354068" y="490855"/>
                </a:lnTo>
                <a:lnTo>
                  <a:pt x="4354068" y="429894"/>
                </a:lnTo>
                <a:close/>
              </a:path>
              <a:path w="4354195" h="2545079">
                <a:moveTo>
                  <a:pt x="4341876" y="429894"/>
                </a:moveTo>
                <a:lnTo>
                  <a:pt x="4338828" y="429894"/>
                </a:lnTo>
                <a:lnTo>
                  <a:pt x="4338828" y="490855"/>
                </a:lnTo>
                <a:lnTo>
                  <a:pt x="4341876" y="490855"/>
                </a:lnTo>
                <a:lnTo>
                  <a:pt x="4341876" y="429894"/>
                </a:lnTo>
                <a:close/>
              </a:path>
              <a:path w="4354195" h="2545079">
                <a:moveTo>
                  <a:pt x="4354068" y="536575"/>
                </a:moveTo>
                <a:lnTo>
                  <a:pt x="4344924" y="536575"/>
                </a:lnTo>
                <a:lnTo>
                  <a:pt x="4344924" y="597535"/>
                </a:lnTo>
                <a:lnTo>
                  <a:pt x="4354068" y="597535"/>
                </a:lnTo>
                <a:lnTo>
                  <a:pt x="4354068" y="536575"/>
                </a:lnTo>
                <a:close/>
              </a:path>
              <a:path w="4354195" h="2545079">
                <a:moveTo>
                  <a:pt x="4341876" y="536575"/>
                </a:moveTo>
                <a:lnTo>
                  <a:pt x="4338828" y="536575"/>
                </a:lnTo>
                <a:lnTo>
                  <a:pt x="4338828" y="597535"/>
                </a:lnTo>
                <a:lnTo>
                  <a:pt x="4341876" y="597535"/>
                </a:lnTo>
                <a:lnTo>
                  <a:pt x="4341876" y="536575"/>
                </a:lnTo>
                <a:close/>
              </a:path>
              <a:path w="4354195" h="2545079">
                <a:moveTo>
                  <a:pt x="4354068" y="643255"/>
                </a:moveTo>
                <a:lnTo>
                  <a:pt x="4344924" y="643255"/>
                </a:lnTo>
                <a:lnTo>
                  <a:pt x="4344924" y="704214"/>
                </a:lnTo>
                <a:lnTo>
                  <a:pt x="4354068" y="704214"/>
                </a:lnTo>
                <a:lnTo>
                  <a:pt x="4354068" y="643255"/>
                </a:lnTo>
                <a:close/>
              </a:path>
              <a:path w="4354195" h="2545079">
                <a:moveTo>
                  <a:pt x="4341876" y="643255"/>
                </a:moveTo>
                <a:lnTo>
                  <a:pt x="4338828" y="643255"/>
                </a:lnTo>
                <a:lnTo>
                  <a:pt x="4338828" y="704214"/>
                </a:lnTo>
                <a:lnTo>
                  <a:pt x="4341876" y="704214"/>
                </a:lnTo>
                <a:lnTo>
                  <a:pt x="4341876" y="643255"/>
                </a:lnTo>
                <a:close/>
              </a:path>
              <a:path w="4354195" h="2545079">
                <a:moveTo>
                  <a:pt x="4354068" y="749935"/>
                </a:moveTo>
                <a:lnTo>
                  <a:pt x="4344924" y="749935"/>
                </a:lnTo>
                <a:lnTo>
                  <a:pt x="4344924" y="810894"/>
                </a:lnTo>
                <a:lnTo>
                  <a:pt x="4354068" y="810894"/>
                </a:lnTo>
                <a:lnTo>
                  <a:pt x="4354068" y="749935"/>
                </a:lnTo>
                <a:close/>
              </a:path>
              <a:path w="4354195" h="2545079">
                <a:moveTo>
                  <a:pt x="4341876" y="749935"/>
                </a:moveTo>
                <a:lnTo>
                  <a:pt x="4338828" y="749935"/>
                </a:lnTo>
                <a:lnTo>
                  <a:pt x="4338828" y="810894"/>
                </a:lnTo>
                <a:lnTo>
                  <a:pt x="4341876" y="810894"/>
                </a:lnTo>
                <a:lnTo>
                  <a:pt x="4341876" y="749935"/>
                </a:lnTo>
                <a:close/>
              </a:path>
              <a:path w="4354195" h="2545079">
                <a:moveTo>
                  <a:pt x="4354068" y="856614"/>
                </a:moveTo>
                <a:lnTo>
                  <a:pt x="4344924" y="856614"/>
                </a:lnTo>
                <a:lnTo>
                  <a:pt x="4344924" y="917575"/>
                </a:lnTo>
                <a:lnTo>
                  <a:pt x="4354068" y="917575"/>
                </a:lnTo>
                <a:lnTo>
                  <a:pt x="4354068" y="856614"/>
                </a:lnTo>
                <a:close/>
              </a:path>
              <a:path w="4354195" h="2545079">
                <a:moveTo>
                  <a:pt x="4341876" y="856614"/>
                </a:moveTo>
                <a:lnTo>
                  <a:pt x="4338828" y="856614"/>
                </a:lnTo>
                <a:lnTo>
                  <a:pt x="4338828" y="917575"/>
                </a:lnTo>
                <a:lnTo>
                  <a:pt x="4341876" y="917575"/>
                </a:lnTo>
                <a:lnTo>
                  <a:pt x="4341876" y="856614"/>
                </a:lnTo>
                <a:close/>
              </a:path>
              <a:path w="4354195" h="2545079">
                <a:moveTo>
                  <a:pt x="4354068" y="963294"/>
                </a:moveTo>
                <a:lnTo>
                  <a:pt x="4344924" y="963294"/>
                </a:lnTo>
                <a:lnTo>
                  <a:pt x="4344924" y="1024255"/>
                </a:lnTo>
                <a:lnTo>
                  <a:pt x="4354068" y="1024255"/>
                </a:lnTo>
                <a:lnTo>
                  <a:pt x="4354068" y="963294"/>
                </a:lnTo>
                <a:close/>
              </a:path>
              <a:path w="4354195" h="2545079">
                <a:moveTo>
                  <a:pt x="4341876" y="963294"/>
                </a:moveTo>
                <a:lnTo>
                  <a:pt x="4338828" y="963294"/>
                </a:lnTo>
                <a:lnTo>
                  <a:pt x="4338828" y="1024255"/>
                </a:lnTo>
                <a:lnTo>
                  <a:pt x="4341876" y="1024255"/>
                </a:lnTo>
                <a:lnTo>
                  <a:pt x="4341876" y="963294"/>
                </a:lnTo>
                <a:close/>
              </a:path>
              <a:path w="4354195" h="2545079">
                <a:moveTo>
                  <a:pt x="4354068" y="1069975"/>
                </a:moveTo>
                <a:lnTo>
                  <a:pt x="4344924" y="1069975"/>
                </a:lnTo>
                <a:lnTo>
                  <a:pt x="4344924" y="1130935"/>
                </a:lnTo>
                <a:lnTo>
                  <a:pt x="4354068" y="1130935"/>
                </a:lnTo>
                <a:lnTo>
                  <a:pt x="4354068" y="1069975"/>
                </a:lnTo>
                <a:close/>
              </a:path>
              <a:path w="4354195" h="2545079">
                <a:moveTo>
                  <a:pt x="4341876" y="1069975"/>
                </a:moveTo>
                <a:lnTo>
                  <a:pt x="4338828" y="1069975"/>
                </a:lnTo>
                <a:lnTo>
                  <a:pt x="4338828" y="1130935"/>
                </a:lnTo>
                <a:lnTo>
                  <a:pt x="4341876" y="1130935"/>
                </a:lnTo>
                <a:lnTo>
                  <a:pt x="4341876" y="1069975"/>
                </a:lnTo>
                <a:close/>
              </a:path>
              <a:path w="4354195" h="2545079">
                <a:moveTo>
                  <a:pt x="4354068" y="1176655"/>
                </a:moveTo>
                <a:lnTo>
                  <a:pt x="4344924" y="1176655"/>
                </a:lnTo>
                <a:lnTo>
                  <a:pt x="4344924" y="1237614"/>
                </a:lnTo>
                <a:lnTo>
                  <a:pt x="4354068" y="1237614"/>
                </a:lnTo>
                <a:lnTo>
                  <a:pt x="4354068" y="1176655"/>
                </a:lnTo>
                <a:close/>
              </a:path>
              <a:path w="4354195" h="2545079">
                <a:moveTo>
                  <a:pt x="4341876" y="1176655"/>
                </a:moveTo>
                <a:lnTo>
                  <a:pt x="4338828" y="1176655"/>
                </a:lnTo>
                <a:lnTo>
                  <a:pt x="4338828" y="1237614"/>
                </a:lnTo>
                <a:lnTo>
                  <a:pt x="4341876" y="1237614"/>
                </a:lnTo>
                <a:lnTo>
                  <a:pt x="4341876" y="1176655"/>
                </a:lnTo>
                <a:close/>
              </a:path>
              <a:path w="4354195" h="2545079">
                <a:moveTo>
                  <a:pt x="4354068" y="1283335"/>
                </a:moveTo>
                <a:lnTo>
                  <a:pt x="4344924" y="1283335"/>
                </a:lnTo>
                <a:lnTo>
                  <a:pt x="4344924" y="1344295"/>
                </a:lnTo>
                <a:lnTo>
                  <a:pt x="4354068" y="1344295"/>
                </a:lnTo>
                <a:lnTo>
                  <a:pt x="4354068" y="1283335"/>
                </a:lnTo>
                <a:close/>
              </a:path>
              <a:path w="4354195" h="2545079">
                <a:moveTo>
                  <a:pt x="4341876" y="1283335"/>
                </a:moveTo>
                <a:lnTo>
                  <a:pt x="4338828" y="1283335"/>
                </a:lnTo>
                <a:lnTo>
                  <a:pt x="4338828" y="1344295"/>
                </a:lnTo>
                <a:lnTo>
                  <a:pt x="4341876" y="1344295"/>
                </a:lnTo>
                <a:lnTo>
                  <a:pt x="4341876" y="1283335"/>
                </a:lnTo>
                <a:close/>
              </a:path>
              <a:path w="4354195" h="2545079">
                <a:moveTo>
                  <a:pt x="4354068" y="1390015"/>
                </a:moveTo>
                <a:lnTo>
                  <a:pt x="4344924" y="1390015"/>
                </a:lnTo>
                <a:lnTo>
                  <a:pt x="4344924" y="1450975"/>
                </a:lnTo>
                <a:lnTo>
                  <a:pt x="4354068" y="1450975"/>
                </a:lnTo>
                <a:lnTo>
                  <a:pt x="4354068" y="1390015"/>
                </a:lnTo>
                <a:close/>
              </a:path>
              <a:path w="4354195" h="2545079">
                <a:moveTo>
                  <a:pt x="4341876" y="1390015"/>
                </a:moveTo>
                <a:lnTo>
                  <a:pt x="4338828" y="1390015"/>
                </a:lnTo>
                <a:lnTo>
                  <a:pt x="4338828" y="1450975"/>
                </a:lnTo>
                <a:lnTo>
                  <a:pt x="4341876" y="1450975"/>
                </a:lnTo>
                <a:lnTo>
                  <a:pt x="4341876" y="1390015"/>
                </a:lnTo>
                <a:close/>
              </a:path>
              <a:path w="4354195" h="2545079">
                <a:moveTo>
                  <a:pt x="4354068" y="1496695"/>
                </a:moveTo>
                <a:lnTo>
                  <a:pt x="4344924" y="1496695"/>
                </a:lnTo>
                <a:lnTo>
                  <a:pt x="4344924" y="1557655"/>
                </a:lnTo>
                <a:lnTo>
                  <a:pt x="4354068" y="1557655"/>
                </a:lnTo>
                <a:lnTo>
                  <a:pt x="4354068" y="1496695"/>
                </a:lnTo>
                <a:close/>
              </a:path>
              <a:path w="4354195" h="2545079">
                <a:moveTo>
                  <a:pt x="4341876" y="1496695"/>
                </a:moveTo>
                <a:lnTo>
                  <a:pt x="4338828" y="1496695"/>
                </a:lnTo>
                <a:lnTo>
                  <a:pt x="4338828" y="1557655"/>
                </a:lnTo>
                <a:lnTo>
                  <a:pt x="4341876" y="1557655"/>
                </a:lnTo>
                <a:lnTo>
                  <a:pt x="4341876" y="1496695"/>
                </a:lnTo>
                <a:close/>
              </a:path>
              <a:path w="4354195" h="2545079">
                <a:moveTo>
                  <a:pt x="4354068" y="1603375"/>
                </a:moveTo>
                <a:lnTo>
                  <a:pt x="4344924" y="1603375"/>
                </a:lnTo>
                <a:lnTo>
                  <a:pt x="4344924" y="1664335"/>
                </a:lnTo>
                <a:lnTo>
                  <a:pt x="4354068" y="1664335"/>
                </a:lnTo>
                <a:lnTo>
                  <a:pt x="4354068" y="1603375"/>
                </a:lnTo>
                <a:close/>
              </a:path>
              <a:path w="4354195" h="2545079">
                <a:moveTo>
                  <a:pt x="4341876" y="1603375"/>
                </a:moveTo>
                <a:lnTo>
                  <a:pt x="4338828" y="1603375"/>
                </a:lnTo>
                <a:lnTo>
                  <a:pt x="4338828" y="1664335"/>
                </a:lnTo>
                <a:lnTo>
                  <a:pt x="4341876" y="1664335"/>
                </a:lnTo>
                <a:lnTo>
                  <a:pt x="4341876" y="1603375"/>
                </a:lnTo>
                <a:close/>
              </a:path>
              <a:path w="4354195" h="2545079">
                <a:moveTo>
                  <a:pt x="4354068" y="1710055"/>
                </a:moveTo>
                <a:lnTo>
                  <a:pt x="4344924" y="1710055"/>
                </a:lnTo>
                <a:lnTo>
                  <a:pt x="4344924" y="1771002"/>
                </a:lnTo>
                <a:lnTo>
                  <a:pt x="4354068" y="1771002"/>
                </a:lnTo>
                <a:lnTo>
                  <a:pt x="4354068" y="1710055"/>
                </a:lnTo>
                <a:close/>
              </a:path>
              <a:path w="4354195" h="2545079">
                <a:moveTo>
                  <a:pt x="4341876" y="1710055"/>
                </a:moveTo>
                <a:lnTo>
                  <a:pt x="4338828" y="1710055"/>
                </a:lnTo>
                <a:lnTo>
                  <a:pt x="4338828" y="1771002"/>
                </a:lnTo>
                <a:lnTo>
                  <a:pt x="4341876" y="1771002"/>
                </a:lnTo>
                <a:lnTo>
                  <a:pt x="4341876" y="1710055"/>
                </a:lnTo>
                <a:close/>
              </a:path>
              <a:path w="4354195" h="2545079">
                <a:moveTo>
                  <a:pt x="4354068" y="1816722"/>
                </a:moveTo>
                <a:lnTo>
                  <a:pt x="4344924" y="1816722"/>
                </a:lnTo>
                <a:lnTo>
                  <a:pt x="4344924" y="1877682"/>
                </a:lnTo>
                <a:lnTo>
                  <a:pt x="4354068" y="1877682"/>
                </a:lnTo>
                <a:lnTo>
                  <a:pt x="4354068" y="1816722"/>
                </a:lnTo>
                <a:close/>
              </a:path>
              <a:path w="4354195" h="2545079">
                <a:moveTo>
                  <a:pt x="4341876" y="1816722"/>
                </a:moveTo>
                <a:lnTo>
                  <a:pt x="4338828" y="1816722"/>
                </a:lnTo>
                <a:lnTo>
                  <a:pt x="4338828" y="1877682"/>
                </a:lnTo>
                <a:lnTo>
                  <a:pt x="4341876" y="1877682"/>
                </a:lnTo>
                <a:lnTo>
                  <a:pt x="4341876" y="1816722"/>
                </a:lnTo>
                <a:close/>
              </a:path>
              <a:path w="4354195" h="2545079">
                <a:moveTo>
                  <a:pt x="4354068" y="1923402"/>
                </a:moveTo>
                <a:lnTo>
                  <a:pt x="4344924" y="1923402"/>
                </a:lnTo>
                <a:lnTo>
                  <a:pt x="4344924" y="1984362"/>
                </a:lnTo>
                <a:lnTo>
                  <a:pt x="4354068" y="1984362"/>
                </a:lnTo>
                <a:lnTo>
                  <a:pt x="4354068" y="1923402"/>
                </a:lnTo>
                <a:close/>
              </a:path>
              <a:path w="4354195" h="2545079">
                <a:moveTo>
                  <a:pt x="4341876" y="1923402"/>
                </a:moveTo>
                <a:lnTo>
                  <a:pt x="4338828" y="1923402"/>
                </a:lnTo>
                <a:lnTo>
                  <a:pt x="4338828" y="1984362"/>
                </a:lnTo>
                <a:lnTo>
                  <a:pt x="4341876" y="1984362"/>
                </a:lnTo>
                <a:lnTo>
                  <a:pt x="4341876" y="1923402"/>
                </a:lnTo>
                <a:close/>
              </a:path>
              <a:path w="4354195" h="2545079">
                <a:moveTo>
                  <a:pt x="4354068" y="2030082"/>
                </a:moveTo>
                <a:lnTo>
                  <a:pt x="4344924" y="2030082"/>
                </a:lnTo>
                <a:lnTo>
                  <a:pt x="4344924" y="2091042"/>
                </a:lnTo>
                <a:lnTo>
                  <a:pt x="4354068" y="2091042"/>
                </a:lnTo>
                <a:lnTo>
                  <a:pt x="4354068" y="2030082"/>
                </a:lnTo>
                <a:close/>
              </a:path>
              <a:path w="4354195" h="2545079">
                <a:moveTo>
                  <a:pt x="4341876" y="2030082"/>
                </a:moveTo>
                <a:lnTo>
                  <a:pt x="4338828" y="2030082"/>
                </a:lnTo>
                <a:lnTo>
                  <a:pt x="4338828" y="2091042"/>
                </a:lnTo>
                <a:lnTo>
                  <a:pt x="4341876" y="2091042"/>
                </a:lnTo>
                <a:lnTo>
                  <a:pt x="4341876" y="2030082"/>
                </a:lnTo>
                <a:close/>
              </a:path>
              <a:path w="4354195" h="2545079">
                <a:moveTo>
                  <a:pt x="4344416" y="2136724"/>
                </a:moveTo>
                <a:lnTo>
                  <a:pt x="4344271" y="2137803"/>
                </a:lnTo>
                <a:lnTo>
                  <a:pt x="4342797" y="2158453"/>
                </a:lnTo>
                <a:lnTo>
                  <a:pt x="4342676" y="2159609"/>
                </a:lnTo>
                <a:lnTo>
                  <a:pt x="4340098" y="2179891"/>
                </a:lnTo>
                <a:lnTo>
                  <a:pt x="4337050" y="2196947"/>
                </a:lnTo>
                <a:lnTo>
                  <a:pt x="4346067" y="2198560"/>
                </a:lnTo>
                <a:lnTo>
                  <a:pt x="4349115" y="2181034"/>
                </a:lnTo>
                <a:lnTo>
                  <a:pt x="4351909" y="2159609"/>
                </a:lnTo>
                <a:lnTo>
                  <a:pt x="4353433" y="2137803"/>
                </a:lnTo>
                <a:lnTo>
                  <a:pt x="4353560" y="2136965"/>
                </a:lnTo>
                <a:lnTo>
                  <a:pt x="4344416" y="2136724"/>
                </a:lnTo>
                <a:close/>
              </a:path>
              <a:path w="4354195" h="2545079">
                <a:moveTo>
                  <a:pt x="4338320" y="2136559"/>
                </a:moveTo>
                <a:lnTo>
                  <a:pt x="4338288" y="2137803"/>
                </a:lnTo>
                <a:lnTo>
                  <a:pt x="4336639" y="2158682"/>
                </a:lnTo>
                <a:lnTo>
                  <a:pt x="4334002" y="2179116"/>
                </a:lnTo>
                <a:lnTo>
                  <a:pt x="4331081" y="2195880"/>
                </a:lnTo>
                <a:lnTo>
                  <a:pt x="4334002" y="2196414"/>
                </a:lnTo>
                <a:lnTo>
                  <a:pt x="4336981" y="2179891"/>
                </a:lnTo>
                <a:lnTo>
                  <a:pt x="4337100" y="2179116"/>
                </a:lnTo>
                <a:lnTo>
                  <a:pt x="4339733" y="2158453"/>
                </a:lnTo>
                <a:lnTo>
                  <a:pt x="4341217" y="2137803"/>
                </a:lnTo>
                <a:lnTo>
                  <a:pt x="4341368" y="2136635"/>
                </a:lnTo>
                <a:lnTo>
                  <a:pt x="4338320" y="2136559"/>
                </a:lnTo>
                <a:close/>
              </a:path>
              <a:path w="4354195" h="2545079">
                <a:moveTo>
                  <a:pt x="4326001" y="2241042"/>
                </a:moveTo>
                <a:lnTo>
                  <a:pt x="4319397" y="2260358"/>
                </a:lnTo>
                <a:lnTo>
                  <a:pt x="4311904" y="2279434"/>
                </a:lnTo>
                <a:lnTo>
                  <a:pt x="4303776" y="2297607"/>
                </a:lnTo>
                <a:lnTo>
                  <a:pt x="4312031" y="2301354"/>
                </a:lnTo>
                <a:lnTo>
                  <a:pt x="4320413" y="2282786"/>
                </a:lnTo>
                <a:lnTo>
                  <a:pt x="4328033" y="2263305"/>
                </a:lnTo>
                <a:lnTo>
                  <a:pt x="4334637" y="2243988"/>
                </a:lnTo>
                <a:lnTo>
                  <a:pt x="4326001" y="2241042"/>
                </a:lnTo>
                <a:close/>
              </a:path>
              <a:path w="4354195" h="2545079">
                <a:moveTo>
                  <a:pt x="4320159" y="2239086"/>
                </a:moveTo>
                <a:lnTo>
                  <a:pt x="4313555" y="2258402"/>
                </a:lnTo>
                <a:lnTo>
                  <a:pt x="4306189" y="2277211"/>
                </a:lnTo>
                <a:lnTo>
                  <a:pt x="4298188" y="2295105"/>
                </a:lnTo>
                <a:lnTo>
                  <a:pt x="4300982" y="2296363"/>
                </a:lnTo>
                <a:lnTo>
                  <a:pt x="4308983" y="2278329"/>
                </a:lnTo>
                <a:lnTo>
                  <a:pt x="4316476" y="2259380"/>
                </a:lnTo>
                <a:lnTo>
                  <a:pt x="4323080" y="2240064"/>
                </a:lnTo>
                <a:lnTo>
                  <a:pt x="4320159" y="2239086"/>
                </a:lnTo>
                <a:close/>
              </a:path>
              <a:path w="4354195" h="2545079">
                <a:moveTo>
                  <a:pt x="4281678" y="2337396"/>
                </a:moveTo>
                <a:lnTo>
                  <a:pt x="4273169" y="2350808"/>
                </a:lnTo>
                <a:lnTo>
                  <a:pt x="4261485" y="2367216"/>
                </a:lnTo>
                <a:lnTo>
                  <a:pt x="4248912" y="2383167"/>
                </a:lnTo>
                <a:lnTo>
                  <a:pt x="4246118" y="2386495"/>
                </a:lnTo>
                <a:lnTo>
                  <a:pt x="4252976" y="2392489"/>
                </a:lnTo>
                <a:lnTo>
                  <a:pt x="4256151" y="2388819"/>
                </a:lnTo>
                <a:lnTo>
                  <a:pt x="4268978" y="2372525"/>
                </a:lnTo>
                <a:lnTo>
                  <a:pt x="4280916" y="2355723"/>
                </a:lnTo>
                <a:lnTo>
                  <a:pt x="4289425" y="2342324"/>
                </a:lnTo>
                <a:lnTo>
                  <a:pt x="4281678" y="2337396"/>
                </a:lnTo>
                <a:close/>
              </a:path>
              <a:path w="4354195" h="2545079">
                <a:moveTo>
                  <a:pt x="4276598" y="2334120"/>
                </a:moveTo>
                <a:lnTo>
                  <a:pt x="4267962" y="2347518"/>
                </a:lnTo>
                <a:lnTo>
                  <a:pt x="4256532" y="2363685"/>
                </a:lnTo>
                <a:lnTo>
                  <a:pt x="4244213" y="2379395"/>
                </a:lnTo>
                <a:lnTo>
                  <a:pt x="4241419" y="2382494"/>
                </a:lnTo>
                <a:lnTo>
                  <a:pt x="4243705" y="2384488"/>
                </a:lnTo>
                <a:lnTo>
                  <a:pt x="4246499" y="2381275"/>
                </a:lnTo>
                <a:lnTo>
                  <a:pt x="4258945" y="2365451"/>
                </a:lnTo>
                <a:lnTo>
                  <a:pt x="4270629" y="2349169"/>
                </a:lnTo>
                <a:lnTo>
                  <a:pt x="4279138" y="2335758"/>
                </a:lnTo>
                <a:lnTo>
                  <a:pt x="4276598" y="2334120"/>
                </a:lnTo>
                <a:close/>
              </a:path>
              <a:path w="4354195" h="2545079">
                <a:moveTo>
                  <a:pt x="4214876" y="2419654"/>
                </a:moveTo>
                <a:lnTo>
                  <a:pt x="4207256" y="2426817"/>
                </a:lnTo>
                <a:lnTo>
                  <a:pt x="4192143" y="2440012"/>
                </a:lnTo>
                <a:lnTo>
                  <a:pt x="4176141" y="2452535"/>
                </a:lnTo>
                <a:lnTo>
                  <a:pt x="4168013" y="2458288"/>
                </a:lnTo>
                <a:lnTo>
                  <a:pt x="4173347" y="2465743"/>
                </a:lnTo>
                <a:lnTo>
                  <a:pt x="4181856" y="2459723"/>
                </a:lnTo>
                <a:lnTo>
                  <a:pt x="4198112" y="2446909"/>
                </a:lnTo>
                <a:lnTo>
                  <a:pt x="4213606" y="2433447"/>
                </a:lnTo>
                <a:lnTo>
                  <a:pt x="4221099" y="2426284"/>
                </a:lnTo>
                <a:lnTo>
                  <a:pt x="4214876" y="2419654"/>
                </a:lnTo>
                <a:close/>
              </a:path>
              <a:path w="4354195" h="2545079">
                <a:moveTo>
                  <a:pt x="4210685" y="2415235"/>
                </a:moveTo>
                <a:lnTo>
                  <a:pt x="4203065" y="2422385"/>
                </a:lnTo>
                <a:lnTo>
                  <a:pt x="4188079" y="2435402"/>
                </a:lnTo>
                <a:lnTo>
                  <a:pt x="4172331" y="2447747"/>
                </a:lnTo>
                <a:lnTo>
                  <a:pt x="4164457" y="2453322"/>
                </a:lnTo>
                <a:lnTo>
                  <a:pt x="4166235" y="2455811"/>
                </a:lnTo>
                <a:lnTo>
                  <a:pt x="4174236" y="2450134"/>
                </a:lnTo>
                <a:lnTo>
                  <a:pt x="4190111" y="2437714"/>
                </a:lnTo>
                <a:lnTo>
                  <a:pt x="4205224" y="2424607"/>
                </a:lnTo>
                <a:lnTo>
                  <a:pt x="4212717" y="2417445"/>
                </a:lnTo>
                <a:lnTo>
                  <a:pt x="4210685" y="2415235"/>
                </a:lnTo>
                <a:close/>
              </a:path>
              <a:path w="4354195" h="2545079">
                <a:moveTo>
                  <a:pt x="4129532" y="2482672"/>
                </a:moveTo>
                <a:lnTo>
                  <a:pt x="4125087" y="2485275"/>
                </a:lnTo>
                <a:lnTo>
                  <a:pt x="4106926" y="2494572"/>
                </a:lnTo>
                <a:lnTo>
                  <a:pt x="4088384" y="2502916"/>
                </a:lnTo>
                <a:lnTo>
                  <a:pt x="4074541" y="2508326"/>
                </a:lnTo>
                <a:lnTo>
                  <a:pt x="4077970" y="2516835"/>
                </a:lnTo>
                <a:lnTo>
                  <a:pt x="4092067" y="2511259"/>
                </a:lnTo>
                <a:lnTo>
                  <a:pt x="4111240" y="2502649"/>
                </a:lnTo>
                <a:lnTo>
                  <a:pt x="4129659" y="2493187"/>
                </a:lnTo>
                <a:lnTo>
                  <a:pt x="4134104" y="2490597"/>
                </a:lnTo>
                <a:lnTo>
                  <a:pt x="4129532" y="2482672"/>
                </a:lnTo>
                <a:close/>
              </a:path>
              <a:path w="4354195" h="2545079">
                <a:moveTo>
                  <a:pt x="4126484" y="2477401"/>
                </a:moveTo>
                <a:lnTo>
                  <a:pt x="4121939" y="2480043"/>
                </a:lnTo>
                <a:lnTo>
                  <a:pt x="4104132" y="2489149"/>
                </a:lnTo>
                <a:lnTo>
                  <a:pt x="4085844" y="2497366"/>
                </a:lnTo>
                <a:lnTo>
                  <a:pt x="4072382" y="2502649"/>
                </a:lnTo>
                <a:lnTo>
                  <a:pt x="4073525" y="2505494"/>
                </a:lnTo>
                <a:lnTo>
                  <a:pt x="4087114" y="2500134"/>
                </a:lnTo>
                <a:lnTo>
                  <a:pt x="4105529" y="2491867"/>
                </a:lnTo>
                <a:lnTo>
                  <a:pt x="4123563" y="2482634"/>
                </a:lnTo>
                <a:lnTo>
                  <a:pt x="4128008" y="2480043"/>
                </a:lnTo>
                <a:lnTo>
                  <a:pt x="4126484" y="2477401"/>
                </a:lnTo>
                <a:close/>
              </a:path>
              <a:path w="4354195" h="2545079">
                <a:moveTo>
                  <a:pt x="4031234" y="2522334"/>
                </a:moveTo>
                <a:lnTo>
                  <a:pt x="4029837" y="2522753"/>
                </a:lnTo>
                <a:lnTo>
                  <a:pt x="4009517" y="2527401"/>
                </a:lnTo>
                <a:lnTo>
                  <a:pt x="3988816" y="2531097"/>
                </a:lnTo>
                <a:lnTo>
                  <a:pt x="3971544" y="2533269"/>
                </a:lnTo>
                <a:lnTo>
                  <a:pt x="3972687" y="2542336"/>
                </a:lnTo>
                <a:lnTo>
                  <a:pt x="3990467" y="2540101"/>
                </a:lnTo>
                <a:lnTo>
                  <a:pt x="4011549" y="2536317"/>
                </a:lnTo>
                <a:lnTo>
                  <a:pt x="4032250" y="2531541"/>
                </a:lnTo>
                <a:lnTo>
                  <a:pt x="4033774" y="2531122"/>
                </a:lnTo>
                <a:lnTo>
                  <a:pt x="4031234" y="2522334"/>
                </a:lnTo>
                <a:close/>
              </a:path>
              <a:path w="4354195" h="2545079">
                <a:moveTo>
                  <a:pt x="4029583" y="2516479"/>
                </a:moveTo>
                <a:lnTo>
                  <a:pt x="4028059" y="2516886"/>
                </a:lnTo>
                <a:lnTo>
                  <a:pt x="4008120" y="2521458"/>
                </a:lnTo>
                <a:lnTo>
                  <a:pt x="3987673" y="2525102"/>
                </a:lnTo>
                <a:lnTo>
                  <a:pt x="3970782" y="2527223"/>
                </a:lnTo>
                <a:lnTo>
                  <a:pt x="3971163" y="2530246"/>
                </a:lnTo>
                <a:lnTo>
                  <a:pt x="3988308" y="2528100"/>
                </a:lnTo>
                <a:lnTo>
                  <a:pt x="4008755" y="2524429"/>
                </a:lnTo>
                <a:lnTo>
                  <a:pt x="4028948" y="2519819"/>
                </a:lnTo>
                <a:lnTo>
                  <a:pt x="4030472" y="2519400"/>
                </a:lnTo>
                <a:lnTo>
                  <a:pt x="4029583" y="2516479"/>
                </a:lnTo>
                <a:close/>
              </a:path>
              <a:path w="4354195" h="2545079">
                <a:moveTo>
                  <a:pt x="3926078" y="2535897"/>
                </a:moveTo>
                <a:lnTo>
                  <a:pt x="3924808" y="2535936"/>
                </a:lnTo>
                <a:lnTo>
                  <a:pt x="3865245" y="2535936"/>
                </a:lnTo>
                <a:lnTo>
                  <a:pt x="3865245" y="2545080"/>
                </a:lnTo>
                <a:lnTo>
                  <a:pt x="3925062" y="2545080"/>
                </a:lnTo>
                <a:lnTo>
                  <a:pt x="3926332" y="2545041"/>
                </a:lnTo>
                <a:lnTo>
                  <a:pt x="3926078" y="2535897"/>
                </a:lnTo>
                <a:close/>
              </a:path>
              <a:path w="4354195" h="2545079">
                <a:moveTo>
                  <a:pt x="3925951" y="2529801"/>
                </a:moveTo>
                <a:lnTo>
                  <a:pt x="3924681" y="2529840"/>
                </a:lnTo>
                <a:lnTo>
                  <a:pt x="3865245" y="2529840"/>
                </a:lnTo>
                <a:lnTo>
                  <a:pt x="3865245" y="2532888"/>
                </a:lnTo>
                <a:lnTo>
                  <a:pt x="3924808" y="2532888"/>
                </a:lnTo>
                <a:lnTo>
                  <a:pt x="3926078" y="2532849"/>
                </a:lnTo>
                <a:lnTo>
                  <a:pt x="3925951" y="2529801"/>
                </a:lnTo>
                <a:close/>
              </a:path>
              <a:path w="4354195" h="2545079">
                <a:moveTo>
                  <a:pt x="3819525" y="2535936"/>
                </a:moveTo>
                <a:lnTo>
                  <a:pt x="3758565" y="2535936"/>
                </a:lnTo>
                <a:lnTo>
                  <a:pt x="3758565" y="2545080"/>
                </a:lnTo>
                <a:lnTo>
                  <a:pt x="3819525" y="2545080"/>
                </a:lnTo>
                <a:lnTo>
                  <a:pt x="3819525" y="2535936"/>
                </a:lnTo>
                <a:close/>
              </a:path>
              <a:path w="4354195" h="2545079">
                <a:moveTo>
                  <a:pt x="3819525" y="2529840"/>
                </a:moveTo>
                <a:lnTo>
                  <a:pt x="3758565" y="2529840"/>
                </a:lnTo>
                <a:lnTo>
                  <a:pt x="3758565" y="2532888"/>
                </a:lnTo>
                <a:lnTo>
                  <a:pt x="3819525" y="2532888"/>
                </a:lnTo>
                <a:lnTo>
                  <a:pt x="3819525" y="2529840"/>
                </a:lnTo>
                <a:close/>
              </a:path>
              <a:path w="4354195" h="2545079">
                <a:moveTo>
                  <a:pt x="3712845" y="2535936"/>
                </a:moveTo>
                <a:lnTo>
                  <a:pt x="3651885" y="2535936"/>
                </a:lnTo>
                <a:lnTo>
                  <a:pt x="3651885" y="2545080"/>
                </a:lnTo>
                <a:lnTo>
                  <a:pt x="3712845" y="2545080"/>
                </a:lnTo>
                <a:lnTo>
                  <a:pt x="3712845" y="2535936"/>
                </a:lnTo>
                <a:close/>
              </a:path>
              <a:path w="4354195" h="2545079">
                <a:moveTo>
                  <a:pt x="3712845" y="2529840"/>
                </a:moveTo>
                <a:lnTo>
                  <a:pt x="3651885" y="2529840"/>
                </a:lnTo>
                <a:lnTo>
                  <a:pt x="3651885" y="2532888"/>
                </a:lnTo>
                <a:lnTo>
                  <a:pt x="3712845" y="2532888"/>
                </a:lnTo>
                <a:lnTo>
                  <a:pt x="3712845" y="2529840"/>
                </a:lnTo>
                <a:close/>
              </a:path>
              <a:path w="4354195" h="2545079">
                <a:moveTo>
                  <a:pt x="3606165" y="2535936"/>
                </a:moveTo>
                <a:lnTo>
                  <a:pt x="3545205" y="2535936"/>
                </a:lnTo>
                <a:lnTo>
                  <a:pt x="3545205" y="2545080"/>
                </a:lnTo>
                <a:lnTo>
                  <a:pt x="3606165" y="2545080"/>
                </a:lnTo>
                <a:lnTo>
                  <a:pt x="3606165" y="2535936"/>
                </a:lnTo>
                <a:close/>
              </a:path>
              <a:path w="4354195" h="2545079">
                <a:moveTo>
                  <a:pt x="3606165" y="2529840"/>
                </a:moveTo>
                <a:lnTo>
                  <a:pt x="3545205" y="2529840"/>
                </a:lnTo>
                <a:lnTo>
                  <a:pt x="3545205" y="2532888"/>
                </a:lnTo>
                <a:lnTo>
                  <a:pt x="3606165" y="2532888"/>
                </a:lnTo>
                <a:lnTo>
                  <a:pt x="3606165" y="2529840"/>
                </a:lnTo>
                <a:close/>
              </a:path>
              <a:path w="4354195" h="2545079">
                <a:moveTo>
                  <a:pt x="3499485" y="2535936"/>
                </a:moveTo>
                <a:lnTo>
                  <a:pt x="3438525" y="2535936"/>
                </a:lnTo>
                <a:lnTo>
                  <a:pt x="3438525" y="2545080"/>
                </a:lnTo>
                <a:lnTo>
                  <a:pt x="3499485" y="2545080"/>
                </a:lnTo>
                <a:lnTo>
                  <a:pt x="3499485" y="2535936"/>
                </a:lnTo>
                <a:close/>
              </a:path>
              <a:path w="4354195" h="2545079">
                <a:moveTo>
                  <a:pt x="3499485" y="2529840"/>
                </a:moveTo>
                <a:lnTo>
                  <a:pt x="3438525" y="2529840"/>
                </a:lnTo>
                <a:lnTo>
                  <a:pt x="3438525" y="2532888"/>
                </a:lnTo>
                <a:lnTo>
                  <a:pt x="3499485" y="2532888"/>
                </a:lnTo>
                <a:lnTo>
                  <a:pt x="3499485" y="2529840"/>
                </a:lnTo>
                <a:close/>
              </a:path>
              <a:path w="4354195" h="2545079">
                <a:moveTo>
                  <a:pt x="3392805" y="2535936"/>
                </a:moveTo>
                <a:lnTo>
                  <a:pt x="3331845" y="2535936"/>
                </a:lnTo>
                <a:lnTo>
                  <a:pt x="3331845" y="2545080"/>
                </a:lnTo>
                <a:lnTo>
                  <a:pt x="3392805" y="2545080"/>
                </a:lnTo>
                <a:lnTo>
                  <a:pt x="3392805" y="2535936"/>
                </a:lnTo>
                <a:close/>
              </a:path>
              <a:path w="4354195" h="2545079">
                <a:moveTo>
                  <a:pt x="3392805" y="2529840"/>
                </a:moveTo>
                <a:lnTo>
                  <a:pt x="3331845" y="2529840"/>
                </a:lnTo>
                <a:lnTo>
                  <a:pt x="3331845" y="2532888"/>
                </a:lnTo>
                <a:lnTo>
                  <a:pt x="3392805" y="2532888"/>
                </a:lnTo>
                <a:lnTo>
                  <a:pt x="3392805" y="2529840"/>
                </a:lnTo>
                <a:close/>
              </a:path>
              <a:path w="4354195" h="2545079">
                <a:moveTo>
                  <a:pt x="3286125" y="2535936"/>
                </a:moveTo>
                <a:lnTo>
                  <a:pt x="3225165" y="2535936"/>
                </a:lnTo>
                <a:lnTo>
                  <a:pt x="3225165" y="2545080"/>
                </a:lnTo>
                <a:lnTo>
                  <a:pt x="3286125" y="2545080"/>
                </a:lnTo>
                <a:lnTo>
                  <a:pt x="3286125" y="2535936"/>
                </a:lnTo>
                <a:close/>
              </a:path>
              <a:path w="4354195" h="2545079">
                <a:moveTo>
                  <a:pt x="3286125" y="2529840"/>
                </a:moveTo>
                <a:lnTo>
                  <a:pt x="3225165" y="2529840"/>
                </a:lnTo>
                <a:lnTo>
                  <a:pt x="3225165" y="2532888"/>
                </a:lnTo>
                <a:lnTo>
                  <a:pt x="3286125" y="2532888"/>
                </a:lnTo>
                <a:lnTo>
                  <a:pt x="3286125" y="2529840"/>
                </a:lnTo>
                <a:close/>
              </a:path>
              <a:path w="4354195" h="2545079">
                <a:moveTo>
                  <a:pt x="3179445" y="2535936"/>
                </a:moveTo>
                <a:lnTo>
                  <a:pt x="3118485" y="2535936"/>
                </a:lnTo>
                <a:lnTo>
                  <a:pt x="3118485" y="2545080"/>
                </a:lnTo>
                <a:lnTo>
                  <a:pt x="3179445" y="2545080"/>
                </a:lnTo>
                <a:lnTo>
                  <a:pt x="3179445" y="2535936"/>
                </a:lnTo>
                <a:close/>
              </a:path>
              <a:path w="4354195" h="2545079">
                <a:moveTo>
                  <a:pt x="3179445" y="2529840"/>
                </a:moveTo>
                <a:lnTo>
                  <a:pt x="3118485" y="2529840"/>
                </a:lnTo>
                <a:lnTo>
                  <a:pt x="3118485" y="2532888"/>
                </a:lnTo>
                <a:lnTo>
                  <a:pt x="3179445" y="2532888"/>
                </a:lnTo>
                <a:lnTo>
                  <a:pt x="3179445" y="2529840"/>
                </a:lnTo>
                <a:close/>
              </a:path>
              <a:path w="4354195" h="2545079">
                <a:moveTo>
                  <a:pt x="3072765" y="2535936"/>
                </a:moveTo>
                <a:lnTo>
                  <a:pt x="3011805" y="2535936"/>
                </a:lnTo>
                <a:lnTo>
                  <a:pt x="3011805" y="2545080"/>
                </a:lnTo>
                <a:lnTo>
                  <a:pt x="3072765" y="2545080"/>
                </a:lnTo>
                <a:lnTo>
                  <a:pt x="3072765" y="2535936"/>
                </a:lnTo>
                <a:close/>
              </a:path>
              <a:path w="4354195" h="2545079">
                <a:moveTo>
                  <a:pt x="3072765" y="2529840"/>
                </a:moveTo>
                <a:lnTo>
                  <a:pt x="3011805" y="2529840"/>
                </a:lnTo>
                <a:lnTo>
                  <a:pt x="3011805" y="2532888"/>
                </a:lnTo>
                <a:lnTo>
                  <a:pt x="3072765" y="2532888"/>
                </a:lnTo>
                <a:lnTo>
                  <a:pt x="3072765" y="2529840"/>
                </a:lnTo>
                <a:close/>
              </a:path>
              <a:path w="4354195" h="2545079">
                <a:moveTo>
                  <a:pt x="2966085" y="2535936"/>
                </a:moveTo>
                <a:lnTo>
                  <a:pt x="2905124" y="2535936"/>
                </a:lnTo>
                <a:lnTo>
                  <a:pt x="2905124" y="2545080"/>
                </a:lnTo>
                <a:lnTo>
                  <a:pt x="2966085" y="2545080"/>
                </a:lnTo>
                <a:lnTo>
                  <a:pt x="2966085" y="2535936"/>
                </a:lnTo>
                <a:close/>
              </a:path>
              <a:path w="4354195" h="2545079">
                <a:moveTo>
                  <a:pt x="2966085" y="2529840"/>
                </a:moveTo>
                <a:lnTo>
                  <a:pt x="2905124" y="2529840"/>
                </a:lnTo>
                <a:lnTo>
                  <a:pt x="2905124" y="2532888"/>
                </a:lnTo>
                <a:lnTo>
                  <a:pt x="2966085" y="2532888"/>
                </a:lnTo>
                <a:lnTo>
                  <a:pt x="2966085" y="2529840"/>
                </a:lnTo>
                <a:close/>
              </a:path>
              <a:path w="4354195" h="2545079">
                <a:moveTo>
                  <a:pt x="2859405" y="2535936"/>
                </a:moveTo>
                <a:lnTo>
                  <a:pt x="2798445" y="2535936"/>
                </a:lnTo>
                <a:lnTo>
                  <a:pt x="2798445" y="2545080"/>
                </a:lnTo>
                <a:lnTo>
                  <a:pt x="2859405" y="2545080"/>
                </a:lnTo>
                <a:lnTo>
                  <a:pt x="2859405" y="2535936"/>
                </a:lnTo>
                <a:close/>
              </a:path>
              <a:path w="4354195" h="2545079">
                <a:moveTo>
                  <a:pt x="2859405" y="2529840"/>
                </a:moveTo>
                <a:lnTo>
                  <a:pt x="2798445" y="2529840"/>
                </a:lnTo>
                <a:lnTo>
                  <a:pt x="2798445" y="2532888"/>
                </a:lnTo>
                <a:lnTo>
                  <a:pt x="2859405" y="2532888"/>
                </a:lnTo>
                <a:lnTo>
                  <a:pt x="2859405" y="2529840"/>
                </a:lnTo>
                <a:close/>
              </a:path>
              <a:path w="4354195" h="2545079">
                <a:moveTo>
                  <a:pt x="2752725" y="2535936"/>
                </a:moveTo>
                <a:lnTo>
                  <a:pt x="2691765" y="2535936"/>
                </a:lnTo>
                <a:lnTo>
                  <a:pt x="2691765" y="2545080"/>
                </a:lnTo>
                <a:lnTo>
                  <a:pt x="2752725" y="2545080"/>
                </a:lnTo>
                <a:lnTo>
                  <a:pt x="2752725" y="2535936"/>
                </a:lnTo>
                <a:close/>
              </a:path>
              <a:path w="4354195" h="2545079">
                <a:moveTo>
                  <a:pt x="2752725" y="2529840"/>
                </a:moveTo>
                <a:lnTo>
                  <a:pt x="2691765" y="2529840"/>
                </a:lnTo>
                <a:lnTo>
                  <a:pt x="2691765" y="2532888"/>
                </a:lnTo>
                <a:lnTo>
                  <a:pt x="2752725" y="2532888"/>
                </a:lnTo>
                <a:lnTo>
                  <a:pt x="2752725" y="2529840"/>
                </a:lnTo>
                <a:close/>
              </a:path>
              <a:path w="4354195" h="2545079">
                <a:moveTo>
                  <a:pt x="2646045" y="2535936"/>
                </a:moveTo>
                <a:lnTo>
                  <a:pt x="2585085" y="2535936"/>
                </a:lnTo>
                <a:lnTo>
                  <a:pt x="2585085" y="2545080"/>
                </a:lnTo>
                <a:lnTo>
                  <a:pt x="2646045" y="2545080"/>
                </a:lnTo>
                <a:lnTo>
                  <a:pt x="2646045" y="2535936"/>
                </a:lnTo>
                <a:close/>
              </a:path>
              <a:path w="4354195" h="2545079">
                <a:moveTo>
                  <a:pt x="2646045" y="2529840"/>
                </a:moveTo>
                <a:lnTo>
                  <a:pt x="2585085" y="2529840"/>
                </a:lnTo>
                <a:lnTo>
                  <a:pt x="2585085" y="2532888"/>
                </a:lnTo>
                <a:lnTo>
                  <a:pt x="2646045" y="2532888"/>
                </a:lnTo>
                <a:lnTo>
                  <a:pt x="2646045" y="2529840"/>
                </a:lnTo>
                <a:close/>
              </a:path>
              <a:path w="4354195" h="2545079">
                <a:moveTo>
                  <a:pt x="2539365" y="2535936"/>
                </a:moveTo>
                <a:lnTo>
                  <a:pt x="2478405" y="2535936"/>
                </a:lnTo>
                <a:lnTo>
                  <a:pt x="2478405" y="2545080"/>
                </a:lnTo>
                <a:lnTo>
                  <a:pt x="2539365" y="2545080"/>
                </a:lnTo>
                <a:lnTo>
                  <a:pt x="2539365" y="2535936"/>
                </a:lnTo>
                <a:close/>
              </a:path>
              <a:path w="4354195" h="2545079">
                <a:moveTo>
                  <a:pt x="2539365" y="2529840"/>
                </a:moveTo>
                <a:lnTo>
                  <a:pt x="2478405" y="2529840"/>
                </a:lnTo>
                <a:lnTo>
                  <a:pt x="2478405" y="2532888"/>
                </a:lnTo>
                <a:lnTo>
                  <a:pt x="2539365" y="2532888"/>
                </a:lnTo>
                <a:lnTo>
                  <a:pt x="2539365" y="2529840"/>
                </a:lnTo>
                <a:close/>
              </a:path>
              <a:path w="4354195" h="2545079">
                <a:moveTo>
                  <a:pt x="2432685" y="2535936"/>
                </a:moveTo>
                <a:lnTo>
                  <a:pt x="2371725" y="2535936"/>
                </a:lnTo>
                <a:lnTo>
                  <a:pt x="2371725" y="2545080"/>
                </a:lnTo>
                <a:lnTo>
                  <a:pt x="2432685" y="2545080"/>
                </a:lnTo>
                <a:lnTo>
                  <a:pt x="2432685" y="2535936"/>
                </a:lnTo>
                <a:close/>
              </a:path>
              <a:path w="4354195" h="2545079">
                <a:moveTo>
                  <a:pt x="2432685" y="2529840"/>
                </a:moveTo>
                <a:lnTo>
                  <a:pt x="2371725" y="2529840"/>
                </a:lnTo>
                <a:lnTo>
                  <a:pt x="2371725" y="2532888"/>
                </a:lnTo>
                <a:lnTo>
                  <a:pt x="2432685" y="2532888"/>
                </a:lnTo>
                <a:lnTo>
                  <a:pt x="2432685" y="2529840"/>
                </a:lnTo>
                <a:close/>
              </a:path>
              <a:path w="4354195" h="2545079">
                <a:moveTo>
                  <a:pt x="2326005" y="2535936"/>
                </a:moveTo>
                <a:lnTo>
                  <a:pt x="2265045" y="2535936"/>
                </a:lnTo>
                <a:lnTo>
                  <a:pt x="2265045" y="2545080"/>
                </a:lnTo>
                <a:lnTo>
                  <a:pt x="2326005" y="2545080"/>
                </a:lnTo>
                <a:lnTo>
                  <a:pt x="2326005" y="2535936"/>
                </a:lnTo>
                <a:close/>
              </a:path>
              <a:path w="4354195" h="2545079">
                <a:moveTo>
                  <a:pt x="2326005" y="2529840"/>
                </a:moveTo>
                <a:lnTo>
                  <a:pt x="2265045" y="2529840"/>
                </a:lnTo>
                <a:lnTo>
                  <a:pt x="2265045" y="2532888"/>
                </a:lnTo>
                <a:lnTo>
                  <a:pt x="2326005" y="2532888"/>
                </a:lnTo>
                <a:lnTo>
                  <a:pt x="2326005" y="2529840"/>
                </a:lnTo>
                <a:close/>
              </a:path>
              <a:path w="4354195" h="2545079">
                <a:moveTo>
                  <a:pt x="2219325" y="2535936"/>
                </a:moveTo>
                <a:lnTo>
                  <a:pt x="2158365" y="2535936"/>
                </a:lnTo>
                <a:lnTo>
                  <a:pt x="2158365" y="2545080"/>
                </a:lnTo>
                <a:lnTo>
                  <a:pt x="2219325" y="2545080"/>
                </a:lnTo>
                <a:lnTo>
                  <a:pt x="2219325" y="2535936"/>
                </a:lnTo>
                <a:close/>
              </a:path>
              <a:path w="4354195" h="2545079">
                <a:moveTo>
                  <a:pt x="2219325" y="2529840"/>
                </a:moveTo>
                <a:lnTo>
                  <a:pt x="2158365" y="2529840"/>
                </a:lnTo>
                <a:lnTo>
                  <a:pt x="2158365" y="2532888"/>
                </a:lnTo>
                <a:lnTo>
                  <a:pt x="2219325" y="2532888"/>
                </a:lnTo>
                <a:lnTo>
                  <a:pt x="2219325" y="2529840"/>
                </a:lnTo>
                <a:close/>
              </a:path>
              <a:path w="4354195" h="2545079">
                <a:moveTo>
                  <a:pt x="2112645" y="2535936"/>
                </a:moveTo>
                <a:lnTo>
                  <a:pt x="2051684" y="2535936"/>
                </a:lnTo>
                <a:lnTo>
                  <a:pt x="2051684" y="2545080"/>
                </a:lnTo>
                <a:lnTo>
                  <a:pt x="2112645" y="2545080"/>
                </a:lnTo>
                <a:lnTo>
                  <a:pt x="2112645" y="2535936"/>
                </a:lnTo>
                <a:close/>
              </a:path>
              <a:path w="4354195" h="2545079">
                <a:moveTo>
                  <a:pt x="2112645" y="2529840"/>
                </a:moveTo>
                <a:lnTo>
                  <a:pt x="2051684" y="2529840"/>
                </a:lnTo>
                <a:lnTo>
                  <a:pt x="2051684" y="2532888"/>
                </a:lnTo>
                <a:lnTo>
                  <a:pt x="2112645" y="2532888"/>
                </a:lnTo>
                <a:lnTo>
                  <a:pt x="2112645" y="2529840"/>
                </a:lnTo>
                <a:close/>
              </a:path>
              <a:path w="4354195" h="2545079">
                <a:moveTo>
                  <a:pt x="2005964" y="2535936"/>
                </a:moveTo>
                <a:lnTo>
                  <a:pt x="1945005" y="2535936"/>
                </a:lnTo>
                <a:lnTo>
                  <a:pt x="1945005" y="2545080"/>
                </a:lnTo>
                <a:lnTo>
                  <a:pt x="2005964" y="2545080"/>
                </a:lnTo>
                <a:lnTo>
                  <a:pt x="2005964" y="2535936"/>
                </a:lnTo>
                <a:close/>
              </a:path>
              <a:path w="4354195" h="2545079">
                <a:moveTo>
                  <a:pt x="2005964" y="2529840"/>
                </a:moveTo>
                <a:lnTo>
                  <a:pt x="1945005" y="2529840"/>
                </a:lnTo>
                <a:lnTo>
                  <a:pt x="1945005" y="2532888"/>
                </a:lnTo>
                <a:lnTo>
                  <a:pt x="2005964" y="2532888"/>
                </a:lnTo>
                <a:lnTo>
                  <a:pt x="2005964" y="2529840"/>
                </a:lnTo>
                <a:close/>
              </a:path>
              <a:path w="4354195" h="2545079">
                <a:moveTo>
                  <a:pt x="1899284" y="2535936"/>
                </a:moveTo>
                <a:lnTo>
                  <a:pt x="1838325" y="2535936"/>
                </a:lnTo>
                <a:lnTo>
                  <a:pt x="1838325" y="2545080"/>
                </a:lnTo>
                <a:lnTo>
                  <a:pt x="1899284" y="2545080"/>
                </a:lnTo>
                <a:lnTo>
                  <a:pt x="1899284" y="2535936"/>
                </a:lnTo>
                <a:close/>
              </a:path>
              <a:path w="4354195" h="2545079">
                <a:moveTo>
                  <a:pt x="1899284" y="2529840"/>
                </a:moveTo>
                <a:lnTo>
                  <a:pt x="1838325" y="2529840"/>
                </a:lnTo>
                <a:lnTo>
                  <a:pt x="1838325" y="2532888"/>
                </a:lnTo>
                <a:lnTo>
                  <a:pt x="1899284" y="2532888"/>
                </a:lnTo>
                <a:lnTo>
                  <a:pt x="1899284" y="2529840"/>
                </a:lnTo>
                <a:close/>
              </a:path>
              <a:path w="4354195" h="2545079">
                <a:moveTo>
                  <a:pt x="1792605" y="2535936"/>
                </a:moveTo>
                <a:lnTo>
                  <a:pt x="1731645" y="2535936"/>
                </a:lnTo>
                <a:lnTo>
                  <a:pt x="1731645" y="2545080"/>
                </a:lnTo>
                <a:lnTo>
                  <a:pt x="1792605" y="2545080"/>
                </a:lnTo>
                <a:lnTo>
                  <a:pt x="1792605" y="2535936"/>
                </a:lnTo>
                <a:close/>
              </a:path>
              <a:path w="4354195" h="2545079">
                <a:moveTo>
                  <a:pt x="1792605" y="2529840"/>
                </a:moveTo>
                <a:lnTo>
                  <a:pt x="1731645" y="2529840"/>
                </a:lnTo>
                <a:lnTo>
                  <a:pt x="1731645" y="2532888"/>
                </a:lnTo>
                <a:lnTo>
                  <a:pt x="1792605" y="2532888"/>
                </a:lnTo>
                <a:lnTo>
                  <a:pt x="1792605" y="2529840"/>
                </a:lnTo>
                <a:close/>
              </a:path>
              <a:path w="4354195" h="2545079">
                <a:moveTo>
                  <a:pt x="1685925" y="2535936"/>
                </a:moveTo>
                <a:lnTo>
                  <a:pt x="1624964" y="2535936"/>
                </a:lnTo>
                <a:lnTo>
                  <a:pt x="1624964" y="2545080"/>
                </a:lnTo>
                <a:lnTo>
                  <a:pt x="1685925" y="2545080"/>
                </a:lnTo>
                <a:lnTo>
                  <a:pt x="1685925" y="2535936"/>
                </a:lnTo>
                <a:close/>
              </a:path>
              <a:path w="4354195" h="2545079">
                <a:moveTo>
                  <a:pt x="1685925" y="2529840"/>
                </a:moveTo>
                <a:lnTo>
                  <a:pt x="1624964" y="2529840"/>
                </a:lnTo>
                <a:lnTo>
                  <a:pt x="1624964" y="2532888"/>
                </a:lnTo>
                <a:lnTo>
                  <a:pt x="1685925" y="2532888"/>
                </a:lnTo>
                <a:lnTo>
                  <a:pt x="1685925" y="2529840"/>
                </a:lnTo>
                <a:close/>
              </a:path>
              <a:path w="4354195" h="2545079">
                <a:moveTo>
                  <a:pt x="1579245" y="2535936"/>
                </a:moveTo>
                <a:lnTo>
                  <a:pt x="1518284" y="2535936"/>
                </a:lnTo>
                <a:lnTo>
                  <a:pt x="1518284" y="2545080"/>
                </a:lnTo>
                <a:lnTo>
                  <a:pt x="1579245" y="2545080"/>
                </a:lnTo>
                <a:lnTo>
                  <a:pt x="1579245" y="2535936"/>
                </a:lnTo>
                <a:close/>
              </a:path>
              <a:path w="4354195" h="2545079">
                <a:moveTo>
                  <a:pt x="1579245" y="2529840"/>
                </a:moveTo>
                <a:lnTo>
                  <a:pt x="1518284" y="2529840"/>
                </a:lnTo>
                <a:lnTo>
                  <a:pt x="1518284" y="2532888"/>
                </a:lnTo>
                <a:lnTo>
                  <a:pt x="1579245" y="2532888"/>
                </a:lnTo>
                <a:lnTo>
                  <a:pt x="1579245" y="2529840"/>
                </a:lnTo>
                <a:close/>
              </a:path>
              <a:path w="4354195" h="2545079">
                <a:moveTo>
                  <a:pt x="1472564" y="2535936"/>
                </a:moveTo>
                <a:lnTo>
                  <a:pt x="1411605" y="2535936"/>
                </a:lnTo>
                <a:lnTo>
                  <a:pt x="1411605" y="2545080"/>
                </a:lnTo>
                <a:lnTo>
                  <a:pt x="1472564" y="2545080"/>
                </a:lnTo>
                <a:lnTo>
                  <a:pt x="1472564" y="2535936"/>
                </a:lnTo>
                <a:close/>
              </a:path>
              <a:path w="4354195" h="2545079">
                <a:moveTo>
                  <a:pt x="1472564" y="2529840"/>
                </a:moveTo>
                <a:lnTo>
                  <a:pt x="1411605" y="2529840"/>
                </a:lnTo>
                <a:lnTo>
                  <a:pt x="1411605" y="2532888"/>
                </a:lnTo>
                <a:lnTo>
                  <a:pt x="1472564" y="2532888"/>
                </a:lnTo>
                <a:lnTo>
                  <a:pt x="1472564" y="2529840"/>
                </a:lnTo>
                <a:close/>
              </a:path>
              <a:path w="4354195" h="2545079">
                <a:moveTo>
                  <a:pt x="1365884" y="2535936"/>
                </a:moveTo>
                <a:lnTo>
                  <a:pt x="1304925" y="2535936"/>
                </a:lnTo>
                <a:lnTo>
                  <a:pt x="1304925" y="2545080"/>
                </a:lnTo>
                <a:lnTo>
                  <a:pt x="1365884" y="2545080"/>
                </a:lnTo>
                <a:lnTo>
                  <a:pt x="1365884" y="2535936"/>
                </a:lnTo>
                <a:close/>
              </a:path>
              <a:path w="4354195" h="2545079">
                <a:moveTo>
                  <a:pt x="1365884" y="2529840"/>
                </a:moveTo>
                <a:lnTo>
                  <a:pt x="1304925" y="2529840"/>
                </a:lnTo>
                <a:lnTo>
                  <a:pt x="1304925" y="2532888"/>
                </a:lnTo>
                <a:lnTo>
                  <a:pt x="1365884" y="2532888"/>
                </a:lnTo>
                <a:lnTo>
                  <a:pt x="1365884" y="2529840"/>
                </a:lnTo>
                <a:close/>
              </a:path>
              <a:path w="4354195" h="2545079">
                <a:moveTo>
                  <a:pt x="1259205" y="2535936"/>
                </a:moveTo>
                <a:lnTo>
                  <a:pt x="1198245" y="2535936"/>
                </a:lnTo>
                <a:lnTo>
                  <a:pt x="1198245" y="2545080"/>
                </a:lnTo>
                <a:lnTo>
                  <a:pt x="1259205" y="2545080"/>
                </a:lnTo>
                <a:lnTo>
                  <a:pt x="1259205" y="2535936"/>
                </a:lnTo>
                <a:close/>
              </a:path>
              <a:path w="4354195" h="2545079">
                <a:moveTo>
                  <a:pt x="1259205" y="2529840"/>
                </a:moveTo>
                <a:lnTo>
                  <a:pt x="1198245" y="2529840"/>
                </a:lnTo>
                <a:lnTo>
                  <a:pt x="1198245" y="2532888"/>
                </a:lnTo>
                <a:lnTo>
                  <a:pt x="1259205" y="2532888"/>
                </a:lnTo>
                <a:lnTo>
                  <a:pt x="1259205" y="2529840"/>
                </a:lnTo>
                <a:close/>
              </a:path>
              <a:path w="4354195" h="2545079">
                <a:moveTo>
                  <a:pt x="1152525" y="2535936"/>
                </a:moveTo>
                <a:lnTo>
                  <a:pt x="1091564" y="2535936"/>
                </a:lnTo>
                <a:lnTo>
                  <a:pt x="1091564" y="2545080"/>
                </a:lnTo>
                <a:lnTo>
                  <a:pt x="1152525" y="2545080"/>
                </a:lnTo>
                <a:lnTo>
                  <a:pt x="1152525" y="2535936"/>
                </a:lnTo>
                <a:close/>
              </a:path>
              <a:path w="4354195" h="2545079">
                <a:moveTo>
                  <a:pt x="1152525" y="2529840"/>
                </a:moveTo>
                <a:lnTo>
                  <a:pt x="1091564" y="2529840"/>
                </a:lnTo>
                <a:lnTo>
                  <a:pt x="1091564" y="2532888"/>
                </a:lnTo>
                <a:lnTo>
                  <a:pt x="1152525" y="2532888"/>
                </a:lnTo>
                <a:lnTo>
                  <a:pt x="1152525" y="2529840"/>
                </a:lnTo>
                <a:close/>
              </a:path>
              <a:path w="4354195" h="2545079">
                <a:moveTo>
                  <a:pt x="1045844" y="2535936"/>
                </a:moveTo>
                <a:lnTo>
                  <a:pt x="984885" y="2535936"/>
                </a:lnTo>
                <a:lnTo>
                  <a:pt x="984885" y="2545080"/>
                </a:lnTo>
                <a:lnTo>
                  <a:pt x="1045844" y="2545080"/>
                </a:lnTo>
                <a:lnTo>
                  <a:pt x="1045844" y="2535936"/>
                </a:lnTo>
                <a:close/>
              </a:path>
              <a:path w="4354195" h="2545079">
                <a:moveTo>
                  <a:pt x="1045844" y="2529840"/>
                </a:moveTo>
                <a:lnTo>
                  <a:pt x="984885" y="2529840"/>
                </a:lnTo>
                <a:lnTo>
                  <a:pt x="984885" y="2532888"/>
                </a:lnTo>
                <a:lnTo>
                  <a:pt x="1045844" y="2532888"/>
                </a:lnTo>
                <a:lnTo>
                  <a:pt x="1045844" y="2529840"/>
                </a:lnTo>
                <a:close/>
              </a:path>
              <a:path w="4354195" h="2545079">
                <a:moveTo>
                  <a:pt x="939164" y="2535936"/>
                </a:moveTo>
                <a:lnTo>
                  <a:pt x="878205" y="2535936"/>
                </a:lnTo>
                <a:lnTo>
                  <a:pt x="878205" y="2545080"/>
                </a:lnTo>
                <a:lnTo>
                  <a:pt x="939164" y="2545080"/>
                </a:lnTo>
                <a:lnTo>
                  <a:pt x="939164" y="2535936"/>
                </a:lnTo>
                <a:close/>
              </a:path>
              <a:path w="4354195" h="2545079">
                <a:moveTo>
                  <a:pt x="939164" y="2529840"/>
                </a:moveTo>
                <a:lnTo>
                  <a:pt x="878205" y="2529840"/>
                </a:lnTo>
                <a:lnTo>
                  <a:pt x="878205" y="2532888"/>
                </a:lnTo>
                <a:lnTo>
                  <a:pt x="939164" y="2532888"/>
                </a:lnTo>
                <a:lnTo>
                  <a:pt x="939164" y="2529840"/>
                </a:lnTo>
                <a:close/>
              </a:path>
              <a:path w="4354195" h="2545079">
                <a:moveTo>
                  <a:pt x="832485" y="2535936"/>
                </a:moveTo>
                <a:lnTo>
                  <a:pt x="771461" y="2535936"/>
                </a:lnTo>
                <a:lnTo>
                  <a:pt x="771461" y="2545080"/>
                </a:lnTo>
                <a:lnTo>
                  <a:pt x="832485" y="2545080"/>
                </a:lnTo>
                <a:lnTo>
                  <a:pt x="832485" y="2535936"/>
                </a:lnTo>
                <a:close/>
              </a:path>
              <a:path w="4354195" h="2545079">
                <a:moveTo>
                  <a:pt x="832485" y="2529840"/>
                </a:moveTo>
                <a:lnTo>
                  <a:pt x="771461" y="2529840"/>
                </a:lnTo>
                <a:lnTo>
                  <a:pt x="771461" y="2532888"/>
                </a:lnTo>
                <a:lnTo>
                  <a:pt x="832485" y="2532888"/>
                </a:lnTo>
                <a:lnTo>
                  <a:pt x="832485" y="2529840"/>
                </a:lnTo>
                <a:close/>
              </a:path>
              <a:path w="4354195" h="2545079">
                <a:moveTo>
                  <a:pt x="725741" y="2535936"/>
                </a:moveTo>
                <a:lnTo>
                  <a:pt x="664781" y="2535936"/>
                </a:lnTo>
                <a:lnTo>
                  <a:pt x="664781" y="2545080"/>
                </a:lnTo>
                <a:lnTo>
                  <a:pt x="725741" y="2545080"/>
                </a:lnTo>
                <a:lnTo>
                  <a:pt x="725741" y="2535936"/>
                </a:lnTo>
                <a:close/>
              </a:path>
              <a:path w="4354195" h="2545079">
                <a:moveTo>
                  <a:pt x="725741" y="2529840"/>
                </a:moveTo>
                <a:lnTo>
                  <a:pt x="664781" y="2529840"/>
                </a:lnTo>
                <a:lnTo>
                  <a:pt x="664781" y="2532888"/>
                </a:lnTo>
                <a:lnTo>
                  <a:pt x="725741" y="2532888"/>
                </a:lnTo>
                <a:lnTo>
                  <a:pt x="725741" y="2529840"/>
                </a:lnTo>
                <a:close/>
              </a:path>
              <a:path w="4354195" h="2545079">
                <a:moveTo>
                  <a:pt x="619061" y="2535936"/>
                </a:moveTo>
                <a:lnTo>
                  <a:pt x="558101" y="2535936"/>
                </a:lnTo>
                <a:lnTo>
                  <a:pt x="558101" y="2545080"/>
                </a:lnTo>
                <a:lnTo>
                  <a:pt x="619061" y="2545080"/>
                </a:lnTo>
                <a:lnTo>
                  <a:pt x="619061" y="2535936"/>
                </a:lnTo>
                <a:close/>
              </a:path>
              <a:path w="4354195" h="2545079">
                <a:moveTo>
                  <a:pt x="619061" y="2529840"/>
                </a:moveTo>
                <a:lnTo>
                  <a:pt x="558101" y="2529840"/>
                </a:lnTo>
                <a:lnTo>
                  <a:pt x="558101" y="2532888"/>
                </a:lnTo>
                <a:lnTo>
                  <a:pt x="619061" y="2532888"/>
                </a:lnTo>
                <a:lnTo>
                  <a:pt x="619061" y="2529840"/>
                </a:lnTo>
                <a:close/>
              </a:path>
              <a:path w="4354195" h="2545079">
                <a:moveTo>
                  <a:pt x="512381" y="2535936"/>
                </a:moveTo>
                <a:lnTo>
                  <a:pt x="451421" y="2535936"/>
                </a:lnTo>
                <a:lnTo>
                  <a:pt x="451421" y="2545080"/>
                </a:lnTo>
                <a:lnTo>
                  <a:pt x="512381" y="2545080"/>
                </a:lnTo>
                <a:lnTo>
                  <a:pt x="512381" y="2535936"/>
                </a:lnTo>
                <a:close/>
              </a:path>
              <a:path w="4354195" h="2545079">
                <a:moveTo>
                  <a:pt x="512381" y="2529840"/>
                </a:moveTo>
                <a:lnTo>
                  <a:pt x="451421" y="2529840"/>
                </a:lnTo>
                <a:lnTo>
                  <a:pt x="451421" y="2532888"/>
                </a:lnTo>
                <a:lnTo>
                  <a:pt x="512381" y="2532888"/>
                </a:lnTo>
                <a:lnTo>
                  <a:pt x="512381" y="2529840"/>
                </a:lnTo>
                <a:close/>
              </a:path>
              <a:path w="4354195" h="2545079">
                <a:moveTo>
                  <a:pt x="345567" y="2527554"/>
                </a:moveTo>
                <a:lnTo>
                  <a:pt x="343954" y="2536558"/>
                </a:lnTo>
                <a:lnTo>
                  <a:pt x="364134" y="2540165"/>
                </a:lnTo>
                <a:lnTo>
                  <a:pt x="385572" y="2542870"/>
                </a:lnTo>
                <a:lnTo>
                  <a:pt x="405142" y="2544343"/>
                </a:lnTo>
                <a:lnTo>
                  <a:pt x="405828" y="2535224"/>
                </a:lnTo>
                <a:lnTo>
                  <a:pt x="386257" y="2533751"/>
                </a:lnTo>
                <a:lnTo>
                  <a:pt x="365290" y="2531084"/>
                </a:lnTo>
                <a:lnTo>
                  <a:pt x="345567" y="2527554"/>
                </a:lnTo>
                <a:close/>
              </a:path>
              <a:path w="4354195" h="2545079">
                <a:moveTo>
                  <a:pt x="346633" y="2521559"/>
                </a:moveTo>
                <a:lnTo>
                  <a:pt x="346100" y="2524556"/>
                </a:lnTo>
                <a:lnTo>
                  <a:pt x="365671" y="2528062"/>
                </a:lnTo>
                <a:lnTo>
                  <a:pt x="386486" y="2530703"/>
                </a:lnTo>
                <a:lnTo>
                  <a:pt x="406069" y="2532189"/>
                </a:lnTo>
                <a:lnTo>
                  <a:pt x="406298" y="2529154"/>
                </a:lnTo>
                <a:lnTo>
                  <a:pt x="386714" y="2527668"/>
                </a:lnTo>
                <a:lnTo>
                  <a:pt x="366052" y="2525039"/>
                </a:lnTo>
                <a:lnTo>
                  <a:pt x="346633" y="2521559"/>
                </a:lnTo>
                <a:close/>
              </a:path>
              <a:path w="4354195" h="2545079">
                <a:moveTo>
                  <a:pt x="245224" y="2493556"/>
                </a:moveTo>
                <a:lnTo>
                  <a:pt x="241046" y="2501696"/>
                </a:lnTo>
                <a:lnTo>
                  <a:pt x="243411" y="2502890"/>
                </a:lnTo>
                <a:lnTo>
                  <a:pt x="262382" y="2511399"/>
                </a:lnTo>
                <a:lnTo>
                  <a:pt x="281863" y="2519045"/>
                </a:lnTo>
                <a:lnTo>
                  <a:pt x="298627" y="2524747"/>
                </a:lnTo>
                <a:lnTo>
                  <a:pt x="301574" y="2516085"/>
                </a:lnTo>
                <a:lnTo>
                  <a:pt x="284810" y="2510396"/>
                </a:lnTo>
                <a:lnTo>
                  <a:pt x="265706" y="2502877"/>
                </a:lnTo>
                <a:lnTo>
                  <a:pt x="247129" y="2494534"/>
                </a:lnTo>
                <a:lnTo>
                  <a:pt x="245224" y="2493556"/>
                </a:lnTo>
                <a:close/>
              </a:path>
              <a:path w="4354195" h="2545079">
                <a:moveTo>
                  <a:pt x="248005" y="2488133"/>
                </a:moveTo>
                <a:lnTo>
                  <a:pt x="285788" y="2507513"/>
                </a:lnTo>
                <a:lnTo>
                  <a:pt x="302552" y="2513203"/>
                </a:lnTo>
                <a:lnTo>
                  <a:pt x="303530" y="2510320"/>
                </a:lnTo>
                <a:lnTo>
                  <a:pt x="286778" y="2504617"/>
                </a:lnTo>
                <a:lnTo>
                  <a:pt x="267957" y="2497213"/>
                </a:lnTo>
                <a:lnTo>
                  <a:pt x="249631" y="2488984"/>
                </a:lnTo>
                <a:lnTo>
                  <a:pt x="248005" y="2488133"/>
                </a:lnTo>
                <a:close/>
              </a:path>
              <a:path w="4354195" h="2545079">
                <a:moveTo>
                  <a:pt x="156629" y="2435313"/>
                </a:moveTo>
                <a:lnTo>
                  <a:pt x="150647" y="2442235"/>
                </a:lnTo>
                <a:lnTo>
                  <a:pt x="156337" y="2447137"/>
                </a:lnTo>
                <a:lnTo>
                  <a:pt x="172580" y="2459951"/>
                </a:lnTo>
                <a:lnTo>
                  <a:pt x="189433" y="2471864"/>
                </a:lnTo>
                <a:lnTo>
                  <a:pt x="200545" y="2479001"/>
                </a:lnTo>
                <a:lnTo>
                  <a:pt x="205486" y="2471305"/>
                </a:lnTo>
                <a:lnTo>
                  <a:pt x="194373" y="2464168"/>
                </a:lnTo>
                <a:lnTo>
                  <a:pt x="177850" y="2452484"/>
                </a:lnTo>
                <a:lnTo>
                  <a:pt x="162013" y="2439962"/>
                </a:lnTo>
                <a:lnTo>
                  <a:pt x="156629" y="2435313"/>
                </a:lnTo>
                <a:close/>
              </a:path>
              <a:path w="4354195" h="2545079">
                <a:moveTo>
                  <a:pt x="160616" y="2430703"/>
                </a:moveTo>
                <a:lnTo>
                  <a:pt x="196024" y="2461602"/>
                </a:lnTo>
                <a:lnTo>
                  <a:pt x="207137" y="2468740"/>
                </a:lnTo>
                <a:lnTo>
                  <a:pt x="208775" y="2466174"/>
                </a:lnTo>
                <a:lnTo>
                  <a:pt x="197662" y="2459037"/>
                </a:lnTo>
                <a:lnTo>
                  <a:pt x="181368" y="2447505"/>
                </a:lnTo>
                <a:lnTo>
                  <a:pt x="165798" y="2435186"/>
                </a:lnTo>
                <a:lnTo>
                  <a:pt x="160616" y="2430703"/>
                </a:lnTo>
                <a:close/>
              </a:path>
              <a:path w="4354195" h="2545079">
                <a:moveTo>
                  <a:pt x="85267" y="2356916"/>
                </a:moveTo>
                <a:lnTo>
                  <a:pt x="111645" y="2404605"/>
                </a:lnTo>
                <a:lnTo>
                  <a:pt x="117017" y="2410231"/>
                </a:lnTo>
                <a:lnTo>
                  <a:pt x="123634" y="2403919"/>
                </a:lnTo>
                <a:lnTo>
                  <a:pt x="118262" y="2398293"/>
                </a:lnTo>
                <a:lnTo>
                  <a:pt x="105067" y="2383104"/>
                </a:lnTo>
                <a:lnTo>
                  <a:pt x="92544" y="2367165"/>
                </a:lnTo>
                <a:lnTo>
                  <a:pt x="85267" y="2356916"/>
                </a:lnTo>
                <a:close/>
              </a:path>
              <a:path w="4354195" h="2545079">
                <a:moveTo>
                  <a:pt x="90233" y="2353386"/>
                </a:moveTo>
                <a:lnTo>
                  <a:pt x="120459" y="2396185"/>
                </a:lnTo>
                <a:lnTo>
                  <a:pt x="125844" y="2401824"/>
                </a:lnTo>
                <a:lnTo>
                  <a:pt x="128041" y="2399715"/>
                </a:lnTo>
                <a:lnTo>
                  <a:pt x="122669" y="2394089"/>
                </a:lnTo>
                <a:lnTo>
                  <a:pt x="109664" y="2379103"/>
                </a:lnTo>
                <a:lnTo>
                  <a:pt x="97332" y="2363393"/>
                </a:lnTo>
                <a:lnTo>
                  <a:pt x="90233" y="2353386"/>
                </a:lnTo>
                <a:close/>
              </a:path>
              <a:path w="4354195" h="2545079">
                <a:moveTo>
                  <a:pt x="35712" y="2263190"/>
                </a:moveTo>
                <a:lnTo>
                  <a:pt x="27216" y="2266569"/>
                </a:lnTo>
                <a:lnTo>
                  <a:pt x="33820" y="2283117"/>
                </a:lnTo>
                <a:lnTo>
                  <a:pt x="42367" y="2302141"/>
                </a:lnTo>
                <a:lnTo>
                  <a:pt x="51892" y="2320671"/>
                </a:lnTo>
                <a:lnTo>
                  <a:pt x="53174" y="2322893"/>
                </a:lnTo>
                <a:lnTo>
                  <a:pt x="61087" y="2318308"/>
                </a:lnTo>
                <a:lnTo>
                  <a:pt x="59804" y="2316099"/>
                </a:lnTo>
                <a:lnTo>
                  <a:pt x="50507" y="2297976"/>
                </a:lnTo>
                <a:lnTo>
                  <a:pt x="42151" y="2279370"/>
                </a:lnTo>
                <a:lnTo>
                  <a:pt x="35712" y="2263190"/>
                </a:lnTo>
                <a:close/>
              </a:path>
              <a:path w="4354195" h="2545079">
                <a:moveTo>
                  <a:pt x="41376" y="2260930"/>
                </a:moveTo>
                <a:lnTo>
                  <a:pt x="62445" y="2314575"/>
                </a:lnTo>
                <a:lnTo>
                  <a:pt x="63728" y="2316784"/>
                </a:lnTo>
                <a:lnTo>
                  <a:pt x="66357" y="2315260"/>
                </a:lnTo>
                <a:lnTo>
                  <a:pt x="65074" y="2313038"/>
                </a:lnTo>
                <a:lnTo>
                  <a:pt x="55930" y="2295182"/>
                </a:lnTo>
                <a:lnTo>
                  <a:pt x="47713" y="2276881"/>
                </a:lnTo>
                <a:lnTo>
                  <a:pt x="41376" y="2260930"/>
                </a:lnTo>
                <a:close/>
              </a:path>
              <a:path w="4354195" h="2545079">
                <a:moveTo>
                  <a:pt x="11480" y="2159990"/>
                </a:moveTo>
                <a:lnTo>
                  <a:pt x="2413" y="2161133"/>
                </a:lnTo>
                <a:lnTo>
                  <a:pt x="4978" y="2181428"/>
                </a:lnTo>
                <a:lnTo>
                  <a:pt x="8763" y="2202548"/>
                </a:lnTo>
                <a:lnTo>
                  <a:pt x="13182" y="2221852"/>
                </a:lnTo>
                <a:lnTo>
                  <a:pt x="22098" y="2219807"/>
                </a:lnTo>
                <a:lnTo>
                  <a:pt x="17678" y="2200503"/>
                </a:lnTo>
                <a:lnTo>
                  <a:pt x="13982" y="2179815"/>
                </a:lnTo>
                <a:lnTo>
                  <a:pt x="11480" y="2159990"/>
                </a:lnTo>
                <a:close/>
              </a:path>
              <a:path w="4354195" h="2545079">
                <a:moveTo>
                  <a:pt x="17526" y="2159228"/>
                </a:moveTo>
                <a:lnTo>
                  <a:pt x="14503" y="2159609"/>
                </a:lnTo>
                <a:lnTo>
                  <a:pt x="16979" y="2179269"/>
                </a:lnTo>
                <a:lnTo>
                  <a:pt x="20650" y="2199830"/>
                </a:lnTo>
                <a:lnTo>
                  <a:pt x="25069" y="2219134"/>
                </a:lnTo>
                <a:lnTo>
                  <a:pt x="28041" y="2218448"/>
                </a:lnTo>
                <a:lnTo>
                  <a:pt x="23621" y="2199144"/>
                </a:lnTo>
                <a:lnTo>
                  <a:pt x="19977" y="2178735"/>
                </a:lnTo>
                <a:lnTo>
                  <a:pt x="17526" y="2159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80761" y="4972456"/>
            <a:ext cx="290385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ts val="2090"/>
              </a:lnSpc>
            </a:pPr>
            <a:r>
              <a:rPr sz="2200" spc="-15" dirty="0">
                <a:latin typeface="Calibri Light"/>
                <a:cs typeface="Calibri Light"/>
              </a:rPr>
              <a:t>consistency</a:t>
            </a:r>
            <a:endParaRPr sz="2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tabLst>
                <a:tab pos="342265" algn="l"/>
              </a:tabLst>
            </a:pPr>
            <a:r>
              <a:rPr sz="2200" spc="-5" dirty="0">
                <a:latin typeface="Arial MT"/>
                <a:cs typeface="Arial MT"/>
              </a:rPr>
              <a:t>•	</a:t>
            </a:r>
            <a:r>
              <a:rPr sz="2200" spc="-10" dirty="0">
                <a:latin typeface="Calibri Light"/>
                <a:cs typeface="Calibri Light"/>
              </a:rPr>
              <a:t>Local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commit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protocol,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10961" y="5561177"/>
            <a:ext cx="25723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 Light"/>
                <a:cs typeface="Calibri Light"/>
              </a:rPr>
              <a:t>optimistic</a:t>
            </a:r>
            <a:r>
              <a:rPr sz="2200" spc="-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concurrency </a:t>
            </a:r>
            <a:r>
              <a:rPr sz="2200" spc="-484" dirty="0">
                <a:latin typeface="Calibri Light"/>
                <a:cs typeface="Calibri Light"/>
              </a:rPr>
              <a:t> </a:t>
            </a:r>
            <a:r>
              <a:rPr sz="2200" spc="-25" dirty="0">
                <a:latin typeface="Calibri Light"/>
                <a:cs typeface="Calibri Light"/>
              </a:rPr>
              <a:t>control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" y="1623060"/>
            <a:ext cx="4488180" cy="389382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02692" y="1658111"/>
            <a:ext cx="2392680" cy="497205"/>
          </a:xfrm>
          <a:prstGeom prst="rect">
            <a:avLst/>
          </a:prstGeom>
          <a:solidFill>
            <a:srgbClr val="22253B"/>
          </a:solidFill>
        </p:spPr>
        <p:txBody>
          <a:bodyPr vert="horz" wrap="square" lIns="0" tIns="793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625"/>
              </a:spcBef>
            </a:pPr>
            <a:r>
              <a:rPr sz="2000" spc="-15" dirty="0">
                <a:solidFill>
                  <a:srgbClr val="FFFFFF"/>
                </a:solidFill>
                <a:latin typeface="Calibri Light"/>
                <a:cs typeface="Calibri Light"/>
              </a:rPr>
              <a:t>Spanner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2692" y="2154935"/>
            <a:ext cx="3892550" cy="3275329"/>
          </a:xfrm>
          <a:custGeom>
            <a:avLst/>
            <a:gdLst/>
            <a:ahLst/>
            <a:cxnLst/>
            <a:rect l="l" t="t" r="r" b="b"/>
            <a:pathLst>
              <a:path w="3892550" h="3275329">
                <a:moveTo>
                  <a:pt x="3892296" y="0"/>
                </a:moveTo>
                <a:lnTo>
                  <a:pt x="0" y="0"/>
                </a:lnTo>
                <a:lnTo>
                  <a:pt x="0" y="2660904"/>
                </a:lnTo>
                <a:lnTo>
                  <a:pt x="0" y="2674620"/>
                </a:lnTo>
                <a:lnTo>
                  <a:pt x="0" y="3275076"/>
                </a:lnTo>
                <a:lnTo>
                  <a:pt x="3892296" y="3275076"/>
                </a:lnTo>
                <a:lnTo>
                  <a:pt x="3892296" y="2674620"/>
                </a:lnTo>
                <a:lnTo>
                  <a:pt x="3892296" y="2660904"/>
                </a:lnTo>
                <a:lnTo>
                  <a:pt x="3892296" y="0"/>
                </a:lnTo>
                <a:close/>
              </a:path>
            </a:pathLst>
          </a:custGeom>
          <a:solidFill>
            <a:srgbClr val="E6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2692" y="2154935"/>
            <a:ext cx="3892550" cy="327532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2000" spc="-10" dirty="0">
                <a:latin typeface="Calibri Light"/>
                <a:cs typeface="Calibri Light"/>
              </a:rPr>
              <a:t>Idea:</a:t>
            </a:r>
            <a:endParaRPr sz="2000">
              <a:latin typeface="Calibri Light"/>
              <a:cs typeface="Calibri Light"/>
            </a:endParaRPr>
          </a:p>
          <a:p>
            <a:pPr marL="377190" indent="-287020">
              <a:lnSpc>
                <a:spcPts val="2155"/>
              </a:lnSpc>
              <a:spcBef>
                <a:spcPts val="5"/>
              </a:spcBef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800" spc="-5" dirty="0">
                <a:latin typeface="Calibri Light"/>
                <a:cs typeface="Calibri Light"/>
              </a:rPr>
              <a:t>Auto-sharded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Entity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Groups</a:t>
            </a:r>
            <a:endParaRPr sz="1800">
              <a:latin typeface="Calibri Light"/>
              <a:cs typeface="Calibri Light"/>
            </a:endParaRPr>
          </a:p>
          <a:p>
            <a:pPr marL="90805" marR="755015">
              <a:lnSpc>
                <a:spcPts val="2400"/>
              </a:lnSpc>
              <a:spcBef>
                <a:spcPts val="75"/>
              </a:spcBef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2000" spc="-15" dirty="0">
                <a:latin typeface="Calibri Light"/>
                <a:cs typeface="Calibri Light"/>
              </a:rPr>
              <a:t>Paxos-replication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per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shard </a:t>
            </a:r>
            <a:r>
              <a:rPr sz="2000" spc="-434" dirty="0">
                <a:latin typeface="Calibri Light"/>
                <a:cs typeface="Calibri Light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Transactions:</a:t>
            </a:r>
            <a:endParaRPr sz="2000">
              <a:latin typeface="Calibri Light"/>
              <a:cs typeface="Calibri Light"/>
            </a:endParaRPr>
          </a:p>
          <a:p>
            <a:pPr marL="377190" indent="-287020">
              <a:lnSpc>
                <a:spcPts val="209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800" spc="-20" dirty="0">
                <a:latin typeface="Calibri Light"/>
                <a:cs typeface="Calibri Light"/>
              </a:rPr>
              <a:t>Multi-shard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transactions</a:t>
            </a:r>
            <a:endParaRPr sz="1800">
              <a:latin typeface="Calibri Light"/>
              <a:cs typeface="Calibri Light"/>
            </a:endParaRPr>
          </a:p>
          <a:p>
            <a:pPr marL="377190" marR="675640" indent="-2870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800" dirty="0">
                <a:latin typeface="Calibri Light"/>
                <a:cs typeface="Calibri Light"/>
              </a:rPr>
              <a:t>SI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using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spc="-30" dirty="0">
                <a:latin typeface="Calibri Light"/>
                <a:cs typeface="Calibri Light"/>
              </a:rPr>
              <a:t>TrueTime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API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40" dirty="0">
                <a:latin typeface="Calibri Light"/>
                <a:cs typeface="Calibri Light"/>
              </a:rPr>
              <a:t>(GPA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 </a:t>
            </a:r>
            <a:r>
              <a:rPr sz="1800" spc="-39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atomic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clocks)</a:t>
            </a:r>
            <a:endParaRPr sz="1800">
              <a:latin typeface="Calibri Light"/>
              <a:cs typeface="Calibri Light"/>
            </a:endParaRPr>
          </a:p>
          <a:p>
            <a:pPr marL="377190" indent="-2870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800" dirty="0">
                <a:latin typeface="Calibri Light"/>
                <a:cs typeface="Calibri Light"/>
              </a:rPr>
              <a:t>SR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based </a:t>
            </a:r>
            <a:r>
              <a:rPr sz="1800" spc="-5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2PL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 2PC</a:t>
            </a:r>
            <a:endParaRPr sz="1800">
              <a:latin typeface="Calibri Light"/>
              <a:cs typeface="Calibri Light"/>
            </a:endParaRPr>
          </a:p>
          <a:p>
            <a:pPr marL="377190" indent="-2870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800" spc="-10" dirty="0">
                <a:latin typeface="Calibri Light"/>
                <a:cs typeface="Calibri Light"/>
              </a:rPr>
              <a:t>Core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of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F1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powering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ad </a:t>
            </a:r>
            <a:r>
              <a:rPr sz="1800" spc="-5" dirty="0">
                <a:latin typeface="Calibri Light"/>
                <a:cs typeface="Calibri Light"/>
              </a:rPr>
              <a:t>business</a:t>
            </a:r>
            <a:endParaRPr sz="1800">
              <a:latin typeface="Calibri Light"/>
              <a:cs typeface="Calibri Light"/>
            </a:endParaRPr>
          </a:p>
          <a:p>
            <a:pPr marL="450215">
              <a:lnSpc>
                <a:spcPct val="100000"/>
              </a:lnSpc>
              <a:spcBef>
                <a:spcPts val="1490"/>
              </a:spcBef>
            </a:pPr>
            <a:r>
              <a:rPr sz="1100" dirty="0">
                <a:latin typeface="Calibri Light"/>
                <a:cs typeface="Calibri Light"/>
              </a:rPr>
              <a:t>J. </a:t>
            </a:r>
            <a:r>
              <a:rPr sz="1100" spc="-5" dirty="0">
                <a:latin typeface="Calibri Light"/>
                <a:cs typeface="Calibri Light"/>
              </a:rPr>
              <a:t>Corbett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et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al. </a:t>
            </a:r>
            <a:r>
              <a:rPr sz="1100" dirty="0">
                <a:latin typeface="Calibri Light"/>
                <a:cs typeface="Calibri Light"/>
              </a:rPr>
              <a:t>"Spanner: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Google’s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globally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distributed</a:t>
            </a:r>
            <a:endParaRPr sz="1100">
              <a:latin typeface="Calibri Light"/>
              <a:cs typeface="Calibri Light"/>
            </a:endParaRPr>
          </a:p>
          <a:p>
            <a:pPr marL="450215">
              <a:lnSpc>
                <a:spcPct val="100000"/>
              </a:lnSpc>
            </a:pPr>
            <a:r>
              <a:rPr sz="1100" spc="-5" dirty="0">
                <a:latin typeface="Calibri Light"/>
                <a:cs typeface="Calibri Light"/>
              </a:rPr>
              <a:t>database."</a:t>
            </a:r>
            <a:r>
              <a:rPr sz="1100" spc="-4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TOCS</a:t>
            </a:r>
            <a:r>
              <a:rPr sz="1100" spc="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2013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2315" y="1638300"/>
            <a:ext cx="8876030" cy="3926204"/>
            <a:chOff x="242315" y="1638300"/>
            <a:chExt cx="8876030" cy="3926204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15" y="4956047"/>
              <a:ext cx="335280" cy="2941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3112" y="1638300"/>
              <a:ext cx="957072" cy="9555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9912" y="1642872"/>
              <a:ext cx="4488180" cy="392125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751832" y="1676400"/>
            <a:ext cx="2394585" cy="498475"/>
          </a:xfrm>
          <a:prstGeom prst="rect">
            <a:avLst/>
          </a:prstGeom>
          <a:solidFill>
            <a:srgbClr val="22253B"/>
          </a:solidFill>
        </p:spPr>
        <p:txBody>
          <a:bodyPr vert="horz" wrap="square" lIns="0" tIns="8001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30"/>
              </a:spcBef>
            </a:pPr>
            <a:r>
              <a:rPr sz="2000" spc="-25" dirty="0">
                <a:solidFill>
                  <a:srgbClr val="FFFFFF"/>
                </a:solidFill>
                <a:latin typeface="Calibri Light"/>
                <a:cs typeface="Calibri Light"/>
              </a:rPr>
              <a:t>Percolator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51832" y="4835652"/>
            <a:ext cx="3893820" cy="612775"/>
          </a:xfrm>
          <a:custGeom>
            <a:avLst/>
            <a:gdLst/>
            <a:ahLst/>
            <a:cxnLst/>
            <a:rect l="l" t="t" r="r" b="b"/>
            <a:pathLst>
              <a:path w="3893820" h="612775">
                <a:moveTo>
                  <a:pt x="3893819" y="0"/>
                </a:moveTo>
                <a:lnTo>
                  <a:pt x="0" y="0"/>
                </a:lnTo>
                <a:lnTo>
                  <a:pt x="0" y="612648"/>
                </a:lnTo>
                <a:lnTo>
                  <a:pt x="3893819" y="612648"/>
                </a:lnTo>
                <a:lnTo>
                  <a:pt x="3893819" y="0"/>
                </a:lnTo>
                <a:close/>
              </a:path>
            </a:pathLst>
          </a:custGeom>
          <a:solidFill>
            <a:srgbClr val="E6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03571" y="4869256"/>
            <a:ext cx="3166745" cy="53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 Light"/>
                <a:cs typeface="Calibri Light"/>
              </a:rPr>
              <a:t>Peng, </a:t>
            </a:r>
            <a:r>
              <a:rPr sz="1100" spc="-5" dirty="0">
                <a:latin typeface="Calibri Light"/>
                <a:cs typeface="Calibri Light"/>
              </a:rPr>
              <a:t>Daniel, and </a:t>
            </a:r>
            <a:r>
              <a:rPr sz="1100" dirty="0">
                <a:latin typeface="Calibri Light"/>
                <a:cs typeface="Calibri Light"/>
              </a:rPr>
              <a:t>Frank Dabek. </a:t>
            </a:r>
            <a:r>
              <a:rPr sz="1100" spc="-5" dirty="0">
                <a:latin typeface="Calibri Light"/>
                <a:cs typeface="Calibri Light"/>
              </a:rPr>
              <a:t>"Large-scale Incremental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Processing Using </a:t>
            </a:r>
            <a:r>
              <a:rPr sz="1100" dirty="0">
                <a:latin typeface="Calibri Light"/>
                <a:cs typeface="Calibri Light"/>
              </a:rPr>
              <a:t>Distributed </a:t>
            </a:r>
            <a:r>
              <a:rPr sz="1100" spc="-5" dirty="0">
                <a:latin typeface="Calibri Light"/>
                <a:cs typeface="Calibri Light"/>
              </a:rPr>
              <a:t>Transactions </a:t>
            </a:r>
            <a:r>
              <a:rPr sz="1100" dirty="0">
                <a:latin typeface="Calibri Light"/>
                <a:cs typeface="Calibri Light"/>
              </a:rPr>
              <a:t>and 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Notifications."</a:t>
            </a:r>
            <a:r>
              <a:rPr sz="1100" spc="-5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OSDI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2010.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51832" y="2174748"/>
            <a:ext cx="3893820" cy="2674620"/>
          </a:xfrm>
          <a:custGeom>
            <a:avLst/>
            <a:gdLst/>
            <a:ahLst/>
            <a:cxnLst/>
            <a:rect l="l" t="t" r="r" b="b"/>
            <a:pathLst>
              <a:path w="3893820" h="2674620">
                <a:moveTo>
                  <a:pt x="3893819" y="0"/>
                </a:moveTo>
                <a:lnTo>
                  <a:pt x="0" y="0"/>
                </a:lnTo>
                <a:lnTo>
                  <a:pt x="0" y="2674620"/>
                </a:lnTo>
                <a:lnTo>
                  <a:pt x="3893819" y="2674620"/>
                </a:lnTo>
                <a:lnTo>
                  <a:pt x="3893819" y="0"/>
                </a:lnTo>
                <a:close/>
              </a:path>
            </a:pathLst>
          </a:custGeom>
          <a:solidFill>
            <a:srgbClr val="E6EC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843907" y="2354961"/>
            <a:ext cx="3540125" cy="2283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Idea:</a:t>
            </a:r>
            <a:endParaRPr sz="2000">
              <a:latin typeface="Calibri Light"/>
              <a:cs typeface="Calibri Light"/>
            </a:endParaRPr>
          </a:p>
          <a:p>
            <a:pPr marL="2863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800" spc="-10" dirty="0">
                <a:latin typeface="Calibri Light"/>
                <a:cs typeface="Calibri Light"/>
              </a:rPr>
              <a:t>Indexing </a:t>
            </a:r>
            <a:r>
              <a:rPr sz="1800" dirty="0">
                <a:latin typeface="Calibri Light"/>
                <a:cs typeface="Calibri Light"/>
              </a:rPr>
              <a:t>and </a:t>
            </a:r>
            <a:r>
              <a:rPr sz="1800" spc="-5" dirty="0">
                <a:latin typeface="Calibri Light"/>
                <a:cs typeface="Calibri Light"/>
              </a:rPr>
              <a:t>transactions </a:t>
            </a:r>
            <a:r>
              <a:rPr sz="1800" dirty="0">
                <a:latin typeface="Calibri Light"/>
                <a:cs typeface="Calibri Light"/>
              </a:rPr>
              <a:t>based </a:t>
            </a:r>
            <a:r>
              <a:rPr sz="1800" spc="-5" dirty="0">
                <a:latin typeface="Calibri Light"/>
                <a:cs typeface="Calibri Light"/>
              </a:rPr>
              <a:t>on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BigTable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ts val="2390"/>
              </a:lnSpc>
            </a:pPr>
            <a:r>
              <a:rPr sz="2000" spc="-20" dirty="0">
                <a:latin typeface="Calibri Light"/>
                <a:cs typeface="Calibri Light"/>
              </a:rPr>
              <a:t>Implementation:</a:t>
            </a:r>
            <a:endParaRPr sz="2000">
              <a:latin typeface="Calibri Light"/>
              <a:cs typeface="Calibri Light"/>
            </a:endParaRPr>
          </a:p>
          <a:p>
            <a:pPr marL="286385" marR="243840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800" spc="-10" dirty="0">
                <a:latin typeface="Calibri Light"/>
                <a:cs typeface="Calibri Light"/>
              </a:rPr>
              <a:t>Metadata </a:t>
            </a:r>
            <a:r>
              <a:rPr sz="1800" spc="-5" dirty="0">
                <a:latin typeface="Calibri Light"/>
                <a:cs typeface="Calibri Light"/>
              </a:rPr>
              <a:t>columns </a:t>
            </a:r>
            <a:r>
              <a:rPr sz="1800" spc="-10" dirty="0">
                <a:latin typeface="Calibri Light"/>
                <a:cs typeface="Calibri Light"/>
              </a:rPr>
              <a:t>to coordinate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transactions</a:t>
            </a:r>
            <a:endParaRPr sz="1800">
              <a:latin typeface="Calibri Light"/>
              <a:cs typeface="Calibri Light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800" spc="-10" dirty="0">
                <a:latin typeface="Calibri Light"/>
                <a:cs typeface="Calibri Light"/>
              </a:rPr>
              <a:t>Client-coordinated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2PC</a:t>
            </a:r>
            <a:endParaRPr sz="1800">
              <a:latin typeface="Calibri Light"/>
              <a:cs typeface="Calibri Light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800" spc="-5" dirty="0">
                <a:latin typeface="Calibri Light"/>
                <a:cs typeface="Calibri Light"/>
              </a:rPr>
              <a:t>Used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for</a:t>
            </a:r>
            <a:r>
              <a:rPr sz="1800" spc="-5" dirty="0">
                <a:latin typeface="Calibri Light"/>
                <a:cs typeface="Calibri Light"/>
              </a:rPr>
              <a:t> search </a:t>
            </a:r>
            <a:r>
              <a:rPr sz="1800" spc="-10" dirty="0">
                <a:latin typeface="Calibri Light"/>
                <a:cs typeface="Calibri Light"/>
              </a:rPr>
              <a:t>index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(not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30" dirty="0">
                <a:latin typeface="Calibri Light"/>
                <a:cs typeface="Calibri Light"/>
              </a:rPr>
              <a:t>OLTP)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811267" y="1658111"/>
            <a:ext cx="4258310" cy="3611879"/>
            <a:chOff x="4811267" y="1658111"/>
            <a:chExt cx="4258310" cy="3611879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1267" y="5003291"/>
              <a:ext cx="304800" cy="2667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2252" y="1658111"/>
              <a:ext cx="957072" cy="954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50151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Distributed</a:t>
            </a:r>
            <a:r>
              <a:rPr sz="3700" spc="-100" dirty="0"/>
              <a:t> </a:t>
            </a:r>
            <a:r>
              <a:rPr sz="3700" spc="-55" dirty="0"/>
              <a:t>Transactions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853" y="4873326"/>
            <a:ext cx="610858" cy="6191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0760" y="5484063"/>
            <a:ext cx="11372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App-Server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(Coo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or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06504" y="2790018"/>
            <a:ext cx="3087370" cy="3952240"/>
            <a:chOff x="4206504" y="2790018"/>
            <a:chExt cx="3087370" cy="39522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504" y="2790018"/>
              <a:ext cx="610858" cy="6191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504" y="4873325"/>
              <a:ext cx="610858" cy="6191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7044" y="6282612"/>
              <a:ext cx="456819" cy="4595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79646" y="3477895"/>
            <a:ext cx="1247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5620" marR="5080" indent="-503555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d-Ma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er  </a:t>
            </a:r>
            <a:r>
              <a:rPr sz="1600" spc="-10" dirty="0">
                <a:latin typeface="Calibri"/>
                <a:cs typeface="Calibri"/>
              </a:rPr>
              <a:t>(v)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1638" y="5738571"/>
            <a:ext cx="1247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 marR="5080" indent="-497205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d-Ma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er  (u)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60647" y="2081783"/>
            <a:ext cx="3881754" cy="4739640"/>
            <a:chOff x="3660647" y="2081783"/>
            <a:chExt cx="3881754" cy="47396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7044" y="3694976"/>
              <a:ext cx="456819" cy="4609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7044" y="2920669"/>
              <a:ext cx="456819" cy="459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7044" y="2145068"/>
              <a:ext cx="456819" cy="4609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87317" y="2108453"/>
              <a:ext cx="3828415" cy="2194560"/>
            </a:xfrm>
            <a:custGeom>
              <a:avLst/>
              <a:gdLst/>
              <a:ahLst/>
              <a:cxnLst/>
              <a:rect l="l" t="t" r="r" b="b"/>
              <a:pathLst>
                <a:path w="3828415" h="2194560">
                  <a:moveTo>
                    <a:pt x="0" y="2194560"/>
                  </a:moveTo>
                  <a:lnTo>
                    <a:pt x="3828288" y="2194560"/>
                  </a:lnTo>
                  <a:lnTo>
                    <a:pt x="3828288" y="0"/>
                  </a:lnTo>
                  <a:lnTo>
                    <a:pt x="0" y="0"/>
                  </a:lnTo>
                  <a:lnTo>
                    <a:pt x="0" y="2194560"/>
                  </a:lnTo>
                  <a:close/>
                </a:path>
              </a:pathLst>
            </a:custGeom>
            <a:ln w="53340">
              <a:solidFill>
                <a:srgbClr val="396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7044" y="5507012"/>
              <a:ext cx="456819" cy="4609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7044" y="4732705"/>
              <a:ext cx="456819" cy="45956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87317" y="4411217"/>
              <a:ext cx="3828415" cy="2383790"/>
            </a:xfrm>
            <a:custGeom>
              <a:avLst/>
              <a:gdLst/>
              <a:ahLst/>
              <a:cxnLst/>
              <a:rect l="l" t="t" r="r" b="b"/>
              <a:pathLst>
                <a:path w="3828415" h="2383790">
                  <a:moveTo>
                    <a:pt x="0" y="2383535"/>
                  </a:moveTo>
                  <a:lnTo>
                    <a:pt x="3828288" y="2383535"/>
                  </a:lnTo>
                  <a:lnTo>
                    <a:pt x="3828288" y="0"/>
                  </a:lnTo>
                  <a:lnTo>
                    <a:pt x="0" y="0"/>
                  </a:lnTo>
                  <a:lnTo>
                    <a:pt x="0" y="2383535"/>
                  </a:lnTo>
                  <a:close/>
                </a:path>
              </a:pathLst>
            </a:custGeom>
            <a:ln w="53340">
              <a:solidFill>
                <a:srgbClr val="396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87385" y="3019806"/>
            <a:ext cx="864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Replicas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2230" y="5635244"/>
            <a:ext cx="864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Replicas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9195" y="4037457"/>
            <a:ext cx="13163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49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T1=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{v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Calibri"/>
                <a:cs typeface="Calibri"/>
              </a:rPr>
              <a:t>v‘,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u‘}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70455" y="3076194"/>
            <a:ext cx="2278380" cy="2101215"/>
          </a:xfrm>
          <a:custGeom>
            <a:avLst/>
            <a:gdLst/>
            <a:ahLst/>
            <a:cxnLst/>
            <a:rect l="l" t="t" r="r" b="b"/>
            <a:pathLst>
              <a:path w="2278379" h="2101215">
                <a:moveTo>
                  <a:pt x="2150394" y="83722"/>
                </a:moveTo>
                <a:lnTo>
                  <a:pt x="0" y="2064130"/>
                </a:lnTo>
                <a:lnTo>
                  <a:pt x="34036" y="2101214"/>
                </a:lnTo>
                <a:lnTo>
                  <a:pt x="2184433" y="120678"/>
                </a:lnTo>
                <a:lnTo>
                  <a:pt x="2150394" y="83722"/>
                </a:lnTo>
                <a:close/>
              </a:path>
              <a:path w="2278379" h="2101215">
                <a:moveTo>
                  <a:pt x="2253095" y="66675"/>
                </a:moveTo>
                <a:lnTo>
                  <a:pt x="2168906" y="66675"/>
                </a:lnTo>
                <a:lnTo>
                  <a:pt x="2202942" y="103631"/>
                </a:lnTo>
                <a:lnTo>
                  <a:pt x="2184433" y="120678"/>
                </a:lnTo>
                <a:lnTo>
                  <a:pt x="2218563" y="157733"/>
                </a:lnTo>
                <a:lnTo>
                  <a:pt x="2253095" y="66675"/>
                </a:lnTo>
                <a:close/>
              </a:path>
              <a:path w="2278379" h="2101215">
                <a:moveTo>
                  <a:pt x="2168906" y="66675"/>
                </a:moveTo>
                <a:lnTo>
                  <a:pt x="2150394" y="83722"/>
                </a:lnTo>
                <a:lnTo>
                  <a:pt x="2184433" y="120678"/>
                </a:lnTo>
                <a:lnTo>
                  <a:pt x="2202942" y="103631"/>
                </a:lnTo>
                <a:lnTo>
                  <a:pt x="2168906" y="66675"/>
                </a:lnTo>
                <a:close/>
              </a:path>
              <a:path w="2278379" h="2101215">
                <a:moveTo>
                  <a:pt x="2278380" y="0"/>
                </a:moveTo>
                <a:lnTo>
                  <a:pt x="2116328" y="46735"/>
                </a:lnTo>
                <a:lnTo>
                  <a:pt x="2150394" y="83722"/>
                </a:lnTo>
                <a:lnTo>
                  <a:pt x="2168906" y="66675"/>
                </a:lnTo>
                <a:lnTo>
                  <a:pt x="2253095" y="66675"/>
                </a:lnTo>
                <a:lnTo>
                  <a:pt x="2278380" y="0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35910" y="3433064"/>
            <a:ext cx="598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v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Calibri"/>
                <a:cs typeface="Calibri"/>
              </a:rPr>
              <a:t>v‘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87473" y="5082540"/>
            <a:ext cx="2261870" cy="151130"/>
          </a:xfrm>
          <a:custGeom>
            <a:avLst/>
            <a:gdLst/>
            <a:ahLst/>
            <a:cxnLst/>
            <a:rect l="l" t="t" r="r" b="b"/>
            <a:pathLst>
              <a:path w="2261870" h="151129">
                <a:moveTo>
                  <a:pt x="2110486" y="0"/>
                </a:moveTo>
                <a:lnTo>
                  <a:pt x="2110486" y="150876"/>
                </a:lnTo>
                <a:lnTo>
                  <a:pt x="2211069" y="100584"/>
                </a:lnTo>
                <a:lnTo>
                  <a:pt x="2135631" y="100584"/>
                </a:lnTo>
                <a:lnTo>
                  <a:pt x="2135631" y="50292"/>
                </a:lnTo>
                <a:lnTo>
                  <a:pt x="2211070" y="50292"/>
                </a:lnTo>
                <a:lnTo>
                  <a:pt x="2110486" y="0"/>
                </a:lnTo>
                <a:close/>
              </a:path>
              <a:path w="2261870" h="151129">
                <a:moveTo>
                  <a:pt x="2110486" y="50292"/>
                </a:moveTo>
                <a:lnTo>
                  <a:pt x="0" y="50292"/>
                </a:lnTo>
                <a:lnTo>
                  <a:pt x="0" y="100584"/>
                </a:lnTo>
                <a:lnTo>
                  <a:pt x="2110486" y="100584"/>
                </a:lnTo>
                <a:lnTo>
                  <a:pt x="2110486" y="50292"/>
                </a:lnTo>
                <a:close/>
              </a:path>
              <a:path w="2261870" h="151129">
                <a:moveTo>
                  <a:pt x="2211070" y="50292"/>
                </a:moveTo>
                <a:lnTo>
                  <a:pt x="2135631" y="50292"/>
                </a:lnTo>
                <a:lnTo>
                  <a:pt x="2135631" y="100584"/>
                </a:lnTo>
                <a:lnTo>
                  <a:pt x="2211069" y="100584"/>
                </a:lnTo>
                <a:lnTo>
                  <a:pt x="2261362" y="75437"/>
                </a:lnTo>
                <a:lnTo>
                  <a:pt x="2211070" y="50292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45054" y="4835778"/>
            <a:ext cx="579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libri"/>
                <a:cs typeface="Calibri"/>
              </a:rPr>
              <a:t>u‘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04029" y="4923916"/>
            <a:ext cx="1993264" cy="1608455"/>
          </a:xfrm>
          <a:custGeom>
            <a:avLst/>
            <a:gdLst/>
            <a:ahLst/>
            <a:cxnLst/>
            <a:rect l="l" t="t" r="r" b="b"/>
            <a:pathLst>
              <a:path w="1993265" h="1608454">
                <a:moveTo>
                  <a:pt x="1992757" y="58801"/>
                </a:moveTo>
                <a:lnTo>
                  <a:pt x="1962010" y="47371"/>
                </a:lnTo>
                <a:lnTo>
                  <a:pt x="1834642" y="0"/>
                </a:lnTo>
                <a:lnTo>
                  <a:pt x="1840014" y="50076"/>
                </a:lnTo>
                <a:lnTo>
                  <a:pt x="11430" y="247904"/>
                </a:lnTo>
                <a:lnTo>
                  <a:pt x="14008" y="272288"/>
                </a:lnTo>
                <a:lnTo>
                  <a:pt x="0" y="292989"/>
                </a:lnTo>
                <a:lnTo>
                  <a:pt x="1853577" y="1544307"/>
                </a:lnTo>
                <a:lnTo>
                  <a:pt x="1825498" y="1585950"/>
                </a:lnTo>
                <a:lnTo>
                  <a:pt x="1992757" y="1607845"/>
                </a:lnTo>
                <a:lnTo>
                  <a:pt x="1964817" y="1558340"/>
                </a:lnTo>
                <a:lnTo>
                  <a:pt x="1909826" y="1460906"/>
                </a:lnTo>
                <a:lnTo>
                  <a:pt x="1881720" y="1502587"/>
                </a:lnTo>
                <a:lnTo>
                  <a:pt x="158165" y="339077"/>
                </a:lnTo>
                <a:lnTo>
                  <a:pt x="1840725" y="816013"/>
                </a:lnTo>
                <a:lnTo>
                  <a:pt x="1827022" y="864374"/>
                </a:lnTo>
                <a:lnTo>
                  <a:pt x="1992757" y="832929"/>
                </a:lnTo>
                <a:lnTo>
                  <a:pt x="1981708" y="822845"/>
                </a:lnTo>
                <a:lnTo>
                  <a:pt x="1868170" y="719213"/>
                </a:lnTo>
                <a:lnTo>
                  <a:pt x="1854441" y="767626"/>
                </a:lnTo>
                <a:lnTo>
                  <a:pt x="147535" y="283794"/>
                </a:lnTo>
                <a:lnTo>
                  <a:pt x="1845386" y="99999"/>
                </a:lnTo>
                <a:lnTo>
                  <a:pt x="1850771" y="149987"/>
                </a:lnTo>
                <a:lnTo>
                  <a:pt x="1992757" y="58801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44692" y="4769561"/>
            <a:ext cx="5105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u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5" dirty="0">
                <a:latin typeface="Wingdings"/>
                <a:cs typeface="Wingdings"/>
              </a:rPr>
              <a:t>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u‘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08347" y="2375534"/>
            <a:ext cx="1988820" cy="1581785"/>
          </a:xfrm>
          <a:custGeom>
            <a:avLst/>
            <a:gdLst/>
            <a:ahLst/>
            <a:cxnLst/>
            <a:rect l="l" t="t" r="r" b="b"/>
            <a:pathLst>
              <a:path w="1988820" h="1581785">
                <a:moveTo>
                  <a:pt x="1941969" y="817118"/>
                </a:moveTo>
                <a:lnTo>
                  <a:pt x="1861947" y="817118"/>
                </a:lnTo>
                <a:lnTo>
                  <a:pt x="1836813" y="817118"/>
                </a:lnTo>
                <a:lnTo>
                  <a:pt x="1835404" y="866648"/>
                </a:lnTo>
                <a:lnTo>
                  <a:pt x="1941969" y="817118"/>
                </a:lnTo>
                <a:close/>
              </a:path>
              <a:path w="1988820" h="1581785">
                <a:moveTo>
                  <a:pt x="1988439" y="19431"/>
                </a:moveTo>
                <a:lnTo>
                  <a:pt x="1820799" y="0"/>
                </a:lnTo>
                <a:lnTo>
                  <a:pt x="1837944" y="47307"/>
                </a:lnTo>
                <a:lnTo>
                  <a:pt x="1143" y="713867"/>
                </a:lnTo>
                <a:lnTo>
                  <a:pt x="9804" y="737654"/>
                </a:lnTo>
                <a:lnTo>
                  <a:pt x="9766" y="738784"/>
                </a:lnTo>
                <a:lnTo>
                  <a:pt x="0" y="762000"/>
                </a:lnTo>
                <a:lnTo>
                  <a:pt x="1839531" y="1535226"/>
                </a:lnTo>
                <a:lnTo>
                  <a:pt x="1820024" y="1581531"/>
                </a:lnTo>
                <a:lnTo>
                  <a:pt x="1988439" y="1570482"/>
                </a:lnTo>
                <a:lnTo>
                  <a:pt x="1966531" y="1544955"/>
                </a:lnTo>
                <a:lnTo>
                  <a:pt x="1878584" y="1442466"/>
                </a:lnTo>
                <a:lnTo>
                  <a:pt x="1859051" y="1488846"/>
                </a:lnTo>
                <a:lnTo>
                  <a:pt x="143865" y="767778"/>
                </a:lnTo>
                <a:lnTo>
                  <a:pt x="1836839" y="816406"/>
                </a:lnTo>
                <a:lnTo>
                  <a:pt x="1861959" y="816406"/>
                </a:lnTo>
                <a:lnTo>
                  <a:pt x="1943531" y="816406"/>
                </a:lnTo>
                <a:lnTo>
                  <a:pt x="1988439" y="795528"/>
                </a:lnTo>
                <a:lnTo>
                  <a:pt x="1839722" y="715772"/>
                </a:lnTo>
                <a:lnTo>
                  <a:pt x="1838274" y="766114"/>
                </a:lnTo>
                <a:lnTo>
                  <a:pt x="139420" y="717321"/>
                </a:lnTo>
                <a:lnTo>
                  <a:pt x="1855089" y="94602"/>
                </a:lnTo>
                <a:lnTo>
                  <a:pt x="1872234" y="141859"/>
                </a:lnTo>
                <a:lnTo>
                  <a:pt x="1970112" y="38735"/>
                </a:lnTo>
                <a:lnTo>
                  <a:pt x="1988439" y="19431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28817" y="2435732"/>
            <a:ext cx="528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Wingdings"/>
                <a:cs typeface="Wingdings"/>
              </a:rPr>
              <a:t>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Calibri"/>
                <a:cs typeface="Calibri"/>
              </a:rPr>
              <a:t>v‘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86371" y="1338072"/>
            <a:ext cx="2139950" cy="788670"/>
            <a:chOff x="6786371" y="1338072"/>
            <a:chExt cx="2139950" cy="788670"/>
          </a:xfrm>
        </p:grpSpPr>
        <p:sp>
          <p:nvSpPr>
            <p:cNvPr id="31" name="object 31"/>
            <p:cNvSpPr/>
            <p:nvPr/>
          </p:nvSpPr>
          <p:spPr>
            <a:xfrm>
              <a:off x="6796277" y="1347978"/>
              <a:ext cx="2120265" cy="768985"/>
            </a:xfrm>
            <a:custGeom>
              <a:avLst/>
              <a:gdLst/>
              <a:ahLst/>
              <a:cxnLst/>
              <a:rect l="l" t="t" r="r" b="b"/>
              <a:pathLst>
                <a:path w="2120265" h="768985">
                  <a:moveTo>
                    <a:pt x="883285" y="545592"/>
                  </a:moveTo>
                  <a:lnTo>
                    <a:pt x="353314" y="545592"/>
                  </a:lnTo>
                  <a:lnTo>
                    <a:pt x="610235" y="768476"/>
                  </a:lnTo>
                  <a:lnTo>
                    <a:pt x="883285" y="545592"/>
                  </a:lnTo>
                  <a:close/>
                </a:path>
                <a:path w="2120265" h="768985">
                  <a:moveTo>
                    <a:pt x="2028952" y="0"/>
                  </a:moveTo>
                  <a:lnTo>
                    <a:pt x="90931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2"/>
                  </a:lnTo>
                  <a:lnTo>
                    <a:pt x="0" y="454660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1" y="545592"/>
                  </a:lnTo>
                  <a:lnTo>
                    <a:pt x="2028952" y="545592"/>
                  </a:lnTo>
                  <a:lnTo>
                    <a:pt x="2064323" y="538438"/>
                  </a:lnTo>
                  <a:lnTo>
                    <a:pt x="2093229" y="518937"/>
                  </a:lnTo>
                  <a:lnTo>
                    <a:pt x="2112730" y="490031"/>
                  </a:lnTo>
                  <a:lnTo>
                    <a:pt x="2119883" y="454660"/>
                  </a:lnTo>
                  <a:lnTo>
                    <a:pt x="2119883" y="90932"/>
                  </a:lnTo>
                  <a:lnTo>
                    <a:pt x="2112730" y="55560"/>
                  </a:lnTo>
                  <a:lnTo>
                    <a:pt x="2093229" y="26654"/>
                  </a:lnTo>
                  <a:lnTo>
                    <a:pt x="2064323" y="7153"/>
                  </a:lnTo>
                  <a:lnTo>
                    <a:pt x="202895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6277" y="1347978"/>
              <a:ext cx="2120265" cy="768985"/>
            </a:xfrm>
            <a:custGeom>
              <a:avLst/>
              <a:gdLst/>
              <a:ahLst/>
              <a:cxnLst/>
              <a:rect l="l" t="t" r="r" b="b"/>
              <a:pathLst>
                <a:path w="2120265" h="768985">
                  <a:moveTo>
                    <a:pt x="0" y="90932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1" y="0"/>
                  </a:lnTo>
                  <a:lnTo>
                    <a:pt x="353314" y="0"/>
                  </a:lnTo>
                  <a:lnTo>
                    <a:pt x="883285" y="0"/>
                  </a:lnTo>
                  <a:lnTo>
                    <a:pt x="2028952" y="0"/>
                  </a:lnTo>
                  <a:lnTo>
                    <a:pt x="2064323" y="7153"/>
                  </a:lnTo>
                  <a:lnTo>
                    <a:pt x="2093229" y="26654"/>
                  </a:lnTo>
                  <a:lnTo>
                    <a:pt x="2112730" y="55560"/>
                  </a:lnTo>
                  <a:lnTo>
                    <a:pt x="2119883" y="90932"/>
                  </a:lnTo>
                  <a:lnTo>
                    <a:pt x="2119883" y="318262"/>
                  </a:lnTo>
                  <a:lnTo>
                    <a:pt x="2119883" y="454660"/>
                  </a:lnTo>
                  <a:lnTo>
                    <a:pt x="2112730" y="490031"/>
                  </a:lnTo>
                  <a:lnTo>
                    <a:pt x="2093229" y="518937"/>
                  </a:lnTo>
                  <a:lnTo>
                    <a:pt x="2064323" y="538438"/>
                  </a:lnTo>
                  <a:lnTo>
                    <a:pt x="2028952" y="545592"/>
                  </a:lnTo>
                  <a:lnTo>
                    <a:pt x="883285" y="545592"/>
                  </a:lnTo>
                  <a:lnTo>
                    <a:pt x="610235" y="768476"/>
                  </a:lnTo>
                  <a:lnTo>
                    <a:pt x="353314" y="545592"/>
                  </a:lnTo>
                  <a:lnTo>
                    <a:pt x="90931" y="545592"/>
                  </a:lnTo>
                  <a:lnTo>
                    <a:pt x="55560" y="538438"/>
                  </a:lnTo>
                  <a:lnTo>
                    <a:pt x="26654" y="518937"/>
                  </a:lnTo>
                  <a:lnTo>
                    <a:pt x="7153" y="490031"/>
                  </a:lnTo>
                  <a:lnTo>
                    <a:pt x="0" y="454660"/>
                  </a:lnTo>
                  <a:lnTo>
                    <a:pt x="0" y="318262"/>
                  </a:lnTo>
                  <a:lnTo>
                    <a:pt x="0" y="90932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02322" y="1390014"/>
            <a:ext cx="1514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20" dirty="0">
                <a:latin typeface="Calibri Light"/>
                <a:cs typeface="Calibri Light"/>
              </a:rPr>
              <a:t>Paxos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Instance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924" y="666863"/>
            <a:ext cx="6623684" cy="112903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1845"/>
              </a:spcBef>
            </a:pPr>
            <a:r>
              <a:rPr sz="2700" spc="-20" dirty="0">
                <a:solidFill>
                  <a:srgbClr val="7E7E7E"/>
                </a:solidFill>
                <a:latin typeface="Calibri Light"/>
                <a:cs typeface="Calibri Light"/>
              </a:rPr>
              <a:t>MDCC</a:t>
            </a:r>
            <a:r>
              <a:rPr sz="2700" spc="-8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dirty="0">
                <a:solidFill>
                  <a:srgbClr val="7E7E7E"/>
                </a:solidFill>
                <a:latin typeface="Calibri Light"/>
                <a:cs typeface="Calibri Light"/>
              </a:rPr>
              <a:t>–</a:t>
            </a:r>
            <a:r>
              <a:rPr sz="270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15" dirty="0">
                <a:solidFill>
                  <a:srgbClr val="7E7E7E"/>
                </a:solidFill>
                <a:latin typeface="Calibri Light"/>
                <a:cs typeface="Calibri Light"/>
              </a:rPr>
              <a:t>Multi</a:t>
            </a:r>
            <a:r>
              <a:rPr sz="27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30" dirty="0">
                <a:solidFill>
                  <a:srgbClr val="7E7E7E"/>
                </a:solidFill>
                <a:latin typeface="Calibri Light"/>
                <a:cs typeface="Calibri Light"/>
              </a:rPr>
              <a:t>Datacenter</a:t>
            </a:r>
            <a:r>
              <a:rPr sz="27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Concurrency</a:t>
            </a:r>
            <a:r>
              <a:rPr sz="27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30" dirty="0">
                <a:solidFill>
                  <a:srgbClr val="7E7E7E"/>
                </a:solidFill>
                <a:latin typeface="Calibri Light"/>
                <a:cs typeface="Calibri Light"/>
              </a:rPr>
              <a:t>Control</a:t>
            </a:r>
            <a:endParaRPr sz="2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10" dirty="0">
                <a:latin typeface="Calibri"/>
                <a:cs typeface="Calibri"/>
              </a:rPr>
              <a:t>Properties: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9708" y="1811463"/>
            <a:ext cx="2701290" cy="93154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spc="-10" dirty="0">
                <a:latin typeface="Calibri"/>
                <a:cs typeface="Calibri"/>
              </a:rPr>
              <a:t>Read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Committed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Isolation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latin typeface="Calibri"/>
                <a:cs typeface="Calibri"/>
              </a:rPr>
              <a:t>Geo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Replication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9157" y="2878658"/>
            <a:ext cx="195833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Optimistic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2879" y="1860804"/>
            <a:ext cx="544195" cy="972819"/>
            <a:chOff x="182879" y="1860804"/>
            <a:chExt cx="544195" cy="972819"/>
          </a:xfrm>
        </p:grpSpPr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1860804"/>
              <a:ext cx="544068" cy="5440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267" y="2380488"/>
              <a:ext cx="451103" cy="452627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824" y="2900886"/>
            <a:ext cx="287147" cy="338423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822" y="4216908"/>
            <a:ext cx="2272665" cy="1859914"/>
            <a:chOff x="1046822" y="4216908"/>
            <a:chExt cx="2272665" cy="18599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0956" y="4216908"/>
              <a:ext cx="1848315" cy="13319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6822" y="4882896"/>
              <a:ext cx="1386205" cy="1193800"/>
            </a:xfrm>
            <a:custGeom>
              <a:avLst/>
              <a:gdLst/>
              <a:ahLst/>
              <a:cxnLst/>
              <a:rect l="l" t="t" r="r" b="b"/>
              <a:pathLst>
                <a:path w="1386205" h="1193800">
                  <a:moveTo>
                    <a:pt x="163361" y="102931"/>
                  </a:moveTo>
                  <a:lnTo>
                    <a:pt x="135407" y="135254"/>
                  </a:lnTo>
                  <a:lnTo>
                    <a:pt x="107886" y="178434"/>
                  </a:lnTo>
                  <a:lnTo>
                    <a:pt x="82930" y="224789"/>
                  </a:lnTo>
                  <a:lnTo>
                    <a:pt x="60655" y="273938"/>
                  </a:lnTo>
                  <a:lnTo>
                    <a:pt x="41554" y="325373"/>
                  </a:lnTo>
                  <a:lnTo>
                    <a:pt x="25704" y="378586"/>
                  </a:lnTo>
                  <a:lnTo>
                    <a:pt x="13360" y="433704"/>
                  </a:lnTo>
                  <a:lnTo>
                    <a:pt x="4838" y="489838"/>
                  </a:lnTo>
                  <a:lnTo>
                    <a:pt x="558" y="546734"/>
                  </a:lnTo>
                  <a:lnTo>
                    <a:pt x="0" y="576198"/>
                  </a:lnTo>
                  <a:lnTo>
                    <a:pt x="1155" y="606170"/>
                  </a:lnTo>
                  <a:lnTo>
                    <a:pt x="9448" y="665352"/>
                  </a:lnTo>
                  <a:lnTo>
                    <a:pt x="25158" y="723417"/>
                  </a:lnTo>
                  <a:lnTo>
                    <a:pt x="47701" y="779779"/>
                  </a:lnTo>
                  <a:lnTo>
                    <a:pt x="76504" y="834237"/>
                  </a:lnTo>
                  <a:lnTo>
                    <a:pt x="110883" y="886091"/>
                  </a:lnTo>
                  <a:lnTo>
                    <a:pt x="150418" y="935354"/>
                  </a:lnTo>
                  <a:lnTo>
                    <a:pt x="194665" y="981608"/>
                  </a:lnTo>
                  <a:lnTo>
                    <a:pt x="242989" y="1024318"/>
                  </a:lnTo>
                  <a:lnTo>
                    <a:pt x="295059" y="1063167"/>
                  </a:lnTo>
                  <a:lnTo>
                    <a:pt x="350431" y="1097787"/>
                  </a:lnTo>
                  <a:lnTo>
                    <a:pt x="408597" y="1127785"/>
                  </a:lnTo>
                  <a:lnTo>
                    <a:pt x="469303" y="1152880"/>
                  </a:lnTo>
                  <a:lnTo>
                    <a:pt x="531914" y="1172298"/>
                  </a:lnTo>
                  <a:lnTo>
                    <a:pt x="596176" y="1185671"/>
                  </a:lnTo>
                  <a:lnTo>
                    <a:pt x="661327" y="1192517"/>
                  </a:lnTo>
                  <a:lnTo>
                    <a:pt x="693966" y="1193368"/>
                  </a:lnTo>
                  <a:lnTo>
                    <a:pt x="726224" y="1192529"/>
                  </a:lnTo>
                  <a:lnTo>
                    <a:pt x="790613" y="1186675"/>
                  </a:lnTo>
                  <a:lnTo>
                    <a:pt x="854113" y="1175384"/>
                  </a:lnTo>
                  <a:lnTo>
                    <a:pt x="915962" y="1159040"/>
                  </a:lnTo>
                  <a:lnTo>
                    <a:pt x="976287" y="1138046"/>
                  </a:lnTo>
                  <a:lnTo>
                    <a:pt x="1034199" y="1112850"/>
                  </a:lnTo>
                  <a:lnTo>
                    <a:pt x="1049716" y="1105014"/>
                  </a:lnTo>
                  <a:lnTo>
                    <a:pt x="691807" y="1105014"/>
                  </a:lnTo>
                  <a:lnTo>
                    <a:pt x="663740" y="1104150"/>
                  </a:lnTo>
                  <a:lnTo>
                    <a:pt x="607733" y="1098041"/>
                  </a:lnTo>
                  <a:lnTo>
                    <a:pt x="552361" y="1086269"/>
                  </a:lnTo>
                  <a:lnTo>
                    <a:pt x="497624" y="1069111"/>
                  </a:lnTo>
                  <a:lnTo>
                    <a:pt x="444411" y="1046962"/>
                  </a:lnTo>
                  <a:lnTo>
                    <a:pt x="392849" y="1020190"/>
                  </a:lnTo>
                  <a:lnTo>
                    <a:pt x="343573" y="989279"/>
                  </a:lnTo>
                  <a:lnTo>
                    <a:pt x="297345" y="954595"/>
                  </a:lnTo>
                  <a:lnTo>
                    <a:pt x="254419" y="916533"/>
                  </a:lnTo>
                  <a:lnTo>
                    <a:pt x="215671" y="875728"/>
                  </a:lnTo>
                  <a:lnTo>
                    <a:pt x="181114" y="832408"/>
                  </a:lnTo>
                  <a:lnTo>
                    <a:pt x="151282" y="787107"/>
                  </a:lnTo>
                  <a:lnTo>
                    <a:pt x="126936" y="740600"/>
                  </a:lnTo>
                  <a:lnTo>
                    <a:pt x="108140" y="692911"/>
                  </a:lnTo>
                  <a:lnTo>
                    <a:pt x="95465" y="645032"/>
                  </a:lnTo>
                  <a:lnTo>
                    <a:pt x="89090" y="597026"/>
                  </a:lnTo>
                  <a:lnTo>
                    <a:pt x="88341" y="573023"/>
                  </a:lnTo>
                  <a:lnTo>
                    <a:pt x="88925" y="548639"/>
                  </a:lnTo>
                  <a:lnTo>
                    <a:pt x="92836" y="498347"/>
                  </a:lnTo>
                  <a:lnTo>
                    <a:pt x="100507" y="448436"/>
                  </a:lnTo>
                  <a:lnTo>
                    <a:pt x="111594" y="399541"/>
                  </a:lnTo>
                  <a:lnTo>
                    <a:pt x="125934" y="351662"/>
                  </a:lnTo>
                  <a:lnTo>
                    <a:pt x="142938" y="306196"/>
                  </a:lnTo>
                  <a:lnTo>
                    <a:pt x="162763" y="262762"/>
                  </a:lnTo>
                  <a:lnTo>
                    <a:pt x="184861" y="221995"/>
                  </a:lnTo>
                  <a:lnTo>
                    <a:pt x="208965" y="184403"/>
                  </a:lnTo>
                  <a:lnTo>
                    <a:pt x="211713" y="180632"/>
                  </a:lnTo>
                  <a:lnTo>
                    <a:pt x="210266" y="178307"/>
                  </a:lnTo>
                  <a:lnTo>
                    <a:pt x="209550" y="178307"/>
                  </a:lnTo>
                  <a:lnTo>
                    <a:pt x="210003" y="177884"/>
                  </a:lnTo>
                  <a:lnTo>
                    <a:pt x="163361" y="102931"/>
                  </a:lnTo>
                  <a:close/>
                </a:path>
                <a:path w="1386205" h="1193800">
                  <a:moveTo>
                    <a:pt x="1297470" y="664082"/>
                  </a:moveTo>
                  <a:lnTo>
                    <a:pt x="1294041" y="705865"/>
                  </a:lnTo>
                  <a:lnTo>
                    <a:pt x="1284516" y="744143"/>
                  </a:lnTo>
                  <a:lnTo>
                    <a:pt x="1269022" y="782586"/>
                  </a:lnTo>
                  <a:lnTo>
                    <a:pt x="1247813" y="821080"/>
                  </a:lnTo>
                  <a:lnTo>
                    <a:pt x="1221143" y="858723"/>
                  </a:lnTo>
                  <a:lnTo>
                    <a:pt x="1189266" y="895349"/>
                  </a:lnTo>
                  <a:lnTo>
                    <a:pt x="1152563" y="930427"/>
                  </a:lnTo>
                  <a:lnTo>
                    <a:pt x="1111796" y="963333"/>
                  </a:lnTo>
                  <a:lnTo>
                    <a:pt x="1067219" y="993813"/>
                  </a:lnTo>
                  <a:lnTo>
                    <a:pt x="1019340" y="1021397"/>
                  </a:lnTo>
                  <a:lnTo>
                    <a:pt x="968794" y="1045540"/>
                  </a:lnTo>
                  <a:lnTo>
                    <a:pt x="915835" y="1066215"/>
                  </a:lnTo>
                  <a:lnTo>
                    <a:pt x="861098" y="1082776"/>
                  </a:lnTo>
                  <a:lnTo>
                    <a:pt x="805345" y="1094981"/>
                  </a:lnTo>
                  <a:lnTo>
                    <a:pt x="748703" y="1102512"/>
                  </a:lnTo>
                  <a:lnTo>
                    <a:pt x="691807" y="1105014"/>
                  </a:lnTo>
                  <a:lnTo>
                    <a:pt x="1049716" y="1105014"/>
                  </a:lnTo>
                  <a:lnTo>
                    <a:pt x="1089190" y="1083640"/>
                  </a:lnTo>
                  <a:lnTo>
                    <a:pt x="1141260" y="1050823"/>
                  </a:lnTo>
                  <a:lnTo>
                    <a:pt x="1189774" y="1014666"/>
                  </a:lnTo>
                  <a:lnTo>
                    <a:pt x="1234097" y="975461"/>
                  </a:lnTo>
                  <a:lnTo>
                    <a:pt x="1273975" y="933488"/>
                  </a:lnTo>
                  <a:lnTo>
                    <a:pt x="1308773" y="888961"/>
                  </a:lnTo>
                  <a:lnTo>
                    <a:pt x="1337856" y="842048"/>
                  </a:lnTo>
                  <a:lnTo>
                    <a:pt x="1360843" y="793114"/>
                  </a:lnTo>
                  <a:lnTo>
                    <a:pt x="1376718" y="742518"/>
                  </a:lnTo>
                  <a:lnTo>
                    <a:pt x="1384846" y="690498"/>
                  </a:lnTo>
                  <a:lnTo>
                    <a:pt x="1385862" y="667892"/>
                  </a:lnTo>
                  <a:lnTo>
                    <a:pt x="1297470" y="664082"/>
                  </a:lnTo>
                  <a:close/>
                </a:path>
                <a:path w="1386205" h="1193800">
                  <a:moveTo>
                    <a:pt x="362865" y="79501"/>
                  </a:moveTo>
                  <a:lnTo>
                    <a:pt x="200405" y="79501"/>
                  </a:lnTo>
                  <a:lnTo>
                    <a:pt x="247688" y="154177"/>
                  </a:lnTo>
                  <a:lnTo>
                    <a:pt x="216703" y="173781"/>
                  </a:lnTo>
                  <a:lnTo>
                    <a:pt x="211713" y="180632"/>
                  </a:lnTo>
                  <a:lnTo>
                    <a:pt x="256578" y="252729"/>
                  </a:lnTo>
                  <a:lnTo>
                    <a:pt x="362865" y="79501"/>
                  </a:lnTo>
                  <a:close/>
                </a:path>
                <a:path w="1386205" h="1193800">
                  <a:moveTo>
                    <a:pt x="216703" y="173781"/>
                  </a:moveTo>
                  <a:lnTo>
                    <a:pt x="210064" y="177982"/>
                  </a:lnTo>
                  <a:lnTo>
                    <a:pt x="211713" y="180632"/>
                  </a:lnTo>
                  <a:lnTo>
                    <a:pt x="216703" y="173781"/>
                  </a:lnTo>
                  <a:close/>
                </a:path>
                <a:path w="1386205" h="1193800">
                  <a:moveTo>
                    <a:pt x="210003" y="177884"/>
                  </a:moveTo>
                  <a:lnTo>
                    <a:pt x="209550" y="178307"/>
                  </a:lnTo>
                  <a:lnTo>
                    <a:pt x="210064" y="177982"/>
                  </a:lnTo>
                  <a:close/>
                </a:path>
                <a:path w="1386205" h="1193800">
                  <a:moveTo>
                    <a:pt x="210064" y="177982"/>
                  </a:moveTo>
                  <a:lnTo>
                    <a:pt x="209550" y="178307"/>
                  </a:lnTo>
                  <a:lnTo>
                    <a:pt x="210266" y="178307"/>
                  </a:lnTo>
                  <a:lnTo>
                    <a:pt x="210064" y="177982"/>
                  </a:lnTo>
                  <a:close/>
                </a:path>
                <a:path w="1386205" h="1193800">
                  <a:moveTo>
                    <a:pt x="221640" y="167004"/>
                  </a:moveTo>
                  <a:lnTo>
                    <a:pt x="210003" y="177884"/>
                  </a:lnTo>
                  <a:lnTo>
                    <a:pt x="216703" y="173781"/>
                  </a:lnTo>
                  <a:lnTo>
                    <a:pt x="221640" y="167004"/>
                  </a:lnTo>
                  <a:close/>
                </a:path>
                <a:path w="1386205" h="1193800">
                  <a:moveTo>
                    <a:pt x="200405" y="79501"/>
                  </a:moveTo>
                  <a:lnTo>
                    <a:pt x="163361" y="102931"/>
                  </a:lnTo>
                  <a:lnTo>
                    <a:pt x="210003" y="177884"/>
                  </a:lnTo>
                  <a:lnTo>
                    <a:pt x="221640" y="167004"/>
                  </a:lnTo>
                  <a:lnTo>
                    <a:pt x="227414" y="167004"/>
                  </a:lnTo>
                  <a:lnTo>
                    <a:pt x="247688" y="154177"/>
                  </a:lnTo>
                  <a:lnTo>
                    <a:pt x="200405" y="79501"/>
                  </a:lnTo>
                  <a:close/>
                </a:path>
                <a:path w="1386205" h="1193800">
                  <a:moveTo>
                    <a:pt x="227414" y="167004"/>
                  </a:moveTo>
                  <a:lnTo>
                    <a:pt x="221640" y="167004"/>
                  </a:lnTo>
                  <a:lnTo>
                    <a:pt x="216703" y="173781"/>
                  </a:lnTo>
                  <a:lnTo>
                    <a:pt x="227414" y="167004"/>
                  </a:lnTo>
                  <a:close/>
                </a:path>
                <a:path w="1386205" h="1193800">
                  <a:moveTo>
                    <a:pt x="411645" y="0"/>
                  </a:moveTo>
                  <a:lnTo>
                    <a:pt x="116458" y="27558"/>
                  </a:lnTo>
                  <a:lnTo>
                    <a:pt x="163361" y="102931"/>
                  </a:lnTo>
                  <a:lnTo>
                    <a:pt x="200405" y="79501"/>
                  </a:lnTo>
                  <a:lnTo>
                    <a:pt x="362865" y="79501"/>
                  </a:lnTo>
                  <a:lnTo>
                    <a:pt x="411645" y="0"/>
                  </a:lnTo>
                  <a:close/>
                </a:path>
              </a:pathLst>
            </a:custGeom>
            <a:solidFill>
              <a:srgbClr val="7C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50151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Distributed</a:t>
            </a:r>
            <a:r>
              <a:rPr sz="3700" spc="-100" dirty="0"/>
              <a:t> </a:t>
            </a:r>
            <a:r>
              <a:rPr sz="3700" spc="-55" dirty="0"/>
              <a:t>Transactions</a:t>
            </a:r>
            <a:endParaRPr sz="3700"/>
          </a:p>
        </p:txBody>
      </p:sp>
      <p:sp>
        <p:nvSpPr>
          <p:cNvPr id="6" name="object 6"/>
          <p:cNvSpPr txBox="1"/>
          <p:nvPr/>
        </p:nvSpPr>
        <p:spPr>
          <a:xfrm>
            <a:off x="535940" y="888619"/>
            <a:ext cx="66668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solidFill>
                  <a:srgbClr val="7E7E7E"/>
                </a:solidFill>
                <a:latin typeface="Calibri Light"/>
                <a:cs typeface="Calibri Light"/>
              </a:rPr>
              <a:t>RAMP</a:t>
            </a:r>
            <a:r>
              <a:rPr sz="27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dirty="0">
                <a:solidFill>
                  <a:srgbClr val="7E7E7E"/>
                </a:solidFill>
                <a:latin typeface="Calibri Light"/>
                <a:cs typeface="Calibri Light"/>
              </a:rPr>
              <a:t>–</a:t>
            </a:r>
            <a:r>
              <a:rPr sz="270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Read</a:t>
            </a:r>
            <a:r>
              <a:rPr sz="27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30" dirty="0">
                <a:solidFill>
                  <a:srgbClr val="7E7E7E"/>
                </a:solidFill>
                <a:latin typeface="Calibri Light"/>
                <a:cs typeface="Calibri Light"/>
              </a:rPr>
              <a:t>Atomic</a:t>
            </a:r>
            <a:r>
              <a:rPr sz="27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15" dirty="0">
                <a:solidFill>
                  <a:srgbClr val="7E7E7E"/>
                </a:solidFill>
                <a:latin typeface="Calibri Light"/>
                <a:cs typeface="Calibri Light"/>
              </a:rPr>
              <a:t>Multi</a:t>
            </a:r>
            <a:r>
              <a:rPr sz="270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0" dirty="0">
                <a:solidFill>
                  <a:srgbClr val="7E7E7E"/>
                </a:solidFill>
                <a:latin typeface="Calibri Light"/>
                <a:cs typeface="Calibri Light"/>
              </a:rPr>
              <a:t>Partition</a:t>
            </a:r>
            <a:r>
              <a:rPr sz="27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40" dirty="0">
                <a:solidFill>
                  <a:srgbClr val="7E7E7E"/>
                </a:solidFill>
                <a:latin typeface="Calibri Light"/>
                <a:cs typeface="Calibri Light"/>
              </a:rPr>
              <a:t>Transactions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34155" y="4511040"/>
            <a:ext cx="2560320" cy="265430"/>
          </a:xfrm>
          <a:custGeom>
            <a:avLst/>
            <a:gdLst/>
            <a:ahLst/>
            <a:cxnLst/>
            <a:rect l="l" t="t" r="r" b="b"/>
            <a:pathLst>
              <a:path w="2560320" h="265429">
                <a:moveTo>
                  <a:pt x="2295144" y="0"/>
                </a:moveTo>
                <a:lnTo>
                  <a:pt x="2295144" y="265176"/>
                </a:lnTo>
                <a:lnTo>
                  <a:pt x="2471928" y="176784"/>
                </a:lnTo>
                <a:lnTo>
                  <a:pt x="2339340" y="176784"/>
                </a:lnTo>
                <a:lnTo>
                  <a:pt x="2339340" y="88392"/>
                </a:lnTo>
                <a:lnTo>
                  <a:pt x="2471928" y="88392"/>
                </a:lnTo>
                <a:lnTo>
                  <a:pt x="2295144" y="0"/>
                </a:lnTo>
                <a:close/>
              </a:path>
              <a:path w="2560320" h="265429">
                <a:moveTo>
                  <a:pt x="2295144" y="88392"/>
                </a:moveTo>
                <a:lnTo>
                  <a:pt x="0" y="88392"/>
                </a:lnTo>
                <a:lnTo>
                  <a:pt x="0" y="176784"/>
                </a:lnTo>
                <a:lnTo>
                  <a:pt x="2295144" y="176784"/>
                </a:lnTo>
                <a:lnTo>
                  <a:pt x="2295144" y="88392"/>
                </a:lnTo>
                <a:close/>
              </a:path>
              <a:path w="2560320" h="265429">
                <a:moveTo>
                  <a:pt x="2471928" y="88392"/>
                </a:moveTo>
                <a:lnTo>
                  <a:pt x="2339340" y="88392"/>
                </a:lnTo>
                <a:lnTo>
                  <a:pt x="2339340" y="176784"/>
                </a:lnTo>
                <a:lnTo>
                  <a:pt x="2471928" y="176784"/>
                </a:lnTo>
                <a:lnTo>
                  <a:pt x="2560320" y="132587"/>
                </a:lnTo>
                <a:lnTo>
                  <a:pt x="2471928" y="88392"/>
                </a:lnTo>
                <a:close/>
              </a:path>
            </a:pathLst>
          </a:custGeom>
          <a:solidFill>
            <a:srgbClr val="7C9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88890" y="4271009"/>
            <a:ext cx="1302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read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objects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22420" y="4136897"/>
            <a:ext cx="414655" cy="415290"/>
          </a:xfrm>
          <a:custGeom>
            <a:avLst/>
            <a:gdLst/>
            <a:ahLst/>
            <a:cxnLst/>
            <a:rect l="l" t="t" r="r" b="b"/>
            <a:pathLst>
              <a:path w="414654" h="415289">
                <a:moveTo>
                  <a:pt x="414528" y="207010"/>
                </a:moveTo>
                <a:lnTo>
                  <a:pt x="410083" y="165100"/>
                </a:lnTo>
                <a:lnTo>
                  <a:pt x="397764" y="125730"/>
                </a:lnTo>
                <a:lnTo>
                  <a:pt x="378460" y="90170"/>
                </a:lnTo>
                <a:lnTo>
                  <a:pt x="352933" y="59690"/>
                </a:lnTo>
                <a:lnTo>
                  <a:pt x="322072" y="34290"/>
                </a:lnTo>
                <a:lnTo>
                  <a:pt x="319925" y="33020"/>
                </a:lnTo>
                <a:lnTo>
                  <a:pt x="304927" y="24130"/>
                </a:lnTo>
                <a:lnTo>
                  <a:pt x="267589" y="8890"/>
                </a:lnTo>
                <a:lnTo>
                  <a:pt x="227076" y="1270"/>
                </a:lnTo>
                <a:lnTo>
                  <a:pt x="205867" y="0"/>
                </a:lnTo>
                <a:lnTo>
                  <a:pt x="184658" y="1270"/>
                </a:lnTo>
                <a:lnTo>
                  <a:pt x="144399" y="10160"/>
                </a:lnTo>
                <a:lnTo>
                  <a:pt x="107188" y="25400"/>
                </a:lnTo>
                <a:lnTo>
                  <a:pt x="74422" y="48260"/>
                </a:lnTo>
                <a:lnTo>
                  <a:pt x="46482" y="76200"/>
                </a:lnTo>
                <a:lnTo>
                  <a:pt x="24384" y="110490"/>
                </a:lnTo>
                <a:lnTo>
                  <a:pt x="9017" y="147320"/>
                </a:lnTo>
                <a:lnTo>
                  <a:pt x="1016" y="187960"/>
                </a:lnTo>
                <a:lnTo>
                  <a:pt x="0" y="209550"/>
                </a:lnTo>
                <a:lnTo>
                  <a:pt x="1270" y="229870"/>
                </a:lnTo>
                <a:lnTo>
                  <a:pt x="9779" y="270510"/>
                </a:lnTo>
                <a:lnTo>
                  <a:pt x="25781" y="308610"/>
                </a:lnTo>
                <a:lnTo>
                  <a:pt x="48133" y="341630"/>
                </a:lnTo>
                <a:lnTo>
                  <a:pt x="76454" y="369570"/>
                </a:lnTo>
                <a:lnTo>
                  <a:pt x="109601" y="391160"/>
                </a:lnTo>
                <a:lnTo>
                  <a:pt x="146939" y="406400"/>
                </a:lnTo>
                <a:lnTo>
                  <a:pt x="187452" y="415290"/>
                </a:lnTo>
                <a:lnTo>
                  <a:pt x="229743" y="415290"/>
                </a:lnTo>
                <a:lnTo>
                  <a:pt x="270256" y="406400"/>
                </a:lnTo>
                <a:lnTo>
                  <a:pt x="307213" y="389890"/>
                </a:lnTo>
                <a:lnTo>
                  <a:pt x="317919" y="383540"/>
                </a:lnTo>
                <a:lnTo>
                  <a:pt x="324358" y="379730"/>
                </a:lnTo>
                <a:lnTo>
                  <a:pt x="354838" y="354330"/>
                </a:lnTo>
                <a:lnTo>
                  <a:pt x="379984" y="322580"/>
                </a:lnTo>
                <a:lnTo>
                  <a:pt x="398780" y="287020"/>
                </a:lnTo>
                <a:lnTo>
                  <a:pt x="410591" y="248920"/>
                </a:lnTo>
                <a:lnTo>
                  <a:pt x="413512" y="227330"/>
                </a:lnTo>
                <a:lnTo>
                  <a:pt x="414528" y="20701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51705" y="4159377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8061" y="6090005"/>
            <a:ext cx="8362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validate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7946" y="6037033"/>
            <a:ext cx="414655" cy="414020"/>
          </a:xfrm>
          <a:custGeom>
            <a:avLst/>
            <a:gdLst/>
            <a:ahLst/>
            <a:cxnLst/>
            <a:rect l="l" t="t" r="r" b="b"/>
            <a:pathLst>
              <a:path w="414655" h="414020">
                <a:moveTo>
                  <a:pt x="414451" y="205740"/>
                </a:moveTo>
                <a:lnTo>
                  <a:pt x="409994" y="163842"/>
                </a:lnTo>
                <a:lnTo>
                  <a:pt x="397649" y="125742"/>
                </a:lnTo>
                <a:lnTo>
                  <a:pt x="378371" y="90170"/>
                </a:lnTo>
                <a:lnTo>
                  <a:pt x="352856" y="59690"/>
                </a:lnTo>
                <a:lnTo>
                  <a:pt x="322072" y="35560"/>
                </a:lnTo>
                <a:lnTo>
                  <a:pt x="318249" y="33020"/>
                </a:lnTo>
                <a:lnTo>
                  <a:pt x="304914" y="24142"/>
                </a:lnTo>
                <a:lnTo>
                  <a:pt x="267652" y="8890"/>
                </a:lnTo>
                <a:lnTo>
                  <a:pt x="227025" y="1270"/>
                </a:lnTo>
                <a:lnTo>
                  <a:pt x="205803" y="0"/>
                </a:lnTo>
                <a:lnTo>
                  <a:pt x="184785" y="1270"/>
                </a:lnTo>
                <a:lnTo>
                  <a:pt x="144449" y="10160"/>
                </a:lnTo>
                <a:lnTo>
                  <a:pt x="107162" y="25400"/>
                </a:lnTo>
                <a:lnTo>
                  <a:pt x="74358" y="48260"/>
                </a:lnTo>
                <a:lnTo>
                  <a:pt x="46393" y="76200"/>
                </a:lnTo>
                <a:lnTo>
                  <a:pt x="24422" y="109220"/>
                </a:lnTo>
                <a:lnTo>
                  <a:pt x="8940" y="147320"/>
                </a:lnTo>
                <a:lnTo>
                  <a:pt x="952" y="187960"/>
                </a:lnTo>
                <a:lnTo>
                  <a:pt x="0" y="208292"/>
                </a:lnTo>
                <a:lnTo>
                  <a:pt x="1219" y="229870"/>
                </a:lnTo>
                <a:lnTo>
                  <a:pt x="9715" y="270510"/>
                </a:lnTo>
                <a:lnTo>
                  <a:pt x="25679" y="307340"/>
                </a:lnTo>
                <a:lnTo>
                  <a:pt x="48158" y="340360"/>
                </a:lnTo>
                <a:lnTo>
                  <a:pt x="76415" y="368300"/>
                </a:lnTo>
                <a:lnTo>
                  <a:pt x="109537" y="389890"/>
                </a:lnTo>
                <a:lnTo>
                  <a:pt x="146900" y="405130"/>
                </a:lnTo>
                <a:lnTo>
                  <a:pt x="187426" y="414020"/>
                </a:lnTo>
                <a:lnTo>
                  <a:pt x="229654" y="414020"/>
                </a:lnTo>
                <a:lnTo>
                  <a:pt x="270141" y="405130"/>
                </a:lnTo>
                <a:lnTo>
                  <a:pt x="307111" y="388620"/>
                </a:lnTo>
                <a:lnTo>
                  <a:pt x="317842" y="382270"/>
                </a:lnTo>
                <a:lnTo>
                  <a:pt x="324294" y="378460"/>
                </a:lnTo>
                <a:lnTo>
                  <a:pt x="354672" y="353060"/>
                </a:lnTo>
                <a:lnTo>
                  <a:pt x="379882" y="322580"/>
                </a:lnTo>
                <a:lnTo>
                  <a:pt x="398741" y="287020"/>
                </a:lnTo>
                <a:lnTo>
                  <a:pt x="410565" y="247650"/>
                </a:lnTo>
                <a:lnTo>
                  <a:pt x="413499" y="227342"/>
                </a:lnTo>
                <a:lnTo>
                  <a:pt x="414451" y="20574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7244" y="6059220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76828" y="5291328"/>
            <a:ext cx="2560320" cy="265430"/>
          </a:xfrm>
          <a:custGeom>
            <a:avLst/>
            <a:gdLst/>
            <a:ahLst/>
            <a:cxnLst/>
            <a:rect l="l" t="t" r="r" b="b"/>
            <a:pathLst>
              <a:path w="2560320" h="265429">
                <a:moveTo>
                  <a:pt x="2295144" y="0"/>
                </a:moveTo>
                <a:lnTo>
                  <a:pt x="2295144" y="265176"/>
                </a:lnTo>
                <a:lnTo>
                  <a:pt x="2471928" y="176784"/>
                </a:lnTo>
                <a:lnTo>
                  <a:pt x="2339340" y="176784"/>
                </a:lnTo>
                <a:lnTo>
                  <a:pt x="2339340" y="88392"/>
                </a:lnTo>
                <a:lnTo>
                  <a:pt x="2471928" y="88392"/>
                </a:lnTo>
                <a:lnTo>
                  <a:pt x="2295144" y="0"/>
                </a:lnTo>
                <a:close/>
              </a:path>
              <a:path w="2560320" h="265429">
                <a:moveTo>
                  <a:pt x="2295144" y="88392"/>
                </a:moveTo>
                <a:lnTo>
                  <a:pt x="0" y="88392"/>
                </a:lnTo>
                <a:lnTo>
                  <a:pt x="0" y="176784"/>
                </a:lnTo>
                <a:lnTo>
                  <a:pt x="2295144" y="176784"/>
                </a:lnTo>
                <a:lnTo>
                  <a:pt x="2295144" y="88392"/>
                </a:lnTo>
                <a:close/>
              </a:path>
              <a:path w="2560320" h="265429">
                <a:moveTo>
                  <a:pt x="2471928" y="88392"/>
                </a:moveTo>
                <a:lnTo>
                  <a:pt x="2339340" y="88392"/>
                </a:lnTo>
                <a:lnTo>
                  <a:pt x="2339340" y="176784"/>
                </a:lnTo>
                <a:lnTo>
                  <a:pt x="2471928" y="176784"/>
                </a:lnTo>
                <a:lnTo>
                  <a:pt x="2560320" y="132588"/>
                </a:lnTo>
                <a:lnTo>
                  <a:pt x="2471928" y="883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89653" y="5072253"/>
            <a:ext cx="1902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load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version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33216" y="4917185"/>
            <a:ext cx="414655" cy="415290"/>
          </a:xfrm>
          <a:custGeom>
            <a:avLst/>
            <a:gdLst/>
            <a:ahLst/>
            <a:cxnLst/>
            <a:rect l="l" t="t" r="r" b="b"/>
            <a:pathLst>
              <a:path w="414654" h="415289">
                <a:moveTo>
                  <a:pt x="414528" y="207010"/>
                </a:moveTo>
                <a:lnTo>
                  <a:pt x="410083" y="165100"/>
                </a:lnTo>
                <a:lnTo>
                  <a:pt x="397764" y="125730"/>
                </a:lnTo>
                <a:lnTo>
                  <a:pt x="378460" y="90170"/>
                </a:lnTo>
                <a:lnTo>
                  <a:pt x="352933" y="59690"/>
                </a:lnTo>
                <a:lnTo>
                  <a:pt x="322072" y="34290"/>
                </a:lnTo>
                <a:lnTo>
                  <a:pt x="319925" y="33020"/>
                </a:lnTo>
                <a:lnTo>
                  <a:pt x="304927" y="24130"/>
                </a:lnTo>
                <a:lnTo>
                  <a:pt x="267589" y="8890"/>
                </a:lnTo>
                <a:lnTo>
                  <a:pt x="227076" y="1270"/>
                </a:lnTo>
                <a:lnTo>
                  <a:pt x="205867" y="0"/>
                </a:lnTo>
                <a:lnTo>
                  <a:pt x="184658" y="1270"/>
                </a:lnTo>
                <a:lnTo>
                  <a:pt x="144399" y="10160"/>
                </a:lnTo>
                <a:lnTo>
                  <a:pt x="107188" y="25400"/>
                </a:lnTo>
                <a:lnTo>
                  <a:pt x="74422" y="48260"/>
                </a:lnTo>
                <a:lnTo>
                  <a:pt x="46482" y="76200"/>
                </a:lnTo>
                <a:lnTo>
                  <a:pt x="24384" y="110490"/>
                </a:lnTo>
                <a:lnTo>
                  <a:pt x="9017" y="147320"/>
                </a:lnTo>
                <a:lnTo>
                  <a:pt x="1016" y="187960"/>
                </a:lnTo>
                <a:lnTo>
                  <a:pt x="0" y="209550"/>
                </a:lnTo>
                <a:lnTo>
                  <a:pt x="1270" y="229870"/>
                </a:lnTo>
                <a:lnTo>
                  <a:pt x="9779" y="270510"/>
                </a:lnTo>
                <a:lnTo>
                  <a:pt x="25781" y="308610"/>
                </a:lnTo>
                <a:lnTo>
                  <a:pt x="48133" y="341630"/>
                </a:lnTo>
                <a:lnTo>
                  <a:pt x="76454" y="369570"/>
                </a:lnTo>
                <a:lnTo>
                  <a:pt x="109601" y="391160"/>
                </a:lnTo>
                <a:lnTo>
                  <a:pt x="146939" y="406400"/>
                </a:lnTo>
                <a:lnTo>
                  <a:pt x="187452" y="415290"/>
                </a:lnTo>
                <a:lnTo>
                  <a:pt x="229743" y="415290"/>
                </a:lnTo>
                <a:lnTo>
                  <a:pt x="270256" y="406400"/>
                </a:lnTo>
                <a:lnTo>
                  <a:pt x="307213" y="389890"/>
                </a:lnTo>
                <a:lnTo>
                  <a:pt x="317919" y="383540"/>
                </a:lnTo>
                <a:lnTo>
                  <a:pt x="324358" y="379730"/>
                </a:lnTo>
                <a:lnTo>
                  <a:pt x="354838" y="354330"/>
                </a:lnTo>
                <a:lnTo>
                  <a:pt x="379984" y="322580"/>
                </a:lnTo>
                <a:lnTo>
                  <a:pt x="398780" y="287020"/>
                </a:lnTo>
                <a:lnTo>
                  <a:pt x="410591" y="248920"/>
                </a:lnTo>
                <a:lnTo>
                  <a:pt x="413512" y="227330"/>
                </a:lnTo>
                <a:lnTo>
                  <a:pt x="414528" y="20701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61994" y="4940046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370" y="1526895"/>
            <a:ext cx="3836035" cy="221869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spc="-10" dirty="0">
                <a:latin typeface="Calibri"/>
                <a:cs typeface="Calibri"/>
              </a:rPr>
              <a:t>Properties:</a:t>
            </a:r>
            <a:endParaRPr sz="2000">
              <a:latin typeface="Calibri"/>
              <a:cs typeface="Calibri"/>
            </a:endParaRPr>
          </a:p>
          <a:p>
            <a:pPr marL="641985">
              <a:lnSpc>
                <a:spcPct val="100000"/>
              </a:lnSpc>
              <a:spcBef>
                <a:spcPts val="910"/>
              </a:spcBef>
            </a:pPr>
            <a:r>
              <a:rPr sz="2000" spc="-10" dirty="0">
                <a:latin typeface="Calibri"/>
                <a:cs typeface="Calibri"/>
              </a:rPr>
              <a:t>Read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Atomic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Isolation</a:t>
            </a:r>
            <a:endParaRPr sz="2000">
              <a:latin typeface="Calibri"/>
              <a:cs typeface="Calibri"/>
            </a:endParaRPr>
          </a:p>
          <a:p>
            <a:pPr marL="640080" marR="5080" indent="1270">
              <a:lnSpc>
                <a:spcPct val="147600"/>
              </a:lnSpc>
              <a:spcBef>
                <a:spcPts val="20"/>
              </a:spcBef>
            </a:pPr>
            <a:r>
              <a:rPr sz="2000" spc="-10" dirty="0">
                <a:latin typeface="Calibri"/>
                <a:cs typeface="Calibri"/>
              </a:rPr>
              <a:t>Synchronization </a:t>
            </a:r>
            <a:r>
              <a:rPr sz="2000" dirty="0">
                <a:latin typeface="Calibri"/>
                <a:cs typeface="Calibri"/>
              </a:rPr>
              <a:t>Independence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Partition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Independence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Guaranteed</a:t>
            </a:r>
            <a:r>
              <a:rPr sz="2000" spc="-5" dirty="0">
                <a:latin typeface="Calibri"/>
                <a:cs typeface="Calibri"/>
              </a:rPr>
              <a:t> Commit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27220" y="2038350"/>
            <a:ext cx="413384" cy="304800"/>
            <a:chOff x="4427220" y="2038350"/>
            <a:chExt cx="413384" cy="304800"/>
          </a:xfrm>
        </p:grpSpPr>
        <p:sp>
          <p:nvSpPr>
            <p:cNvPr id="20" name="object 20"/>
            <p:cNvSpPr/>
            <p:nvPr/>
          </p:nvSpPr>
          <p:spPr>
            <a:xfrm>
              <a:off x="4452366" y="203835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419"/>
                  </a:lnTo>
                </a:path>
              </a:pathLst>
            </a:custGeom>
            <a:ln w="50292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52366" y="2192273"/>
              <a:ext cx="363220" cy="19685"/>
            </a:xfrm>
            <a:custGeom>
              <a:avLst/>
              <a:gdLst/>
              <a:ahLst/>
              <a:cxnLst/>
              <a:rect l="l" t="t" r="r" b="b"/>
              <a:pathLst>
                <a:path w="363220" h="19685">
                  <a:moveTo>
                    <a:pt x="-25145" y="9842"/>
                  </a:moveTo>
                  <a:lnTo>
                    <a:pt x="387858" y="9842"/>
                  </a:lnTo>
                </a:path>
              </a:pathLst>
            </a:custGeom>
            <a:ln w="69977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93309" y="2027936"/>
            <a:ext cx="378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r(x)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56097" y="221208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50292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43421" y="2205989"/>
            <a:ext cx="186690" cy="5715"/>
          </a:xfrm>
          <a:custGeom>
            <a:avLst/>
            <a:gdLst/>
            <a:ahLst/>
            <a:cxnLst/>
            <a:rect l="l" t="t" r="r" b="b"/>
            <a:pathLst>
              <a:path w="186689" h="5714">
                <a:moveTo>
                  <a:pt x="-25146" y="2666"/>
                </a:moveTo>
                <a:lnTo>
                  <a:pt x="211836" y="2666"/>
                </a:lnTo>
              </a:path>
            </a:pathLst>
          </a:custGeom>
          <a:ln w="55626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64857" y="220598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>
                <a:moveTo>
                  <a:pt x="0" y="0"/>
                </a:moveTo>
                <a:lnTo>
                  <a:pt x="178689" y="0"/>
                </a:lnTo>
              </a:path>
            </a:pathLst>
          </a:custGeom>
          <a:ln w="50292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83245" y="2038350"/>
            <a:ext cx="879475" cy="304800"/>
          </a:xfrm>
          <a:custGeom>
            <a:avLst/>
            <a:gdLst/>
            <a:ahLst/>
            <a:cxnLst/>
            <a:rect l="l" t="t" r="r" b="b"/>
            <a:pathLst>
              <a:path w="879475" h="304800">
                <a:moveTo>
                  <a:pt x="0" y="167766"/>
                </a:moveTo>
                <a:lnTo>
                  <a:pt x="879094" y="152400"/>
                </a:lnTo>
              </a:path>
              <a:path w="879475" h="304800">
                <a:moveTo>
                  <a:pt x="879348" y="0"/>
                </a:moveTo>
                <a:lnTo>
                  <a:pt x="879348" y="304419"/>
                </a:lnTo>
              </a:path>
            </a:pathLst>
          </a:custGeom>
          <a:ln w="50292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427220" y="2681477"/>
            <a:ext cx="413384" cy="304800"/>
            <a:chOff x="4427220" y="2681477"/>
            <a:chExt cx="413384" cy="304800"/>
          </a:xfrm>
        </p:grpSpPr>
        <p:sp>
          <p:nvSpPr>
            <p:cNvPr id="28" name="object 28"/>
            <p:cNvSpPr/>
            <p:nvPr/>
          </p:nvSpPr>
          <p:spPr>
            <a:xfrm>
              <a:off x="4452366" y="2681477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419"/>
                  </a:lnTo>
                </a:path>
              </a:pathLst>
            </a:custGeom>
            <a:ln w="50292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52366" y="2838449"/>
              <a:ext cx="363220" cy="15875"/>
            </a:xfrm>
            <a:custGeom>
              <a:avLst/>
              <a:gdLst/>
              <a:ahLst/>
              <a:cxnLst/>
              <a:rect l="l" t="t" r="r" b="b"/>
              <a:pathLst>
                <a:path w="363220" h="15875">
                  <a:moveTo>
                    <a:pt x="-25145" y="7683"/>
                  </a:moveTo>
                  <a:lnTo>
                    <a:pt x="387858" y="7683"/>
                  </a:lnTo>
                </a:path>
              </a:pathLst>
            </a:custGeom>
            <a:ln w="65659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93309" y="2670810"/>
            <a:ext cx="3784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r(x)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2508" y="2658567"/>
            <a:ext cx="3854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(y)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75172" y="1439417"/>
            <a:ext cx="2025650" cy="91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Fractured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Read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  <a:tabLst>
                <a:tab pos="746125" algn="l"/>
                <a:tab pos="1560195" algn="l"/>
              </a:tabLst>
            </a:pP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)	</a:t>
            </a:r>
            <a:r>
              <a:rPr sz="3000" spc="-7" baseline="1388" dirty="0">
                <a:latin typeface="Calibri"/>
                <a:cs typeface="Calibri"/>
              </a:rPr>
              <a:t>w(x</a:t>
            </a:r>
            <a:r>
              <a:rPr sz="3000" baseline="1388" dirty="0">
                <a:latin typeface="Calibri"/>
                <a:cs typeface="Calibri"/>
              </a:rPr>
              <a:t>)	</a:t>
            </a:r>
            <a:r>
              <a:rPr sz="3000" spc="-7" baseline="1388" dirty="0">
                <a:latin typeface="Calibri"/>
                <a:cs typeface="Calibri"/>
              </a:rPr>
              <a:t>w</a:t>
            </a:r>
            <a:r>
              <a:rPr sz="3000" baseline="1388" dirty="0">
                <a:latin typeface="Calibri"/>
                <a:cs typeface="Calibri"/>
              </a:rPr>
              <a:t>(y)</a:t>
            </a:r>
            <a:endParaRPr sz="3000" baseline="1388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325611" y="2681477"/>
            <a:ext cx="262890" cy="304800"/>
            <a:chOff x="8325611" y="2681477"/>
            <a:chExt cx="262890" cy="304800"/>
          </a:xfrm>
        </p:grpSpPr>
        <p:sp>
          <p:nvSpPr>
            <p:cNvPr id="34" name="object 34"/>
            <p:cNvSpPr/>
            <p:nvPr/>
          </p:nvSpPr>
          <p:spPr>
            <a:xfrm>
              <a:off x="8562593" y="2681477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419"/>
                  </a:lnTo>
                </a:path>
              </a:pathLst>
            </a:custGeom>
            <a:ln w="50292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50757" y="2827781"/>
              <a:ext cx="212725" cy="15875"/>
            </a:xfrm>
            <a:custGeom>
              <a:avLst/>
              <a:gdLst/>
              <a:ahLst/>
              <a:cxnLst/>
              <a:rect l="l" t="t" r="r" b="b"/>
              <a:pathLst>
                <a:path w="212725" h="15875">
                  <a:moveTo>
                    <a:pt x="-25146" y="7683"/>
                  </a:moveTo>
                  <a:lnTo>
                    <a:pt x="237744" y="7683"/>
                  </a:lnTo>
                </a:path>
              </a:pathLst>
            </a:custGeom>
            <a:ln w="65659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5356097" y="2843022"/>
            <a:ext cx="2446655" cy="12065"/>
          </a:xfrm>
          <a:custGeom>
            <a:avLst/>
            <a:gdLst/>
            <a:ahLst/>
            <a:cxnLst/>
            <a:rect l="l" t="t" r="r" b="b"/>
            <a:pathLst>
              <a:path w="2446654" h="12064">
                <a:moveTo>
                  <a:pt x="0" y="11811"/>
                </a:moveTo>
                <a:lnTo>
                  <a:pt x="2446654" y="0"/>
                </a:lnTo>
              </a:path>
            </a:pathLst>
          </a:custGeom>
          <a:ln w="50292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2159" y="2358008"/>
            <a:ext cx="1466215" cy="321945"/>
          </a:xfrm>
          <a:custGeom>
            <a:avLst/>
            <a:gdLst/>
            <a:ahLst/>
            <a:cxnLst/>
            <a:rect l="l" t="t" r="r" b="b"/>
            <a:pathLst>
              <a:path w="1466215" h="321944">
                <a:moveTo>
                  <a:pt x="1313174" y="49538"/>
                </a:moveTo>
                <a:lnTo>
                  <a:pt x="0" y="272161"/>
                </a:lnTo>
                <a:lnTo>
                  <a:pt x="8381" y="321817"/>
                </a:lnTo>
                <a:lnTo>
                  <a:pt x="1321570" y="99193"/>
                </a:lnTo>
                <a:lnTo>
                  <a:pt x="1313174" y="49538"/>
                </a:lnTo>
                <a:close/>
              </a:path>
              <a:path w="1466215" h="321944">
                <a:moveTo>
                  <a:pt x="1453584" y="45338"/>
                </a:moveTo>
                <a:lnTo>
                  <a:pt x="1337944" y="45338"/>
                </a:lnTo>
                <a:lnTo>
                  <a:pt x="1346327" y="94995"/>
                </a:lnTo>
                <a:lnTo>
                  <a:pt x="1321570" y="99193"/>
                </a:lnTo>
                <a:lnTo>
                  <a:pt x="1329943" y="148716"/>
                </a:lnTo>
                <a:lnTo>
                  <a:pt x="1466088" y="49149"/>
                </a:lnTo>
                <a:lnTo>
                  <a:pt x="1453584" y="45338"/>
                </a:lnTo>
                <a:close/>
              </a:path>
              <a:path w="1466215" h="321944">
                <a:moveTo>
                  <a:pt x="1337944" y="45338"/>
                </a:moveTo>
                <a:lnTo>
                  <a:pt x="1313174" y="49538"/>
                </a:lnTo>
                <a:lnTo>
                  <a:pt x="1321570" y="99193"/>
                </a:lnTo>
                <a:lnTo>
                  <a:pt x="1346327" y="94995"/>
                </a:lnTo>
                <a:lnTo>
                  <a:pt x="1337944" y="45338"/>
                </a:lnTo>
                <a:close/>
              </a:path>
              <a:path w="1466215" h="321944">
                <a:moveTo>
                  <a:pt x="1304798" y="0"/>
                </a:moveTo>
                <a:lnTo>
                  <a:pt x="1313174" y="49538"/>
                </a:lnTo>
                <a:lnTo>
                  <a:pt x="1337944" y="45338"/>
                </a:lnTo>
                <a:lnTo>
                  <a:pt x="1453584" y="45338"/>
                </a:lnTo>
                <a:lnTo>
                  <a:pt x="13047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55331" y="2383282"/>
            <a:ext cx="721360" cy="284480"/>
          </a:xfrm>
          <a:custGeom>
            <a:avLst/>
            <a:gdLst/>
            <a:ahLst/>
            <a:cxnLst/>
            <a:rect l="l" t="t" r="r" b="b"/>
            <a:pathLst>
              <a:path w="721359" h="284480">
                <a:moveTo>
                  <a:pt x="569744" y="236448"/>
                </a:moveTo>
                <a:lnTo>
                  <a:pt x="553974" y="284098"/>
                </a:lnTo>
                <a:lnTo>
                  <a:pt x="720978" y="259968"/>
                </a:lnTo>
                <a:lnTo>
                  <a:pt x="705274" y="244347"/>
                </a:lnTo>
                <a:lnTo>
                  <a:pt x="593598" y="244347"/>
                </a:lnTo>
                <a:lnTo>
                  <a:pt x="569744" y="236448"/>
                </a:lnTo>
                <a:close/>
              </a:path>
              <a:path w="721359" h="284480">
                <a:moveTo>
                  <a:pt x="585555" y="188676"/>
                </a:moveTo>
                <a:lnTo>
                  <a:pt x="569744" y="236448"/>
                </a:lnTo>
                <a:lnTo>
                  <a:pt x="593598" y="244347"/>
                </a:lnTo>
                <a:lnTo>
                  <a:pt x="609473" y="196595"/>
                </a:lnTo>
                <a:lnTo>
                  <a:pt x="585555" y="188676"/>
                </a:lnTo>
                <a:close/>
              </a:path>
              <a:path w="721359" h="284480">
                <a:moveTo>
                  <a:pt x="601345" y="140969"/>
                </a:moveTo>
                <a:lnTo>
                  <a:pt x="585555" y="188676"/>
                </a:lnTo>
                <a:lnTo>
                  <a:pt x="609473" y="196595"/>
                </a:lnTo>
                <a:lnTo>
                  <a:pt x="593598" y="244347"/>
                </a:lnTo>
                <a:lnTo>
                  <a:pt x="705274" y="244347"/>
                </a:lnTo>
                <a:lnTo>
                  <a:pt x="601345" y="140969"/>
                </a:lnTo>
                <a:close/>
              </a:path>
              <a:path w="721359" h="284480">
                <a:moveTo>
                  <a:pt x="15748" y="0"/>
                </a:moveTo>
                <a:lnTo>
                  <a:pt x="0" y="47751"/>
                </a:lnTo>
                <a:lnTo>
                  <a:pt x="569744" y="236448"/>
                </a:lnTo>
                <a:lnTo>
                  <a:pt x="585555" y="188676"/>
                </a:lnTo>
                <a:lnTo>
                  <a:pt x="157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43221" y="3311652"/>
            <a:ext cx="4119879" cy="114300"/>
          </a:xfrm>
          <a:custGeom>
            <a:avLst/>
            <a:gdLst/>
            <a:ahLst/>
            <a:cxnLst/>
            <a:rect l="l" t="t" r="r" b="b"/>
            <a:pathLst>
              <a:path w="4119879" h="114300">
                <a:moveTo>
                  <a:pt x="4005453" y="0"/>
                </a:moveTo>
                <a:lnTo>
                  <a:pt x="4005453" y="114300"/>
                </a:lnTo>
                <a:lnTo>
                  <a:pt x="4081653" y="76200"/>
                </a:lnTo>
                <a:lnTo>
                  <a:pt x="4024503" y="76200"/>
                </a:lnTo>
                <a:lnTo>
                  <a:pt x="4024503" y="38100"/>
                </a:lnTo>
                <a:lnTo>
                  <a:pt x="4081653" y="38100"/>
                </a:lnTo>
                <a:lnTo>
                  <a:pt x="4005453" y="0"/>
                </a:lnTo>
                <a:close/>
              </a:path>
              <a:path w="4119879" h="114300">
                <a:moveTo>
                  <a:pt x="4005453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005453" y="76200"/>
                </a:lnTo>
                <a:lnTo>
                  <a:pt x="4005453" y="38100"/>
                </a:lnTo>
                <a:close/>
              </a:path>
              <a:path w="4119879" h="114300">
                <a:moveTo>
                  <a:pt x="4081653" y="38100"/>
                </a:moveTo>
                <a:lnTo>
                  <a:pt x="4024503" y="38100"/>
                </a:lnTo>
                <a:lnTo>
                  <a:pt x="4024503" y="76200"/>
                </a:lnTo>
                <a:lnTo>
                  <a:pt x="4081653" y="76200"/>
                </a:lnTo>
                <a:lnTo>
                  <a:pt x="4119753" y="57150"/>
                </a:lnTo>
                <a:lnTo>
                  <a:pt x="4081653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99072" y="3091433"/>
            <a:ext cx="40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time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5881" y="4056983"/>
            <a:ext cx="1673030" cy="1693068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2159507" y="4591811"/>
            <a:ext cx="515620" cy="463550"/>
          </a:xfrm>
          <a:custGeom>
            <a:avLst/>
            <a:gdLst/>
            <a:ahLst/>
            <a:cxnLst/>
            <a:rect l="l" t="t" r="r" b="b"/>
            <a:pathLst>
              <a:path w="515619" h="463550">
                <a:moveTo>
                  <a:pt x="0" y="259080"/>
                </a:moveTo>
                <a:lnTo>
                  <a:pt x="196596" y="411225"/>
                </a:lnTo>
              </a:path>
              <a:path w="515619" h="463550">
                <a:moveTo>
                  <a:pt x="196596" y="463550"/>
                </a:moveTo>
                <a:lnTo>
                  <a:pt x="515239" y="0"/>
                </a:lnTo>
              </a:path>
            </a:pathLst>
          </a:custGeom>
          <a:ln w="88392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67868" y="1964435"/>
            <a:ext cx="542925" cy="1347470"/>
            <a:chOff x="467868" y="1964435"/>
            <a:chExt cx="542925" cy="1347470"/>
          </a:xfrm>
        </p:grpSpPr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68" y="1964435"/>
              <a:ext cx="542544" cy="5440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016" y="2456687"/>
              <a:ext cx="448056" cy="4480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8" y="2941319"/>
              <a:ext cx="370331" cy="370332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394" y="3404758"/>
            <a:ext cx="347599" cy="40967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6847205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Distributed</a:t>
            </a:r>
            <a:r>
              <a:rPr sz="3700" spc="-85" dirty="0"/>
              <a:t> </a:t>
            </a:r>
            <a:r>
              <a:rPr sz="3700" spc="-55" dirty="0"/>
              <a:t>Transactions</a:t>
            </a:r>
            <a:r>
              <a:rPr sz="3700" spc="-80" dirty="0"/>
              <a:t> </a:t>
            </a:r>
            <a:r>
              <a:rPr sz="3700" spc="-5" dirty="0"/>
              <a:t>in</a:t>
            </a:r>
            <a:r>
              <a:rPr sz="3700" spc="-55" dirty="0"/>
              <a:t> </a:t>
            </a:r>
            <a:r>
              <a:rPr sz="3700" spc="-20" dirty="0"/>
              <a:t>the</a:t>
            </a:r>
            <a:r>
              <a:rPr sz="3700" spc="-45" dirty="0"/>
              <a:t> </a:t>
            </a:r>
            <a:r>
              <a:rPr sz="3700" spc="-20" dirty="0"/>
              <a:t>Cloud</a:t>
            </a:r>
            <a:endParaRPr sz="370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700" spc="-10" dirty="0">
                <a:solidFill>
                  <a:srgbClr val="7E7E7E"/>
                </a:solidFill>
              </a:rPr>
              <a:t>The</a:t>
            </a:r>
            <a:r>
              <a:rPr sz="2700" spc="-80" dirty="0">
                <a:solidFill>
                  <a:srgbClr val="7E7E7E"/>
                </a:solidFill>
              </a:rPr>
              <a:t> </a:t>
            </a:r>
            <a:r>
              <a:rPr sz="2700" spc="-25" dirty="0">
                <a:solidFill>
                  <a:srgbClr val="7E7E7E"/>
                </a:solidFill>
              </a:rPr>
              <a:t>Latency</a:t>
            </a:r>
            <a:r>
              <a:rPr sz="2700" spc="-95" dirty="0">
                <a:solidFill>
                  <a:srgbClr val="7E7E7E"/>
                </a:solidFill>
              </a:rPr>
              <a:t> </a:t>
            </a:r>
            <a:r>
              <a:rPr sz="2700" spc="-25" dirty="0">
                <a:solidFill>
                  <a:srgbClr val="7E7E7E"/>
                </a:solidFill>
              </a:rPr>
              <a:t>Problem</a:t>
            </a:r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660" y="3060192"/>
            <a:ext cx="1848315" cy="13319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2538" y="2947511"/>
            <a:ext cx="1671637" cy="169306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322320" y="3282696"/>
            <a:ext cx="1887220" cy="265430"/>
          </a:xfrm>
          <a:custGeom>
            <a:avLst/>
            <a:gdLst/>
            <a:ahLst/>
            <a:cxnLst/>
            <a:rect l="l" t="t" r="r" b="b"/>
            <a:pathLst>
              <a:path w="1887220" h="265429">
                <a:moveTo>
                  <a:pt x="1621535" y="0"/>
                </a:moveTo>
                <a:lnTo>
                  <a:pt x="1621535" y="265175"/>
                </a:lnTo>
                <a:lnTo>
                  <a:pt x="1798320" y="176783"/>
                </a:lnTo>
                <a:lnTo>
                  <a:pt x="1665731" y="176783"/>
                </a:lnTo>
                <a:lnTo>
                  <a:pt x="1665731" y="88391"/>
                </a:lnTo>
                <a:lnTo>
                  <a:pt x="1798319" y="88391"/>
                </a:lnTo>
                <a:lnTo>
                  <a:pt x="1621535" y="0"/>
                </a:lnTo>
                <a:close/>
              </a:path>
              <a:path w="1887220" h="265429">
                <a:moveTo>
                  <a:pt x="1621535" y="88391"/>
                </a:moveTo>
                <a:lnTo>
                  <a:pt x="0" y="88391"/>
                </a:lnTo>
                <a:lnTo>
                  <a:pt x="0" y="176783"/>
                </a:lnTo>
                <a:lnTo>
                  <a:pt x="1621535" y="176783"/>
                </a:lnTo>
                <a:lnTo>
                  <a:pt x="1621535" y="88391"/>
                </a:lnTo>
                <a:close/>
              </a:path>
              <a:path w="1887220" h="265429">
                <a:moveTo>
                  <a:pt x="1798319" y="88391"/>
                </a:moveTo>
                <a:lnTo>
                  <a:pt x="1665731" y="88391"/>
                </a:lnTo>
                <a:lnTo>
                  <a:pt x="1665731" y="176783"/>
                </a:lnTo>
                <a:lnTo>
                  <a:pt x="1798320" y="176783"/>
                </a:lnTo>
                <a:lnTo>
                  <a:pt x="1886712" y="132587"/>
                </a:lnTo>
                <a:lnTo>
                  <a:pt x="1798319" y="8839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2320" y="3732276"/>
            <a:ext cx="1887220" cy="265430"/>
          </a:xfrm>
          <a:custGeom>
            <a:avLst/>
            <a:gdLst/>
            <a:ahLst/>
            <a:cxnLst/>
            <a:rect l="l" t="t" r="r" b="b"/>
            <a:pathLst>
              <a:path w="1887220" h="265429">
                <a:moveTo>
                  <a:pt x="265175" y="0"/>
                </a:moveTo>
                <a:lnTo>
                  <a:pt x="0" y="132587"/>
                </a:lnTo>
                <a:lnTo>
                  <a:pt x="265175" y="265175"/>
                </a:lnTo>
                <a:lnTo>
                  <a:pt x="265175" y="176784"/>
                </a:lnTo>
                <a:lnTo>
                  <a:pt x="220979" y="176784"/>
                </a:lnTo>
                <a:lnTo>
                  <a:pt x="220979" y="88392"/>
                </a:lnTo>
                <a:lnTo>
                  <a:pt x="265175" y="88392"/>
                </a:lnTo>
                <a:lnTo>
                  <a:pt x="265175" y="0"/>
                </a:lnTo>
                <a:close/>
              </a:path>
              <a:path w="1887220" h="265429">
                <a:moveTo>
                  <a:pt x="265175" y="88392"/>
                </a:moveTo>
                <a:lnTo>
                  <a:pt x="220979" y="88392"/>
                </a:lnTo>
                <a:lnTo>
                  <a:pt x="220979" y="176784"/>
                </a:lnTo>
                <a:lnTo>
                  <a:pt x="265175" y="176784"/>
                </a:lnTo>
                <a:lnTo>
                  <a:pt x="265175" y="88392"/>
                </a:lnTo>
                <a:close/>
              </a:path>
              <a:path w="1887220" h="265429">
                <a:moveTo>
                  <a:pt x="1886712" y="88392"/>
                </a:moveTo>
                <a:lnTo>
                  <a:pt x="265175" y="88392"/>
                </a:lnTo>
                <a:lnTo>
                  <a:pt x="265175" y="176784"/>
                </a:lnTo>
                <a:lnTo>
                  <a:pt x="1886712" y="176784"/>
                </a:lnTo>
                <a:lnTo>
                  <a:pt x="1886712" y="8839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2939" y="2106548"/>
            <a:ext cx="303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Interactive </a:t>
            </a:r>
            <a:r>
              <a:rPr sz="2400" spc="-20" dirty="0">
                <a:latin typeface="Calibri"/>
                <a:cs typeface="Calibri"/>
              </a:rPr>
              <a:t>Transactions: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68165" y="4782311"/>
            <a:ext cx="1083310" cy="792480"/>
            <a:chOff x="3868165" y="4782311"/>
            <a:chExt cx="1083310" cy="792480"/>
          </a:xfrm>
        </p:grpSpPr>
        <p:sp>
          <p:nvSpPr>
            <p:cNvPr id="9" name="object 9"/>
            <p:cNvSpPr/>
            <p:nvPr/>
          </p:nvSpPr>
          <p:spPr>
            <a:xfrm>
              <a:off x="3947159" y="4809743"/>
              <a:ext cx="925194" cy="730250"/>
            </a:xfrm>
            <a:custGeom>
              <a:avLst/>
              <a:gdLst/>
              <a:ahLst/>
              <a:cxnLst/>
              <a:rect l="l" t="t" r="r" b="b"/>
              <a:pathLst>
                <a:path w="925195" h="730250">
                  <a:moveTo>
                    <a:pt x="693801" y="0"/>
                  </a:moveTo>
                  <a:lnTo>
                    <a:pt x="231266" y="0"/>
                  </a:lnTo>
                  <a:lnTo>
                    <a:pt x="231266" y="364997"/>
                  </a:lnTo>
                  <a:lnTo>
                    <a:pt x="0" y="364997"/>
                  </a:lnTo>
                  <a:lnTo>
                    <a:pt x="462534" y="729995"/>
                  </a:lnTo>
                  <a:lnTo>
                    <a:pt x="925067" y="364997"/>
                  </a:lnTo>
                  <a:lnTo>
                    <a:pt x="693801" y="364997"/>
                  </a:lnTo>
                  <a:lnTo>
                    <a:pt x="693801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8165" y="4782311"/>
              <a:ext cx="1083310" cy="792480"/>
            </a:xfrm>
            <a:custGeom>
              <a:avLst/>
              <a:gdLst/>
              <a:ahLst/>
              <a:cxnLst/>
              <a:rect l="l" t="t" r="r" b="b"/>
              <a:pathLst>
                <a:path w="1083310" h="792479">
                  <a:moveTo>
                    <a:pt x="800226" y="0"/>
                  </a:moveTo>
                  <a:lnTo>
                    <a:pt x="282829" y="0"/>
                  </a:lnTo>
                  <a:lnTo>
                    <a:pt x="282829" y="364998"/>
                  </a:lnTo>
                  <a:lnTo>
                    <a:pt x="0" y="364998"/>
                  </a:lnTo>
                  <a:lnTo>
                    <a:pt x="541528" y="792353"/>
                  </a:lnTo>
                  <a:lnTo>
                    <a:pt x="594634" y="750443"/>
                  </a:lnTo>
                  <a:lnTo>
                    <a:pt x="541528" y="750443"/>
                  </a:lnTo>
                  <a:lnTo>
                    <a:pt x="94742" y="397890"/>
                  </a:lnTo>
                  <a:lnTo>
                    <a:pt x="315722" y="397890"/>
                  </a:lnTo>
                  <a:lnTo>
                    <a:pt x="315722" y="32893"/>
                  </a:lnTo>
                  <a:lnTo>
                    <a:pt x="800226" y="32893"/>
                  </a:lnTo>
                  <a:lnTo>
                    <a:pt x="800226" y="0"/>
                  </a:lnTo>
                  <a:close/>
                </a:path>
                <a:path w="1083310" h="792479">
                  <a:moveTo>
                    <a:pt x="800226" y="32893"/>
                  </a:moveTo>
                  <a:lnTo>
                    <a:pt x="767334" y="32893"/>
                  </a:lnTo>
                  <a:lnTo>
                    <a:pt x="767334" y="397890"/>
                  </a:lnTo>
                  <a:lnTo>
                    <a:pt x="988313" y="397890"/>
                  </a:lnTo>
                  <a:lnTo>
                    <a:pt x="541528" y="750443"/>
                  </a:lnTo>
                  <a:lnTo>
                    <a:pt x="594634" y="750443"/>
                  </a:lnTo>
                  <a:lnTo>
                    <a:pt x="1083056" y="364998"/>
                  </a:lnTo>
                  <a:lnTo>
                    <a:pt x="800226" y="364998"/>
                  </a:lnTo>
                  <a:lnTo>
                    <a:pt x="800226" y="32893"/>
                  </a:lnTo>
                  <a:close/>
                </a:path>
                <a:path w="1083310" h="792479">
                  <a:moveTo>
                    <a:pt x="756285" y="43942"/>
                  </a:moveTo>
                  <a:lnTo>
                    <a:pt x="326771" y="43942"/>
                  </a:lnTo>
                  <a:lnTo>
                    <a:pt x="326771" y="408939"/>
                  </a:lnTo>
                  <a:lnTo>
                    <a:pt x="126364" y="408939"/>
                  </a:lnTo>
                  <a:lnTo>
                    <a:pt x="541528" y="736472"/>
                  </a:lnTo>
                  <a:lnTo>
                    <a:pt x="559235" y="722503"/>
                  </a:lnTo>
                  <a:lnTo>
                    <a:pt x="541528" y="722503"/>
                  </a:lnTo>
                  <a:lnTo>
                    <a:pt x="157987" y="419862"/>
                  </a:lnTo>
                  <a:lnTo>
                    <a:pt x="337693" y="419862"/>
                  </a:lnTo>
                  <a:lnTo>
                    <a:pt x="337693" y="54863"/>
                  </a:lnTo>
                  <a:lnTo>
                    <a:pt x="756285" y="54863"/>
                  </a:lnTo>
                  <a:lnTo>
                    <a:pt x="756285" y="43942"/>
                  </a:lnTo>
                  <a:close/>
                </a:path>
                <a:path w="1083310" h="792479">
                  <a:moveTo>
                    <a:pt x="756285" y="54863"/>
                  </a:moveTo>
                  <a:lnTo>
                    <a:pt x="745363" y="54863"/>
                  </a:lnTo>
                  <a:lnTo>
                    <a:pt x="745363" y="419862"/>
                  </a:lnTo>
                  <a:lnTo>
                    <a:pt x="925068" y="419862"/>
                  </a:lnTo>
                  <a:lnTo>
                    <a:pt x="541528" y="722503"/>
                  </a:lnTo>
                  <a:lnTo>
                    <a:pt x="559235" y="722503"/>
                  </a:lnTo>
                  <a:lnTo>
                    <a:pt x="956691" y="408939"/>
                  </a:lnTo>
                  <a:lnTo>
                    <a:pt x="756285" y="408939"/>
                  </a:lnTo>
                  <a:lnTo>
                    <a:pt x="756285" y="54863"/>
                  </a:lnTo>
                  <a:close/>
                </a:path>
              </a:pathLst>
            </a:custGeom>
            <a:solidFill>
              <a:srgbClr val="2746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46275" y="5710224"/>
            <a:ext cx="5199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Optimistic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Concurrency</a:t>
            </a:r>
            <a:r>
              <a:rPr sz="3200" spc="-15" dirty="0">
                <a:latin typeface="Calibri"/>
                <a:cs typeface="Calibri"/>
              </a:rPr>
              <a:t> Control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200" y="5155184"/>
            <a:ext cx="771017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</a:rPr>
              <a:t>How</a:t>
            </a:r>
            <a:r>
              <a:rPr sz="4400" spc="5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can</a:t>
            </a:r>
            <a:r>
              <a:rPr sz="4400" spc="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the</a:t>
            </a:r>
            <a:r>
              <a:rPr sz="4400" spc="-5" dirty="0">
                <a:solidFill>
                  <a:srgbClr val="000000"/>
                </a:solidFill>
              </a:rPr>
              <a:t> choices</a:t>
            </a:r>
            <a:r>
              <a:rPr sz="4400" spc="10" dirty="0">
                <a:solidFill>
                  <a:srgbClr val="000000"/>
                </a:solidFill>
              </a:rPr>
              <a:t> </a:t>
            </a:r>
            <a:r>
              <a:rPr sz="4400" spc="-40" dirty="0">
                <a:solidFill>
                  <a:srgbClr val="000000"/>
                </a:solidFill>
              </a:rPr>
              <a:t>for</a:t>
            </a:r>
            <a:r>
              <a:rPr sz="4400" dirty="0">
                <a:solidFill>
                  <a:srgbClr val="000000"/>
                </a:solidFill>
              </a:rPr>
              <a:t> an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appro- </a:t>
            </a:r>
            <a:r>
              <a:rPr sz="4400" spc="-980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priate</a:t>
            </a:r>
            <a:r>
              <a:rPr sz="4400" spc="-20" dirty="0">
                <a:solidFill>
                  <a:srgbClr val="000000"/>
                </a:solidFill>
              </a:rPr>
              <a:t> </a:t>
            </a:r>
            <a:r>
              <a:rPr sz="4400" spc="-40" dirty="0">
                <a:solidFill>
                  <a:srgbClr val="000000"/>
                </a:solidFill>
              </a:rPr>
              <a:t>system </a:t>
            </a:r>
            <a:r>
              <a:rPr sz="4400" dirty="0">
                <a:solidFill>
                  <a:srgbClr val="000000"/>
                </a:solidFill>
              </a:rPr>
              <a:t>be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20" dirty="0">
                <a:solidFill>
                  <a:srgbClr val="000000"/>
                </a:solidFill>
              </a:rPr>
              <a:t>narrowed</a:t>
            </a:r>
            <a:r>
              <a:rPr sz="4400" spc="-1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down?</a:t>
            </a:r>
            <a:endParaRPr sz="440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2680" y="1382338"/>
            <a:ext cx="1144270" cy="677545"/>
          </a:xfrm>
          <a:custGeom>
            <a:avLst/>
            <a:gdLst/>
            <a:ahLst/>
            <a:cxnLst/>
            <a:rect l="l" t="t" r="r" b="b"/>
            <a:pathLst>
              <a:path w="1144270" h="677544">
                <a:moveTo>
                  <a:pt x="0" y="338725"/>
                </a:moveTo>
                <a:lnTo>
                  <a:pt x="572127" y="0"/>
                </a:lnTo>
                <a:lnTo>
                  <a:pt x="1144255" y="338725"/>
                </a:lnTo>
                <a:lnTo>
                  <a:pt x="572127" y="677306"/>
                </a:lnTo>
                <a:lnTo>
                  <a:pt x="0" y="338725"/>
                </a:lnTo>
                <a:close/>
              </a:path>
            </a:pathLst>
          </a:custGeom>
          <a:ln w="10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673" y="1588067"/>
            <a:ext cx="49085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Access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1432" y="1716619"/>
            <a:ext cx="1946275" cy="499745"/>
            <a:chOff x="1121432" y="1716619"/>
            <a:chExt cx="1946275" cy="499745"/>
          </a:xfrm>
        </p:grpSpPr>
        <p:sp>
          <p:nvSpPr>
            <p:cNvPr id="5" name="object 5"/>
            <p:cNvSpPr/>
            <p:nvPr/>
          </p:nvSpPr>
          <p:spPr>
            <a:xfrm>
              <a:off x="1578789" y="1721064"/>
              <a:ext cx="1483995" cy="426084"/>
            </a:xfrm>
            <a:custGeom>
              <a:avLst/>
              <a:gdLst/>
              <a:ahLst/>
              <a:cxnLst/>
              <a:rect l="l" t="t" r="r" b="b"/>
              <a:pathLst>
                <a:path w="1483995" h="426085">
                  <a:moveTo>
                    <a:pt x="1483891" y="0"/>
                  </a:moveTo>
                  <a:lnTo>
                    <a:pt x="0" y="0"/>
                  </a:lnTo>
                  <a:lnTo>
                    <a:pt x="0" y="425522"/>
                  </a:lnTo>
                </a:path>
              </a:pathLst>
            </a:custGeom>
            <a:ln w="8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9092" y="213668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78" y="0"/>
                  </a:moveTo>
                  <a:lnTo>
                    <a:pt x="0" y="0"/>
                  </a:lnTo>
                  <a:lnTo>
                    <a:pt x="39696" y="79193"/>
                  </a:lnTo>
                  <a:lnTo>
                    <a:pt x="79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1432" y="1873999"/>
              <a:ext cx="909319" cy="207010"/>
            </a:xfrm>
            <a:custGeom>
              <a:avLst/>
              <a:gdLst/>
              <a:ahLst/>
              <a:cxnLst/>
              <a:rect l="l" t="t" r="r" b="b"/>
              <a:pathLst>
                <a:path w="909319" h="207010">
                  <a:moveTo>
                    <a:pt x="908884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908884" y="206592"/>
                  </a:lnTo>
                  <a:lnTo>
                    <a:pt x="908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09567" y="1845231"/>
            <a:ext cx="9302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" dirty="0">
                <a:latin typeface="Calibri"/>
                <a:cs typeface="Calibri"/>
              </a:rPr>
              <a:t>Fast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Lookups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6023" y="2550017"/>
            <a:ext cx="341630" cy="1666239"/>
            <a:chOff x="726023" y="2550017"/>
            <a:chExt cx="341630" cy="1666239"/>
          </a:xfrm>
        </p:grpSpPr>
        <p:sp>
          <p:nvSpPr>
            <p:cNvPr id="10" name="object 10"/>
            <p:cNvSpPr/>
            <p:nvPr/>
          </p:nvSpPr>
          <p:spPr>
            <a:xfrm>
              <a:off x="879800" y="2554462"/>
              <a:ext cx="127000" cy="1591945"/>
            </a:xfrm>
            <a:custGeom>
              <a:avLst/>
              <a:gdLst/>
              <a:ahLst/>
              <a:cxnLst/>
              <a:rect l="l" t="t" r="r" b="b"/>
              <a:pathLst>
                <a:path w="127000" h="1591945">
                  <a:moveTo>
                    <a:pt x="126832" y="0"/>
                  </a:moveTo>
                  <a:lnTo>
                    <a:pt x="0" y="0"/>
                  </a:lnTo>
                  <a:lnTo>
                    <a:pt x="0" y="1591907"/>
                  </a:lnTo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0103" y="4136471"/>
              <a:ext cx="80010" cy="79375"/>
            </a:xfrm>
            <a:custGeom>
              <a:avLst/>
              <a:gdLst/>
              <a:ahLst/>
              <a:cxnLst/>
              <a:rect l="l" t="t" r="r" b="b"/>
              <a:pathLst>
                <a:path w="80009" h="79375">
                  <a:moveTo>
                    <a:pt x="79392" y="0"/>
                  </a:moveTo>
                  <a:lnTo>
                    <a:pt x="0" y="0"/>
                  </a:lnTo>
                  <a:lnTo>
                    <a:pt x="39696" y="79193"/>
                  </a:lnTo>
                  <a:lnTo>
                    <a:pt x="79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6023" y="2814424"/>
              <a:ext cx="341630" cy="207010"/>
            </a:xfrm>
            <a:custGeom>
              <a:avLst/>
              <a:gdLst/>
              <a:ahLst/>
              <a:cxnLst/>
              <a:rect l="l" t="t" r="r" b="b"/>
              <a:pathLst>
                <a:path w="341630" h="207010">
                  <a:moveTo>
                    <a:pt x="341391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341391" y="206592"/>
                  </a:lnTo>
                  <a:lnTo>
                    <a:pt x="341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3755" y="2786732"/>
            <a:ext cx="36385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10" dirty="0">
                <a:latin typeface="Calibri"/>
                <a:cs typeface="Calibri"/>
              </a:rPr>
              <a:t>R</a:t>
            </a:r>
            <a:r>
              <a:rPr sz="1350" spc="-40" dirty="0">
                <a:latin typeface="Calibri"/>
                <a:cs typeface="Calibri"/>
              </a:rPr>
              <a:t>A</a:t>
            </a:r>
            <a:r>
              <a:rPr sz="1350" spc="10" dirty="0">
                <a:latin typeface="Calibri"/>
                <a:cs typeface="Calibri"/>
              </a:rPr>
              <a:t>M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5609" y="2550017"/>
            <a:ext cx="2566670" cy="2566035"/>
            <a:chOff x="425609" y="2550017"/>
            <a:chExt cx="2566670" cy="2566035"/>
          </a:xfrm>
        </p:grpSpPr>
        <p:sp>
          <p:nvSpPr>
            <p:cNvPr id="15" name="object 15"/>
            <p:cNvSpPr/>
            <p:nvPr/>
          </p:nvSpPr>
          <p:spPr>
            <a:xfrm>
              <a:off x="431007" y="4215607"/>
              <a:ext cx="897890" cy="894715"/>
            </a:xfrm>
            <a:custGeom>
              <a:avLst/>
              <a:gdLst/>
              <a:ahLst/>
              <a:cxnLst/>
              <a:rect l="l" t="t" r="r" b="b"/>
              <a:pathLst>
                <a:path w="897890" h="894714">
                  <a:moveTo>
                    <a:pt x="0" y="894687"/>
                  </a:moveTo>
                  <a:lnTo>
                    <a:pt x="897585" y="894687"/>
                  </a:lnTo>
                  <a:lnTo>
                    <a:pt x="897585" y="0"/>
                  </a:lnTo>
                  <a:lnTo>
                    <a:pt x="0" y="0"/>
                  </a:lnTo>
                  <a:lnTo>
                    <a:pt x="0" y="894687"/>
                  </a:lnTo>
                  <a:close/>
                </a:path>
              </a:pathLst>
            </a:custGeom>
            <a:ln w="10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1017" y="2554462"/>
              <a:ext cx="423545" cy="577215"/>
            </a:xfrm>
            <a:custGeom>
              <a:avLst/>
              <a:gdLst/>
              <a:ahLst/>
              <a:cxnLst/>
              <a:rect l="l" t="t" r="r" b="b"/>
              <a:pathLst>
                <a:path w="423544" h="577214">
                  <a:moveTo>
                    <a:pt x="0" y="0"/>
                  </a:moveTo>
                  <a:lnTo>
                    <a:pt x="423446" y="0"/>
                  </a:lnTo>
                  <a:lnTo>
                    <a:pt x="423446" y="576880"/>
                  </a:lnTo>
                </a:path>
              </a:pathLst>
            </a:custGeom>
            <a:ln w="8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34739" y="3121443"/>
              <a:ext cx="80010" cy="79375"/>
            </a:xfrm>
            <a:custGeom>
              <a:avLst/>
              <a:gdLst/>
              <a:ahLst/>
              <a:cxnLst/>
              <a:rect l="l" t="t" r="r" b="b"/>
              <a:pathLst>
                <a:path w="80010" h="79375">
                  <a:moveTo>
                    <a:pt x="79450" y="0"/>
                  </a:moveTo>
                  <a:lnTo>
                    <a:pt x="0" y="0"/>
                  </a:lnTo>
                  <a:lnTo>
                    <a:pt x="39725" y="79050"/>
                  </a:lnTo>
                  <a:lnTo>
                    <a:pt x="79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59365" y="2776836"/>
              <a:ext cx="832485" cy="207010"/>
            </a:xfrm>
            <a:custGeom>
              <a:avLst/>
              <a:gdLst/>
              <a:ahLst/>
              <a:cxnLst/>
              <a:rect l="l" t="t" r="r" b="b"/>
              <a:pathLst>
                <a:path w="832485" h="207010">
                  <a:moveTo>
                    <a:pt x="832312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832312" y="206592"/>
                  </a:lnTo>
                  <a:lnTo>
                    <a:pt x="832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48393" y="2749144"/>
            <a:ext cx="861694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15" dirty="0">
                <a:latin typeface="Calibri"/>
                <a:cs typeface="Calibri"/>
              </a:rPr>
              <a:t>U</a:t>
            </a:r>
            <a:r>
              <a:rPr sz="1350" spc="-30" dirty="0">
                <a:latin typeface="Calibri"/>
                <a:cs typeface="Calibri"/>
              </a:rPr>
              <a:t>n</a:t>
            </a:r>
            <a:r>
              <a:rPr sz="1350" spc="35" dirty="0">
                <a:latin typeface="Calibri"/>
                <a:cs typeface="Calibri"/>
              </a:rPr>
              <a:t>b</a:t>
            </a:r>
            <a:r>
              <a:rPr sz="1350" spc="-35" dirty="0">
                <a:latin typeface="Calibri"/>
                <a:cs typeface="Calibri"/>
              </a:rPr>
              <a:t>o</a:t>
            </a:r>
            <a:r>
              <a:rPr sz="1350" spc="35" dirty="0">
                <a:latin typeface="Calibri"/>
                <a:cs typeface="Calibri"/>
              </a:rPr>
              <a:t>u</a:t>
            </a:r>
            <a:r>
              <a:rPr sz="1350" spc="-30" dirty="0">
                <a:latin typeface="Calibri"/>
                <a:cs typeface="Calibri"/>
              </a:rPr>
              <a:t>n</a:t>
            </a:r>
            <a:r>
              <a:rPr sz="1350" spc="35" dirty="0">
                <a:latin typeface="Calibri"/>
                <a:cs typeface="Calibri"/>
              </a:rPr>
              <a:t>d</a:t>
            </a:r>
            <a:r>
              <a:rPr sz="1350" spc="5" dirty="0">
                <a:latin typeface="Calibri"/>
                <a:cs typeface="Calibri"/>
              </a:rPr>
              <a:t>ed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58930" y="3534630"/>
            <a:ext cx="347980" cy="681355"/>
            <a:chOff x="1658930" y="3534630"/>
            <a:chExt cx="347980" cy="681355"/>
          </a:xfrm>
        </p:grpSpPr>
        <p:sp>
          <p:nvSpPr>
            <p:cNvPr id="21" name="object 21"/>
            <p:cNvSpPr/>
            <p:nvPr/>
          </p:nvSpPr>
          <p:spPr>
            <a:xfrm>
              <a:off x="1753335" y="3539075"/>
              <a:ext cx="249554" cy="607695"/>
            </a:xfrm>
            <a:custGeom>
              <a:avLst/>
              <a:gdLst/>
              <a:ahLst/>
              <a:cxnLst/>
              <a:rect l="l" t="t" r="r" b="b"/>
              <a:pathLst>
                <a:path w="249555" h="607695">
                  <a:moveTo>
                    <a:pt x="249001" y="0"/>
                  </a:moveTo>
                  <a:lnTo>
                    <a:pt x="0" y="0"/>
                  </a:lnTo>
                  <a:lnTo>
                    <a:pt x="0" y="607295"/>
                  </a:lnTo>
                </a:path>
              </a:pathLst>
            </a:custGeom>
            <a:ln w="86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3609" y="4136471"/>
              <a:ext cx="80010" cy="79375"/>
            </a:xfrm>
            <a:custGeom>
              <a:avLst/>
              <a:gdLst/>
              <a:ahLst/>
              <a:cxnLst/>
              <a:rect l="l" t="t" r="r" b="b"/>
              <a:pathLst>
                <a:path w="80010" h="79375">
                  <a:moveTo>
                    <a:pt x="79450" y="0"/>
                  </a:moveTo>
                  <a:lnTo>
                    <a:pt x="0" y="0"/>
                  </a:lnTo>
                  <a:lnTo>
                    <a:pt x="39725" y="79193"/>
                  </a:lnTo>
                  <a:lnTo>
                    <a:pt x="79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58930" y="3770057"/>
              <a:ext cx="189230" cy="207010"/>
            </a:xfrm>
            <a:custGeom>
              <a:avLst/>
              <a:gdLst/>
              <a:ahLst/>
              <a:cxnLst/>
              <a:rect l="l" t="t" r="r" b="b"/>
              <a:pathLst>
                <a:path w="189230" h="207010">
                  <a:moveTo>
                    <a:pt x="189169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189169" y="206592"/>
                  </a:lnTo>
                  <a:lnTo>
                    <a:pt x="189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47511" y="3744086"/>
            <a:ext cx="22288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35" dirty="0">
                <a:latin typeface="Calibri"/>
                <a:cs typeface="Calibri"/>
              </a:rPr>
              <a:t>AP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142147" y="3534630"/>
            <a:ext cx="293370" cy="681355"/>
            <a:chOff x="3142147" y="3534630"/>
            <a:chExt cx="293370" cy="681355"/>
          </a:xfrm>
        </p:grpSpPr>
        <p:sp>
          <p:nvSpPr>
            <p:cNvPr id="26" name="object 26"/>
            <p:cNvSpPr/>
            <p:nvPr/>
          </p:nvSpPr>
          <p:spPr>
            <a:xfrm>
              <a:off x="3146592" y="3539075"/>
              <a:ext cx="198120" cy="607695"/>
            </a:xfrm>
            <a:custGeom>
              <a:avLst/>
              <a:gdLst/>
              <a:ahLst/>
              <a:cxnLst/>
              <a:rect l="l" t="t" r="r" b="b"/>
              <a:pathLst>
                <a:path w="198120" h="607695">
                  <a:moveTo>
                    <a:pt x="0" y="0"/>
                  </a:moveTo>
                  <a:lnTo>
                    <a:pt x="198049" y="0"/>
                  </a:lnTo>
                  <a:lnTo>
                    <a:pt x="198049" y="607295"/>
                  </a:lnTo>
                </a:path>
              </a:pathLst>
            </a:custGeom>
            <a:ln w="8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5061" y="413647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06" y="0"/>
                  </a:moveTo>
                  <a:lnTo>
                    <a:pt x="0" y="0"/>
                  </a:lnTo>
                  <a:lnTo>
                    <a:pt x="39581" y="79193"/>
                  </a:lnTo>
                  <a:lnTo>
                    <a:pt x="79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53965" y="3778234"/>
              <a:ext cx="181610" cy="207010"/>
            </a:xfrm>
            <a:custGeom>
              <a:avLst/>
              <a:gdLst/>
              <a:ahLst/>
              <a:cxnLst/>
              <a:rect l="l" t="t" r="r" b="b"/>
              <a:pathLst>
                <a:path w="181610" h="207010">
                  <a:moveTo>
                    <a:pt x="181324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181324" y="206592"/>
                  </a:lnTo>
                  <a:lnTo>
                    <a:pt x="181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44431" y="3752264"/>
            <a:ext cx="21272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25" dirty="0">
                <a:latin typeface="Calibri"/>
                <a:cs typeface="Calibri"/>
              </a:rPr>
              <a:t>CP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02491" y="1716619"/>
            <a:ext cx="2436495" cy="499745"/>
            <a:chOff x="4202491" y="1716619"/>
            <a:chExt cx="2436495" cy="499745"/>
          </a:xfrm>
        </p:grpSpPr>
        <p:sp>
          <p:nvSpPr>
            <p:cNvPr id="31" name="object 31"/>
            <p:cNvSpPr/>
            <p:nvPr/>
          </p:nvSpPr>
          <p:spPr>
            <a:xfrm>
              <a:off x="4206936" y="1721064"/>
              <a:ext cx="1831339" cy="426084"/>
            </a:xfrm>
            <a:custGeom>
              <a:avLst/>
              <a:gdLst/>
              <a:ahLst/>
              <a:cxnLst/>
              <a:rect l="l" t="t" r="r" b="b"/>
              <a:pathLst>
                <a:path w="1831339" h="426085">
                  <a:moveTo>
                    <a:pt x="0" y="0"/>
                  </a:moveTo>
                  <a:lnTo>
                    <a:pt x="1831241" y="0"/>
                  </a:lnTo>
                  <a:lnTo>
                    <a:pt x="1831241" y="425522"/>
                  </a:lnTo>
                </a:path>
              </a:pathLst>
            </a:custGeom>
            <a:ln w="8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98596" y="213668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06" y="0"/>
                  </a:moveTo>
                  <a:lnTo>
                    <a:pt x="0" y="0"/>
                  </a:lnTo>
                  <a:lnTo>
                    <a:pt x="39581" y="79193"/>
                  </a:lnTo>
                  <a:lnTo>
                    <a:pt x="79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41149" y="1879308"/>
              <a:ext cx="1197610" cy="207010"/>
            </a:xfrm>
            <a:custGeom>
              <a:avLst/>
              <a:gdLst/>
              <a:ahLst/>
              <a:cxnLst/>
              <a:rect l="l" t="t" r="r" b="b"/>
              <a:pathLst>
                <a:path w="1197609" h="207010">
                  <a:moveTo>
                    <a:pt x="1197568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1197568" y="206592"/>
                  </a:lnTo>
                  <a:lnTo>
                    <a:pt x="1197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433630" y="1849894"/>
            <a:ext cx="122428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Complex</a:t>
            </a:r>
            <a:r>
              <a:rPr sz="1350" spc="-6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Queries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282356" y="2550017"/>
            <a:ext cx="1188720" cy="650875"/>
            <a:chOff x="4282356" y="2550017"/>
            <a:chExt cx="1188720" cy="650875"/>
          </a:xfrm>
        </p:grpSpPr>
        <p:sp>
          <p:nvSpPr>
            <p:cNvPr id="36" name="object 36"/>
            <p:cNvSpPr/>
            <p:nvPr/>
          </p:nvSpPr>
          <p:spPr>
            <a:xfrm>
              <a:off x="4608505" y="2554462"/>
              <a:ext cx="857885" cy="577215"/>
            </a:xfrm>
            <a:custGeom>
              <a:avLst/>
              <a:gdLst/>
              <a:ahLst/>
              <a:cxnLst/>
              <a:rect l="l" t="t" r="r" b="b"/>
              <a:pathLst>
                <a:path w="857885" h="577214">
                  <a:moveTo>
                    <a:pt x="857544" y="0"/>
                  </a:moveTo>
                  <a:lnTo>
                    <a:pt x="0" y="0"/>
                  </a:lnTo>
                  <a:lnTo>
                    <a:pt x="0" y="576880"/>
                  </a:lnTo>
                </a:path>
              </a:pathLst>
            </a:custGeom>
            <a:ln w="8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68780" y="3121443"/>
              <a:ext cx="80010" cy="79375"/>
            </a:xfrm>
            <a:custGeom>
              <a:avLst/>
              <a:gdLst/>
              <a:ahLst/>
              <a:cxnLst/>
              <a:rect l="l" t="t" r="r" b="b"/>
              <a:pathLst>
                <a:path w="80010" h="79375">
                  <a:moveTo>
                    <a:pt x="79450" y="0"/>
                  </a:moveTo>
                  <a:lnTo>
                    <a:pt x="0" y="0"/>
                  </a:lnTo>
                  <a:lnTo>
                    <a:pt x="39725" y="79050"/>
                  </a:lnTo>
                  <a:lnTo>
                    <a:pt x="79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82356" y="2729205"/>
              <a:ext cx="646430" cy="207010"/>
            </a:xfrm>
            <a:custGeom>
              <a:avLst/>
              <a:gdLst/>
              <a:ahLst/>
              <a:cxnLst/>
              <a:rect l="l" t="t" r="r" b="b"/>
              <a:pathLst>
                <a:path w="646429" h="207010">
                  <a:moveTo>
                    <a:pt x="646180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646180" y="206592"/>
                  </a:lnTo>
                  <a:lnTo>
                    <a:pt x="646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273542" y="2701369"/>
            <a:ext cx="67500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latin typeface="Calibri"/>
                <a:cs typeface="Calibri"/>
              </a:rPr>
              <a:t>H</a:t>
            </a:r>
            <a:r>
              <a:rPr sz="1350" spc="50" dirty="0">
                <a:latin typeface="Calibri"/>
                <a:cs typeface="Calibri"/>
              </a:rPr>
              <a:t>D</a:t>
            </a:r>
            <a:r>
              <a:rPr sz="1350" spc="-15" dirty="0">
                <a:latin typeface="Calibri"/>
                <a:cs typeface="Calibri"/>
              </a:rPr>
              <a:t>D</a:t>
            </a:r>
            <a:r>
              <a:rPr sz="1350" spc="-5" dirty="0">
                <a:latin typeface="Calibri"/>
                <a:cs typeface="Calibri"/>
              </a:rPr>
              <a:t>-</a:t>
            </a:r>
            <a:r>
              <a:rPr sz="1350" spc="-10" dirty="0">
                <a:latin typeface="Calibri"/>
                <a:cs typeface="Calibri"/>
              </a:rPr>
              <a:t>S</a:t>
            </a:r>
            <a:r>
              <a:rPr sz="1350" spc="25" dirty="0">
                <a:latin typeface="Calibri"/>
                <a:cs typeface="Calibri"/>
              </a:rPr>
              <a:t>i</a:t>
            </a:r>
            <a:r>
              <a:rPr sz="1350" spc="5" dirty="0">
                <a:latin typeface="Calibri"/>
                <a:cs typeface="Calibri"/>
              </a:rPr>
              <a:t>ze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606003" y="2550017"/>
            <a:ext cx="1086485" cy="650875"/>
            <a:chOff x="6606003" y="2550017"/>
            <a:chExt cx="1086485" cy="650875"/>
          </a:xfrm>
        </p:grpSpPr>
        <p:sp>
          <p:nvSpPr>
            <p:cNvPr id="41" name="object 41"/>
            <p:cNvSpPr/>
            <p:nvPr/>
          </p:nvSpPr>
          <p:spPr>
            <a:xfrm>
              <a:off x="6610448" y="2554462"/>
              <a:ext cx="676910" cy="577215"/>
            </a:xfrm>
            <a:custGeom>
              <a:avLst/>
              <a:gdLst/>
              <a:ahLst/>
              <a:cxnLst/>
              <a:rect l="l" t="t" r="r" b="b"/>
              <a:pathLst>
                <a:path w="676909" h="577214">
                  <a:moveTo>
                    <a:pt x="0" y="0"/>
                  </a:moveTo>
                  <a:lnTo>
                    <a:pt x="676334" y="0"/>
                  </a:lnTo>
                  <a:lnTo>
                    <a:pt x="676334" y="576880"/>
                  </a:lnTo>
                </a:path>
              </a:pathLst>
            </a:custGeom>
            <a:ln w="86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47201" y="3121443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06" y="0"/>
                  </a:moveTo>
                  <a:lnTo>
                    <a:pt x="0" y="0"/>
                  </a:lnTo>
                  <a:lnTo>
                    <a:pt x="39581" y="79050"/>
                  </a:lnTo>
                  <a:lnTo>
                    <a:pt x="79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59594" y="2773680"/>
              <a:ext cx="832485" cy="207010"/>
            </a:xfrm>
            <a:custGeom>
              <a:avLst/>
              <a:gdLst/>
              <a:ahLst/>
              <a:cxnLst/>
              <a:rect l="l" t="t" r="r" b="b"/>
              <a:pathLst>
                <a:path w="832484" h="207010">
                  <a:moveTo>
                    <a:pt x="832312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832312" y="206592"/>
                  </a:lnTo>
                  <a:lnTo>
                    <a:pt x="832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853515" y="2745844"/>
            <a:ext cx="858519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Unbounded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032222" y="3534630"/>
            <a:ext cx="711835" cy="681355"/>
            <a:chOff x="8032222" y="3534630"/>
            <a:chExt cx="711835" cy="681355"/>
          </a:xfrm>
        </p:grpSpPr>
        <p:sp>
          <p:nvSpPr>
            <p:cNvPr id="46" name="object 46"/>
            <p:cNvSpPr/>
            <p:nvPr/>
          </p:nvSpPr>
          <p:spPr>
            <a:xfrm>
              <a:off x="8036667" y="3539075"/>
              <a:ext cx="394335" cy="607695"/>
            </a:xfrm>
            <a:custGeom>
              <a:avLst/>
              <a:gdLst/>
              <a:ahLst/>
              <a:cxnLst/>
              <a:rect l="l" t="t" r="r" b="b"/>
              <a:pathLst>
                <a:path w="394334" h="607695">
                  <a:moveTo>
                    <a:pt x="0" y="0"/>
                  </a:moveTo>
                  <a:lnTo>
                    <a:pt x="394084" y="0"/>
                  </a:lnTo>
                  <a:lnTo>
                    <a:pt x="394084" y="607295"/>
                  </a:lnTo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91170" y="413647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06" y="0"/>
                  </a:moveTo>
                  <a:lnTo>
                    <a:pt x="0" y="0"/>
                  </a:lnTo>
                  <a:lnTo>
                    <a:pt x="39581" y="79193"/>
                  </a:lnTo>
                  <a:lnTo>
                    <a:pt x="79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14246" y="3740933"/>
              <a:ext cx="629920" cy="207010"/>
            </a:xfrm>
            <a:custGeom>
              <a:avLst/>
              <a:gdLst/>
              <a:ahLst/>
              <a:cxnLst/>
              <a:rect l="l" t="t" r="r" b="b"/>
              <a:pathLst>
                <a:path w="629920" h="207010">
                  <a:moveTo>
                    <a:pt x="629311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629311" y="206592"/>
                  </a:lnTo>
                  <a:lnTo>
                    <a:pt x="629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109318" y="3714675"/>
            <a:ext cx="65595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Analytics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662586" y="3534630"/>
            <a:ext cx="378460" cy="681355"/>
            <a:chOff x="3662586" y="3534630"/>
            <a:chExt cx="378460" cy="681355"/>
          </a:xfrm>
        </p:grpSpPr>
        <p:sp>
          <p:nvSpPr>
            <p:cNvPr id="51" name="object 51"/>
            <p:cNvSpPr/>
            <p:nvPr/>
          </p:nvSpPr>
          <p:spPr>
            <a:xfrm>
              <a:off x="3828539" y="3539075"/>
              <a:ext cx="208279" cy="607695"/>
            </a:xfrm>
            <a:custGeom>
              <a:avLst/>
              <a:gdLst/>
              <a:ahLst/>
              <a:cxnLst/>
              <a:rect l="l" t="t" r="r" b="b"/>
              <a:pathLst>
                <a:path w="208279" h="607695">
                  <a:moveTo>
                    <a:pt x="207837" y="0"/>
                  </a:moveTo>
                  <a:lnTo>
                    <a:pt x="0" y="0"/>
                  </a:lnTo>
                  <a:lnTo>
                    <a:pt x="0" y="607295"/>
                  </a:lnTo>
                </a:path>
              </a:pathLst>
            </a:custGeom>
            <a:ln w="86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88814" y="4136471"/>
              <a:ext cx="80010" cy="79375"/>
            </a:xfrm>
            <a:custGeom>
              <a:avLst/>
              <a:gdLst/>
              <a:ahLst/>
              <a:cxnLst/>
              <a:rect l="l" t="t" r="r" b="b"/>
              <a:pathLst>
                <a:path w="80010" h="79375">
                  <a:moveTo>
                    <a:pt x="79450" y="0"/>
                  </a:moveTo>
                  <a:lnTo>
                    <a:pt x="0" y="0"/>
                  </a:lnTo>
                  <a:lnTo>
                    <a:pt x="39725" y="79193"/>
                  </a:lnTo>
                  <a:lnTo>
                    <a:pt x="79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62586" y="3770918"/>
              <a:ext cx="342265" cy="207010"/>
            </a:xfrm>
            <a:custGeom>
              <a:avLst/>
              <a:gdLst/>
              <a:ahLst/>
              <a:cxnLst/>
              <a:rect l="l" t="t" r="r" b="b"/>
              <a:pathLst>
                <a:path w="342264" h="207010">
                  <a:moveTo>
                    <a:pt x="341808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341808" y="206592"/>
                  </a:lnTo>
                  <a:lnTo>
                    <a:pt x="341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653197" y="3744803"/>
            <a:ext cx="36639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30" dirty="0">
                <a:latin typeface="Calibri"/>
                <a:cs typeface="Calibri"/>
              </a:rPr>
              <a:t>A</a:t>
            </a:r>
            <a:r>
              <a:rPr sz="1350" spc="-40" dirty="0">
                <a:latin typeface="Calibri"/>
                <a:cs typeface="Calibri"/>
              </a:rPr>
              <a:t>C</a:t>
            </a:r>
            <a:r>
              <a:rPr sz="1350" spc="5" dirty="0">
                <a:latin typeface="Calibri"/>
                <a:cs typeface="Calibri"/>
              </a:rPr>
              <a:t>ID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878089" y="3534630"/>
            <a:ext cx="768985" cy="681355"/>
            <a:chOff x="4878089" y="3534630"/>
            <a:chExt cx="768985" cy="681355"/>
          </a:xfrm>
        </p:grpSpPr>
        <p:sp>
          <p:nvSpPr>
            <p:cNvPr id="56" name="object 56"/>
            <p:cNvSpPr/>
            <p:nvPr/>
          </p:nvSpPr>
          <p:spPr>
            <a:xfrm>
              <a:off x="5180633" y="3539075"/>
              <a:ext cx="142875" cy="607695"/>
            </a:xfrm>
            <a:custGeom>
              <a:avLst/>
              <a:gdLst/>
              <a:ahLst/>
              <a:cxnLst/>
              <a:rect l="l" t="t" r="r" b="b"/>
              <a:pathLst>
                <a:path w="142875" h="607695">
                  <a:moveTo>
                    <a:pt x="0" y="0"/>
                  </a:moveTo>
                  <a:lnTo>
                    <a:pt x="142780" y="0"/>
                  </a:lnTo>
                  <a:lnTo>
                    <a:pt x="142780" y="607295"/>
                  </a:lnTo>
                </a:path>
              </a:pathLst>
            </a:custGeom>
            <a:ln w="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83832" y="413647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06" y="0"/>
                  </a:moveTo>
                  <a:lnTo>
                    <a:pt x="0" y="0"/>
                  </a:lnTo>
                  <a:lnTo>
                    <a:pt x="39581" y="79193"/>
                  </a:lnTo>
                  <a:lnTo>
                    <a:pt x="79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78089" y="3749685"/>
              <a:ext cx="768985" cy="207010"/>
            </a:xfrm>
            <a:custGeom>
              <a:avLst/>
              <a:gdLst/>
              <a:ahLst/>
              <a:cxnLst/>
              <a:rect l="l" t="t" r="r" b="b"/>
              <a:pathLst>
                <a:path w="768985" h="207010">
                  <a:moveTo>
                    <a:pt x="768378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768378" y="206592"/>
                  </a:lnTo>
                  <a:lnTo>
                    <a:pt x="768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869850" y="3723570"/>
            <a:ext cx="79819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Availability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887049" y="3534630"/>
            <a:ext cx="654685" cy="681355"/>
            <a:chOff x="5887049" y="3534630"/>
            <a:chExt cx="654685" cy="681355"/>
          </a:xfrm>
        </p:grpSpPr>
        <p:sp>
          <p:nvSpPr>
            <p:cNvPr id="61" name="object 61"/>
            <p:cNvSpPr/>
            <p:nvPr/>
          </p:nvSpPr>
          <p:spPr>
            <a:xfrm>
              <a:off x="6136482" y="3539075"/>
              <a:ext cx="400685" cy="607695"/>
            </a:xfrm>
            <a:custGeom>
              <a:avLst/>
              <a:gdLst/>
              <a:ahLst/>
              <a:cxnLst/>
              <a:rect l="l" t="t" r="r" b="b"/>
              <a:pathLst>
                <a:path w="400684" h="607695">
                  <a:moveTo>
                    <a:pt x="400561" y="0"/>
                  </a:moveTo>
                  <a:lnTo>
                    <a:pt x="0" y="0"/>
                  </a:lnTo>
                  <a:lnTo>
                    <a:pt x="0" y="607295"/>
                  </a:lnTo>
                </a:path>
              </a:pathLst>
            </a:custGeom>
            <a:ln w="8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96901" y="4136471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06" y="0"/>
                  </a:moveTo>
                  <a:lnTo>
                    <a:pt x="0" y="0"/>
                  </a:lnTo>
                  <a:lnTo>
                    <a:pt x="39581" y="79193"/>
                  </a:lnTo>
                  <a:lnTo>
                    <a:pt x="793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87049" y="3755423"/>
              <a:ext cx="498475" cy="207010"/>
            </a:xfrm>
            <a:custGeom>
              <a:avLst/>
              <a:gdLst/>
              <a:ahLst/>
              <a:cxnLst/>
              <a:rect l="l" t="t" r="r" b="b"/>
              <a:pathLst>
                <a:path w="498475" h="207010">
                  <a:moveTo>
                    <a:pt x="498420" y="0"/>
                  </a:moveTo>
                  <a:lnTo>
                    <a:pt x="0" y="0"/>
                  </a:lnTo>
                  <a:lnTo>
                    <a:pt x="0" y="206592"/>
                  </a:lnTo>
                  <a:lnTo>
                    <a:pt x="498420" y="206592"/>
                  </a:lnTo>
                  <a:lnTo>
                    <a:pt x="49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879818" y="3729309"/>
            <a:ext cx="52387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35" dirty="0">
                <a:latin typeface="Calibri"/>
                <a:cs typeface="Calibri"/>
              </a:rPr>
              <a:t>A</a:t>
            </a:r>
            <a:r>
              <a:rPr sz="1350" spc="-25" dirty="0">
                <a:latin typeface="Calibri"/>
                <a:cs typeface="Calibri"/>
              </a:rPr>
              <a:t>d</a:t>
            </a:r>
            <a:r>
              <a:rPr sz="1350" spc="-5" dirty="0">
                <a:latin typeface="Calibri"/>
                <a:cs typeface="Calibri"/>
              </a:rPr>
              <a:t>-</a:t>
            </a:r>
            <a:r>
              <a:rPr sz="1350" spc="35" dirty="0">
                <a:latin typeface="Calibri"/>
                <a:cs typeface="Calibri"/>
              </a:rPr>
              <a:t>h</a:t>
            </a:r>
            <a:r>
              <a:rPr sz="1350" spc="-35" dirty="0">
                <a:latin typeface="Calibri"/>
                <a:cs typeface="Calibri"/>
              </a:rPr>
              <a:t>o</a:t>
            </a:r>
            <a:r>
              <a:rPr sz="1350" spc="5" dirty="0">
                <a:latin typeface="Calibri"/>
                <a:cs typeface="Calibri"/>
              </a:rPr>
              <a:t>c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66049" y="2215881"/>
            <a:ext cx="1144905" cy="677545"/>
          </a:xfrm>
          <a:custGeom>
            <a:avLst/>
            <a:gdLst/>
            <a:ahLst/>
            <a:cxnLst/>
            <a:rect l="l" t="t" r="r" b="b"/>
            <a:pathLst>
              <a:path w="1144904" h="677544">
                <a:moveTo>
                  <a:pt x="0" y="338581"/>
                </a:moveTo>
                <a:lnTo>
                  <a:pt x="572127" y="0"/>
                </a:lnTo>
                <a:lnTo>
                  <a:pt x="1144399" y="338581"/>
                </a:lnTo>
                <a:lnTo>
                  <a:pt x="572127" y="677163"/>
                </a:lnTo>
                <a:lnTo>
                  <a:pt x="0" y="338581"/>
                </a:lnTo>
                <a:close/>
              </a:path>
            </a:pathLst>
          </a:custGeom>
          <a:ln w="10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759347" y="2423402"/>
            <a:ext cx="5689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latin typeface="Calibri"/>
                <a:cs typeface="Calibri"/>
              </a:rPr>
              <a:t>V</a:t>
            </a:r>
            <a:r>
              <a:rPr sz="1350" spc="30" dirty="0">
                <a:latin typeface="Calibri"/>
                <a:cs typeface="Calibri"/>
              </a:rPr>
              <a:t>o</a:t>
            </a:r>
            <a:r>
              <a:rPr sz="1350" spc="-45" dirty="0">
                <a:latin typeface="Calibri"/>
                <a:cs typeface="Calibri"/>
              </a:rPr>
              <a:t>l</a:t>
            </a:r>
            <a:r>
              <a:rPr sz="1350" spc="35" dirty="0">
                <a:latin typeface="Calibri"/>
                <a:cs typeface="Calibri"/>
              </a:rPr>
              <a:t>u</a:t>
            </a:r>
            <a:r>
              <a:rPr sz="1350" spc="5" dirty="0">
                <a:latin typeface="Calibri"/>
                <a:cs typeface="Calibri"/>
              </a:rPr>
              <a:t>me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001235" y="2210483"/>
            <a:ext cx="1155700" cy="688340"/>
            <a:chOff x="1001235" y="2210483"/>
            <a:chExt cx="1155700" cy="688340"/>
          </a:xfrm>
        </p:grpSpPr>
        <p:sp>
          <p:nvSpPr>
            <p:cNvPr id="68" name="object 68"/>
            <p:cNvSpPr/>
            <p:nvPr/>
          </p:nvSpPr>
          <p:spPr>
            <a:xfrm>
              <a:off x="1006632" y="2215881"/>
              <a:ext cx="1144905" cy="677545"/>
            </a:xfrm>
            <a:custGeom>
              <a:avLst/>
              <a:gdLst/>
              <a:ahLst/>
              <a:cxnLst/>
              <a:rect l="l" t="t" r="r" b="b"/>
              <a:pathLst>
                <a:path w="1144905" h="677544">
                  <a:moveTo>
                    <a:pt x="572156" y="0"/>
                  </a:moveTo>
                  <a:lnTo>
                    <a:pt x="0" y="338581"/>
                  </a:lnTo>
                  <a:lnTo>
                    <a:pt x="572156" y="677163"/>
                  </a:lnTo>
                  <a:lnTo>
                    <a:pt x="1144385" y="338581"/>
                  </a:lnTo>
                  <a:lnTo>
                    <a:pt x="572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06632" y="2215881"/>
              <a:ext cx="1144905" cy="677545"/>
            </a:xfrm>
            <a:custGeom>
              <a:avLst/>
              <a:gdLst/>
              <a:ahLst/>
              <a:cxnLst/>
              <a:rect l="l" t="t" r="r" b="b"/>
              <a:pathLst>
                <a:path w="1144905" h="677544">
                  <a:moveTo>
                    <a:pt x="0" y="338581"/>
                  </a:moveTo>
                  <a:lnTo>
                    <a:pt x="572156" y="0"/>
                  </a:lnTo>
                  <a:lnTo>
                    <a:pt x="1144385" y="338581"/>
                  </a:lnTo>
                  <a:lnTo>
                    <a:pt x="572156" y="677163"/>
                  </a:lnTo>
                  <a:lnTo>
                    <a:pt x="0" y="338581"/>
                  </a:lnTo>
                  <a:close/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295598" y="2423402"/>
            <a:ext cx="5689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latin typeface="Calibri"/>
                <a:cs typeface="Calibri"/>
              </a:rPr>
              <a:t>V</a:t>
            </a:r>
            <a:r>
              <a:rPr sz="1350" spc="30" dirty="0">
                <a:latin typeface="Calibri"/>
                <a:cs typeface="Calibri"/>
              </a:rPr>
              <a:t>o</a:t>
            </a:r>
            <a:r>
              <a:rPr sz="1350" spc="-45" dirty="0">
                <a:latin typeface="Calibri"/>
                <a:cs typeface="Calibri"/>
              </a:rPr>
              <a:t>l</a:t>
            </a:r>
            <a:r>
              <a:rPr sz="1350" spc="35" dirty="0">
                <a:latin typeface="Calibri"/>
                <a:cs typeface="Calibri"/>
              </a:rPr>
              <a:t>u</a:t>
            </a:r>
            <a:r>
              <a:rPr sz="1350" spc="5" dirty="0">
                <a:latin typeface="Calibri"/>
                <a:cs typeface="Calibri"/>
              </a:rPr>
              <a:t>me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002336" y="3200493"/>
            <a:ext cx="1144270" cy="677545"/>
          </a:xfrm>
          <a:custGeom>
            <a:avLst/>
            <a:gdLst/>
            <a:ahLst/>
            <a:cxnLst/>
            <a:rect l="l" t="t" r="r" b="b"/>
            <a:pathLst>
              <a:path w="1144270" h="677545">
                <a:moveTo>
                  <a:pt x="0" y="338581"/>
                </a:moveTo>
                <a:lnTo>
                  <a:pt x="572127" y="0"/>
                </a:lnTo>
                <a:lnTo>
                  <a:pt x="1144255" y="338581"/>
                </a:lnTo>
                <a:lnTo>
                  <a:pt x="572127" y="677306"/>
                </a:lnTo>
                <a:lnTo>
                  <a:pt x="0" y="338581"/>
                </a:lnTo>
                <a:close/>
              </a:path>
            </a:pathLst>
          </a:custGeom>
          <a:ln w="10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423302" y="3409737"/>
            <a:ext cx="3048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25" dirty="0">
                <a:latin typeface="Calibri"/>
                <a:cs typeface="Calibri"/>
              </a:rPr>
              <a:t>C</a:t>
            </a:r>
            <a:r>
              <a:rPr sz="1350" spc="-35" dirty="0">
                <a:latin typeface="Calibri"/>
                <a:cs typeface="Calibri"/>
              </a:rPr>
              <a:t>A</a:t>
            </a:r>
            <a:r>
              <a:rPr sz="1350" spc="5" dirty="0">
                <a:latin typeface="Calibri"/>
                <a:cs typeface="Calibri"/>
              </a:rPr>
              <a:t>P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537043" y="3200493"/>
            <a:ext cx="1499870" cy="677545"/>
          </a:xfrm>
          <a:custGeom>
            <a:avLst/>
            <a:gdLst/>
            <a:ahLst/>
            <a:cxnLst/>
            <a:rect l="l" t="t" r="r" b="b"/>
            <a:pathLst>
              <a:path w="1499870" h="677545">
                <a:moveTo>
                  <a:pt x="0" y="338581"/>
                </a:moveTo>
                <a:lnTo>
                  <a:pt x="749739" y="0"/>
                </a:lnTo>
                <a:lnTo>
                  <a:pt x="1499622" y="338581"/>
                </a:lnTo>
                <a:lnTo>
                  <a:pt x="749739" y="677306"/>
                </a:lnTo>
                <a:lnTo>
                  <a:pt x="0" y="338581"/>
                </a:lnTo>
                <a:close/>
              </a:path>
            </a:pathLst>
          </a:custGeom>
          <a:ln w="10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782989" y="3409737"/>
            <a:ext cx="101854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" dirty="0">
                <a:latin typeface="Calibri"/>
                <a:cs typeface="Calibri"/>
              </a:rPr>
              <a:t>Query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Pattern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030979" y="3195096"/>
            <a:ext cx="1155065" cy="688340"/>
            <a:chOff x="4030979" y="3195096"/>
            <a:chExt cx="1155065" cy="688340"/>
          </a:xfrm>
        </p:grpSpPr>
        <p:sp>
          <p:nvSpPr>
            <p:cNvPr id="76" name="object 76"/>
            <p:cNvSpPr/>
            <p:nvPr/>
          </p:nvSpPr>
          <p:spPr>
            <a:xfrm>
              <a:off x="4036377" y="3200493"/>
              <a:ext cx="1144270" cy="677545"/>
            </a:xfrm>
            <a:custGeom>
              <a:avLst/>
              <a:gdLst/>
              <a:ahLst/>
              <a:cxnLst/>
              <a:rect l="l" t="t" r="r" b="b"/>
              <a:pathLst>
                <a:path w="1144270" h="677545">
                  <a:moveTo>
                    <a:pt x="572127" y="0"/>
                  </a:moveTo>
                  <a:lnTo>
                    <a:pt x="0" y="338581"/>
                  </a:lnTo>
                  <a:lnTo>
                    <a:pt x="572127" y="677306"/>
                  </a:lnTo>
                  <a:lnTo>
                    <a:pt x="1144255" y="338581"/>
                  </a:lnTo>
                  <a:lnTo>
                    <a:pt x="57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36377" y="3200493"/>
              <a:ext cx="1144270" cy="677545"/>
            </a:xfrm>
            <a:custGeom>
              <a:avLst/>
              <a:gdLst/>
              <a:ahLst/>
              <a:cxnLst/>
              <a:rect l="l" t="t" r="r" b="b"/>
              <a:pathLst>
                <a:path w="1144270" h="677545">
                  <a:moveTo>
                    <a:pt x="0" y="338581"/>
                  </a:moveTo>
                  <a:lnTo>
                    <a:pt x="572127" y="0"/>
                  </a:lnTo>
                  <a:lnTo>
                    <a:pt x="1144255" y="338581"/>
                  </a:lnTo>
                  <a:lnTo>
                    <a:pt x="572127" y="677306"/>
                  </a:lnTo>
                  <a:lnTo>
                    <a:pt x="0" y="338581"/>
                  </a:lnTo>
                  <a:close/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182577" y="3409737"/>
            <a:ext cx="86296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Calibri"/>
                <a:cs typeface="Calibri"/>
              </a:rPr>
              <a:t>Consistency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91487" y="4274791"/>
            <a:ext cx="8251825" cy="216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ts val="1290"/>
              </a:lnSpc>
              <a:tabLst>
                <a:tab pos="1025525" algn="l"/>
                <a:tab pos="2374265" algn="l"/>
                <a:tab pos="3356610" algn="l"/>
                <a:tab pos="4490085" algn="l"/>
                <a:tab pos="5716905" algn="l"/>
                <a:tab pos="7096759" algn="l"/>
              </a:tabLst>
            </a:pPr>
            <a:r>
              <a:rPr sz="1350" b="1" dirty="0">
                <a:latin typeface="Calibri"/>
                <a:cs typeface="Calibri"/>
              </a:rPr>
              <a:t>Redis	</a:t>
            </a:r>
            <a:r>
              <a:rPr sz="1350" b="1" spc="5" dirty="0">
                <a:latin typeface="Calibri"/>
                <a:cs typeface="Calibri"/>
              </a:rPr>
              <a:t>Cassandra	</a:t>
            </a:r>
            <a:r>
              <a:rPr sz="1350" b="1" spc="10" dirty="0">
                <a:latin typeface="Calibri"/>
                <a:cs typeface="Calibri"/>
              </a:rPr>
              <a:t>HBase	</a:t>
            </a:r>
            <a:r>
              <a:rPr sz="1350" b="1" spc="15" dirty="0">
                <a:latin typeface="Calibri"/>
                <a:cs typeface="Calibri"/>
              </a:rPr>
              <a:t>RDBMS	</a:t>
            </a:r>
            <a:r>
              <a:rPr sz="1350" b="1" spc="10" dirty="0">
                <a:latin typeface="Calibri"/>
                <a:cs typeface="Calibri"/>
              </a:rPr>
              <a:t>CouchDB	</a:t>
            </a:r>
            <a:r>
              <a:rPr sz="1350" b="1" spc="5" dirty="0">
                <a:latin typeface="Calibri"/>
                <a:cs typeface="Calibri"/>
              </a:rPr>
              <a:t>MongoDB	Hadoop,</a:t>
            </a:r>
            <a:r>
              <a:rPr sz="1350" b="1" spc="-7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Spark</a:t>
            </a:r>
            <a:endParaRPr sz="1350">
              <a:latin typeface="Calibri"/>
              <a:cs typeface="Calibri"/>
            </a:endParaRPr>
          </a:p>
          <a:p>
            <a:pPr marL="1015365" indent="-1016000">
              <a:lnSpc>
                <a:spcPts val="1639"/>
              </a:lnSpc>
              <a:spcBef>
                <a:spcPts val="50"/>
              </a:spcBef>
              <a:tabLst>
                <a:tab pos="1239520" algn="l"/>
                <a:tab pos="2176145" algn="l"/>
                <a:tab pos="2212340" algn="l"/>
                <a:tab pos="2245360" algn="l"/>
                <a:tab pos="3233420" algn="l"/>
                <a:tab pos="3308350" algn="l"/>
                <a:tab pos="3416300" algn="l"/>
                <a:tab pos="4455160" algn="l"/>
                <a:tab pos="4476750" algn="l"/>
                <a:tab pos="5443220" algn="l"/>
                <a:tab pos="5485765" algn="l"/>
                <a:tab pos="5706745" algn="l"/>
                <a:tab pos="7004684" algn="l"/>
                <a:tab pos="7057390" algn="l"/>
                <a:tab pos="7148195" algn="l"/>
              </a:tabLst>
            </a:pPr>
            <a:r>
              <a:rPr sz="1350" dirty="0">
                <a:latin typeface="Calibri"/>
                <a:cs typeface="Calibri"/>
              </a:rPr>
              <a:t>Memcache		</a:t>
            </a:r>
            <a:r>
              <a:rPr sz="1350" b="1" spc="5" dirty="0">
                <a:latin typeface="Calibri"/>
                <a:cs typeface="Calibri"/>
              </a:rPr>
              <a:t>Riak			</a:t>
            </a:r>
            <a:r>
              <a:rPr sz="1350" spc="5" dirty="0">
                <a:latin typeface="Calibri"/>
                <a:cs typeface="Calibri"/>
              </a:rPr>
              <a:t>MongoDB			Neo4j	</a:t>
            </a:r>
            <a:r>
              <a:rPr sz="1350" b="1" spc="10" dirty="0">
                <a:latin typeface="Calibri"/>
                <a:cs typeface="Calibri"/>
              </a:rPr>
              <a:t>MongoDB			</a:t>
            </a:r>
            <a:r>
              <a:rPr sz="1350" spc="10" dirty="0">
                <a:latin typeface="Calibri"/>
                <a:cs typeface="Calibri"/>
              </a:rPr>
              <a:t>RethinkDB			</a:t>
            </a:r>
            <a:r>
              <a:rPr sz="1350" b="1" dirty="0">
                <a:latin typeface="Calibri"/>
                <a:cs typeface="Calibri"/>
              </a:rPr>
              <a:t>Parallel</a:t>
            </a:r>
            <a:r>
              <a:rPr sz="1350" b="1" spc="15" dirty="0">
                <a:latin typeface="Calibri"/>
                <a:cs typeface="Calibri"/>
              </a:rPr>
              <a:t> DWH 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Voldemort		</a:t>
            </a:r>
            <a:r>
              <a:rPr sz="1350" spc="5" dirty="0">
                <a:latin typeface="Calibri"/>
                <a:cs typeface="Calibri"/>
              </a:rPr>
              <a:t>CouchBase		RavenDB		SimpleDB		HBase,Accumulo	Cassandra,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HBase </a:t>
            </a:r>
            <a:r>
              <a:rPr sz="1350" spc="-29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Aerospike	DynamoDB	MarkLogic			</a:t>
            </a:r>
            <a:r>
              <a:rPr sz="1350" dirty="0">
                <a:latin typeface="Calibri"/>
                <a:cs typeface="Calibri"/>
              </a:rPr>
              <a:t>ElasticSeach,</a:t>
            </a:r>
            <a:r>
              <a:rPr sz="1350" spc="3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Solr		</a:t>
            </a:r>
            <a:r>
              <a:rPr sz="1350" spc="5" dirty="0">
                <a:latin typeface="Calibri"/>
                <a:cs typeface="Calibri"/>
              </a:rPr>
              <a:t>Riak,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MongoDB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libri"/>
              <a:cs typeface="Calibri"/>
            </a:endParaRPr>
          </a:p>
          <a:p>
            <a:pPr marL="1160780" marR="324485" indent="-985519">
              <a:lnSpc>
                <a:spcPct val="43700"/>
              </a:lnSpc>
              <a:spcBef>
                <a:spcPts val="5"/>
              </a:spcBef>
              <a:tabLst>
                <a:tab pos="1038225" algn="l"/>
                <a:tab pos="2346325" algn="l"/>
                <a:tab pos="2392045" algn="l"/>
                <a:tab pos="3444875" algn="l"/>
                <a:tab pos="4507865" algn="l"/>
                <a:tab pos="5771515" algn="l"/>
                <a:tab pos="5873750" algn="l"/>
                <a:tab pos="7333615" algn="l"/>
              </a:tabLst>
            </a:pPr>
            <a:r>
              <a:rPr sz="2025" spc="37" baseline="2057" dirty="0">
                <a:latin typeface="Calibri"/>
                <a:cs typeface="Calibri"/>
              </a:rPr>
              <a:t>C</a:t>
            </a:r>
            <a:r>
              <a:rPr sz="2025" spc="-60" baseline="2057" dirty="0">
                <a:latin typeface="Calibri"/>
                <a:cs typeface="Calibri"/>
              </a:rPr>
              <a:t>a</a:t>
            </a:r>
            <a:r>
              <a:rPr sz="2025" spc="52" baseline="2057" dirty="0">
                <a:latin typeface="Calibri"/>
                <a:cs typeface="Calibri"/>
              </a:rPr>
              <a:t>c</a:t>
            </a:r>
            <a:r>
              <a:rPr sz="2025" spc="-44" baseline="2057" dirty="0">
                <a:latin typeface="Calibri"/>
                <a:cs typeface="Calibri"/>
              </a:rPr>
              <a:t>h</a:t>
            </a:r>
            <a:r>
              <a:rPr sz="2025" spc="7" baseline="2057" dirty="0">
                <a:latin typeface="Calibri"/>
                <a:cs typeface="Calibri"/>
              </a:rPr>
              <a:t>e</a:t>
            </a:r>
            <a:r>
              <a:rPr sz="2025" baseline="2057" dirty="0">
                <a:latin typeface="Calibri"/>
                <a:cs typeface="Calibri"/>
              </a:rPr>
              <a:t>	</a:t>
            </a:r>
            <a:r>
              <a:rPr sz="2025" spc="-15" baseline="32921" dirty="0">
                <a:latin typeface="Calibri"/>
                <a:cs typeface="Calibri"/>
              </a:rPr>
              <a:t>S</a:t>
            </a:r>
            <a:r>
              <a:rPr sz="2025" spc="60" baseline="32921" dirty="0">
                <a:latin typeface="Calibri"/>
                <a:cs typeface="Calibri"/>
              </a:rPr>
              <a:t>h</a:t>
            </a:r>
            <a:r>
              <a:rPr sz="2025" spc="-44" baseline="32921" dirty="0">
                <a:latin typeface="Calibri"/>
                <a:cs typeface="Calibri"/>
              </a:rPr>
              <a:t>o</a:t>
            </a:r>
            <a:r>
              <a:rPr sz="2025" spc="60" baseline="32921" dirty="0">
                <a:latin typeface="Calibri"/>
                <a:cs typeface="Calibri"/>
              </a:rPr>
              <a:t>p</a:t>
            </a:r>
            <a:r>
              <a:rPr sz="2025" spc="-44" baseline="32921" dirty="0">
                <a:latin typeface="Calibri"/>
                <a:cs typeface="Calibri"/>
              </a:rPr>
              <a:t>p</a:t>
            </a:r>
            <a:r>
              <a:rPr sz="2025" spc="37" baseline="32921" dirty="0">
                <a:latin typeface="Calibri"/>
                <a:cs typeface="Calibri"/>
              </a:rPr>
              <a:t>i</a:t>
            </a:r>
            <a:r>
              <a:rPr sz="2025" spc="-44" baseline="32921" dirty="0">
                <a:latin typeface="Calibri"/>
                <a:cs typeface="Calibri"/>
              </a:rPr>
              <a:t>n</a:t>
            </a:r>
            <a:r>
              <a:rPr sz="2025" spc="52" baseline="32921" dirty="0">
                <a:latin typeface="Calibri"/>
                <a:cs typeface="Calibri"/>
              </a:rPr>
              <a:t>g</a:t>
            </a:r>
            <a:r>
              <a:rPr sz="2025" baseline="32921" dirty="0">
                <a:latin typeface="Calibri"/>
                <a:cs typeface="Calibri"/>
              </a:rPr>
              <a:t>-		</a:t>
            </a:r>
            <a:r>
              <a:rPr sz="2025" spc="-7" baseline="32921" dirty="0">
                <a:latin typeface="Calibri"/>
                <a:cs typeface="Calibri"/>
              </a:rPr>
              <a:t>O</a:t>
            </a:r>
            <a:r>
              <a:rPr sz="2025" spc="7" baseline="32921" dirty="0">
                <a:latin typeface="Calibri"/>
                <a:cs typeface="Calibri"/>
              </a:rPr>
              <a:t>r</a:t>
            </a:r>
            <a:r>
              <a:rPr sz="2025" spc="60" baseline="32921" dirty="0">
                <a:latin typeface="Calibri"/>
                <a:cs typeface="Calibri"/>
              </a:rPr>
              <a:t>d</a:t>
            </a:r>
            <a:r>
              <a:rPr sz="2025" spc="15" baseline="32921" dirty="0">
                <a:latin typeface="Calibri"/>
                <a:cs typeface="Calibri"/>
              </a:rPr>
              <a:t>e</a:t>
            </a:r>
            <a:r>
              <a:rPr sz="2025" spc="7" baseline="32921" dirty="0">
                <a:latin typeface="Calibri"/>
                <a:cs typeface="Calibri"/>
              </a:rPr>
              <a:t>r</a:t>
            </a:r>
            <a:r>
              <a:rPr sz="2025" baseline="32921" dirty="0">
                <a:latin typeface="Calibri"/>
                <a:cs typeface="Calibri"/>
              </a:rPr>
              <a:t>	</a:t>
            </a:r>
            <a:r>
              <a:rPr sz="1350" spc="-5" dirty="0">
                <a:latin typeface="Calibri"/>
                <a:cs typeface="Calibri"/>
              </a:rPr>
              <a:t>O</a:t>
            </a:r>
            <a:r>
              <a:rPr sz="1350" spc="45" dirty="0">
                <a:latin typeface="Calibri"/>
                <a:cs typeface="Calibri"/>
              </a:rPr>
              <a:t>L</a:t>
            </a:r>
            <a:r>
              <a:rPr sz="1350" spc="-45" dirty="0">
                <a:latin typeface="Calibri"/>
                <a:cs typeface="Calibri"/>
              </a:rPr>
              <a:t>T</a:t>
            </a:r>
            <a:r>
              <a:rPr sz="1350" spc="5" dirty="0">
                <a:latin typeface="Calibri"/>
                <a:cs typeface="Calibri"/>
              </a:rPr>
              <a:t>P</a:t>
            </a:r>
            <a:r>
              <a:rPr sz="1350" dirty="0">
                <a:latin typeface="Calibri"/>
                <a:cs typeface="Calibri"/>
              </a:rPr>
              <a:t>	</a:t>
            </a:r>
            <a:r>
              <a:rPr sz="1350" spc="25" dirty="0">
                <a:latin typeface="Calibri"/>
                <a:cs typeface="Calibri"/>
              </a:rPr>
              <a:t>W</a:t>
            </a:r>
            <a:r>
              <a:rPr sz="1350" spc="5" dirty="0">
                <a:latin typeface="Calibri"/>
                <a:cs typeface="Calibri"/>
              </a:rPr>
              <a:t>e</a:t>
            </a:r>
            <a:r>
              <a:rPr sz="1350" spc="-30" dirty="0">
                <a:latin typeface="Calibri"/>
                <a:cs typeface="Calibri"/>
              </a:rPr>
              <a:t>b</a:t>
            </a:r>
            <a:r>
              <a:rPr sz="1350" spc="15" dirty="0">
                <a:latin typeface="Calibri"/>
                <a:cs typeface="Calibri"/>
              </a:rPr>
              <a:t>s</a:t>
            </a:r>
            <a:r>
              <a:rPr sz="1350" spc="25" dirty="0">
                <a:latin typeface="Calibri"/>
                <a:cs typeface="Calibri"/>
              </a:rPr>
              <a:t>i</a:t>
            </a:r>
            <a:r>
              <a:rPr sz="1350" spc="-45" dirty="0">
                <a:latin typeface="Calibri"/>
                <a:cs typeface="Calibri"/>
              </a:rPr>
              <a:t>t</a:t>
            </a:r>
            <a:r>
              <a:rPr sz="1350" spc="5" dirty="0">
                <a:latin typeface="Calibri"/>
                <a:cs typeface="Calibri"/>
              </a:rPr>
              <a:t>e</a:t>
            </a:r>
            <a:r>
              <a:rPr sz="1350" dirty="0">
                <a:latin typeface="Calibri"/>
                <a:cs typeface="Calibri"/>
              </a:rPr>
              <a:t>		</a:t>
            </a:r>
            <a:r>
              <a:rPr sz="2025" spc="-15" baseline="32921" dirty="0">
                <a:latin typeface="Calibri"/>
                <a:cs typeface="Calibri"/>
              </a:rPr>
              <a:t>S</a:t>
            </a:r>
            <a:r>
              <a:rPr sz="2025" spc="52" baseline="32921" dirty="0">
                <a:latin typeface="Calibri"/>
                <a:cs typeface="Calibri"/>
              </a:rPr>
              <a:t>o</a:t>
            </a:r>
            <a:r>
              <a:rPr sz="2025" spc="-37" baseline="32921" dirty="0">
                <a:latin typeface="Calibri"/>
                <a:cs typeface="Calibri"/>
              </a:rPr>
              <a:t>c</a:t>
            </a:r>
            <a:r>
              <a:rPr sz="2025" spc="37" baseline="32921" dirty="0">
                <a:latin typeface="Calibri"/>
                <a:cs typeface="Calibri"/>
              </a:rPr>
              <a:t>i</a:t>
            </a:r>
            <a:r>
              <a:rPr sz="2025" spc="-52" baseline="32921" dirty="0">
                <a:latin typeface="Calibri"/>
                <a:cs typeface="Calibri"/>
              </a:rPr>
              <a:t>a</a:t>
            </a:r>
            <a:r>
              <a:rPr sz="2025" baseline="32921" dirty="0">
                <a:latin typeface="Calibri"/>
                <a:cs typeface="Calibri"/>
              </a:rPr>
              <a:t>l	</a:t>
            </a:r>
            <a:r>
              <a:rPr sz="1350" spc="10" dirty="0">
                <a:latin typeface="Calibri"/>
                <a:cs typeface="Calibri"/>
              </a:rPr>
              <a:t>B</a:t>
            </a:r>
            <a:r>
              <a:rPr sz="1350" spc="-45" dirty="0">
                <a:latin typeface="Calibri"/>
                <a:cs typeface="Calibri"/>
              </a:rPr>
              <a:t>i</a:t>
            </a:r>
            <a:r>
              <a:rPr sz="1350" spc="5" dirty="0">
                <a:latin typeface="Calibri"/>
                <a:cs typeface="Calibri"/>
              </a:rPr>
              <a:t>g </a:t>
            </a:r>
            <a:r>
              <a:rPr sz="1350" spc="50" dirty="0">
                <a:latin typeface="Calibri"/>
                <a:cs typeface="Calibri"/>
              </a:rPr>
              <a:t>D</a:t>
            </a:r>
            <a:r>
              <a:rPr sz="1350" spc="-35" dirty="0">
                <a:latin typeface="Calibri"/>
                <a:cs typeface="Calibri"/>
              </a:rPr>
              <a:t>a</a:t>
            </a:r>
            <a:r>
              <a:rPr sz="1350" spc="25" dirty="0">
                <a:latin typeface="Calibri"/>
                <a:cs typeface="Calibri"/>
              </a:rPr>
              <a:t>t</a:t>
            </a:r>
            <a:r>
              <a:rPr sz="1350" spc="5" dirty="0">
                <a:latin typeface="Calibri"/>
                <a:cs typeface="Calibri"/>
              </a:rPr>
              <a:t>a  basket	History			</a:t>
            </a:r>
            <a:r>
              <a:rPr sz="1350" dirty="0">
                <a:latin typeface="Calibri"/>
                <a:cs typeface="Calibri"/>
              </a:rPr>
              <a:t>Network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R="65405" algn="ctr">
              <a:lnSpc>
                <a:spcPct val="100000"/>
              </a:lnSpc>
            </a:pPr>
            <a:r>
              <a:rPr sz="1350" spc="5" dirty="0">
                <a:latin typeface="Arial MT"/>
                <a:cs typeface="Arial MT"/>
              </a:rPr>
              <a:t>Example</a:t>
            </a:r>
            <a:r>
              <a:rPr sz="1350" spc="-80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Applications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452401" y="4214381"/>
            <a:ext cx="7336790" cy="906144"/>
            <a:chOff x="1452401" y="4214381"/>
            <a:chExt cx="7336790" cy="906144"/>
          </a:xfrm>
        </p:grpSpPr>
        <p:sp>
          <p:nvSpPr>
            <p:cNvPr id="81" name="object 81"/>
            <p:cNvSpPr/>
            <p:nvPr/>
          </p:nvSpPr>
          <p:spPr>
            <a:xfrm>
              <a:off x="1457799" y="4219778"/>
              <a:ext cx="848994" cy="895350"/>
            </a:xfrm>
            <a:custGeom>
              <a:avLst/>
              <a:gdLst/>
              <a:ahLst/>
              <a:cxnLst/>
              <a:rect l="l" t="t" r="r" b="b"/>
              <a:pathLst>
                <a:path w="848994" h="895350">
                  <a:moveTo>
                    <a:pt x="0" y="894737"/>
                  </a:moveTo>
                  <a:lnTo>
                    <a:pt x="848873" y="894737"/>
                  </a:lnTo>
                  <a:lnTo>
                    <a:pt x="848873" y="0"/>
                  </a:lnTo>
                  <a:lnTo>
                    <a:pt x="0" y="0"/>
                  </a:lnTo>
                  <a:lnTo>
                    <a:pt x="0" y="894737"/>
                  </a:lnTo>
                  <a:close/>
                </a:path>
              </a:pathLst>
            </a:custGeom>
            <a:ln w="10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45026" y="4219778"/>
              <a:ext cx="884555" cy="895350"/>
            </a:xfrm>
            <a:custGeom>
              <a:avLst/>
              <a:gdLst/>
              <a:ahLst/>
              <a:cxnLst/>
              <a:rect l="l" t="t" r="r" b="b"/>
              <a:pathLst>
                <a:path w="884554" h="895350">
                  <a:moveTo>
                    <a:pt x="0" y="894737"/>
                  </a:moveTo>
                  <a:lnTo>
                    <a:pt x="884034" y="894737"/>
                  </a:lnTo>
                  <a:lnTo>
                    <a:pt x="884034" y="0"/>
                  </a:lnTo>
                  <a:lnTo>
                    <a:pt x="0" y="0"/>
                  </a:lnTo>
                  <a:lnTo>
                    <a:pt x="0" y="894737"/>
                  </a:lnTo>
                  <a:close/>
                </a:path>
              </a:pathLst>
            </a:custGeom>
            <a:ln w="10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702647" y="4219805"/>
              <a:ext cx="823594" cy="895350"/>
            </a:xfrm>
            <a:custGeom>
              <a:avLst/>
              <a:gdLst/>
              <a:ahLst/>
              <a:cxnLst/>
              <a:rect l="l" t="t" r="r" b="b"/>
              <a:pathLst>
                <a:path w="823595" h="895350">
                  <a:moveTo>
                    <a:pt x="0" y="894948"/>
                  </a:moveTo>
                  <a:lnTo>
                    <a:pt x="823110" y="894948"/>
                  </a:lnTo>
                  <a:lnTo>
                    <a:pt x="823109" y="0"/>
                  </a:lnTo>
                  <a:lnTo>
                    <a:pt x="0" y="0"/>
                  </a:lnTo>
                  <a:lnTo>
                    <a:pt x="0" y="894948"/>
                  </a:lnTo>
                  <a:close/>
                </a:path>
              </a:pathLst>
            </a:custGeom>
            <a:ln w="10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897443" y="4219805"/>
              <a:ext cx="814069" cy="895350"/>
            </a:xfrm>
            <a:custGeom>
              <a:avLst/>
              <a:gdLst/>
              <a:ahLst/>
              <a:cxnLst/>
              <a:rect l="l" t="t" r="r" b="b"/>
              <a:pathLst>
                <a:path w="814070" h="895350">
                  <a:moveTo>
                    <a:pt x="0" y="894948"/>
                  </a:moveTo>
                  <a:lnTo>
                    <a:pt x="813691" y="894948"/>
                  </a:lnTo>
                  <a:lnTo>
                    <a:pt x="813691" y="0"/>
                  </a:lnTo>
                  <a:lnTo>
                    <a:pt x="0" y="0"/>
                  </a:lnTo>
                  <a:lnTo>
                    <a:pt x="0" y="894948"/>
                  </a:lnTo>
                  <a:close/>
                </a:path>
              </a:pathLst>
            </a:custGeom>
            <a:ln w="10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96683" y="4219778"/>
              <a:ext cx="1336675" cy="895350"/>
            </a:xfrm>
            <a:custGeom>
              <a:avLst/>
              <a:gdLst/>
              <a:ahLst/>
              <a:cxnLst/>
              <a:rect l="l" t="t" r="r" b="b"/>
              <a:pathLst>
                <a:path w="1336675" h="895350">
                  <a:moveTo>
                    <a:pt x="0" y="894737"/>
                  </a:moveTo>
                  <a:lnTo>
                    <a:pt x="1336431" y="894737"/>
                  </a:lnTo>
                  <a:lnTo>
                    <a:pt x="1336431" y="0"/>
                  </a:lnTo>
                  <a:lnTo>
                    <a:pt x="0" y="0"/>
                  </a:lnTo>
                  <a:lnTo>
                    <a:pt x="0" y="894737"/>
                  </a:lnTo>
                  <a:close/>
                </a:path>
              </a:pathLst>
            </a:custGeom>
            <a:ln w="107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45397" y="4219805"/>
              <a:ext cx="1337945" cy="895350"/>
            </a:xfrm>
            <a:custGeom>
              <a:avLst/>
              <a:gdLst/>
              <a:ahLst/>
              <a:cxnLst/>
              <a:rect l="l" t="t" r="r" b="b"/>
              <a:pathLst>
                <a:path w="1337945" h="895350">
                  <a:moveTo>
                    <a:pt x="0" y="894948"/>
                  </a:moveTo>
                  <a:lnTo>
                    <a:pt x="1337902" y="894948"/>
                  </a:lnTo>
                  <a:lnTo>
                    <a:pt x="1337901" y="0"/>
                  </a:lnTo>
                  <a:lnTo>
                    <a:pt x="0" y="0"/>
                  </a:lnTo>
                  <a:lnTo>
                    <a:pt x="0" y="894948"/>
                  </a:lnTo>
                  <a:close/>
                </a:path>
              </a:pathLst>
            </a:custGeom>
            <a:ln w="107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2652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NoSQL</a:t>
            </a:r>
            <a:r>
              <a:rPr sz="4100" spc="-135" dirty="0"/>
              <a:t> </a:t>
            </a:r>
            <a:r>
              <a:rPr sz="4100" spc="-25" dirty="0"/>
              <a:t>Decision</a:t>
            </a:r>
            <a:r>
              <a:rPr sz="4100" spc="-130" dirty="0"/>
              <a:t> </a:t>
            </a:r>
            <a:r>
              <a:rPr sz="4100" spc="-105" dirty="0"/>
              <a:t>Tree</a:t>
            </a:r>
            <a:endParaRPr sz="410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52945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5" dirty="0"/>
              <a:t>System</a:t>
            </a:r>
            <a:r>
              <a:rPr sz="3700" spc="-85" dirty="0"/>
              <a:t> </a:t>
            </a:r>
            <a:r>
              <a:rPr sz="3700" spc="-40" dirty="0"/>
              <a:t>Properties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5" dirty="0">
                <a:solidFill>
                  <a:srgbClr val="7E7E7E"/>
                </a:solidFill>
              </a:rPr>
              <a:t>According</a:t>
            </a:r>
            <a:r>
              <a:rPr sz="2800" spc="-9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to</a:t>
            </a:r>
            <a:r>
              <a:rPr sz="2800" spc="-55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the</a:t>
            </a:r>
            <a:r>
              <a:rPr sz="2800" spc="-65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NoSQL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60" dirty="0">
                <a:solidFill>
                  <a:srgbClr val="7E7E7E"/>
                </a:solidFill>
              </a:rPr>
              <a:t>Toolbox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72694" y="2842767"/>
            <a:ext cx="8229600" cy="1840230"/>
            <a:chOff x="472694" y="2842767"/>
            <a:chExt cx="8229600" cy="1840230"/>
          </a:xfrm>
        </p:grpSpPr>
        <p:sp>
          <p:nvSpPr>
            <p:cNvPr id="4" name="object 4"/>
            <p:cNvSpPr/>
            <p:nvPr/>
          </p:nvSpPr>
          <p:spPr>
            <a:xfrm>
              <a:off x="472694" y="2849130"/>
              <a:ext cx="8229600" cy="1833880"/>
            </a:xfrm>
            <a:custGeom>
              <a:avLst/>
              <a:gdLst/>
              <a:ahLst/>
              <a:cxnLst/>
              <a:rect l="l" t="t" r="r" b="b"/>
              <a:pathLst>
                <a:path w="8229600" h="1833879">
                  <a:moveTo>
                    <a:pt x="2410295" y="0"/>
                  </a:moveTo>
                  <a:lnTo>
                    <a:pt x="1146975" y="0"/>
                  </a:lnTo>
                  <a:lnTo>
                    <a:pt x="0" y="0"/>
                  </a:lnTo>
                  <a:lnTo>
                    <a:pt x="0" y="1833613"/>
                  </a:lnTo>
                  <a:lnTo>
                    <a:pt x="1146937" y="1833613"/>
                  </a:lnTo>
                  <a:lnTo>
                    <a:pt x="2410295" y="1833613"/>
                  </a:lnTo>
                  <a:lnTo>
                    <a:pt x="2410295" y="0"/>
                  </a:lnTo>
                  <a:close/>
                </a:path>
                <a:path w="8229600" h="1833879">
                  <a:moveTo>
                    <a:pt x="3241637" y="0"/>
                  </a:moveTo>
                  <a:lnTo>
                    <a:pt x="2410333" y="0"/>
                  </a:lnTo>
                  <a:lnTo>
                    <a:pt x="2410333" y="1833613"/>
                  </a:lnTo>
                  <a:lnTo>
                    <a:pt x="3241637" y="1833613"/>
                  </a:lnTo>
                  <a:lnTo>
                    <a:pt x="3241637" y="0"/>
                  </a:lnTo>
                  <a:close/>
                </a:path>
                <a:path w="8229600" h="1833879">
                  <a:moveTo>
                    <a:pt x="4072991" y="0"/>
                  </a:moveTo>
                  <a:lnTo>
                    <a:pt x="3241675" y="0"/>
                  </a:lnTo>
                  <a:lnTo>
                    <a:pt x="3241675" y="1833613"/>
                  </a:lnTo>
                  <a:lnTo>
                    <a:pt x="4072991" y="1833613"/>
                  </a:lnTo>
                  <a:lnTo>
                    <a:pt x="4072991" y="0"/>
                  </a:lnTo>
                  <a:close/>
                </a:path>
                <a:path w="8229600" h="1833879">
                  <a:moveTo>
                    <a:pt x="4904333" y="0"/>
                  </a:moveTo>
                  <a:lnTo>
                    <a:pt x="4073017" y="0"/>
                  </a:lnTo>
                  <a:lnTo>
                    <a:pt x="4073017" y="1833613"/>
                  </a:lnTo>
                  <a:lnTo>
                    <a:pt x="4904333" y="1833613"/>
                  </a:lnTo>
                  <a:lnTo>
                    <a:pt x="4904333" y="0"/>
                  </a:lnTo>
                  <a:close/>
                </a:path>
                <a:path w="8229600" h="1833879">
                  <a:moveTo>
                    <a:pt x="6566890" y="0"/>
                  </a:moveTo>
                  <a:lnTo>
                    <a:pt x="5735663" y="0"/>
                  </a:lnTo>
                  <a:lnTo>
                    <a:pt x="4904359" y="0"/>
                  </a:lnTo>
                  <a:lnTo>
                    <a:pt x="4904359" y="1833613"/>
                  </a:lnTo>
                  <a:lnTo>
                    <a:pt x="5735574" y="1833613"/>
                  </a:lnTo>
                  <a:lnTo>
                    <a:pt x="6566890" y="1833613"/>
                  </a:lnTo>
                  <a:lnTo>
                    <a:pt x="6566890" y="0"/>
                  </a:lnTo>
                  <a:close/>
                </a:path>
                <a:path w="8229600" h="1833879">
                  <a:moveTo>
                    <a:pt x="7398220" y="0"/>
                  </a:moveTo>
                  <a:lnTo>
                    <a:pt x="6566916" y="0"/>
                  </a:lnTo>
                  <a:lnTo>
                    <a:pt x="6566916" y="1833613"/>
                  </a:lnTo>
                  <a:lnTo>
                    <a:pt x="7398220" y="1833613"/>
                  </a:lnTo>
                  <a:lnTo>
                    <a:pt x="7398220" y="0"/>
                  </a:lnTo>
                  <a:close/>
                </a:path>
                <a:path w="8229600" h="1833879">
                  <a:moveTo>
                    <a:pt x="8229574" y="0"/>
                  </a:moveTo>
                  <a:lnTo>
                    <a:pt x="7398258" y="0"/>
                  </a:lnTo>
                  <a:lnTo>
                    <a:pt x="7398258" y="1833613"/>
                  </a:lnTo>
                  <a:lnTo>
                    <a:pt x="8229574" y="1833613"/>
                  </a:lnTo>
                  <a:lnTo>
                    <a:pt x="8229574" y="0"/>
                  </a:lnTo>
                  <a:close/>
                </a:path>
              </a:pathLst>
            </a:custGeom>
            <a:solidFill>
              <a:srgbClr val="D2DF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694" y="2849117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12700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2694" y="4706518"/>
          <a:ext cx="8228327" cy="167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99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0464">
                <a:tc>
                  <a:txBody>
                    <a:bodyPr/>
                    <a:lstStyle/>
                    <a:p>
                      <a:pPr marL="37465">
                        <a:lnSpc>
                          <a:spcPts val="1864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Mongo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177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7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13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Redis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3638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87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HBase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13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Riak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13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Cassandra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2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MySQL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3638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72694" y="256489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4479" y="2568701"/>
            <a:ext cx="2132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Functional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1760" y="3580658"/>
            <a:ext cx="228600" cy="11163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latin typeface="Calibri"/>
                <a:cs typeface="Calibri"/>
              </a:rPr>
              <a:t>Scan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Queries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98774" y="3162168"/>
            <a:ext cx="228600" cy="1534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spc="-15" dirty="0">
                <a:latin typeface="Calibri"/>
                <a:cs typeface="Calibri"/>
              </a:rPr>
              <a:t>ACID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Transactions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0598" y="3101578"/>
            <a:ext cx="228600" cy="1595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latin typeface="Calibri"/>
                <a:cs typeface="Calibri"/>
              </a:rPr>
              <a:t>Conditional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Writes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2067" y="4255084"/>
            <a:ext cx="228600" cy="4419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latin typeface="Calibri"/>
                <a:cs typeface="Calibri"/>
              </a:rPr>
              <a:t>J</a:t>
            </a:r>
            <a:r>
              <a:rPr sz="1600" b="1" dirty="0">
                <a:latin typeface="Calibri"/>
                <a:cs typeface="Calibri"/>
              </a:rPr>
              <a:t>oins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3536" y="4069888"/>
            <a:ext cx="228600" cy="626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o</a:t>
            </a:r>
            <a:r>
              <a:rPr sz="1600" b="1" spc="-5" dirty="0">
                <a:latin typeface="Calibri"/>
                <a:cs typeface="Calibri"/>
              </a:rPr>
              <a:t>rti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5005" y="3673508"/>
            <a:ext cx="228600" cy="10236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latin typeface="Calibri"/>
                <a:cs typeface="Calibri"/>
              </a:rPr>
              <a:t>Filter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Query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6475" y="3355625"/>
            <a:ext cx="228600" cy="1341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25" dirty="0">
                <a:latin typeface="Calibri"/>
                <a:cs typeface="Calibri"/>
              </a:rPr>
              <a:t>Full-Text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Search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8070" y="3905298"/>
            <a:ext cx="228600" cy="791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5" dirty="0">
                <a:latin typeface="Calibri"/>
                <a:cs typeface="Calibri"/>
              </a:rPr>
              <a:t>l</a:t>
            </a:r>
            <a:r>
              <a:rPr sz="1600" b="1" spc="10" dirty="0">
                <a:latin typeface="Calibri"/>
                <a:cs typeface="Calibri"/>
              </a:rPr>
              <a:t>y</a:t>
            </a:r>
            <a:r>
              <a:rPr sz="1600" b="1" dirty="0">
                <a:latin typeface="Calibri"/>
                <a:cs typeface="Calibri"/>
              </a:rPr>
              <a:t>ti</a:t>
            </a:r>
            <a:r>
              <a:rPr sz="1600" b="1" spc="5" dirty="0">
                <a:latin typeface="Calibri"/>
                <a:cs typeface="Calibri"/>
              </a:rPr>
              <a:t>c</a:t>
            </a:r>
            <a:r>
              <a:rPr sz="1600" b="1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668" y="1713103"/>
            <a:ext cx="4914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For </a:t>
            </a:r>
            <a:r>
              <a:rPr sz="2700" spc="-5" dirty="0">
                <a:latin typeface="Calibri Light"/>
                <a:cs typeface="Calibri Light"/>
              </a:rPr>
              <a:t>fine-grained</a:t>
            </a:r>
            <a:r>
              <a:rPr sz="2700" spc="-30" dirty="0">
                <a:latin typeface="Calibri Light"/>
                <a:cs typeface="Calibri Light"/>
              </a:rPr>
              <a:t> system</a:t>
            </a:r>
            <a:r>
              <a:rPr sz="2700" dirty="0">
                <a:latin typeface="Calibri Light"/>
                <a:cs typeface="Calibri Light"/>
              </a:rPr>
              <a:t> selection:</a:t>
            </a:r>
            <a:endParaRPr sz="27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9697"/>
            <a:ext cx="7412990" cy="982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9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65" dirty="0">
                <a:latin typeface="Calibri Light"/>
                <a:cs typeface="Calibri Light"/>
              </a:rPr>
              <a:t> </a:t>
            </a:r>
            <a:r>
              <a:rPr sz="2800" spc="-55" dirty="0">
                <a:latin typeface="Calibri Light"/>
                <a:cs typeface="Calibri Light"/>
              </a:rPr>
              <a:t>(rowkey,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column, timestamp)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-&gt;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value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0" dirty="0">
                <a:latin typeface="Calibri Light"/>
                <a:cs typeface="Calibri Light"/>
              </a:rPr>
              <a:t>Interface:</a:t>
            </a:r>
            <a:r>
              <a:rPr sz="2800" spc="-50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CRUD,</a:t>
            </a:r>
            <a:r>
              <a:rPr sz="2800" spc="-10" dirty="0">
                <a:latin typeface="Calibri Light"/>
                <a:cs typeface="Calibri Light"/>
              </a:rPr>
              <a:t> Scan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836109"/>
            <a:ext cx="71227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Cassandra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(AP),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Google</a:t>
            </a:r>
            <a:r>
              <a:rPr sz="2800" spc="55" dirty="0">
                <a:latin typeface="Calibri Light"/>
                <a:cs typeface="Calibri Light"/>
              </a:rPr>
              <a:t> </a:t>
            </a:r>
            <a:r>
              <a:rPr sz="2800" spc="-35" dirty="0">
                <a:latin typeface="Calibri Light"/>
                <a:cs typeface="Calibri Light"/>
              </a:rPr>
              <a:t>BigTable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(CP), </a:t>
            </a:r>
            <a:r>
              <a:rPr sz="2800" spc="-6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HBase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(CP)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25450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Wide-Column</a:t>
            </a:r>
            <a:r>
              <a:rPr sz="4100" spc="-170" dirty="0"/>
              <a:t> </a:t>
            </a:r>
            <a:r>
              <a:rPr sz="4100" spc="-40" dirty="0"/>
              <a:t>Stores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1187958" y="3586734"/>
            <a:ext cx="1584960" cy="353695"/>
          </a:xfrm>
          <a:custGeom>
            <a:avLst/>
            <a:gdLst/>
            <a:ahLst/>
            <a:cxnLst/>
            <a:rect l="l" t="t" r="r" b="b"/>
            <a:pathLst>
              <a:path w="1584960" h="353695">
                <a:moveTo>
                  <a:pt x="1584960" y="0"/>
                </a:moveTo>
                <a:lnTo>
                  <a:pt x="0" y="0"/>
                </a:lnTo>
                <a:lnTo>
                  <a:pt x="0" y="353567"/>
                </a:lnTo>
                <a:lnTo>
                  <a:pt x="1584960" y="353567"/>
                </a:lnTo>
                <a:lnTo>
                  <a:pt x="158496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7958" y="3586734"/>
            <a:ext cx="1584960" cy="353695"/>
          </a:xfrm>
          <a:prstGeom prst="rect">
            <a:avLst/>
          </a:prstGeom>
          <a:ln w="3175">
            <a:solidFill>
              <a:srgbClr val="9BA3A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60"/>
              </a:spcBef>
            </a:pPr>
            <a:r>
              <a:rPr sz="1700" spc="-10" dirty="0">
                <a:latin typeface="Calibri"/>
                <a:cs typeface="Calibri"/>
              </a:rPr>
              <a:t>com.cnn.www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1957" y="3586734"/>
            <a:ext cx="1219200" cy="353695"/>
          </a:xfrm>
          <a:prstGeom prst="rect">
            <a:avLst/>
          </a:prstGeom>
          <a:solidFill>
            <a:srgbClr val="FFFFC5"/>
          </a:solidFill>
          <a:ln w="3175">
            <a:solidFill>
              <a:srgbClr val="9BA3A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700" spc="-5" dirty="0">
                <a:latin typeface="Calibri"/>
                <a:cs typeface="Calibri"/>
              </a:rPr>
              <a:t>crawled: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…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87069" y="4082669"/>
            <a:ext cx="1586865" cy="355600"/>
            <a:chOff x="1187069" y="4082669"/>
            <a:chExt cx="1586865" cy="355600"/>
          </a:xfrm>
        </p:grpSpPr>
        <p:sp>
          <p:nvSpPr>
            <p:cNvPr id="9" name="object 9"/>
            <p:cNvSpPr/>
            <p:nvPr/>
          </p:nvSpPr>
          <p:spPr>
            <a:xfrm>
              <a:off x="1187958" y="4083558"/>
              <a:ext cx="1584960" cy="353695"/>
            </a:xfrm>
            <a:custGeom>
              <a:avLst/>
              <a:gdLst/>
              <a:ahLst/>
              <a:cxnLst/>
              <a:rect l="l" t="t" r="r" b="b"/>
              <a:pathLst>
                <a:path w="1584960" h="353695">
                  <a:moveTo>
                    <a:pt x="1584960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1584960" y="353568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7958" y="4083558"/>
              <a:ext cx="1584960" cy="353695"/>
            </a:xfrm>
            <a:custGeom>
              <a:avLst/>
              <a:gdLst/>
              <a:ahLst/>
              <a:cxnLst/>
              <a:rect l="l" t="t" r="r" b="b"/>
              <a:pathLst>
                <a:path w="1584960" h="353695">
                  <a:moveTo>
                    <a:pt x="0" y="353568"/>
                  </a:moveTo>
                  <a:lnTo>
                    <a:pt x="1584960" y="353568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35356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30596" y="4082669"/>
            <a:ext cx="1343025" cy="355600"/>
            <a:chOff x="5030596" y="4082669"/>
            <a:chExt cx="1343025" cy="355600"/>
          </a:xfrm>
        </p:grpSpPr>
        <p:sp>
          <p:nvSpPr>
            <p:cNvPr id="12" name="object 12"/>
            <p:cNvSpPr/>
            <p:nvPr/>
          </p:nvSpPr>
          <p:spPr>
            <a:xfrm>
              <a:off x="5031485" y="4083558"/>
              <a:ext cx="1341120" cy="353695"/>
            </a:xfrm>
            <a:custGeom>
              <a:avLst/>
              <a:gdLst/>
              <a:ahLst/>
              <a:cxnLst/>
              <a:rect l="l" t="t" r="r" b="b"/>
              <a:pathLst>
                <a:path w="1341120" h="353695">
                  <a:moveTo>
                    <a:pt x="1341119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1341119" y="353568"/>
                  </a:lnTo>
                  <a:lnTo>
                    <a:pt x="1341119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31485" y="4083558"/>
              <a:ext cx="1341120" cy="353695"/>
            </a:xfrm>
            <a:custGeom>
              <a:avLst/>
              <a:gdLst/>
              <a:ahLst/>
              <a:cxnLst/>
              <a:rect l="l" t="t" r="r" b="b"/>
              <a:pathLst>
                <a:path w="1341120" h="353695">
                  <a:moveTo>
                    <a:pt x="0" y="353568"/>
                  </a:moveTo>
                  <a:lnTo>
                    <a:pt x="1341119" y="353568"/>
                  </a:lnTo>
                  <a:lnTo>
                    <a:pt x="1341119" y="0"/>
                  </a:lnTo>
                  <a:lnTo>
                    <a:pt x="0" y="0"/>
                  </a:lnTo>
                  <a:lnTo>
                    <a:pt x="0" y="35356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935097" y="4082669"/>
            <a:ext cx="1998345" cy="355600"/>
            <a:chOff x="2935097" y="4082669"/>
            <a:chExt cx="1998345" cy="355600"/>
          </a:xfrm>
        </p:grpSpPr>
        <p:sp>
          <p:nvSpPr>
            <p:cNvPr id="15" name="object 15"/>
            <p:cNvSpPr/>
            <p:nvPr/>
          </p:nvSpPr>
          <p:spPr>
            <a:xfrm>
              <a:off x="2935986" y="4083558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1996439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1996439" y="353568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5986" y="4083558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0" y="353568"/>
                  </a:moveTo>
                  <a:lnTo>
                    <a:pt x="1996439" y="353568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35356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521068" y="4082669"/>
            <a:ext cx="1221105" cy="355600"/>
            <a:chOff x="6521068" y="4082669"/>
            <a:chExt cx="1221105" cy="355600"/>
          </a:xfrm>
        </p:grpSpPr>
        <p:sp>
          <p:nvSpPr>
            <p:cNvPr id="18" name="object 18"/>
            <p:cNvSpPr/>
            <p:nvPr/>
          </p:nvSpPr>
          <p:spPr>
            <a:xfrm>
              <a:off x="6521957" y="4083558"/>
              <a:ext cx="1219200" cy="353695"/>
            </a:xfrm>
            <a:custGeom>
              <a:avLst/>
              <a:gdLst/>
              <a:ahLst/>
              <a:cxnLst/>
              <a:rect l="l" t="t" r="r" b="b"/>
              <a:pathLst>
                <a:path w="1219200" h="353695">
                  <a:moveTo>
                    <a:pt x="1219200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1219200" y="353568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1957" y="4083558"/>
              <a:ext cx="1219200" cy="353695"/>
            </a:xfrm>
            <a:custGeom>
              <a:avLst/>
              <a:gdLst/>
              <a:ahLst/>
              <a:cxnLst/>
              <a:rect l="l" t="t" r="r" b="b"/>
              <a:pathLst>
                <a:path w="1219200" h="353695">
                  <a:moveTo>
                    <a:pt x="0" y="353568"/>
                  </a:moveTo>
                  <a:lnTo>
                    <a:pt x="1219200" y="353568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35356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098101" y="3355657"/>
            <a:ext cx="1998345" cy="355600"/>
            <a:chOff x="3098101" y="3355657"/>
            <a:chExt cx="1998345" cy="355600"/>
          </a:xfrm>
        </p:grpSpPr>
        <p:sp>
          <p:nvSpPr>
            <p:cNvPr id="21" name="object 21"/>
            <p:cNvSpPr/>
            <p:nvPr/>
          </p:nvSpPr>
          <p:spPr>
            <a:xfrm>
              <a:off x="3099054" y="3356610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1996440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1996440" y="353567"/>
                  </a:lnTo>
                  <a:lnTo>
                    <a:pt x="199644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99054" y="3356610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0" y="353567"/>
                  </a:moveTo>
                  <a:lnTo>
                    <a:pt x="1996440" y="353567"/>
                  </a:lnTo>
                  <a:lnTo>
                    <a:pt x="1996440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89732" y="3444366"/>
            <a:ext cx="178181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sz="1700" spc="-10" dirty="0">
                <a:latin typeface="Calibri"/>
                <a:cs typeface="Calibri"/>
              </a:rPr>
              <a:t>content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"&lt;html&gt;…"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34093" y="3480625"/>
            <a:ext cx="1998345" cy="355600"/>
            <a:chOff x="3034093" y="3480625"/>
            <a:chExt cx="1998345" cy="355600"/>
          </a:xfrm>
        </p:grpSpPr>
        <p:sp>
          <p:nvSpPr>
            <p:cNvPr id="25" name="object 25"/>
            <p:cNvSpPr/>
            <p:nvPr/>
          </p:nvSpPr>
          <p:spPr>
            <a:xfrm>
              <a:off x="3035045" y="3481578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1996439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1996439" y="353568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35045" y="3481578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0" y="353568"/>
                  </a:moveTo>
                  <a:lnTo>
                    <a:pt x="1996439" y="353568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35356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125977" y="3569080"/>
            <a:ext cx="178117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sz="1700" spc="-10" dirty="0">
                <a:latin typeface="Calibri"/>
                <a:cs typeface="Calibri"/>
              </a:rPr>
              <a:t>content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"&lt;html&gt;…"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35033" y="3585781"/>
            <a:ext cx="1998345" cy="355600"/>
            <a:chOff x="2935033" y="3585781"/>
            <a:chExt cx="1998345" cy="355600"/>
          </a:xfrm>
        </p:grpSpPr>
        <p:sp>
          <p:nvSpPr>
            <p:cNvPr id="29" name="object 29"/>
            <p:cNvSpPr/>
            <p:nvPr/>
          </p:nvSpPr>
          <p:spPr>
            <a:xfrm>
              <a:off x="2935985" y="3586734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1996439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1996439" y="353567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35985" y="3586734"/>
              <a:ext cx="1996439" cy="353695"/>
            </a:xfrm>
            <a:custGeom>
              <a:avLst/>
              <a:gdLst/>
              <a:ahLst/>
              <a:cxnLst/>
              <a:rect l="l" t="t" r="r" b="b"/>
              <a:pathLst>
                <a:path w="1996439" h="353695">
                  <a:moveTo>
                    <a:pt x="0" y="353567"/>
                  </a:moveTo>
                  <a:lnTo>
                    <a:pt x="1996439" y="353567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35045" y="3710178"/>
            <a:ext cx="1897380" cy="125095"/>
          </a:xfrm>
          <a:prstGeom prst="rect">
            <a:avLst/>
          </a:prstGeom>
          <a:solidFill>
            <a:srgbClr val="FFFFC5"/>
          </a:solidFill>
          <a:ln w="3175">
            <a:solidFill>
              <a:srgbClr val="9BA3A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5"/>
              </a:lnSpc>
            </a:pPr>
            <a:r>
              <a:rPr sz="1700" spc="-10" dirty="0">
                <a:latin typeface="Calibri"/>
                <a:cs typeface="Calibri"/>
              </a:rPr>
              <a:t>content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"&lt;html&gt;…"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030533" y="3585781"/>
            <a:ext cx="1343025" cy="355600"/>
            <a:chOff x="5030533" y="3585781"/>
            <a:chExt cx="1343025" cy="355600"/>
          </a:xfrm>
        </p:grpSpPr>
        <p:sp>
          <p:nvSpPr>
            <p:cNvPr id="33" name="object 33"/>
            <p:cNvSpPr/>
            <p:nvPr/>
          </p:nvSpPr>
          <p:spPr>
            <a:xfrm>
              <a:off x="5031486" y="3586734"/>
              <a:ext cx="1341120" cy="353695"/>
            </a:xfrm>
            <a:custGeom>
              <a:avLst/>
              <a:gdLst/>
              <a:ahLst/>
              <a:cxnLst/>
              <a:rect l="l" t="t" r="r" b="b"/>
              <a:pathLst>
                <a:path w="1341120" h="353695">
                  <a:moveTo>
                    <a:pt x="1341119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1341119" y="353567"/>
                  </a:lnTo>
                  <a:lnTo>
                    <a:pt x="1341119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31486" y="3586734"/>
              <a:ext cx="1341120" cy="353695"/>
            </a:xfrm>
            <a:custGeom>
              <a:avLst/>
              <a:gdLst/>
              <a:ahLst/>
              <a:cxnLst/>
              <a:rect l="l" t="t" r="r" b="b"/>
              <a:pathLst>
                <a:path w="1341120" h="353695">
                  <a:moveTo>
                    <a:pt x="0" y="353567"/>
                  </a:moveTo>
                  <a:lnTo>
                    <a:pt x="1341119" y="353567"/>
                  </a:lnTo>
                  <a:lnTo>
                    <a:pt x="1341119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110988" y="3607053"/>
            <a:ext cx="11017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title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"CNN"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0305" y="3153117"/>
            <a:ext cx="244475" cy="510540"/>
          </a:xfrm>
          <a:custGeom>
            <a:avLst/>
            <a:gdLst/>
            <a:ahLst/>
            <a:cxnLst/>
            <a:rect l="l" t="t" r="r" b="b"/>
            <a:pathLst>
              <a:path w="244475" h="510539">
                <a:moveTo>
                  <a:pt x="59655" y="394118"/>
                </a:moveTo>
                <a:lnTo>
                  <a:pt x="60942" y="402755"/>
                </a:lnTo>
                <a:lnTo>
                  <a:pt x="104191" y="421137"/>
                </a:lnTo>
                <a:lnTo>
                  <a:pt x="143013" y="444372"/>
                </a:lnTo>
                <a:lnTo>
                  <a:pt x="179067" y="470638"/>
                </a:lnTo>
                <a:lnTo>
                  <a:pt x="214014" y="498117"/>
                </a:lnTo>
                <a:lnTo>
                  <a:pt x="215772" y="502689"/>
                </a:lnTo>
                <a:lnTo>
                  <a:pt x="219004" y="505642"/>
                </a:lnTo>
                <a:lnTo>
                  <a:pt x="220711" y="510080"/>
                </a:lnTo>
                <a:lnTo>
                  <a:pt x="224841" y="509892"/>
                </a:lnTo>
                <a:lnTo>
                  <a:pt x="230917" y="509413"/>
                </a:lnTo>
                <a:lnTo>
                  <a:pt x="237962" y="500904"/>
                </a:lnTo>
                <a:lnTo>
                  <a:pt x="242187" y="487873"/>
                </a:lnTo>
                <a:lnTo>
                  <a:pt x="243881" y="473504"/>
                </a:lnTo>
                <a:lnTo>
                  <a:pt x="241948" y="458135"/>
                </a:lnTo>
                <a:lnTo>
                  <a:pt x="234470" y="424657"/>
                </a:lnTo>
                <a:lnTo>
                  <a:pt x="231508" y="405849"/>
                </a:lnTo>
                <a:lnTo>
                  <a:pt x="226792" y="364423"/>
                </a:lnTo>
                <a:lnTo>
                  <a:pt x="221213" y="268917"/>
                </a:lnTo>
                <a:lnTo>
                  <a:pt x="216710" y="169898"/>
                </a:lnTo>
                <a:lnTo>
                  <a:pt x="216103" y="169344"/>
                </a:lnTo>
                <a:lnTo>
                  <a:pt x="208302" y="168150"/>
                </a:lnTo>
                <a:lnTo>
                  <a:pt x="205422" y="172933"/>
                </a:lnTo>
                <a:lnTo>
                  <a:pt x="202376" y="174104"/>
                </a:lnTo>
                <a:lnTo>
                  <a:pt x="215840" y="470128"/>
                </a:lnTo>
                <a:lnTo>
                  <a:pt x="214224" y="468651"/>
                </a:lnTo>
                <a:lnTo>
                  <a:pt x="211061" y="467244"/>
                </a:lnTo>
                <a:lnTo>
                  <a:pt x="209374" y="464220"/>
                </a:lnTo>
                <a:lnTo>
                  <a:pt x="199812" y="434957"/>
                </a:lnTo>
                <a:lnTo>
                  <a:pt x="189711" y="406588"/>
                </a:lnTo>
                <a:lnTo>
                  <a:pt x="178476" y="378852"/>
                </a:lnTo>
                <a:lnTo>
                  <a:pt x="165515" y="351486"/>
                </a:lnTo>
                <a:lnTo>
                  <a:pt x="165867" y="359225"/>
                </a:lnTo>
                <a:lnTo>
                  <a:pt x="164740" y="368580"/>
                </a:lnTo>
                <a:lnTo>
                  <a:pt x="157875" y="353872"/>
                </a:lnTo>
                <a:lnTo>
                  <a:pt x="161230" y="427652"/>
                </a:lnTo>
                <a:lnTo>
                  <a:pt x="116621" y="400612"/>
                </a:lnTo>
                <a:lnTo>
                  <a:pt x="95391" y="388350"/>
                </a:lnTo>
                <a:lnTo>
                  <a:pt x="72118" y="375890"/>
                </a:lnTo>
                <a:lnTo>
                  <a:pt x="65381" y="380533"/>
                </a:lnTo>
                <a:lnTo>
                  <a:pt x="61181" y="386660"/>
                </a:lnTo>
                <a:lnTo>
                  <a:pt x="59655" y="394118"/>
                </a:lnTo>
                <a:close/>
              </a:path>
              <a:path w="244475" h="510539">
                <a:moveTo>
                  <a:pt x="216710" y="169898"/>
                </a:moveTo>
                <a:lnTo>
                  <a:pt x="221213" y="268917"/>
                </a:lnTo>
                <a:lnTo>
                  <a:pt x="219758" y="230005"/>
                </a:lnTo>
                <a:lnTo>
                  <a:pt x="220181" y="190863"/>
                </a:lnTo>
                <a:lnTo>
                  <a:pt x="221305" y="181509"/>
                </a:lnTo>
                <a:lnTo>
                  <a:pt x="222569" y="175250"/>
                </a:lnTo>
                <a:lnTo>
                  <a:pt x="216710" y="169898"/>
                </a:lnTo>
                <a:close/>
              </a:path>
              <a:path w="244475" h="510539">
                <a:moveTo>
                  <a:pt x="192339" y="273898"/>
                </a:moveTo>
                <a:lnTo>
                  <a:pt x="196909" y="326417"/>
                </a:lnTo>
                <a:lnTo>
                  <a:pt x="211166" y="426657"/>
                </a:lnTo>
                <a:lnTo>
                  <a:pt x="215840" y="470128"/>
                </a:lnTo>
                <a:lnTo>
                  <a:pt x="202376" y="174104"/>
                </a:lnTo>
                <a:lnTo>
                  <a:pt x="200854" y="174689"/>
                </a:lnTo>
                <a:lnTo>
                  <a:pt x="192819" y="222614"/>
                </a:lnTo>
                <a:lnTo>
                  <a:pt x="192339" y="273898"/>
                </a:lnTo>
                <a:close/>
              </a:path>
              <a:path w="244475" h="510539">
                <a:moveTo>
                  <a:pt x="87357" y="268224"/>
                </a:moveTo>
                <a:lnTo>
                  <a:pt x="87428" y="269769"/>
                </a:lnTo>
                <a:lnTo>
                  <a:pt x="104475" y="305524"/>
                </a:lnTo>
                <a:lnTo>
                  <a:pt x="161230" y="427652"/>
                </a:lnTo>
                <a:lnTo>
                  <a:pt x="157875" y="353872"/>
                </a:lnTo>
                <a:lnTo>
                  <a:pt x="143065" y="322145"/>
                </a:lnTo>
                <a:lnTo>
                  <a:pt x="123263" y="273971"/>
                </a:lnTo>
                <a:lnTo>
                  <a:pt x="105209" y="224308"/>
                </a:lnTo>
                <a:lnTo>
                  <a:pt x="88778" y="173404"/>
                </a:lnTo>
                <a:lnTo>
                  <a:pt x="87490" y="168926"/>
                </a:lnTo>
                <a:lnTo>
                  <a:pt x="91996" y="268013"/>
                </a:lnTo>
                <a:lnTo>
                  <a:pt x="87357" y="268224"/>
                </a:lnTo>
                <a:close/>
              </a:path>
              <a:path w="244475" h="510539">
                <a:moveTo>
                  <a:pt x="81968" y="149736"/>
                </a:moveTo>
                <a:lnTo>
                  <a:pt x="87146" y="263582"/>
                </a:lnTo>
                <a:lnTo>
                  <a:pt x="91855" y="264916"/>
                </a:lnTo>
                <a:lnTo>
                  <a:pt x="87490" y="168926"/>
                </a:lnTo>
                <a:lnTo>
                  <a:pt x="81968" y="149736"/>
                </a:lnTo>
                <a:close/>
              </a:path>
              <a:path w="244475" h="510539">
                <a:moveTo>
                  <a:pt x="68240" y="222582"/>
                </a:moveTo>
                <a:lnTo>
                  <a:pt x="73958" y="229080"/>
                </a:lnTo>
                <a:lnTo>
                  <a:pt x="76350" y="239073"/>
                </a:lnTo>
                <a:lnTo>
                  <a:pt x="78097" y="247641"/>
                </a:lnTo>
                <a:lnTo>
                  <a:pt x="81879" y="249866"/>
                </a:lnTo>
                <a:lnTo>
                  <a:pt x="82231" y="257605"/>
                </a:lnTo>
                <a:lnTo>
                  <a:pt x="84057" y="263722"/>
                </a:lnTo>
                <a:lnTo>
                  <a:pt x="88907" y="268153"/>
                </a:lnTo>
                <a:lnTo>
                  <a:pt x="87146" y="263582"/>
                </a:lnTo>
                <a:lnTo>
                  <a:pt x="81968" y="149736"/>
                </a:lnTo>
                <a:lnTo>
                  <a:pt x="73847" y="121510"/>
                </a:lnTo>
                <a:lnTo>
                  <a:pt x="67100" y="95313"/>
                </a:lnTo>
                <a:lnTo>
                  <a:pt x="72879" y="222370"/>
                </a:lnTo>
                <a:lnTo>
                  <a:pt x="71335" y="222441"/>
                </a:lnTo>
                <a:lnTo>
                  <a:pt x="69715" y="220966"/>
                </a:lnTo>
                <a:lnTo>
                  <a:pt x="68240" y="222582"/>
                </a:lnTo>
                <a:close/>
              </a:path>
              <a:path w="244475" h="510539">
                <a:moveTo>
                  <a:pt x="47438" y="173913"/>
                </a:moveTo>
                <a:lnTo>
                  <a:pt x="52970" y="184854"/>
                </a:lnTo>
                <a:lnTo>
                  <a:pt x="57330" y="195557"/>
                </a:lnTo>
                <a:lnTo>
                  <a:pt x="61137" y="206867"/>
                </a:lnTo>
                <a:lnTo>
                  <a:pt x="65010" y="219626"/>
                </a:lnTo>
                <a:lnTo>
                  <a:pt x="69574" y="217869"/>
                </a:lnTo>
                <a:lnTo>
                  <a:pt x="71194" y="219344"/>
                </a:lnTo>
                <a:lnTo>
                  <a:pt x="72879" y="222370"/>
                </a:lnTo>
                <a:lnTo>
                  <a:pt x="67100" y="95313"/>
                </a:lnTo>
                <a:lnTo>
                  <a:pt x="60292" y="68876"/>
                </a:lnTo>
                <a:lnTo>
                  <a:pt x="47988" y="15751"/>
                </a:lnTo>
                <a:lnTo>
                  <a:pt x="46374" y="14276"/>
                </a:lnTo>
                <a:lnTo>
                  <a:pt x="53762" y="176728"/>
                </a:lnTo>
                <a:lnTo>
                  <a:pt x="50598" y="175323"/>
                </a:lnTo>
                <a:lnTo>
                  <a:pt x="50480" y="172743"/>
                </a:lnTo>
                <a:lnTo>
                  <a:pt x="47438" y="173913"/>
                </a:lnTo>
                <a:close/>
              </a:path>
              <a:path w="244475" h="510539">
                <a:moveTo>
                  <a:pt x="51311" y="173720"/>
                </a:moveTo>
                <a:lnTo>
                  <a:pt x="53762" y="176728"/>
                </a:lnTo>
                <a:lnTo>
                  <a:pt x="46374" y="14276"/>
                </a:lnTo>
                <a:lnTo>
                  <a:pt x="44759" y="12800"/>
                </a:lnTo>
                <a:lnTo>
                  <a:pt x="52007" y="172156"/>
                </a:lnTo>
                <a:lnTo>
                  <a:pt x="51311" y="173720"/>
                </a:lnTo>
                <a:close/>
              </a:path>
              <a:path w="244475" h="510539">
                <a:moveTo>
                  <a:pt x="50507" y="172733"/>
                </a:moveTo>
                <a:lnTo>
                  <a:pt x="51311" y="173720"/>
                </a:lnTo>
                <a:lnTo>
                  <a:pt x="52007" y="172156"/>
                </a:lnTo>
                <a:lnTo>
                  <a:pt x="50507" y="172733"/>
                </a:lnTo>
                <a:close/>
              </a:path>
              <a:path w="244475" h="510539">
                <a:moveTo>
                  <a:pt x="36772" y="140715"/>
                </a:moveTo>
                <a:lnTo>
                  <a:pt x="38368" y="144872"/>
                </a:lnTo>
                <a:lnTo>
                  <a:pt x="42285" y="154357"/>
                </a:lnTo>
                <a:lnTo>
                  <a:pt x="44984" y="162592"/>
                </a:lnTo>
                <a:lnTo>
                  <a:pt x="48223" y="169930"/>
                </a:lnTo>
                <a:lnTo>
                  <a:pt x="50507" y="172733"/>
                </a:lnTo>
                <a:lnTo>
                  <a:pt x="52007" y="172156"/>
                </a:lnTo>
                <a:lnTo>
                  <a:pt x="44759" y="12800"/>
                </a:lnTo>
                <a:lnTo>
                  <a:pt x="43138" y="11320"/>
                </a:lnTo>
                <a:lnTo>
                  <a:pt x="37236" y="17789"/>
                </a:lnTo>
                <a:lnTo>
                  <a:pt x="35657" y="17088"/>
                </a:lnTo>
                <a:lnTo>
                  <a:pt x="41321" y="141635"/>
                </a:lnTo>
                <a:lnTo>
                  <a:pt x="37135" y="140448"/>
                </a:lnTo>
                <a:lnTo>
                  <a:pt x="36772" y="140715"/>
                </a:lnTo>
                <a:close/>
              </a:path>
              <a:path w="244475" h="510539">
                <a:moveTo>
                  <a:pt x="50480" y="172743"/>
                </a:moveTo>
                <a:lnTo>
                  <a:pt x="50598" y="175323"/>
                </a:lnTo>
                <a:lnTo>
                  <a:pt x="51311" y="173720"/>
                </a:lnTo>
                <a:lnTo>
                  <a:pt x="50507" y="172733"/>
                </a:lnTo>
                <a:close/>
              </a:path>
              <a:path w="244475" h="510539">
                <a:moveTo>
                  <a:pt x="36612" y="140298"/>
                </a:moveTo>
                <a:lnTo>
                  <a:pt x="37135" y="140448"/>
                </a:lnTo>
                <a:lnTo>
                  <a:pt x="39631" y="138614"/>
                </a:lnTo>
                <a:lnTo>
                  <a:pt x="41251" y="140089"/>
                </a:lnTo>
                <a:lnTo>
                  <a:pt x="35657" y="17088"/>
                </a:lnTo>
                <a:lnTo>
                  <a:pt x="34072" y="16384"/>
                </a:lnTo>
                <a:lnTo>
                  <a:pt x="39560" y="137063"/>
                </a:lnTo>
                <a:lnTo>
                  <a:pt x="36612" y="140298"/>
                </a:lnTo>
                <a:close/>
              </a:path>
              <a:path w="244475" h="510539">
                <a:moveTo>
                  <a:pt x="36260" y="132561"/>
                </a:moveTo>
                <a:lnTo>
                  <a:pt x="36331" y="134112"/>
                </a:lnTo>
                <a:lnTo>
                  <a:pt x="38016" y="137133"/>
                </a:lnTo>
                <a:lnTo>
                  <a:pt x="39490" y="135517"/>
                </a:lnTo>
                <a:lnTo>
                  <a:pt x="39420" y="133972"/>
                </a:lnTo>
                <a:lnTo>
                  <a:pt x="37875" y="134042"/>
                </a:lnTo>
                <a:lnTo>
                  <a:pt x="36260" y="132561"/>
                </a:lnTo>
                <a:close/>
              </a:path>
              <a:path w="244475" h="510539">
                <a:moveTo>
                  <a:pt x="31058" y="120397"/>
                </a:moveTo>
                <a:lnTo>
                  <a:pt x="31199" y="123494"/>
                </a:lnTo>
                <a:lnTo>
                  <a:pt x="32955" y="128060"/>
                </a:lnTo>
                <a:lnTo>
                  <a:pt x="39420" y="133972"/>
                </a:lnTo>
                <a:lnTo>
                  <a:pt x="33790" y="10197"/>
                </a:lnTo>
                <a:lnTo>
                  <a:pt x="32175" y="8719"/>
                </a:lnTo>
                <a:lnTo>
                  <a:pt x="37171" y="118570"/>
                </a:lnTo>
                <a:lnTo>
                  <a:pt x="35580" y="117609"/>
                </a:lnTo>
                <a:lnTo>
                  <a:pt x="35908" y="124828"/>
                </a:lnTo>
                <a:lnTo>
                  <a:pt x="34364" y="124898"/>
                </a:lnTo>
                <a:lnTo>
                  <a:pt x="31831" y="120362"/>
                </a:lnTo>
                <a:lnTo>
                  <a:pt x="31058" y="120397"/>
                </a:lnTo>
                <a:close/>
              </a:path>
              <a:path w="244475" h="510539">
                <a:moveTo>
                  <a:pt x="30420" y="4149"/>
                </a:moveTo>
                <a:lnTo>
                  <a:pt x="30560" y="7241"/>
                </a:lnTo>
                <a:lnTo>
                  <a:pt x="33509" y="4009"/>
                </a:lnTo>
                <a:lnTo>
                  <a:pt x="30420" y="4149"/>
                </a:lnTo>
                <a:close/>
              </a:path>
              <a:path w="244475" h="510539">
                <a:moveTo>
                  <a:pt x="27325" y="4290"/>
                </a:moveTo>
                <a:lnTo>
                  <a:pt x="32392" y="115685"/>
                </a:lnTo>
                <a:lnTo>
                  <a:pt x="33989" y="116649"/>
                </a:lnTo>
                <a:lnTo>
                  <a:pt x="33871" y="114069"/>
                </a:lnTo>
                <a:lnTo>
                  <a:pt x="37171" y="118570"/>
                </a:lnTo>
                <a:lnTo>
                  <a:pt x="32175" y="8719"/>
                </a:lnTo>
                <a:lnTo>
                  <a:pt x="30560" y="7241"/>
                </a:lnTo>
                <a:lnTo>
                  <a:pt x="30420" y="4149"/>
                </a:lnTo>
                <a:lnTo>
                  <a:pt x="27325" y="4290"/>
                </a:lnTo>
                <a:close/>
              </a:path>
              <a:path w="244475" h="510539">
                <a:moveTo>
                  <a:pt x="36612" y="140300"/>
                </a:moveTo>
                <a:lnTo>
                  <a:pt x="36772" y="140715"/>
                </a:lnTo>
                <a:lnTo>
                  <a:pt x="37135" y="140448"/>
                </a:lnTo>
                <a:lnTo>
                  <a:pt x="36612" y="140300"/>
                </a:lnTo>
                <a:close/>
              </a:path>
              <a:path w="244475" h="510539">
                <a:moveTo>
                  <a:pt x="35138" y="141916"/>
                </a:moveTo>
                <a:lnTo>
                  <a:pt x="36772" y="140715"/>
                </a:lnTo>
                <a:lnTo>
                  <a:pt x="36612" y="140300"/>
                </a:lnTo>
                <a:lnTo>
                  <a:pt x="35138" y="141916"/>
                </a:lnTo>
                <a:close/>
              </a:path>
              <a:path w="244475" h="510539">
                <a:moveTo>
                  <a:pt x="32392" y="115685"/>
                </a:moveTo>
                <a:lnTo>
                  <a:pt x="35768" y="121732"/>
                </a:lnTo>
                <a:lnTo>
                  <a:pt x="35580" y="117609"/>
                </a:lnTo>
                <a:lnTo>
                  <a:pt x="32392" y="115685"/>
                </a:lnTo>
                <a:close/>
              </a:path>
              <a:path w="244475" h="510539">
                <a:moveTo>
                  <a:pt x="25781" y="4360"/>
                </a:moveTo>
                <a:lnTo>
                  <a:pt x="30988" y="118851"/>
                </a:lnTo>
                <a:lnTo>
                  <a:pt x="31831" y="120362"/>
                </a:lnTo>
                <a:lnTo>
                  <a:pt x="34153" y="120256"/>
                </a:lnTo>
                <a:lnTo>
                  <a:pt x="34082" y="118713"/>
                </a:lnTo>
                <a:lnTo>
                  <a:pt x="32392" y="115685"/>
                </a:lnTo>
                <a:lnTo>
                  <a:pt x="27325" y="4290"/>
                </a:lnTo>
                <a:lnTo>
                  <a:pt x="25781" y="4360"/>
                </a:lnTo>
                <a:close/>
              </a:path>
              <a:path w="244475" h="510539">
                <a:moveTo>
                  <a:pt x="18195" y="76019"/>
                </a:moveTo>
                <a:lnTo>
                  <a:pt x="20196" y="87532"/>
                </a:lnTo>
                <a:lnTo>
                  <a:pt x="24074" y="98814"/>
                </a:lnTo>
                <a:lnTo>
                  <a:pt x="28229" y="109793"/>
                </a:lnTo>
                <a:lnTo>
                  <a:pt x="31058" y="120397"/>
                </a:lnTo>
                <a:lnTo>
                  <a:pt x="31831" y="120362"/>
                </a:lnTo>
                <a:lnTo>
                  <a:pt x="30988" y="118851"/>
                </a:lnTo>
                <a:lnTo>
                  <a:pt x="25781" y="4360"/>
                </a:lnTo>
                <a:lnTo>
                  <a:pt x="24236" y="4431"/>
                </a:lnTo>
                <a:lnTo>
                  <a:pt x="19386" y="0"/>
                </a:lnTo>
                <a:lnTo>
                  <a:pt x="17860" y="586"/>
                </a:lnTo>
                <a:lnTo>
                  <a:pt x="21284" y="75879"/>
                </a:lnTo>
                <a:lnTo>
                  <a:pt x="19740" y="75949"/>
                </a:lnTo>
                <a:lnTo>
                  <a:pt x="19669" y="74403"/>
                </a:lnTo>
                <a:lnTo>
                  <a:pt x="18195" y="76019"/>
                </a:lnTo>
                <a:close/>
              </a:path>
              <a:path w="244475" h="510539">
                <a:moveTo>
                  <a:pt x="19669" y="74403"/>
                </a:moveTo>
                <a:lnTo>
                  <a:pt x="21284" y="75879"/>
                </a:lnTo>
                <a:lnTo>
                  <a:pt x="21214" y="74333"/>
                </a:lnTo>
                <a:lnTo>
                  <a:pt x="19669" y="74403"/>
                </a:lnTo>
                <a:close/>
              </a:path>
              <a:path w="244475" h="510539">
                <a:moveTo>
                  <a:pt x="11660" y="68567"/>
                </a:moveTo>
                <a:lnTo>
                  <a:pt x="18125" y="74474"/>
                </a:lnTo>
                <a:lnTo>
                  <a:pt x="18054" y="72928"/>
                </a:lnTo>
                <a:lnTo>
                  <a:pt x="21144" y="72787"/>
                </a:lnTo>
                <a:lnTo>
                  <a:pt x="17860" y="586"/>
                </a:lnTo>
                <a:lnTo>
                  <a:pt x="11770" y="2928"/>
                </a:lnTo>
                <a:lnTo>
                  <a:pt x="14608" y="65330"/>
                </a:lnTo>
                <a:lnTo>
                  <a:pt x="11660" y="68567"/>
                </a:lnTo>
                <a:close/>
              </a:path>
              <a:path w="244475" h="510539">
                <a:moveTo>
                  <a:pt x="0" y="13428"/>
                </a:moveTo>
                <a:lnTo>
                  <a:pt x="1360" y="29500"/>
                </a:lnTo>
                <a:lnTo>
                  <a:pt x="7466" y="47681"/>
                </a:lnTo>
                <a:lnTo>
                  <a:pt x="11449" y="63925"/>
                </a:lnTo>
                <a:lnTo>
                  <a:pt x="13133" y="66950"/>
                </a:lnTo>
                <a:lnTo>
                  <a:pt x="14468" y="62239"/>
                </a:lnTo>
                <a:lnTo>
                  <a:pt x="11770" y="2928"/>
                </a:lnTo>
                <a:lnTo>
                  <a:pt x="10248" y="3514"/>
                </a:lnTo>
                <a:lnTo>
                  <a:pt x="0" y="1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36142" y="2811526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Row</a:t>
            </a:r>
            <a:r>
              <a:rPr sz="1800" b="1" spc="-80" dirty="0">
                <a:latin typeface="Segoe Print"/>
                <a:cs typeface="Segoe Print"/>
              </a:rPr>
              <a:t> </a:t>
            </a:r>
            <a:r>
              <a:rPr sz="1800" b="1" spc="-5" dirty="0">
                <a:latin typeface="Segoe Print"/>
                <a:cs typeface="Segoe Print"/>
              </a:rPr>
              <a:t>Key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56839" y="2916910"/>
            <a:ext cx="1913255" cy="779145"/>
          </a:xfrm>
          <a:custGeom>
            <a:avLst/>
            <a:gdLst/>
            <a:ahLst/>
            <a:cxnLst/>
            <a:rect l="l" t="t" r="r" b="b"/>
            <a:pathLst>
              <a:path w="1913254" h="779145">
                <a:moveTo>
                  <a:pt x="243878" y="742480"/>
                </a:moveTo>
                <a:lnTo>
                  <a:pt x="241947" y="727113"/>
                </a:lnTo>
                <a:lnTo>
                  <a:pt x="234467" y="693635"/>
                </a:lnTo>
                <a:lnTo>
                  <a:pt x="231508" y="674827"/>
                </a:lnTo>
                <a:lnTo>
                  <a:pt x="226783" y="633399"/>
                </a:lnTo>
                <a:lnTo>
                  <a:pt x="221208" y="537895"/>
                </a:lnTo>
                <a:lnTo>
                  <a:pt x="219760" y="498983"/>
                </a:lnTo>
                <a:lnTo>
                  <a:pt x="220179" y="459841"/>
                </a:lnTo>
                <a:lnTo>
                  <a:pt x="221297" y="450494"/>
                </a:lnTo>
                <a:lnTo>
                  <a:pt x="222567" y="444233"/>
                </a:lnTo>
                <a:lnTo>
                  <a:pt x="216700" y="438873"/>
                </a:lnTo>
                <a:lnTo>
                  <a:pt x="216103" y="438327"/>
                </a:lnTo>
                <a:lnTo>
                  <a:pt x="208292" y="437134"/>
                </a:lnTo>
                <a:lnTo>
                  <a:pt x="205422" y="441909"/>
                </a:lnTo>
                <a:lnTo>
                  <a:pt x="202374" y="443077"/>
                </a:lnTo>
                <a:lnTo>
                  <a:pt x="200850" y="443674"/>
                </a:lnTo>
                <a:lnTo>
                  <a:pt x="192811" y="491591"/>
                </a:lnTo>
                <a:lnTo>
                  <a:pt x="192341" y="542874"/>
                </a:lnTo>
                <a:lnTo>
                  <a:pt x="196900" y="595401"/>
                </a:lnTo>
                <a:lnTo>
                  <a:pt x="211162" y="695642"/>
                </a:lnTo>
                <a:lnTo>
                  <a:pt x="215836" y="739101"/>
                </a:lnTo>
                <a:lnTo>
                  <a:pt x="214223" y="737628"/>
                </a:lnTo>
                <a:lnTo>
                  <a:pt x="211061" y="736219"/>
                </a:lnTo>
                <a:lnTo>
                  <a:pt x="209372" y="733196"/>
                </a:lnTo>
                <a:lnTo>
                  <a:pt x="199809" y="703935"/>
                </a:lnTo>
                <a:lnTo>
                  <a:pt x="189712" y="675563"/>
                </a:lnTo>
                <a:lnTo>
                  <a:pt x="178473" y="647827"/>
                </a:lnTo>
                <a:lnTo>
                  <a:pt x="165506" y="620471"/>
                </a:lnTo>
                <a:lnTo>
                  <a:pt x="165862" y="628205"/>
                </a:lnTo>
                <a:lnTo>
                  <a:pt x="164731" y="637565"/>
                </a:lnTo>
                <a:lnTo>
                  <a:pt x="157873" y="622846"/>
                </a:lnTo>
                <a:lnTo>
                  <a:pt x="143065" y="591121"/>
                </a:lnTo>
                <a:lnTo>
                  <a:pt x="123253" y="542950"/>
                </a:lnTo>
                <a:lnTo>
                  <a:pt x="105206" y="493293"/>
                </a:lnTo>
                <a:lnTo>
                  <a:pt x="88773" y="442379"/>
                </a:lnTo>
                <a:lnTo>
                  <a:pt x="87490" y="437908"/>
                </a:lnTo>
                <a:lnTo>
                  <a:pt x="81965" y="418719"/>
                </a:lnTo>
                <a:lnTo>
                  <a:pt x="73837" y="390486"/>
                </a:lnTo>
                <a:lnTo>
                  <a:pt x="67094" y="364286"/>
                </a:lnTo>
                <a:lnTo>
                  <a:pt x="60286" y="337858"/>
                </a:lnTo>
                <a:lnTo>
                  <a:pt x="53759" y="309689"/>
                </a:lnTo>
                <a:lnTo>
                  <a:pt x="53759" y="445706"/>
                </a:lnTo>
                <a:lnTo>
                  <a:pt x="50596" y="444309"/>
                </a:lnTo>
                <a:lnTo>
                  <a:pt x="51308" y="442696"/>
                </a:lnTo>
                <a:lnTo>
                  <a:pt x="53759" y="445706"/>
                </a:lnTo>
                <a:lnTo>
                  <a:pt x="53759" y="309689"/>
                </a:lnTo>
                <a:lnTo>
                  <a:pt x="47980" y="284734"/>
                </a:lnTo>
                <a:lnTo>
                  <a:pt x="46367" y="283260"/>
                </a:lnTo>
                <a:lnTo>
                  <a:pt x="44754" y="281774"/>
                </a:lnTo>
                <a:lnTo>
                  <a:pt x="43129" y="280301"/>
                </a:lnTo>
                <a:lnTo>
                  <a:pt x="41313" y="282295"/>
                </a:lnTo>
                <a:lnTo>
                  <a:pt x="41313" y="410616"/>
                </a:lnTo>
                <a:lnTo>
                  <a:pt x="37134" y="409422"/>
                </a:lnTo>
                <a:lnTo>
                  <a:pt x="39624" y="407593"/>
                </a:lnTo>
                <a:lnTo>
                  <a:pt x="41236" y="409067"/>
                </a:lnTo>
                <a:lnTo>
                  <a:pt x="41313" y="410616"/>
                </a:lnTo>
                <a:lnTo>
                  <a:pt x="41313" y="282295"/>
                </a:lnTo>
                <a:lnTo>
                  <a:pt x="37236" y="286766"/>
                </a:lnTo>
                <a:lnTo>
                  <a:pt x="35648" y="286067"/>
                </a:lnTo>
                <a:lnTo>
                  <a:pt x="34074" y="285369"/>
                </a:lnTo>
                <a:lnTo>
                  <a:pt x="38836" y="390220"/>
                </a:lnTo>
                <a:lnTo>
                  <a:pt x="37172" y="353669"/>
                </a:lnTo>
                <a:lnTo>
                  <a:pt x="37172" y="387553"/>
                </a:lnTo>
                <a:lnTo>
                  <a:pt x="35902" y="386791"/>
                </a:lnTo>
                <a:lnTo>
                  <a:pt x="35902" y="393801"/>
                </a:lnTo>
                <a:lnTo>
                  <a:pt x="34366" y="393877"/>
                </a:lnTo>
                <a:lnTo>
                  <a:pt x="31826" y="389343"/>
                </a:lnTo>
                <a:lnTo>
                  <a:pt x="34150" y="389242"/>
                </a:lnTo>
                <a:lnTo>
                  <a:pt x="34074" y="387692"/>
                </a:lnTo>
                <a:lnTo>
                  <a:pt x="35750" y="390715"/>
                </a:lnTo>
                <a:lnTo>
                  <a:pt x="35902" y="393801"/>
                </a:lnTo>
                <a:lnTo>
                  <a:pt x="35902" y="386791"/>
                </a:lnTo>
                <a:lnTo>
                  <a:pt x="35572" y="386588"/>
                </a:lnTo>
                <a:lnTo>
                  <a:pt x="32385" y="384670"/>
                </a:lnTo>
                <a:lnTo>
                  <a:pt x="33985" y="385622"/>
                </a:lnTo>
                <a:lnTo>
                  <a:pt x="33870" y="383044"/>
                </a:lnTo>
                <a:lnTo>
                  <a:pt x="37172" y="387553"/>
                </a:lnTo>
                <a:lnTo>
                  <a:pt x="37172" y="353669"/>
                </a:lnTo>
                <a:lnTo>
                  <a:pt x="33782" y="279171"/>
                </a:lnTo>
                <a:lnTo>
                  <a:pt x="32169" y="277698"/>
                </a:lnTo>
                <a:lnTo>
                  <a:pt x="30556" y="276225"/>
                </a:lnTo>
                <a:lnTo>
                  <a:pt x="33502" y="272986"/>
                </a:lnTo>
                <a:lnTo>
                  <a:pt x="30416" y="273126"/>
                </a:lnTo>
                <a:lnTo>
                  <a:pt x="27317" y="273265"/>
                </a:lnTo>
                <a:lnTo>
                  <a:pt x="25781" y="273342"/>
                </a:lnTo>
                <a:lnTo>
                  <a:pt x="24231" y="273405"/>
                </a:lnTo>
                <a:lnTo>
                  <a:pt x="19380" y="268973"/>
                </a:lnTo>
                <a:lnTo>
                  <a:pt x="17856" y="269570"/>
                </a:lnTo>
                <a:lnTo>
                  <a:pt x="11760" y="271907"/>
                </a:lnTo>
                <a:lnTo>
                  <a:pt x="10248" y="272491"/>
                </a:lnTo>
                <a:lnTo>
                  <a:pt x="0" y="282409"/>
                </a:lnTo>
                <a:lnTo>
                  <a:pt x="1358" y="298475"/>
                </a:lnTo>
                <a:lnTo>
                  <a:pt x="7467" y="316661"/>
                </a:lnTo>
                <a:lnTo>
                  <a:pt x="11442" y="332905"/>
                </a:lnTo>
                <a:lnTo>
                  <a:pt x="13131" y="335927"/>
                </a:lnTo>
                <a:lnTo>
                  <a:pt x="14452" y="331228"/>
                </a:lnTo>
                <a:lnTo>
                  <a:pt x="14605" y="334314"/>
                </a:lnTo>
                <a:lnTo>
                  <a:pt x="13131" y="335927"/>
                </a:lnTo>
                <a:lnTo>
                  <a:pt x="11658" y="337540"/>
                </a:lnTo>
                <a:lnTo>
                  <a:pt x="18122" y="343458"/>
                </a:lnTo>
                <a:lnTo>
                  <a:pt x="18046" y="341909"/>
                </a:lnTo>
                <a:lnTo>
                  <a:pt x="21132" y="341782"/>
                </a:lnTo>
                <a:lnTo>
                  <a:pt x="21209" y="343319"/>
                </a:lnTo>
                <a:lnTo>
                  <a:pt x="19659" y="343382"/>
                </a:lnTo>
                <a:lnTo>
                  <a:pt x="21285" y="344855"/>
                </a:lnTo>
                <a:lnTo>
                  <a:pt x="19735" y="344932"/>
                </a:lnTo>
                <a:lnTo>
                  <a:pt x="19659" y="343382"/>
                </a:lnTo>
                <a:lnTo>
                  <a:pt x="18186" y="344995"/>
                </a:lnTo>
                <a:lnTo>
                  <a:pt x="20193" y="356514"/>
                </a:lnTo>
                <a:lnTo>
                  <a:pt x="24066" y="367792"/>
                </a:lnTo>
                <a:lnTo>
                  <a:pt x="28219" y="378777"/>
                </a:lnTo>
                <a:lnTo>
                  <a:pt x="31051" y="389382"/>
                </a:lnTo>
                <a:lnTo>
                  <a:pt x="31191" y="392468"/>
                </a:lnTo>
                <a:lnTo>
                  <a:pt x="32956" y="397040"/>
                </a:lnTo>
                <a:lnTo>
                  <a:pt x="39408" y="402945"/>
                </a:lnTo>
                <a:lnTo>
                  <a:pt x="37871" y="403021"/>
                </a:lnTo>
                <a:lnTo>
                  <a:pt x="36258" y="401535"/>
                </a:lnTo>
                <a:lnTo>
                  <a:pt x="36322" y="403098"/>
                </a:lnTo>
                <a:lnTo>
                  <a:pt x="38011" y="406107"/>
                </a:lnTo>
                <a:lnTo>
                  <a:pt x="39484" y="404495"/>
                </a:lnTo>
                <a:lnTo>
                  <a:pt x="39560" y="406044"/>
                </a:lnTo>
                <a:lnTo>
                  <a:pt x="36614" y="409282"/>
                </a:lnTo>
                <a:lnTo>
                  <a:pt x="35128" y="410895"/>
                </a:lnTo>
                <a:lnTo>
                  <a:pt x="36766" y="409689"/>
                </a:lnTo>
                <a:lnTo>
                  <a:pt x="38366" y="413854"/>
                </a:lnTo>
                <a:lnTo>
                  <a:pt x="42278" y="423341"/>
                </a:lnTo>
                <a:lnTo>
                  <a:pt x="44983" y="431571"/>
                </a:lnTo>
                <a:lnTo>
                  <a:pt x="48221" y="438912"/>
                </a:lnTo>
                <a:lnTo>
                  <a:pt x="50507" y="441718"/>
                </a:lnTo>
                <a:lnTo>
                  <a:pt x="47434" y="442887"/>
                </a:lnTo>
                <a:lnTo>
                  <a:pt x="52971" y="453834"/>
                </a:lnTo>
                <a:lnTo>
                  <a:pt x="57327" y="464540"/>
                </a:lnTo>
                <a:lnTo>
                  <a:pt x="61137" y="475843"/>
                </a:lnTo>
                <a:lnTo>
                  <a:pt x="65011" y="488607"/>
                </a:lnTo>
                <a:lnTo>
                  <a:pt x="69570" y="486854"/>
                </a:lnTo>
                <a:lnTo>
                  <a:pt x="71196" y="488327"/>
                </a:lnTo>
                <a:lnTo>
                  <a:pt x="72872" y="491350"/>
                </a:lnTo>
                <a:lnTo>
                  <a:pt x="71335" y="491426"/>
                </a:lnTo>
                <a:lnTo>
                  <a:pt x="69710" y="489940"/>
                </a:lnTo>
                <a:lnTo>
                  <a:pt x="68237" y="491566"/>
                </a:lnTo>
                <a:lnTo>
                  <a:pt x="73952" y="498055"/>
                </a:lnTo>
                <a:lnTo>
                  <a:pt x="76352" y="508050"/>
                </a:lnTo>
                <a:lnTo>
                  <a:pt x="78092" y="516623"/>
                </a:lnTo>
                <a:lnTo>
                  <a:pt x="81876" y="518845"/>
                </a:lnTo>
                <a:lnTo>
                  <a:pt x="82232" y="526580"/>
                </a:lnTo>
                <a:lnTo>
                  <a:pt x="84048" y="532701"/>
                </a:lnTo>
                <a:lnTo>
                  <a:pt x="88887" y="537133"/>
                </a:lnTo>
                <a:lnTo>
                  <a:pt x="87147" y="532561"/>
                </a:lnTo>
                <a:lnTo>
                  <a:pt x="91846" y="533895"/>
                </a:lnTo>
                <a:lnTo>
                  <a:pt x="91998" y="536994"/>
                </a:lnTo>
                <a:lnTo>
                  <a:pt x="88900" y="537133"/>
                </a:lnTo>
                <a:lnTo>
                  <a:pt x="87350" y="537197"/>
                </a:lnTo>
                <a:lnTo>
                  <a:pt x="87426" y="538746"/>
                </a:lnTo>
                <a:lnTo>
                  <a:pt x="104470" y="574497"/>
                </a:lnTo>
                <a:lnTo>
                  <a:pt x="161226" y="696633"/>
                </a:lnTo>
                <a:lnTo>
                  <a:pt x="116624" y="669594"/>
                </a:lnTo>
                <a:lnTo>
                  <a:pt x="95389" y="657326"/>
                </a:lnTo>
                <a:lnTo>
                  <a:pt x="72110" y="644867"/>
                </a:lnTo>
                <a:lnTo>
                  <a:pt x="65379" y="649516"/>
                </a:lnTo>
                <a:lnTo>
                  <a:pt x="61175" y="655637"/>
                </a:lnTo>
                <a:lnTo>
                  <a:pt x="59651" y="663092"/>
                </a:lnTo>
                <a:lnTo>
                  <a:pt x="60934" y="671728"/>
                </a:lnTo>
                <a:lnTo>
                  <a:pt x="104190" y="690118"/>
                </a:lnTo>
                <a:lnTo>
                  <a:pt x="143014" y="713346"/>
                </a:lnTo>
                <a:lnTo>
                  <a:pt x="179070" y="739622"/>
                </a:lnTo>
                <a:lnTo>
                  <a:pt x="214007" y="767092"/>
                </a:lnTo>
                <a:lnTo>
                  <a:pt x="215773" y="771664"/>
                </a:lnTo>
                <a:lnTo>
                  <a:pt x="218998" y="774623"/>
                </a:lnTo>
                <a:lnTo>
                  <a:pt x="220713" y="779056"/>
                </a:lnTo>
                <a:lnTo>
                  <a:pt x="224840" y="778865"/>
                </a:lnTo>
                <a:lnTo>
                  <a:pt x="230911" y="778395"/>
                </a:lnTo>
                <a:lnTo>
                  <a:pt x="237959" y="769886"/>
                </a:lnTo>
                <a:lnTo>
                  <a:pt x="242189" y="756856"/>
                </a:lnTo>
                <a:lnTo>
                  <a:pt x="243878" y="742480"/>
                </a:lnTo>
                <a:close/>
              </a:path>
              <a:path w="1913254" h="779145">
                <a:moveTo>
                  <a:pt x="1903247" y="4064"/>
                </a:moveTo>
                <a:lnTo>
                  <a:pt x="1897595" y="812"/>
                </a:lnTo>
                <a:lnTo>
                  <a:pt x="1896173" y="0"/>
                </a:lnTo>
                <a:lnTo>
                  <a:pt x="1890699" y="3632"/>
                </a:lnTo>
                <a:lnTo>
                  <a:pt x="1889188" y="3327"/>
                </a:lnTo>
                <a:lnTo>
                  <a:pt x="1887677" y="3009"/>
                </a:lnTo>
                <a:lnTo>
                  <a:pt x="1884641" y="2400"/>
                </a:lnTo>
                <a:lnTo>
                  <a:pt x="1881606" y="1778"/>
                </a:lnTo>
                <a:lnTo>
                  <a:pt x="1884019" y="5435"/>
                </a:lnTo>
                <a:lnTo>
                  <a:pt x="1882203" y="6642"/>
                </a:lnTo>
                <a:lnTo>
                  <a:pt x="1880374" y="7848"/>
                </a:lnTo>
                <a:lnTo>
                  <a:pt x="1879142" y="13919"/>
                </a:lnTo>
                <a:lnTo>
                  <a:pt x="1877466" y="14376"/>
                </a:lnTo>
                <a:lnTo>
                  <a:pt x="1875802" y="14820"/>
                </a:lnTo>
                <a:lnTo>
                  <a:pt x="1870976" y="7518"/>
                </a:lnTo>
                <a:lnTo>
                  <a:pt x="1869147" y="8724"/>
                </a:lnTo>
                <a:lnTo>
                  <a:pt x="1867319" y="9944"/>
                </a:lnTo>
                <a:lnTo>
                  <a:pt x="1865490" y="11150"/>
                </a:lnTo>
                <a:lnTo>
                  <a:pt x="1845144" y="61734"/>
                </a:lnTo>
                <a:lnTo>
                  <a:pt x="1838274" y="77673"/>
                </a:lnTo>
                <a:lnTo>
                  <a:pt x="1838274" y="168402"/>
                </a:lnTo>
                <a:lnTo>
                  <a:pt x="1834921" y="169303"/>
                </a:lnTo>
                <a:lnTo>
                  <a:pt x="1837817" y="166700"/>
                </a:lnTo>
                <a:lnTo>
                  <a:pt x="1838274" y="168402"/>
                </a:lnTo>
                <a:lnTo>
                  <a:pt x="1838274" y="77673"/>
                </a:lnTo>
                <a:lnTo>
                  <a:pt x="1834337" y="86804"/>
                </a:lnTo>
                <a:lnTo>
                  <a:pt x="1823618" y="111645"/>
                </a:lnTo>
                <a:lnTo>
                  <a:pt x="1811235" y="138277"/>
                </a:lnTo>
                <a:lnTo>
                  <a:pt x="1802828" y="156387"/>
                </a:lnTo>
                <a:lnTo>
                  <a:pt x="1776768" y="208368"/>
                </a:lnTo>
                <a:lnTo>
                  <a:pt x="1751266" y="254647"/>
                </a:lnTo>
                <a:lnTo>
                  <a:pt x="1724266" y="299186"/>
                </a:lnTo>
                <a:lnTo>
                  <a:pt x="1695691" y="341718"/>
                </a:lnTo>
                <a:lnTo>
                  <a:pt x="1696021" y="332295"/>
                </a:lnTo>
                <a:lnTo>
                  <a:pt x="1697570" y="324700"/>
                </a:lnTo>
                <a:lnTo>
                  <a:pt x="1680540" y="349745"/>
                </a:lnTo>
                <a:lnTo>
                  <a:pt x="1665160" y="375412"/>
                </a:lnTo>
                <a:lnTo>
                  <a:pt x="1650796" y="401878"/>
                </a:lnTo>
                <a:lnTo>
                  <a:pt x="1636839" y="429310"/>
                </a:lnTo>
                <a:lnTo>
                  <a:pt x="1634705" y="432041"/>
                </a:lnTo>
                <a:lnTo>
                  <a:pt x="1631365" y="432943"/>
                </a:lnTo>
                <a:lnTo>
                  <a:pt x="1629537" y="434149"/>
                </a:lnTo>
                <a:lnTo>
                  <a:pt x="1640865" y="391922"/>
                </a:lnTo>
                <a:lnTo>
                  <a:pt x="1670431" y="295084"/>
                </a:lnTo>
                <a:lnTo>
                  <a:pt x="1683054" y="243903"/>
                </a:lnTo>
                <a:lnTo>
                  <a:pt x="1690509" y="193167"/>
                </a:lnTo>
                <a:lnTo>
                  <a:pt x="1689976" y="144576"/>
                </a:lnTo>
                <a:lnTo>
                  <a:pt x="1688566" y="143764"/>
                </a:lnTo>
                <a:lnTo>
                  <a:pt x="1685734" y="142138"/>
                </a:lnTo>
                <a:lnTo>
                  <a:pt x="1683639" y="136969"/>
                </a:lnTo>
                <a:lnTo>
                  <a:pt x="1675739" y="136944"/>
                </a:lnTo>
                <a:lnTo>
                  <a:pt x="1675053" y="137388"/>
                </a:lnTo>
                <a:lnTo>
                  <a:pt x="1668449" y="141782"/>
                </a:lnTo>
                <a:lnTo>
                  <a:pt x="1668729" y="148158"/>
                </a:lnTo>
                <a:lnTo>
                  <a:pt x="1668399" y="157568"/>
                </a:lnTo>
                <a:lnTo>
                  <a:pt x="1662760" y="196303"/>
                </a:lnTo>
                <a:lnTo>
                  <a:pt x="1655318" y="234530"/>
                </a:lnTo>
                <a:lnTo>
                  <a:pt x="1635048" y="328028"/>
                </a:lnTo>
                <a:lnTo>
                  <a:pt x="1623999" y="368223"/>
                </a:lnTo>
                <a:lnTo>
                  <a:pt x="1605610" y="418274"/>
                </a:lnTo>
                <a:lnTo>
                  <a:pt x="1601317" y="433158"/>
                </a:lnTo>
                <a:lnTo>
                  <a:pt x="1608582" y="470636"/>
                </a:lnTo>
                <a:lnTo>
                  <a:pt x="1618551" y="472871"/>
                </a:lnTo>
                <a:lnTo>
                  <a:pt x="1620926" y="468757"/>
                </a:lnTo>
                <a:lnTo>
                  <a:pt x="1624571" y="466331"/>
                </a:lnTo>
                <a:lnTo>
                  <a:pt x="1665770" y="440334"/>
                </a:lnTo>
                <a:lnTo>
                  <a:pt x="1705432" y="419950"/>
                </a:lnTo>
                <a:lnTo>
                  <a:pt x="1747367" y="402983"/>
                </a:lnTo>
                <a:lnTo>
                  <a:pt x="1792922" y="391502"/>
                </a:lnTo>
                <a:lnTo>
                  <a:pt x="1795526" y="383171"/>
                </a:lnTo>
                <a:lnTo>
                  <a:pt x="1795170" y="375564"/>
                </a:lnTo>
                <a:lnTo>
                  <a:pt x="1791970" y="368858"/>
                </a:lnTo>
                <a:lnTo>
                  <a:pt x="1786026" y="363232"/>
                </a:lnTo>
                <a:lnTo>
                  <a:pt x="1761121" y="371957"/>
                </a:lnTo>
                <a:lnTo>
                  <a:pt x="1738261" y="380784"/>
                </a:lnTo>
                <a:lnTo>
                  <a:pt x="1690027" y="400621"/>
                </a:lnTo>
                <a:lnTo>
                  <a:pt x="1764944" y="288721"/>
                </a:lnTo>
                <a:lnTo>
                  <a:pt x="1787309" y="256019"/>
                </a:lnTo>
                <a:lnTo>
                  <a:pt x="1787613" y="254508"/>
                </a:lnTo>
                <a:lnTo>
                  <a:pt x="1786089" y="254203"/>
                </a:lnTo>
                <a:lnTo>
                  <a:pt x="1783067" y="253580"/>
                </a:lnTo>
                <a:lnTo>
                  <a:pt x="1783676" y="250545"/>
                </a:lnTo>
                <a:lnTo>
                  <a:pt x="1788541" y="249961"/>
                </a:lnTo>
                <a:lnTo>
                  <a:pt x="1786089" y="254203"/>
                </a:lnTo>
                <a:lnTo>
                  <a:pt x="1791563" y="250571"/>
                </a:lnTo>
                <a:lnTo>
                  <a:pt x="1794319" y="244805"/>
                </a:lnTo>
                <a:lnTo>
                  <a:pt x="1795856" y="237223"/>
                </a:lnTo>
                <a:lnTo>
                  <a:pt x="1799932" y="235597"/>
                </a:lnTo>
                <a:lnTo>
                  <a:pt x="1802993" y="227406"/>
                </a:lnTo>
                <a:lnTo>
                  <a:pt x="1806892" y="217906"/>
                </a:lnTo>
                <a:lnTo>
                  <a:pt x="1813547" y="212369"/>
                </a:lnTo>
                <a:lnTo>
                  <a:pt x="1812340" y="210540"/>
                </a:lnTo>
                <a:lnTo>
                  <a:pt x="1810512" y="211747"/>
                </a:lnTo>
                <a:lnTo>
                  <a:pt x="1809000" y="211442"/>
                </a:lnTo>
                <a:lnTo>
                  <a:pt x="1811121" y="208711"/>
                </a:lnTo>
                <a:lnTo>
                  <a:pt x="1812950" y="207505"/>
                </a:lnTo>
                <a:lnTo>
                  <a:pt x="1817192" y="209943"/>
                </a:lnTo>
                <a:lnTo>
                  <a:pt x="1822983" y="197942"/>
                </a:lnTo>
                <a:lnTo>
                  <a:pt x="1828495" y="187350"/>
                </a:lnTo>
                <a:lnTo>
                  <a:pt x="1834451" y="177444"/>
                </a:lnTo>
                <a:lnTo>
                  <a:pt x="1841601" y="167500"/>
                </a:lnTo>
                <a:lnTo>
                  <a:pt x="1838782" y="165874"/>
                </a:lnTo>
                <a:lnTo>
                  <a:pt x="1841449" y="163436"/>
                </a:lnTo>
                <a:lnTo>
                  <a:pt x="1845779" y="156692"/>
                </a:lnTo>
                <a:lnTo>
                  <a:pt x="1849716" y="148971"/>
                </a:lnTo>
                <a:lnTo>
                  <a:pt x="1855050" y="140208"/>
                </a:lnTo>
                <a:lnTo>
                  <a:pt x="1857273" y="136347"/>
                </a:lnTo>
                <a:lnTo>
                  <a:pt x="1858695" y="137782"/>
                </a:lnTo>
                <a:lnTo>
                  <a:pt x="1857489" y="135953"/>
                </a:lnTo>
                <a:lnTo>
                  <a:pt x="1856955" y="135153"/>
                </a:lnTo>
                <a:lnTo>
                  <a:pt x="1856955" y="136017"/>
                </a:lnTo>
                <a:lnTo>
                  <a:pt x="1852637" y="136550"/>
                </a:lnTo>
                <a:lnTo>
                  <a:pt x="1852942" y="135026"/>
                </a:lnTo>
                <a:lnTo>
                  <a:pt x="1854771" y="133819"/>
                </a:lnTo>
                <a:lnTo>
                  <a:pt x="1856955" y="136017"/>
                </a:lnTo>
                <a:lnTo>
                  <a:pt x="1856955" y="135153"/>
                </a:lnTo>
                <a:lnTo>
                  <a:pt x="1855076" y="132308"/>
                </a:lnTo>
                <a:lnTo>
                  <a:pt x="1855381" y="130797"/>
                </a:lnTo>
                <a:lnTo>
                  <a:pt x="1856587" y="132613"/>
                </a:lnTo>
                <a:lnTo>
                  <a:pt x="1858721" y="129882"/>
                </a:lnTo>
                <a:lnTo>
                  <a:pt x="1859038" y="128358"/>
                </a:lnTo>
                <a:lnTo>
                  <a:pt x="1857209" y="129578"/>
                </a:lnTo>
                <a:lnTo>
                  <a:pt x="1855698" y="129273"/>
                </a:lnTo>
                <a:lnTo>
                  <a:pt x="1855533" y="130060"/>
                </a:lnTo>
                <a:lnTo>
                  <a:pt x="1873237" y="42976"/>
                </a:lnTo>
                <a:lnTo>
                  <a:pt x="1865464" y="81229"/>
                </a:lnTo>
                <a:lnTo>
                  <a:pt x="1865464" y="112293"/>
                </a:lnTo>
                <a:lnTo>
                  <a:pt x="1862010" y="113703"/>
                </a:lnTo>
                <a:lnTo>
                  <a:pt x="1861197" y="117741"/>
                </a:lnTo>
                <a:lnTo>
                  <a:pt x="1863305" y="115049"/>
                </a:lnTo>
                <a:lnTo>
                  <a:pt x="1863013" y="116535"/>
                </a:lnTo>
                <a:lnTo>
                  <a:pt x="1865287" y="116992"/>
                </a:lnTo>
                <a:lnTo>
                  <a:pt x="1862086" y="121081"/>
                </a:lnTo>
                <a:lnTo>
                  <a:pt x="1860575" y="120777"/>
                </a:lnTo>
                <a:lnTo>
                  <a:pt x="1862010" y="113703"/>
                </a:lnTo>
                <a:lnTo>
                  <a:pt x="1860296" y="114401"/>
                </a:lnTo>
                <a:lnTo>
                  <a:pt x="1864245" y="110464"/>
                </a:lnTo>
                <a:lnTo>
                  <a:pt x="1863737" y="112991"/>
                </a:lnTo>
                <a:lnTo>
                  <a:pt x="1865464" y="112293"/>
                </a:lnTo>
                <a:lnTo>
                  <a:pt x="1865464" y="81229"/>
                </a:lnTo>
                <a:lnTo>
                  <a:pt x="1855698" y="129273"/>
                </a:lnTo>
                <a:lnTo>
                  <a:pt x="1862988" y="124421"/>
                </a:lnTo>
                <a:lnTo>
                  <a:pt x="1865426" y="120192"/>
                </a:lnTo>
                <a:lnTo>
                  <a:pt x="1866049" y="117144"/>
                </a:lnTo>
                <a:lnTo>
                  <a:pt x="1870481" y="107111"/>
                </a:lnTo>
                <a:lnTo>
                  <a:pt x="1876285" y="96901"/>
                </a:lnTo>
                <a:lnTo>
                  <a:pt x="1881860" y="86360"/>
                </a:lnTo>
                <a:lnTo>
                  <a:pt x="1885607" y="75285"/>
                </a:lnTo>
                <a:lnTo>
                  <a:pt x="1884400" y="73469"/>
                </a:lnTo>
                <a:lnTo>
                  <a:pt x="1884095" y="74980"/>
                </a:lnTo>
                <a:lnTo>
                  <a:pt x="1882584" y="74676"/>
                </a:lnTo>
                <a:lnTo>
                  <a:pt x="1884400" y="73469"/>
                </a:lnTo>
                <a:lnTo>
                  <a:pt x="1882889" y="73177"/>
                </a:lnTo>
                <a:lnTo>
                  <a:pt x="1883194" y="71653"/>
                </a:lnTo>
                <a:lnTo>
                  <a:pt x="1886229" y="72263"/>
                </a:lnTo>
                <a:lnTo>
                  <a:pt x="1885911" y="73774"/>
                </a:lnTo>
                <a:lnTo>
                  <a:pt x="1893214" y="68935"/>
                </a:lnTo>
                <a:lnTo>
                  <a:pt x="1892007" y="67106"/>
                </a:lnTo>
                <a:lnTo>
                  <a:pt x="1890801" y="65278"/>
                </a:lnTo>
                <a:lnTo>
                  <a:pt x="1903247" y="4064"/>
                </a:lnTo>
                <a:close/>
              </a:path>
              <a:path w="1913254" h="779145">
                <a:moveTo>
                  <a:pt x="1913242" y="16256"/>
                </a:moveTo>
                <a:lnTo>
                  <a:pt x="1904657" y="4889"/>
                </a:lnTo>
                <a:lnTo>
                  <a:pt x="1903247" y="4064"/>
                </a:lnTo>
                <a:lnTo>
                  <a:pt x="1891423" y="62255"/>
                </a:lnTo>
                <a:lnTo>
                  <a:pt x="1892007" y="67106"/>
                </a:lnTo>
                <a:lnTo>
                  <a:pt x="1894141" y="64389"/>
                </a:lnTo>
                <a:lnTo>
                  <a:pt x="1900580" y="48945"/>
                </a:lnTo>
                <a:lnTo>
                  <a:pt x="1909419" y="31927"/>
                </a:lnTo>
                <a:lnTo>
                  <a:pt x="1913242" y="16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92654" y="2844165"/>
            <a:ext cx="899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Print"/>
                <a:cs typeface="Segoe Print"/>
              </a:rPr>
              <a:t>C</a:t>
            </a:r>
            <a:r>
              <a:rPr sz="1800" b="1" spc="5" dirty="0">
                <a:latin typeface="Segoe Print"/>
                <a:cs typeface="Segoe Print"/>
              </a:rPr>
              <a:t>ol</a:t>
            </a:r>
            <a:r>
              <a:rPr sz="1800" b="1" dirty="0">
                <a:latin typeface="Segoe Print"/>
                <a:cs typeface="Segoe Print"/>
              </a:rPr>
              <a:t>umn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44948" y="2566238"/>
            <a:ext cx="2746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Versions</a:t>
            </a:r>
            <a:r>
              <a:rPr sz="1800" b="1" spc="-55" dirty="0">
                <a:latin typeface="Segoe Print"/>
                <a:cs typeface="Segoe Print"/>
              </a:rPr>
              <a:t> </a:t>
            </a:r>
            <a:r>
              <a:rPr sz="1800" spc="-5" dirty="0">
                <a:latin typeface="Segoe Print"/>
                <a:cs typeface="Segoe Print"/>
              </a:rPr>
              <a:t>(timestamped)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52945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5" dirty="0"/>
              <a:t>System</a:t>
            </a:r>
            <a:r>
              <a:rPr sz="3700" spc="-85" dirty="0"/>
              <a:t> </a:t>
            </a:r>
            <a:r>
              <a:rPr sz="3700" spc="-40" dirty="0"/>
              <a:t>Properties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5" dirty="0">
                <a:solidFill>
                  <a:srgbClr val="7E7E7E"/>
                </a:solidFill>
              </a:rPr>
              <a:t>According</a:t>
            </a:r>
            <a:r>
              <a:rPr sz="2800" spc="-9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to</a:t>
            </a:r>
            <a:r>
              <a:rPr sz="2800" spc="-55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the</a:t>
            </a:r>
            <a:r>
              <a:rPr sz="2800" spc="-65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NoSQL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60" dirty="0">
                <a:solidFill>
                  <a:srgbClr val="7E7E7E"/>
                </a:solidFill>
              </a:rPr>
              <a:t>Toolbox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57200" y="2853689"/>
            <a:ext cx="8229600" cy="1829435"/>
            <a:chOff x="457200" y="2853689"/>
            <a:chExt cx="8229600" cy="1829435"/>
          </a:xfrm>
        </p:grpSpPr>
        <p:sp>
          <p:nvSpPr>
            <p:cNvPr id="4" name="object 4"/>
            <p:cNvSpPr/>
            <p:nvPr/>
          </p:nvSpPr>
          <p:spPr>
            <a:xfrm>
              <a:off x="457200" y="2860052"/>
              <a:ext cx="8229600" cy="1823085"/>
            </a:xfrm>
            <a:custGeom>
              <a:avLst/>
              <a:gdLst/>
              <a:ahLst/>
              <a:cxnLst/>
              <a:rect l="l" t="t" r="r" b="b"/>
              <a:pathLst>
                <a:path w="8229600" h="1823085">
                  <a:moveTo>
                    <a:pt x="1673974" y="0"/>
                  </a:moveTo>
                  <a:lnTo>
                    <a:pt x="1018463" y="0"/>
                  </a:lnTo>
                  <a:lnTo>
                    <a:pt x="0" y="0"/>
                  </a:lnTo>
                  <a:lnTo>
                    <a:pt x="0" y="1822564"/>
                  </a:lnTo>
                  <a:lnTo>
                    <a:pt x="1018413" y="1822564"/>
                  </a:lnTo>
                  <a:lnTo>
                    <a:pt x="1673974" y="1822564"/>
                  </a:lnTo>
                  <a:lnTo>
                    <a:pt x="1673974" y="0"/>
                  </a:lnTo>
                  <a:close/>
                </a:path>
                <a:path w="8229600" h="1823085">
                  <a:moveTo>
                    <a:pt x="2329548" y="0"/>
                  </a:moveTo>
                  <a:lnTo>
                    <a:pt x="1673987" y="0"/>
                  </a:lnTo>
                  <a:lnTo>
                    <a:pt x="1673987" y="1822564"/>
                  </a:lnTo>
                  <a:lnTo>
                    <a:pt x="2329548" y="1822564"/>
                  </a:lnTo>
                  <a:lnTo>
                    <a:pt x="2329548" y="0"/>
                  </a:lnTo>
                  <a:close/>
                </a:path>
                <a:path w="8229600" h="1823085">
                  <a:moveTo>
                    <a:pt x="2985122" y="0"/>
                  </a:moveTo>
                  <a:lnTo>
                    <a:pt x="2329561" y="0"/>
                  </a:lnTo>
                  <a:lnTo>
                    <a:pt x="2329561" y="1822564"/>
                  </a:lnTo>
                  <a:lnTo>
                    <a:pt x="2985122" y="1822564"/>
                  </a:lnTo>
                  <a:lnTo>
                    <a:pt x="2985122" y="0"/>
                  </a:lnTo>
                  <a:close/>
                </a:path>
                <a:path w="8229600" h="1823085">
                  <a:moveTo>
                    <a:pt x="3640696" y="0"/>
                  </a:moveTo>
                  <a:lnTo>
                    <a:pt x="2985135" y="0"/>
                  </a:lnTo>
                  <a:lnTo>
                    <a:pt x="2985135" y="1822564"/>
                  </a:lnTo>
                  <a:lnTo>
                    <a:pt x="3640696" y="1822564"/>
                  </a:lnTo>
                  <a:lnTo>
                    <a:pt x="3640696" y="0"/>
                  </a:lnTo>
                  <a:close/>
                </a:path>
                <a:path w="8229600" h="1823085">
                  <a:moveTo>
                    <a:pt x="4296270" y="0"/>
                  </a:moveTo>
                  <a:lnTo>
                    <a:pt x="3640709" y="0"/>
                  </a:lnTo>
                  <a:lnTo>
                    <a:pt x="3640709" y="1822564"/>
                  </a:lnTo>
                  <a:lnTo>
                    <a:pt x="4296270" y="1822564"/>
                  </a:lnTo>
                  <a:lnTo>
                    <a:pt x="4296270" y="0"/>
                  </a:lnTo>
                  <a:close/>
                </a:path>
                <a:path w="8229600" h="1823085">
                  <a:moveTo>
                    <a:pt x="4951844" y="0"/>
                  </a:moveTo>
                  <a:lnTo>
                    <a:pt x="4296283" y="0"/>
                  </a:lnTo>
                  <a:lnTo>
                    <a:pt x="4296283" y="1822564"/>
                  </a:lnTo>
                  <a:lnTo>
                    <a:pt x="4951844" y="1822564"/>
                  </a:lnTo>
                  <a:lnTo>
                    <a:pt x="4951844" y="0"/>
                  </a:lnTo>
                  <a:close/>
                </a:path>
                <a:path w="8229600" h="1823085">
                  <a:moveTo>
                    <a:pt x="5607418" y="0"/>
                  </a:moveTo>
                  <a:lnTo>
                    <a:pt x="4951857" y="0"/>
                  </a:lnTo>
                  <a:lnTo>
                    <a:pt x="4951857" y="1822564"/>
                  </a:lnTo>
                  <a:lnTo>
                    <a:pt x="5607418" y="1822564"/>
                  </a:lnTo>
                  <a:lnTo>
                    <a:pt x="5607418" y="0"/>
                  </a:lnTo>
                  <a:close/>
                </a:path>
                <a:path w="8229600" h="1823085">
                  <a:moveTo>
                    <a:pt x="6918439" y="0"/>
                  </a:moveTo>
                  <a:lnTo>
                    <a:pt x="6262992" y="0"/>
                  </a:lnTo>
                  <a:lnTo>
                    <a:pt x="5607431" y="0"/>
                  </a:lnTo>
                  <a:lnTo>
                    <a:pt x="5607431" y="1822564"/>
                  </a:lnTo>
                  <a:lnTo>
                    <a:pt x="6262878" y="1822564"/>
                  </a:lnTo>
                  <a:lnTo>
                    <a:pt x="6918439" y="1822564"/>
                  </a:lnTo>
                  <a:lnTo>
                    <a:pt x="6918439" y="0"/>
                  </a:lnTo>
                  <a:close/>
                </a:path>
                <a:path w="8229600" h="1823085">
                  <a:moveTo>
                    <a:pt x="7574013" y="0"/>
                  </a:moveTo>
                  <a:lnTo>
                    <a:pt x="6918452" y="0"/>
                  </a:lnTo>
                  <a:lnTo>
                    <a:pt x="6918452" y="1822564"/>
                  </a:lnTo>
                  <a:lnTo>
                    <a:pt x="7574013" y="1822564"/>
                  </a:lnTo>
                  <a:lnTo>
                    <a:pt x="7574013" y="0"/>
                  </a:lnTo>
                  <a:close/>
                </a:path>
                <a:path w="8229600" h="1823085">
                  <a:moveTo>
                    <a:pt x="8229587" y="0"/>
                  </a:moveTo>
                  <a:lnTo>
                    <a:pt x="7574026" y="0"/>
                  </a:lnTo>
                  <a:lnTo>
                    <a:pt x="7574026" y="1822564"/>
                  </a:lnTo>
                  <a:lnTo>
                    <a:pt x="8229587" y="1822564"/>
                  </a:lnTo>
                  <a:lnTo>
                    <a:pt x="8229587" y="0"/>
                  </a:lnTo>
                  <a:close/>
                </a:path>
              </a:pathLst>
            </a:custGeom>
            <a:solidFill>
              <a:srgbClr val="D2DF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860039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12700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200" y="4712208"/>
          <a:ext cx="8225788" cy="1741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65455">
                <a:tc>
                  <a:txBody>
                    <a:bodyPr/>
                    <a:lstStyle/>
                    <a:p>
                      <a:pPr marL="37465">
                        <a:lnSpc>
                          <a:spcPts val="19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Mongo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2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Redis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2755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2755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73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HBase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2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Riak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2755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27559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12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Cassandra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7622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3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MySQL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B w="1270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57200" y="256489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20795" y="2579623"/>
            <a:ext cx="2520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Non-functional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Requirements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3704" y="3374456"/>
            <a:ext cx="228600" cy="1322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latin typeface="Calibri"/>
                <a:cs typeface="Calibri"/>
              </a:rPr>
              <a:t>Data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Scalability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9279" y="3299780"/>
            <a:ext cx="228600" cy="1397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20" dirty="0">
                <a:latin typeface="Calibri"/>
                <a:cs typeface="Calibri"/>
              </a:rPr>
              <a:t>Write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Scalability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4979" y="3347024"/>
            <a:ext cx="228600" cy="1350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latin typeface="Calibri"/>
                <a:cs typeface="Calibri"/>
              </a:rPr>
              <a:t>Read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Scalability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553" y="3918046"/>
            <a:ext cx="228600" cy="7791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5" dirty="0">
                <a:latin typeface="Calibri"/>
                <a:cs typeface="Calibri"/>
              </a:rPr>
              <a:t>Elasticity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6026" y="3675889"/>
            <a:ext cx="228600" cy="1021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b="1" spc="-10" dirty="0">
                <a:latin typeface="Calibri"/>
                <a:cs typeface="Calibri"/>
              </a:rPr>
              <a:t>Consistency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2083" y="3512905"/>
            <a:ext cx="228600" cy="1184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20" dirty="0">
                <a:latin typeface="Calibri"/>
                <a:cs typeface="Calibri"/>
              </a:rPr>
              <a:t>Write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Latency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7783" y="3560149"/>
            <a:ext cx="228600" cy="1136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latin typeface="Calibri"/>
                <a:cs typeface="Calibri"/>
              </a:rPr>
              <a:t>Read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Latency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93358" y="3168576"/>
            <a:ext cx="228600" cy="1528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20" dirty="0">
                <a:latin typeface="Calibri"/>
                <a:cs typeface="Calibri"/>
              </a:rPr>
              <a:t>Write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Throughput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49058" y="3265061"/>
            <a:ext cx="228600" cy="1431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latin typeface="Calibri"/>
                <a:cs typeface="Calibri"/>
              </a:rPr>
              <a:t>Read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Availability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04632" y="3217817"/>
            <a:ext cx="228600" cy="14789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20" dirty="0">
                <a:latin typeface="Calibri"/>
                <a:cs typeface="Calibri"/>
              </a:rPr>
              <a:t>Write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Availability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60206" y="3839791"/>
            <a:ext cx="228600" cy="857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dirty="0">
                <a:latin typeface="Calibri"/>
                <a:cs typeface="Calibri"/>
              </a:rPr>
              <a:t>Du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bi</a:t>
            </a:r>
            <a:r>
              <a:rPr sz="1600" b="1" spc="5" dirty="0">
                <a:latin typeface="Calibri"/>
                <a:cs typeface="Calibri"/>
              </a:rPr>
              <a:t>li</a:t>
            </a:r>
            <a:r>
              <a:rPr sz="1600" b="1" dirty="0">
                <a:latin typeface="Calibri"/>
                <a:cs typeface="Calibri"/>
              </a:rPr>
              <a:t>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5668" y="1713103"/>
            <a:ext cx="4914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For </a:t>
            </a:r>
            <a:r>
              <a:rPr sz="2700" spc="-5" dirty="0">
                <a:latin typeface="Calibri Light"/>
                <a:cs typeface="Calibri Light"/>
              </a:rPr>
              <a:t>fine-grained</a:t>
            </a:r>
            <a:r>
              <a:rPr sz="2700" spc="-30" dirty="0">
                <a:latin typeface="Calibri Light"/>
                <a:cs typeface="Calibri Light"/>
              </a:rPr>
              <a:t> system</a:t>
            </a:r>
            <a:r>
              <a:rPr sz="2700" dirty="0">
                <a:latin typeface="Calibri Light"/>
                <a:cs typeface="Calibri Light"/>
              </a:rPr>
              <a:t> selection:</a:t>
            </a:r>
            <a:endParaRPr sz="27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52945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5" dirty="0"/>
              <a:t>System</a:t>
            </a:r>
            <a:r>
              <a:rPr sz="3700" spc="-85" dirty="0"/>
              <a:t> </a:t>
            </a:r>
            <a:r>
              <a:rPr sz="3700" spc="-40" dirty="0"/>
              <a:t>Properties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5" dirty="0">
                <a:solidFill>
                  <a:srgbClr val="7E7E7E"/>
                </a:solidFill>
              </a:rPr>
              <a:t>According</a:t>
            </a:r>
            <a:r>
              <a:rPr sz="2800" spc="-9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to</a:t>
            </a:r>
            <a:r>
              <a:rPr sz="2800" spc="-55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the</a:t>
            </a:r>
            <a:r>
              <a:rPr sz="2800" spc="-65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NoSQL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60" dirty="0">
                <a:solidFill>
                  <a:srgbClr val="7E7E7E"/>
                </a:solidFill>
              </a:rPr>
              <a:t>Toolbox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57593" y="2843148"/>
            <a:ext cx="8229600" cy="1902460"/>
            <a:chOff x="457593" y="2843148"/>
            <a:chExt cx="8229600" cy="1902460"/>
          </a:xfrm>
        </p:grpSpPr>
        <p:sp>
          <p:nvSpPr>
            <p:cNvPr id="4" name="object 4"/>
            <p:cNvSpPr/>
            <p:nvPr/>
          </p:nvSpPr>
          <p:spPr>
            <a:xfrm>
              <a:off x="457593" y="2849498"/>
              <a:ext cx="8229600" cy="1896110"/>
            </a:xfrm>
            <a:custGeom>
              <a:avLst/>
              <a:gdLst/>
              <a:ahLst/>
              <a:cxnLst/>
              <a:rect l="l" t="t" r="r" b="b"/>
              <a:pathLst>
                <a:path w="8229600" h="1896110">
                  <a:moveTo>
                    <a:pt x="1110081" y="0"/>
                  </a:moveTo>
                  <a:lnTo>
                    <a:pt x="0" y="0"/>
                  </a:lnTo>
                  <a:lnTo>
                    <a:pt x="0" y="1895983"/>
                  </a:lnTo>
                  <a:lnTo>
                    <a:pt x="1110081" y="1895983"/>
                  </a:lnTo>
                  <a:lnTo>
                    <a:pt x="1110081" y="0"/>
                  </a:lnTo>
                  <a:close/>
                </a:path>
                <a:path w="8229600" h="1896110">
                  <a:moveTo>
                    <a:pt x="1466049" y="0"/>
                  </a:moveTo>
                  <a:lnTo>
                    <a:pt x="1110094" y="0"/>
                  </a:lnTo>
                  <a:lnTo>
                    <a:pt x="1110094" y="1895983"/>
                  </a:lnTo>
                  <a:lnTo>
                    <a:pt x="1466049" y="1895983"/>
                  </a:lnTo>
                  <a:lnTo>
                    <a:pt x="1466049" y="0"/>
                  </a:lnTo>
                  <a:close/>
                </a:path>
                <a:path w="8229600" h="1896110">
                  <a:moveTo>
                    <a:pt x="2177885" y="0"/>
                  </a:moveTo>
                  <a:lnTo>
                    <a:pt x="1822030" y="0"/>
                  </a:lnTo>
                  <a:lnTo>
                    <a:pt x="1466075" y="0"/>
                  </a:lnTo>
                  <a:lnTo>
                    <a:pt x="1466075" y="1895983"/>
                  </a:lnTo>
                  <a:lnTo>
                    <a:pt x="1821929" y="1895983"/>
                  </a:lnTo>
                  <a:lnTo>
                    <a:pt x="2177885" y="1895983"/>
                  </a:lnTo>
                  <a:lnTo>
                    <a:pt x="2177885" y="0"/>
                  </a:lnTo>
                  <a:close/>
                </a:path>
                <a:path w="8229600" h="1896110">
                  <a:moveTo>
                    <a:pt x="2533866" y="0"/>
                  </a:moveTo>
                  <a:lnTo>
                    <a:pt x="2177910" y="0"/>
                  </a:lnTo>
                  <a:lnTo>
                    <a:pt x="2177910" y="1895983"/>
                  </a:lnTo>
                  <a:lnTo>
                    <a:pt x="2533866" y="1895983"/>
                  </a:lnTo>
                  <a:lnTo>
                    <a:pt x="2533866" y="0"/>
                  </a:lnTo>
                  <a:close/>
                </a:path>
                <a:path w="8229600" h="1896110">
                  <a:moveTo>
                    <a:pt x="2889847" y="0"/>
                  </a:moveTo>
                  <a:lnTo>
                    <a:pt x="2533891" y="0"/>
                  </a:lnTo>
                  <a:lnTo>
                    <a:pt x="2533891" y="1895983"/>
                  </a:lnTo>
                  <a:lnTo>
                    <a:pt x="2889847" y="1895983"/>
                  </a:lnTo>
                  <a:lnTo>
                    <a:pt x="2889847" y="0"/>
                  </a:lnTo>
                  <a:close/>
                </a:path>
                <a:path w="8229600" h="1896110">
                  <a:moveTo>
                    <a:pt x="3245828" y="0"/>
                  </a:moveTo>
                  <a:lnTo>
                    <a:pt x="2889872" y="0"/>
                  </a:lnTo>
                  <a:lnTo>
                    <a:pt x="2889872" y="1895983"/>
                  </a:lnTo>
                  <a:lnTo>
                    <a:pt x="3245828" y="1895983"/>
                  </a:lnTo>
                  <a:lnTo>
                    <a:pt x="3245828" y="0"/>
                  </a:lnTo>
                  <a:close/>
                </a:path>
                <a:path w="8229600" h="1896110">
                  <a:moveTo>
                    <a:pt x="3601809" y="0"/>
                  </a:moveTo>
                  <a:lnTo>
                    <a:pt x="3245853" y="0"/>
                  </a:lnTo>
                  <a:lnTo>
                    <a:pt x="3245853" y="1895983"/>
                  </a:lnTo>
                  <a:lnTo>
                    <a:pt x="3601809" y="1895983"/>
                  </a:lnTo>
                  <a:lnTo>
                    <a:pt x="3601809" y="0"/>
                  </a:lnTo>
                  <a:close/>
                </a:path>
                <a:path w="8229600" h="1896110">
                  <a:moveTo>
                    <a:pt x="4313644" y="0"/>
                  </a:moveTo>
                  <a:lnTo>
                    <a:pt x="3957790" y="0"/>
                  </a:lnTo>
                  <a:lnTo>
                    <a:pt x="3601834" y="0"/>
                  </a:lnTo>
                  <a:lnTo>
                    <a:pt x="3601834" y="1895983"/>
                  </a:lnTo>
                  <a:lnTo>
                    <a:pt x="3957688" y="1895983"/>
                  </a:lnTo>
                  <a:lnTo>
                    <a:pt x="4313644" y="1895983"/>
                  </a:lnTo>
                  <a:lnTo>
                    <a:pt x="4313644" y="0"/>
                  </a:lnTo>
                  <a:close/>
                </a:path>
                <a:path w="8229600" h="1896110">
                  <a:moveTo>
                    <a:pt x="4669625" y="0"/>
                  </a:moveTo>
                  <a:lnTo>
                    <a:pt x="4313669" y="0"/>
                  </a:lnTo>
                  <a:lnTo>
                    <a:pt x="4313669" y="1895983"/>
                  </a:lnTo>
                  <a:lnTo>
                    <a:pt x="4669625" y="1895983"/>
                  </a:lnTo>
                  <a:lnTo>
                    <a:pt x="4669625" y="0"/>
                  </a:lnTo>
                  <a:close/>
                </a:path>
                <a:path w="8229600" h="1896110">
                  <a:moveTo>
                    <a:pt x="5025606" y="0"/>
                  </a:moveTo>
                  <a:lnTo>
                    <a:pt x="4669650" y="0"/>
                  </a:lnTo>
                  <a:lnTo>
                    <a:pt x="4669650" y="1895983"/>
                  </a:lnTo>
                  <a:lnTo>
                    <a:pt x="5025606" y="1895983"/>
                  </a:lnTo>
                  <a:lnTo>
                    <a:pt x="5025606" y="0"/>
                  </a:lnTo>
                  <a:close/>
                </a:path>
                <a:path w="8229600" h="1896110">
                  <a:moveTo>
                    <a:pt x="5381587" y="0"/>
                  </a:moveTo>
                  <a:lnTo>
                    <a:pt x="5025631" y="0"/>
                  </a:lnTo>
                  <a:lnTo>
                    <a:pt x="5025631" y="1895983"/>
                  </a:lnTo>
                  <a:lnTo>
                    <a:pt x="5381587" y="1895983"/>
                  </a:lnTo>
                  <a:lnTo>
                    <a:pt x="5381587" y="0"/>
                  </a:lnTo>
                  <a:close/>
                </a:path>
                <a:path w="8229600" h="1896110">
                  <a:moveTo>
                    <a:pt x="6093422" y="0"/>
                  </a:moveTo>
                  <a:lnTo>
                    <a:pt x="5737568" y="0"/>
                  </a:lnTo>
                  <a:lnTo>
                    <a:pt x="5381612" y="0"/>
                  </a:lnTo>
                  <a:lnTo>
                    <a:pt x="5381612" y="1895983"/>
                  </a:lnTo>
                  <a:lnTo>
                    <a:pt x="5737466" y="1895983"/>
                  </a:lnTo>
                  <a:lnTo>
                    <a:pt x="6093422" y="1895983"/>
                  </a:lnTo>
                  <a:lnTo>
                    <a:pt x="6093422" y="0"/>
                  </a:lnTo>
                  <a:close/>
                </a:path>
                <a:path w="8229600" h="1896110">
                  <a:moveTo>
                    <a:pt x="6449403" y="0"/>
                  </a:moveTo>
                  <a:lnTo>
                    <a:pt x="6093447" y="0"/>
                  </a:lnTo>
                  <a:lnTo>
                    <a:pt x="6093447" y="1895983"/>
                  </a:lnTo>
                  <a:lnTo>
                    <a:pt x="6449403" y="1895983"/>
                  </a:lnTo>
                  <a:lnTo>
                    <a:pt x="6449403" y="0"/>
                  </a:lnTo>
                  <a:close/>
                </a:path>
                <a:path w="8229600" h="1896110">
                  <a:moveTo>
                    <a:pt x="6805384" y="0"/>
                  </a:moveTo>
                  <a:lnTo>
                    <a:pt x="6449428" y="0"/>
                  </a:lnTo>
                  <a:lnTo>
                    <a:pt x="6449428" y="1895983"/>
                  </a:lnTo>
                  <a:lnTo>
                    <a:pt x="6805384" y="1895983"/>
                  </a:lnTo>
                  <a:lnTo>
                    <a:pt x="6805384" y="0"/>
                  </a:lnTo>
                  <a:close/>
                </a:path>
                <a:path w="8229600" h="1896110">
                  <a:moveTo>
                    <a:pt x="7161365" y="0"/>
                  </a:moveTo>
                  <a:lnTo>
                    <a:pt x="6805409" y="0"/>
                  </a:lnTo>
                  <a:lnTo>
                    <a:pt x="6805409" y="1895983"/>
                  </a:lnTo>
                  <a:lnTo>
                    <a:pt x="7161365" y="1895983"/>
                  </a:lnTo>
                  <a:lnTo>
                    <a:pt x="7161365" y="0"/>
                  </a:lnTo>
                  <a:close/>
                </a:path>
                <a:path w="8229600" h="1896110">
                  <a:moveTo>
                    <a:pt x="7873200" y="0"/>
                  </a:moveTo>
                  <a:lnTo>
                    <a:pt x="7517346" y="0"/>
                  </a:lnTo>
                  <a:lnTo>
                    <a:pt x="7161390" y="0"/>
                  </a:lnTo>
                  <a:lnTo>
                    <a:pt x="7161390" y="1895983"/>
                  </a:lnTo>
                  <a:lnTo>
                    <a:pt x="7517244" y="1895983"/>
                  </a:lnTo>
                  <a:lnTo>
                    <a:pt x="7873200" y="1895983"/>
                  </a:lnTo>
                  <a:lnTo>
                    <a:pt x="7873200" y="0"/>
                  </a:lnTo>
                  <a:close/>
                </a:path>
                <a:path w="8229600" h="1896110">
                  <a:moveTo>
                    <a:pt x="8229181" y="0"/>
                  </a:moveTo>
                  <a:lnTo>
                    <a:pt x="7873225" y="0"/>
                  </a:lnTo>
                  <a:lnTo>
                    <a:pt x="7873225" y="1895983"/>
                  </a:lnTo>
                  <a:lnTo>
                    <a:pt x="8229181" y="1895983"/>
                  </a:lnTo>
                  <a:lnTo>
                    <a:pt x="8229181" y="0"/>
                  </a:lnTo>
                  <a:close/>
                </a:path>
              </a:pathLst>
            </a:custGeom>
            <a:solidFill>
              <a:srgbClr val="D2DF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593" y="2849498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206" y="0"/>
                  </a:lnTo>
                </a:path>
              </a:pathLst>
            </a:custGeom>
            <a:ln w="12700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593" y="4781677"/>
          <a:ext cx="8231501" cy="1671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623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623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62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48513">
                <a:tc>
                  <a:txBody>
                    <a:bodyPr/>
                    <a:lstStyle/>
                    <a:p>
                      <a:pPr marL="36830">
                        <a:lnSpc>
                          <a:spcPts val="1764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Mongo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76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2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Redis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07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HBase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32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Riak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32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Cassandra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32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MySQL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D2DFEE"/>
                      </a:solidFill>
                      <a:prstDash val="solid"/>
                    </a:lnB>
                    <a:solidFill>
                      <a:srgbClr val="F6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57593" y="256489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206" y="0"/>
                </a:lnTo>
              </a:path>
            </a:pathLst>
          </a:custGeom>
          <a:ln w="12700">
            <a:solidFill>
              <a:srgbClr val="D2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7691" y="2568955"/>
            <a:ext cx="961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hn</a:t>
            </a:r>
            <a:r>
              <a:rPr sz="1600" b="1" spc="-5" dirty="0">
                <a:latin typeface="Calibri"/>
                <a:cs typeface="Calibri"/>
              </a:rPr>
              <a:t>iq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5792" y="2868467"/>
            <a:ext cx="6992620" cy="189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1" spc="-10" dirty="0">
                <a:latin typeface="Calibri"/>
                <a:cs typeface="Calibri"/>
              </a:rPr>
              <a:t>Range-Sharding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spc="-5" dirty="0">
                <a:latin typeface="Calibri"/>
                <a:cs typeface="Calibri"/>
              </a:rPr>
              <a:t>Hash-Sharding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46000"/>
              </a:lnSpc>
            </a:pPr>
            <a:r>
              <a:rPr sz="1600" b="1" spc="-10" dirty="0">
                <a:latin typeface="Calibri"/>
                <a:cs typeface="Calibri"/>
              </a:rPr>
              <a:t>Entity-Group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Sharding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Consistent</a:t>
            </a:r>
            <a:r>
              <a:rPr sz="1600" b="1" spc="-5" dirty="0">
                <a:latin typeface="Calibri"/>
                <a:cs typeface="Calibri"/>
              </a:rPr>
              <a:t> Hashing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Shared-Disk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Transaction</a:t>
            </a:r>
            <a:r>
              <a:rPr sz="1600" b="1" spc="-10" dirty="0">
                <a:latin typeface="Calibri"/>
                <a:cs typeface="Calibri"/>
              </a:rPr>
              <a:t> Protocol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Sync.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Replication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Async.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Replication </a:t>
            </a:r>
            <a:r>
              <a:rPr sz="1600" b="1" spc="-5" dirty="0">
                <a:latin typeface="Calibri"/>
                <a:cs typeface="Calibri"/>
              </a:rPr>
              <a:t> Primary </a:t>
            </a:r>
            <a:r>
              <a:rPr sz="1600" b="1" spc="-10" dirty="0">
                <a:latin typeface="Calibri"/>
                <a:cs typeface="Calibri"/>
              </a:rPr>
              <a:t>Copy</a:t>
            </a:r>
            <a:endParaRPr sz="1600">
              <a:latin typeface="Calibri"/>
              <a:cs typeface="Calibri"/>
            </a:endParaRPr>
          </a:p>
          <a:p>
            <a:pPr marL="12700" marR="345440">
              <a:lnSpc>
                <a:spcPct val="146000"/>
              </a:lnSpc>
            </a:pPr>
            <a:r>
              <a:rPr sz="1600" b="1" spc="-10" dirty="0">
                <a:latin typeface="Calibri"/>
                <a:cs typeface="Calibri"/>
              </a:rPr>
              <a:t>Update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Anywhere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Logging</a:t>
            </a:r>
            <a:endParaRPr sz="1600">
              <a:latin typeface="Calibri"/>
              <a:cs typeface="Calibri"/>
            </a:endParaRPr>
          </a:p>
          <a:p>
            <a:pPr marL="12700" marR="523240">
              <a:lnSpc>
                <a:spcPct val="146000"/>
              </a:lnSpc>
            </a:pPr>
            <a:r>
              <a:rPr sz="1600" b="1" spc="-10" dirty="0">
                <a:latin typeface="Calibri"/>
                <a:cs typeface="Calibri"/>
              </a:rPr>
              <a:t>Update-in-Place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Caching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 b="1" spc="-5" dirty="0">
                <a:latin typeface="Calibri"/>
                <a:cs typeface="Calibri"/>
              </a:rPr>
              <a:t>In-Memory</a:t>
            </a:r>
            <a:endParaRPr sz="1600">
              <a:latin typeface="Calibri"/>
              <a:cs typeface="Calibri"/>
            </a:endParaRPr>
          </a:p>
          <a:p>
            <a:pPr marL="12700" marR="63500">
              <a:lnSpc>
                <a:spcPct val="146000"/>
              </a:lnSpc>
            </a:pPr>
            <a:r>
              <a:rPr sz="1600" b="1" spc="-10" dirty="0">
                <a:latin typeface="Calibri"/>
                <a:cs typeface="Calibri"/>
              </a:rPr>
              <a:t>Append-Only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Storage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Global</a:t>
            </a:r>
            <a:r>
              <a:rPr sz="1600" b="1" spc="-10" dirty="0">
                <a:latin typeface="Calibri"/>
                <a:cs typeface="Calibri"/>
              </a:rPr>
              <a:t> Indexing</a:t>
            </a:r>
            <a:endParaRPr sz="1600">
              <a:latin typeface="Calibri"/>
              <a:cs typeface="Calibri"/>
            </a:endParaRPr>
          </a:p>
          <a:p>
            <a:pPr marL="12700" marR="573405">
              <a:lnSpc>
                <a:spcPct val="146000"/>
              </a:lnSpc>
            </a:pPr>
            <a:r>
              <a:rPr sz="1600" b="1" spc="-5" dirty="0">
                <a:latin typeface="Calibri"/>
                <a:cs typeface="Calibri"/>
              </a:rPr>
              <a:t>Local </a:t>
            </a:r>
            <a:r>
              <a:rPr sz="1600" b="1" spc="-10" dirty="0">
                <a:latin typeface="Calibri"/>
                <a:cs typeface="Calibri"/>
              </a:rPr>
              <a:t>Indexing </a:t>
            </a:r>
            <a:r>
              <a:rPr sz="1600" b="1" spc="-5" dirty="0">
                <a:latin typeface="Calibri"/>
                <a:cs typeface="Calibri"/>
              </a:rPr>
              <a:t> Query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Planning</a:t>
            </a:r>
            <a:endParaRPr sz="1600">
              <a:latin typeface="Calibri"/>
              <a:cs typeface="Calibri"/>
            </a:endParaRPr>
          </a:p>
          <a:p>
            <a:pPr marL="12700" marR="104139">
              <a:lnSpc>
                <a:spcPct val="146000"/>
              </a:lnSpc>
            </a:pPr>
            <a:r>
              <a:rPr sz="1600" b="1" dirty="0">
                <a:latin typeface="Calibri"/>
                <a:cs typeface="Calibri"/>
              </a:rPr>
              <a:t>Analytics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Framework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Materialized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Views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668" y="1713103"/>
            <a:ext cx="4914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For </a:t>
            </a:r>
            <a:r>
              <a:rPr sz="2700" spc="-5" dirty="0">
                <a:latin typeface="Calibri Light"/>
                <a:cs typeface="Calibri Light"/>
              </a:rPr>
              <a:t>fine-grained</a:t>
            </a:r>
            <a:r>
              <a:rPr sz="2700" spc="-30" dirty="0">
                <a:latin typeface="Calibri Light"/>
                <a:cs typeface="Calibri Light"/>
              </a:rPr>
              <a:t> system</a:t>
            </a:r>
            <a:r>
              <a:rPr sz="2700" dirty="0">
                <a:latin typeface="Calibri Light"/>
                <a:cs typeface="Calibri Light"/>
              </a:rPr>
              <a:t> selection:</a:t>
            </a:r>
            <a:endParaRPr sz="27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668" y="1412599"/>
            <a:ext cx="7552055" cy="21469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72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0" dirty="0">
                <a:latin typeface="Calibri Light"/>
                <a:cs typeface="Calibri Light"/>
              </a:rPr>
              <a:t>High-Level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NoSQL</a:t>
            </a:r>
            <a:r>
              <a:rPr sz="2800" spc="-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Categories:</a:t>
            </a:r>
            <a:endParaRPr sz="2800">
              <a:latin typeface="Calibri Light"/>
              <a:cs typeface="Calibri Light"/>
            </a:endParaRPr>
          </a:p>
          <a:p>
            <a:pPr marL="506730" lvl="1" indent="-257175">
              <a:lnSpc>
                <a:spcPct val="100000"/>
              </a:lnSpc>
              <a:spcBef>
                <a:spcPts val="455"/>
              </a:spcBef>
              <a:buClr>
                <a:srgbClr val="DA1F28"/>
              </a:buClr>
              <a:buSzPct val="67500"/>
              <a:buFont typeface="Microsoft Sans Serif"/>
              <a:buChar char=""/>
              <a:tabLst>
                <a:tab pos="506095" algn="l"/>
                <a:tab pos="507365" algn="l"/>
              </a:tabLst>
            </a:pPr>
            <a:r>
              <a:rPr sz="2000" spc="-15" dirty="0">
                <a:latin typeface="Calibri Light"/>
                <a:cs typeface="Calibri Light"/>
              </a:rPr>
              <a:t>Key-Value,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Wide-Column,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Docuement,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Graph</a:t>
            </a:r>
            <a:endParaRPr sz="2000">
              <a:latin typeface="Calibri Light"/>
              <a:cs typeface="Calibri Light"/>
            </a:endParaRPr>
          </a:p>
          <a:p>
            <a:pPr marL="506730" lvl="1" indent="-257175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67500"/>
              <a:buFont typeface="Microsoft Sans Serif"/>
              <a:buChar char=""/>
              <a:tabLst>
                <a:tab pos="506095" algn="l"/>
                <a:tab pos="507365" algn="l"/>
              </a:tabLst>
            </a:pPr>
            <a:r>
              <a:rPr sz="2000" spc="-40" dirty="0">
                <a:latin typeface="Calibri Light"/>
                <a:cs typeface="Calibri Light"/>
              </a:rPr>
              <a:t>Two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out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of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{Consistent,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Available,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Partition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spc="-30" dirty="0">
                <a:latin typeface="Calibri Light"/>
                <a:cs typeface="Calibri Light"/>
              </a:rPr>
              <a:t>Tolerant}</a:t>
            </a:r>
            <a:endParaRPr sz="2000">
              <a:latin typeface="Calibri Light"/>
              <a:cs typeface="Calibri Light"/>
            </a:endParaRPr>
          </a:p>
          <a:p>
            <a:pPr marL="268605" marR="5080" indent="-256540">
              <a:lnSpc>
                <a:spcPct val="100000"/>
              </a:lnSpc>
              <a:spcBef>
                <a:spcPts val="34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Calibri Light"/>
                <a:cs typeface="Calibri Light"/>
              </a:rPr>
              <a:t>The </a:t>
            </a:r>
            <a:r>
              <a:rPr sz="2800" spc="-20" dirty="0">
                <a:latin typeface="Calibri Light"/>
                <a:cs typeface="Calibri Light"/>
              </a:rPr>
              <a:t>NoSQL</a:t>
            </a:r>
            <a:r>
              <a:rPr sz="2800" spc="-75" dirty="0">
                <a:latin typeface="Calibri Light"/>
                <a:cs typeface="Calibri Light"/>
              </a:rPr>
              <a:t> </a:t>
            </a:r>
            <a:r>
              <a:rPr sz="2800" spc="-55" dirty="0">
                <a:latin typeface="Calibri Light"/>
                <a:cs typeface="Calibri Light"/>
              </a:rPr>
              <a:t>Toolbox:</a:t>
            </a:r>
            <a:r>
              <a:rPr sz="2800" spc="-4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systems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use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similar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techniques </a:t>
            </a:r>
            <a:r>
              <a:rPr sz="2800" spc="-6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that</a:t>
            </a:r>
            <a:r>
              <a:rPr sz="2800" spc="-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promote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certain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capabilities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5496559"/>
            <a:ext cx="2162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Decision</a:t>
            </a:r>
            <a:r>
              <a:rPr sz="2800" spc="-125" dirty="0">
                <a:latin typeface="Calibri Light"/>
                <a:cs typeface="Calibri Light"/>
              </a:rPr>
              <a:t> </a:t>
            </a:r>
            <a:r>
              <a:rPr sz="2800" spc="-70" dirty="0">
                <a:latin typeface="Calibri Light"/>
                <a:cs typeface="Calibri Light"/>
              </a:rPr>
              <a:t>Tree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98373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Summary</a:t>
            </a:r>
            <a:endParaRPr sz="4100"/>
          </a:p>
        </p:txBody>
      </p:sp>
      <p:sp>
        <p:nvSpPr>
          <p:cNvPr id="6" name="object 6"/>
          <p:cNvSpPr txBox="1"/>
          <p:nvPr/>
        </p:nvSpPr>
        <p:spPr>
          <a:xfrm>
            <a:off x="779475" y="3825621"/>
            <a:ext cx="2135505" cy="115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5194" algn="r">
              <a:lnSpc>
                <a:spcPct val="100200"/>
              </a:lnSpc>
              <a:spcBef>
                <a:spcPts val="100"/>
              </a:spcBef>
            </a:pPr>
            <a:r>
              <a:rPr sz="2000" spc="-30" dirty="0">
                <a:latin typeface="Calibri Light"/>
                <a:cs typeface="Calibri Light"/>
              </a:rPr>
              <a:t>Techniques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1800" i="1" spc="-5" dirty="0">
                <a:latin typeface="Calibri Light"/>
                <a:cs typeface="Calibri Light"/>
              </a:rPr>
              <a:t>Sharding, Replication, </a:t>
            </a:r>
            <a:r>
              <a:rPr sz="1800" i="1" dirty="0">
                <a:latin typeface="Calibri Light"/>
                <a:cs typeface="Calibri Light"/>
              </a:rPr>
              <a:t> </a:t>
            </a:r>
            <a:r>
              <a:rPr sz="1800" i="1" spc="-5" dirty="0">
                <a:latin typeface="Calibri Light"/>
                <a:cs typeface="Calibri Light"/>
              </a:rPr>
              <a:t>Storage Management, </a:t>
            </a:r>
            <a:r>
              <a:rPr sz="1800" i="1" dirty="0">
                <a:latin typeface="Calibri Light"/>
                <a:cs typeface="Calibri Light"/>
              </a:rPr>
              <a:t> Query</a:t>
            </a:r>
            <a:r>
              <a:rPr sz="1800" i="1" spc="10" dirty="0">
                <a:latin typeface="Calibri Light"/>
                <a:cs typeface="Calibri Light"/>
              </a:rPr>
              <a:t> </a:t>
            </a:r>
            <a:r>
              <a:rPr sz="1800" i="1" spc="-5" dirty="0">
                <a:latin typeface="Calibri Light"/>
                <a:cs typeface="Calibri Light"/>
              </a:rPr>
              <a:t>Processing 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65120" y="3662086"/>
            <a:ext cx="3841115" cy="1937385"/>
            <a:chOff x="2865120" y="3662086"/>
            <a:chExt cx="3841115" cy="19373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20" y="3995928"/>
              <a:ext cx="973835" cy="973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272" y="4069080"/>
              <a:ext cx="832103" cy="832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8254" y="3662086"/>
              <a:ext cx="937430" cy="9374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3204" y="3717036"/>
              <a:ext cx="832103" cy="8321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69487" y="4109212"/>
              <a:ext cx="2054860" cy="386080"/>
            </a:xfrm>
            <a:custGeom>
              <a:avLst/>
              <a:gdLst/>
              <a:ahLst/>
              <a:cxnLst/>
              <a:rect l="l" t="t" r="r" b="b"/>
              <a:pathLst>
                <a:path w="2054860" h="386079">
                  <a:moveTo>
                    <a:pt x="1977547" y="27673"/>
                  </a:moveTo>
                  <a:lnTo>
                    <a:pt x="0" y="366140"/>
                  </a:lnTo>
                  <a:lnTo>
                    <a:pt x="3301" y="385699"/>
                  </a:lnTo>
                  <a:lnTo>
                    <a:pt x="1980888" y="47225"/>
                  </a:lnTo>
                  <a:lnTo>
                    <a:pt x="1977547" y="27673"/>
                  </a:lnTo>
                  <a:close/>
                </a:path>
                <a:path w="2054860" h="386079">
                  <a:moveTo>
                    <a:pt x="2053140" y="25526"/>
                  </a:moveTo>
                  <a:lnTo>
                    <a:pt x="1990089" y="25526"/>
                  </a:lnTo>
                  <a:lnTo>
                    <a:pt x="1993391" y="45085"/>
                  </a:lnTo>
                  <a:lnTo>
                    <a:pt x="1980888" y="47225"/>
                  </a:lnTo>
                  <a:lnTo>
                    <a:pt x="1985645" y="75056"/>
                  </a:lnTo>
                  <a:lnTo>
                    <a:pt x="2053140" y="25526"/>
                  </a:lnTo>
                  <a:close/>
                </a:path>
                <a:path w="2054860" h="386079">
                  <a:moveTo>
                    <a:pt x="1990089" y="25526"/>
                  </a:moveTo>
                  <a:lnTo>
                    <a:pt x="1977547" y="27673"/>
                  </a:lnTo>
                  <a:lnTo>
                    <a:pt x="1980888" y="47225"/>
                  </a:lnTo>
                  <a:lnTo>
                    <a:pt x="1993391" y="45085"/>
                  </a:lnTo>
                  <a:lnTo>
                    <a:pt x="1990089" y="25526"/>
                  </a:lnTo>
                  <a:close/>
                </a:path>
                <a:path w="2054860" h="386079">
                  <a:moveTo>
                    <a:pt x="1972817" y="0"/>
                  </a:moveTo>
                  <a:lnTo>
                    <a:pt x="1977547" y="27673"/>
                  </a:lnTo>
                  <a:lnTo>
                    <a:pt x="1990089" y="25526"/>
                  </a:lnTo>
                  <a:lnTo>
                    <a:pt x="2053140" y="25526"/>
                  </a:lnTo>
                  <a:lnTo>
                    <a:pt x="2054352" y="24637"/>
                  </a:lnTo>
                  <a:lnTo>
                    <a:pt x="1972817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8254" y="4660334"/>
              <a:ext cx="937430" cy="9388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3204" y="4715255"/>
              <a:ext cx="832103" cy="8336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68217" y="4476496"/>
              <a:ext cx="2056130" cy="670560"/>
            </a:xfrm>
            <a:custGeom>
              <a:avLst/>
              <a:gdLst/>
              <a:ahLst/>
              <a:cxnLst/>
              <a:rect l="l" t="t" r="r" b="b"/>
              <a:pathLst>
                <a:path w="2056129" h="670560">
                  <a:moveTo>
                    <a:pt x="1979949" y="643099"/>
                  </a:moveTo>
                  <a:lnTo>
                    <a:pt x="1971421" y="670051"/>
                  </a:lnTo>
                  <a:lnTo>
                    <a:pt x="2055622" y="656589"/>
                  </a:lnTo>
                  <a:lnTo>
                    <a:pt x="2045638" y="646937"/>
                  </a:lnTo>
                  <a:lnTo>
                    <a:pt x="1992122" y="646937"/>
                  </a:lnTo>
                  <a:lnTo>
                    <a:pt x="1979949" y="643099"/>
                  </a:lnTo>
                  <a:close/>
                </a:path>
                <a:path w="2056129" h="670560">
                  <a:moveTo>
                    <a:pt x="1985935" y="624183"/>
                  </a:moveTo>
                  <a:lnTo>
                    <a:pt x="1979949" y="643099"/>
                  </a:lnTo>
                  <a:lnTo>
                    <a:pt x="1992122" y="646937"/>
                  </a:lnTo>
                  <a:lnTo>
                    <a:pt x="1998091" y="628014"/>
                  </a:lnTo>
                  <a:lnTo>
                    <a:pt x="1985935" y="624183"/>
                  </a:lnTo>
                  <a:close/>
                </a:path>
                <a:path w="2056129" h="670560">
                  <a:moveTo>
                    <a:pt x="1994408" y="597407"/>
                  </a:moveTo>
                  <a:lnTo>
                    <a:pt x="1985935" y="624183"/>
                  </a:lnTo>
                  <a:lnTo>
                    <a:pt x="1998091" y="628014"/>
                  </a:lnTo>
                  <a:lnTo>
                    <a:pt x="1992122" y="646937"/>
                  </a:lnTo>
                  <a:lnTo>
                    <a:pt x="2045638" y="646937"/>
                  </a:lnTo>
                  <a:lnTo>
                    <a:pt x="1994408" y="597407"/>
                  </a:lnTo>
                  <a:close/>
                </a:path>
                <a:path w="2056129" h="670560">
                  <a:moveTo>
                    <a:pt x="5842" y="0"/>
                  </a:moveTo>
                  <a:lnTo>
                    <a:pt x="0" y="18795"/>
                  </a:lnTo>
                  <a:lnTo>
                    <a:pt x="1979949" y="643099"/>
                  </a:lnTo>
                  <a:lnTo>
                    <a:pt x="1985935" y="624183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81545" y="3736085"/>
            <a:ext cx="1450975" cy="6388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2000" spc="-15" dirty="0">
                <a:latin typeface="Calibri Light"/>
                <a:cs typeface="Calibri Light"/>
              </a:rPr>
              <a:t>Functional 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35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equi</a:t>
            </a:r>
            <a:r>
              <a:rPr sz="2000" spc="-30" dirty="0">
                <a:latin typeface="Calibri Light"/>
                <a:cs typeface="Calibri Light"/>
              </a:rPr>
              <a:t>r</a:t>
            </a:r>
            <a:r>
              <a:rPr sz="2000" spc="-5" dirty="0">
                <a:latin typeface="Calibri Light"/>
                <a:cs typeface="Calibri Light"/>
              </a:rPr>
              <a:t>e</a:t>
            </a:r>
            <a:r>
              <a:rPr sz="2000" spc="-10" dirty="0">
                <a:latin typeface="Calibri Light"/>
                <a:cs typeface="Calibri Light"/>
              </a:rPr>
              <a:t>m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35" dirty="0">
                <a:latin typeface="Calibri Light"/>
                <a:cs typeface="Calibri Light"/>
              </a:rPr>
              <a:t>n</a:t>
            </a:r>
            <a:r>
              <a:rPr sz="2000" dirty="0">
                <a:latin typeface="Calibri Light"/>
                <a:cs typeface="Calibri Light"/>
              </a:rPr>
              <a:t>ts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1545" y="4795520"/>
            <a:ext cx="1538605" cy="6388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2000" spc="-10" dirty="0">
                <a:latin typeface="Calibri Light"/>
                <a:cs typeface="Calibri Light"/>
              </a:rPr>
              <a:t>N</a:t>
            </a:r>
            <a:r>
              <a:rPr sz="2000" spc="-5" dirty="0">
                <a:latin typeface="Calibri Light"/>
                <a:cs typeface="Calibri Light"/>
              </a:rPr>
              <a:t>o</a:t>
            </a:r>
            <a:r>
              <a:rPr sz="2000" spc="-25" dirty="0">
                <a:latin typeface="Calibri Light"/>
                <a:cs typeface="Calibri Light"/>
              </a:rPr>
              <a:t>n</a:t>
            </a:r>
            <a:r>
              <a:rPr sz="2000" spc="-15" dirty="0">
                <a:latin typeface="Calibri Light"/>
                <a:cs typeface="Calibri Light"/>
              </a:rPr>
              <a:t>-f</a:t>
            </a:r>
            <a:r>
              <a:rPr sz="2000" spc="-25" dirty="0">
                <a:latin typeface="Calibri Light"/>
                <a:cs typeface="Calibri Light"/>
              </a:rPr>
              <a:t>u</a:t>
            </a:r>
            <a:r>
              <a:rPr sz="2000" spc="-10" dirty="0">
                <a:latin typeface="Calibri Light"/>
                <a:cs typeface="Calibri Light"/>
              </a:rPr>
              <a:t>n</a:t>
            </a:r>
            <a:r>
              <a:rPr sz="2000" spc="-15" dirty="0">
                <a:latin typeface="Calibri Light"/>
                <a:cs typeface="Calibri Light"/>
              </a:rPr>
              <a:t>ct</a:t>
            </a:r>
            <a:r>
              <a:rPr sz="2000" spc="-10" dirty="0">
                <a:latin typeface="Calibri Light"/>
                <a:cs typeface="Calibri Light"/>
              </a:rPr>
              <a:t>i</a:t>
            </a:r>
            <a:r>
              <a:rPr sz="2000" spc="-15" dirty="0">
                <a:latin typeface="Calibri Light"/>
                <a:cs typeface="Calibri Light"/>
              </a:rPr>
              <a:t>o</a:t>
            </a:r>
            <a:r>
              <a:rPr sz="2000" spc="-25" dirty="0">
                <a:latin typeface="Calibri Light"/>
                <a:cs typeface="Calibri Light"/>
              </a:rPr>
              <a:t>n</a:t>
            </a:r>
            <a:r>
              <a:rPr sz="2000" spc="-20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l  </a:t>
            </a:r>
            <a:r>
              <a:rPr sz="2000" spc="-10" dirty="0">
                <a:latin typeface="Calibri Light"/>
                <a:cs typeface="Calibri Light"/>
              </a:rPr>
              <a:t>Requirements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6910" y="3961638"/>
            <a:ext cx="824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 Light"/>
                <a:cs typeface="Calibri Light"/>
              </a:rPr>
              <a:t>p</a:t>
            </a:r>
            <a:r>
              <a:rPr sz="1800" spc="-35" dirty="0">
                <a:latin typeface="Calibri Light"/>
                <a:cs typeface="Calibri Light"/>
              </a:rPr>
              <a:t>r</a:t>
            </a:r>
            <a:r>
              <a:rPr sz="1800" spc="-5" dirty="0">
                <a:latin typeface="Calibri Light"/>
                <a:cs typeface="Calibri Light"/>
              </a:rPr>
              <a:t>omo</a:t>
            </a:r>
            <a:r>
              <a:rPr sz="1800" spc="-2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e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13576" y="3779520"/>
            <a:ext cx="1668780" cy="2900680"/>
            <a:chOff x="6513576" y="3779520"/>
            <a:chExt cx="1668780" cy="2900680"/>
          </a:xfrm>
        </p:grpSpPr>
        <p:sp>
          <p:nvSpPr>
            <p:cNvPr id="3" name="object 3"/>
            <p:cNvSpPr/>
            <p:nvPr/>
          </p:nvSpPr>
          <p:spPr>
            <a:xfrm>
              <a:off x="6523482" y="3789426"/>
              <a:ext cx="1649095" cy="2880360"/>
            </a:xfrm>
            <a:custGeom>
              <a:avLst/>
              <a:gdLst/>
              <a:ahLst/>
              <a:cxnLst/>
              <a:rect l="l" t="t" r="r" b="b"/>
              <a:pathLst>
                <a:path w="1649095" h="2880359">
                  <a:moveTo>
                    <a:pt x="1648968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1648968" y="2880360"/>
                  </a:lnTo>
                  <a:lnTo>
                    <a:pt x="1648968" y="0"/>
                  </a:lnTo>
                  <a:close/>
                </a:path>
              </a:pathLst>
            </a:custGeom>
            <a:solidFill>
              <a:srgbClr val="FADFD1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3482" y="3789426"/>
              <a:ext cx="1649095" cy="2880360"/>
            </a:xfrm>
            <a:custGeom>
              <a:avLst/>
              <a:gdLst/>
              <a:ahLst/>
              <a:cxnLst/>
              <a:rect l="l" t="t" r="r" b="b"/>
              <a:pathLst>
                <a:path w="1649095" h="2880359">
                  <a:moveTo>
                    <a:pt x="0" y="2880360"/>
                  </a:moveTo>
                  <a:lnTo>
                    <a:pt x="1648968" y="2880360"/>
                  </a:lnTo>
                  <a:lnTo>
                    <a:pt x="1648968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811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701289" y="3789426"/>
            <a:ext cx="1440180" cy="1888489"/>
          </a:xfrm>
          <a:custGeom>
            <a:avLst/>
            <a:gdLst/>
            <a:ahLst/>
            <a:cxnLst/>
            <a:rect l="l" t="t" r="r" b="b"/>
            <a:pathLst>
              <a:path w="1440179" h="1888489">
                <a:moveTo>
                  <a:pt x="0" y="1888236"/>
                </a:moveTo>
                <a:lnTo>
                  <a:pt x="1440180" y="1888236"/>
                </a:lnTo>
                <a:lnTo>
                  <a:pt x="1440180" y="0"/>
                </a:lnTo>
                <a:lnTo>
                  <a:pt x="0" y="0"/>
                </a:lnTo>
                <a:lnTo>
                  <a:pt x="0" y="1888236"/>
                </a:lnTo>
                <a:close/>
              </a:path>
            </a:pathLst>
          </a:custGeom>
          <a:ln w="19811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668" y="1435832"/>
            <a:ext cx="6607809" cy="18802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4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20" dirty="0">
                <a:latin typeface="Calibri Light"/>
                <a:cs typeface="Calibri Light"/>
              </a:rPr>
              <a:t>Current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NoSQL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systems</a:t>
            </a:r>
            <a:r>
              <a:rPr sz="2800" spc="3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very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good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at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scaling:</a:t>
            </a:r>
            <a:endParaRPr sz="2800">
              <a:latin typeface="Calibri Light"/>
              <a:cs typeface="Calibri Light"/>
            </a:endParaRPr>
          </a:p>
          <a:p>
            <a:pPr marL="506730" lvl="1" indent="-257175">
              <a:lnSpc>
                <a:spcPct val="100000"/>
              </a:lnSpc>
              <a:spcBef>
                <a:spcPts val="415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506095" algn="l"/>
                <a:tab pos="507365" algn="l"/>
              </a:tabLst>
            </a:pPr>
            <a:r>
              <a:rPr sz="2600" spc="-20" dirty="0">
                <a:latin typeface="Calibri Light"/>
                <a:cs typeface="Calibri Light"/>
              </a:rPr>
              <a:t>Data</a:t>
            </a:r>
            <a:r>
              <a:rPr sz="2600" spc="-50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storage</a:t>
            </a:r>
            <a:endParaRPr sz="2600">
              <a:latin typeface="Calibri Light"/>
              <a:cs typeface="Calibri Light"/>
            </a:endParaRPr>
          </a:p>
          <a:p>
            <a:pPr marL="506730" lvl="1" indent="-257175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506095" algn="l"/>
                <a:tab pos="507365" algn="l"/>
              </a:tabLst>
            </a:pPr>
            <a:r>
              <a:rPr sz="2600" dirty="0">
                <a:latin typeface="Calibri Light"/>
                <a:cs typeface="Calibri Light"/>
              </a:rPr>
              <a:t>Simple</a:t>
            </a:r>
            <a:r>
              <a:rPr sz="2600" spc="-50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retrieval</a:t>
            </a:r>
            <a:endParaRPr sz="26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0" dirty="0">
                <a:latin typeface="Calibri Light"/>
                <a:cs typeface="Calibri Light"/>
              </a:rPr>
              <a:t>But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how </a:t>
            </a:r>
            <a:r>
              <a:rPr sz="2800" spc="-15" dirty="0">
                <a:latin typeface="Calibri Light"/>
                <a:cs typeface="Calibri Light"/>
              </a:rPr>
              <a:t>to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handle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real-time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queries?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98373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Summary</a:t>
            </a:r>
            <a:endParaRPr sz="4100"/>
          </a:p>
        </p:txBody>
      </p:sp>
      <p:grpSp>
        <p:nvGrpSpPr>
          <p:cNvPr id="9" name="object 9"/>
          <p:cNvGrpSpPr/>
          <p:nvPr/>
        </p:nvGrpSpPr>
        <p:grpSpPr>
          <a:xfrm>
            <a:off x="2872739" y="3898391"/>
            <a:ext cx="1094740" cy="1668780"/>
            <a:chOff x="2872739" y="3898391"/>
            <a:chExt cx="1094740" cy="16687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2739" y="3898391"/>
              <a:ext cx="1078992" cy="5440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7979" y="4485131"/>
              <a:ext cx="1078992" cy="5440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7979" y="5024627"/>
              <a:ext cx="1078992" cy="54254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149344" y="4329477"/>
            <a:ext cx="3844290" cy="1160145"/>
            <a:chOff x="4149344" y="4329477"/>
            <a:chExt cx="3844290" cy="11601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060" y="4533617"/>
              <a:ext cx="397962" cy="3783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7927" y="4535424"/>
              <a:ext cx="304800" cy="2941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57927" y="4535424"/>
              <a:ext cx="304800" cy="294640"/>
            </a:xfrm>
            <a:custGeom>
              <a:avLst/>
              <a:gdLst/>
              <a:ahLst/>
              <a:cxnLst/>
              <a:rect l="l" t="t" r="r" b="b"/>
              <a:pathLst>
                <a:path w="304800" h="294639">
                  <a:moveTo>
                    <a:pt x="0" y="49021"/>
                  </a:moveTo>
                  <a:lnTo>
                    <a:pt x="3855" y="29950"/>
                  </a:lnTo>
                  <a:lnTo>
                    <a:pt x="14366" y="14366"/>
                  </a:lnTo>
                  <a:lnTo>
                    <a:pt x="29950" y="3855"/>
                  </a:lnTo>
                  <a:lnTo>
                    <a:pt x="49022" y="0"/>
                  </a:lnTo>
                  <a:lnTo>
                    <a:pt x="255777" y="0"/>
                  </a:lnTo>
                  <a:lnTo>
                    <a:pt x="274849" y="3855"/>
                  </a:lnTo>
                  <a:lnTo>
                    <a:pt x="290433" y="14366"/>
                  </a:lnTo>
                  <a:lnTo>
                    <a:pt x="300944" y="29950"/>
                  </a:lnTo>
                  <a:lnTo>
                    <a:pt x="304800" y="49021"/>
                  </a:lnTo>
                  <a:lnTo>
                    <a:pt x="304800" y="245109"/>
                  </a:lnTo>
                  <a:lnTo>
                    <a:pt x="300944" y="264181"/>
                  </a:lnTo>
                  <a:lnTo>
                    <a:pt x="290433" y="279765"/>
                  </a:lnTo>
                  <a:lnTo>
                    <a:pt x="274849" y="290276"/>
                  </a:lnTo>
                  <a:lnTo>
                    <a:pt x="255777" y="294131"/>
                  </a:lnTo>
                  <a:lnTo>
                    <a:pt x="49022" y="294131"/>
                  </a:lnTo>
                  <a:lnTo>
                    <a:pt x="29950" y="290276"/>
                  </a:lnTo>
                  <a:lnTo>
                    <a:pt x="14366" y="279765"/>
                  </a:lnTo>
                  <a:lnTo>
                    <a:pt x="3855" y="264181"/>
                  </a:lnTo>
                  <a:lnTo>
                    <a:pt x="0" y="245109"/>
                  </a:lnTo>
                  <a:lnTo>
                    <a:pt x="0" y="49021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9060" y="4957365"/>
              <a:ext cx="397962" cy="3859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7927" y="4968240"/>
              <a:ext cx="304800" cy="2926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57927" y="4968240"/>
              <a:ext cx="304800" cy="292735"/>
            </a:xfrm>
            <a:custGeom>
              <a:avLst/>
              <a:gdLst/>
              <a:ahLst/>
              <a:cxnLst/>
              <a:rect l="l" t="t" r="r" b="b"/>
              <a:pathLst>
                <a:path w="304800" h="292735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256032" y="0"/>
                  </a:lnTo>
                  <a:lnTo>
                    <a:pt x="275010" y="3833"/>
                  </a:lnTo>
                  <a:lnTo>
                    <a:pt x="290512" y="14287"/>
                  </a:lnTo>
                  <a:lnTo>
                    <a:pt x="300966" y="29789"/>
                  </a:lnTo>
                  <a:lnTo>
                    <a:pt x="304800" y="48768"/>
                  </a:lnTo>
                  <a:lnTo>
                    <a:pt x="304800" y="243840"/>
                  </a:lnTo>
                  <a:lnTo>
                    <a:pt x="300966" y="262818"/>
                  </a:lnTo>
                  <a:lnTo>
                    <a:pt x="290512" y="278320"/>
                  </a:lnTo>
                  <a:lnTo>
                    <a:pt x="275010" y="288774"/>
                  </a:lnTo>
                  <a:lnTo>
                    <a:pt x="256032" y="292608"/>
                  </a:lnTo>
                  <a:lnTo>
                    <a:pt x="48768" y="292608"/>
                  </a:lnTo>
                  <a:lnTo>
                    <a:pt x="29789" y="288774"/>
                  </a:lnTo>
                  <a:lnTo>
                    <a:pt x="14287" y="278320"/>
                  </a:lnTo>
                  <a:lnTo>
                    <a:pt x="3833" y="262818"/>
                  </a:lnTo>
                  <a:lnTo>
                    <a:pt x="0" y="243840"/>
                  </a:lnTo>
                  <a:lnTo>
                    <a:pt x="0" y="48768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9344" y="4665980"/>
              <a:ext cx="609600" cy="467995"/>
            </a:xfrm>
            <a:custGeom>
              <a:avLst/>
              <a:gdLst/>
              <a:ahLst/>
              <a:cxnLst/>
              <a:rect l="l" t="t" r="r" b="b"/>
              <a:pathLst>
                <a:path w="609600" h="467995">
                  <a:moveTo>
                    <a:pt x="609473" y="448945"/>
                  </a:moveTo>
                  <a:lnTo>
                    <a:pt x="594207" y="433197"/>
                  </a:lnTo>
                  <a:lnTo>
                    <a:pt x="506349" y="342519"/>
                  </a:lnTo>
                  <a:lnTo>
                    <a:pt x="491693" y="384213"/>
                  </a:lnTo>
                  <a:lnTo>
                    <a:pt x="72948" y="237121"/>
                  </a:lnTo>
                  <a:lnTo>
                    <a:pt x="492480" y="82931"/>
                  </a:lnTo>
                  <a:lnTo>
                    <a:pt x="507746" y="124460"/>
                  </a:lnTo>
                  <a:lnTo>
                    <a:pt x="592963" y="33909"/>
                  </a:lnTo>
                  <a:lnTo>
                    <a:pt x="609346" y="16510"/>
                  </a:lnTo>
                  <a:lnTo>
                    <a:pt x="462026" y="0"/>
                  </a:lnTo>
                  <a:lnTo>
                    <a:pt x="477266" y="41516"/>
                  </a:lnTo>
                  <a:lnTo>
                    <a:pt x="2794" y="215900"/>
                  </a:lnTo>
                  <a:lnTo>
                    <a:pt x="9017" y="232816"/>
                  </a:lnTo>
                  <a:lnTo>
                    <a:pt x="0" y="258318"/>
                  </a:lnTo>
                  <a:lnTo>
                    <a:pt x="477050" y="425907"/>
                  </a:lnTo>
                  <a:lnTo>
                    <a:pt x="462407" y="467614"/>
                  </a:lnTo>
                  <a:lnTo>
                    <a:pt x="609473" y="448945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6468" y="4329477"/>
              <a:ext cx="397962" cy="3859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5336" y="4340352"/>
              <a:ext cx="304800" cy="2926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55336" y="4340352"/>
              <a:ext cx="304800" cy="292735"/>
            </a:xfrm>
            <a:custGeom>
              <a:avLst/>
              <a:gdLst/>
              <a:ahLst/>
              <a:cxnLst/>
              <a:rect l="l" t="t" r="r" b="b"/>
              <a:pathLst>
                <a:path w="304800" h="292735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7" y="0"/>
                  </a:lnTo>
                  <a:lnTo>
                    <a:pt x="256031" y="0"/>
                  </a:lnTo>
                  <a:lnTo>
                    <a:pt x="275010" y="3833"/>
                  </a:lnTo>
                  <a:lnTo>
                    <a:pt x="290512" y="14287"/>
                  </a:lnTo>
                  <a:lnTo>
                    <a:pt x="300966" y="29789"/>
                  </a:lnTo>
                  <a:lnTo>
                    <a:pt x="304800" y="48768"/>
                  </a:lnTo>
                  <a:lnTo>
                    <a:pt x="304800" y="243840"/>
                  </a:lnTo>
                  <a:lnTo>
                    <a:pt x="300966" y="262818"/>
                  </a:lnTo>
                  <a:lnTo>
                    <a:pt x="290512" y="278320"/>
                  </a:lnTo>
                  <a:lnTo>
                    <a:pt x="275010" y="288774"/>
                  </a:lnTo>
                  <a:lnTo>
                    <a:pt x="256031" y="292608"/>
                  </a:lnTo>
                  <a:lnTo>
                    <a:pt x="48767" y="292608"/>
                  </a:lnTo>
                  <a:lnTo>
                    <a:pt x="29789" y="288774"/>
                  </a:lnTo>
                  <a:lnTo>
                    <a:pt x="14287" y="278320"/>
                  </a:lnTo>
                  <a:lnTo>
                    <a:pt x="3833" y="262818"/>
                  </a:lnTo>
                  <a:lnTo>
                    <a:pt x="0" y="243840"/>
                  </a:lnTo>
                  <a:lnTo>
                    <a:pt x="0" y="48768"/>
                  </a:lnTo>
                  <a:close/>
                </a:path>
              </a:pathLst>
            </a:custGeom>
            <a:ln w="9143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0536" y="4487418"/>
              <a:ext cx="304800" cy="196215"/>
            </a:xfrm>
            <a:custGeom>
              <a:avLst/>
              <a:gdLst/>
              <a:ahLst/>
              <a:cxnLst/>
              <a:rect l="l" t="t" r="r" b="b"/>
              <a:pathLst>
                <a:path w="304800" h="196214">
                  <a:moveTo>
                    <a:pt x="179541" y="49539"/>
                  </a:moveTo>
                  <a:lnTo>
                    <a:pt x="0" y="157860"/>
                  </a:lnTo>
                  <a:lnTo>
                    <a:pt x="22860" y="195706"/>
                  </a:lnTo>
                  <a:lnTo>
                    <a:pt x="202339" y="87352"/>
                  </a:lnTo>
                  <a:lnTo>
                    <a:pt x="179541" y="49539"/>
                  </a:lnTo>
                  <a:close/>
                </a:path>
                <a:path w="304800" h="196214">
                  <a:moveTo>
                    <a:pt x="280307" y="38099"/>
                  </a:moveTo>
                  <a:lnTo>
                    <a:pt x="198500" y="38099"/>
                  </a:lnTo>
                  <a:lnTo>
                    <a:pt x="221234" y="75945"/>
                  </a:lnTo>
                  <a:lnTo>
                    <a:pt x="202339" y="87352"/>
                  </a:lnTo>
                  <a:lnTo>
                    <a:pt x="225171" y="125221"/>
                  </a:lnTo>
                  <a:lnTo>
                    <a:pt x="280307" y="38099"/>
                  </a:lnTo>
                  <a:close/>
                </a:path>
                <a:path w="304800" h="196214">
                  <a:moveTo>
                    <a:pt x="198500" y="38099"/>
                  </a:moveTo>
                  <a:lnTo>
                    <a:pt x="179541" y="49539"/>
                  </a:lnTo>
                  <a:lnTo>
                    <a:pt x="202339" y="87352"/>
                  </a:lnTo>
                  <a:lnTo>
                    <a:pt x="221234" y="75945"/>
                  </a:lnTo>
                  <a:lnTo>
                    <a:pt x="198500" y="38099"/>
                  </a:lnTo>
                  <a:close/>
                </a:path>
                <a:path w="304800" h="196214">
                  <a:moveTo>
                    <a:pt x="304418" y="0"/>
                  </a:moveTo>
                  <a:lnTo>
                    <a:pt x="156717" y="11683"/>
                  </a:lnTo>
                  <a:lnTo>
                    <a:pt x="179541" y="49539"/>
                  </a:lnTo>
                  <a:lnTo>
                    <a:pt x="198500" y="38099"/>
                  </a:lnTo>
                  <a:lnTo>
                    <a:pt x="280307" y="38099"/>
                  </a:lnTo>
                  <a:lnTo>
                    <a:pt x="304418" y="0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6468" y="5103669"/>
              <a:ext cx="397962" cy="3859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5336" y="5114544"/>
              <a:ext cx="304800" cy="2926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355336" y="5114544"/>
              <a:ext cx="304800" cy="292735"/>
            </a:xfrm>
            <a:custGeom>
              <a:avLst/>
              <a:gdLst/>
              <a:ahLst/>
              <a:cxnLst/>
              <a:rect l="l" t="t" r="r" b="b"/>
              <a:pathLst>
                <a:path w="304800" h="292735">
                  <a:moveTo>
                    <a:pt x="0" y="48767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7" y="0"/>
                  </a:lnTo>
                  <a:lnTo>
                    <a:pt x="256031" y="0"/>
                  </a:lnTo>
                  <a:lnTo>
                    <a:pt x="275010" y="3833"/>
                  </a:lnTo>
                  <a:lnTo>
                    <a:pt x="290512" y="14287"/>
                  </a:lnTo>
                  <a:lnTo>
                    <a:pt x="300966" y="29789"/>
                  </a:lnTo>
                  <a:lnTo>
                    <a:pt x="304800" y="48767"/>
                  </a:lnTo>
                  <a:lnTo>
                    <a:pt x="304800" y="243839"/>
                  </a:lnTo>
                  <a:lnTo>
                    <a:pt x="300966" y="262818"/>
                  </a:lnTo>
                  <a:lnTo>
                    <a:pt x="290512" y="278320"/>
                  </a:lnTo>
                  <a:lnTo>
                    <a:pt x="275010" y="288774"/>
                  </a:lnTo>
                  <a:lnTo>
                    <a:pt x="256031" y="292607"/>
                  </a:lnTo>
                  <a:lnTo>
                    <a:pt x="48767" y="292607"/>
                  </a:lnTo>
                  <a:lnTo>
                    <a:pt x="29789" y="288774"/>
                  </a:lnTo>
                  <a:lnTo>
                    <a:pt x="14287" y="278320"/>
                  </a:lnTo>
                  <a:lnTo>
                    <a:pt x="3833" y="262818"/>
                  </a:lnTo>
                  <a:lnTo>
                    <a:pt x="0" y="243839"/>
                  </a:lnTo>
                  <a:lnTo>
                    <a:pt x="0" y="48767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2695" y="4879086"/>
              <a:ext cx="303530" cy="400050"/>
            </a:xfrm>
            <a:custGeom>
              <a:avLst/>
              <a:gdLst/>
              <a:ahLst/>
              <a:cxnLst/>
              <a:rect l="l" t="t" r="r" b="b"/>
              <a:pathLst>
                <a:path w="303529" h="400050">
                  <a:moveTo>
                    <a:pt x="303276" y="0"/>
                  </a:moveTo>
                  <a:lnTo>
                    <a:pt x="159893" y="37338"/>
                  </a:lnTo>
                  <a:lnTo>
                    <a:pt x="188912" y="70599"/>
                  </a:lnTo>
                  <a:lnTo>
                    <a:pt x="8509" y="228219"/>
                  </a:lnTo>
                  <a:lnTo>
                    <a:pt x="12623" y="232956"/>
                  </a:lnTo>
                  <a:lnTo>
                    <a:pt x="0" y="255524"/>
                  </a:lnTo>
                  <a:lnTo>
                    <a:pt x="175602" y="354152"/>
                  </a:lnTo>
                  <a:lnTo>
                    <a:pt x="153924" y="392684"/>
                  </a:lnTo>
                  <a:lnTo>
                    <a:pt x="302006" y="399796"/>
                  </a:lnTo>
                  <a:lnTo>
                    <a:pt x="278434" y="364998"/>
                  </a:lnTo>
                  <a:lnTo>
                    <a:pt x="218948" y="277114"/>
                  </a:lnTo>
                  <a:lnTo>
                    <a:pt x="197294" y="315595"/>
                  </a:lnTo>
                  <a:lnTo>
                    <a:pt x="62318" y="239801"/>
                  </a:lnTo>
                  <a:lnTo>
                    <a:pt x="217970" y="103886"/>
                  </a:lnTo>
                  <a:lnTo>
                    <a:pt x="247015" y="137160"/>
                  </a:lnTo>
                  <a:lnTo>
                    <a:pt x="280301" y="56007"/>
                  </a:lnTo>
                  <a:lnTo>
                    <a:pt x="303276" y="0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1529" y="4533617"/>
              <a:ext cx="399408" cy="378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0364" y="4535424"/>
              <a:ext cx="306324" cy="29413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60364" y="4535424"/>
              <a:ext cx="306705" cy="294640"/>
            </a:xfrm>
            <a:custGeom>
              <a:avLst/>
              <a:gdLst/>
              <a:ahLst/>
              <a:cxnLst/>
              <a:rect l="l" t="t" r="r" b="b"/>
              <a:pathLst>
                <a:path w="306704" h="294639">
                  <a:moveTo>
                    <a:pt x="0" y="49021"/>
                  </a:moveTo>
                  <a:lnTo>
                    <a:pt x="3855" y="29950"/>
                  </a:lnTo>
                  <a:lnTo>
                    <a:pt x="14366" y="14366"/>
                  </a:lnTo>
                  <a:lnTo>
                    <a:pt x="29950" y="3855"/>
                  </a:lnTo>
                  <a:lnTo>
                    <a:pt x="49022" y="0"/>
                  </a:lnTo>
                  <a:lnTo>
                    <a:pt x="257301" y="0"/>
                  </a:lnTo>
                  <a:lnTo>
                    <a:pt x="276373" y="3855"/>
                  </a:lnTo>
                  <a:lnTo>
                    <a:pt x="291957" y="14366"/>
                  </a:lnTo>
                  <a:lnTo>
                    <a:pt x="302468" y="29950"/>
                  </a:lnTo>
                  <a:lnTo>
                    <a:pt x="306324" y="49021"/>
                  </a:lnTo>
                  <a:lnTo>
                    <a:pt x="306324" y="245109"/>
                  </a:lnTo>
                  <a:lnTo>
                    <a:pt x="302468" y="264181"/>
                  </a:lnTo>
                  <a:lnTo>
                    <a:pt x="291957" y="279765"/>
                  </a:lnTo>
                  <a:lnTo>
                    <a:pt x="276373" y="290276"/>
                  </a:lnTo>
                  <a:lnTo>
                    <a:pt x="257301" y="294131"/>
                  </a:lnTo>
                  <a:lnTo>
                    <a:pt x="49022" y="294131"/>
                  </a:lnTo>
                  <a:lnTo>
                    <a:pt x="29950" y="290276"/>
                  </a:lnTo>
                  <a:lnTo>
                    <a:pt x="14366" y="279765"/>
                  </a:lnTo>
                  <a:lnTo>
                    <a:pt x="3855" y="264181"/>
                  </a:lnTo>
                  <a:lnTo>
                    <a:pt x="0" y="245109"/>
                  </a:lnTo>
                  <a:lnTo>
                    <a:pt x="0" y="49021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3941" y="4468876"/>
              <a:ext cx="338455" cy="420370"/>
            </a:xfrm>
            <a:custGeom>
              <a:avLst/>
              <a:gdLst/>
              <a:ahLst/>
              <a:cxnLst/>
              <a:rect l="l" t="t" r="r" b="b"/>
              <a:pathLst>
                <a:path w="338454" h="420370">
                  <a:moveTo>
                    <a:pt x="336804" y="213614"/>
                  </a:moveTo>
                  <a:lnTo>
                    <a:pt x="188849" y="222250"/>
                  </a:lnTo>
                  <a:lnTo>
                    <a:pt x="210896" y="260565"/>
                  </a:lnTo>
                  <a:lnTo>
                    <a:pt x="0" y="382016"/>
                  </a:lnTo>
                  <a:lnTo>
                    <a:pt x="22098" y="420243"/>
                  </a:lnTo>
                  <a:lnTo>
                    <a:pt x="232968" y="298919"/>
                  </a:lnTo>
                  <a:lnTo>
                    <a:pt x="255016" y="337185"/>
                  </a:lnTo>
                  <a:lnTo>
                    <a:pt x="313004" y="249555"/>
                  </a:lnTo>
                  <a:lnTo>
                    <a:pt x="336804" y="213614"/>
                  </a:lnTo>
                  <a:close/>
                </a:path>
                <a:path w="338454" h="420370">
                  <a:moveTo>
                    <a:pt x="338201" y="213741"/>
                  </a:moveTo>
                  <a:lnTo>
                    <a:pt x="313677" y="171704"/>
                  </a:lnTo>
                  <a:lnTo>
                    <a:pt x="263525" y="85725"/>
                  </a:lnTo>
                  <a:lnTo>
                    <a:pt x="239331" y="122656"/>
                  </a:lnTo>
                  <a:lnTo>
                    <a:pt x="52070" y="0"/>
                  </a:lnTo>
                  <a:lnTo>
                    <a:pt x="27940" y="37084"/>
                  </a:lnTo>
                  <a:lnTo>
                    <a:pt x="215099" y="159626"/>
                  </a:lnTo>
                  <a:lnTo>
                    <a:pt x="190881" y="196596"/>
                  </a:lnTo>
                  <a:lnTo>
                    <a:pt x="338201" y="213741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1529" y="4957365"/>
              <a:ext cx="399408" cy="3859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0364" y="4968240"/>
              <a:ext cx="306324" cy="2926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60364" y="4968240"/>
              <a:ext cx="306705" cy="292735"/>
            </a:xfrm>
            <a:custGeom>
              <a:avLst/>
              <a:gdLst/>
              <a:ahLst/>
              <a:cxnLst/>
              <a:rect l="l" t="t" r="r" b="b"/>
              <a:pathLst>
                <a:path w="306704" h="292735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257556" y="0"/>
                  </a:lnTo>
                  <a:lnTo>
                    <a:pt x="276534" y="3833"/>
                  </a:lnTo>
                  <a:lnTo>
                    <a:pt x="292036" y="14287"/>
                  </a:lnTo>
                  <a:lnTo>
                    <a:pt x="302490" y="29789"/>
                  </a:lnTo>
                  <a:lnTo>
                    <a:pt x="306324" y="48768"/>
                  </a:lnTo>
                  <a:lnTo>
                    <a:pt x="306324" y="243840"/>
                  </a:lnTo>
                  <a:lnTo>
                    <a:pt x="302490" y="262818"/>
                  </a:lnTo>
                  <a:lnTo>
                    <a:pt x="292036" y="278320"/>
                  </a:lnTo>
                  <a:lnTo>
                    <a:pt x="276534" y="288774"/>
                  </a:lnTo>
                  <a:lnTo>
                    <a:pt x="257556" y="292608"/>
                  </a:lnTo>
                  <a:lnTo>
                    <a:pt x="48768" y="292608"/>
                  </a:lnTo>
                  <a:lnTo>
                    <a:pt x="29789" y="288774"/>
                  </a:lnTo>
                  <a:lnTo>
                    <a:pt x="14287" y="278320"/>
                  </a:lnTo>
                  <a:lnTo>
                    <a:pt x="3833" y="262818"/>
                  </a:lnTo>
                  <a:lnTo>
                    <a:pt x="0" y="243840"/>
                  </a:lnTo>
                  <a:lnTo>
                    <a:pt x="0" y="48768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45277" y="4663694"/>
              <a:ext cx="1134110" cy="649605"/>
            </a:xfrm>
            <a:custGeom>
              <a:avLst/>
              <a:gdLst/>
              <a:ahLst/>
              <a:cxnLst/>
              <a:rect l="l" t="t" r="r" b="b"/>
              <a:pathLst>
                <a:path w="1134109" h="649604">
                  <a:moveTo>
                    <a:pt x="336804" y="442468"/>
                  </a:moveTo>
                  <a:lnTo>
                    <a:pt x="188849" y="451104"/>
                  </a:lnTo>
                  <a:lnTo>
                    <a:pt x="210896" y="489419"/>
                  </a:lnTo>
                  <a:lnTo>
                    <a:pt x="0" y="610870"/>
                  </a:lnTo>
                  <a:lnTo>
                    <a:pt x="22098" y="649097"/>
                  </a:lnTo>
                  <a:lnTo>
                    <a:pt x="232968" y="527773"/>
                  </a:lnTo>
                  <a:lnTo>
                    <a:pt x="255016" y="566039"/>
                  </a:lnTo>
                  <a:lnTo>
                    <a:pt x="313004" y="478409"/>
                  </a:lnTo>
                  <a:lnTo>
                    <a:pt x="336804" y="442468"/>
                  </a:lnTo>
                  <a:close/>
                </a:path>
                <a:path w="1134109" h="649604">
                  <a:moveTo>
                    <a:pt x="1133856" y="242824"/>
                  </a:moveTo>
                  <a:lnTo>
                    <a:pt x="1113891" y="219075"/>
                  </a:lnTo>
                  <a:lnTo>
                    <a:pt x="1038733" y="129159"/>
                  </a:lnTo>
                  <a:lnTo>
                    <a:pt x="1021054" y="169773"/>
                  </a:lnTo>
                  <a:lnTo>
                    <a:pt x="630936" y="0"/>
                  </a:lnTo>
                  <a:lnTo>
                    <a:pt x="613410" y="40640"/>
                  </a:lnTo>
                  <a:lnTo>
                    <a:pt x="1003427" y="210248"/>
                  </a:lnTo>
                  <a:lnTo>
                    <a:pt x="994206" y="231432"/>
                  </a:lnTo>
                  <a:lnTo>
                    <a:pt x="986028" y="230759"/>
                  </a:lnTo>
                  <a:lnTo>
                    <a:pt x="990092" y="240880"/>
                  </a:lnTo>
                  <a:lnTo>
                    <a:pt x="985774" y="250825"/>
                  </a:lnTo>
                  <a:lnTo>
                    <a:pt x="993914" y="250393"/>
                  </a:lnTo>
                  <a:lnTo>
                    <a:pt x="1002538" y="271792"/>
                  </a:lnTo>
                  <a:lnTo>
                    <a:pt x="613918" y="427990"/>
                  </a:lnTo>
                  <a:lnTo>
                    <a:pt x="630428" y="469011"/>
                  </a:lnTo>
                  <a:lnTo>
                    <a:pt x="1019035" y="312775"/>
                  </a:lnTo>
                  <a:lnTo>
                    <a:pt x="1035558" y="353822"/>
                  </a:lnTo>
                  <a:lnTo>
                    <a:pt x="1115517" y="263525"/>
                  </a:lnTo>
                  <a:lnTo>
                    <a:pt x="1133729" y="242963"/>
                  </a:lnTo>
                  <a:lnTo>
                    <a:pt x="1133856" y="242951"/>
                  </a:lnTo>
                  <a:lnTo>
                    <a:pt x="1133856" y="242824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97424" y="4712170"/>
              <a:ext cx="416051" cy="4038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0763" y="4727448"/>
              <a:ext cx="313944" cy="3017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94504" y="4561332"/>
              <a:ext cx="240791" cy="24231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3836" y="5001768"/>
              <a:ext cx="242315" cy="2407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82768" y="4364736"/>
              <a:ext cx="242315" cy="2423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82768" y="5140452"/>
              <a:ext cx="242315" cy="2407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03036" y="5001768"/>
              <a:ext cx="240791" cy="24079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90844" y="4570476"/>
              <a:ext cx="240791" cy="2407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75704" y="4477512"/>
              <a:ext cx="1217676" cy="85039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104769" y="5802579"/>
            <a:ext cx="7448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404040"/>
                </a:solidFill>
                <a:latin typeface="Calibri Light"/>
                <a:cs typeface="Calibri Light"/>
              </a:rPr>
              <a:t>NoSQL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404040"/>
                </a:solidFill>
                <a:latin typeface="Calibri Light"/>
                <a:cs typeface="Calibri Light"/>
              </a:rPr>
              <a:t>Sys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2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56851" y="3743168"/>
            <a:ext cx="1822450" cy="822325"/>
            <a:chOff x="856851" y="3743168"/>
            <a:chExt cx="1822450" cy="822325"/>
          </a:xfrm>
        </p:grpSpPr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6851" y="3743168"/>
              <a:ext cx="1405992" cy="8219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9847" y="3803904"/>
              <a:ext cx="961643" cy="6446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114422" y="4194810"/>
              <a:ext cx="565150" cy="368935"/>
            </a:xfrm>
            <a:custGeom>
              <a:avLst/>
              <a:gdLst/>
              <a:ahLst/>
              <a:cxnLst/>
              <a:rect l="l" t="t" r="r" b="b"/>
              <a:pathLst>
                <a:path w="565150" h="368935">
                  <a:moveTo>
                    <a:pt x="483710" y="333933"/>
                  </a:moveTo>
                  <a:lnTo>
                    <a:pt x="468121" y="358266"/>
                  </a:lnTo>
                  <a:lnTo>
                    <a:pt x="564641" y="368553"/>
                  </a:lnTo>
                  <a:lnTo>
                    <a:pt x="548694" y="341756"/>
                  </a:lnTo>
                  <a:lnTo>
                    <a:pt x="495934" y="341756"/>
                  </a:lnTo>
                  <a:lnTo>
                    <a:pt x="483710" y="333933"/>
                  </a:lnTo>
                  <a:close/>
                </a:path>
                <a:path w="565150" h="368935">
                  <a:moveTo>
                    <a:pt x="499330" y="309551"/>
                  </a:moveTo>
                  <a:lnTo>
                    <a:pt x="483710" y="333933"/>
                  </a:lnTo>
                  <a:lnTo>
                    <a:pt x="495934" y="341756"/>
                  </a:lnTo>
                  <a:lnTo>
                    <a:pt x="511556" y="317372"/>
                  </a:lnTo>
                  <a:lnTo>
                    <a:pt x="499330" y="309551"/>
                  </a:lnTo>
                  <a:close/>
                </a:path>
                <a:path w="565150" h="368935">
                  <a:moveTo>
                    <a:pt x="514984" y="285114"/>
                  </a:moveTo>
                  <a:lnTo>
                    <a:pt x="499330" y="309551"/>
                  </a:lnTo>
                  <a:lnTo>
                    <a:pt x="511556" y="317372"/>
                  </a:lnTo>
                  <a:lnTo>
                    <a:pt x="495934" y="341756"/>
                  </a:lnTo>
                  <a:lnTo>
                    <a:pt x="548694" y="341756"/>
                  </a:lnTo>
                  <a:lnTo>
                    <a:pt x="514984" y="285114"/>
                  </a:lnTo>
                  <a:close/>
                </a:path>
                <a:path w="565150" h="368935">
                  <a:moveTo>
                    <a:pt x="15493" y="0"/>
                  </a:moveTo>
                  <a:lnTo>
                    <a:pt x="0" y="24383"/>
                  </a:lnTo>
                  <a:lnTo>
                    <a:pt x="483710" y="333933"/>
                  </a:lnTo>
                  <a:lnTo>
                    <a:pt x="499330" y="309551"/>
                  </a:lnTo>
                  <a:lnTo>
                    <a:pt x="15493" y="0"/>
                  </a:lnTo>
                  <a:close/>
                </a:path>
              </a:pathLst>
            </a:custGeom>
            <a:solidFill>
              <a:srgbClr val="4F5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590661" y="4757715"/>
            <a:ext cx="1089025" cy="822325"/>
            <a:chOff x="1590661" y="4757715"/>
            <a:chExt cx="1089025" cy="822325"/>
          </a:xfrm>
        </p:grpSpPr>
        <p:sp>
          <p:nvSpPr>
            <p:cNvPr id="52" name="object 52"/>
            <p:cNvSpPr/>
            <p:nvPr/>
          </p:nvSpPr>
          <p:spPr>
            <a:xfrm>
              <a:off x="1960372" y="4850130"/>
              <a:ext cx="718820" cy="473709"/>
            </a:xfrm>
            <a:custGeom>
              <a:avLst/>
              <a:gdLst/>
              <a:ahLst/>
              <a:cxnLst/>
              <a:rect l="l" t="t" r="r" b="b"/>
              <a:pathLst>
                <a:path w="718819" h="473710">
                  <a:moveTo>
                    <a:pt x="638102" y="35177"/>
                  </a:moveTo>
                  <a:lnTo>
                    <a:pt x="0" y="449072"/>
                  </a:lnTo>
                  <a:lnTo>
                    <a:pt x="15747" y="473329"/>
                  </a:lnTo>
                  <a:lnTo>
                    <a:pt x="653830" y="59447"/>
                  </a:lnTo>
                  <a:lnTo>
                    <a:pt x="638102" y="35177"/>
                  </a:lnTo>
                  <a:close/>
                </a:path>
                <a:path w="718819" h="473710">
                  <a:moveTo>
                    <a:pt x="702743" y="27305"/>
                  </a:moveTo>
                  <a:lnTo>
                    <a:pt x="650239" y="27305"/>
                  </a:lnTo>
                  <a:lnTo>
                    <a:pt x="665988" y="51562"/>
                  </a:lnTo>
                  <a:lnTo>
                    <a:pt x="653830" y="59447"/>
                  </a:lnTo>
                  <a:lnTo>
                    <a:pt x="669544" y="83693"/>
                  </a:lnTo>
                  <a:lnTo>
                    <a:pt x="702743" y="27305"/>
                  </a:lnTo>
                  <a:close/>
                </a:path>
                <a:path w="718819" h="473710">
                  <a:moveTo>
                    <a:pt x="650239" y="27305"/>
                  </a:moveTo>
                  <a:lnTo>
                    <a:pt x="638102" y="35177"/>
                  </a:lnTo>
                  <a:lnTo>
                    <a:pt x="653830" y="59447"/>
                  </a:lnTo>
                  <a:lnTo>
                    <a:pt x="665988" y="51562"/>
                  </a:lnTo>
                  <a:lnTo>
                    <a:pt x="650239" y="27305"/>
                  </a:lnTo>
                  <a:close/>
                </a:path>
                <a:path w="718819" h="473710">
                  <a:moveTo>
                    <a:pt x="718819" y="0"/>
                  </a:moveTo>
                  <a:lnTo>
                    <a:pt x="622300" y="10795"/>
                  </a:lnTo>
                  <a:lnTo>
                    <a:pt x="638102" y="35177"/>
                  </a:lnTo>
                  <a:lnTo>
                    <a:pt x="650239" y="27305"/>
                  </a:lnTo>
                  <a:lnTo>
                    <a:pt x="702743" y="27305"/>
                  </a:lnTo>
                  <a:lnTo>
                    <a:pt x="718819" y="0"/>
                  </a:lnTo>
                  <a:close/>
                </a:path>
              </a:pathLst>
            </a:custGeom>
            <a:solidFill>
              <a:srgbClr val="4F5D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661" y="4757715"/>
              <a:ext cx="392670" cy="82200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06296" y="4866132"/>
              <a:ext cx="345947" cy="61112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869391" y="5802579"/>
            <a:ext cx="1256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04040"/>
                </a:solidFill>
                <a:latin typeface="Calibri Light"/>
                <a:cs typeface="Calibri Light"/>
              </a:rPr>
              <a:t>Classic </a:t>
            </a:r>
            <a:r>
              <a:rPr sz="200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Calibri Light"/>
                <a:cs typeface="Calibri Light"/>
              </a:rPr>
              <a:t>pp</a:t>
            </a:r>
            <a:r>
              <a:rPr sz="2000" dirty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sz="2000" spc="-1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sz="2000" spc="-4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15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1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000" spc="-15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59528" y="5802579"/>
            <a:ext cx="10502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3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-20" dirty="0">
                <a:solidFill>
                  <a:srgbClr val="404040"/>
                </a:solidFill>
                <a:latin typeface="Calibri Light"/>
                <a:cs typeface="Calibri Light"/>
              </a:rPr>
              <a:t>ea</a:t>
            </a:r>
            <a:r>
              <a:rPr sz="2000" spc="-40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200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000" spc="-2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dirty="0">
                <a:solidFill>
                  <a:srgbClr val="404040"/>
                </a:solidFill>
                <a:latin typeface="Calibri Light"/>
                <a:cs typeface="Calibri Light"/>
              </a:rPr>
              <a:t>g  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System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44969" y="5790691"/>
            <a:ext cx="12592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404040"/>
                </a:solidFill>
                <a:latin typeface="Calibri Light"/>
                <a:cs typeface="Calibri Light"/>
              </a:rPr>
              <a:t>Real-Time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404040"/>
                </a:solidFill>
                <a:latin typeface="Calibri Light"/>
                <a:cs typeface="Calibri Light"/>
              </a:rPr>
              <a:t>Applications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4840" y="1552968"/>
            <a:ext cx="4291965" cy="4109085"/>
          </a:xfrm>
          <a:custGeom>
            <a:avLst/>
            <a:gdLst/>
            <a:ahLst/>
            <a:cxnLst/>
            <a:rect l="l" t="t" r="r" b="b"/>
            <a:pathLst>
              <a:path w="4291965" h="4109085">
                <a:moveTo>
                  <a:pt x="4291584" y="0"/>
                </a:moveTo>
                <a:lnTo>
                  <a:pt x="617220" y="0"/>
                </a:lnTo>
                <a:lnTo>
                  <a:pt x="617220" y="1511"/>
                </a:lnTo>
                <a:lnTo>
                  <a:pt x="0" y="1511"/>
                </a:lnTo>
                <a:lnTo>
                  <a:pt x="0" y="941819"/>
                </a:lnTo>
                <a:lnTo>
                  <a:pt x="617220" y="941819"/>
                </a:lnTo>
                <a:lnTo>
                  <a:pt x="617220" y="4108691"/>
                </a:lnTo>
                <a:lnTo>
                  <a:pt x="4291584" y="4108691"/>
                </a:lnTo>
                <a:lnTo>
                  <a:pt x="4291584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1506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5241" y="1570482"/>
            <a:ext cx="289306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0452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Short </a:t>
            </a:r>
            <a:r>
              <a:rPr sz="2000" spc="-10" dirty="0">
                <a:latin typeface="Calibri"/>
                <a:cs typeface="Calibri"/>
              </a:rPr>
              <a:t>History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Database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Management: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2059" y="2494788"/>
            <a:ext cx="3674745" cy="316738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3175" rIns="0" bIns="0" rtlCol="0">
            <a:spAutoFit/>
          </a:bodyPr>
          <a:lstStyle/>
          <a:p>
            <a:pPr marL="1125855" indent="-34353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20" dirty="0">
                <a:latin typeface="Calibri"/>
                <a:cs typeface="Calibri"/>
              </a:rPr>
              <a:t>Triggers,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rules</a:t>
            </a:r>
            <a:endParaRPr sz="2000">
              <a:latin typeface="Calibri"/>
              <a:cs typeface="Calibri"/>
            </a:endParaRPr>
          </a:p>
          <a:p>
            <a:pPr marL="1125855" marR="399415" indent="-342900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10" dirty="0">
                <a:latin typeface="Calibri"/>
                <a:cs typeface="Calibri"/>
              </a:rPr>
              <a:t>Materialized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Views, </a:t>
            </a:r>
            <a:r>
              <a:rPr sz="2000" spc="-5" dirty="0">
                <a:latin typeface="Calibri"/>
                <a:cs typeface="Calibri"/>
              </a:rPr>
              <a:t> Change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Notifications</a:t>
            </a:r>
            <a:endParaRPr sz="2000">
              <a:latin typeface="Calibri"/>
              <a:cs typeface="Calibri"/>
            </a:endParaRPr>
          </a:p>
          <a:p>
            <a:pPr marL="668655" indent="-343535">
              <a:lnSpc>
                <a:spcPct val="100000"/>
              </a:lnSpc>
              <a:buFont typeface="Arial MT"/>
              <a:buChar char="•"/>
              <a:tabLst>
                <a:tab pos="668655" algn="l"/>
                <a:tab pos="669290" algn="l"/>
              </a:tabLst>
            </a:pPr>
            <a:r>
              <a:rPr sz="2000" b="1" spc="-15" dirty="0">
                <a:latin typeface="Calibri"/>
                <a:cs typeface="Calibri"/>
              </a:rPr>
              <a:t>Data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Stream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Management:</a:t>
            </a:r>
            <a:endParaRPr sz="2000">
              <a:latin typeface="Calibri"/>
              <a:cs typeface="Calibri"/>
            </a:endParaRPr>
          </a:p>
          <a:p>
            <a:pPr marL="1125855" lvl="1" indent="-343535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5" dirty="0">
                <a:latin typeface="Calibri"/>
                <a:cs typeface="Calibri"/>
              </a:rPr>
              <a:t>General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Architecture</a:t>
            </a:r>
            <a:endParaRPr sz="2000">
              <a:latin typeface="Calibri"/>
              <a:cs typeface="Calibri"/>
            </a:endParaRPr>
          </a:p>
          <a:p>
            <a:pPr marL="1125855" lvl="1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5" dirty="0">
                <a:latin typeface="Calibri"/>
                <a:cs typeface="Calibri"/>
              </a:rPr>
              <a:t>Stream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Operators</a:t>
            </a:r>
            <a:endParaRPr sz="2000">
              <a:latin typeface="Calibri"/>
              <a:cs typeface="Calibri"/>
            </a:endParaRPr>
          </a:p>
          <a:p>
            <a:pPr marL="1125855" marR="779145" lvl="1" indent="-342900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10" dirty="0">
                <a:latin typeface="Calibri"/>
                <a:cs typeface="Calibri"/>
              </a:rPr>
              <a:t>Approximation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Sampling</a:t>
            </a:r>
            <a:endParaRPr sz="2000">
              <a:latin typeface="Calibri"/>
              <a:cs typeface="Calibri"/>
            </a:endParaRPr>
          </a:p>
          <a:p>
            <a:pPr marL="1125855" lvl="1" indent="-343535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5" dirty="0">
                <a:latin typeface="Calibri"/>
                <a:cs typeface="Calibri"/>
              </a:rPr>
              <a:t>CEP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554479"/>
            <a:ext cx="4320540" cy="3051175"/>
          </a:xfrm>
          <a:custGeom>
            <a:avLst/>
            <a:gdLst/>
            <a:ahLst/>
            <a:cxnLst/>
            <a:rect l="l" t="t" r="r" b="b"/>
            <a:pathLst>
              <a:path w="4320540" h="3051175">
                <a:moveTo>
                  <a:pt x="4320540" y="2206117"/>
                </a:moveTo>
                <a:lnTo>
                  <a:pt x="4312894" y="2169604"/>
                </a:lnTo>
                <a:lnTo>
                  <a:pt x="4292054" y="2139772"/>
                </a:lnTo>
                <a:lnTo>
                  <a:pt x="4261167" y="2119642"/>
                </a:lnTo>
                <a:lnTo>
                  <a:pt x="4223385" y="2112264"/>
                </a:lnTo>
                <a:lnTo>
                  <a:pt x="97205" y="2112264"/>
                </a:lnTo>
                <a:lnTo>
                  <a:pt x="59359" y="2119642"/>
                </a:lnTo>
                <a:lnTo>
                  <a:pt x="28460" y="2139759"/>
                </a:lnTo>
                <a:lnTo>
                  <a:pt x="7632" y="2169604"/>
                </a:lnTo>
                <a:lnTo>
                  <a:pt x="0" y="2206117"/>
                </a:lnTo>
                <a:lnTo>
                  <a:pt x="0" y="2957195"/>
                </a:lnTo>
                <a:lnTo>
                  <a:pt x="7632" y="2993720"/>
                </a:lnTo>
                <a:lnTo>
                  <a:pt x="28460" y="3023552"/>
                </a:lnTo>
                <a:lnTo>
                  <a:pt x="59359" y="3043682"/>
                </a:lnTo>
                <a:lnTo>
                  <a:pt x="97205" y="3051048"/>
                </a:lnTo>
                <a:lnTo>
                  <a:pt x="4223385" y="3051048"/>
                </a:lnTo>
                <a:lnTo>
                  <a:pt x="4261167" y="3043682"/>
                </a:lnTo>
                <a:lnTo>
                  <a:pt x="4292054" y="3023552"/>
                </a:lnTo>
                <a:lnTo>
                  <a:pt x="4312894" y="2993720"/>
                </a:lnTo>
                <a:lnTo>
                  <a:pt x="4320540" y="2957195"/>
                </a:lnTo>
                <a:lnTo>
                  <a:pt x="4320540" y="2206117"/>
                </a:lnTo>
                <a:close/>
              </a:path>
              <a:path w="4320540" h="3051175">
                <a:moveTo>
                  <a:pt x="4320540" y="93980"/>
                </a:moveTo>
                <a:lnTo>
                  <a:pt x="4312894" y="57391"/>
                </a:lnTo>
                <a:lnTo>
                  <a:pt x="4292054" y="27520"/>
                </a:lnTo>
                <a:lnTo>
                  <a:pt x="4261167" y="7391"/>
                </a:lnTo>
                <a:lnTo>
                  <a:pt x="4223385" y="0"/>
                </a:lnTo>
                <a:lnTo>
                  <a:pt x="97205" y="0"/>
                </a:lnTo>
                <a:lnTo>
                  <a:pt x="59359" y="7391"/>
                </a:lnTo>
                <a:lnTo>
                  <a:pt x="28460" y="27520"/>
                </a:lnTo>
                <a:lnTo>
                  <a:pt x="7632" y="57391"/>
                </a:lnTo>
                <a:lnTo>
                  <a:pt x="0" y="93980"/>
                </a:lnTo>
                <a:lnTo>
                  <a:pt x="0" y="846328"/>
                </a:lnTo>
                <a:lnTo>
                  <a:pt x="7632" y="882929"/>
                </a:lnTo>
                <a:lnTo>
                  <a:pt x="28460" y="912799"/>
                </a:lnTo>
                <a:lnTo>
                  <a:pt x="59359" y="932929"/>
                </a:lnTo>
                <a:lnTo>
                  <a:pt x="97205" y="940308"/>
                </a:lnTo>
                <a:lnTo>
                  <a:pt x="4223385" y="940308"/>
                </a:lnTo>
                <a:lnTo>
                  <a:pt x="4261167" y="932929"/>
                </a:lnTo>
                <a:lnTo>
                  <a:pt x="4292054" y="912799"/>
                </a:lnTo>
                <a:lnTo>
                  <a:pt x="4312894" y="882929"/>
                </a:lnTo>
                <a:lnTo>
                  <a:pt x="4320540" y="846328"/>
                </a:lnTo>
                <a:lnTo>
                  <a:pt x="4320540" y="9398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50339" y="1642059"/>
            <a:ext cx="2967355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Introduction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5"/>
              </a:lnSpc>
            </a:pP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Where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 From?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Where </a:t>
            </a:r>
            <a:r>
              <a:rPr sz="2300" spc="-70" dirty="0">
                <a:solidFill>
                  <a:srgbClr val="585858"/>
                </a:solidFill>
                <a:latin typeface="Calibri Light"/>
                <a:cs typeface="Calibri Light"/>
              </a:rPr>
              <a:t>To?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2610611"/>
            <a:ext cx="4320540" cy="3051175"/>
          </a:xfrm>
          <a:custGeom>
            <a:avLst/>
            <a:gdLst/>
            <a:ahLst/>
            <a:cxnLst/>
            <a:rect l="l" t="t" r="r" b="b"/>
            <a:pathLst>
              <a:path w="4320540" h="3051175">
                <a:moveTo>
                  <a:pt x="4320540" y="2204720"/>
                </a:moveTo>
                <a:lnTo>
                  <a:pt x="4312894" y="2168131"/>
                </a:lnTo>
                <a:lnTo>
                  <a:pt x="4292054" y="2138261"/>
                </a:lnTo>
                <a:lnTo>
                  <a:pt x="4261167" y="2118131"/>
                </a:lnTo>
                <a:lnTo>
                  <a:pt x="4223385" y="2110740"/>
                </a:lnTo>
                <a:lnTo>
                  <a:pt x="97205" y="2110740"/>
                </a:lnTo>
                <a:lnTo>
                  <a:pt x="59359" y="2118131"/>
                </a:lnTo>
                <a:lnTo>
                  <a:pt x="28460" y="2138261"/>
                </a:lnTo>
                <a:lnTo>
                  <a:pt x="7632" y="2168131"/>
                </a:lnTo>
                <a:lnTo>
                  <a:pt x="0" y="2204720"/>
                </a:lnTo>
                <a:lnTo>
                  <a:pt x="0" y="2957068"/>
                </a:lnTo>
                <a:lnTo>
                  <a:pt x="7632" y="2993644"/>
                </a:lnTo>
                <a:lnTo>
                  <a:pt x="28460" y="3023514"/>
                </a:lnTo>
                <a:lnTo>
                  <a:pt x="59359" y="3043669"/>
                </a:lnTo>
                <a:lnTo>
                  <a:pt x="97205" y="3051048"/>
                </a:lnTo>
                <a:lnTo>
                  <a:pt x="4223385" y="3051048"/>
                </a:lnTo>
                <a:lnTo>
                  <a:pt x="4261167" y="3043669"/>
                </a:lnTo>
                <a:lnTo>
                  <a:pt x="4292054" y="3023514"/>
                </a:lnTo>
                <a:lnTo>
                  <a:pt x="4312894" y="2993644"/>
                </a:lnTo>
                <a:lnTo>
                  <a:pt x="4320540" y="2957068"/>
                </a:lnTo>
                <a:lnTo>
                  <a:pt x="4320540" y="2204720"/>
                </a:lnTo>
                <a:close/>
              </a:path>
              <a:path w="4320540" h="3051175">
                <a:moveTo>
                  <a:pt x="4320540" y="93980"/>
                </a:moveTo>
                <a:lnTo>
                  <a:pt x="4312894" y="57391"/>
                </a:lnTo>
                <a:lnTo>
                  <a:pt x="4292054" y="27520"/>
                </a:lnTo>
                <a:lnTo>
                  <a:pt x="4261167" y="7391"/>
                </a:lnTo>
                <a:lnTo>
                  <a:pt x="4223385" y="0"/>
                </a:lnTo>
                <a:lnTo>
                  <a:pt x="97205" y="0"/>
                </a:lnTo>
                <a:lnTo>
                  <a:pt x="59359" y="7391"/>
                </a:lnTo>
                <a:lnTo>
                  <a:pt x="28460" y="27520"/>
                </a:lnTo>
                <a:lnTo>
                  <a:pt x="7632" y="57391"/>
                </a:lnTo>
                <a:lnTo>
                  <a:pt x="0" y="93980"/>
                </a:lnTo>
                <a:lnTo>
                  <a:pt x="0" y="846328"/>
                </a:lnTo>
                <a:lnTo>
                  <a:pt x="7632" y="882929"/>
                </a:lnTo>
                <a:lnTo>
                  <a:pt x="28460" y="912799"/>
                </a:lnTo>
                <a:lnTo>
                  <a:pt x="59359" y="932929"/>
                </a:lnTo>
                <a:lnTo>
                  <a:pt x="97205" y="940320"/>
                </a:lnTo>
                <a:lnTo>
                  <a:pt x="4223385" y="940320"/>
                </a:lnTo>
                <a:lnTo>
                  <a:pt x="4261167" y="932929"/>
                </a:lnTo>
                <a:lnTo>
                  <a:pt x="4292054" y="912799"/>
                </a:lnTo>
                <a:lnTo>
                  <a:pt x="4312894" y="882929"/>
                </a:lnTo>
                <a:lnTo>
                  <a:pt x="4320540" y="846328"/>
                </a:lnTo>
                <a:lnTo>
                  <a:pt x="4320540" y="9398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0339" y="2698242"/>
            <a:ext cx="3260725" cy="2804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Stream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Processing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0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Big</a:t>
            </a:r>
            <a:r>
              <a:rPr sz="230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Data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+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Low</a:t>
            </a:r>
            <a:r>
              <a:rPr sz="230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Latency</a:t>
            </a:r>
            <a:endParaRPr sz="2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 Light"/>
              <a:cs typeface="Calibri Light"/>
            </a:endParaRPr>
          </a:p>
          <a:p>
            <a:pPr marL="12700">
              <a:lnSpc>
                <a:spcPts val="2620"/>
              </a:lnSpc>
            </a:pPr>
            <a:r>
              <a:rPr sz="2300" b="1" spc="-5" dirty="0">
                <a:latin typeface="Calibri"/>
                <a:cs typeface="Calibri"/>
              </a:rPr>
              <a:t>Real-Time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Databases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0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Push-Based</a:t>
            </a:r>
            <a:r>
              <a:rPr sz="230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Collections</a:t>
            </a:r>
            <a:endParaRPr sz="2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 Light"/>
              <a:cs typeface="Calibri Light"/>
            </a:endParaRPr>
          </a:p>
          <a:p>
            <a:pPr marL="12700">
              <a:lnSpc>
                <a:spcPts val="2625"/>
              </a:lnSpc>
            </a:pPr>
            <a:r>
              <a:rPr sz="2300" b="1" spc="-5" dirty="0">
                <a:latin typeface="Calibri"/>
                <a:cs typeface="Calibri"/>
              </a:rPr>
              <a:t>Future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Directions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5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Cur</a:t>
            </a:r>
            <a:r>
              <a:rPr sz="2300" spc="-4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300" spc="-25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esea</a:t>
            </a:r>
            <a:r>
              <a:rPr sz="2300" spc="-4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r>
              <a:rPr sz="2300" spc="-2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&amp;</a:t>
            </a:r>
            <a:r>
              <a:rPr sz="2300" spc="-204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ut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ook</a:t>
            </a:r>
            <a:endParaRPr sz="23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2" y="2770632"/>
            <a:ext cx="626364" cy="6202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32840" y="1580769"/>
            <a:ext cx="460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55575B"/>
                </a:solidFill>
                <a:latin typeface="Arial MT"/>
                <a:cs typeface="Arial MT"/>
              </a:rPr>
              <a:t>∑</a:t>
            </a:r>
            <a:endParaRPr sz="4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7284" y="2528316"/>
            <a:ext cx="4500880" cy="3421379"/>
            <a:chOff x="367284" y="2528316"/>
            <a:chExt cx="4500880" cy="342137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3771900"/>
              <a:ext cx="661416" cy="6614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30402" y="4069841"/>
              <a:ext cx="347980" cy="335280"/>
            </a:xfrm>
            <a:custGeom>
              <a:avLst/>
              <a:gdLst/>
              <a:ahLst/>
              <a:cxnLst/>
              <a:rect l="l" t="t" r="r" b="b"/>
              <a:pathLst>
                <a:path w="347980" h="335279">
                  <a:moveTo>
                    <a:pt x="173735" y="0"/>
                  </a:moveTo>
                  <a:lnTo>
                    <a:pt x="127551" y="5988"/>
                  </a:lnTo>
                  <a:lnTo>
                    <a:pt x="86049" y="22888"/>
                  </a:lnTo>
                  <a:lnTo>
                    <a:pt x="50887" y="49101"/>
                  </a:lnTo>
                  <a:lnTo>
                    <a:pt x="23720" y="83029"/>
                  </a:lnTo>
                  <a:lnTo>
                    <a:pt x="6206" y="123075"/>
                  </a:lnTo>
                  <a:lnTo>
                    <a:pt x="0" y="167639"/>
                  </a:lnTo>
                  <a:lnTo>
                    <a:pt x="6206" y="212204"/>
                  </a:lnTo>
                  <a:lnTo>
                    <a:pt x="23720" y="252250"/>
                  </a:lnTo>
                  <a:lnTo>
                    <a:pt x="50887" y="286178"/>
                  </a:lnTo>
                  <a:lnTo>
                    <a:pt x="86049" y="312391"/>
                  </a:lnTo>
                  <a:lnTo>
                    <a:pt x="127551" y="329291"/>
                  </a:lnTo>
                  <a:lnTo>
                    <a:pt x="173735" y="335279"/>
                  </a:lnTo>
                  <a:lnTo>
                    <a:pt x="219920" y="329291"/>
                  </a:lnTo>
                  <a:lnTo>
                    <a:pt x="261422" y="312391"/>
                  </a:lnTo>
                  <a:lnTo>
                    <a:pt x="296584" y="286178"/>
                  </a:lnTo>
                  <a:lnTo>
                    <a:pt x="323751" y="252250"/>
                  </a:lnTo>
                  <a:lnTo>
                    <a:pt x="341265" y="212204"/>
                  </a:lnTo>
                  <a:lnTo>
                    <a:pt x="347472" y="167639"/>
                  </a:lnTo>
                  <a:lnTo>
                    <a:pt x="341265" y="123075"/>
                  </a:lnTo>
                  <a:lnTo>
                    <a:pt x="323751" y="83029"/>
                  </a:lnTo>
                  <a:lnTo>
                    <a:pt x="296584" y="49101"/>
                  </a:lnTo>
                  <a:lnTo>
                    <a:pt x="261422" y="22888"/>
                  </a:lnTo>
                  <a:lnTo>
                    <a:pt x="219920" y="5988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0402" y="4069841"/>
              <a:ext cx="347980" cy="335280"/>
            </a:xfrm>
            <a:custGeom>
              <a:avLst/>
              <a:gdLst/>
              <a:ahLst/>
              <a:cxnLst/>
              <a:rect l="l" t="t" r="r" b="b"/>
              <a:pathLst>
                <a:path w="347980" h="335279">
                  <a:moveTo>
                    <a:pt x="0" y="167639"/>
                  </a:moveTo>
                  <a:lnTo>
                    <a:pt x="6206" y="123075"/>
                  </a:lnTo>
                  <a:lnTo>
                    <a:pt x="23720" y="83029"/>
                  </a:lnTo>
                  <a:lnTo>
                    <a:pt x="50887" y="49101"/>
                  </a:lnTo>
                  <a:lnTo>
                    <a:pt x="86049" y="22888"/>
                  </a:lnTo>
                  <a:lnTo>
                    <a:pt x="127551" y="5988"/>
                  </a:lnTo>
                  <a:lnTo>
                    <a:pt x="173735" y="0"/>
                  </a:lnTo>
                  <a:lnTo>
                    <a:pt x="219920" y="5988"/>
                  </a:lnTo>
                  <a:lnTo>
                    <a:pt x="261422" y="22888"/>
                  </a:lnTo>
                  <a:lnTo>
                    <a:pt x="296584" y="49101"/>
                  </a:lnTo>
                  <a:lnTo>
                    <a:pt x="323751" y="83029"/>
                  </a:lnTo>
                  <a:lnTo>
                    <a:pt x="341265" y="123075"/>
                  </a:lnTo>
                  <a:lnTo>
                    <a:pt x="347472" y="167639"/>
                  </a:lnTo>
                  <a:lnTo>
                    <a:pt x="341265" y="212204"/>
                  </a:lnTo>
                  <a:lnTo>
                    <a:pt x="323751" y="252250"/>
                  </a:lnTo>
                  <a:lnTo>
                    <a:pt x="296584" y="286178"/>
                  </a:lnTo>
                  <a:lnTo>
                    <a:pt x="261422" y="312391"/>
                  </a:lnTo>
                  <a:lnTo>
                    <a:pt x="219920" y="329291"/>
                  </a:lnTo>
                  <a:lnTo>
                    <a:pt x="173735" y="335279"/>
                  </a:lnTo>
                  <a:lnTo>
                    <a:pt x="127551" y="329291"/>
                  </a:lnTo>
                  <a:lnTo>
                    <a:pt x="86049" y="312391"/>
                  </a:lnTo>
                  <a:lnTo>
                    <a:pt x="50887" y="286178"/>
                  </a:lnTo>
                  <a:lnTo>
                    <a:pt x="23720" y="252250"/>
                  </a:lnTo>
                  <a:lnTo>
                    <a:pt x="6206" y="212204"/>
                  </a:lnTo>
                  <a:lnTo>
                    <a:pt x="0" y="167639"/>
                  </a:lnTo>
                  <a:close/>
                </a:path>
              </a:pathLst>
            </a:custGeom>
            <a:ln w="32004">
              <a:solidFill>
                <a:srgbClr val="55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60" y="4158995"/>
              <a:ext cx="176784" cy="1737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6" y="4899660"/>
              <a:ext cx="588264" cy="5882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7284" y="2528316"/>
              <a:ext cx="4500880" cy="3421379"/>
            </a:xfrm>
            <a:custGeom>
              <a:avLst/>
              <a:gdLst/>
              <a:ahLst/>
              <a:cxnLst/>
              <a:rect l="l" t="t" r="r" b="b"/>
              <a:pathLst>
                <a:path w="4500880" h="3421379">
                  <a:moveTo>
                    <a:pt x="4500372" y="0"/>
                  </a:moveTo>
                  <a:lnTo>
                    <a:pt x="0" y="0"/>
                  </a:lnTo>
                  <a:lnTo>
                    <a:pt x="0" y="3421379"/>
                  </a:lnTo>
                  <a:lnTo>
                    <a:pt x="4500372" y="3421379"/>
                  </a:lnTo>
                  <a:lnTo>
                    <a:pt x="4500372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60" y="2000997"/>
            <a:ext cx="6685280" cy="3914775"/>
            <a:chOff x="188960" y="2000997"/>
            <a:chExt cx="6685280" cy="3914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60" y="2000997"/>
              <a:ext cx="3961671" cy="21237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2295" y="2211324"/>
              <a:ext cx="2029205" cy="18935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968" y="4011167"/>
              <a:ext cx="4031741" cy="1899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9116" y="3994404"/>
              <a:ext cx="1754886" cy="192100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04283" y="4020310"/>
            <a:ext cx="1628456" cy="19286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90550" y="3976878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5045" y="3976878"/>
            <a:ext cx="0" cy="86995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48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0373" y="4054602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69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2653" y="404088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6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6425" y="3588511"/>
            <a:ext cx="537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BEBEBE"/>
                </a:solidFill>
                <a:latin typeface="Calibri Light"/>
                <a:cs typeface="Calibri Light"/>
              </a:rPr>
              <a:t>1970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1957" y="4163059"/>
            <a:ext cx="537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BEBEBE"/>
                </a:solidFill>
                <a:latin typeface="Calibri Light"/>
                <a:cs typeface="Calibri Light"/>
              </a:rPr>
              <a:t>1980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4871" y="4156328"/>
            <a:ext cx="537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BEBEBE"/>
                </a:solidFill>
                <a:latin typeface="Calibri Light"/>
                <a:cs typeface="Calibri Light"/>
              </a:rPr>
              <a:t>2000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7797" y="3976878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94929" y="4176521"/>
            <a:ext cx="596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BEBEBE"/>
                </a:solidFill>
                <a:latin typeface="Calibri Light"/>
                <a:cs typeface="Calibri Light"/>
              </a:rPr>
              <a:t>t</a:t>
            </a:r>
            <a:r>
              <a:rPr sz="2000" spc="-5" dirty="0">
                <a:solidFill>
                  <a:srgbClr val="BEBEBE"/>
                </a:solidFill>
                <a:latin typeface="Calibri Light"/>
                <a:cs typeface="Calibri Light"/>
              </a:rPr>
              <a:t>od</a:t>
            </a:r>
            <a:r>
              <a:rPr sz="2000" spc="-60" dirty="0">
                <a:solidFill>
                  <a:srgbClr val="BEBEBE"/>
                </a:solidFill>
                <a:latin typeface="Calibri Light"/>
                <a:cs typeface="Calibri Light"/>
              </a:rPr>
              <a:t>a</a:t>
            </a:r>
            <a:r>
              <a:rPr sz="2000" dirty="0">
                <a:solidFill>
                  <a:srgbClr val="BEBEBE"/>
                </a:solidFill>
                <a:latin typeface="Calibri Light"/>
                <a:cs typeface="Calibri Light"/>
              </a:rPr>
              <a:t>y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6928" y="4034027"/>
            <a:ext cx="7291070" cy="58419"/>
          </a:xfrm>
          <a:custGeom>
            <a:avLst/>
            <a:gdLst/>
            <a:ahLst/>
            <a:cxnLst/>
            <a:rect l="l" t="t" r="r" b="b"/>
            <a:pathLst>
              <a:path w="7291070" h="58420">
                <a:moveTo>
                  <a:pt x="45720" y="22860"/>
                </a:moveTo>
                <a:lnTo>
                  <a:pt x="43916" y="13995"/>
                </a:lnTo>
                <a:lnTo>
                  <a:pt x="39014" y="6718"/>
                </a:lnTo>
                <a:lnTo>
                  <a:pt x="31750" y="1816"/>
                </a:lnTo>
                <a:lnTo>
                  <a:pt x="22860" y="0"/>
                </a:lnTo>
                <a:lnTo>
                  <a:pt x="13957" y="1816"/>
                </a:lnTo>
                <a:lnTo>
                  <a:pt x="6692" y="6718"/>
                </a:lnTo>
                <a:lnTo>
                  <a:pt x="1790" y="13995"/>
                </a:lnTo>
                <a:lnTo>
                  <a:pt x="0" y="22860"/>
                </a:lnTo>
                <a:lnTo>
                  <a:pt x="1790" y="31737"/>
                </a:lnTo>
                <a:lnTo>
                  <a:pt x="6692" y="39014"/>
                </a:lnTo>
                <a:lnTo>
                  <a:pt x="13957" y="43916"/>
                </a:lnTo>
                <a:lnTo>
                  <a:pt x="22860" y="45720"/>
                </a:lnTo>
                <a:lnTo>
                  <a:pt x="31750" y="43916"/>
                </a:lnTo>
                <a:lnTo>
                  <a:pt x="39014" y="39014"/>
                </a:lnTo>
                <a:lnTo>
                  <a:pt x="43916" y="31737"/>
                </a:lnTo>
                <a:lnTo>
                  <a:pt x="45720" y="22860"/>
                </a:lnTo>
                <a:close/>
              </a:path>
              <a:path w="7291070" h="58420">
                <a:moveTo>
                  <a:pt x="568452" y="22860"/>
                </a:moveTo>
                <a:lnTo>
                  <a:pt x="566648" y="13995"/>
                </a:lnTo>
                <a:lnTo>
                  <a:pt x="561746" y="6718"/>
                </a:lnTo>
                <a:lnTo>
                  <a:pt x="554482" y="1816"/>
                </a:lnTo>
                <a:lnTo>
                  <a:pt x="545592" y="0"/>
                </a:lnTo>
                <a:lnTo>
                  <a:pt x="536689" y="1816"/>
                </a:lnTo>
                <a:lnTo>
                  <a:pt x="529424" y="6718"/>
                </a:lnTo>
                <a:lnTo>
                  <a:pt x="524522" y="13995"/>
                </a:lnTo>
                <a:lnTo>
                  <a:pt x="522732" y="22860"/>
                </a:lnTo>
                <a:lnTo>
                  <a:pt x="524522" y="31737"/>
                </a:lnTo>
                <a:lnTo>
                  <a:pt x="529424" y="39014"/>
                </a:lnTo>
                <a:lnTo>
                  <a:pt x="536689" y="43916"/>
                </a:lnTo>
                <a:lnTo>
                  <a:pt x="545592" y="45720"/>
                </a:lnTo>
                <a:lnTo>
                  <a:pt x="554482" y="43916"/>
                </a:lnTo>
                <a:lnTo>
                  <a:pt x="561746" y="39014"/>
                </a:lnTo>
                <a:lnTo>
                  <a:pt x="566648" y="31737"/>
                </a:lnTo>
                <a:lnTo>
                  <a:pt x="568452" y="22860"/>
                </a:lnTo>
                <a:close/>
              </a:path>
              <a:path w="7291070" h="58420">
                <a:moveTo>
                  <a:pt x="629412" y="22860"/>
                </a:moveTo>
                <a:lnTo>
                  <a:pt x="627608" y="13995"/>
                </a:lnTo>
                <a:lnTo>
                  <a:pt x="622706" y="6718"/>
                </a:lnTo>
                <a:lnTo>
                  <a:pt x="615442" y="1816"/>
                </a:lnTo>
                <a:lnTo>
                  <a:pt x="606552" y="0"/>
                </a:lnTo>
                <a:lnTo>
                  <a:pt x="597649" y="1816"/>
                </a:lnTo>
                <a:lnTo>
                  <a:pt x="590384" y="6718"/>
                </a:lnTo>
                <a:lnTo>
                  <a:pt x="585482" y="13995"/>
                </a:lnTo>
                <a:lnTo>
                  <a:pt x="583692" y="22860"/>
                </a:lnTo>
                <a:lnTo>
                  <a:pt x="585482" y="31737"/>
                </a:lnTo>
                <a:lnTo>
                  <a:pt x="590384" y="39014"/>
                </a:lnTo>
                <a:lnTo>
                  <a:pt x="597649" y="43916"/>
                </a:lnTo>
                <a:lnTo>
                  <a:pt x="606552" y="45720"/>
                </a:lnTo>
                <a:lnTo>
                  <a:pt x="615442" y="43916"/>
                </a:lnTo>
                <a:lnTo>
                  <a:pt x="622706" y="39014"/>
                </a:lnTo>
                <a:lnTo>
                  <a:pt x="627608" y="31737"/>
                </a:lnTo>
                <a:lnTo>
                  <a:pt x="629412" y="22860"/>
                </a:lnTo>
                <a:close/>
              </a:path>
              <a:path w="7291070" h="58420">
                <a:moveTo>
                  <a:pt x="848868" y="22860"/>
                </a:moveTo>
                <a:lnTo>
                  <a:pt x="847051" y="13995"/>
                </a:lnTo>
                <a:lnTo>
                  <a:pt x="842149" y="6718"/>
                </a:lnTo>
                <a:lnTo>
                  <a:pt x="834872" y="1816"/>
                </a:lnTo>
                <a:lnTo>
                  <a:pt x="826008" y="0"/>
                </a:lnTo>
                <a:lnTo>
                  <a:pt x="817130" y="1816"/>
                </a:lnTo>
                <a:lnTo>
                  <a:pt x="809853" y="6718"/>
                </a:lnTo>
                <a:lnTo>
                  <a:pt x="804951" y="13995"/>
                </a:lnTo>
                <a:lnTo>
                  <a:pt x="803148" y="22860"/>
                </a:lnTo>
                <a:lnTo>
                  <a:pt x="804951" y="31737"/>
                </a:lnTo>
                <a:lnTo>
                  <a:pt x="809853" y="39014"/>
                </a:lnTo>
                <a:lnTo>
                  <a:pt x="817130" y="43916"/>
                </a:lnTo>
                <a:lnTo>
                  <a:pt x="826008" y="45720"/>
                </a:lnTo>
                <a:lnTo>
                  <a:pt x="834872" y="43916"/>
                </a:lnTo>
                <a:lnTo>
                  <a:pt x="842149" y="39014"/>
                </a:lnTo>
                <a:lnTo>
                  <a:pt x="847051" y="31737"/>
                </a:lnTo>
                <a:lnTo>
                  <a:pt x="848868" y="22860"/>
                </a:lnTo>
                <a:close/>
              </a:path>
              <a:path w="7291070" h="58420">
                <a:moveTo>
                  <a:pt x="1127760" y="22860"/>
                </a:moveTo>
                <a:lnTo>
                  <a:pt x="1125943" y="13995"/>
                </a:lnTo>
                <a:lnTo>
                  <a:pt x="1121041" y="6718"/>
                </a:lnTo>
                <a:lnTo>
                  <a:pt x="1113764" y="1816"/>
                </a:lnTo>
                <a:lnTo>
                  <a:pt x="1104900" y="0"/>
                </a:lnTo>
                <a:lnTo>
                  <a:pt x="1096022" y="1816"/>
                </a:lnTo>
                <a:lnTo>
                  <a:pt x="1088745" y="6718"/>
                </a:lnTo>
                <a:lnTo>
                  <a:pt x="1083843" y="13995"/>
                </a:lnTo>
                <a:lnTo>
                  <a:pt x="1082040" y="22860"/>
                </a:lnTo>
                <a:lnTo>
                  <a:pt x="1083843" y="31737"/>
                </a:lnTo>
                <a:lnTo>
                  <a:pt x="1088745" y="39014"/>
                </a:lnTo>
                <a:lnTo>
                  <a:pt x="1096022" y="43916"/>
                </a:lnTo>
                <a:lnTo>
                  <a:pt x="1104900" y="45720"/>
                </a:lnTo>
                <a:lnTo>
                  <a:pt x="1113764" y="43916"/>
                </a:lnTo>
                <a:lnTo>
                  <a:pt x="1121041" y="39014"/>
                </a:lnTo>
                <a:lnTo>
                  <a:pt x="1125943" y="31737"/>
                </a:lnTo>
                <a:lnTo>
                  <a:pt x="1127760" y="22860"/>
                </a:lnTo>
                <a:close/>
              </a:path>
              <a:path w="7291070" h="58420">
                <a:moveTo>
                  <a:pt x="2247900" y="22860"/>
                </a:moveTo>
                <a:lnTo>
                  <a:pt x="2246084" y="13995"/>
                </a:lnTo>
                <a:lnTo>
                  <a:pt x="2241181" y="6718"/>
                </a:lnTo>
                <a:lnTo>
                  <a:pt x="2233904" y="1816"/>
                </a:lnTo>
                <a:lnTo>
                  <a:pt x="2225040" y="0"/>
                </a:lnTo>
                <a:lnTo>
                  <a:pt x="2216162" y="1816"/>
                </a:lnTo>
                <a:lnTo>
                  <a:pt x="2208885" y="6718"/>
                </a:lnTo>
                <a:lnTo>
                  <a:pt x="2203983" y="13995"/>
                </a:lnTo>
                <a:lnTo>
                  <a:pt x="2202180" y="22860"/>
                </a:lnTo>
                <a:lnTo>
                  <a:pt x="2203983" y="31737"/>
                </a:lnTo>
                <a:lnTo>
                  <a:pt x="2208885" y="39014"/>
                </a:lnTo>
                <a:lnTo>
                  <a:pt x="2216162" y="43916"/>
                </a:lnTo>
                <a:lnTo>
                  <a:pt x="2225040" y="45720"/>
                </a:lnTo>
                <a:lnTo>
                  <a:pt x="2233904" y="43916"/>
                </a:lnTo>
                <a:lnTo>
                  <a:pt x="2241181" y="39014"/>
                </a:lnTo>
                <a:lnTo>
                  <a:pt x="2246084" y="31737"/>
                </a:lnTo>
                <a:lnTo>
                  <a:pt x="2247900" y="22860"/>
                </a:lnTo>
                <a:close/>
              </a:path>
              <a:path w="7291070" h="58420">
                <a:moveTo>
                  <a:pt x="2340864" y="22860"/>
                </a:moveTo>
                <a:lnTo>
                  <a:pt x="2339048" y="13995"/>
                </a:lnTo>
                <a:lnTo>
                  <a:pt x="2334145" y="6718"/>
                </a:lnTo>
                <a:lnTo>
                  <a:pt x="2326868" y="1816"/>
                </a:lnTo>
                <a:lnTo>
                  <a:pt x="2318004" y="0"/>
                </a:lnTo>
                <a:lnTo>
                  <a:pt x="2309126" y="1816"/>
                </a:lnTo>
                <a:lnTo>
                  <a:pt x="2301849" y="6718"/>
                </a:lnTo>
                <a:lnTo>
                  <a:pt x="2296947" y="13995"/>
                </a:lnTo>
                <a:lnTo>
                  <a:pt x="2295144" y="22860"/>
                </a:lnTo>
                <a:lnTo>
                  <a:pt x="2296947" y="31737"/>
                </a:lnTo>
                <a:lnTo>
                  <a:pt x="2301849" y="39014"/>
                </a:lnTo>
                <a:lnTo>
                  <a:pt x="2309126" y="43916"/>
                </a:lnTo>
                <a:lnTo>
                  <a:pt x="2318004" y="45720"/>
                </a:lnTo>
                <a:lnTo>
                  <a:pt x="2326868" y="43916"/>
                </a:lnTo>
                <a:lnTo>
                  <a:pt x="2334145" y="39014"/>
                </a:lnTo>
                <a:lnTo>
                  <a:pt x="2339048" y="31737"/>
                </a:lnTo>
                <a:lnTo>
                  <a:pt x="2340864" y="22860"/>
                </a:lnTo>
                <a:close/>
              </a:path>
              <a:path w="7291070" h="58420">
                <a:moveTo>
                  <a:pt x="2654808" y="22860"/>
                </a:moveTo>
                <a:lnTo>
                  <a:pt x="2652992" y="13995"/>
                </a:lnTo>
                <a:lnTo>
                  <a:pt x="2648089" y="6718"/>
                </a:lnTo>
                <a:lnTo>
                  <a:pt x="2640812" y="1816"/>
                </a:lnTo>
                <a:lnTo>
                  <a:pt x="2631948" y="0"/>
                </a:lnTo>
                <a:lnTo>
                  <a:pt x="2623070" y="1816"/>
                </a:lnTo>
                <a:lnTo>
                  <a:pt x="2615793" y="6718"/>
                </a:lnTo>
                <a:lnTo>
                  <a:pt x="2610891" y="13995"/>
                </a:lnTo>
                <a:lnTo>
                  <a:pt x="2609088" y="22860"/>
                </a:lnTo>
                <a:lnTo>
                  <a:pt x="2610891" y="31737"/>
                </a:lnTo>
                <a:lnTo>
                  <a:pt x="2615793" y="39014"/>
                </a:lnTo>
                <a:lnTo>
                  <a:pt x="2623070" y="43916"/>
                </a:lnTo>
                <a:lnTo>
                  <a:pt x="2631948" y="45720"/>
                </a:lnTo>
                <a:lnTo>
                  <a:pt x="2640812" y="43916"/>
                </a:lnTo>
                <a:lnTo>
                  <a:pt x="2648089" y="39014"/>
                </a:lnTo>
                <a:lnTo>
                  <a:pt x="2652992" y="31737"/>
                </a:lnTo>
                <a:lnTo>
                  <a:pt x="2654808" y="22860"/>
                </a:lnTo>
                <a:close/>
              </a:path>
              <a:path w="7291070" h="58420">
                <a:moveTo>
                  <a:pt x="2926080" y="22860"/>
                </a:moveTo>
                <a:lnTo>
                  <a:pt x="2924264" y="13995"/>
                </a:lnTo>
                <a:lnTo>
                  <a:pt x="2919361" y="6718"/>
                </a:lnTo>
                <a:lnTo>
                  <a:pt x="2912084" y="1816"/>
                </a:lnTo>
                <a:lnTo>
                  <a:pt x="2903220" y="0"/>
                </a:lnTo>
                <a:lnTo>
                  <a:pt x="2894342" y="1816"/>
                </a:lnTo>
                <a:lnTo>
                  <a:pt x="2887065" y="6718"/>
                </a:lnTo>
                <a:lnTo>
                  <a:pt x="2882163" y="13995"/>
                </a:lnTo>
                <a:lnTo>
                  <a:pt x="2880360" y="22860"/>
                </a:lnTo>
                <a:lnTo>
                  <a:pt x="2882163" y="31737"/>
                </a:lnTo>
                <a:lnTo>
                  <a:pt x="2887065" y="39014"/>
                </a:lnTo>
                <a:lnTo>
                  <a:pt x="2894342" y="43916"/>
                </a:lnTo>
                <a:lnTo>
                  <a:pt x="2903220" y="45720"/>
                </a:lnTo>
                <a:lnTo>
                  <a:pt x="2912084" y="43916"/>
                </a:lnTo>
                <a:lnTo>
                  <a:pt x="2919361" y="39014"/>
                </a:lnTo>
                <a:lnTo>
                  <a:pt x="2924264" y="31737"/>
                </a:lnTo>
                <a:lnTo>
                  <a:pt x="2926080" y="22860"/>
                </a:lnTo>
                <a:close/>
              </a:path>
              <a:path w="7291070" h="58420">
                <a:moveTo>
                  <a:pt x="3779520" y="22860"/>
                </a:moveTo>
                <a:lnTo>
                  <a:pt x="3777704" y="13995"/>
                </a:lnTo>
                <a:lnTo>
                  <a:pt x="3772801" y="6718"/>
                </a:lnTo>
                <a:lnTo>
                  <a:pt x="3765524" y="1816"/>
                </a:lnTo>
                <a:lnTo>
                  <a:pt x="3756660" y="0"/>
                </a:lnTo>
                <a:lnTo>
                  <a:pt x="3747782" y="1816"/>
                </a:lnTo>
                <a:lnTo>
                  <a:pt x="3740505" y="6718"/>
                </a:lnTo>
                <a:lnTo>
                  <a:pt x="3735603" y="13995"/>
                </a:lnTo>
                <a:lnTo>
                  <a:pt x="3733800" y="22860"/>
                </a:lnTo>
                <a:lnTo>
                  <a:pt x="3735603" y="31737"/>
                </a:lnTo>
                <a:lnTo>
                  <a:pt x="3740505" y="39014"/>
                </a:lnTo>
                <a:lnTo>
                  <a:pt x="3747782" y="43916"/>
                </a:lnTo>
                <a:lnTo>
                  <a:pt x="3756660" y="45720"/>
                </a:lnTo>
                <a:lnTo>
                  <a:pt x="3765524" y="43916"/>
                </a:lnTo>
                <a:lnTo>
                  <a:pt x="3772801" y="39014"/>
                </a:lnTo>
                <a:lnTo>
                  <a:pt x="3777704" y="31737"/>
                </a:lnTo>
                <a:lnTo>
                  <a:pt x="3779520" y="22860"/>
                </a:lnTo>
                <a:close/>
              </a:path>
              <a:path w="7291070" h="58420">
                <a:moveTo>
                  <a:pt x="4776216" y="27432"/>
                </a:moveTo>
                <a:lnTo>
                  <a:pt x="4774400" y="18567"/>
                </a:lnTo>
                <a:lnTo>
                  <a:pt x="4769497" y="11290"/>
                </a:lnTo>
                <a:lnTo>
                  <a:pt x="4762220" y="6388"/>
                </a:lnTo>
                <a:lnTo>
                  <a:pt x="4753356" y="4572"/>
                </a:lnTo>
                <a:lnTo>
                  <a:pt x="4744478" y="6388"/>
                </a:lnTo>
                <a:lnTo>
                  <a:pt x="4737201" y="11290"/>
                </a:lnTo>
                <a:lnTo>
                  <a:pt x="4732299" y="18567"/>
                </a:lnTo>
                <a:lnTo>
                  <a:pt x="4730496" y="27432"/>
                </a:lnTo>
                <a:lnTo>
                  <a:pt x="4732299" y="36309"/>
                </a:lnTo>
                <a:lnTo>
                  <a:pt x="4737201" y="43586"/>
                </a:lnTo>
                <a:lnTo>
                  <a:pt x="4744478" y="48488"/>
                </a:lnTo>
                <a:lnTo>
                  <a:pt x="4753356" y="50292"/>
                </a:lnTo>
                <a:lnTo>
                  <a:pt x="4762220" y="48488"/>
                </a:lnTo>
                <a:lnTo>
                  <a:pt x="4769497" y="43586"/>
                </a:lnTo>
                <a:lnTo>
                  <a:pt x="4774400" y="36309"/>
                </a:lnTo>
                <a:lnTo>
                  <a:pt x="4776216" y="27432"/>
                </a:lnTo>
                <a:close/>
              </a:path>
              <a:path w="7291070" h="58420">
                <a:moveTo>
                  <a:pt x="4873752" y="33528"/>
                </a:moveTo>
                <a:lnTo>
                  <a:pt x="4871834" y="24041"/>
                </a:lnTo>
                <a:lnTo>
                  <a:pt x="4866602" y="16294"/>
                </a:lnTo>
                <a:lnTo>
                  <a:pt x="4858855" y="11061"/>
                </a:lnTo>
                <a:lnTo>
                  <a:pt x="4849368" y="9144"/>
                </a:lnTo>
                <a:lnTo>
                  <a:pt x="4839868" y="11061"/>
                </a:lnTo>
                <a:lnTo>
                  <a:pt x="4832121" y="16294"/>
                </a:lnTo>
                <a:lnTo>
                  <a:pt x="4826889" y="24041"/>
                </a:lnTo>
                <a:lnTo>
                  <a:pt x="4824984" y="33528"/>
                </a:lnTo>
                <a:lnTo>
                  <a:pt x="4826889" y="43027"/>
                </a:lnTo>
                <a:lnTo>
                  <a:pt x="4832121" y="50774"/>
                </a:lnTo>
                <a:lnTo>
                  <a:pt x="4839868" y="56007"/>
                </a:lnTo>
                <a:lnTo>
                  <a:pt x="4849368" y="57912"/>
                </a:lnTo>
                <a:lnTo>
                  <a:pt x="4858855" y="56007"/>
                </a:lnTo>
                <a:lnTo>
                  <a:pt x="4866602" y="50774"/>
                </a:lnTo>
                <a:lnTo>
                  <a:pt x="4871834" y="43027"/>
                </a:lnTo>
                <a:lnTo>
                  <a:pt x="4873752" y="33528"/>
                </a:lnTo>
                <a:close/>
              </a:path>
              <a:path w="7291070" h="58420">
                <a:moveTo>
                  <a:pt x="4995672" y="22860"/>
                </a:moveTo>
                <a:lnTo>
                  <a:pt x="4993856" y="13995"/>
                </a:lnTo>
                <a:lnTo>
                  <a:pt x="4988953" y="6718"/>
                </a:lnTo>
                <a:lnTo>
                  <a:pt x="4981676" y="1816"/>
                </a:lnTo>
                <a:lnTo>
                  <a:pt x="4972812" y="0"/>
                </a:lnTo>
                <a:lnTo>
                  <a:pt x="4963934" y="1816"/>
                </a:lnTo>
                <a:lnTo>
                  <a:pt x="4956657" y="6718"/>
                </a:lnTo>
                <a:lnTo>
                  <a:pt x="4951755" y="13995"/>
                </a:lnTo>
                <a:lnTo>
                  <a:pt x="4949952" y="22860"/>
                </a:lnTo>
                <a:lnTo>
                  <a:pt x="4951755" y="31737"/>
                </a:lnTo>
                <a:lnTo>
                  <a:pt x="4956657" y="39014"/>
                </a:lnTo>
                <a:lnTo>
                  <a:pt x="4963934" y="43916"/>
                </a:lnTo>
                <a:lnTo>
                  <a:pt x="4972812" y="45720"/>
                </a:lnTo>
                <a:lnTo>
                  <a:pt x="4981676" y="43916"/>
                </a:lnTo>
                <a:lnTo>
                  <a:pt x="4988953" y="39014"/>
                </a:lnTo>
                <a:lnTo>
                  <a:pt x="4993856" y="31737"/>
                </a:lnTo>
                <a:lnTo>
                  <a:pt x="4995672" y="22860"/>
                </a:lnTo>
                <a:close/>
              </a:path>
              <a:path w="7291070" h="58420">
                <a:moveTo>
                  <a:pt x="5085588" y="22860"/>
                </a:moveTo>
                <a:lnTo>
                  <a:pt x="5083772" y="13995"/>
                </a:lnTo>
                <a:lnTo>
                  <a:pt x="5078869" y="6718"/>
                </a:lnTo>
                <a:lnTo>
                  <a:pt x="5071592" y="1816"/>
                </a:lnTo>
                <a:lnTo>
                  <a:pt x="5062728" y="0"/>
                </a:lnTo>
                <a:lnTo>
                  <a:pt x="5053850" y="1816"/>
                </a:lnTo>
                <a:lnTo>
                  <a:pt x="5046573" y="6718"/>
                </a:lnTo>
                <a:lnTo>
                  <a:pt x="5041671" y="13995"/>
                </a:lnTo>
                <a:lnTo>
                  <a:pt x="5039868" y="22860"/>
                </a:lnTo>
                <a:lnTo>
                  <a:pt x="5041671" y="31737"/>
                </a:lnTo>
                <a:lnTo>
                  <a:pt x="5046573" y="39014"/>
                </a:lnTo>
                <a:lnTo>
                  <a:pt x="5053850" y="43916"/>
                </a:lnTo>
                <a:lnTo>
                  <a:pt x="5062728" y="45720"/>
                </a:lnTo>
                <a:lnTo>
                  <a:pt x="5071592" y="43916"/>
                </a:lnTo>
                <a:lnTo>
                  <a:pt x="5078869" y="39014"/>
                </a:lnTo>
                <a:lnTo>
                  <a:pt x="5083772" y="31737"/>
                </a:lnTo>
                <a:lnTo>
                  <a:pt x="5085588" y="22860"/>
                </a:lnTo>
                <a:close/>
              </a:path>
              <a:path w="7291070" h="58420">
                <a:moveTo>
                  <a:pt x="5175504" y="22860"/>
                </a:moveTo>
                <a:lnTo>
                  <a:pt x="5173688" y="13995"/>
                </a:lnTo>
                <a:lnTo>
                  <a:pt x="5168785" y="6718"/>
                </a:lnTo>
                <a:lnTo>
                  <a:pt x="5161508" y="1816"/>
                </a:lnTo>
                <a:lnTo>
                  <a:pt x="5152644" y="0"/>
                </a:lnTo>
                <a:lnTo>
                  <a:pt x="5143766" y="1816"/>
                </a:lnTo>
                <a:lnTo>
                  <a:pt x="5136489" y="6718"/>
                </a:lnTo>
                <a:lnTo>
                  <a:pt x="5131587" y="13995"/>
                </a:lnTo>
                <a:lnTo>
                  <a:pt x="5129784" y="22860"/>
                </a:lnTo>
                <a:lnTo>
                  <a:pt x="5131587" y="31737"/>
                </a:lnTo>
                <a:lnTo>
                  <a:pt x="5136489" y="39014"/>
                </a:lnTo>
                <a:lnTo>
                  <a:pt x="5143766" y="43916"/>
                </a:lnTo>
                <a:lnTo>
                  <a:pt x="5152644" y="45720"/>
                </a:lnTo>
                <a:lnTo>
                  <a:pt x="5161508" y="43916"/>
                </a:lnTo>
                <a:lnTo>
                  <a:pt x="5168785" y="39014"/>
                </a:lnTo>
                <a:lnTo>
                  <a:pt x="5173688" y="31737"/>
                </a:lnTo>
                <a:lnTo>
                  <a:pt x="5175504" y="22860"/>
                </a:lnTo>
                <a:close/>
              </a:path>
              <a:path w="7291070" h="58420">
                <a:moveTo>
                  <a:pt x="5490972" y="22860"/>
                </a:moveTo>
                <a:lnTo>
                  <a:pt x="5489156" y="13995"/>
                </a:lnTo>
                <a:lnTo>
                  <a:pt x="5484253" y="6718"/>
                </a:lnTo>
                <a:lnTo>
                  <a:pt x="5476976" y="1816"/>
                </a:lnTo>
                <a:lnTo>
                  <a:pt x="5468112" y="0"/>
                </a:lnTo>
                <a:lnTo>
                  <a:pt x="5459234" y="1816"/>
                </a:lnTo>
                <a:lnTo>
                  <a:pt x="5451957" y="6718"/>
                </a:lnTo>
                <a:lnTo>
                  <a:pt x="5447055" y="13995"/>
                </a:lnTo>
                <a:lnTo>
                  <a:pt x="5445252" y="22860"/>
                </a:lnTo>
                <a:lnTo>
                  <a:pt x="5447055" y="31737"/>
                </a:lnTo>
                <a:lnTo>
                  <a:pt x="5451957" y="39014"/>
                </a:lnTo>
                <a:lnTo>
                  <a:pt x="5459234" y="43916"/>
                </a:lnTo>
                <a:lnTo>
                  <a:pt x="5468112" y="45720"/>
                </a:lnTo>
                <a:lnTo>
                  <a:pt x="5476976" y="43916"/>
                </a:lnTo>
                <a:lnTo>
                  <a:pt x="5484253" y="39014"/>
                </a:lnTo>
                <a:lnTo>
                  <a:pt x="5489156" y="31737"/>
                </a:lnTo>
                <a:lnTo>
                  <a:pt x="5490972" y="22860"/>
                </a:lnTo>
                <a:close/>
              </a:path>
              <a:path w="7291070" h="58420">
                <a:moveTo>
                  <a:pt x="5670804" y="22860"/>
                </a:moveTo>
                <a:lnTo>
                  <a:pt x="5668988" y="13995"/>
                </a:lnTo>
                <a:lnTo>
                  <a:pt x="5664085" y="6718"/>
                </a:lnTo>
                <a:lnTo>
                  <a:pt x="5656808" y="1816"/>
                </a:lnTo>
                <a:lnTo>
                  <a:pt x="5647944" y="0"/>
                </a:lnTo>
                <a:lnTo>
                  <a:pt x="5639066" y="1816"/>
                </a:lnTo>
                <a:lnTo>
                  <a:pt x="5631789" y="6718"/>
                </a:lnTo>
                <a:lnTo>
                  <a:pt x="5626887" y="13995"/>
                </a:lnTo>
                <a:lnTo>
                  <a:pt x="5625084" y="22860"/>
                </a:lnTo>
                <a:lnTo>
                  <a:pt x="5626887" y="31737"/>
                </a:lnTo>
                <a:lnTo>
                  <a:pt x="5631789" y="39014"/>
                </a:lnTo>
                <a:lnTo>
                  <a:pt x="5639066" y="43916"/>
                </a:lnTo>
                <a:lnTo>
                  <a:pt x="5647944" y="45720"/>
                </a:lnTo>
                <a:lnTo>
                  <a:pt x="5656808" y="43916"/>
                </a:lnTo>
                <a:lnTo>
                  <a:pt x="5664085" y="39014"/>
                </a:lnTo>
                <a:lnTo>
                  <a:pt x="5668988" y="31737"/>
                </a:lnTo>
                <a:lnTo>
                  <a:pt x="5670804" y="22860"/>
                </a:lnTo>
                <a:close/>
              </a:path>
              <a:path w="7291070" h="58420">
                <a:moveTo>
                  <a:pt x="6030468" y="22860"/>
                </a:moveTo>
                <a:lnTo>
                  <a:pt x="6028652" y="13995"/>
                </a:lnTo>
                <a:lnTo>
                  <a:pt x="6023749" y="6718"/>
                </a:lnTo>
                <a:lnTo>
                  <a:pt x="6016472" y="1816"/>
                </a:lnTo>
                <a:lnTo>
                  <a:pt x="6007595" y="0"/>
                </a:lnTo>
                <a:lnTo>
                  <a:pt x="5998730" y="1816"/>
                </a:lnTo>
                <a:lnTo>
                  <a:pt x="5991453" y="6718"/>
                </a:lnTo>
                <a:lnTo>
                  <a:pt x="5986551" y="13995"/>
                </a:lnTo>
                <a:lnTo>
                  <a:pt x="5984748" y="22860"/>
                </a:lnTo>
                <a:lnTo>
                  <a:pt x="5986551" y="31737"/>
                </a:lnTo>
                <a:lnTo>
                  <a:pt x="5991453" y="39014"/>
                </a:lnTo>
                <a:lnTo>
                  <a:pt x="5998730" y="43916"/>
                </a:lnTo>
                <a:lnTo>
                  <a:pt x="6007595" y="45720"/>
                </a:lnTo>
                <a:lnTo>
                  <a:pt x="6016472" y="43916"/>
                </a:lnTo>
                <a:lnTo>
                  <a:pt x="6023749" y="39014"/>
                </a:lnTo>
                <a:lnTo>
                  <a:pt x="6028652" y="31737"/>
                </a:lnTo>
                <a:lnTo>
                  <a:pt x="6030468" y="22860"/>
                </a:lnTo>
                <a:close/>
              </a:path>
              <a:path w="7291070" h="58420">
                <a:moveTo>
                  <a:pt x="6390132" y="22860"/>
                </a:moveTo>
                <a:lnTo>
                  <a:pt x="6388316" y="13995"/>
                </a:lnTo>
                <a:lnTo>
                  <a:pt x="6383414" y="6718"/>
                </a:lnTo>
                <a:lnTo>
                  <a:pt x="6376136" y="1816"/>
                </a:lnTo>
                <a:lnTo>
                  <a:pt x="6367272" y="0"/>
                </a:lnTo>
                <a:lnTo>
                  <a:pt x="6358395" y="1816"/>
                </a:lnTo>
                <a:lnTo>
                  <a:pt x="6351117" y="6718"/>
                </a:lnTo>
                <a:lnTo>
                  <a:pt x="6346215" y="13995"/>
                </a:lnTo>
                <a:lnTo>
                  <a:pt x="6344412" y="22860"/>
                </a:lnTo>
                <a:lnTo>
                  <a:pt x="6346215" y="31737"/>
                </a:lnTo>
                <a:lnTo>
                  <a:pt x="6351117" y="39014"/>
                </a:lnTo>
                <a:lnTo>
                  <a:pt x="6358395" y="43916"/>
                </a:lnTo>
                <a:lnTo>
                  <a:pt x="6367272" y="45720"/>
                </a:lnTo>
                <a:lnTo>
                  <a:pt x="6376136" y="43916"/>
                </a:lnTo>
                <a:lnTo>
                  <a:pt x="6383414" y="39014"/>
                </a:lnTo>
                <a:lnTo>
                  <a:pt x="6388316" y="31737"/>
                </a:lnTo>
                <a:lnTo>
                  <a:pt x="6390132" y="22860"/>
                </a:lnTo>
                <a:close/>
              </a:path>
              <a:path w="7291070" h="58420">
                <a:moveTo>
                  <a:pt x="6705600" y="22860"/>
                </a:moveTo>
                <a:lnTo>
                  <a:pt x="6703784" y="13995"/>
                </a:lnTo>
                <a:lnTo>
                  <a:pt x="6698882" y="6718"/>
                </a:lnTo>
                <a:lnTo>
                  <a:pt x="6691604" y="1816"/>
                </a:lnTo>
                <a:lnTo>
                  <a:pt x="6682740" y="0"/>
                </a:lnTo>
                <a:lnTo>
                  <a:pt x="6673863" y="1816"/>
                </a:lnTo>
                <a:lnTo>
                  <a:pt x="6666585" y="6718"/>
                </a:lnTo>
                <a:lnTo>
                  <a:pt x="6661683" y="13995"/>
                </a:lnTo>
                <a:lnTo>
                  <a:pt x="6659880" y="22860"/>
                </a:lnTo>
                <a:lnTo>
                  <a:pt x="6661683" y="31737"/>
                </a:lnTo>
                <a:lnTo>
                  <a:pt x="6666585" y="39014"/>
                </a:lnTo>
                <a:lnTo>
                  <a:pt x="6673863" y="43916"/>
                </a:lnTo>
                <a:lnTo>
                  <a:pt x="6682740" y="45720"/>
                </a:lnTo>
                <a:lnTo>
                  <a:pt x="6691604" y="43916"/>
                </a:lnTo>
                <a:lnTo>
                  <a:pt x="6698882" y="39014"/>
                </a:lnTo>
                <a:lnTo>
                  <a:pt x="6703784" y="31737"/>
                </a:lnTo>
                <a:lnTo>
                  <a:pt x="6705600" y="22860"/>
                </a:lnTo>
                <a:close/>
              </a:path>
              <a:path w="7291070" h="58420">
                <a:moveTo>
                  <a:pt x="6795516" y="22860"/>
                </a:moveTo>
                <a:lnTo>
                  <a:pt x="6793700" y="13995"/>
                </a:lnTo>
                <a:lnTo>
                  <a:pt x="6788798" y="6718"/>
                </a:lnTo>
                <a:lnTo>
                  <a:pt x="6781520" y="1816"/>
                </a:lnTo>
                <a:lnTo>
                  <a:pt x="6772656" y="0"/>
                </a:lnTo>
                <a:lnTo>
                  <a:pt x="6763779" y="1816"/>
                </a:lnTo>
                <a:lnTo>
                  <a:pt x="6756501" y="6718"/>
                </a:lnTo>
                <a:lnTo>
                  <a:pt x="6751599" y="13995"/>
                </a:lnTo>
                <a:lnTo>
                  <a:pt x="6749796" y="22860"/>
                </a:lnTo>
                <a:lnTo>
                  <a:pt x="6751599" y="31737"/>
                </a:lnTo>
                <a:lnTo>
                  <a:pt x="6756501" y="39014"/>
                </a:lnTo>
                <a:lnTo>
                  <a:pt x="6763779" y="43916"/>
                </a:lnTo>
                <a:lnTo>
                  <a:pt x="6772656" y="45720"/>
                </a:lnTo>
                <a:lnTo>
                  <a:pt x="6781520" y="43916"/>
                </a:lnTo>
                <a:lnTo>
                  <a:pt x="6788798" y="39014"/>
                </a:lnTo>
                <a:lnTo>
                  <a:pt x="6793700" y="31737"/>
                </a:lnTo>
                <a:lnTo>
                  <a:pt x="6795516" y="22860"/>
                </a:lnTo>
                <a:close/>
              </a:path>
              <a:path w="7291070" h="58420">
                <a:moveTo>
                  <a:pt x="6931152" y="22860"/>
                </a:moveTo>
                <a:lnTo>
                  <a:pt x="6929336" y="13995"/>
                </a:lnTo>
                <a:lnTo>
                  <a:pt x="6924434" y="6718"/>
                </a:lnTo>
                <a:lnTo>
                  <a:pt x="6917156" y="1816"/>
                </a:lnTo>
                <a:lnTo>
                  <a:pt x="6908292" y="0"/>
                </a:lnTo>
                <a:lnTo>
                  <a:pt x="6899415" y="1816"/>
                </a:lnTo>
                <a:lnTo>
                  <a:pt x="6892137" y="6718"/>
                </a:lnTo>
                <a:lnTo>
                  <a:pt x="6887235" y="13995"/>
                </a:lnTo>
                <a:lnTo>
                  <a:pt x="6885432" y="22860"/>
                </a:lnTo>
                <a:lnTo>
                  <a:pt x="6887235" y="31737"/>
                </a:lnTo>
                <a:lnTo>
                  <a:pt x="6892137" y="39014"/>
                </a:lnTo>
                <a:lnTo>
                  <a:pt x="6899415" y="43916"/>
                </a:lnTo>
                <a:lnTo>
                  <a:pt x="6908292" y="45720"/>
                </a:lnTo>
                <a:lnTo>
                  <a:pt x="6917156" y="43916"/>
                </a:lnTo>
                <a:lnTo>
                  <a:pt x="6924434" y="39014"/>
                </a:lnTo>
                <a:lnTo>
                  <a:pt x="6929336" y="31737"/>
                </a:lnTo>
                <a:lnTo>
                  <a:pt x="6931152" y="22860"/>
                </a:lnTo>
                <a:close/>
              </a:path>
              <a:path w="7291070" h="58420">
                <a:moveTo>
                  <a:pt x="7109460" y="22860"/>
                </a:moveTo>
                <a:lnTo>
                  <a:pt x="7107644" y="13995"/>
                </a:lnTo>
                <a:lnTo>
                  <a:pt x="7102742" y="6718"/>
                </a:lnTo>
                <a:lnTo>
                  <a:pt x="7095464" y="1816"/>
                </a:lnTo>
                <a:lnTo>
                  <a:pt x="7086600" y="0"/>
                </a:lnTo>
                <a:lnTo>
                  <a:pt x="7077723" y="1816"/>
                </a:lnTo>
                <a:lnTo>
                  <a:pt x="7070445" y="6718"/>
                </a:lnTo>
                <a:lnTo>
                  <a:pt x="7065543" y="13995"/>
                </a:lnTo>
                <a:lnTo>
                  <a:pt x="7063740" y="22860"/>
                </a:lnTo>
                <a:lnTo>
                  <a:pt x="7065543" y="31737"/>
                </a:lnTo>
                <a:lnTo>
                  <a:pt x="7070445" y="39014"/>
                </a:lnTo>
                <a:lnTo>
                  <a:pt x="7077723" y="43916"/>
                </a:lnTo>
                <a:lnTo>
                  <a:pt x="7086600" y="45720"/>
                </a:lnTo>
                <a:lnTo>
                  <a:pt x="7095464" y="43916"/>
                </a:lnTo>
                <a:lnTo>
                  <a:pt x="7102742" y="39014"/>
                </a:lnTo>
                <a:lnTo>
                  <a:pt x="7107644" y="31737"/>
                </a:lnTo>
                <a:lnTo>
                  <a:pt x="7109460" y="22860"/>
                </a:lnTo>
                <a:close/>
              </a:path>
              <a:path w="7291070" h="58420">
                <a:moveTo>
                  <a:pt x="7290816" y="22860"/>
                </a:moveTo>
                <a:lnTo>
                  <a:pt x="7289000" y="13995"/>
                </a:lnTo>
                <a:lnTo>
                  <a:pt x="7284098" y="6718"/>
                </a:lnTo>
                <a:lnTo>
                  <a:pt x="7276820" y="1816"/>
                </a:lnTo>
                <a:lnTo>
                  <a:pt x="7267956" y="0"/>
                </a:lnTo>
                <a:lnTo>
                  <a:pt x="7259079" y="1816"/>
                </a:lnTo>
                <a:lnTo>
                  <a:pt x="7251801" y="6718"/>
                </a:lnTo>
                <a:lnTo>
                  <a:pt x="7246899" y="13995"/>
                </a:lnTo>
                <a:lnTo>
                  <a:pt x="7245096" y="22860"/>
                </a:lnTo>
                <a:lnTo>
                  <a:pt x="7246899" y="31737"/>
                </a:lnTo>
                <a:lnTo>
                  <a:pt x="7251801" y="39014"/>
                </a:lnTo>
                <a:lnTo>
                  <a:pt x="7259079" y="43916"/>
                </a:lnTo>
                <a:lnTo>
                  <a:pt x="7267956" y="45720"/>
                </a:lnTo>
                <a:lnTo>
                  <a:pt x="7276820" y="43916"/>
                </a:lnTo>
                <a:lnTo>
                  <a:pt x="7284098" y="39014"/>
                </a:lnTo>
                <a:lnTo>
                  <a:pt x="7289000" y="31737"/>
                </a:lnTo>
                <a:lnTo>
                  <a:pt x="7290816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5874" y="5168900"/>
            <a:ext cx="10356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el</a:t>
            </a:r>
            <a:r>
              <a:rPr sz="2000" spc="-20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tio</a:t>
            </a:r>
            <a:r>
              <a:rPr sz="2000" spc="-10" dirty="0">
                <a:latin typeface="Calibri Light"/>
                <a:cs typeface="Calibri Light"/>
              </a:rPr>
              <a:t>na</a:t>
            </a:r>
            <a:r>
              <a:rPr sz="2000" dirty="0">
                <a:latin typeface="Calibri Light"/>
                <a:cs typeface="Calibri Light"/>
              </a:rPr>
              <a:t>l  Model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786" y="3455670"/>
            <a:ext cx="601345" cy="1696720"/>
          </a:xfrm>
          <a:custGeom>
            <a:avLst/>
            <a:gdLst/>
            <a:ahLst/>
            <a:cxnLst/>
            <a:rect l="l" t="t" r="r" b="b"/>
            <a:pathLst>
              <a:path w="601344" h="1696720">
                <a:moveTo>
                  <a:pt x="260921" y="1696465"/>
                </a:moveTo>
                <a:lnTo>
                  <a:pt x="0" y="585215"/>
                </a:lnTo>
              </a:path>
              <a:path w="601344" h="1696720">
                <a:moveTo>
                  <a:pt x="254508" y="0"/>
                </a:moveTo>
                <a:lnTo>
                  <a:pt x="601167" y="578103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2685" y="4571491"/>
            <a:ext cx="942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 Light"/>
                <a:cs typeface="Calibri Light"/>
              </a:rPr>
              <a:t>System</a:t>
            </a:r>
            <a:r>
              <a:rPr sz="2000" spc="-9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6141" y="4057650"/>
            <a:ext cx="198755" cy="497840"/>
          </a:xfrm>
          <a:custGeom>
            <a:avLst/>
            <a:gdLst/>
            <a:ahLst/>
            <a:cxnLst/>
            <a:rect l="l" t="t" r="r" b="b"/>
            <a:pathLst>
              <a:path w="198755" h="497839">
                <a:moveTo>
                  <a:pt x="198628" y="49783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1802" y="2734411"/>
            <a:ext cx="1158875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3375">
              <a:lnSpc>
                <a:spcPct val="105500"/>
              </a:lnSpc>
              <a:spcBef>
                <a:spcPts val="100"/>
              </a:spcBef>
            </a:pPr>
            <a:r>
              <a:rPr sz="2000" spc="-130" dirty="0">
                <a:latin typeface="Calibri Light"/>
                <a:cs typeface="Calibri Light"/>
              </a:rPr>
              <a:t>T</a:t>
            </a:r>
            <a:r>
              <a:rPr sz="2000" spc="5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i</a:t>
            </a:r>
            <a:r>
              <a:rPr sz="2000" spc="20" dirty="0">
                <a:latin typeface="Calibri Light"/>
                <a:cs typeface="Calibri Light"/>
              </a:rPr>
              <a:t>g</a:t>
            </a:r>
            <a:r>
              <a:rPr sz="2000" spc="-15" dirty="0">
                <a:latin typeface="Calibri Light"/>
                <a:cs typeface="Calibri Light"/>
              </a:rPr>
              <a:t>g</a:t>
            </a:r>
            <a:r>
              <a:rPr sz="2000" spc="5" dirty="0">
                <a:latin typeface="Calibri Light"/>
                <a:cs typeface="Calibri Light"/>
              </a:rPr>
              <a:t>e</a:t>
            </a:r>
            <a:r>
              <a:rPr sz="2000" spc="-40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s  </a:t>
            </a:r>
            <a:r>
              <a:rPr sz="2000" spc="-5" dirty="0">
                <a:latin typeface="Calibri Light"/>
                <a:cs typeface="Calibri Light"/>
              </a:rPr>
              <a:t>Ingres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48917" y="3134105"/>
            <a:ext cx="128905" cy="906780"/>
          </a:xfrm>
          <a:custGeom>
            <a:avLst/>
            <a:gdLst/>
            <a:ahLst/>
            <a:cxnLst/>
            <a:rect l="l" t="t" r="r" b="b"/>
            <a:pathLst>
              <a:path w="128905" h="906779">
                <a:moveTo>
                  <a:pt x="0" y="0"/>
                </a:moveTo>
                <a:lnTo>
                  <a:pt x="128904" y="90627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405" y="2383027"/>
            <a:ext cx="2661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 Light"/>
                <a:cs typeface="Calibri Light"/>
              </a:rPr>
              <a:t>Entity-Relationship</a:t>
            </a:r>
            <a:r>
              <a:rPr sz="2000" spc="-9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Model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89354" y="2766822"/>
            <a:ext cx="1104265" cy="1273810"/>
          </a:xfrm>
          <a:custGeom>
            <a:avLst/>
            <a:gdLst/>
            <a:ahLst/>
            <a:cxnLst/>
            <a:rect l="l" t="t" r="r" b="b"/>
            <a:pathLst>
              <a:path w="1104264" h="1273810">
                <a:moveTo>
                  <a:pt x="169290" y="0"/>
                </a:moveTo>
                <a:lnTo>
                  <a:pt x="0" y="1273683"/>
                </a:lnTo>
              </a:path>
              <a:path w="1104264" h="1273810">
                <a:moveTo>
                  <a:pt x="731519" y="798576"/>
                </a:moveTo>
                <a:lnTo>
                  <a:pt x="1103757" y="126657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49576" y="2874391"/>
            <a:ext cx="9429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SQL</a:t>
            </a:r>
            <a:endParaRPr sz="2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Standard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1026" y="4940300"/>
            <a:ext cx="1182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 Light"/>
                <a:cs typeface="Calibri Light"/>
              </a:rPr>
              <a:t>P</a:t>
            </a:r>
            <a:r>
              <a:rPr sz="2000" spc="-5" dirty="0">
                <a:latin typeface="Calibri Light"/>
                <a:cs typeface="Calibri Light"/>
              </a:rPr>
              <a:t>o</a:t>
            </a:r>
            <a:r>
              <a:rPr sz="2000" spc="-25" dirty="0">
                <a:latin typeface="Calibri Light"/>
                <a:cs typeface="Calibri Light"/>
              </a:rPr>
              <a:t>s</a:t>
            </a:r>
            <a:r>
              <a:rPr sz="2000" dirty="0">
                <a:latin typeface="Calibri Light"/>
                <a:cs typeface="Calibri Light"/>
              </a:rPr>
              <a:t>tg</a:t>
            </a:r>
            <a:r>
              <a:rPr sz="2000" spc="-25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10" dirty="0">
                <a:latin typeface="Calibri Light"/>
                <a:cs typeface="Calibri Light"/>
              </a:rPr>
              <a:t>S</a:t>
            </a:r>
            <a:r>
              <a:rPr sz="2000" dirty="0">
                <a:latin typeface="Calibri Light"/>
                <a:cs typeface="Calibri Light"/>
              </a:rPr>
              <a:t>QL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85694" y="4034790"/>
            <a:ext cx="327025" cy="889635"/>
          </a:xfrm>
          <a:custGeom>
            <a:avLst/>
            <a:gdLst/>
            <a:ahLst/>
            <a:cxnLst/>
            <a:rect l="l" t="t" r="r" b="b"/>
            <a:pathLst>
              <a:path w="327025" h="889635">
                <a:moveTo>
                  <a:pt x="326770" y="889381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45611" y="4449826"/>
            <a:ext cx="626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Hi</a:t>
            </a:r>
            <a:r>
              <a:rPr sz="2000" spc="-160" dirty="0">
                <a:latin typeface="Calibri Light"/>
                <a:cs typeface="Calibri Light"/>
              </a:rPr>
              <a:t>P</a:t>
            </a:r>
            <a:r>
              <a:rPr sz="2000" spc="-15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C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22498" y="3242310"/>
            <a:ext cx="367030" cy="1191895"/>
          </a:xfrm>
          <a:custGeom>
            <a:avLst/>
            <a:gdLst/>
            <a:ahLst/>
            <a:cxnLst/>
            <a:rect l="l" t="t" r="r" b="b"/>
            <a:pathLst>
              <a:path w="367029" h="1191895">
                <a:moveTo>
                  <a:pt x="337312" y="1191514"/>
                </a:moveTo>
                <a:lnTo>
                  <a:pt x="248412" y="792479"/>
                </a:lnTo>
              </a:path>
              <a:path w="367029" h="1191895">
                <a:moveTo>
                  <a:pt x="366522" y="0"/>
                </a:moveTo>
                <a:lnTo>
                  <a:pt x="0" y="81533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109976" y="2857322"/>
            <a:ext cx="958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Starburst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72534" y="4669027"/>
            <a:ext cx="728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Ra</a:t>
            </a:r>
            <a:r>
              <a:rPr sz="2000" spc="5" dirty="0">
                <a:latin typeface="Calibri Light"/>
                <a:cs typeface="Calibri Light"/>
              </a:rPr>
              <a:t>p</a:t>
            </a:r>
            <a:r>
              <a:rPr sz="2000" dirty="0">
                <a:latin typeface="Calibri Light"/>
                <a:cs typeface="Calibri Light"/>
              </a:rPr>
              <a:t>ide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91710" y="2937510"/>
            <a:ext cx="878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STREAM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8478" y="5078095"/>
            <a:ext cx="9423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Au</a:t>
            </a:r>
            <a:r>
              <a:rPr sz="2000" spc="-35" dirty="0">
                <a:latin typeface="Calibri Light"/>
                <a:cs typeface="Calibri Light"/>
              </a:rPr>
              <a:t>r</a:t>
            </a:r>
            <a:r>
              <a:rPr sz="2000" spc="-5" dirty="0">
                <a:latin typeface="Calibri Light"/>
                <a:cs typeface="Calibri Light"/>
              </a:rPr>
              <a:t>o</a:t>
            </a:r>
            <a:r>
              <a:rPr sz="2000" spc="-35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a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&amp;  </a:t>
            </a:r>
            <a:r>
              <a:rPr sz="2000" spc="-5" dirty="0">
                <a:latin typeface="Calibri Light"/>
                <a:cs typeface="Calibri Light"/>
              </a:rPr>
              <a:t>Borealis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01490" y="3321558"/>
            <a:ext cx="1518285" cy="1739900"/>
          </a:xfrm>
          <a:custGeom>
            <a:avLst/>
            <a:gdLst/>
            <a:ahLst/>
            <a:cxnLst/>
            <a:rect l="l" t="t" r="r" b="b"/>
            <a:pathLst>
              <a:path w="1518285" h="1739900">
                <a:moveTo>
                  <a:pt x="1098423" y="729741"/>
                </a:moveTo>
                <a:lnTo>
                  <a:pt x="431292" y="0"/>
                </a:lnTo>
              </a:path>
              <a:path w="1518285" h="1739900">
                <a:moveTo>
                  <a:pt x="1518158" y="1739772"/>
                </a:moveTo>
                <a:lnTo>
                  <a:pt x="1222248" y="719327"/>
                </a:lnTo>
              </a:path>
              <a:path w="1518285" h="1739900">
                <a:moveTo>
                  <a:pt x="334390" y="1331467"/>
                </a:moveTo>
                <a:lnTo>
                  <a:pt x="0" y="736091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03241" y="2653411"/>
            <a:ext cx="1248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Map</a:t>
            </a:r>
            <a:r>
              <a:rPr sz="2000" spc="-30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10" dirty="0">
                <a:latin typeface="Calibri Light"/>
                <a:cs typeface="Calibri Light"/>
              </a:rPr>
              <a:t>d</a:t>
            </a:r>
            <a:r>
              <a:rPr sz="2000" dirty="0">
                <a:latin typeface="Calibri Light"/>
                <a:cs typeface="Calibri Light"/>
              </a:rPr>
              <a:t>uce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51094" y="3092957"/>
            <a:ext cx="847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 Light"/>
                <a:cs typeface="Calibri Light"/>
              </a:rPr>
              <a:t>Bi</a:t>
            </a:r>
            <a:r>
              <a:rPr sz="2000" spc="-45" dirty="0">
                <a:latin typeface="Calibri Light"/>
                <a:cs typeface="Calibri Light"/>
              </a:rPr>
              <a:t>g</a:t>
            </a:r>
            <a:r>
              <a:rPr sz="2000" spc="-25" dirty="0">
                <a:latin typeface="Calibri Light"/>
                <a:cs typeface="Calibri Light"/>
              </a:rPr>
              <a:t>t</a:t>
            </a:r>
            <a:r>
              <a:rPr sz="2000" dirty="0">
                <a:latin typeface="Calibri Light"/>
                <a:cs typeface="Calibri Light"/>
              </a:rPr>
              <a:t>able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94323" y="2462276"/>
            <a:ext cx="594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Spa</a:t>
            </a:r>
            <a:r>
              <a:rPr sz="2000" spc="5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k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08750" y="5284470"/>
            <a:ext cx="643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S</a:t>
            </a:r>
            <a:r>
              <a:rPr sz="2000" spc="-20" dirty="0">
                <a:latin typeface="Calibri Light"/>
                <a:cs typeface="Calibri Light"/>
              </a:rPr>
              <a:t>t</a:t>
            </a:r>
            <a:r>
              <a:rPr sz="2000" spc="-5" dirty="0">
                <a:latin typeface="Calibri Light"/>
                <a:cs typeface="Calibri Light"/>
              </a:rPr>
              <a:t>orm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34530" y="4740021"/>
            <a:ext cx="500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Flink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226558" y="2846070"/>
            <a:ext cx="2129155" cy="2422525"/>
          </a:xfrm>
          <a:custGeom>
            <a:avLst/>
            <a:gdLst/>
            <a:ahLst/>
            <a:cxnLst/>
            <a:rect l="l" t="t" r="r" b="b"/>
            <a:pathLst>
              <a:path w="2129154" h="2422525">
                <a:moveTo>
                  <a:pt x="0" y="190500"/>
                </a:moveTo>
                <a:lnTo>
                  <a:pt x="516000" y="1210182"/>
                </a:lnTo>
              </a:path>
              <a:path w="2129154" h="2422525">
                <a:moveTo>
                  <a:pt x="647700" y="630935"/>
                </a:moveTo>
                <a:lnTo>
                  <a:pt x="808354" y="1188465"/>
                </a:lnTo>
              </a:path>
              <a:path w="2129154" h="2422525">
                <a:moveTo>
                  <a:pt x="1706880" y="431291"/>
                </a:moveTo>
                <a:lnTo>
                  <a:pt x="2128900" y="1226819"/>
                </a:lnTo>
              </a:path>
              <a:path w="2129154" h="2422525">
                <a:moveTo>
                  <a:pt x="1604771" y="2422270"/>
                </a:moveTo>
                <a:lnTo>
                  <a:pt x="1709673" y="1234439"/>
                </a:lnTo>
              </a:path>
              <a:path w="2129154" h="2422525">
                <a:moveTo>
                  <a:pt x="2059305" y="1877440"/>
                </a:moveTo>
                <a:lnTo>
                  <a:pt x="2008632" y="1194815"/>
                </a:lnTo>
              </a:path>
              <a:path w="2129154" h="2422525">
                <a:moveTo>
                  <a:pt x="966215" y="0"/>
                </a:moveTo>
                <a:lnTo>
                  <a:pt x="1366012" y="1194688"/>
                </a:lnTo>
              </a:path>
              <a:path w="2129154" h="2422525">
                <a:moveTo>
                  <a:pt x="1131569" y="1909952"/>
                </a:moveTo>
                <a:lnTo>
                  <a:pt x="1011936" y="121157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110476" y="5117338"/>
            <a:ext cx="1091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RethinkDB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62470" y="2893822"/>
            <a:ext cx="1421130" cy="1028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">
              <a:lnSpc>
                <a:spcPts val="229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Samza</a:t>
            </a:r>
            <a:endParaRPr sz="2000">
              <a:latin typeface="Calibri Light"/>
              <a:cs typeface="Calibri Light"/>
            </a:endParaRPr>
          </a:p>
          <a:p>
            <a:pPr marL="640080">
              <a:lnSpc>
                <a:spcPts val="2290"/>
              </a:lnSpc>
            </a:pPr>
            <a:r>
              <a:rPr sz="2000" spc="-10" dirty="0">
                <a:latin typeface="Calibri Light"/>
                <a:cs typeface="Calibri Light"/>
              </a:rPr>
              <a:t>Meteor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000" spc="-10" dirty="0">
                <a:solidFill>
                  <a:srgbClr val="BEBEBE"/>
                </a:solidFill>
                <a:latin typeface="Calibri Light"/>
                <a:cs typeface="Calibri Light"/>
              </a:rPr>
              <a:t>2010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50809" y="4794630"/>
            <a:ext cx="887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Firebase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53121" y="2611373"/>
            <a:ext cx="1077595" cy="2489200"/>
          </a:xfrm>
          <a:custGeom>
            <a:avLst/>
            <a:gdLst/>
            <a:ahLst/>
            <a:cxnLst/>
            <a:rect l="l" t="t" r="r" b="b"/>
            <a:pathLst>
              <a:path w="1077595" h="2489200">
                <a:moveTo>
                  <a:pt x="202056" y="2489200"/>
                </a:moveTo>
                <a:lnTo>
                  <a:pt x="185927" y="1429512"/>
                </a:lnTo>
              </a:path>
              <a:path w="1077595" h="2489200">
                <a:moveTo>
                  <a:pt x="133984" y="943355"/>
                </a:moveTo>
                <a:lnTo>
                  <a:pt x="0" y="1445768"/>
                </a:lnTo>
              </a:path>
              <a:path w="1077595" h="2489200">
                <a:moveTo>
                  <a:pt x="741172" y="2167255"/>
                </a:moveTo>
                <a:lnTo>
                  <a:pt x="359663" y="1446276"/>
                </a:lnTo>
              </a:path>
              <a:path w="1077595" h="2489200">
                <a:moveTo>
                  <a:pt x="864107" y="0"/>
                </a:moveTo>
                <a:lnTo>
                  <a:pt x="1077595" y="145897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914513" y="2227529"/>
            <a:ext cx="8045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 Light"/>
                <a:cs typeface="Calibri Light"/>
              </a:rPr>
              <a:t>Baqend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30366" y="4473702"/>
            <a:ext cx="106743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0"/>
              </a:spcBef>
            </a:pPr>
            <a:r>
              <a:rPr sz="2000" spc="-10" dirty="0">
                <a:latin typeface="Calibri Light"/>
                <a:cs typeface="Calibri Light"/>
              </a:rPr>
              <a:t>GFS</a:t>
            </a:r>
            <a:endParaRPr sz="2000">
              <a:latin typeface="Calibri Light"/>
              <a:cs typeface="Calibri Light"/>
            </a:endParaRPr>
          </a:p>
          <a:p>
            <a:pPr marL="200660">
              <a:lnSpc>
                <a:spcPts val="2375"/>
              </a:lnSpc>
            </a:pPr>
            <a:r>
              <a:rPr sz="2000" dirty="0">
                <a:latin typeface="Calibri Light"/>
                <a:cs typeface="Calibri Light"/>
              </a:rPr>
              <a:t>Dyna</a:t>
            </a:r>
            <a:r>
              <a:rPr sz="2000" spc="5" dirty="0">
                <a:latin typeface="Calibri Light"/>
                <a:cs typeface="Calibri Light"/>
              </a:rPr>
              <a:t>m</a:t>
            </a:r>
            <a:r>
              <a:rPr sz="2000" dirty="0"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8580" y="1581911"/>
            <a:ext cx="5880100" cy="2885440"/>
            <a:chOff x="68580" y="1581911"/>
            <a:chExt cx="5880100" cy="2885440"/>
          </a:xfrm>
        </p:grpSpPr>
        <p:sp>
          <p:nvSpPr>
            <p:cNvPr id="49" name="object 49"/>
            <p:cNvSpPr/>
            <p:nvPr/>
          </p:nvSpPr>
          <p:spPr>
            <a:xfrm>
              <a:off x="5613653" y="4040885"/>
              <a:ext cx="325120" cy="416559"/>
            </a:xfrm>
            <a:custGeom>
              <a:avLst/>
              <a:gdLst/>
              <a:ahLst/>
              <a:cxnLst/>
              <a:rect l="l" t="t" r="r" b="b"/>
              <a:pathLst>
                <a:path w="325120" h="416560">
                  <a:moveTo>
                    <a:pt x="324866" y="416051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" y="1581911"/>
              <a:ext cx="3992117" cy="767334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978509" y="1785620"/>
            <a:ext cx="2174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Relational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Databases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6008" y="5756147"/>
            <a:ext cx="4459986" cy="767334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2166366" y="5960770"/>
            <a:ext cx="17837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Active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Databases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4" name="object 5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6764" y="1581911"/>
            <a:ext cx="2140458" cy="767334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4466335" y="1633220"/>
            <a:ext cx="8655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CEP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St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eams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85588" y="5756147"/>
            <a:ext cx="2070354" cy="767334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568188" y="5808370"/>
            <a:ext cx="11087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Big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NoSQL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55535" y="5756147"/>
            <a:ext cx="2024633" cy="767334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7425943" y="5808370"/>
            <a:ext cx="1087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Real-Time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abases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50716" y="3274821"/>
            <a:ext cx="1332230" cy="6445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312420">
              <a:lnSpc>
                <a:spcPct val="102899"/>
              </a:lnSpc>
              <a:spcBef>
                <a:spcPts val="35"/>
              </a:spcBef>
            </a:pPr>
            <a:r>
              <a:rPr sz="2000" spc="-180" dirty="0">
                <a:latin typeface="Calibri Light"/>
                <a:cs typeface="Calibri Light"/>
              </a:rPr>
              <a:t>T</a:t>
            </a:r>
            <a:r>
              <a:rPr sz="2000" dirty="0">
                <a:latin typeface="Calibri Light"/>
                <a:cs typeface="Calibri Light"/>
              </a:rPr>
              <a:t>el</a:t>
            </a:r>
            <a:r>
              <a:rPr sz="2000" spc="5" dirty="0">
                <a:latin typeface="Calibri Light"/>
                <a:cs typeface="Calibri Light"/>
              </a:rPr>
              <a:t>e</a:t>
            </a:r>
            <a:r>
              <a:rPr sz="2000" dirty="0">
                <a:latin typeface="Calibri Light"/>
                <a:cs typeface="Calibri Light"/>
              </a:rPr>
              <a:t>g</a:t>
            </a:r>
            <a:r>
              <a:rPr sz="2000" spc="-50" dirty="0">
                <a:latin typeface="Calibri Light"/>
                <a:cs typeface="Calibri Light"/>
              </a:rPr>
              <a:t>r</a:t>
            </a:r>
            <a:r>
              <a:rPr sz="2000" spc="-10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ph  </a:t>
            </a:r>
            <a:r>
              <a:rPr sz="2000" spc="-10" dirty="0">
                <a:solidFill>
                  <a:srgbClr val="BEBEBE"/>
                </a:solidFill>
                <a:latin typeface="Calibri Light"/>
                <a:cs typeface="Calibri Light"/>
              </a:rPr>
              <a:t>1990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535940" y="279018"/>
            <a:ext cx="684784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/>
              <a:t>A</a:t>
            </a:r>
            <a:r>
              <a:rPr sz="3700" spc="-40" dirty="0"/>
              <a:t> </a:t>
            </a:r>
            <a:r>
              <a:rPr sz="3700" spc="-25" dirty="0"/>
              <a:t>Short</a:t>
            </a:r>
            <a:r>
              <a:rPr sz="3700" spc="-65" dirty="0"/>
              <a:t> </a:t>
            </a:r>
            <a:r>
              <a:rPr sz="3700" spc="-35" dirty="0"/>
              <a:t>History</a:t>
            </a:r>
            <a:r>
              <a:rPr sz="3700" spc="-80" dirty="0"/>
              <a:t> </a:t>
            </a:r>
            <a:r>
              <a:rPr sz="3700" spc="-20" dirty="0"/>
              <a:t>of</a:t>
            </a:r>
            <a:r>
              <a:rPr sz="3700" spc="-50" dirty="0"/>
              <a:t> </a:t>
            </a:r>
            <a:r>
              <a:rPr sz="3700" spc="-45" dirty="0"/>
              <a:t>Data</a:t>
            </a:r>
            <a:r>
              <a:rPr sz="3700" spc="-60" dirty="0"/>
              <a:t> </a:t>
            </a:r>
            <a:r>
              <a:rPr sz="3700" spc="-40" dirty="0"/>
              <a:t>Management</a:t>
            </a:r>
            <a:endParaRPr sz="3700"/>
          </a:p>
        </p:txBody>
      </p:sp>
      <p:sp>
        <p:nvSpPr>
          <p:cNvPr id="62" name="object 62"/>
          <p:cNvSpPr txBox="1"/>
          <p:nvPr/>
        </p:nvSpPr>
        <p:spPr>
          <a:xfrm>
            <a:off x="535940" y="848994"/>
            <a:ext cx="4081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Hot</a:t>
            </a:r>
            <a:r>
              <a:rPr sz="2800" spc="-5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60" dirty="0">
                <a:solidFill>
                  <a:srgbClr val="7E7E7E"/>
                </a:solidFill>
                <a:latin typeface="Calibri Light"/>
                <a:cs typeface="Calibri Light"/>
              </a:rPr>
              <a:t>Topics</a:t>
            </a:r>
            <a:r>
              <a:rPr sz="2800"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Through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The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Ages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0" y="1581911"/>
            <a:ext cx="8557260" cy="2639695"/>
            <a:chOff x="0" y="1581911"/>
            <a:chExt cx="8557260" cy="2639695"/>
          </a:xfrm>
        </p:grpSpPr>
        <p:sp>
          <p:nvSpPr>
            <p:cNvPr id="64" name="object 64"/>
            <p:cNvSpPr/>
            <p:nvPr/>
          </p:nvSpPr>
          <p:spPr>
            <a:xfrm>
              <a:off x="4274058" y="3658361"/>
              <a:ext cx="1024890" cy="403225"/>
            </a:xfrm>
            <a:custGeom>
              <a:avLst/>
              <a:gdLst/>
              <a:ahLst/>
              <a:cxnLst/>
              <a:rect l="l" t="t" r="r" b="b"/>
              <a:pathLst>
                <a:path w="1024889" h="403225">
                  <a:moveTo>
                    <a:pt x="0" y="0"/>
                  </a:moveTo>
                  <a:lnTo>
                    <a:pt x="1024763" y="403098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200" y="2179319"/>
              <a:ext cx="1844802" cy="193166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0" y="3901439"/>
              <a:ext cx="8557260" cy="320040"/>
            </a:xfrm>
            <a:custGeom>
              <a:avLst/>
              <a:gdLst/>
              <a:ahLst/>
              <a:cxnLst/>
              <a:rect l="l" t="t" r="r" b="b"/>
              <a:pathLst>
                <a:path w="8557260" h="320039">
                  <a:moveTo>
                    <a:pt x="8236839" y="0"/>
                  </a:moveTo>
                  <a:lnTo>
                    <a:pt x="8364855" y="160020"/>
                  </a:lnTo>
                  <a:lnTo>
                    <a:pt x="8236839" y="320040"/>
                  </a:lnTo>
                  <a:lnTo>
                    <a:pt x="8492871" y="192024"/>
                  </a:lnTo>
                  <a:lnTo>
                    <a:pt x="8364855" y="192024"/>
                  </a:lnTo>
                  <a:lnTo>
                    <a:pt x="8377356" y="189505"/>
                  </a:lnTo>
                  <a:lnTo>
                    <a:pt x="8387524" y="182641"/>
                  </a:lnTo>
                  <a:lnTo>
                    <a:pt x="8394358" y="172467"/>
                  </a:lnTo>
                  <a:lnTo>
                    <a:pt x="8396859" y="160020"/>
                  </a:lnTo>
                  <a:lnTo>
                    <a:pt x="8394358" y="147572"/>
                  </a:lnTo>
                  <a:lnTo>
                    <a:pt x="8387524" y="137398"/>
                  </a:lnTo>
                  <a:lnTo>
                    <a:pt x="8377356" y="130534"/>
                  </a:lnTo>
                  <a:lnTo>
                    <a:pt x="8364855" y="128016"/>
                  </a:lnTo>
                  <a:lnTo>
                    <a:pt x="8492871" y="128016"/>
                  </a:lnTo>
                  <a:lnTo>
                    <a:pt x="8236839" y="0"/>
                  </a:lnTo>
                  <a:close/>
                </a:path>
                <a:path w="8557260" h="320039">
                  <a:moveTo>
                    <a:pt x="8339251" y="128016"/>
                  </a:moveTo>
                  <a:lnTo>
                    <a:pt x="0" y="128016"/>
                  </a:lnTo>
                  <a:lnTo>
                    <a:pt x="0" y="192024"/>
                  </a:lnTo>
                  <a:lnTo>
                    <a:pt x="8339251" y="192024"/>
                  </a:lnTo>
                  <a:lnTo>
                    <a:pt x="8364855" y="160020"/>
                  </a:lnTo>
                  <a:lnTo>
                    <a:pt x="8339251" y="128016"/>
                  </a:lnTo>
                  <a:close/>
                </a:path>
                <a:path w="8557260" h="320039">
                  <a:moveTo>
                    <a:pt x="8492871" y="128016"/>
                  </a:moveTo>
                  <a:lnTo>
                    <a:pt x="8364855" y="128016"/>
                  </a:lnTo>
                  <a:lnTo>
                    <a:pt x="8377356" y="130534"/>
                  </a:lnTo>
                  <a:lnTo>
                    <a:pt x="8387524" y="137398"/>
                  </a:lnTo>
                  <a:lnTo>
                    <a:pt x="8394358" y="147572"/>
                  </a:lnTo>
                  <a:lnTo>
                    <a:pt x="8396859" y="160020"/>
                  </a:lnTo>
                  <a:lnTo>
                    <a:pt x="8394358" y="172467"/>
                  </a:lnTo>
                  <a:lnTo>
                    <a:pt x="8387524" y="182641"/>
                  </a:lnTo>
                  <a:lnTo>
                    <a:pt x="8377356" y="189505"/>
                  </a:lnTo>
                  <a:lnTo>
                    <a:pt x="8364855" y="192024"/>
                  </a:lnTo>
                  <a:lnTo>
                    <a:pt x="8492871" y="192024"/>
                  </a:lnTo>
                  <a:lnTo>
                    <a:pt x="8556879" y="160020"/>
                  </a:lnTo>
                  <a:lnTo>
                    <a:pt x="8492871" y="128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1764" y="1581911"/>
              <a:ext cx="2070354" cy="767334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208521" y="1633220"/>
            <a:ext cx="11182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Stream </a:t>
            </a:r>
            <a:r>
              <a:rPr sz="2000" dirty="0">
                <a:latin typeface="Calibri"/>
                <a:cs typeface="Calibri"/>
              </a:rPr>
              <a:t> 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ocess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06983" y="5078425"/>
            <a:ext cx="2345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 Light"/>
                <a:cs typeface="Calibri Light"/>
              </a:rPr>
              <a:t>TRIGGERS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&amp;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MORE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3" y="5557824"/>
            <a:ext cx="4704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Active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Database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Features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2333244"/>
            <a:ext cx="2403475" cy="1824355"/>
            <a:chOff x="416051" y="2333244"/>
            <a:chExt cx="2403475" cy="1824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2333244"/>
              <a:ext cx="2403348" cy="1824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2491740"/>
              <a:ext cx="1808988" cy="15057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8659" y="2491740"/>
              <a:ext cx="1807845" cy="1506220"/>
            </a:xfrm>
            <a:custGeom>
              <a:avLst/>
              <a:gdLst/>
              <a:ahLst/>
              <a:cxnLst/>
              <a:rect l="l" t="t" r="r" b="b"/>
              <a:pathLst>
                <a:path w="1807845" h="1506220">
                  <a:moveTo>
                    <a:pt x="1807464" y="0"/>
                  </a:moveTo>
                  <a:lnTo>
                    <a:pt x="0" y="0"/>
                  </a:lnTo>
                  <a:lnTo>
                    <a:pt x="0" y="1505712"/>
                  </a:lnTo>
                  <a:lnTo>
                    <a:pt x="1807464" y="1505712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9084" y="2465832"/>
            <a:ext cx="515112" cy="7132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8115" y="2763011"/>
            <a:ext cx="1046988" cy="122682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210300" y="1847088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59" h="594360">
                <a:moveTo>
                  <a:pt x="566927" y="0"/>
                </a:moveTo>
                <a:lnTo>
                  <a:pt x="27432" y="0"/>
                </a:lnTo>
                <a:lnTo>
                  <a:pt x="16769" y="2160"/>
                </a:lnTo>
                <a:lnTo>
                  <a:pt x="8048" y="8048"/>
                </a:lnTo>
                <a:lnTo>
                  <a:pt x="2160" y="16769"/>
                </a:lnTo>
                <a:lnTo>
                  <a:pt x="0" y="27432"/>
                </a:lnTo>
                <a:lnTo>
                  <a:pt x="0" y="566927"/>
                </a:lnTo>
                <a:lnTo>
                  <a:pt x="2160" y="577590"/>
                </a:lnTo>
                <a:lnTo>
                  <a:pt x="8048" y="586311"/>
                </a:lnTo>
                <a:lnTo>
                  <a:pt x="16769" y="592199"/>
                </a:lnTo>
                <a:lnTo>
                  <a:pt x="27432" y="594360"/>
                </a:lnTo>
                <a:lnTo>
                  <a:pt x="566927" y="594360"/>
                </a:lnTo>
                <a:lnTo>
                  <a:pt x="577590" y="592199"/>
                </a:lnTo>
                <a:lnTo>
                  <a:pt x="586311" y="586311"/>
                </a:lnTo>
                <a:lnTo>
                  <a:pt x="592199" y="577590"/>
                </a:lnTo>
                <a:lnTo>
                  <a:pt x="594359" y="566927"/>
                </a:lnTo>
                <a:lnTo>
                  <a:pt x="594359" y="561466"/>
                </a:lnTo>
                <a:lnTo>
                  <a:pt x="32892" y="561466"/>
                </a:lnTo>
                <a:lnTo>
                  <a:pt x="32892" y="32892"/>
                </a:lnTo>
                <a:lnTo>
                  <a:pt x="594359" y="32892"/>
                </a:lnTo>
                <a:lnTo>
                  <a:pt x="594359" y="27432"/>
                </a:lnTo>
                <a:lnTo>
                  <a:pt x="592199" y="16769"/>
                </a:lnTo>
                <a:lnTo>
                  <a:pt x="586311" y="8048"/>
                </a:lnTo>
                <a:lnTo>
                  <a:pt x="577590" y="2160"/>
                </a:lnTo>
                <a:lnTo>
                  <a:pt x="566927" y="0"/>
                </a:lnTo>
                <a:close/>
              </a:path>
              <a:path w="594359" h="594360">
                <a:moveTo>
                  <a:pt x="594359" y="32892"/>
                </a:moveTo>
                <a:lnTo>
                  <a:pt x="561467" y="32892"/>
                </a:lnTo>
                <a:lnTo>
                  <a:pt x="561467" y="561466"/>
                </a:lnTo>
                <a:lnTo>
                  <a:pt x="594359" y="561466"/>
                </a:lnTo>
                <a:lnTo>
                  <a:pt x="594359" y="32892"/>
                </a:lnTo>
                <a:close/>
              </a:path>
              <a:path w="594359" h="594360">
                <a:moveTo>
                  <a:pt x="550418" y="43941"/>
                </a:moveTo>
                <a:lnTo>
                  <a:pt x="43941" y="43941"/>
                </a:lnTo>
                <a:lnTo>
                  <a:pt x="43941" y="550417"/>
                </a:lnTo>
                <a:lnTo>
                  <a:pt x="550418" y="550417"/>
                </a:lnTo>
                <a:lnTo>
                  <a:pt x="550418" y="539496"/>
                </a:lnTo>
                <a:lnTo>
                  <a:pt x="54863" y="539496"/>
                </a:lnTo>
                <a:lnTo>
                  <a:pt x="54863" y="54863"/>
                </a:lnTo>
                <a:lnTo>
                  <a:pt x="550418" y="54863"/>
                </a:lnTo>
                <a:lnTo>
                  <a:pt x="550418" y="43941"/>
                </a:lnTo>
                <a:close/>
              </a:path>
              <a:path w="594359" h="594360">
                <a:moveTo>
                  <a:pt x="550418" y="54863"/>
                </a:moveTo>
                <a:lnTo>
                  <a:pt x="539496" y="54863"/>
                </a:lnTo>
                <a:lnTo>
                  <a:pt x="539496" y="539496"/>
                </a:lnTo>
                <a:lnTo>
                  <a:pt x="550418" y="539496"/>
                </a:lnTo>
                <a:lnTo>
                  <a:pt x="550418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8956" y="1851914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7179" y="0"/>
                </a:moveTo>
                <a:lnTo>
                  <a:pt x="251968" y="3809"/>
                </a:lnTo>
                <a:lnTo>
                  <a:pt x="208915" y="13969"/>
                </a:lnTo>
                <a:lnTo>
                  <a:pt x="154686" y="36829"/>
                </a:lnTo>
                <a:lnTo>
                  <a:pt x="107442" y="69850"/>
                </a:lnTo>
                <a:lnTo>
                  <a:pt x="67310" y="109219"/>
                </a:lnTo>
                <a:lnTo>
                  <a:pt x="35687" y="156209"/>
                </a:lnTo>
                <a:lnTo>
                  <a:pt x="17779" y="196850"/>
                </a:lnTo>
                <a:lnTo>
                  <a:pt x="5969" y="238759"/>
                </a:lnTo>
                <a:lnTo>
                  <a:pt x="380" y="283209"/>
                </a:lnTo>
                <a:lnTo>
                  <a:pt x="0" y="298450"/>
                </a:lnTo>
                <a:lnTo>
                  <a:pt x="508" y="313689"/>
                </a:lnTo>
                <a:lnTo>
                  <a:pt x="6223" y="358139"/>
                </a:lnTo>
                <a:lnTo>
                  <a:pt x="18288" y="401319"/>
                </a:lnTo>
                <a:lnTo>
                  <a:pt x="36702" y="441959"/>
                </a:lnTo>
                <a:lnTo>
                  <a:pt x="68961" y="488950"/>
                </a:lnTo>
                <a:lnTo>
                  <a:pt x="109474" y="529589"/>
                </a:lnTo>
                <a:lnTo>
                  <a:pt x="169418" y="567689"/>
                </a:lnTo>
                <a:lnTo>
                  <a:pt x="209930" y="582929"/>
                </a:lnTo>
                <a:lnTo>
                  <a:pt x="253365" y="593089"/>
                </a:lnTo>
                <a:lnTo>
                  <a:pt x="283337" y="595629"/>
                </a:lnTo>
                <a:lnTo>
                  <a:pt x="313944" y="595629"/>
                </a:lnTo>
                <a:lnTo>
                  <a:pt x="358648" y="590550"/>
                </a:lnTo>
                <a:lnTo>
                  <a:pt x="401066" y="577850"/>
                </a:lnTo>
                <a:lnTo>
                  <a:pt x="427736" y="566419"/>
                </a:lnTo>
                <a:lnTo>
                  <a:pt x="433120" y="563879"/>
                </a:lnTo>
                <a:lnTo>
                  <a:pt x="297815" y="563879"/>
                </a:lnTo>
                <a:lnTo>
                  <a:pt x="257428" y="560069"/>
                </a:lnTo>
                <a:lnTo>
                  <a:pt x="206755" y="547369"/>
                </a:lnTo>
                <a:lnTo>
                  <a:pt x="171450" y="530859"/>
                </a:lnTo>
                <a:lnTo>
                  <a:pt x="129159" y="502919"/>
                </a:lnTo>
                <a:lnTo>
                  <a:pt x="93345" y="466089"/>
                </a:lnTo>
                <a:lnTo>
                  <a:pt x="64770" y="424179"/>
                </a:lnTo>
                <a:lnTo>
                  <a:pt x="44830" y="377189"/>
                </a:lnTo>
                <a:lnTo>
                  <a:pt x="35941" y="337819"/>
                </a:lnTo>
                <a:lnTo>
                  <a:pt x="32893" y="298450"/>
                </a:lnTo>
                <a:lnTo>
                  <a:pt x="33274" y="284479"/>
                </a:lnTo>
                <a:lnTo>
                  <a:pt x="38353" y="245109"/>
                </a:lnTo>
                <a:lnTo>
                  <a:pt x="49022" y="207009"/>
                </a:lnTo>
                <a:lnTo>
                  <a:pt x="65024" y="171450"/>
                </a:lnTo>
                <a:lnTo>
                  <a:pt x="93599" y="129539"/>
                </a:lnTo>
                <a:lnTo>
                  <a:pt x="129540" y="93979"/>
                </a:lnTo>
                <a:lnTo>
                  <a:pt x="171830" y="64769"/>
                </a:lnTo>
                <a:lnTo>
                  <a:pt x="207010" y="49529"/>
                </a:lnTo>
                <a:lnTo>
                  <a:pt x="244601" y="38100"/>
                </a:lnTo>
                <a:lnTo>
                  <a:pt x="257810" y="36829"/>
                </a:lnTo>
                <a:lnTo>
                  <a:pt x="271018" y="34289"/>
                </a:lnTo>
                <a:lnTo>
                  <a:pt x="284479" y="33019"/>
                </a:lnTo>
                <a:lnTo>
                  <a:pt x="434289" y="33019"/>
                </a:lnTo>
                <a:lnTo>
                  <a:pt x="426593" y="29209"/>
                </a:lnTo>
                <a:lnTo>
                  <a:pt x="413385" y="22859"/>
                </a:lnTo>
                <a:lnTo>
                  <a:pt x="399669" y="17779"/>
                </a:lnTo>
                <a:lnTo>
                  <a:pt x="386079" y="13969"/>
                </a:lnTo>
                <a:lnTo>
                  <a:pt x="371601" y="8889"/>
                </a:lnTo>
                <a:lnTo>
                  <a:pt x="327660" y="1269"/>
                </a:lnTo>
                <a:lnTo>
                  <a:pt x="312547" y="1269"/>
                </a:lnTo>
                <a:lnTo>
                  <a:pt x="297179" y="0"/>
                </a:lnTo>
                <a:close/>
              </a:path>
              <a:path w="596265" h="595630">
                <a:moveTo>
                  <a:pt x="434289" y="33019"/>
                </a:moveTo>
                <a:lnTo>
                  <a:pt x="311658" y="33019"/>
                </a:lnTo>
                <a:lnTo>
                  <a:pt x="325120" y="34289"/>
                </a:lnTo>
                <a:lnTo>
                  <a:pt x="338454" y="36829"/>
                </a:lnTo>
                <a:lnTo>
                  <a:pt x="389254" y="49529"/>
                </a:lnTo>
                <a:lnTo>
                  <a:pt x="424434" y="64769"/>
                </a:lnTo>
                <a:lnTo>
                  <a:pt x="466725" y="93979"/>
                </a:lnTo>
                <a:lnTo>
                  <a:pt x="502666" y="129539"/>
                </a:lnTo>
                <a:lnTo>
                  <a:pt x="536955" y="182879"/>
                </a:lnTo>
                <a:lnTo>
                  <a:pt x="542163" y="195579"/>
                </a:lnTo>
                <a:lnTo>
                  <a:pt x="546989" y="207009"/>
                </a:lnTo>
                <a:lnTo>
                  <a:pt x="557529" y="245109"/>
                </a:lnTo>
                <a:lnTo>
                  <a:pt x="562610" y="284479"/>
                </a:lnTo>
                <a:lnTo>
                  <a:pt x="562991" y="298450"/>
                </a:lnTo>
                <a:lnTo>
                  <a:pt x="562610" y="312419"/>
                </a:lnTo>
                <a:lnTo>
                  <a:pt x="557529" y="351789"/>
                </a:lnTo>
                <a:lnTo>
                  <a:pt x="546862" y="389889"/>
                </a:lnTo>
                <a:lnTo>
                  <a:pt x="517525" y="447039"/>
                </a:lnTo>
                <a:lnTo>
                  <a:pt x="485140" y="486409"/>
                </a:lnTo>
                <a:lnTo>
                  <a:pt x="445897" y="518159"/>
                </a:lnTo>
                <a:lnTo>
                  <a:pt x="412750" y="537209"/>
                </a:lnTo>
                <a:lnTo>
                  <a:pt x="364109" y="554989"/>
                </a:lnTo>
                <a:lnTo>
                  <a:pt x="297815" y="563879"/>
                </a:lnTo>
                <a:lnTo>
                  <a:pt x="433120" y="563879"/>
                </a:lnTo>
                <a:lnTo>
                  <a:pt x="488569" y="527050"/>
                </a:lnTo>
                <a:lnTo>
                  <a:pt x="528701" y="486409"/>
                </a:lnTo>
                <a:lnTo>
                  <a:pt x="560197" y="439419"/>
                </a:lnTo>
                <a:lnTo>
                  <a:pt x="578103" y="400050"/>
                </a:lnTo>
                <a:lnTo>
                  <a:pt x="589915" y="358139"/>
                </a:lnTo>
                <a:lnTo>
                  <a:pt x="595502" y="312419"/>
                </a:lnTo>
                <a:lnTo>
                  <a:pt x="595884" y="297179"/>
                </a:lnTo>
                <a:lnTo>
                  <a:pt x="595376" y="281939"/>
                </a:lnTo>
                <a:lnTo>
                  <a:pt x="589661" y="237489"/>
                </a:lnTo>
                <a:lnTo>
                  <a:pt x="577596" y="195579"/>
                </a:lnTo>
                <a:lnTo>
                  <a:pt x="559180" y="154939"/>
                </a:lnTo>
                <a:lnTo>
                  <a:pt x="527050" y="107950"/>
                </a:lnTo>
                <a:lnTo>
                  <a:pt x="486537" y="67309"/>
                </a:lnTo>
                <a:lnTo>
                  <a:pt x="439420" y="35559"/>
                </a:lnTo>
                <a:lnTo>
                  <a:pt x="434289" y="33019"/>
                </a:lnTo>
                <a:close/>
              </a:path>
              <a:path w="596265" h="595630">
                <a:moveTo>
                  <a:pt x="311403" y="44450"/>
                </a:moveTo>
                <a:lnTo>
                  <a:pt x="285242" y="44450"/>
                </a:lnTo>
                <a:lnTo>
                  <a:pt x="259715" y="46989"/>
                </a:lnTo>
                <a:lnTo>
                  <a:pt x="199517" y="63500"/>
                </a:lnTo>
                <a:lnTo>
                  <a:pt x="156591" y="87629"/>
                </a:lnTo>
                <a:lnTo>
                  <a:pt x="118872" y="118109"/>
                </a:lnTo>
                <a:lnTo>
                  <a:pt x="87757" y="154939"/>
                </a:lnTo>
                <a:lnTo>
                  <a:pt x="64008" y="199389"/>
                </a:lnTo>
                <a:lnTo>
                  <a:pt x="49149" y="246379"/>
                </a:lnTo>
                <a:lnTo>
                  <a:pt x="44323" y="284479"/>
                </a:lnTo>
                <a:lnTo>
                  <a:pt x="43942" y="297179"/>
                </a:lnTo>
                <a:lnTo>
                  <a:pt x="44172" y="309879"/>
                </a:lnTo>
                <a:lnTo>
                  <a:pt x="49022" y="349250"/>
                </a:lnTo>
                <a:lnTo>
                  <a:pt x="63626" y="396239"/>
                </a:lnTo>
                <a:lnTo>
                  <a:pt x="86741" y="439419"/>
                </a:lnTo>
                <a:lnTo>
                  <a:pt x="117728" y="477519"/>
                </a:lnTo>
                <a:lnTo>
                  <a:pt x="155194" y="508000"/>
                </a:lnTo>
                <a:lnTo>
                  <a:pt x="210185" y="537209"/>
                </a:lnTo>
                <a:lnTo>
                  <a:pt x="258825" y="549909"/>
                </a:lnTo>
                <a:lnTo>
                  <a:pt x="284479" y="552450"/>
                </a:lnTo>
                <a:lnTo>
                  <a:pt x="310642" y="552450"/>
                </a:lnTo>
                <a:lnTo>
                  <a:pt x="336169" y="549909"/>
                </a:lnTo>
                <a:lnTo>
                  <a:pt x="361061" y="544829"/>
                </a:lnTo>
                <a:lnTo>
                  <a:pt x="373252" y="541019"/>
                </a:lnTo>
                <a:lnTo>
                  <a:pt x="284734" y="541019"/>
                </a:lnTo>
                <a:lnTo>
                  <a:pt x="260223" y="538479"/>
                </a:lnTo>
                <a:lnTo>
                  <a:pt x="236347" y="533400"/>
                </a:lnTo>
                <a:lnTo>
                  <a:pt x="225171" y="530859"/>
                </a:lnTo>
                <a:lnTo>
                  <a:pt x="213614" y="525779"/>
                </a:lnTo>
                <a:lnTo>
                  <a:pt x="202819" y="521969"/>
                </a:lnTo>
                <a:lnTo>
                  <a:pt x="160909" y="499109"/>
                </a:lnTo>
                <a:lnTo>
                  <a:pt x="125095" y="468629"/>
                </a:lnTo>
                <a:lnTo>
                  <a:pt x="95630" y="433069"/>
                </a:lnTo>
                <a:lnTo>
                  <a:pt x="73660" y="392429"/>
                </a:lnTo>
                <a:lnTo>
                  <a:pt x="59690" y="346709"/>
                </a:lnTo>
                <a:lnTo>
                  <a:pt x="54864" y="297179"/>
                </a:lnTo>
                <a:lnTo>
                  <a:pt x="55245" y="284479"/>
                </a:lnTo>
                <a:lnTo>
                  <a:pt x="62611" y="236219"/>
                </a:lnTo>
                <a:lnTo>
                  <a:pt x="65913" y="226059"/>
                </a:lnTo>
                <a:lnTo>
                  <a:pt x="69850" y="213359"/>
                </a:lnTo>
                <a:lnTo>
                  <a:pt x="97027" y="161289"/>
                </a:lnTo>
                <a:lnTo>
                  <a:pt x="127000" y="125729"/>
                </a:lnTo>
                <a:lnTo>
                  <a:pt x="163195" y="95250"/>
                </a:lnTo>
                <a:lnTo>
                  <a:pt x="203962" y="73659"/>
                </a:lnTo>
                <a:lnTo>
                  <a:pt x="249427" y="59689"/>
                </a:lnTo>
                <a:lnTo>
                  <a:pt x="261620" y="58419"/>
                </a:lnTo>
                <a:lnTo>
                  <a:pt x="273812" y="55879"/>
                </a:lnTo>
                <a:lnTo>
                  <a:pt x="286130" y="55879"/>
                </a:lnTo>
                <a:lnTo>
                  <a:pt x="298703" y="54609"/>
                </a:lnTo>
                <a:lnTo>
                  <a:pt x="369908" y="54609"/>
                </a:lnTo>
                <a:lnTo>
                  <a:pt x="361950" y="52069"/>
                </a:lnTo>
                <a:lnTo>
                  <a:pt x="337185" y="46989"/>
                </a:lnTo>
                <a:lnTo>
                  <a:pt x="311403" y="44450"/>
                </a:lnTo>
                <a:close/>
              </a:path>
              <a:path w="596265" h="595630">
                <a:moveTo>
                  <a:pt x="369908" y="54609"/>
                </a:moveTo>
                <a:lnTo>
                  <a:pt x="298703" y="54609"/>
                </a:lnTo>
                <a:lnTo>
                  <a:pt x="347725" y="59689"/>
                </a:lnTo>
                <a:lnTo>
                  <a:pt x="359537" y="63500"/>
                </a:lnTo>
                <a:lnTo>
                  <a:pt x="414400" y="85089"/>
                </a:lnTo>
                <a:lnTo>
                  <a:pt x="453644" y="111759"/>
                </a:lnTo>
                <a:lnTo>
                  <a:pt x="486410" y="144779"/>
                </a:lnTo>
                <a:lnTo>
                  <a:pt x="512318" y="184150"/>
                </a:lnTo>
                <a:lnTo>
                  <a:pt x="530225" y="226059"/>
                </a:lnTo>
                <a:lnTo>
                  <a:pt x="539750" y="274319"/>
                </a:lnTo>
                <a:lnTo>
                  <a:pt x="541020" y="298450"/>
                </a:lnTo>
                <a:lnTo>
                  <a:pt x="540639" y="311150"/>
                </a:lnTo>
                <a:lnTo>
                  <a:pt x="533273" y="359409"/>
                </a:lnTo>
                <a:lnTo>
                  <a:pt x="516763" y="403859"/>
                </a:lnTo>
                <a:lnTo>
                  <a:pt x="511301" y="415289"/>
                </a:lnTo>
                <a:lnTo>
                  <a:pt x="484759" y="453389"/>
                </a:lnTo>
                <a:lnTo>
                  <a:pt x="451485" y="486409"/>
                </a:lnTo>
                <a:lnTo>
                  <a:pt x="412623" y="513079"/>
                </a:lnTo>
                <a:lnTo>
                  <a:pt x="391922" y="521969"/>
                </a:lnTo>
                <a:lnTo>
                  <a:pt x="380873" y="527050"/>
                </a:lnTo>
                <a:lnTo>
                  <a:pt x="369697" y="530859"/>
                </a:lnTo>
                <a:lnTo>
                  <a:pt x="334264" y="538479"/>
                </a:lnTo>
                <a:lnTo>
                  <a:pt x="309752" y="541019"/>
                </a:lnTo>
                <a:lnTo>
                  <a:pt x="373252" y="541019"/>
                </a:lnTo>
                <a:lnTo>
                  <a:pt x="418338" y="521969"/>
                </a:lnTo>
                <a:lnTo>
                  <a:pt x="458977" y="495300"/>
                </a:lnTo>
                <a:lnTo>
                  <a:pt x="493522" y="461009"/>
                </a:lnTo>
                <a:lnTo>
                  <a:pt x="521080" y="419100"/>
                </a:lnTo>
                <a:lnTo>
                  <a:pt x="540385" y="374650"/>
                </a:lnTo>
                <a:lnTo>
                  <a:pt x="550672" y="325119"/>
                </a:lnTo>
                <a:lnTo>
                  <a:pt x="551942" y="298450"/>
                </a:lnTo>
                <a:lnTo>
                  <a:pt x="551713" y="287019"/>
                </a:lnTo>
                <a:lnTo>
                  <a:pt x="546862" y="247650"/>
                </a:lnTo>
                <a:lnTo>
                  <a:pt x="536701" y="210819"/>
                </a:lnTo>
                <a:lnTo>
                  <a:pt x="509016" y="157479"/>
                </a:lnTo>
                <a:lnTo>
                  <a:pt x="478154" y="119379"/>
                </a:lnTo>
                <a:lnTo>
                  <a:pt x="440690" y="87629"/>
                </a:lnTo>
                <a:lnTo>
                  <a:pt x="397255" y="64769"/>
                </a:lnTo>
                <a:lnTo>
                  <a:pt x="385825" y="59689"/>
                </a:lnTo>
                <a:lnTo>
                  <a:pt x="369908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73840" y="1847088"/>
            <a:ext cx="596265" cy="594360"/>
          </a:xfrm>
          <a:custGeom>
            <a:avLst/>
            <a:gdLst/>
            <a:ahLst/>
            <a:cxnLst/>
            <a:rect l="l" t="t" r="r" b="b"/>
            <a:pathLst>
              <a:path w="596265" h="594360">
                <a:moveTo>
                  <a:pt x="297926" y="0"/>
                </a:moveTo>
                <a:lnTo>
                  <a:pt x="2905" y="554609"/>
                </a:lnTo>
                <a:lnTo>
                  <a:pt x="0" y="568134"/>
                </a:lnTo>
                <a:lnTo>
                  <a:pt x="1172" y="574932"/>
                </a:lnTo>
                <a:lnTo>
                  <a:pt x="27416" y="594360"/>
                </a:lnTo>
                <a:lnTo>
                  <a:pt x="568436" y="594360"/>
                </a:lnTo>
                <a:lnTo>
                  <a:pt x="595852" y="568134"/>
                </a:lnTo>
                <a:lnTo>
                  <a:pt x="595305" y="561466"/>
                </a:lnTo>
                <a:lnTo>
                  <a:pt x="36306" y="561466"/>
                </a:lnTo>
                <a:lnTo>
                  <a:pt x="297926" y="39624"/>
                </a:lnTo>
                <a:lnTo>
                  <a:pt x="334727" y="39624"/>
                </a:lnTo>
                <a:lnTo>
                  <a:pt x="322437" y="15112"/>
                </a:lnTo>
                <a:lnTo>
                  <a:pt x="318089" y="8840"/>
                </a:lnTo>
                <a:lnTo>
                  <a:pt x="312324" y="4079"/>
                </a:lnTo>
                <a:lnTo>
                  <a:pt x="305488" y="1057"/>
                </a:lnTo>
                <a:lnTo>
                  <a:pt x="297926" y="0"/>
                </a:lnTo>
                <a:close/>
              </a:path>
              <a:path w="596265" h="594360">
                <a:moveTo>
                  <a:pt x="334727" y="39624"/>
                </a:moveTo>
                <a:lnTo>
                  <a:pt x="297926" y="39624"/>
                </a:lnTo>
                <a:lnTo>
                  <a:pt x="559546" y="561466"/>
                </a:lnTo>
                <a:lnTo>
                  <a:pt x="595305" y="561466"/>
                </a:lnTo>
                <a:lnTo>
                  <a:pt x="595286" y="561240"/>
                </a:lnTo>
                <a:lnTo>
                  <a:pt x="592947" y="554609"/>
                </a:lnTo>
                <a:lnTo>
                  <a:pt x="334727" y="39624"/>
                </a:lnTo>
                <a:close/>
              </a:path>
              <a:path w="596265" h="594360">
                <a:moveTo>
                  <a:pt x="297926" y="64135"/>
                </a:moveTo>
                <a:lnTo>
                  <a:pt x="54086" y="550417"/>
                </a:lnTo>
                <a:lnTo>
                  <a:pt x="541766" y="550417"/>
                </a:lnTo>
                <a:lnTo>
                  <a:pt x="536289" y="539496"/>
                </a:lnTo>
                <a:lnTo>
                  <a:pt x="71866" y="539496"/>
                </a:lnTo>
                <a:lnTo>
                  <a:pt x="297926" y="88646"/>
                </a:lnTo>
                <a:lnTo>
                  <a:pt x="310216" y="88646"/>
                </a:lnTo>
                <a:lnTo>
                  <a:pt x="297926" y="64135"/>
                </a:lnTo>
                <a:close/>
              </a:path>
              <a:path w="596265" h="594360">
                <a:moveTo>
                  <a:pt x="310216" y="88646"/>
                </a:moveTo>
                <a:lnTo>
                  <a:pt x="297926" y="88646"/>
                </a:lnTo>
                <a:lnTo>
                  <a:pt x="523986" y="539496"/>
                </a:lnTo>
                <a:lnTo>
                  <a:pt x="536289" y="539496"/>
                </a:lnTo>
                <a:lnTo>
                  <a:pt x="310216" y="88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066288" y="3142488"/>
            <a:ext cx="1478280" cy="647700"/>
            <a:chOff x="3066288" y="3142488"/>
            <a:chExt cx="1478280" cy="647700"/>
          </a:xfrm>
        </p:grpSpPr>
        <p:sp>
          <p:nvSpPr>
            <p:cNvPr id="12" name="object 12"/>
            <p:cNvSpPr/>
            <p:nvPr/>
          </p:nvSpPr>
          <p:spPr>
            <a:xfrm>
              <a:off x="3085338" y="3160014"/>
              <a:ext cx="1442085" cy="323215"/>
            </a:xfrm>
            <a:custGeom>
              <a:avLst/>
              <a:gdLst/>
              <a:ahLst/>
              <a:cxnLst/>
              <a:rect l="l" t="t" r="r" b="b"/>
              <a:pathLst>
                <a:path w="1442085" h="323214">
                  <a:moveTo>
                    <a:pt x="1143381" y="0"/>
                  </a:moveTo>
                  <a:lnTo>
                    <a:pt x="1143381" y="80772"/>
                  </a:lnTo>
                  <a:lnTo>
                    <a:pt x="0" y="80772"/>
                  </a:lnTo>
                  <a:lnTo>
                    <a:pt x="0" y="242315"/>
                  </a:lnTo>
                  <a:lnTo>
                    <a:pt x="1143381" y="242315"/>
                  </a:lnTo>
                  <a:lnTo>
                    <a:pt x="1143381" y="323088"/>
                  </a:lnTo>
                  <a:lnTo>
                    <a:pt x="1441703" y="161544"/>
                  </a:lnTo>
                  <a:lnTo>
                    <a:pt x="1143381" y="0"/>
                  </a:lnTo>
                  <a:close/>
                </a:path>
              </a:pathLst>
            </a:custGeom>
            <a:solidFill>
              <a:srgbClr val="D4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85338" y="3160014"/>
              <a:ext cx="1442085" cy="323215"/>
            </a:xfrm>
            <a:custGeom>
              <a:avLst/>
              <a:gdLst/>
              <a:ahLst/>
              <a:cxnLst/>
              <a:rect l="l" t="t" r="r" b="b"/>
              <a:pathLst>
                <a:path w="1442085" h="323214">
                  <a:moveTo>
                    <a:pt x="0" y="80772"/>
                  </a:moveTo>
                  <a:lnTo>
                    <a:pt x="1143381" y="80772"/>
                  </a:lnTo>
                  <a:lnTo>
                    <a:pt x="1143381" y="0"/>
                  </a:lnTo>
                  <a:lnTo>
                    <a:pt x="1441703" y="161544"/>
                  </a:lnTo>
                  <a:lnTo>
                    <a:pt x="1143381" y="323088"/>
                  </a:lnTo>
                  <a:lnTo>
                    <a:pt x="1143381" y="242315"/>
                  </a:lnTo>
                  <a:lnTo>
                    <a:pt x="0" y="242315"/>
                  </a:lnTo>
                  <a:lnTo>
                    <a:pt x="0" y="80772"/>
                  </a:lnTo>
                  <a:close/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83814" y="3449574"/>
              <a:ext cx="1443355" cy="323215"/>
            </a:xfrm>
            <a:custGeom>
              <a:avLst/>
              <a:gdLst/>
              <a:ahLst/>
              <a:cxnLst/>
              <a:rect l="l" t="t" r="r" b="b"/>
              <a:pathLst>
                <a:path w="1443354" h="323214">
                  <a:moveTo>
                    <a:pt x="298323" y="0"/>
                  </a:moveTo>
                  <a:lnTo>
                    <a:pt x="0" y="161544"/>
                  </a:lnTo>
                  <a:lnTo>
                    <a:pt x="298323" y="323088"/>
                  </a:lnTo>
                  <a:lnTo>
                    <a:pt x="298323" y="242315"/>
                  </a:lnTo>
                  <a:lnTo>
                    <a:pt x="1443227" y="242315"/>
                  </a:lnTo>
                  <a:lnTo>
                    <a:pt x="1443227" y="80772"/>
                  </a:lnTo>
                  <a:lnTo>
                    <a:pt x="298323" y="80772"/>
                  </a:lnTo>
                  <a:lnTo>
                    <a:pt x="298323" y="0"/>
                  </a:lnTo>
                  <a:close/>
                </a:path>
              </a:pathLst>
            </a:custGeom>
            <a:solidFill>
              <a:srgbClr val="F6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83814" y="3449574"/>
              <a:ext cx="1443355" cy="323215"/>
            </a:xfrm>
            <a:custGeom>
              <a:avLst/>
              <a:gdLst/>
              <a:ahLst/>
              <a:cxnLst/>
              <a:rect l="l" t="t" r="r" b="b"/>
              <a:pathLst>
                <a:path w="1443354" h="323214">
                  <a:moveTo>
                    <a:pt x="1443227" y="80772"/>
                  </a:moveTo>
                  <a:lnTo>
                    <a:pt x="298323" y="80772"/>
                  </a:lnTo>
                  <a:lnTo>
                    <a:pt x="298323" y="0"/>
                  </a:lnTo>
                  <a:lnTo>
                    <a:pt x="0" y="161544"/>
                  </a:lnTo>
                  <a:lnTo>
                    <a:pt x="298323" y="323088"/>
                  </a:lnTo>
                  <a:lnTo>
                    <a:pt x="298323" y="242315"/>
                  </a:lnTo>
                  <a:lnTo>
                    <a:pt x="1443227" y="242315"/>
                  </a:lnTo>
                  <a:lnTo>
                    <a:pt x="1443227" y="80772"/>
                  </a:lnTo>
                  <a:close/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979164" y="5928359"/>
            <a:ext cx="349250" cy="349250"/>
            <a:chOff x="3979164" y="5928359"/>
            <a:chExt cx="349250" cy="349250"/>
          </a:xfrm>
        </p:grpSpPr>
        <p:sp>
          <p:nvSpPr>
            <p:cNvPr id="17" name="object 17"/>
            <p:cNvSpPr/>
            <p:nvPr/>
          </p:nvSpPr>
          <p:spPr>
            <a:xfrm>
              <a:off x="4009644" y="59588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880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BD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09644" y="59588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288036"/>
                  </a:moveTo>
                  <a:lnTo>
                    <a:pt x="288036" y="288036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60959">
              <a:solidFill>
                <a:srgbClr val="BDF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690871" y="5939028"/>
            <a:ext cx="344805" cy="346075"/>
          </a:xfrm>
          <a:custGeom>
            <a:avLst/>
            <a:gdLst/>
            <a:ahLst/>
            <a:cxnLst/>
            <a:rect l="l" t="t" r="r" b="b"/>
            <a:pathLst>
              <a:path w="344804" h="346075">
                <a:moveTo>
                  <a:pt x="172212" y="0"/>
                </a:moveTo>
                <a:lnTo>
                  <a:pt x="126426" y="6178"/>
                </a:lnTo>
                <a:lnTo>
                  <a:pt x="85287" y="23616"/>
                </a:lnTo>
                <a:lnTo>
                  <a:pt x="50434" y="50663"/>
                </a:lnTo>
                <a:lnTo>
                  <a:pt x="23509" y="85671"/>
                </a:lnTo>
                <a:lnTo>
                  <a:pt x="6150" y="126991"/>
                </a:lnTo>
                <a:lnTo>
                  <a:pt x="0" y="172974"/>
                </a:lnTo>
                <a:lnTo>
                  <a:pt x="6150" y="218956"/>
                </a:lnTo>
                <a:lnTo>
                  <a:pt x="23509" y="260276"/>
                </a:lnTo>
                <a:lnTo>
                  <a:pt x="50434" y="295284"/>
                </a:lnTo>
                <a:lnTo>
                  <a:pt x="85287" y="322331"/>
                </a:lnTo>
                <a:lnTo>
                  <a:pt x="126426" y="339769"/>
                </a:lnTo>
                <a:lnTo>
                  <a:pt x="172212" y="345948"/>
                </a:lnTo>
                <a:lnTo>
                  <a:pt x="217997" y="339769"/>
                </a:lnTo>
                <a:lnTo>
                  <a:pt x="259136" y="322331"/>
                </a:lnTo>
                <a:lnTo>
                  <a:pt x="293989" y="295284"/>
                </a:lnTo>
                <a:lnTo>
                  <a:pt x="320914" y="260276"/>
                </a:lnTo>
                <a:lnTo>
                  <a:pt x="338273" y="218956"/>
                </a:lnTo>
                <a:lnTo>
                  <a:pt x="344424" y="172974"/>
                </a:lnTo>
                <a:lnTo>
                  <a:pt x="338273" y="126991"/>
                </a:lnTo>
                <a:lnTo>
                  <a:pt x="320914" y="85671"/>
                </a:lnTo>
                <a:lnTo>
                  <a:pt x="293989" y="50663"/>
                </a:lnTo>
                <a:lnTo>
                  <a:pt x="259136" y="23616"/>
                </a:lnTo>
                <a:lnTo>
                  <a:pt x="217997" y="6178"/>
                </a:lnTo>
                <a:lnTo>
                  <a:pt x="1722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350764" y="5937503"/>
            <a:ext cx="349250" cy="349250"/>
            <a:chOff x="5350764" y="5937503"/>
            <a:chExt cx="349250" cy="349250"/>
          </a:xfrm>
        </p:grpSpPr>
        <p:sp>
          <p:nvSpPr>
            <p:cNvPr id="21" name="object 21"/>
            <p:cNvSpPr/>
            <p:nvPr/>
          </p:nvSpPr>
          <p:spPr>
            <a:xfrm>
              <a:off x="5381244" y="5967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0" y="288035"/>
                  </a:lnTo>
                  <a:lnTo>
                    <a:pt x="288035" y="28803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81244" y="5967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288035"/>
                  </a:moveTo>
                  <a:lnTo>
                    <a:pt x="144017" y="0"/>
                  </a:lnTo>
                  <a:lnTo>
                    <a:pt x="288035" y="288035"/>
                  </a:lnTo>
                  <a:lnTo>
                    <a:pt x="0" y="288035"/>
                  </a:lnTo>
                  <a:close/>
                </a:path>
              </a:pathLst>
            </a:custGeom>
            <a:ln w="6096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329940" y="5939028"/>
            <a:ext cx="344805" cy="346075"/>
          </a:xfrm>
          <a:custGeom>
            <a:avLst/>
            <a:gdLst/>
            <a:ahLst/>
            <a:cxnLst/>
            <a:rect l="l" t="t" r="r" b="b"/>
            <a:pathLst>
              <a:path w="344804" h="346075">
                <a:moveTo>
                  <a:pt x="172212" y="0"/>
                </a:moveTo>
                <a:lnTo>
                  <a:pt x="126426" y="6178"/>
                </a:lnTo>
                <a:lnTo>
                  <a:pt x="85287" y="23616"/>
                </a:lnTo>
                <a:lnTo>
                  <a:pt x="50434" y="50663"/>
                </a:lnTo>
                <a:lnTo>
                  <a:pt x="23509" y="85671"/>
                </a:lnTo>
                <a:lnTo>
                  <a:pt x="6150" y="126991"/>
                </a:lnTo>
                <a:lnTo>
                  <a:pt x="0" y="172974"/>
                </a:lnTo>
                <a:lnTo>
                  <a:pt x="6150" y="218956"/>
                </a:lnTo>
                <a:lnTo>
                  <a:pt x="23509" y="260276"/>
                </a:lnTo>
                <a:lnTo>
                  <a:pt x="50434" y="295284"/>
                </a:lnTo>
                <a:lnTo>
                  <a:pt x="85287" y="322331"/>
                </a:lnTo>
                <a:lnTo>
                  <a:pt x="126426" y="339769"/>
                </a:lnTo>
                <a:lnTo>
                  <a:pt x="172212" y="345948"/>
                </a:lnTo>
                <a:lnTo>
                  <a:pt x="217997" y="339769"/>
                </a:lnTo>
                <a:lnTo>
                  <a:pt x="259136" y="322331"/>
                </a:lnTo>
                <a:lnTo>
                  <a:pt x="293989" y="295284"/>
                </a:lnTo>
                <a:lnTo>
                  <a:pt x="320914" y="260276"/>
                </a:lnTo>
                <a:lnTo>
                  <a:pt x="338273" y="218956"/>
                </a:lnTo>
                <a:lnTo>
                  <a:pt x="344424" y="172974"/>
                </a:lnTo>
                <a:lnTo>
                  <a:pt x="338273" y="126991"/>
                </a:lnTo>
                <a:lnTo>
                  <a:pt x="320914" y="85671"/>
                </a:lnTo>
                <a:lnTo>
                  <a:pt x="293989" y="50663"/>
                </a:lnTo>
                <a:lnTo>
                  <a:pt x="259136" y="23616"/>
                </a:lnTo>
                <a:lnTo>
                  <a:pt x="217997" y="6178"/>
                </a:lnTo>
                <a:lnTo>
                  <a:pt x="172212" y="0"/>
                </a:lnTo>
                <a:close/>
              </a:path>
            </a:pathLst>
          </a:custGeom>
          <a:solidFill>
            <a:srgbClr val="78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3923" y="2705100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172974" y="0"/>
                </a:moveTo>
                <a:lnTo>
                  <a:pt x="127000" y="6180"/>
                </a:lnTo>
                <a:lnTo>
                  <a:pt x="85682" y="23622"/>
                </a:lnTo>
                <a:lnTo>
                  <a:pt x="50673" y="50673"/>
                </a:lnTo>
                <a:lnTo>
                  <a:pt x="23622" y="85682"/>
                </a:lnTo>
                <a:lnTo>
                  <a:pt x="6180" y="127000"/>
                </a:lnTo>
                <a:lnTo>
                  <a:pt x="0" y="172974"/>
                </a:lnTo>
                <a:lnTo>
                  <a:pt x="6180" y="218948"/>
                </a:lnTo>
                <a:lnTo>
                  <a:pt x="23622" y="260265"/>
                </a:lnTo>
                <a:lnTo>
                  <a:pt x="50673" y="295275"/>
                </a:lnTo>
                <a:lnTo>
                  <a:pt x="85682" y="322325"/>
                </a:lnTo>
                <a:lnTo>
                  <a:pt x="127000" y="339767"/>
                </a:lnTo>
                <a:lnTo>
                  <a:pt x="172974" y="345948"/>
                </a:lnTo>
                <a:lnTo>
                  <a:pt x="218948" y="339767"/>
                </a:lnTo>
                <a:lnTo>
                  <a:pt x="260265" y="322325"/>
                </a:lnTo>
                <a:lnTo>
                  <a:pt x="295275" y="295275"/>
                </a:lnTo>
                <a:lnTo>
                  <a:pt x="322325" y="260265"/>
                </a:lnTo>
                <a:lnTo>
                  <a:pt x="339767" y="218948"/>
                </a:lnTo>
                <a:lnTo>
                  <a:pt x="345948" y="172974"/>
                </a:lnTo>
                <a:lnTo>
                  <a:pt x="339767" y="127000"/>
                </a:lnTo>
                <a:lnTo>
                  <a:pt x="322325" y="85682"/>
                </a:lnTo>
                <a:lnTo>
                  <a:pt x="295275" y="50673"/>
                </a:lnTo>
                <a:lnTo>
                  <a:pt x="260265" y="23622"/>
                </a:lnTo>
                <a:lnTo>
                  <a:pt x="218948" y="6180"/>
                </a:lnTo>
                <a:lnTo>
                  <a:pt x="172974" y="0"/>
                </a:lnTo>
                <a:close/>
              </a:path>
            </a:pathLst>
          </a:custGeom>
          <a:solidFill>
            <a:srgbClr val="78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9352" y="3427476"/>
            <a:ext cx="346075" cy="344805"/>
          </a:xfrm>
          <a:custGeom>
            <a:avLst/>
            <a:gdLst/>
            <a:ahLst/>
            <a:cxnLst/>
            <a:rect l="l" t="t" r="r" b="b"/>
            <a:pathLst>
              <a:path w="346075" h="344804">
                <a:moveTo>
                  <a:pt x="172974" y="0"/>
                </a:moveTo>
                <a:lnTo>
                  <a:pt x="127000" y="6150"/>
                </a:lnTo>
                <a:lnTo>
                  <a:pt x="85682" y="23509"/>
                </a:lnTo>
                <a:lnTo>
                  <a:pt x="50673" y="50434"/>
                </a:lnTo>
                <a:lnTo>
                  <a:pt x="23622" y="85287"/>
                </a:lnTo>
                <a:lnTo>
                  <a:pt x="6180" y="126426"/>
                </a:lnTo>
                <a:lnTo>
                  <a:pt x="0" y="172212"/>
                </a:lnTo>
                <a:lnTo>
                  <a:pt x="6180" y="217997"/>
                </a:lnTo>
                <a:lnTo>
                  <a:pt x="23622" y="259136"/>
                </a:lnTo>
                <a:lnTo>
                  <a:pt x="50673" y="293989"/>
                </a:lnTo>
                <a:lnTo>
                  <a:pt x="85682" y="320914"/>
                </a:lnTo>
                <a:lnTo>
                  <a:pt x="127000" y="338273"/>
                </a:lnTo>
                <a:lnTo>
                  <a:pt x="172974" y="344424"/>
                </a:lnTo>
                <a:lnTo>
                  <a:pt x="218948" y="338273"/>
                </a:lnTo>
                <a:lnTo>
                  <a:pt x="260265" y="320914"/>
                </a:lnTo>
                <a:lnTo>
                  <a:pt x="295275" y="293989"/>
                </a:lnTo>
                <a:lnTo>
                  <a:pt x="322325" y="259136"/>
                </a:lnTo>
                <a:lnTo>
                  <a:pt x="339767" y="217997"/>
                </a:lnTo>
                <a:lnTo>
                  <a:pt x="345948" y="172212"/>
                </a:lnTo>
                <a:lnTo>
                  <a:pt x="339767" y="126426"/>
                </a:lnTo>
                <a:lnTo>
                  <a:pt x="322325" y="85287"/>
                </a:lnTo>
                <a:lnTo>
                  <a:pt x="295275" y="50434"/>
                </a:lnTo>
                <a:lnTo>
                  <a:pt x="260265" y="23509"/>
                </a:lnTo>
                <a:lnTo>
                  <a:pt x="218948" y="6150"/>
                </a:lnTo>
                <a:lnTo>
                  <a:pt x="1729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1978" y="1453086"/>
            <a:ext cx="2872105" cy="1202690"/>
          </a:xfrm>
          <a:custGeom>
            <a:avLst/>
            <a:gdLst/>
            <a:ahLst/>
            <a:cxnLst/>
            <a:rect l="l" t="t" r="r" b="b"/>
            <a:pathLst>
              <a:path w="2872104" h="1202689">
                <a:moveTo>
                  <a:pt x="606636" y="1202483"/>
                </a:moveTo>
                <a:lnTo>
                  <a:pt x="718396" y="837612"/>
                </a:lnTo>
                <a:lnTo>
                  <a:pt x="651238" y="824735"/>
                </a:lnTo>
                <a:lnTo>
                  <a:pt x="587127" y="810901"/>
                </a:lnTo>
                <a:lnTo>
                  <a:pt x="526103" y="796156"/>
                </a:lnTo>
                <a:lnTo>
                  <a:pt x="468208" y="780547"/>
                </a:lnTo>
                <a:lnTo>
                  <a:pt x="413480" y="764121"/>
                </a:lnTo>
                <a:lnTo>
                  <a:pt x="361960" y="746925"/>
                </a:lnTo>
                <a:lnTo>
                  <a:pt x="313688" y="729005"/>
                </a:lnTo>
                <a:lnTo>
                  <a:pt x="268705" y="710407"/>
                </a:lnTo>
                <a:lnTo>
                  <a:pt x="227050" y="691180"/>
                </a:lnTo>
                <a:lnTo>
                  <a:pt x="188764" y="671369"/>
                </a:lnTo>
                <a:lnTo>
                  <a:pt x="153886" y="651021"/>
                </a:lnTo>
                <a:lnTo>
                  <a:pt x="94517" y="608902"/>
                </a:lnTo>
                <a:lnTo>
                  <a:pt x="49265" y="565197"/>
                </a:lnTo>
                <a:lnTo>
                  <a:pt x="18450" y="520279"/>
                </a:lnTo>
                <a:lnTo>
                  <a:pt x="2393" y="474523"/>
                </a:lnTo>
                <a:lnTo>
                  <a:pt x="0" y="451447"/>
                </a:lnTo>
                <a:lnTo>
                  <a:pt x="1416" y="428302"/>
                </a:lnTo>
                <a:lnTo>
                  <a:pt x="15839" y="381991"/>
                </a:lnTo>
                <a:lnTo>
                  <a:pt x="45984" y="335962"/>
                </a:lnTo>
                <a:lnTo>
                  <a:pt x="92172" y="290591"/>
                </a:lnTo>
                <a:lnTo>
                  <a:pt x="154723" y="246250"/>
                </a:lnTo>
                <a:lnTo>
                  <a:pt x="192235" y="224583"/>
                </a:lnTo>
                <a:lnTo>
                  <a:pt x="255200" y="193436"/>
                </a:lnTo>
                <a:lnTo>
                  <a:pt x="324886" y="164449"/>
                </a:lnTo>
                <a:lnTo>
                  <a:pt x="362091" y="150779"/>
                </a:lnTo>
                <a:lnTo>
                  <a:pt x="400788" y="137664"/>
                </a:lnTo>
                <a:lnTo>
                  <a:pt x="440912" y="125111"/>
                </a:lnTo>
                <a:lnTo>
                  <a:pt x="482402" y="113125"/>
                </a:lnTo>
                <a:lnTo>
                  <a:pt x="525193" y="101710"/>
                </a:lnTo>
                <a:lnTo>
                  <a:pt x="569223" y="90872"/>
                </a:lnTo>
                <a:lnTo>
                  <a:pt x="614428" y="80616"/>
                </a:lnTo>
                <a:lnTo>
                  <a:pt x="660746" y="70948"/>
                </a:lnTo>
                <a:lnTo>
                  <a:pt x="708114" y="61872"/>
                </a:lnTo>
                <a:lnTo>
                  <a:pt x="756468" y="53395"/>
                </a:lnTo>
                <a:lnTo>
                  <a:pt x="805745" y="45520"/>
                </a:lnTo>
                <a:lnTo>
                  <a:pt x="855882" y="38255"/>
                </a:lnTo>
                <a:lnTo>
                  <a:pt x="906817" y="31603"/>
                </a:lnTo>
                <a:lnTo>
                  <a:pt x="958486" y="25570"/>
                </a:lnTo>
                <a:lnTo>
                  <a:pt x="1010825" y="20161"/>
                </a:lnTo>
                <a:lnTo>
                  <a:pt x="1063773" y="15382"/>
                </a:lnTo>
                <a:lnTo>
                  <a:pt x="1117265" y="11238"/>
                </a:lnTo>
                <a:lnTo>
                  <a:pt x="1171239" y="7734"/>
                </a:lnTo>
                <a:lnTo>
                  <a:pt x="1225632" y="4875"/>
                </a:lnTo>
                <a:lnTo>
                  <a:pt x="1280380" y="2667"/>
                </a:lnTo>
                <a:lnTo>
                  <a:pt x="1335421" y="1115"/>
                </a:lnTo>
                <a:lnTo>
                  <a:pt x="1390692" y="224"/>
                </a:lnTo>
                <a:lnTo>
                  <a:pt x="1446128" y="0"/>
                </a:lnTo>
                <a:lnTo>
                  <a:pt x="1501668" y="447"/>
                </a:lnTo>
                <a:lnTo>
                  <a:pt x="1557248" y="1571"/>
                </a:lnTo>
                <a:lnTo>
                  <a:pt x="1612806" y="3377"/>
                </a:lnTo>
                <a:lnTo>
                  <a:pt x="1668277" y="5871"/>
                </a:lnTo>
                <a:lnTo>
                  <a:pt x="1723599" y="9057"/>
                </a:lnTo>
                <a:lnTo>
                  <a:pt x="1778709" y="12941"/>
                </a:lnTo>
                <a:lnTo>
                  <a:pt x="1833544" y="17529"/>
                </a:lnTo>
                <a:lnTo>
                  <a:pt x="1888041" y="22825"/>
                </a:lnTo>
                <a:lnTo>
                  <a:pt x="1942136" y="28835"/>
                </a:lnTo>
                <a:lnTo>
                  <a:pt x="1995767" y="35564"/>
                </a:lnTo>
                <a:lnTo>
                  <a:pt x="2048870" y="43017"/>
                </a:lnTo>
                <a:lnTo>
                  <a:pt x="2101383" y="51200"/>
                </a:lnTo>
                <a:lnTo>
                  <a:pt x="2153242" y="60118"/>
                </a:lnTo>
                <a:lnTo>
                  <a:pt x="2220401" y="72995"/>
                </a:lnTo>
                <a:lnTo>
                  <a:pt x="2284512" y="86829"/>
                </a:lnTo>
                <a:lnTo>
                  <a:pt x="2345535" y="101574"/>
                </a:lnTo>
                <a:lnTo>
                  <a:pt x="2403431" y="117183"/>
                </a:lnTo>
                <a:lnTo>
                  <a:pt x="2458159" y="133609"/>
                </a:lnTo>
                <a:lnTo>
                  <a:pt x="2509678" y="150805"/>
                </a:lnTo>
                <a:lnTo>
                  <a:pt x="2557950" y="168725"/>
                </a:lnTo>
                <a:lnTo>
                  <a:pt x="2602933" y="187323"/>
                </a:lnTo>
                <a:lnTo>
                  <a:pt x="2644588" y="206550"/>
                </a:lnTo>
                <a:lnTo>
                  <a:pt x="2682875" y="226361"/>
                </a:lnTo>
                <a:lnTo>
                  <a:pt x="2717752" y="246709"/>
                </a:lnTo>
                <a:lnTo>
                  <a:pt x="2777121" y="288828"/>
                </a:lnTo>
                <a:lnTo>
                  <a:pt x="2822373" y="332533"/>
                </a:lnTo>
                <a:lnTo>
                  <a:pt x="2853189" y="377451"/>
                </a:lnTo>
                <a:lnTo>
                  <a:pt x="2869245" y="423207"/>
                </a:lnTo>
                <a:lnTo>
                  <a:pt x="2871639" y="446283"/>
                </a:lnTo>
                <a:lnTo>
                  <a:pt x="2870222" y="469428"/>
                </a:lnTo>
                <a:lnTo>
                  <a:pt x="2855799" y="515740"/>
                </a:lnTo>
                <a:lnTo>
                  <a:pt x="2825654" y="561768"/>
                </a:lnTo>
                <a:lnTo>
                  <a:pt x="2779467" y="607140"/>
                </a:lnTo>
                <a:lnTo>
                  <a:pt x="2716915" y="651480"/>
                </a:lnTo>
                <a:lnTo>
                  <a:pt x="2679403" y="673147"/>
                </a:lnTo>
                <a:lnTo>
                  <a:pt x="2615006" y="704907"/>
                </a:lnTo>
                <a:lnTo>
                  <a:pt x="2579994" y="719998"/>
                </a:lnTo>
                <a:lnTo>
                  <a:pt x="2543196" y="734550"/>
                </a:lnTo>
                <a:lnTo>
                  <a:pt x="2504676" y="748552"/>
                </a:lnTo>
                <a:lnTo>
                  <a:pt x="2464503" y="761994"/>
                </a:lnTo>
                <a:lnTo>
                  <a:pt x="2422741" y="774866"/>
                </a:lnTo>
                <a:lnTo>
                  <a:pt x="2379458" y="787158"/>
                </a:lnTo>
                <a:lnTo>
                  <a:pt x="2334719" y="798859"/>
                </a:lnTo>
                <a:lnTo>
                  <a:pt x="2288592" y="809961"/>
                </a:lnTo>
                <a:lnTo>
                  <a:pt x="2241143" y="820452"/>
                </a:lnTo>
                <a:lnTo>
                  <a:pt x="2192437" y="830322"/>
                </a:lnTo>
                <a:lnTo>
                  <a:pt x="2142541" y="839562"/>
                </a:lnTo>
                <a:lnTo>
                  <a:pt x="2091522" y="848161"/>
                </a:lnTo>
                <a:lnTo>
                  <a:pt x="2039446" y="856109"/>
                </a:lnTo>
                <a:lnTo>
                  <a:pt x="1986380" y="863396"/>
                </a:lnTo>
                <a:lnTo>
                  <a:pt x="1932389" y="870012"/>
                </a:lnTo>
                <a:lnTo>
                  <a:pt x="1877540" y="875946"/>
                </a:lnTo>
                <a:lnTo>
                  <a:pt x="1821899" y="881189"/>
                </a:lnTo>
                <a:lnTo>
                  <a:pt x="1765533" y="885731"/>
                </a:lnTo>
                <a:lnTo>
                  <a:pt x="1708509" y="889561"/>
                </a:lnTo>
                <a:lnTo>
                  <a:pt x="1650892" y="892669"/>
                </a:lnTo>
                <a:lnTo>
                  <a:pt x="1592748" y="895045"/>
                </a:lnTo>
                <a:lnTo>
                  <a:pt x="1534145" y="896679"/>
                </a:lnTo>
                <a:lnTo>
                  <a:pt x="1475149" y="897561"/>
                </a:lnTo>
                <a:lnTo>
                  <a:pt x="1415825" y="897681"/>
                </a:lnTo>
                <a:lnTo>
                  <a:pt x="1356241" y="897028"/>
                </a:lnTo>
                <a:lnTo>
                  <a:pt x="1296463" y="895593"/>
                </a:lnTo>
                <a:lnTo>
                  <a:pt x="1236556" y="893365"/>
                </a:lnTo>
                <a:lnTo>
                  <a:pt x="606636" y="120248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0862" y="4242054"/>
            <a:ext cx="55581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Periodic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Polling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query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result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maintenance: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 Light"/>
                <a:cs typeface="Calibri Light"/>
              </a:rPr>
              <a:t>inefficient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 Light"/>
                <a:cs typeface="Calibri Light"/>
              </a:rPr>
              <a:t>slow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41740" y="6563969"/>
            <a:ext cx="946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7927" y="3130295"/>
            <a:ext cx="173735" cy="51815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1783" y="3130295"/>
            <a:ext cx="182880" cy="518159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35940" y="215011"/>
            <a:ext cx="4391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Databases</a:t>
            </a:r>
            <a:r>
              <a:rPr spc="-105" dirty="0"/>
              <a:t> </a:t>
            </a:r>
            <a:r>
              <a:rPr spc="-35" dirty="0"/>
              <a:t>are</a:t>
            </a:r>
            <a:r>
              <a:rPr spc="-120" dirty="0"/>
              <a:t> </a:t>
            </a:r>
            <a:r>
              <a:rPr u="heavy" spc="-40" dirty="0">
                <a:uFill>
                  <a:solidFill>
                    <a:srgbClr val="464646"/>
                  </a:solidFill>
                </a:uFill>
              </a:rPr>
              <a:t>Passive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35940" y="781938"/>
            <a:ext cx="7535545" cy="2259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Challenge:</a:t>
            </a:r>
            <a:r>
              <a:rPr sz="320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7E7E7E"/>
                </a:solidFill>
                <a:latin typeface="Calibri Light"/>
                <a:cs typeface="Calibri Light"/>
              </a:rPr>
              <a:t>How</a:t>
            </a:r>
            <a:r>
              <a:rPr sz="32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to</a:t>
            </a:r>
            <a:r>
              <a:rPr sz="320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10" dirty="0">
                <a:solidFill>
                  <a:srgbClr val="7E7E7E"/>
                </a:solidFill>
                <a:latin typeface="Calibri Light"/>
                <a:cs typeface="Calibri Light"/>
              </a:rPr>
              <a:t>Build</a:t>
            </a:r>
            <a:r>
              <a:rPr sz="32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u="heavy" spc="-3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 Light"/>
                <a:cs typeface="Calibri Light"/>
              </a:rPr>
              <a:t>Reactive</a:t>
            </a:r>
            <a:r>
              <a:rPr sz="3200" spc="-1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Applications?</a:t>
            </a:r>
            <a:endParaRPr sz="3200">
              <a:latin typeface="Calibri Light"/>
              <a:cs typeface="Calibri Light"/>
            </a:endParaRPr>
          </a:p>
          <a:p>
            <a:pPr marL="2325370" marR="3491865" indent="188595">
              <a:lnSpc>
                <a:spcPct val="100000"/>
              </a:lnSpc>
              <a:spcBef>
                <a:spcPts val="1835"/>
              </a:spcBef>
            </a:pPr>
            <a:r>
              <a:rPr sz="2400" spc="-15" dirty="0">
                <a:latin typeface="Calibri Light"/>
                <a:cs typeface="Calibri Light"/>
              </a:rPr>
              <a:t>What‘s </a:t>
            </a:r>
            <a:r>
              <a:rPr sz="2400" dirty="0">
                <a:latin typeface="Calibri Light"/>
                <a:cs typeface="Calibri Light"/>
              </a:rPr>
              <a:t>the 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current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state?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Calibri Light"/>
              <a:cs typeface="Calibri Light"/>
            </a:endParaRPr>
          </a:p>
          <a:p>
            <a:pPr marL="25654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circular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shapes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8705" y="1733803"/>
            <a:ext cx="4903470" cy="428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5" dirty="0">
                <a:latin typeface="Calibri Light"/>
                <a:cs typeface="Calibri Light"/>
              </a:rPr>
              <a:t>Triggers: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simple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action-mechanisms</a:t>
            </a:r>
            <a:endParaRPr sz="27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4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Calibri Light"/>
                <a:cs typeface="Calibri Light"/>
              </a:rPr>
              <a:t>Use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cases:</a:t>
            </a:r>
            <a:endParaRPr sz="23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165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20" dirty="0">
                <a:latin typeface="Calibri Light"/>
                <a:cs typeface="Calibri Light"/>
              </a:rPr>
              <a:t>(Referential)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integrity</a:t>
            </a:r>
            <a:endParaRPr sz="21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145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10" dirty="0">
                <a:latin typeface="Calibri Light"/>
                <a:cs typeface="Calibri Light"/>
              </a:rPr>
              <a:t>Change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data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capture</a:t>
            </a:r>
            <a:endParaRPr sz="2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700" spc="-20" dirty="0">
                <a:latin typeface="Calibri Light"/>
                <a:cs typeface="Calibri Light"/>
              </a:rPr>
              <a:t>ECA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rules: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sz="2700" spc="-10" dirty="0">
                <a:latin typeface="Calibri Light"/>
                <a:cs typeface="Calibri Light"/>
              </a:rPr>
              <a:t>vent-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C</a:t>
            </a:r>
            <a:r>
              <a:rPr sz="2700" spc="-10" dirty="0">
                <a:latin typeface="Calibri Light"/>
                <a:cs typeface="Calibri Light"/>
              </a:rPr>
              <a:t>ondition-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</a:t>
            </a:r>
            <a:r>
              <a:rPr sz="2700" spc="-10" dirty="0">
                <a:latin typeface="Calibri Light"/>
                <a:cs typeface="Calibri Light"/>
              </a:rPr>
              <a:t>ction</a:t>
            </a:r>
            <a:endParaRPr sz="27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4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Captures </a:t>
            </a:r>
            <a:r>
              <a:rPr sz="2300" spc="-25" dirty="0">
                <a:latin typeface="Calibri Light"/>
                <a:cs typeface="Calibri Light"/>
              </a:rPr>
              <a:t>composite</a:t>
            </a:r>
            <a:r>
              <a:rPr sz="2300" spc="-8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events</a:t>
            </a:r>
            <a:endParaRPr sz="2300">
              <a:latin typeface="Calibri Light"/>
              <a:cs typeface="Calibri Light"/>
            </a:endParaRPr>
          </a:p>
          <a:p>
            <a:pPr marL="524510" marR="888365" indent="-228600">
              <a:lnSpc>
                <a:spcPts val="2480"/>
              </a:lnSpc>
              <a:spcBef>
                <a:spcPts val="34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More</a:t>
            </a:r>
            <a:r>
              <a:rPr sz="2300" spc="-15" dirty="0">
                <a:latin typeface="Calibri Light"/>
                <a:cs typeface="Calibri Light"/>
              </a:rPr>
              <a:t> expressive</a:t>
            </a:r>
            <a:r>
              <a:rPr sz="2300" dirty="0">
                <a:latin typeface="Calibri Light"/>
                <a:cs typeface="Calibri Light"/>
              </a:rPr>
              <a:t> than</a:t>
            </a:r>
            <a:r>
              <a:rPr sz="2300" spc="-10" dirty="0">
                <a:latin typeface="Calibri Light"/>
                <a:cs typeface="Calibri Light"/>
              </a:rPr>
              <a:t> triggers </a:t>
            </a:r>
            <a:r>
              <a:rPr sz="2300" spc="-50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(rule</a:t>
            </a:r>
            <a:r>
              <a:rPr sz="2300" spc="-7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languages)</a:t>
            </a:r>
            <a:endParaRPr sz="2300">
              <a:latin typeface="Calibri Light"/>
              <a:cs typeface="Calibri Light"/>
            </a:endParaRPr>
          </a:p>
          <a:p>
            <a:pPr marL="524510" indent="-229235">
              <a:lnSpc>
                <a:spcPts val="2750"/>
              </a:lnSpc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 Light"/>
                <a:cs typeface="Calibri Light"/>
              </a:rPr>
              <a:t>Advanced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use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cases:</a:t>
            </a:r>
            <a:endParaRPr sz="23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165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15" dirty="0">
                <a:latin typeface="Calibri Light"/>
                <a:cs typeface="Calibri Light"/>
              </a:rPr>
              <a:t>Materialized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view </a:t>
            </a:r>
            <a:r>
              <a:rPr sz="2100" spc="-10" dirty="0">
                <a:latin typeface="Calibri Light"/>
                <a:cs typeface="Calibri Light"/>
              </a:rPr>
              <a:t>maintenance</a:t>
            </a:r>
            <a:endParaRPr sz="21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145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25" dirty="0">
                <a:latin typeface="Calibri Light"/>
                <a:cs typeface="Calibri Light"/>
              </a:rPr>
              <a:t>Pattern </a:t>
            </a:r>
            <a:r>
              <a:rPr sz="2100" spc="-10" dirty="0">
                <a:latin typeface="Calibri Light"/>
                <a:cs typeface="Calibri Light"/>
              </a:rPr>
              <a:t>recognition</a:t>
            </a:r>
            <a:endParaRPr sz="21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155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15" dirty="0">
                <a:latin typeface="Calibri Light"/>
                <a:cs typeface="Calibri Light"/>
              </a:rPr>
              <a:t>(complex)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event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processing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13690"/>
            <a:ext cx="524827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Active</a:t>
            </a:r>
            <a:r>
              <a:rPr sz="3700" spc="-85" dirty="0"/>
              <a:t> </a:t>
            </a:r>
            <a:r>
              <a:rPr sz="3700" spc="-35" dirty="0"/>
              <a:t>Database</a:t>
            </a:r>
            <a:r>
              <a:rPr sz="3700" spc="-105" dirty="0"/>
              <a:t> </a:t>
            </a:r>
            <a:r>
              <a:rPr sz="3700" spc="-40" dirty="0"/>
              <a:t>Features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0" dirty="0">
                <a:solidFill>
                  <a:srgbClr val="7E7E7E"/>
                </a:solidFill>
              </a:rPr>
              <a:t>Modeling</a:t>
            </a:r>
            <a:r>
              <a:rPr sz="2800" spc="-80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Behavioral</a:t>
            </a:r>
            <a:r>
              <a:rPr sz="2800" spc="-55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Domain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Aspects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20395" y="1673351"/>
            <a:ext cx="1495425" cy="3340735"/>
            <a:chOff x="120395" y="1673351"/>
            <a:chExt cx="1495425" cy="3340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4" y="3320795"/>
              <a:ext cx="1040891" cy="10408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4" y="1763267"/>
              <a:ext cx="1040891" cy="5486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7827" y="1700783"/>
              <a:ext cx="1440180" cy="3286125"/>
            </a:xfrm>
            <a:custGeom>
              <a:avLst/>
              <a:gdLst/>
              <a:ahLst/>
              <a:cxnLst/>
              <a:rect l="l" t="t" r="r" b="b"/>
              <a:pathLst>
                <a:path w="1440180" h="3286125">
                  <a:moveTo>
                    <a:pt x="1440180" y="0"/>
                  </a:moveTo>
                  <a:lnTo>
                    <a:pt x="0" y="0"/>
                  </a:lnTo>
                  <a:lnTo>
                    <a:pt x="0" y="3285744"/>
                  </a:lnTo>
                  <a:lnTo>
                    <a:pt x="1440180" y="3285744"/>
                  </a:lnTo>
                  <a:lnTo>
                    <a:pt x="1440180" y="0"/>
                  </a:lnTo>
                  <a:close/>
                </a:path>
              </a:pathLst>
            </a:custGeom>
            <a:solidFill>
              <a:srgbClr val="FFFFFF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95" y="1673351"/>
              <a:ext cx="1495425" cy="3340735"/>
            </a:xfrm>
            <a:custGeom>
              <a:avLst/>
              <a:gdLst/>
              <a:ahLst/>
              <a:cxnLst/>
              <a:rect l="l" t="t" r="r" b="b"/>
              <a:pathLst>
                <a:path w="1495425" h="3340735">
                  <a:moveTo>
                    <a:pt x="146761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3313176"/>
                  </a:lnTo>
                  <a:lnTo>
                    <a:pt x="2155" y="3323838"/>
                  </a:lnTo>
                  <a:lnTo>
                    <a:pt x="8034" y="3332559"/>
                  </a:lnTo>
                  <a:lnTo>
                    <a:pt x="16753" y="3338447"/>
                  </a:lnTo>
                  <a:lnTo>
                    <a:pt x="27432" y="3340608"/>
                  </a:lnTo>
                  <a:lnTo>
                    <a:pt x="1467612" y="3340608"/>
                  </a:lnTo>
                  <a:lnTo>
                    <a:pt x="1478274" y="3338447"/>
                  </a:lnTo>
                  <a:lnTo>
                    <a:pt x="1486995" y="3332559"/>
                  </a:lnTo>
                  <a:lnTo>
                    <a:pt x="1492883" y="3323838"/>
                  </a:lnTo>
                  <a:lnTo>
                    <a:pt x="1495044" y="3313176"/>
                  </a:lnTo>
                  <a:lnTo>
                    <a:pt x="1495044" y="3307715"/>
                  </a:lnTo>
                  <a:lnTo>
                    <a:pt x="32918" y="3307715"/>
                  </a:lnTo>
                  <a:lnTo>
                    <a:pt x="32918" y="32893"/>
                  </a:lnTo>
                  <a:lnTo>
                    <a:pt x="1495044" y="32893"/>
                  </a:lnTo>
                  <a:lnTo>
                    <a:pt x="1495044" y="27432"/>
                  </a:lnTo>
                  <a:lnTo>
                    <a:pt x="1492883" y="16769"/>
                  </a:lnTo>
                  <a:lnTo>
                    <a:pt x="1486995" y="8048"/>
                  </a:lnTo>
                  <a:lnTo>
                    <a:pt x="1478274" y="2160"/>
                  </a:lnTo>
                  <a:lnTo>
                    <a:pt x="1467612" y="0"/>
                  </a:lnTo>
                  <a:close/>
                </a:path>
                <a:path w="1495425" h="3340735">
                  <a:moveTo>
                    <a:pt x="1495044" y="32893"/>
                  </a:moveTo>
                  <a:lnTo>
                    <a:pt x="1462151" y="32893"/>
                  </a:lnTo>
                  <a:lnTo>
                    <a:pt x="1462151" y="3307715"/>
                  </a:lnTo>
                  <a:lnTo>
                    <a:pt x="1495044" y="3307715"/>
                  </a:lnTo>
                  <a:lnTo>
                    <a:pt x="1495044" y="32893"/>
                  </a:lnTo>
                  <a:close/>
                </a:path>
                <a:path w="1495425" h="3340735">
                  <a:moveTo>
                    <a:pt x="1451102" y="43942"/>
                  </a:moveTo>
                  <a:lnTo>
                    <a:pt x="43891" y="43942"/>
                  </a:lnTo>
                  <a:lnTo>
                    <a:pt x="43891" y="3296666"/>
                  </a:lnTo>
                  <a:lnTo>
                    <a:pt x="1451102" y="3296666"/>
                  </a:lnTo>
                  <a:lnTo>
                    <a:pt x="1451102" y="3285744"/>
                  </a:lnTo>
                  <a:lnTo>
                    <a:pt x="54864" y="3285744"/>
                  </a:lnTo>
                  <a:lnTo>
                    <a:pt x="54864" y="54863"/>
                  </a:lnTo>
                  <a:lnTo>
                    <a:pt x="1451102" y="54863"/>
                  </a:lnTo>
                  <a:lnTo>
                    <a:pt x="1451102" y="43942"/>
                  </a:lnTo>
                  <a:close/>
                </a:path>
                <a:path w="1495425" h="3340735">
                  <a:moveTo>
                    <a:pt x="1451102" y="54863"/>
                  </a:moveTo>
                  <a:lnTo>
                    <a:pt x="1440180" y="54863"/>
                  </a:lnTo>
                  <a:lnTo>
                    <a:pt x="1440180" y="3285744"/>
                  </a:lnTo>
                  <a:lnTo>
                    <a:pt x="1451102" y="3285744"/>
                  </a:lnTo>
                  <a:lnTo>
                    <a:pt x="1451102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780" y="1774872"/>
            <a:ext cx="7463155" cy="436054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R="989330" algn="ctr">
              <a:lnSpc>
                <a:spcPct val="100000"/>
              </a:lnSpc>
              <a:spcBef>
                <a:spcPts val="465"/>
              </a:spcBef>
            </a:pPr>
            <a:r>
              <a:rPr sz="2700" spc="-30" dirty="0">
                <a:latin typeface="Calibri Light"/>
                <a:cs typeface="Calibri Light"/>
              </a:rPr>
              <a:t>Materialized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Views: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precomputed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query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results</a:t>
            </a:r>
            <a:endParaRPr sz="2700">
              <a:latin typeface="Calibri Light"/>
              <a:cs typeface="Calibri Light"/>
            </a:endParaRPr>
          </a:p>
          <a:p>
            <a:pPr marL="524510" marR="991869" indent="-525145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Calibri Light"/>
                <a:cs typeface="Calibri Light"/>
              </a:rPr>
              <a:t>Used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to</a:t>
            </a:r>
            <a:r>
              <a:rPr sz="2300" dirty="0">
                <a:latin typeface="Calibri Light"/>
                <a:cs typeface="Calibri Light"/>
              </a:rPr>
              <a:t> speed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up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pull-based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queries,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5" dirty="0">
                <a:latin typeface="Calibri Light"/>
                <a:cs typeface="Calibri Light"/>
              </a:rPr>
              <a:t>e.g</a:t>
            </a:r>
            <a:r>
              <a:rPr sz="2300" dirty="0">
                <a:latin typeface="Calibri Light"/>
                <a:cs typeface="Calibri Light"/>
              </a:rPr>
              <a:t> in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data</a:t>
            </a:r>
            <a:endParaRPr sz="2300">
              <a:latin typeface="Calibri Light"/>
              <a:cs typeface="Calibri Light"/>
            </a:endParaRPr>
          </a:p>
          <a:p>
            <a:pPr marL="524510">
              <a:lnSpc>
                <a:spcPct val="100000"/>
              </a:lnSpc>
            </a:pPr>
            <a:r>
              <a:rPr sz="2300" spc="-10" dirty="0">
                <a:latin typeface="Calibri Light"/>
                <a:cs typeface="Calibri Light"/>
              </a:rPr>
              <a:t>warehouses</a:t>
            </a:r>
            <a:endParaRPr sz="23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Implementation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aspects:</a:t>
            </a:r>
            <a:endParaRPr sz="23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420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15" dirty="0">
                <a:latin typeface="Calibri Light"/>
                <a:cs typeface="Calibri Light"/>
              </a:rPr>
              <a:t>Eager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vs.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lazy</a:t>
            </a:r>
            <a:endParaRPr sz="21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395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15" dirty="0">
                <a:latin typeface="Calibri Light"/>
                <a:cs typeface="Calibri Light"/>
              </a:rPr>
              <a:t>Incremental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vs.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recomputation-based</a:t>
            </a:r>
            <a:endParaRPr sz="21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409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10" dirty="0">
                <a:latin typeface="Calibri Light"/>
                <a:cs typeface="Calibri Light"/>
              </a:rPr>
              <a:t>Partial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maintenance </a:t>
            </a:r>
            <a:r>
              <a:rPr sz="2100" spc="-5" dirty="0">
                <a:latin typeface="Calibri Light"/>
                <a:cs typeface="Calibri Light"/>
              </a:rPr>
              <a:t>vs.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full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maintenance</a:t>
            </a:r>
            <a:endParaRPr sz="2100">
              <a:latin typeface="Calibri Light"/>
              <a:cs typeface="Calibri Light"/>
            </a:endParaRPr>
          </a:p>
          <a:p>
            <a:pPr marL="533400">
              <a:lnSpc>
                <a:spcPct val="100000"/>
              </a:lnSpc>
              <a:spcBef>
                <a:spcPts val="395"/>
              </a:spcBef>
              <a:tabLst>
                <a:tab pos="762000" algn="l"/>
              </a:tabLst>
            </a:pPr>
            <a:r>
              <a:rPr sz="2100" spc="-39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2100" spc="-5" dirty="0">
                <a:latin typeface="Calibri Light"/>
                <a:cs typeface="Calibri Light"/>
              </a:rPr>
              <a:t>Self-maintainability</a:t>
            </a:r>
            <a:r>
              <a:rPr sz="2100" spc="-5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vs.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expressiveness</a:t>
            </a:r>
            <a:endParaRPr sz="2100">
              <a:latin typeface="Calibri Light"/>
              <a:cs typeface="Calibri Light"/>
            </a:endParaRPr>
          </a:p>
          <a:p>
            <a:pPr marL="12700" marR="278130">
              <a:lnSpc>
                <a:spcPct val="100000"/>
              </a:lnSpc>
              <a:spcBef>
                <a:spcPts val="360"/>
              </a:spcBef>
            </a:pPr>
            <a:r>
              <a:rPr sz="2700" spc="-25" dirty="0">
                <a:latin typeface="Calibri Light"/>
                <a:cs typeface="Calibri Light"/>
              </a:rPr>
              <a:t>Change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Notification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Mechanisms: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inform</a:t>
            </a:r>
            <a:r>
              <a:rPr sz="2700" spc="-5" dirty="0">
                <a:latin typeface="Calibri Light"/>
                <a:cs typeface="Calibri Light"/>
              </a:rPr>
              <a:t> subscribers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possibly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invalidated </a:t>
            </a:r>
            <a:r>
              <a:rPr sz="2700" dirty="0">
                <a:latin typeface="Calibri Light"/>
                <a:cs typeface="Calibri Light"/>
              </a:rPr>
              <a:t>query</a:t>
            </a:r>
            <a:r>
              <a:rPr sz="2700" spc="-10" dirty="0">
                <a:latin typeface="Calibri Light"/>
                <a:cs typeface="Calibri Light"/>
              </a:rPr>
              <a:t> results</a:t>
            </a:r>
            <a:endParaRPr sz="27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Calibri Light"/>
                <a:cs typeface="Calibri Light"/>
              </a:rPr>
              <a:t>Used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to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invalidate</a:t>
            </a:r>
            <a:r>
              <a:rPr sz="2300" spc="5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caches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in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the middle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tier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45" dirty="0">
                <a:latin typeface="Calibri Light"/>
                <a:cs typeface="Calibri Light"/>
              </a:rPr>
              <a:t>(cf.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3-tier</a:t>
            </a:r>
            <a:r>
              <a:rPr sz="2300" spc="-15" dirty="0">
                <a:latin typeface="Calibri Light"/>
                <a:cs typeface="Calibri Light"/>
              </a:rPr>
              <a:t> stack)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33768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View</a:t>
            </a:r>
            <a:r>
              <a:rPr sz="3700" spc="-114" dirty="0"/>
              <a:t> </a:t>
            </a:r>
            <a:r>
              <a:rPr sz="3700" spc="-35" dirty="0"/>
              <a:t>Maintenance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5" dirty="0">
                <a:solidFill>
                  <a:srgbClr val="7E7E7E"/>
                </a:solidFill>
              </a:rPr>
              <a:t>Keeping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65" dirty="0">
                <a:solidFill>
                  <a:srgbClr val="7E7E7E"/>
                </a:solidFill>
              </a:rPr>
              <a:t>Track</a:t>
            </a:r>
            <a:r>
              <a:rPr sz="2800" spc="-60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of</a:t>
            </a:r>
            <a:r>
              <a:rPr sz="2800" spc="-40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Query</a:t>
            </a:r>
            <a:r>
              <a:rPr sz="2800" spc="-70" dirty="0">
                <a:solidFill>
                  <a:srgbClr val="7E7E7E"/>
                </a:solidFill>
              </a:rPr>
              <a:t> </a:t>
            </a:r>
            <a:r>
              <a:rPr sz="2800" spc="-25" dirty="0">
                <a:solidFill>
                  <a:srgbClr val="7E7E7E"/>
                </a:solidFill>
              </a:rPr>
              <a:t>Results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1808988"/>
            <a:ext cx="696468" cy="5852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5572" y="4965191"/>
            <a:ext cx="789940" cy="702945"/>
            <a:chOff x="385572" y="4965191"/>
            <a:chExt cx="789940" cy="7029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572" y="4965191"/>
              <a:ext cx="696468" cy="5852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047" y="5257799"/>
              <a:ext cx="409956" cy="4099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823" y="3101339"/>
            <a:ext cx="180975" cy="76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50592" y="4366133"/>
            <a:ext cx="6296025" cy="360045"/>
            <a:chOff x="1950592" y="4366133"/>
            <a:chExt cx="6296025" cy="360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679" y="4514088"/>
              <a:ext cx="180975" cy="7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51481" y="4371594"/>
              <a:ext cx="1584960" cy="353695"/>
            </a:xfrm>
            <a:custGeom>
              <a:avLst/>
              <a:gdLst/>
              <a:ahLst/>
              <a:cxnLst/>
              <a:rect l="l" t="t" r="r" b="b"/>
              <a:pathLst>
                <a:path w="1584960" h="353695">
                  <a:moveTo>
                    <a:pt x="1584959" y="0"/>
                  </a:moveTo>
                  <a:lnTo>
                    <a:pt x="0" y="0"/>
                  </a:lnTo>
                  <a:lnTo>
                    <a:pt x="0" y="353567"/>
                  </a:lnTo>
                  <a:lnTo>
                    <a:pt x="1584959" y="353567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1481" y="4371594"/>
              <a:ext cx="1584960" cy="353695"/>
            </a:xfrm>
            <a:custGeom>
              <a:avLst/>
              <a:gdLst/>
              <a:ahLst/>
              <a:cxnLst/>
              <a:rect l="l" t="t" r="r" b="b"/>
              <a:pathLst>
                <a:path w="1584960" h="353695">
                  <a:moveTo>
                    <a:pt x="0" y="353567"/>
                  </a:moveTo>
                  <a:lnTo>
                    <a:pt x="1584959" y="35356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35356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6941" y="4367022"/>
              <a:ext cx="4518660" cy="358140"/>
            </a:xfrm>
            <a:custGeom>
              <a:avLst/>
              <a:gdLst/>
              <a:ahLst/>
              <a:cxnLst/>
              <a:rect l="l" t="t" r="r" b="b"/>
              <a:pathLst>
                <a:path w="4518659" h="358139">
                  <a:moveTo>
                    <a:pt x="4518660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4518660" y="358139"/>
                  </a:lnTo>
                  <a:lnTo>
                    <a:pt x="451866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6941" y="4367022"/>
              <a:ext cx="4518660" cy="358140"/>
            </a:xfrm>
            <a:custGeom>
              <a:avLst/>
              <a:gdLst/>
              <a:ahLst/>
              <a:cxnLst/>
              <a:rect l="l" t="t" r="r" b="b"/>
              <a:pathLst>
                <a:path w="4518659" h="358139">
                  <a:moveTo>
                    <a:pt x="0" y="358139"/>
                  </a:moveTo>
                  <a:lnTo>
                    <a:pt x="4518660" y="358139"/>
                  </a:lnTo>
                  <a:lnTo>
                    <a:pt x="4518660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5668" y="1439697"/>
            <a:ext cx="6216015" cy="982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8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(collection,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key)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-&gt;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document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0" dirty="0">
                <a:latin typeface="Calibri Light"/>
                <a:cs typeface="Calibri Light"/>
              </a:rPr>
              <a:t>Interface: </a:t>
            </a:r>
            <a:r>
              <a:rPr sz="2800" spc="-25" dirty="0">
                <a:latin typeface="Calibri Light"/>
                <a:cs typeface="Calibri Light"/>
              </a:rPr>
              <a:t>CRUD,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Querys,</a:t>
            </a:r>
            <a:r>
              <a:rPr sz="2800" spc="4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Map-Reduce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372" y="4913833"/>
            <a:ext cx="7686675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68605" marR="5080" indent="-256540">
              <a:lnSpc>
                <a:spcPts val="2690"/>
              </a:lnSpc>
              <a:spcBef>
                <a:spcPts val="74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0" dirty="0">
                <a:latin typeface="Calibri Light"/>
                <a:cs typeface="Calibri Light"/>
              </a:rPr>
              <a:t>Examples: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CouchDB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(AP),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RethinkDB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dirty="0">
                <a:latin typeface="Calibri Light"/>
                <a:cs typeface="Calibri Light"/>
              </a:rPr>
              <a:t>(CP),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MongoDB </a:t>
            </a:r>
            <a:r>
              <a:rPr sz="2800" spc="-615" dirty="0">
                <a:latin typeface="Calibri Light"/>
                <a:cs typeface="Calibri Light"/>
              </a:rPr>
              <a:t> </a:t>
            </a:r>
            <a:r>
              <a:rPr sz="2800" dirty="0">
                <a:latin typeface="Calibri Light"/>
                <a:cs typeface="Calibri Light"/>
              </a:rPr>
              <a:t>(CP)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5750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Document</a:t>
            </a:r>
            <a:r>
              <a:rPr sz="4100" spc="-160" dirty="0"/>
              <a:t> </a:t>
            </a:r>
            <a:r>
              <a:rPr sz="4100" spc="-40" dirty="0"/>
              <a:t>Stores</a:t>
            </a:r>
            <a:endParaRPr sz="4100"/>
          </a:p>
        </p:txBody>
      </p:sp>
      <p:sp>
        <p:nvSpPr>
          <p:cNvPr id="12" name="object 12"/>
          <p:cNvSpPr/>
          <p:nvPr/>
        </p:nvSpPr>
        <p:spPr>
          <a:xfrm>
            <a:off x="1980438" y="2963417"/>
            <a:ext cx="1584960" cy="355600"/>
          </a:xfrm>
          <a:custGeom>
            <a:avLst/>
            <a:gdLst/>
            <a:ahLst/>
            <a:cxnLst/>
            <a:rect l="l" t="t" r="r" b="b"/>
            <a:pathLst>
              <a:path w="1584960" h="355600">
                <a:moveTo>
                  <a:pt x="1584960" y="0"/>
                </a:moveTo>
                <a:lnTo>
                  <a:pt x="0" y="0"/>
                </a:lnTo>
                <a:lnTo>
                  <a:pt x="0" y="355091"/>
                </a:lnTo>
                <a:lnTo>
                  <a:pt x="1584960" y="355091"/>
                </a:lnTo>
                <a:lnTo>
                  <a:pt x="158496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80438" y="2963417"/>
            <a:ext cx="1584960" cy="355600"/>
          </a:xfrm>
          <a:prstGeom prst="rect">
            <a:avLst/>
          </a:prstGeom>
          <a:ln w="3175">
            <a:solidFill>
              <a:srgbClr val="9BA3A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270"/>
              </a:spcBef>
            </a:pPr>
            <a:r>
              <a:rPr sz="1700" dirty="0">
                <a:latin typeface="Calibri"/>
                <a:cs typeface="Calibri"/>
              </a:rPr>
              <a:t>order-12338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26941" y="2963417"/>
            <a:ext cx="4518660" cy="1318260"/>
          </a:xfrm>
          <a:custGeom>
            <a:avLst/>
            <a:gdLst/>
            <a:ahLst/>
            <a:cxnLst/>
            <a:rect l="l" t="t" r="r" b="b"/>
            <a:pathLst>
              <a:path w="4518659" h="1318260">
                <a:moveTo>
                  <a:pt x="4518660" y="0"/>
                </a:moveTo>
                <a:lnTo>
                  <a:pt x="0" y="0"/>
                </a:lnTo>
                <a:lnTo>
                  <a:pt x="0" y="1318260"/>
                </a:lnTo>
                <a:lnTo>
                  <a:pt x="4518660" y="1318260"/>
                </a:lnTo>
                <a:lnTo>
                  <a:pt x="4518660" y="0"/>
                </a:lnTo>
                <a:close/>
              </a:path>
            </a:pathLst>
          </a:custGeom>
          <a:solidFill>
            <a:srgbClr val="FFF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26941" y="2963417"/>
            <a:ext cx="4518660" cy="1318260"/>
          </a:xfrm>
          <a:prstGeom prst="rect">
            <a:avLst/>
          </a:prstGeom>
          <a:ln w="3175">
            <a:solidFill>
              <a:srgbClr val="9BA3A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030"/>
              </a:lnSpc>
            </a:pPr>
            <a:r>
              <a:rPr sz="1700" dirty="0">
                <a:latin typeface="Calibri"/>
                <a:cs typeface="Calibri"/>
              </a:rPr>
              <a:t>{</a:t>
            </a:r>
            <a:endParaRPr sz="1700">
              <a:latin typeface="Calibri"/>
              <a:cs typeface="Calibri"/>
            </a:endParaRPr>
          </a:p>
          <a:p>
            <a:pPr marL="28829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order-id: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23,</a:t>
            </a:r>
            <a:endParaRPr sz="1700">
              <a:latin typeface="Calibri"/>
              <a:cs typeface="Calibri"/>
            </a:endParaRPr>
          </a:p>
          <a:p>
            <a:pPr marL="288290" marR="32385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customer: </a:t>
            </a:r>
            <a:r>
              <a:rPr sz="1700" dirty="0">
                <a:latin typeface="Calibri"/>
                <a:cs typeface="Calibri"/>
              </a:rPr>
              <a:t>{ name : </a:t>
            </a:r>
            <a:r>
              <a:rPr sz="1700" spc="-5" dirty="0">
                <a:latin typeface="Calibri"/>
                <a:cs typeface="Calibri"/>
              </a:rPr>
              <a:t>"Felix </a:t>
            </a:r>
            <a:r>
              <a:rPr sz="1700" dirty="0">
                <a:latin typeface="Calibri"/>
                <a:cs typeface="Calibri"/>
              </a:rPr>
              <a:t>Gessert", </a:t>
            </a:r>
            <a:r>
              <a:rPr sz="1700" spc="-5" dirty="0">
                <a:latin typeface="Calibri"/>
                <a:cs typeface="Calibri"/>
              </a:rPr>
              <a:t>age </a:t>
            </a:r>
            <a:r>
              <a:rPr sz="170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25 </a:t>
            </a:r>
            <a:r>
              <a:rPr sz="1700" dirty="0">
                <a:latin typeface="Calibri"/>
                <a:cs typeface="Calibri"/>
              </a:rPr>
              <a:t>}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line-items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[ </a:t>
            </a:r>
            <a:r>
              <a:rPr sz="1700" spc="-5" dirty="0">
                <a:latin typeface="Calibri"/>
                <a:cs typeface="Calibri"/>
              </a:rPr>
              <a:t>{product-name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"x", </a:t>
            </a:r>
            <a:r>
              <a:rPr sz="1700" spc="-5" dirty="0">
                <a:latin typeface="Calibri"/>
                <a:cs typeface="Calibri"/>
              </a:rPr>
              <a:t>…} </a:t>
            </a:r>
            <a:r>
              <a:rPr sz="1700" dirty="0">
                <a:latin typeface="Calibri"/>
                <a:cs typeface="Calibri"/>
              </a:rPr>
              <a:t>, </a:t>
            </a:r>
            <a:r>
              <a:rPr sz="1700" spc="-5" dirty="0">
                <a:latin typeface="Calibri"/>
                <a:cs typeface="Calibri"/>
              </a:rPr>
              <a:t>…]</a:t>
            </a:r>
            <a:endParaRPr sz="17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}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2931" y="2939742"/>
            <a:ext cx="508000" cy="276860"/>
          </a:xfrm>
          <a:custGeom>
            <a:avLst/>
            <a:gdLst/>
            <a:ahLst/>
            <a:cxnLst/>
            <a:rect l="l" t="t" r="r" b="b"/>
            <a:pathLst>
              <a:path w="508000" h="276860">
                <a:moveTo>
                  <a:pt x="304026" y="271078"/>
                </a:moveTo>
                <a:lnTo>
                  <a:pt x="310875" y="276495"/>
                </a:lnTo>
                <a:lnTo>
                  <a:pt x="354992" y="260300"/>
                </a:lnTo>
                <a:lnTo>
                  <a:pt x="399199" y="250672"/>
                </a:lnTo>
                <a:lnTo>
                  <a:pt x="443464" y="245150"/>
                </a:lnTo>
                <a:lnTo>
                  <a:pt x="487753" y="241269"/>
                </a:lnTo>
                <a:lnTo>
                  <a:pt x="492162" y="243399"/>
                </a:lnTo>
                <a:lnTo>
                  <a:pt x="496541" y="243341"/>
                </a:lnTo>
                <a:lnTo>
                  <a:pt x="500821" y="245408"/>
                </a:lnTo>
                <a:lnTo>
                  <a:pt x="503711" y="242438"/>
                </a:lnTo>
                <a:lnTo>
                  <a:pt x="507807" y="237937"/>
                </a:lnTo>
                <a:lnTo>
                  <a:pt x="507121" y="226912"/>
                </a:lnTo>
                <a:lnTo>
                  <a:pt x="501284" y="214519"/>
                </a:lnTo>
                <a:lnTo>
                  <a:pt x="492685" y="202882"/>
                </a:lnTo>
                <a:lnTo>
                  <a:pt x="480758" y="193000"/>
                </a:lnTo>
                <a:lnTo>
                  <a:pt x="452395" y="173707"/>
                </a:lnTo>
                <a:lnTo>
                  <a:pt x="437363" y="162020"/>
                </a:lnTo>
                <a:lnTo>
                  <a:pt x="405574" y="135043"/>
                </a:lnTo>
                <a:lnTo>
                  <a:pt x="336146" y="69224"/>
                </a:lnTo>
                <a:lnTo>
                  <a:pt x="265098" y="107"/>
                </a:lnTo>
                <a:lnTo>
                  <a:pt x="264277" y="118"/>
                </a:lnTo>
                <a:lnTo>
                  <a:pt x="257771" y="4586"/>
                </a:lnTo>
                <a:lnTo>
                  <a:pt x="258944" y="10045"/>
                </a:lnTo>
                <a:lnTo>
                  <a:pt x="257525" y="12983"/>
                </a:lnTo>
                <a:lnTo>
                  <a:pt x="469929" y="219611"/>
                </a:lnTo>
                <a:lnTo>
                  <a:pt x="467739" y="219641"/>
                </a:lnTo>
                <a:lnTo>
                  <a:pt x="464471" y="220780"/>
                </a:lnTo>
                <a:lnTo>
                  <a:pt x="461171" y="219729"/>
                </a:lnTo>
                <a:lnTo>
                  <a:pt x="434172" y="204936"/>
                </a:lnTo>
                <a:lnTo>
                  <a:pt x="407392" y="191164"/>
                </a:lnTo>
                <a:lnTo>
                  <a:pt x="380219" y="178630"/>
                </a:lnTo>
                <a:lnTo>
                  <a:pt x="352041" y="167546"/>
                </a:lnTo>
                <a:lnTo>
                  <a:pt x="357593" y="172948"/>
                </a:lnTo>
                <a:lnTo>
                  <a:pt x="363173" y="180540"/>
                </a:lnTo>
                <a:lnTo>
                  <a:pt x="348102" y="174514"/>
                </a:lnTo>
                <a:lnTo>
                  <a:pt x="401041" y="226014"/>
                </a:lnTo>
                <a:lnTo>
                  <a:pt x="350008" y="236827"/>
                </a:lnTo>
                <a:lnTo>
                  <a:pt x="326136" y="242416"/>
                </a:lnTo>
                <a:lnTo>
                  <a:pt x="300639" y="249259"/>
                </a:lnTo>
                <a:lnTo>
                  <a:pt x="298905" y="257254"/>
                </a:lnTo>
                <a:lnTo>
                  <a:pt x="300035" y="264596"/>
                </a:lnTo>
                <a:lnTo>
                  <a:pt x="304026" y="271078"/>
                </a:lnTo>
                <a:close/>
              </a:path>
              <a:path w="508000" h="276860">
                <a:moveTo>
                  <a:pt x="265098" y="107"/>
                </a:moveTo>
                <a:lnTo>
                  <a:pt x="336146" y="69224"/>
                </a:lnTo>
                <a:lnTo>
                  <a:pt x="308455" y="41847"/>
                </a:lnTo>
                <a:lnTo>
                  <a:pt x="281976" y="13018"/>
                </a:lnTo>
                <a:lnTo>
                  <a:pt x="276394" y="5428"/>
                </a:lnTo>
                <a:lnTo>
                  <a:pt x="273033" y="0"/>
                </a:lnTo>
                <a:lnTo>
                  <a:pt x="265098" y="107"/>
                </a:lnTo>
                <a:close/>
              </a:path>
              <a:path w="508000" h="276860">
                <a:moveTo>
                  <a:pt x="318501" y="92616"/>
                </a:moveTo>
                <a:lnTo>
                  <a:pt x="357775" y="127782"/>
                </a:lnTo>
                <a:lnTo>
                  <a:pt x="436771" y="191114"/>
                </a:lnTo>
                <a:lnTo>
                  <a:pt x="469929" y="219611"/>
                </a:lnTo>
                <a:lnTo>
                  <a:pt x="257525" y="12983"/>
                </a:lnTo>
                <a:lnTo>
                  <a:pt x="256815" y="14452"/>
                </a:lnTo>
                <a:lnTo>
                  <a:pt x="283754" y="54894"/>
                </a:lnTo>
                <a:lnTo>
                  <a:pt x="318501" y="92616"/>
                </a:lnTo>
                <a:close/>
              </a:path>
              <a:path w="508000" h="276860">
                <a:moveTo>
                  <a:pt x="238069" y="160325"/>
                </a:moveTo>
                <a:lnTo>
                  <a:pt x="239178" y="161404"/>
                </a:lnTo>
                <a:lnTo>
                  <a:pt x="276077" y="175807"/>
                </a:lnTo>
                <a:lnTo>
                  <a:pt x="401041" y="226014"/>
                </a:lnTo>
                <a:lnTo>
                  <a:pt x="348102" y="174514"/>
                </a:lnTo>
                <a:lnTo>
                  <a:pt x="315591" y="161516"/>
                </a:lnTo>
                <a:lnTo>
                  <a:pt x="268184" y="139943"/>
                </a:lnTo>
                <a:lnTo>
                  <a:pt x="221031" y="116087"/>
                </a:lnTo>
                <a:lnTo>
                  <a:pt x="174214" y="90216"/>
                </a:lnTo>
                <a:lnTo>
                  <a:pt x="170210" y="87833"/>
                </a:lnTo>
                <a:lnTo>
                  <a:pt x="241307" y="156997"/>
                </a:lnTo>
                <a:lnTo>
                  <a:pt x="238069" y="160325"/>
                </a:lnTo>
                <a:close/>
              </a:path>
              <a:path w="508000" h="276860">
                <a:moveTo>
                  <a:pt x="153052" y="77620"/>
                </a:moveTo>
                <a:lnTo>
                  <a:pt x="234738" y="157085"/>
                </a:lnTo>
                <a:lnTo>
                  <a:pt x="239085" y="154835"/>
                </a:lnTo>
                <a:lnTo>
                  <a:pt x="170210" y="87833"/>
                </a:lnTo>
                <a:lnTo>
                  <a:pt x="153052" y="77620"/>
                </a:lnTo>
                <a:close/>
              </a:path>
              <a:path w="508000" h="276860">
                <a:moveTo>
                  <a:pt x="192894" y="140129"/>
                </a:moveTo>
                <a:lnTo>
                  <a:pt x="201511" y="140954"/>
                </a:lnTo>
                <a:lnTo>
                  <a:pt x="210093" y="146603"/>
                </a:lnTo>
                <a:lnTo>
                  <a:pt x="217231" y="151655"/>
                </a:lnTo>
                <a:lnTo>
                  <a:pt x="221511" y="150689"/>
                </a:lnTo>
                <a:lnTo>
                  <a:pt x="227064" y="156091"/>
                </a:lnTo>
                <a:lnTo>
                  <a:pt x="232582" y="159301"/>
                </a:lnTo>
                <a:lnTo>
                  <a:pt x="239151" y="159213"/>
                </a:lnTo>
                <a:lnTo>
                  <a:pt x="234738" y="157085"/>
                </a:lnTo>
                <a:lnTo>
                  <a:pt x="153052" y="77620"/>
                </a:lnTo>
                <a:lnTo>
                  <a:pt x="127813" y="62597"/>
                </a:lnTo>
                <a:lnTo>
                  <a:pt x="104965" y="48113"/>
                </a:lnTo>
                <a:lnTo>
                  <a:pt x="196132" y="136800"/>
                </a:lnTo>
                <a:lnTo>
                  <a:pt x="195054" y="137908"/>
                </a:lnTo>
                <a:lnTo>
                  <a:pt x="192863" y="137942"/>
                </a:lnTo>
                <a:lnTo>
                  <a:pt x="192894" y="140129"/>
                </a:lnTo>
                <a:close/>
              </a:path>
              <a:path w="508000" h="276860">
                <a:moveTo>
                  <a:pt x="144419" y="118879"/>
                </a:moveTo>
                <a:lnTo>
                  <a:pt x="155940" y="123071"/>
                </a:lnTo>
                <a:lnTo>
                  <a:pt x="166444" y="127891"/>
                </a:lnTo>
                <a:lnTo>
                  <a:pt x="176960" y="133532"/>
                </a:lnTo>
                <a:lnTo>
                  <a:pt x="188516" y="140184"/>
                </a:lnTo>
                <a:lnTo>
                  <a:pt x="190641" y="135780"/>
                </a:lnTo>
                <a:lnTo>
                  <a:pt x="192832" y="135747"/>
                </a:lnTo>
                <a:lnTo>
                  <a:pt x="196132" y="136800"/>
                </a:lnTo>
                <a:lnTo>
                  <a:pt x="104965" y="48113"/>
                </a:lnTo>
                <a:lnTo>
                  <a:pt x="81909" y="33496"/>
                </a:lnTo>
                <a:lnTo>
                  <a:pt x="36581" y="3181"/>
                </a:lnTo>
                <a:lnTo>
                  <a:pt x="34394" y="3210"/>
                </a:lnTo>
                <a:lnTo>
                  <a:pt x="150957" y="116604"/>
                </a:lnTo>
                <a:lnTo>
                  <a:pt x="147688" y="117745"/>
                </a:lnTo>
                <a:lnTo>
                  <a:pt x="145837" y="115944"/>
                </a:lnTo>
                <a:lnTo>
                  <a:pt x="144419" y="118879"/>
                </a:lnTo>
                <a:close/>
              </a:path>
              <a:path w="508000" h="276860">
                <a:moveTo>
                  <a:pt x="147111" y="116088"/>
                </a:moveTo>
                <a:lnTo>
                  <a:pt x="150957" y="116604"/>
                </a:lnTo>
                <a:lnTo>
                  <a:pt x="34394" y="3210"/>
                </a:lnTo>
                <a:lnTo>
                  <a:pt x="32207" y="3240"/>
                </a:lnTo>
                <a:lnTo>
                  <a:pt x="146548" y="114472"/>
                </a:lnTo>
                <a:lnTo>
                  <a:pt x="147111" y="116088"/>
                </a:lnTo>
                <a:close/>
              </a:path>
              <a:path w="508000" h="276860">
                <a:moveTo>
                  <a:pt x="145849" y="115919"/>
                </a:moveTo>
                <a:lnTo>
                  <a:pt x="147111" y="116088"/>
                </a:lnTo>
                <a:lnTo>
                  <a:pt x="146548" y="114472"/>
                </a:lnTo>
                <a:lnTo>
                  <a:pt x="145849" y="115919"/>
                </a:lnTo>
                <a:close/>
              </a:path>
              <a:path w="508000" h="276860">
                <a:moveTo>
                  <a:pt x="113922" y="101973"/>
                </a:moveTo>
                <a:lnTo>
                  <a:pt x="117931" y="103912"/>
                </a:lnTo>
                <a:lnTo>
                  <a:pt x="127278" y="108147"/>
                </a:lnTo>
                <a:lnTo>
                  <a:pt x="134882" y="112304"/>
                </a:lnTo>
                <a:lnTo>
                  <a:pt x="142266" y="115438"/>
                </a:lnTo>
                <a:lnTo>
                  <a:pt x="145849" y="115919"/>
                </a:lnTo>
                <a:lnTo>
                  <a:pt x="146548" y="114472"/>
                </a:lnTo>
                <a:lnTo>
                  <a:pt x="32207" y="3240"/>
                </a:lnTo>
                <a:lnTo>
                  <a:pt x="30012" y="3269"/>
                </a:lnTo>
                <a:lnTo>
                  <a:pt x="30135" y="12025"/>
                </a:lnTo>
                <a:lnTo>
                  <a:pt x="28504" y="12595"/>
                </a:lnTo>
                <a:lnTo>
                  <a:pt x="117869" y="99530"/>
                </a:lnTo>
                <a:lnTo>
                  <a:pt x="114004" y="101530"/>
                </a:lnTo>
                <a:lnTo>
                  <a:pt x="113922" y="101973"/>
                </a:lnTo>
                <a:close/>
              </a:path>
              <a:path w="508000" h="276860">
                <a:moveTo>
                  <a:pt x="145837" y="115944"/>
                </a:moveTo>
                <a:lnTo>
                  <a:pt x="147688" y="117745"/>
                </a:lnTo>
                <a:lnTo>
                  <a:pt x="147111" y="116088"/>
                </a:lnTo>
                <a:lnTo>
                  <a:pt x="145849" y="115919"/>
                </a:lnTo>
                <a:close/>
              </a:path>
              <a:path w="508000" h="276860">
                <a:moveTo>
                  <a:pt x="113521" y="101778"/>
                </a:moveTo>
                <a:lnTo>
                  <a:pt x="114004" y="101530"/>
                </a:lnTo>
                <a:lnTo>
                  <a:pt x="114569" y="98484"/>
                </a:lnTo>
                <a:lnTo>
                  <a:pt x="116760" y="98451"/>
                </a:lnTo>
                <a:lnTo>
                  <a:pt x="28504" y="12595"/>
                </a:lnTo>
                <a:lnTo>
                  <a:pt x="26866" y="13166"/>
                </a:lnTo>
                <a:lnTo>
                  <a:pt x="113456" y="97402"/>
                </a:lnTo>
                <a:lnTo>
                  <a:pt x="113521" y="101778"/>
                </a:lnTo>
                <a:close/>
              </a:path>
              <a:path w="508000" h="276860">
                <a:moveTo>
                  <a:pt x="107969" y="96378"/>
                </a:moveTo>
                <a:lnTo>
                  <a:pt x="109082" y="97461"/>
                </a:lnTo>
                <a:lnTo>
                  <a:pt x="112378" y="98510"/>
                </a:lnTo>
                <a:lnTo>
                  <a:pt x="112347" y="96323"/>
                </a:lnTo>
                <a:lnTo>
                  <a:pt x="111238" y="95244"/>
                </a:lnTo>
                <a:lnTo>
                  <a:pt x="110160" y="96352"/>
                </a:lnTo>
                <a:lnTo>
                  <a:pt x="107969" y="96378"/>
                </a:lnTo>
                <a:close/>
              </a:path>
              <a:path w="508000" h="276860">
                <a:moveTo>
                  <a:pt x="95851" y="91068"/>
                </a:moveTo>
                <a:lnTo>
                  <a:pt x="98073" y="93230"/>
                </a:lnTo>
                <a:lnTo>
                  <a:pt x="102478" y="95358"/>
                </a:lnTo>
                <a:lnTo>
                  <a:pt x="111238" y="95244"/>
                </a:lnTo>
                <a:lnTo>
                  <a:pt x="22427" y="8847"/>
                </a:lnTo>
                <a:lnTo>
                  <a:pt x="20238" y="8875"/>
                </a:lnTo>
                <a:lnTo>
                  <a:pt x="99059" y="85553"/>
                </a:lnTo>
                <a:lnTo>
                  <a:pt x="97241" y="85941"/>
                </a:lnTo>
                <a:lnTo>
                  <a:pt x="102420" y="90980"/>
                </a:lnTo>
                <a:lnTo>
                  <a:pt x="101342" y="92088"/>
                </a:lnTo>
                <a:lnTo>
                  <a:pt x="96391" y="90514"/>
                </a:lnTo>
                <a:lnTo>
                  <a:pt x="95851" y="91068"/>
                </a:lnTo>
                <a:close/>
              </a:path>
              <a:path w="508000" h="276860">
                <a:moveTo>
                  <a:pt x="15831" y="6745"/>
                </a:moveTo>
                <a:lnTo>
                  <a:pt x="18049" y="8903"/>
                </a:lnTo>
                <a:lnTo>
                  <a:pt x="17987" y="4528"/>
                </a:lnTo>
                <a:lnTo>
                  <a:pt x="15831" y="6745"/>
                </a:lnTo>
                <a:close/>
              </a:path>
              <a:path w="508000" h="276860">
                <a:moveTo>
                  <a:pt x="13671" y="8965"/>
                </a:moveTo>
                <a:lnTo>
                  <a:pt x="93599" y="86720"/>
                </a:lnTo>
                <a:lnTo>
                  <a:pt x="95423" y="86330"/>
                </a:lnTo>
                <a:lnTo>
                  <a:pt x="93572" y="84529"/>
                </a:lnTo>
                <a:lnTo>
                  <a:pt x="99059" y="85553"/>
                </a:lnTo>
                <a:lnTo>
                  <a:pt x="20238" y="8875"/>
                </a:lnTo>
                <a:lnTo>
                  <a:pt x="18049" y="8903"/>
                </a:lnTo>
                <a:lnTo>
                  <a:pt x="15831" y="6745"/>
                </a:lnTo>
                <a:lnTo>
                  <a:pt x="13671" y="8965"/>
                </a:lnTo>
                <a:close/>
              </a:path>
              <a:path w="508000" h="276860">
                <a:moveTo>
                  <a:pt x="113522" y="101780"/>
                </a:moveTo>
                <a:lnTo>
                  <a:pt x="113922" y="101973"/>
                </a:lnTo>
                <a:lnTo>
                  <a:pt x="114004" y="101530"/>
                </a:lnTo>
                <a:lnTo>
                  <a:pt x="113522" y="101780"/>
                </a:lnTo>
                <a:close/>
              </a:path>
              <a:path w="508000" h="276860">
                <a:moveTo>
                  <a:pt x="113553" y="103967"/>
                </a:moveTo>
                <a:lnTo>
                  <a:pt x="113922" y="101973"/>
                </a:lnTo>
                <a:lnTo>
                  <a:pt x="113522" y="101780"/>
                </a:lnTo>
                <a:lnTo>
                  <a:pt x="113553" y="103967"/>
                </a:lnTo>
                <a:close/>
              </a:path>
              <a:path w="508000" h="276860">
                <a:moveTo>
                  <a:pt x="93599" y="86720"/>
                </a:moveTo>
                <a:lnTo>
                  <a:pt x="100199" y="88819"/>
                </a:lnTo>
                <a:lnTo>
                  <a:pt x="97241" y="85941"/>
                </a:lnTo>
                <a:lnTo>
                  <a:pt x="93599" y="86720"/>
                </a:lnTo>
                <a:close/>
              </a:path>
              <a:path w="508000" h="276860">
                <a:moveTo>
                  <a:pt x="12592" y="10073"/>
                </a:moveTo>
                <a:lnTo>
                  <a:pt x="94742" y="89990"/>
                </a:lnTo>
                <a:lnTo>
                  <a:pt x="96391" y="90514"/>
                </a:lnTo>
                <a:lnTo>
                  <a:pt x="98011" y="88848"/>
                </a:lnTo>
                <a:lnTo>
                  <a:pt x="96904" y="87771"/>
                </a:lnTo>
                <a:lnTo>
                  <a:pt x="93599" y="86720"/>
                </a:lnTo>
                <a:lnTo>
                  <a:pt x="13671" y="8965"/>
                </a:lnTo>
                <a:lnTo>
                  <a:pt x="12592" y="10073"/>
                </a:lnTo>
                <a:close/>
              </a:path>
              <a:path w="508000" h="276860">
                <a:moveTo>
                  <a:pt x="56102" y="67514"/>
                </a:moveTo>
                <a:lnTo>
                  <a:pt x="65439" y="74539"/>
                </a:lnTo>
                <a:lnTo>
                  <a:pt x="75988" y="80111"/>
                </a:lnTo>
                <a:lnTo>
                  <a:pt x="86531" y="85273"/>
                </a:lnTo>
                <a:lnTo>
                  <a:pt x="95851" y="91068"/>
                </a:lnTo>
                <a:lnTo>
                  <a:pt x="96391" y="90514"/>
                </a:lnTo>
                <a:lnTo>
                  <a:pt x="94742" y="89990"/>
                </a:lnTo>
                <a:lnTo>
                  <a:pt x="12592" y="10073"/>
                </a:lnTo>
                <a:lnTo>
                  <a:pt x="11514" y="11182"/>
                </a:lnTo>
                <a:lnTo>
                  <a:pt x="4945" y="11270"/>
                </a:lnTo>
                <a:lnTo>
                  <a:pt x="4234" y="12743"/>
                </a:lnTo>
                <a:lnTo>
                  <a:pt x="58258" y="65298"/>
                </a:lnTo>
                <a:lnTo>
                  <a:pt x="57180" y="66406"/>
                </a:lnTo>
                <a:lnTo>
                  <a:pt x="56071" y="65327"/>
                </a:lnTo>
                <a:lnTo>
                  <a:pt x="56102" y="67514"/>
                </a:lnTo>
                <a:close/>
              </a:path>
              <a:path w="508000" h="276860">
                <a:moveTo>
                  <a:pt x="56071" y="65327"/>
                </a:moveTo>
                <a:lnTo>
                  <a:pt x="58258" y="65298"/>
                </a:lnTo>
                <a:lnTo>
                  <a:pt x="57149" y="64219"/>
                </a:lnTo>
                <a:lnTo>
                  <a:pt x="56071" y="65327"/>
                </a:lnTo>
                <a:close/>
              </a:path>
              <a:path w="508000" h="276860">
                <a:moveTo>
                  <a:pt x="46236" y="66553"/>
                </a:moveTo>
                <a:lnTo>
                  <a:pt x="54993" y="66435"/>
                </a:lnTo>
                <a:lnTo>
                  <a:pt x="53884" y="65356"/>
                </a:lnTo>
                <a:lnTo>
                  <a:pt x="56040" y="63140"/>
                </a:lnTo>
                <a:lnTo>
                  <a:pt x="4234" y="12743"/>
                </a:lnTo>
                <a:lnTo>
                  <a:pt x="1396" y="18618"/>
                </a:lnTo>
                <a:lnTo>
                  <a:pt x="46171" y="62175"/>
                </a:lnTo>
                <a:lnTo>
                  <a:pt x="46236" y="66553"/>
                </a:lnTo>
                <a:close/>
              </a:path>
              <a:path w="508000" h="276860">
                <a:moveTo>
                  <a:pt x="0" y="34329"/>
                </a:moveTo>
                <a:lnTo>
                  <a:pt x="11991" y="45116"/>
                </a:lnTo>
                <a:lnTo>
                  <a:pt x="28885" y="54195"/>
                </a:lnTo>
                <a:lnTo>
                  <a:pt x="42906" y="63313"/>
                </a:lnTo>
                <a:lnTo>
                  <a:pt x="46204" y="64365"/>
                </a:lnTo>
                <a:lnTo>
                  <a:pt x="43953" y="60017"/>
                </a:lnTo>
                <a:lnTo>
                  <a:pt x="1396" y="18618"/>
                </a:lnTo>
                <a:lnTo>
                  <a:pt x="687" y="20086"/>
                </a:lnTo>
                <a:lnTo>
                  <a:pt x="0" y="34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1116" y="2677414"/>
            <a:ext cx="83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Print"/>
                <a:cs typeface="Segoe Print"/>
              </a:rPr>
              <a:t>ID/Key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51619" y="2835286"/>
            <a:ext cx="469265" cy="316865"/>
          </a:xfrm>
          <a:custGeom>
            <a:avLst/>
            <a:gdLst/>
            <a:ahLst/>
            <a:cxnLst/>
            <a:rect l="l" t="t" r="r" b="b"/>
            <a:pathLst>
              <a:path w="469264" h="316864">
                <a:moveTo>
                  <a:pt x="207512" y="309617"/>
                </a:moveTo>
                <a:lnTo>
                  <a:pt x="201638" y="316078"/>
                </a:lnTo>
                <a:lnTo>
                  <a:pt x="155487" y="307303"/>
                </a:lnTo>
                <a:lnTo>
                  <a:pt x="110316" y="305021"/>
                </a:lnTo>
                <a:lnTo>
                  <a:pt x="65756" y="306797"/>
                </a:lnTo>
                <a:lnTo>
                  <a:pt x="21440" y="310198"/>
                </a:lnTo>
                <a:lnTo>
                  <a:pt x="17438" y="313019"/>
                </a:lnTo>
                <a:lnTo>
                  <a:pt x="13109" y="313676"/>
                </a:lnTo>
                <a:lnTo>
                  <a:pt x="9224" y="316413"/>
                </a:lnTo>
                <a:lnTo>
                  <a:pt x="5878" y="313946"/>
                </a:lnTo>
                <a:lnTo>
                  <a:pt x="1117" y="310184"/>
                </a:lnTo>
                <a:lnTo>
                  <a:pt x="0" y="299196"/>
                </a:lnTo>
                <a:lnTo>
                  <a:pt x="3741" y="286019"/>
                </a:lnTo>
                <a:lnTo>
                  <a:pt x="10328" y="273137"/>
                </a:lnTo>
                <a:lnTo>
                  <a:pt x="20484" y="261441"/>
                </a:lnTo>
                <a:lnTo>
                  <a:pt x="45321" y="237782"/>
                </a:lnTo>
                <a:lnTo>
                  <a:pt x="58245" y="223800"/>
                </a:lnTo>
                <a:lnTo>
                  <a:pt x="85211" y="192000"/>
                </a:lnTo>
                <a:lnTo>
                  <a:pt x="142980" y="115743"/>
                </a:lnTo>
                <a:lnTo>
                  <a:pt x="201812" y="35968"/>
                </a:lnTo>
                <a:lnTo>
                  <a:pt x="202623" y="35845"/>
                </a:lnTo>
                <a:lnTo>
                  <a:pt x="209767" y="39191"/>
                </a:lnTo>
                <a:lnTo>
                  <a:pt x="209499" y="44767"/>
                </a:lnTo>
                <a:lnTo>
                  <a:pt x="211377" y="47434"/>
                </a:lnTo>
                <a:lnTo>
                  <a:pt x="35496" y="285925"/>
                </a:lnTo>
                <a:lnTo>
                  <a:pt x="37661" y="285596"/>
                </a:lnTo>
                <a:lnTo>
                  <a:pt x="41070" y="286186"/>
                </a:lnTo>
                <a:lnTo>
                  <a:pt x="44154" y="284612"/>
                </a:lnTo>
                <a:lnTo>
                  <a:pt x="68377" y="265612"/>
                </a:lnTo>
                <a:lnTo>
                  <a:pt x="92550" y="247657"/>
                </a:lnTo>
                <a:lnTo>
                  <a:pt x="117313" y="230858"/>
                </a:lnTo>
                <a:lnTo>
                  <a:pt x="143304" y="215326"/>
                </a:lnTo>
                <a:lnTo>
                  <a:pt x="138706" y="221560"/>
                </a:lnTo>
                <a:lnTo>
                  <a:pt x="134438" y="229960"/>
                </a:lnTo>
                <a:lnTo>
                  <a:pt x="148323" y="221557"/>
                </a:lnTo>
                <a:lnTo>
                  <a:pt x="104487" y="280997"/>
                </a:lnTo>
                <a:lnTo>
                  <a:pt x="156583" y="283335"/>
                </a:lnTo>
                <a:lnTo>
                  <a:pt x="181039" y="284953"/>
                </a:lnTo>
                <a:lnTo>
                  <a:pt x="207302" y="287541"/>
                </a:lnTo>
                <a:lnTo>
                  <a:pt x="210313" y="295145"/>
                </a:lnTo>
                <a:lnTo>
                  <a:pt x="210394" y="302571"/>
                </a:lnTo>
                <a:lnTo>
                  <a:pt x="207512" y="309617"/>
                </a:lnTo>
                <a:close/>
              </a:path>
              <a:path w="469264" h="316864">
                <a:moveTo>
                  <a:pt x="201812" y="35968"/>
                </a:moveTo>
                <a:lnTo>
                  <a:pt x="142980" y="115743"/>
                </a:lnTo>
                <a:lnTo>
                  <a:pt x="165838" y="84219"/>
                </a:lnTo>
                <a:lnTo>
                  <a:pt x="187264" y="51459"/>
                </a:lnTo>
                <a:lnTo>
                  <a:pt x="191535" y="43061"/>
                </a:lnTo>
                <a:lnTo>
                  <a:pt x="193967" y="37157"/>
                </a:lnTo>
                <a:lnTo>
                  <a:pt x="201812" y="35968"/>
                </a:lnTo>
                <a:close/>
              </a:path>
              <a:path w="469264" h="316864">
                <a:moveTo>
                  <a:pt x="164191" y="135938"/>
                </a:moveTo>
                <a:lnTo>
                  <a:pt x="131176" y="177037"/>
                </a:lnTo>
                <a:lnTo>
                  <a:pt x="63564" y="252403"/>
                </a:lnTo>
                <a:lnTo>
                  <a:pt x="35496" y="285925"/>
                </a:lnTo>
                <a:lnTo>
                  <a:pt x="211377" y="47434"/>
                </a:lnTo>
                <a:lnTo>
                  <a:pt x="212316" y="48767"/>
                </a:lnTo>
                <a:lnTo>
                  <a:pt x="192326" y="93057"/>
                </a:lnTo>
                <a:lnTo>
                  <a:pt x="164191" y="135938"/>
                </a:lnTo>
                <a:close/>
              </a:path>
              <a:path w="469264" h="316864">
                <a:moveTo>
                  <a:pt x="254545" y="189602"/>
                </a:moveTo>
                <a:lnTo>
                  <a:pt x="253627" y="190847"/>
                </a:lnTo>
                <a:lnTo>
                  <a:pt x="219575" y="211077"/>
                </a:lnTo>
                <a:lnTo>
                  <a:pt x="104487" y="280997"/>
                </a:lnTo>
                <a:lnTo>
                  <a:pt x="148323" y="221557"/>
                </a:lnTo>
                <a:lnTo>
                  <a:pt x="178275" y="203429"/>
                </a:lnTo>
                <a:lnTo>
                  <a:pt x="221525" y="174411"/>
                </a:lnTo>
                <a:lnTo>
                  <a:pt x="264152" y="143183"/>
                </a:lnTo>
                <a:lnTo>
                  <a:pt x="306120" y="110022"/>
                </a:lnTo>
                <a:lnTo>
                  <a:pt x="309681" y="107018"/>
                </a:lnTo>
                <a:lnTo>
                  <a:pt x="250810" y="186847"/>
                </a:lnTo>
                <a:lnTo>
                  <a:pt x="254545" y="189602"/>
                </a:lnTo>
                <a:close/>
              </a:path>
              <a:path w="469264" h="316864">
                <a:moveTo>
                  <a:pt x="324944" y="94143"/>
                </a:moveTo>
                <a:lnTo>
                  <a:pt x="257303" y="185862"/>
                </a:lnTo>
                <a:lnTo>
                  <a:pt x="252649" y="184352"/>
                </a:lnTo>
                <a:lnTo>
                  <a:pt x="309681" y="107018"/>
                </a:lnTo>
                <a:lnTo>
                  <a:pt x="324944" y="94143"/>
                </a:lnTo>
                <a:close/>
              </a:path>
              <a:path w="469264" h="316864">
                <a:moveTo>
                  <a:pt x="295817" y="162307"/>
                </a:moveTo>
                <a:lnTo>
                  <a:pt x="287452" y="164527"/>
                </a:lnTo>
                <a:lnTo>
                  <a:pt x="279906" y="171500"/>
                </a:lnTo>
                <a:lnTo>
                  <a:pt x="273689" y="177649"/>
                </a:lnTo>
                <a:lnTo>
                  <a:pt x="269309" y="177394"/>
                </a:lnTo>
                <a:lnTo>
                  <a:pt x="264711" y="183629"/>
                </a:lnTo>
                <a:lnTo>
                  <a:pt x="259791" y="187696"/>
                </a:lnTo>
                <a:lnTo>
                  <a:pt x="253297" y="188681"/>
                </a:lnTo>
                <a:lnTo>
                  <a:pt x="257303" y="185862"/>
                </a:lnTo>
                <a:lnTo>
                  <a:pt x="324944" y="94143"/>
                </a:lnTo>
                <a:lnTo>
                  <a:pt x="347393" y="75205"/>
                </a:lnTo>
                <a:lnTo>
                  <a:pt x="367572" y="57188"/>
                </a:lnTo>
                <a:lnTo>
                  <a:pt x="292082" y="159552"/>
                </a:lnTo>
                <a:lnTo>
                  <a:pt x="293326" y="160469"/>
                </a:lnTo>
                <a:lnTo>
                  <a:pt x="295492" y="160144"/>
                </a:lnTo>
                <a:lnTo>
                  <a:pt x="295817" y="162307"/>
                </a:lnTo>
                <a:close/>
              </a:path>
              <a:path w="469264" h="316864">
                <a:moveTo>
                  <a:pt x="340173" y="133434"/>
                </a:moveTo>
                <a:lnTo>
                  <a:pt x="329492" y="139449"/>
                </a:lnTo>
                <a:lnTo>
                  <a:pt x="319915" y="145918"/>
                </a:lnTo>
                <a:lnTo>
                  <a:pt x="310460" y="153199"/>
                </a:lnTo>
                <a:lnTo>
                  <a:pt x="300145" y="161646"/>
                </a:lnTo>
                <a:lnTo>
                  <a:pt x="297332" y="157649"/>
                </a:lnTo>
                <a:lnTo>
                  <a:pt x="295165" y="157974"/>
                </a:lnTo>
                <a:lnTo>
                  <a:pt x="292082" y="159552"/>
                </a:lnTo>
                <a:lnTo>
                  <a:pt x="367572" y="57188"/>
                </a:lnTo>
                <a:lnTo>
                  <a:pt x="387935" y="39007"/>
                </a:lnTo>
                <a:lnTo>
                  <a:pt x="427712" y="1705"/>
                </a:lnTo>
                <a:lnTo>
                  <a:pt x="429874" y="1377"/>
                </a:lnTo>
                <a:lnTo>
                  <a:pt x="333354" y="132256"/>
                </a:lnTo>
                <a:lnTo>
                  <a:pt x="336764" y="132849"/>
                </a:lnTo>
                <a:lnTo>
                  <a:pt x="338297" y="130770"/>
                </a:lnTo>
                <a:lnTo>
                  <a:pt x="340173" y="133434"/>
                </a:lnTo>
                <a:close/>
              </a:path>
              <a:path w="469264" h="316864">
                <a:moveTo>
                  <a:pt x="337064" y="131120"/>
                </a:moveTo>
                <a:lnTo>
                  <a:pt x="333354" y="132256"/>
                </a:lnTo>
                <a:lnTo>
                  <a:pt x="429874" y="1377"/>
                </a:lnTo>
                <a:lnTo>
                  <a:pt x="432036" y="1049"/>
                </a:lnTo>
                <a:lnTo>
                  <a:pt x="337356" y="129434"/>
                </a:lnTo>
                <a:lnTo>
                  <a:pt x="337064" y="131120"/>
                </a:lnTo>
                <a:close/>
              </a:path>
              <a:path w="469264" h="316864">
                <a:moveTo>
                  <a:pt x="338281" y="130747"/>
                </a:moveTo>
                <a:lnTo>
                  <a:pt x="337064" y="131120"/>
                </a:lnTo>
                <a:lnTo>
                  <a:pt x="337356" y="129434"/>
                </a:lnTo>
                <a:lnTo>
                  <a:pt x="338281" y="130747"/>
                </a:lnTo>
                <a:close/>
              </a:path>
              <a:path w="469264" h="316864">
                <a:moveTo>
                  <a:pt x="367503" y="111780"/>
                </a:moveTo>
                <a:lnTo>
                  <a:pt x="363864" y="114346"/>
                </a:lnTo>
                <a:lnTo>
                  <a:pt x="355333" y="120050"/>
                </a:lnTo>
                <a:lnTo>
                  <a:pt x="348510" y="125391"/>
                </a:lnTo>
                <a:lnTo>
                  <a:pt x="341737" y="129688"/>
                </a:lnTo>
                <a:lnTo>
                  <a:pt x="338281" y="130747"/>
                </a:lnTo>
                <a:lnTo>
                  <a:pt x="337356" y="129434"/>
                </a:lnTo>
                <a:lnTo>
                  <a:pt x="432036" y="1049"/>
                </a:lnTo>
                <a:lnTo>
                  <a:pt x="434205" y="720"/>
                </a:lnTo>
                <a:lnTo>
                  <a:pt x="435508" y="9377"/>
                </a:lnTo>
                <a:lnTo>
                  <a:pt x="437211" y="9673"/>
                </a:lnTo>
                <a:lnTo>
                  <a:pt x="363212" y="110014"/>
                </a:lnTo>
                <a:lnTo>
                  <a:pt x="367349" y="111356"/>
                </a:lnTo>
                <a:lnTo>
                  <a:pt x="367503" y="111780"/>
                </a:lnTo>
                <a:close/>
              </a:path>
              <a:path w="469264" h="316864">
                <a:moveTo>
                  <a:pt x="338297" y="130770"/>
                </a:moveTo>
                <a:lnTo>
                  <a:pt x="336764" y="132849"/>
                </a:lnTo>
                <a:lnTo>
                  <a:pt x="337064" y="131120"/>
                </a:lnTo>
                <a:lnTo>
                  <a:pt x="338281" y="130747"/>
                </a:lnTo>
                <a:close/>
              </a:path>
              <a:path w="469264" h="316864">
                <a:moveTo>
                  <a:pt x="367867" y="111522"/>
                </a:moveTo>
                <a:lnTo>
                  <a:pt x="367349" y="111356"/>
                </a:lnTo>
                <a:lnTo>
                  <a:pt x="366297" y="108444"/>
                </a:lnTo>
                <a:lnTo>
                  <a:pt x="364130" y="108769"/>
                </a:lnTo>
                <a:lnTo>
                  <a:pt x="437211" y="9673"/>
                </a:lnTo>
                <a:lnTo>
                  <a:pt x="438919" y="9970"/>
                </a:lnTo>
                <a:lnTo>
                  <a:pt x="367218" y="107194"/>
                </a:lnTo>
                <a:lnTo>
                  <a:pt x="367867" y="111522"/>
                </a:lnTo>
                <a:close/>
              </a:path>
              <a:path w="469264" h="316864">
                <a:moveTo>
                  <a:pt x="372464" y="105289"/>
                </a:moveTo>
                <a:lnTo>
                  <a:pt x="371543" y="106538"/>
                </a:lnTo>
                <a:lnTo>
                  <a:pt x="368462" y="108112"/>
                </a:lnTo>
                <a:lnTo>
                  <a:pt x="368137" y="105949"/>
                </a:lnTo>
                <a:lnTo>
                  <a:pt x="369055" y="104704"/>
                </a:lnTo>
                <a:lnTo>
                  <a:pt x="370299" y="105621"/>
                </a:lnTo>
                <a:lnTo>
                  <a:pt x="372464" y="105289"/>
                </a:lnTo>
                <a:close/>
              </a:path>
              <a:path w="469264" h="316864">
                <a:moveTo>
                  <a:pt x="383552" y="98074"/>
                </a:moveTo>
                <a:lnTo>
                  <a:pt x="381713" y="100568"/>
                </a:lnTo>
                <a:lnTo>
                  <a:pt x="377714" y="103387"/>
                </a:lnTo>
                <a:lnTo>
                  <a:pt x="369055" y="104704"/>
                </a:lnTo>
                <a:lnTo>
                  <a:pt x="442595" y="4985"/>
                </a:lnTo>
                <a:lnTo>
                  <a:pt x="444759" y="4655"/>
                </a:lnTo>
                <a:lnTo>
                  <a:pt x="379491" y="93156"/>
                </a:lnTo>
                <a:lnTo>
                  <a:pt x="381348" y="93243"/>
                </a:lnTo>
                <a:lnTo>
                  <a:pt x="377059" y="99059"/>
                </a:lnTo>
                <a:lnTo>
                  <a:pt x="378302" y="99976"/>
                </a:lnTo>
                <a:lnTo>
                  <a:pt x="382930" y="97615"/>
                </a:lnTo>
                <a:lnTo>
                  <a:pt x="383552" y="98074"/>
                </a:lnTo>
                <a:close/>
              </a:path>
              <a:path w="469264" h="316864">
                <a:moveTo>
                  <a:pt x="448759" y="1834"/>
                </a:moveTo>
                <a:lnTo>
                  <a:pt x="446922" y="4325"/>
                </a:lnTo>
                <a:lnTo>
                  <a:pt x="446271" y="0"/>
                </a:lnTo>
                <a:lnTo>
                  <a:pt x="448759" y="1834"/>
                </a:lnTo>
                <a:close/>
              </a:path>
              <a:path w="469264" h="316864">
                <a:moveTo>
                  <a:pt x="451251" y="3672"/>
                </a:moveTo>
                <a:lnTo>
                  <a:pt x="385067" y="93417"/>
                </a:lnTo>
                <a:lnTo>
                  <a:pt x="383204" y="93330"/>
                </a:lnTo>
                <a:lnTo>
                  <a:pt x="384737" y="91251"/>
                </a:lnTo>
                <a:lnTo>
                  <a:pt x="379491" y="93156"/>
                </a:lnTo>
                <a:lnTo>
                  <a:pt x="444759" y="4655"/>
                </a:lnTo>
                <a:lnTo>
                  <a:pt x="446922" y="4325"/>
                </a:lnTo>
                <a:lnTo>
                  <a:pt x="448759" y="1834"/>
                </a:lnTo>
                <a:lnTo>
                  <a:pt x="451251" y="3672"/>
                </a:lnTo>
                <a:close/>
              </a:path>
              <a:path w="469264" h="316864">
                <a:moveTo>
                  <a:pt x="367866" y="111524"/>
                </a:moveTo>
                <a:lnTo>
                  <a:pt x="367503" y="111780"/>
                </a:lnTo>
                <a:lnTo>
                  <a:pt x="367349" y="111356"/>
                </a:lnTo>
                <a:lnTo>
                  <a:pt x="367866" y="111524"/>
                </a:lnTo>
                <a:close/>
              </a:path>
              <a:path w="469264" h="316864">
                <a:moveTo>
                  <a:pt x="368192" y="113686"/>
                </a:moveTo>
                <a:lnTo>
                  <a:pt x="367503" y="111780"/>
                </a:lnTo>
                <a:lnTo>
                  <a:pt x="367866" y="111524"/>
                </a:lnTo>
                <a:lnTo>
                  <a:pt x="368192" y="113686"/>
                </a:lnTo>
                <a:close/>
              </a:path>
              <a:path w="469264" h="316864">
                <a:moveTo>
                  <a:pt x="385067" y="93417"/>
                </a:moveTo>
                <a:lnTo>
                  <a:pt x="378898" y="96564"/>
                </a:lnTo>
                <a:lnTo>
                  <a:pt x="381348" y="93243"/>
                </a:lnTo>
                <a:lnTo>
                  <a:pt x="385067" y="93417"/>
                </a:lnTo>
                <a:close/>
              </a:path>
              <a:path w="469264" h="316864">
                <a:moveTo>
                  <a:pt x="452495" y="4589"/>
                </a:moveTo>
                <a:lnTo>
                  <a:pt x="384471" y="96828"/>
                </a:lnTo>
                <a:lnTo>
                  <a:pt x="382930" y="97615"/>
                </a:lnTo>
                <a:lnTo>
                  <a:pt x="381061" y="96236"/>
                </a:lnTo>
                <a:lnTo>
                  <a:pt x="381977" y="94993"/>
                </a:lnTo>
                <a:lnTo>
                  <a:pt x="385067" y="93417"/>
                </a:lnTo>
                <a:lnTo>
                  <a:pt x="451251" y="3672"/>
                </a:lnTo>
                <a:lnTo>
                  <a:pt x="452495" y="4589"/>
                </a:lnTo>
                <a:close/>
              </a:path>
              <a:path w="469264" h="316864">
                <a:moveTo>
                  <a:pt x="418927" y="68351"/>
                </a:moveTo>
                <a:lnTo>
                  <a:pt x="410860" y="76805"/>
                </a:lnTo>
                <a:lnTo>
                  <a:pt x="401362" y="84024"/>
                </a:lnTo>
                <a:lnTo>
                  <a:pt x="391802" y="90836"/>
                </a:lnTo>
                <a:lnTo>
                  <a:pt x="383552" y="98074"/>
                </a:lnTo>
                <a:lnTo>
                  <a:pt x="382930" y="97615"/>
                </a:lnTo>
                <a:lnTo>
                  <a:pt x="384471" y="96828"/>
                </a:lnTo>
                <a:lnTo>
                  <a:pt x="452495" y="4589"/>
                </a:lnTo>
                <a:lnTo>
                  <a:pt x="453738" y="5506"/>
                </a:lnTo>
                <a:lnTo>
                  <a:pt x="460232" y="4521"/>
                </a:lnTo>
                <a:lnTo>
                  <a:pt x="461173" y="5858"/>
                </a:lnTo>
                <a:lnTo>
                  <a:pt x="416439" y="66517"/>
                </a:lnTo>
                <a:lnTo>
                  <a:pt x="417683" y="67434"/>
                </a:lnTo>
                <a:lnTo>
                  <a:pt x="418601" y="66189"/>
                </a:lnTo>
                <a:lnTo>
                  <a:pt x="418927" y="68351"/>
                </a:lnTo>
                <a:close/>
              </a:path>
              <a:path w="469264" h="316864">
                <a:moveTo>
                  <a:pt x="418601" y="66189"/>
                </a:moveTo>
                <a:lnTo>
                  <a:pt x="416439" y="66517"/>
                </a:lnTo>
                <a:lnTo>
                  <a:pt x="417357" y="65272"/>
                </a:lnTo>
                <a:lnTo>
                  <a:pt x="418601" y="66189"/>
                </a:lnTo>
                <a:close/>
              </a:path>
              <a:path w="469264" h="316864">
                <a:moveTo>
                  <a:pt x="428501" y="65793"/>
                </a:moveTo>
                <a:lnTo>
                  <a:pt x="419845" y="67106"/>
                </a:lnTo>
                <a:lnTo>
                  <a:pt x="420763" y="65861"/>
                </a:lnTo>
                <a:lnTo>
                  <a:pt x="418276" y="64026"/>
                </a:lnTo>
                <a:lnTo>
                  <a:pt x="461173" y="5858"/>
                </a:lnTo>
                <a:lnTo>
                  <a:pt x="464929" y="11190"/>
                </a:lnTo>
                <a:lnTo>
                  <a:pt x="427853" y="61464"/>
                </a:lnTo>
                <a:lnTo>
                  <a:pt x="428501" y="65793"/>
                </a:lnTo>
                <a:close/>
              </a:path>
              <a:path w="469264" h="316864">
                <a:moveTo>
                  <a:pt x="468863" y="26461"/>
                </a:moveTo>
                <a:lnTo>
                  <a:pt x="458791" y="39058"/>
                </a:lnTo>
                <a:lnTo>
                  <a:pt x="443605" y="50771"/>
                </a:lnTo>
                <a:lnTo>
                  <a:pt x="431259" y="62053"/>
                </a:lnTo>
                <a:lnTo>
                  <a:pt x="428177" y="63630"/>
                </a:lnTo>
                <a:lnTo>
                  <a:pt x="429690" y="58974"/>
                </a:lnTo>
                <a:lnTo>
                  <a:pt x="464929" y="11190"/>
                </a:lnTo>
                <a:lnTo>
                  <a:pt x="465867" y="12523"/>
                </a:lnTo>
                <a:lnTo>
                  <a:pt x="468863" y="26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44285" y="2558618"/>
            <a:ext cx="1936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Print"/>
                <a:cs typeface="Segoe Print"/>
              </a:rPr>
              <a:t>JSON</a:t>
            </a:r>
            <a:r>
              <a:rPr sz="1800" b="1" spc="-60" dirty="0">
                <a:latin typeface="Segoe Print"/>
                <a:cs typeface="Segoe Print"/>
              </a:rPr>
              <a:t> </a:t>
            </a:r>
            <a:r>
              <a:rPr sz="1800" b="1" spc="-5" dirty="0">
                <a:latin typeface="Segoe Print"/>
                <a:cs typeface="Segoe Print"/>
              </a:rPr>
              <a:t>Document</a:t>
            </a:r>
            <a:endParaRPr sz="18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4191" y="3182965"/>
            <a:ext cx="3031236" cy="28901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91829" y="1425841"/>
            <a:ext cx="5492750" cy="4747895"/>
            <a:chOff x="2191829" y="1425841"/>
            <a:chExt cx="5492750" cy="47478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1675" y="1485899"/>
              <a:ext cx="1063752" cy="886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0343" y="2212847"/>
              <a:ext cx="813816" cy="8351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72940" y="3067811"/>
              <a:ext cx="3211195" cy="3106420"/>
            </a:xfrm>
            <a:custGeom>
              <a:avLst/>
              <a:gdLst/>
              <a:ahLst/>
              <a:cxnLst/>
              <a:rect l="l" t="t" r="r" b="b"/>
              <a:pathLst>
                <a:path w="3211195" h="3106420">
                  <a:moveTo>
                    <a:pt x="3211068" y="0"/>
                  </a:moveTo>
                  <a:lnTo>
                    <a:pt x="1524" y="0"/>
                  </a:lnTo>
                  <a:lnTo>
                    <a:pt x="1524" y="2004060"/>
                  </a:lnTo>
                  <a:lnTo>
                    <a:pt x="0" y="2004060"/>
                  </a:lnTo>
                  <a:lnTo>
                    <a:pt x="0" y="3105912"/>
                  </a:lnTo>
                  <a:lnTo>
                    <a:pt x="728472" y="3105912"/>
                  </a:lnTo>
                  <a:lnTo>
                    <a:pt x="728472" y="2004060"/>
                  </a:lnTo>
                  <a:lnTo>
                    <a:pt x="963168" y="2004060"/>
                  </a:lnTo>
                  <a:lnTo>
                    <a:pt x="963168" y="3057144"/>
                  </a:lnTo>
                  <a:lnTo>
                    <a:pt x="1606296" y="3057144"/>
                  </a:lnTo>
                  <a:lnTo>
                    <a:pt x="1606296" y="3087624"/>
                  </a:lnTo>
                  <a:lnTo>
                    <a:pt x="2336292" y="3087624"/>
                  </a:lnTo>
                  <a:lnTo>
                    <a:pt x="2336292" y="2004060"/>
                  </a:lnTo>
                  <a:lnTo>
                    <a:pt x="2435352" y="2004060"/>
                  </a:lnTo>
                  <a:lnTo>
                    <a:pt x="2435352" y="3105912"/>
                  </a:lnTo>
                  <a:lnTo>
                    <a:pt x="3163824" y="3105912"/>
                  </a:lnTo>
                  <a:lnTo>
                    <a:pt x="3163824" y="2004060"/>
                  </a:lnTo>
                  <a:lnTo>
                    <a:pt x="3211068" y="2004060"/>
                  </a:lnTo>
                  <a:lnTo>
                    <a:pt x="3211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1829" y="1425841"/>
              <a:ext cx="3915022" cy="227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1667" y="2590926"/>
            <a:ext cx="254381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Potential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i="1" spc="-20" dirty="0">
                <a:solidFill>
                  <a:srgbClr val="C00000"/>
                </a:solidFill>
                <a:latin typeface="Calibri Light"/>
                <a:cs typeface="Calibri Light"/>
              </a:rPr>
              <a:t>bottlenecks</a:t>
            </a:r>
            <a:r>
              <a:rPr sz="2000" i="1" spc="-20" dirty="0">
                <a:latin typeface="Calibri Light"/>
                <a:cs typeface="Calibri Light"/>
              </a:rPr>
              <a:t>: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i="1" dirty="0">
                <a:latin typeface="Calibri Light"/>
                <a:cs typeface="Calibri Light"/>
              </a:rPr>
              <a:t>Number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spc="-5" dirty="0">
                <a:latin typeface="Calibri Light"/>
                <a:cs typeface="Calibri Light"/>
              </a:rPr>
              <a:t>of</a:t>
            </a:r>
            <a:r>
              <a:rPr sz="2000" i="1" spc="-10" dirty="0">
                <a:latin typeface="Calibri Light"/>
                <a:cs typeface="Calibri Light"/>
              </a:rPr>
              <a:t> </a:t>
            </a:r>
            <a:r>
              <a:rPr sz="2000" i="1" spc="-5" dirty="0">
                <a:latin typeface="Calibri Light"/>
                <a:cs typeface="Calibri Light"/>
              </a:rPr>
              <a:t>queries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i="1" spc="-20" dirty="0">
                <a:latin typeface="Calibri Light"/>
                <a:cs typeface="Calibri Light"/>
              </a:rPr>
              <a:t>Write</a:t>
            </a:r>
            <a:r>
              <a:rPr sz="2000" i="1" spc="-80" dirty="0">
                <a:latin typeface="Calibri Light"/>
                <a:cs typeface="Calibri Light"/>
              </a:rPr>
              <a:t> </a:t>
            </a:r>
            <a:r>
              <a:rPr sz="2000" i="1" dirty="0">
                <a:latin typeface="Calibri Light"/>
                <a:cs typeface="Calibri Light"/>
              </a:rPr>
              <a:t>throughput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i="1" dirty="0">
                <a:latin typeface="Calibri Light"/>
                <a:cs typeface="Calibri Light"/>
              </a:rPr>
              <a:t>Query</a:t>
            </a:r>
            <a:r>
              <a:rPr sz="2000" i="1" spc="-95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complexity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Similar</a:t>
            </a:r>
            <a:r>
              <a:rPr sz="2000" spc="-5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processing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for: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Calibri Light"/>
                <a:cs typeface="Calibri Light"/>
              </a:rPr>
              <a:t>Triggers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 Light"/>
                <a:cs typeface="Calibri Light"/>
              </a:rPr>
              <a:t>ECA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rules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55335" y="1789176"/>
            <a:ext cx="234696" cy="4236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340" y="413130"/>
            <a:ext cx="6610984" cy="105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50"/>
              </a:lnSpc>
              <a:spcBef>
                <a:spcPts val="95"/>
              </a:spcBef>
            </a:pPr>
            <a:r>
              <a:rPr spc="-25" dirty="0"/>
              <a:t>View</a:t>
            </a:r>
            <a:r>
              <a:rPr spc="-130" dirty="0"/>
              <a:t> </a:t>
            </a:r>
            <a:r>
              <a:rPr spc="-40" dirty="0"/>
              <a:t>Maintenance</a:t>
            </a:r>
            <a:r>
              <a:rPr spc="-100" dirty="0"/>
              <a:t> </a:t>
            </a:r>
            <a:r>
              <a:rPr spc="-35" dirty="0"/>
              <a:t>By</a:t>
            </a:r>
            <a:r>
              <a:rPr spc="-90" dirty="0"/>
              <a:t> </a:t>
            </a:r>
            <a:r>
              <a:rPr spc="-40" dirty="0"/>
              <a:t>Example</a:t>
            </a:r>
          </a:p>
          <a:p>
            <a:pPr marL="12700">
              <a:lnSpc>
                <a:spcPts val="3450"/>
              </a:lnSpc>
            </a:pPr>
            <a:r>
              <a:rPr sz="3000" spc="-30" dirty="0">
                <a:solidFill>
                  <a:srgbClr val="7E7E7E"/>
                </a:solidFill>
              </a:rPr>
              <a:t>Matching</a:t>
            </a:r>
            <a:r>
              <a:rPr sz="3000" spc="-95" dirty="0">
                <a:solidFill>
                  <a:srgbClr val="7E7E7E"/>
                </a:solidFill>
              </a:rPr>
              <a:t> </a:t>
            </a:r>
            <a:r>
              <a:rPr sz="3000" spc="-30" dirty="0">
                <a:solidFill>
                  <a:srgbClr val="7E7E7E"/>
                </a:solidFill>
              </a:rPr>
              <a:t>Every</a:t>
            </a:r>
            <a:r>
              <a:rPr sz="3000" spc="-90" dirty="0">
                <a:solidFill>
                  <a:srgbClr val="7E7E7E"/>
                </a:solidFill>
              </a:rPr>
              <a:t> </a:t>
            </a:r>
            <a:r>
              <a:rPr sz="3000" spc="-20" dirty="0">
                <a:solidFill>
                  <a:srgbClr val="7E7E7E"/>
                </a:solidFill>
              </a:rPr>
              <a:t>Query</a:t>
            </a:r>
            <a:r>
              <a:rPr sz="3000" spc="-75" dirty="0">
                <a:solidFill>
                  <a:srgbClr val="7E7E7E"/>
                </a:solidFill>
              </a:rPr>
              <a:t> </a:t>
            </a:r>
            <a:r>
              <a:rPr sz="3000" spc="-35" dirty="0">
                <a:solidFill>
                  <a:srgbClr val="7E7E7E"/>
                </a:solidFill>
              </a:rPr>
              <a:t>Against</a:t>
            </a:r>
            <a:r>
              <a:rPr sz="3000" spc="-85" dirty="0">
                <a:solidFill>
                  <a:srgbClr val="7E7E7E"/>
                </a:solidFill>
              </a:rPr>
              <a:t> </a:t>
            </a:r>
            <a:r>
              <a:rPr sz="3000" spc="-30" dirty="0">
                <a:solidFill>
                  <a:srgbClr val="7E7E7E"/>
                </a:solidFill>
              </a:rPr>
              <a:t>Every</a:t>
            </a:r>
            <a:r>
              <a:rPr sz="3000" spc="-85" dirty="0">
                <a:solidFill>
                  <a:srgbClr val="7E7E7E"/>
                </a:solidFill>
              </a:rPr>
              <a:t> </a:t>
            </a:r>
            <a:r>
              <a:rPr sz="3000" spc="-35" dirty="0">
                <a:solidFill>
                  <a:srgbClr val="7E7E7E"/>
                </a:solidFill>
              </a:rPr>
              <a:t>Update</a:t>
            </a:r>
            <a:endParaRPr sz="300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06983" y="5078425"/>
            <a:ext cx="2565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alibri Light"/>
                <a:cs typeface="Calibri Light"/>
              </a:rPr>
              <a:t>EVOLVING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DOMAINS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3" y="5557824"/>
            <a:ext cx="4914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Data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Stream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Management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25340" y="2270381"/>
            <a:ext cx="316865" cy="956944"/>
            <a:chOff x="4625340" y="2270381"/>
            <a:chExt cx="316865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2446" y="2270381"/>
              <a:ext cx="262029" cy="339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5340" y="2543543"/>
              <a:ext cx="316242" cy="3756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5340" y="2852940"/>
              <a:ext cx="316242" cy="3741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650748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45" dirty="0"/>
              <a:t>Data</a:t>
            </a:r>
            <a:r>
              <a:rPr sz="3700" spc="-80" dirty="0"/>
              <a:t> </a:t>
            </a:r>
            <a:r>
              <a:rPr sz="3700" spc="-30" dirty="0"/>
              <a:t>Stream</a:t>
            </a:r>
            <a:r>
              <a:rPr sz="3700" spc="-105" dirty="0"/>
              <a:t> </a:t>
            </a:r>
            <a:r>
              <a:rPr sz="3700" spc="-40" dirty="0"/>
              <a:t>Management</a:t>
            </a:r>
            <a:r>
              <a:rPr sz="3700" spc="-75" dirty="0"/>
              <a:t> </a:t>
            </a:r>
            <a:r>
              <a:rPr sz="3700" spc="-50" dirty="0"/>
              <a:t>Systems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5" dirty="0">
                <a:solidFill>
                  <a:srgbClr val="7E7E7E"/>
                </a:solidFill>
              </a:rPr>
              <a:t>High-Level</a:t>
            </a:r>
            <a:r>
              <a:rPr sz="2800" spc="-70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Architecture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955" y="3508180"/>
            <a:ext cx="2904035" cy="72022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912344" y="2296667"/>
            <a:ext cx="3599815" cy="3521075"/>
            <a:chOff x="2912344" y="2296667"/>
            <a:chExt cx="3599815" cy="3521075"/>
          </a:xfrm>
        </p:grpSpPr>
        <p:sp>
          <p:nvSpPr>
            <p:cNvPr id="9" name="object 9"/>
            <p:cNvSpPr/>
            <p:nvPr/>
          </p:nvSpPr>
          <p:spPr>
            <a:xfrm>
              <a:off x="3906011" y="3262883"/>
              <a:ext cx="1343025" cy="1214755"/>
            </a:xfrm>
            <a:custGeom>
              <a:avLst/>
              <a:gdLst/>
              <a:ahLst/>
              <a:cxnLst/>
              <a:rect l="l" t="t" r="r" b="b"/>
              <a:pathLst>
                <a:path w="1343025" h="1214754">
                  <a:moveTo>
                    <a:pt x="0" y="202437"/>
                  </a:moveTo>
                  <a:lnTo>
                    <a:pt x="5348" y="156034"/>
                  </a:lnTo>
                  <a:lnTo>
                    <a:pt x="20583" y="113429"/>
                  </a:lnTo>
                  <a:lnTo>
                    <a:pt x="44487" y="75841"/>
                  </a:lnTo>
                  <a:lnTo>
                    <a:pt x="75841" y="44487"/>
                  </a:lnTo>
                  <a:lnTo>
                    <a:pt x="113429" y="20583"/>
                  </a:lnTo>
                  <a:lnTo>
                    <a:pt x="156034" y="5348"/>
                  </a:lnTo>
                  <a:lnTo>
                    <a:pt x="202437" y="0"/>
                  </a:lnTo>
                  <a:lnTo>
                    <a:pt x="1140205" y="0"/>
                  </a:lnTo>
                  <a:lnTo>
                    <a:pt x="1186609" y="5348"/>
                  </a:lnTo>
                  <a:lnTo>
                    <a:pt x="1229214" y="20583"/>
                  </a:lnTo>
                  <a:lnTo>
                    <a:pt x="1266802" y="44487"/>
                  </a:lnTo>
                  <a:lnTo>
                    <a:pt x="1298156" y="75841"/>
                  </a:lnTo>
                  <a:lnTo>
                    <a:pt x="1322060" y="113429"/>
                  </a:lnTo>
                  <a:lnTo>
                    <a:pt x="1337295" y="156034"/>
                  </a:lnTo>
                  <a:lnTo>
                    <a:pt x="1342643" y="202437"/>
                  </a:lnTo>
                  <a:lnTo>
                    <a:pt x="1342643" y="1012189"/>
                  </a:lnTo>
                  <a:lnTo>
                    <a:pt x="1337295" y="1058593"/>
                  </a:lnTo>
                  <a:lnTo>
                    <a:pt x="1322060" y="1101198"/>
                  </a:lnTo>
                  <a:lnTo>
                    <a:pt x="1298156" y="1138786"/>
                  </a:lnTo>
                  <a:lnTo>
                    <a:pt x="1266802" y="1170140"/>
                  </a:lnTo>
                  <a:lnTo>
                    <a:pt x="1229214" y="1194044"/>
                  </a:lnTo>
                  <a:lnTo>
                    <a:pt x="1186609" y="1209279"/>
                  </a:lnTo>
                  <a:lnTo>
                    <a:pt x="1140205" y="1214627"/>
                  </a:lnTo>
                  <a:lnTo>
                    <a:pt x="202437" y="1214627"/>
                  </a:lnTo>
                  <a:lnTo>
                    <a:pt x="156034" y="1209279"/>
                  </a:lnTo>
                  <a:lnTo>
                    <a:pt x="113429" y="1194044"/>
                  </a:lnTo>
                  <a:lnTo>
                    <a:pt x="75841" y="1170140"/>
                  </a:lnTo>
                  <a:lnTo>
                    <a:pt x="44487" y="1138786"/>
                  </a:lnTo>
                  <a:lnTo>
                    <a:pt x="20583" y="1101198"/>
                  </a:lnTo>
                  <a:lnTo>
                    <a:pt x="5348" y="1058593"/>
                  </a:lnTo>
                  <a:lnTo>
                    <a:pt x="0" y="1012189"/>
                  </a:lnTo>
                  <a:lnTo>
                    <a:pt x="0" y="202437"/>
                  </a:lnTo>
                  <a:close/>
                </a:path>
              </a:pathLst>
            </a:custGeom>
            <a:ln w="54864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2344" y="5151789"/>
              <a:ext cx="560870" cy="634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4856" y="4704421"/>
              <a:ext cx="410768" cy="4125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3383" y="4509528"/>
              <a:ext cx="448830" cy="4472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2723" y="5151989"/>
              <a:ext cx="719327" cy="665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0272" y="4704421"/>
              <a:ext cx="410768" cy="4125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3707" y="4509528"/>
              <a:ext cx="448830" cy="4472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24586" y="3354990"/>
              <a:ext cx="960917" cy="9941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3395" y="2296667"/>
              <a:ext cx="383370" cy="82845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13558" y="5846775"/>
            <a:ext cx="1758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working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memory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34050" y="5846775"/>
            <a:ext cx="952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d</a:t>
            </a:r>
            <a:r>
              <a:rPr sz="2000" spc="-20" dirty="0">
                <a:latin typeface="Calibri Light"/>
                <a:cs typeface="Calibri Light"/>
              </a:rPr>
              <a:t>a</a:t>
            </a:r>
            <a:r>
              <a:rPr sz="2000" spc="-25" dirty="0">
                <a:latin typeface="Calibri Light"/>
                <a:cs typeface="Calibri Light"/>
              </a:rPr>
              <a:t>t</a:t>
            </a:r>
            <a:r>
              <a:rPr sz="2000" dirty="0">
                <a:latin typeface="Calibri Light"/>
                <a:cs typeface="Calibri Light"/>
              </a:rPr>
              <a:t>ab</a:t>
            </a:r>
            <a:r>
              <a:rPr sz="2000" spc="-10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se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40956" y="4269485"/>
            <a:ext cx="8312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 Light"/>
                <a:cs typeface="Calibri Light"/>
              </a:rPr>
              <a:t>archive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(offline)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44440" y="2502407"/>
            <a:ext cx="313943" cy="448056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544311" y="3066288"/>
            <a:ext cx="2649220" cy="1294130"/>
            <a:chOff x="5544311" y="3066288"/>
            <a:chExt cx="2649220" cy="129413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92695" y="3378708"/>
              <a:ext cx="979931" cy="9814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44311" y="3508180"/>
              <a:ext cx="1492819" cy="7202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0775" y="3066288"/>
              <a:ext cx="1222248" cy="122377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907916" y="4488941"/>
            <a:ext cx="13862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marR="5080" indent="-20764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stream</a:t>
            </a:r>
            <a:r>
              <a:rPr sz="2000" spc="-9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query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processor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00628" y="1293875"/>
            <a:ext cx="1487805" cy="2334895"/>
            <a:chOff x="3500628" y="1293875"/>
            <a:chExt cx="1487805" cy="2334895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85360" y="3339083"/>
              <a:ext cx="202691" cy="2895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3152" y="1293875"/>
              <a:ext cx="1004315" cy="10043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00628" y="2371343"/>
              <a:ext cx="405384" cy="7193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54780" y="1668779"/>
              <a:ext cx="306324" cy="542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239090"/>
            <a:ext cx="5035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solidFill>
                  <a:srgbClr val="000000"/>
                </a:solidFill>
              </a:rPr>
              <a:t>Typical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Stream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60" dirty="0">
                <a:solidFill>
                  <a:srgbClr val="000000"/>
                </a:solidFill>
              </a:rPr>
              <a:t>Operators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107" y="827913"/>
            <a:ext cx="1539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3200" spc="-70" dirty="0">
                <a:solidFill>
                  <a:srgbClr val="7E7E7E"/>
                </a:solidFill>
                <a:latin typeface="Calibri Light"/>
                <a:cs typeface="Calibri Light"/>
              </a:rPr>
              <a:t>x</a:t>
            </a: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3200" spc="-50" dirty="0">
                <a:solidFill>
                  <a:srgbClr val="7E7E7E"/>
                </a:solidFill>
                <a:latin typeface="Calibri Light"/>
                <a:cs typeface="Calibri Light"/>
              </a:rPr>
              <a:t>m</a:t>
            </a:r>
            <a:r>
              <a:rPr sz="3200" spc="-20" dirty="0">
                <a:solidFill>
                  <a:srgbClr val="7E7E7E"/>
                </a:solidFill>
                <a:latin typeface="Calibri Light"/>
                <a:cs typeface="Calibri Light"/>
              </a:rPr>
              <a:t>p</a:t>
            </a:r>
            <a:r>
              <a:rPr sz="3200" spc="-10" dirty="0">
                <a:solidFill>
                  <a:srgbClr val="7E7E7E"/>
                </a:solidFill>
                <a:latin typeface="Calibri Light"/>
                <a:cs typeface="Calibri Light"/>
              </a:rPr>
              <a:t>l</a:t>
            </a: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3200" dirty="0">
                <a:solidFill>
                  <a:srgbClr val="7E7E7E"/>
                </a:solidFill>
                <a:latin typeface="Calibri Light"/>
                <a:cs typeface="Calibri Light"/>
              </a:rPr>
              <a:t>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4074" y="1597228"/>
            <a:ext cx="2313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Filter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30" dirty="0">
                <a:latin typeface="Calibri"/>
                <a:cs typeface="Calibri"/>
              </a:rPr>
              <a:t> Transform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15" y="6283452"/>
            <a:ext cx="2726690" cy="474345"/>
          </a:xfrm>
          <a:custGeom>
            <a:avLst/>
            <a:gdLst/>
            <a:ahLst/>
            <a:cxnLst/>
            <a:rect l="l" t="t" r="r" b="b"/>
            <a:pathLst>
              <a:path w="2726690" h="474345">
                <a:moveTo>
                  <a:pt x="2726436" y="0"/>
                </a:moveTo>
                <a:lnTo>
                  <a:pt x="0" y="0"/>
                </a:lnTo>
                <a:lnTo>
                  <a:pt x="0" y="473964"/>
                </a:lnTo>
                <a:lnTo>
                  <a:pt x="2726436" y="473964"/>
                </a:lnTo>
                <a:lnTo>
                  <a:pt x="2726436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8929" y="6317081"/>
            <a:ext cx="216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2"/>
              </a:rPr>
              <a:t>https://www.infoq.com/presentati </a:t>
            </a:r>
            <a:r>
              <a:rPr sz="1200" spc="-260" dirty="0">
                <a:solidFill>
                  <a:srgbClr val="2A497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2"/>
              </a:rPr>
              <a:t>ons/stream-processors-databases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6406896"/>
            <a:ext cx="259080" cy="22555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13409" y="1674114"/>
            <a:ext cx="7740015" cy="4320540"/>
          </a:xfrm>
          <a:custGeom>
            <a:avLst/>
            <a:gdLst/>
            <a:ahLst/>
            <a:cxnLst/>
            <a:rect l="l" t="t" r="r" b="b"/>
            <a:pathLst>
              <a:path w="7740015" h="4320540">
                <a:moveTo>
                  <a:pt x="7740015" y="2025396"/>
                </a:moveTo>
                <a:lnTo>
                  <a:pt x="0" y="2025396"/>
                </a:lnTo>
              </a:path>
              <a:path w="7740015" h="4320540">
                <a:moveTo>
                  <a:pt x="3959352" y="0"/>
                </a:moveTo>
                <a:lnTo>
                  <a:pt x="3959352" y="4319993"/>
                </a:lnTo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26302" y="1644141"/>
            <a:ext cx="815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G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oup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3305" y="3717163"/>
            <a:ext cx="1426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Aggregates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1550" y="3731767"/>
            <a:ext cx="121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Windo</a:t>
            </a:r>
            <a:r>
              <a:rPr sz="2400" b="1" spc="-10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6933" y="2402343"/>
            <a:ext cx="4076065" cy="1173480"/>
            <a:chOff x="376933" y="2402343"/>
            <a:chExt cx="4076065" cy="11734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933" y="2402343"/>
              <a:ext cx="4075818" cy="7235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52144" y="2836163"/>
              <a:ext cx="2565400" cy="739140"/>
            </a:xfrm>
            <a:custGeom>
              <a:avLst/>
              <a:gdLst/>
              <a:ahLst/>
              <a:cxnLst/>
              <a:rect l="l" t="t" r="r" b="b"/>
              <a:pathLst>
                <a:path w="2565400" h="739139">
                  <a:moveTo>
                    <a:pt x="675132" y="97536"/>
                  </a:moveTo>
                  <a:lnTo>
                    <a:pt x="0" y="97536"/>
                  </a:lnTo>
                  <a:lnTo>
                    <a:pt x="0" y="739140"/>
                  </a:lnTo>
                  <a:lnTo>
                    <a:pt x="675132" y="739140"/>
                  </a:lnTo>
                  <a:lnTo>
                    <a:pt x="675132" y="97536"/>
                  </a:lnTo>
                  <a:close/>
                </a:path>
                <a:path w="2565400" h="739139">
                  <a:moveTo>
                    <a:pt x="2564892" y="0"/>
                  </a:moveTo>
                  <a:lnTo>
                    <a:pt x="1889760" y="0"/>
                  </a:lnTo>
                  <a:lnTo>
                    <a:pt x="1889760" y="641604"/>
                  </a:lnTo>
                  <a:lnTo>
                    <a:pt x="2564892" y="641604"/>
                  </a:lnTo>
                  <a:lnTo>
                    <a:pt x="2564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67790" y="2909062"/>
            <a:ext cx="550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Fil</a:t>
            </a:r>
            <a:r>
              <a:rPr sz="2000" spc="-20" dirty="0">
                <a:latin typeface="Calibri Light"/>
                <a:cs typeface="Calibri Light"/>
              </a:rPr>
              <a:t>t</a:t>
            </a:r>
            <a:r>
              <a:rPr sz="2000" dirty="0">
                <a:latin typeface="Calibri Light"/>
                <a:cs typeface="Calibri Light"/>
              </a:rPr>
              <a:t>er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9054" y="2909062"/>
            <a:ext cx="4927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Map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10660" y="2446726"/>
            <a:ext cx="3181985" cy="1080135"/>
            <a:chOff x="4910660" y="2446726"/>
            <a:chExt cx="3181985" cy="108013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0660" y="2446726"/>
              <a:ext cx="3181574" cy="7281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68567" y="2886455"/>
              <a:ext cx="899160" cy="640080"/>
            </a:xfrm>
            <a:custGeom>
              <a:avLst/>
              <a:gdLst/>
              <a:ahLst/>
              <a:cxnLst/>
              <a:rect l="l" t="t" r="r" b="b"/>
              <a:pathLst>
                <a:path w="899159" h="640079">
                  <a:moveTo>
                    <a:pt x="899160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899160" y="640079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47334" y="2958541"/>
            <a:ext cx="12757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GroupByKey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02063" y="4404105"/>
            <a:ext cx="3814445" cy="1483360"/>
            <a:chOff x="4802063" y="4404105"/>
            <a:chExt cx="3814445" cy="148336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2063" y="4404105"/>
              <a:ext cx="3813996" cy="5883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5999" y="5259323"/>
              <a:ext cx="3789458" cy="6277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06159" y="4870144"/>
            <a:ext cx="9620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 Light"/>
                <a:cs typeface="Calibri Light"/>
              </a:rPr>
              <a:t>Tumbling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7515" y="5918708"/>
            <a:ext cx="6946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Sliding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28825" y="4548225"/>
            <a:ext cx="92392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12599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SUM()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30" dirty="0">
                <a:latin typeface="Calibri Light"/>
                <a:cs typeface="Calibri Light"/>
              </a:rPr>
              <a:t>C</a:t>
            </a:r>
            <a:r>
              <a:rPr sz="2000" spc="-5" dirty="0">
                <a:latin typeface="Calibri Light"/>
                <a:cs typeface="Calibri Light"/>
              </a:rPr>
              <a:t>OUNT()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811" y="4575047"/>
            <a:ext cx="688848" cy="687323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2906267" y="6275832"/>
            <a:ext cx="2880360" cy="474345"/>
          </a:xfrm>
          <a:custGeom>
            <a:avLst/>
            <a:gdLst/>
            <a:ahLst/>
            <a:cxnLst/>
            <a:rect l="l" t="t" r="r" b="b"/>
            <a:pathLst>
              <a:path w="2880360" h="474345">
                <a:moveTo>
                  <a:pt x="2880360" y="0"/>
                </a:moveTo>
                <a:lnTo>
                  <a:pt x="0" y="0"/>
                </a:lnTo>
                <a:lnTo>
                  <a:pt x="0" y="473964"/>
                </a:lnTo>
                <a:lnTo>
                  <a:pt x="2880360" y="473964"/>
                </a:lnTo>
                <a:lnTo>
                  <a:pt x="2880360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45941" y="6309461"/>
            <a:ext cx="232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9"/>
              </a:rPr>
              <a:t>https://www.infoq.com/presentation </a:t>
            </a:r>
            <a:r>
              <a:rPr sz="1200" spc="-260" dirty="0">
                <a:solidFill>
                  <a:srgbClr val="2A4975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9"/>
              </a:rPr>
              <a:t>s/stream-processing-apache-flink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7707" y="6399276"/>
            <a:ext cx="257556" cy="225552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541" y="3234632"/>
            <a:ext cx="7877175" cy="2811145"/>
            <a:chOff x="553541" y="3234632"/>
            <a:chExt cx="7877175" cy="2811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541" y="3234632"/>
              <a:ext cx="7876623" cy="28110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0" y="3279647"/>
              <a:ext cx="3857625" cy="1769745"/>
            </a:xfrm>
            <a:custGeom>
              <a:avLst/>
              <a:gdLst/>
              <a:ahLst/>
              <a:cxnLst/>
              <a:rect l="l" t="t" r="r" b="b"/>
              <a:pathLst>
                <a:path w="3857625" h="1769745">
                  <a:moveTo>
                    <a:pt x="1818119" y="1453896"/>
                  </a:moveTo>
                  <a:lnTo>
                    <a:pt x="0" y="1453896"/>
                  </a:lnTo>
                  <a:lnTo>
                    <a:pt x="0" y="1769364"/>
                  </a:lnTo>
                  <a:lnTo>
                    <a:pt x="1818119" y="1769364"/>
                  </a:lnTo>
                  <a:lnTo>
                    <a:pt x="1818119" y="1453896"/>
                  </a:lnTo>
                  <a:close/>
                </a:path>
                <a:path w="3857625" h="1769745">
                  <a:moveTo>
                    <a:pt x="3857244" y="0"/>
                  </a:moveTo>
                  <a:lnTo>
                    <a:pt x="2776728" y="0"/>
                  </a:lnTo>
                  <a:lnTo>
                    <a:pt x="2776728" y="315468"/>
                  </a:lnTo>
                  <a:lnTo>
                    <a:pt x="3857244" y="315468"/>
                  </a:lnTo>
                  <a:lnTo>
                    <a:pt x="3857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60819" y="5318759"/>
            <a:ext cx="1576070" cy="3155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8595">
              <a:lnSpc>
                <a:spcPts val="2310"/>
              </a:lnSpc>
            </a:pPr>
            <a:r>
              <a:rPr sz="2000" spc="-15" dirty="0">
                <a:latin typeface="Calibri Light"/>
                <a:cs typeface="Calibri Light"/>
              </a:rPr>
              <a:t>event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time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298259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Notions</a:t>
            </a:r>
            <a:r>
              <a:rPr sz="3700" spc="-125" dirty="0"/>
              <a:t> </a:t>
            </a:r>
            <a:r>
              <a:rPr sz="3700" spc="-20" dirty="0"/>
              <a:t>of</a:t>
            </a:r>
            <a:r>
              <a:rPr sz="3700" spc="-90" dirty="0"/>
              <a:t> </a:t>
            </a:r>
            <a:r>
              <a:rPr sz="3700" spc="-20" dirty="0"/>
              <a:t>Time</a:t>
            </a:r>
            <a:endParaRPr sz="3700"/>
          </a:p>
        </p:txBody>
      </p:sp>
      <p:sp>
        <p:nvSpPr>
          <p:cNvPr id="7" name="object 7"/>
          <p:cNvSpPr txBox="1"/>
          <p:nvPr/>
        </p:nvSpPr>
        <p:spPr>
          <a:xfrm>
            <a:off x="535940" y="879474"/>
            <a:ext cx="7807959" cy="2719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Arrival</a:t>
            </a:r>
            <a:r>
              <a:rPr sz="280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Time</a:t>
            </a:r>
            <a:r>
              <a:rPr sz="28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7E7E7E"/>
                </a:solidFill>
                <a:latin typeface="Calibri Light"/>
                <a:cs typeface="Calibri Light"/>
              </a:rPr>
              <a:t>vs.</a:t>
            </a:r>
            <a:r>
              <a:rPr sz="280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40" dirty="0">
                <a:solidFill>
                  <a:srgbClr val="7E7E7E"/>
                </a:solidFill>
                <a:latin typeface="Calibri Light"/>
                <a:cs typeface="Calibri Light"/>
              </a:rPr>
              <a:t>Event</a:t>
            </a:r>
            <a:r>
              <a:rPr sz="28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Time</a:t>
            </a:r>
            <a:endParaRPr sz="2800">
              <a:latin typeface="Calibri Light"/>
              <a:cs typeface="Calibri Light"/>
            </a:endParaRPr>
          </a:p>
          <a:p>
            <a:pPr marL="370205" indent="-257175">
              <a:lnSpc>
                <a:spcPct val="100000"/>
              </a:lnSpc>
              <a:spcBef>
                <a:spcPts val="237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69570" algn="l"/>
                <a:tab pos="370840" algn="l"/>
              </a:tabLst>
            </a:pPr>
            <a:r>
              <a:rPr sz="2700" spc="-20" dirty="0">
                <a:latin typeface="Calibri Light"/>
                <a:cs typeface="Calibri Light"/>
              </a:rPr>
              <a:t>Arrival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time: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When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was</a:t>
            </a:r>
            <a:r>
              <a:rPr sz="2700" dirty="0">
                <a:latin typeface="Calibri Light"/>
                <a:cs typeface="Calibri Light"/>
              </a:rPr>
              <a:t> the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event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received</a:t>
            </a:r>
            <a:r>
              <a:rPr sz="2700" spc="-10" dirty="0">
                <a:latin typeface="Calibri Light"/>
                <a:cs typeface="Calibri Light"/>
              </a:rPr>
              <a:t>?</a:t>
            </a:r>
            <a:endParaRPr sz="2700">
              <a:latin typeface="Calibri Light"/>
              <a:cs typeface="Calibri Light"/>
            </a:endParaRPr>
          </a:p>
          <a:p>
            <a:pPr marL="370205" indent="-257175">
              <a:lnSpc>
                <a:spcPct val="100000"/>
              </a:lnSpc>
              <a:spcBef>
                <a:spcPts val="7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69570" algn="l"/>
                <a:tab pos="370840" algn="l"/>
              </a:tabLst>
            </a:pPr>
            <a:r>
              <a:rPr sz="2700" spc="-40" dirty="0">
                <a:latin typeface="Calibri Light"/>
                <a:cs typeface="Calibri Light"/>
              </a:rPr>
              <a:t>Event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time: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When </a:t>
            </a:r>
            <a:r>
              <a:rPr sz="2700" dirty="0">
                <a:latin typeface="Calibri Light"/>
                <a:cs typeface="Calibri Light"/>
              </a:rPr>
              <a:t>did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the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event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occur</a:t>
            </a:r>
            <a:r>
              <a:rPr sz="2700" spc="-5" dirty="0">
                <a:latin typeface="Calibri Light"/>
                <a:cs typeface="Calibri Light"/>
              </a:rPr>
              <a:t>?</a:t>
            </a:r>
            <a:endParaRPr sz="2700">
              <a:latin typeface="Calibri Light"/>
              <a:cs typeface="Calibri Light"/>
            </a:endParaRPr>
          </a:p>
          <a:p>
            <a:pPr marL="370205" indent="-257175">
              <a:lnSpc>
                <a:spcPct val="100000"/>
              </a:lnSpc>
              <a:spcBef>
                <a:spcPts val="7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69570" algn="l"/>
                <a:tab pos="370840" algn="l"/>
              </a:tabLst>
            </a:pPr>
            <a:r>
              <a:rPr sz="2700" spc="-10" dirty="0">
                <a:latin typeface="Calibri Light"/>
                <a:cs typeface="Calibri Light"/>
              </a:rPr>
              <a:t>Clock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40" dirty="0">
                <a:latin typeface="Calibri Light"/>
                <a:cs typeface="Calibri Light"/>
              </a:rPr>
              <a:t>Skew: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difference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between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arrival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and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event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time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 Light"/>
              <a:cs typeface="Calibri Light"/>
            </a:endParaRPr>
          </a:p>
          <a:p>
            <a:pPr marL="449199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 Light"/>
                <a:cs typeface="Calibri Light"/>
              </a:rPr>
              <a:t>processing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time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915" y="6283452"/>
            <a:ext cx="7272655" cy="474345"/>
          </a:xfrm>
          <a:custGeom>
            <a:avLst/>
            <a:gdLst/>
            <a:ahLst/>
            <a:cxnLst/>
            <a:rect l="l" t="t" r="r" b="b"/>
            <a:pathLst>
              <a:path w="7272655" h="474345">
                <a:moveTo>
                  <a:pt x="7272528" y="0"/>
                </a:moveTo>
                <a:lnTo>
                  <a:pt x="0" y="0"/>
                </a:lnTo>
                <a:lnTo>
                  <a:pt x="0" y="473964"/>
                </a:lnTo>
                <a:lnTo>
                  <a:pt x="7272528" y="473964"/>
                </a:lnTo>
                <a:lnTo>
                  <a:pt x="7272528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929" y="6317081"/>
            <a:ext cx="671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take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from: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Stephan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Ewen,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How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Apache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Flink™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Enables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New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Streaming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Applications, </a:t>
            </a:r>
            <a:r>
              <a:rPr sz="1200" i="1" spc="-10" dirty="0">
                <a:latin typeface="Calibri"/>
                <a:cs typeface="Calibri"/>
              </a:rPr>
              <a:t>Part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1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(2015)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https://data-artisans.com/blog/how-apache-flink-enables-new-streaming-applications-part-1</a:t>
            </a:r>
            <a:r>
              <a:rPr sz="1200" spc="-25" dirty="0">
                <a:solidFill>
                  <a:srgbClr val="2A4975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dirty="0">
                <a:latin typeface="Calibri"/>
                <a:cs typeface="Calibri"/>
              </a:rPr>
              <a:t>(2018-03-16)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6406896"/>
            <a:ext cx="259080" cy="2255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09413" y="4635500"/>
            <a:ext cx="1242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d</a:t>
            </a:r>
            <a:r>
              <a:rPr sz="2000" spc="-20" dirty="0">
                <a:latin typeface="Calibri Light"/>
                <a:cs typeface="Calibri Light"/>
              </a:rPr>
              <a:t>a</a:t>
            </a:r>
            <a:r>
              <a:rPr sz="2000" spc="-25" dirty="0">
                <a:latin typeface="Calibri Light"/>
                <a:cs typeface="Calibri Light"/>
              </a:rPr>
              <a:t>t</a:t>
            </a:r>
            <a:r>
              <a:rPr sz="2000" dirty="0">
                <a:latin typeface="Calibri Light"/>
                <a:cs typeface="Calibri Light"/>
              </a:rPr>
              <a:t>a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s</a:t>
            </a:r>
            <a:r>
              <a:rPr sz="2000" dirty="0">
                <a:latin typeface="Calibri Light"/>
                <a:cs typeface="Calibri Light"/>
              </a:rPr>
              <a:t>t</a:t>
            </a:r>
            <a:r>
              <a:rPr sz="2000" spc="-20" dirty="0">
                <a:latin typeface="Calibri Light"/>
                <a:cs typeface="Calibri Light"/>
              </a:rPr>
              <a:t>r</a:t>
            </a:r>
            <a:r>
              <a:rPr sz="2000" dirty="0">
                <a:latin typeface="Calibri Light"/>
                <a:cs typeface="Calibri Light"/>
              </a:rPr>
              <a:t>eam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789813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45" dirty="0"/>
              <a:t>Approximation</a:t>
            </a:r>
            <a:r>
              <a:rPr sz="3700" spc="-90" dirty="0"/>
              <a:t> </a:t>
            </a:r>
            <a:r>
              <a:rPr sz="3700" spc="-5" dirty="0"/>
              <a:t>&amp;</a:t>
            </a:r>
            <a:r>
              <a:rPr sz="3700" spc="-45" dirty="0"/>
              <a:t> </a:t>
            </a:r>
            <a:r>
              <a:rPr sz="3700" spc="-25" dirty="0"/>
              <a:t>Load</a:t>
            </a:r>
            <a:r>
              <a:rPr sz="3700" spc="-75" dirty="0"/>
              <a:t> </a:t>
            </a:r>
            <a:r>
              <a:rPr sz="3700" spc="-25" dirty="0"/>
              <a:t>Shedding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30" dirty="0">
                <a:solidFill>
                  <a:srgbClr val="7E7E7E"/>
                </a:solidFill>
              </a:rPr>
              <a:t>Provide</a:t>
            </a:r>
            <a:r>
              <a:rPr sz="2800" spc="-60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the</a:t>
            </a:r>
            <a:r>
              <a:rPr sz="2800" spc="-5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„Best“</a:t>
            </a:r>
            <a:r>
              <a:rPr sz="2800" spc="-70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Answer</a:t>
            </a:r>
            <a:r>
              <a:rPr sz="2800" spc="-45" dirty="0">
                <a:solidFill>
                  <a:srgbClr val="7E7E7E"/>
                </a:solidFill>
              </a:rPr>
              <a:t> </a:t>
            </a:r>
            <a:r>
              <a:rPr sz="2800" spc="-10" dirty="0">
                <a:solidFill>
                  <a:srgbClr val="7E7E7E"/>
                </a:solidFill>
              </a:rPr>
              <a:t>While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25" dirty="0">
                <a:solidFill>
                  <a:srgbClr val="7E7E7E"/>
                </a:solidFill>
              </a:rPr>
              <a:t>Avoiding</a:t>
            </a:r>
            <a:r>
              <a:rPr sz="2800" spc="-7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to</a:t>
            </a:r>
            <a:r>
              <a:rPr sz="2800" spc="-40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Fall</a:t>
            </a:r>
            <a:r>
              <a:rPr sz="2800" spc="-55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Behind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895855" y="3278123"/>
            <a:ext cx="6996430" cy="3445510"/>
            <a:chOff x="1895855" y="3278123"/>
            <a:chExt cx="6996430" cy="3445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5855" y="3278123"/>
              <a:ext cx="6995922" cy="20810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37587" y="400507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157734" y="0"/>
                  </a:moveTo>
                  <a:lnTo>
                    <a:pt x="0" y="315467"/>
                  </a:lnTo>
                  <a:lnTo>
                    <a:pt x="315468" y="315467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5C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7587" y="400507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0" y="315467"/>
                  </a:moveTo>
                  <a:lnTo>
                    <a:pt x="157734" y="0"/>
                  </a:lnTo>
                  <a:lnTo>
                    <a:pt x="315468" y="315467"/>
                  </a:lnTo>
                  <a:lnTo>
                    <a:pt x="0" y="315467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8039" y="4326635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157734" y="0"/>
                  </a:moveTo>
                  <a:lnTo>
                    <a:pt x="0" y="315468"/>
                  </a:lnTo>
                  <a:lnTo>
                    <a:pt x="315468" y="315468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8039" y="4326635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0" y="315468"/>
                  </a:moveTo>
                  <a:lnTo>
                    <a:pt x="157734" y="0"/>
                  </a:lnTo>
                  <a:lnTo>
                    <a:pt x="315468" y="315468"/>
                  </a:lnTo>
                  <a:lnTo>
                    <a:pt x="0" y="315468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1227" y="3968495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157734" y="0"/>
                  </a:moveTo>
                  <a:lnTo>
                    <a:pt x="0" y="315467"/>
                  </a:lnTo>
                  <a:lnTo>
                    <a:pt x="315468" y="315467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1227" y="3968495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5" h="315595">
                  <a:moveTo>
                    <a:pt x="0" y="315467"/>
                  </a:moveTo>
                  <a:lnTo>
                    <a:pt x="157734" y="0"/>
                  </a:lnTo>
                  <a:lnTo>
                    <a:pt x="315468" y="315467"/>
                  </a:lnTo>
                  <a:lnTo>
                    <a:pt x="0" y="315467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8567" y="4334255"/>
              <a:ext cx="315595" cy="314325"/>
            </a:xfrm>
            <a:custGeom>
              <a:avLst/>
              <a:gdLst/>
              <a:ahLst/>
              <a:cxnLst/>
              <a:rect l="l" t="t" r="r" b="b"/>
              <a:pathLst>
                <a:path w="315595" h="314325">
                  <a:moveTo>
                    <a:pt x="157734" y="0"/>
                  </a:moveTo>
                  <a:lnTo>
                    <a:pt x="0" y="313944"/>
                  </a:lnTo>
                  <a:lnTo>
                    <a:pt x="315468" y="313944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567" y="4334255"/>
              <a:ext cx="315595" cy="314325"/>
            </a:xfrm>
            <a:custGeom>
              <a:avLst/>
              <a:gdLst/>
              <a:ahLst/>
              <a:cxnLst/>
              <a:rect l="l" t="t" r="r" b="b"/>
              <a:pathLst>
                <a:path w="315595" h="314325">
                  <a:moveTo>
                    <a:pt x="0" y="313944"/>
                  </a:moveTo>
                  <a:lnTo>
                    <a:pt x="157734" y="0"/>
                  </a:lnTo>
                  <a:lnTo>
                    <a:pt x="315468" y="313944"/>
                  </a:lnTo>
                  <a:lnTo>
                    <a:pt x="0" y="313944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3063" y="4361687"/>
              <a:ext cx="361315" cy="315595"/>
            </a:xfrm>
            <a:custGeom>
              <a:avLst/>
              <a:gdLst/>
              <a:ahLst/>
              <a:cxnLst/>
              <a:rect l="l" t="t" r="r" b="b"/>
              <a:pathLst>
                <a:path w="361314" h="315595">
                  <a:moveTo>
                    <a:pt x="180594" y="0"/>
                  </a:moveTo>
                  <a:lnTo>
                    <a:pt x="132600" y="5633"/>
                  </a:lnTo>
                  <a:lnTo>
                    <a:pt x="89464" y="21533"/>
                  </a:lnTo>
                  <a:lnTo>
                    <a:pt x="52911" y="46196"/>
                  </a:lnTo>
                  <a:lnTo>
                    <a:pt x="24666" y="78119"/>
                  </a:lnTo>
                  <a:lnTo>
                    <a:pt x="6454" y="115799"/>
                  </a:lnTo>
                  <a:lnTo>
                    <a:pt x="0" y="157734"/>
                  </a:lnTo>
                  <a:lnTo>
                    <a:pt x="6454" y="199668"/>
                  </a:lnTo>
                  <a:lnTo>
                    <a:pt x="24666" y="237348"/>
                  </a:lnTo>
                  <a:lnTo>
                    <a:pt x="52911" y="269271"/>
                  </a:lnTo>
                  <a:lnTo>
                    <a:pt x="89464" y="293934"/>
                  </a:lnTo>
                  <a:lnTo>
                    <a:pt x="132600" y="309834"/>
                  </a:lnTo>
                  <a:lnTo>
                    <a:pt x="180594" y="315468"/>
                  </a:lnTo>
                  <a:lnTo>
                    <a:pt x="228587" y="309834"/>
                  </a:lnTo>
                  <a:lnTo>
                    <a:pt x="271723" y="293934"/>
                  </a:lnTo>
                  <a:lnTo>
                    <a:pt x="308276" y="269271"/>
                  </a:lnTo>
                  <a:lnTo>
                    <a:pt x="336521" y="237348"/>
                  </a:lnTo>
                  <a:lnTo>
                    <a:pt x="354733" y="199668"/>
                  </a:lnTo>
                  <a:lnTo>
                    <a:pt x="361188" y="157734"/>
                  </a:lnTo>
                  <a:lnTo>
                    <a:pt x="354733" y="115799"/>
                  </a:lnTo>
                  <a:lnTo>
                    <a:pt x="336521" y="78119"/>
                  </a:lnTo>
                  <a:lnTo>
                    <a:pt x="308276" y="46196"/>
                  </a:lnTo>
                  <a:lnTo>
                    <a:pt x="271723" y="21533"/>
                  </a:lnTo>
                  <a:lnTo>
                    <a:pt x="228587" y="5633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F1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3063" y="4361687"/>
              <a:ext cx="361315" cy="315595"/>
            </a:xfrm>
            <a:custGeom>
              <a:avLst/>
              <a:gdLst/>
              <a:ahLst/>
              <a:cxnLst/>
              <a:rect l="l" t="t" r="r" b="b"/>
              <a:pathLst>
                <a:path w="361314" h="315595">
                  <a:moveTo>
                    <a:pt x="0" y="157734"/>
                  </a:moveTo>
                  <a:lnTo>
                    <a:pt x="6454" y="115799"/>
                  </a:lnTo>
                  <a:lnTo>
                    <a:pt x="24666" y="78119"/>
                  </a:lnTo>
                  <a:lnTo>
                    <a:pt x="52911" y="46196"/>
                  </a:lnTo>
                  <a:lnTo>
                    <a:pt x="89464" y="21533"/>
                  </a:lnTo>
                  <a:lnTo>
                    <a:pt x="132600" y="5633"/>
                  </a:lnTo>
                  <a:lnTo>
                    <a:pt x="180594" y="0"/>
                  </a:lnTo>
                  <a:lnTo>
                    <a:pt x="228587" y="5633"/>
                  </a:lnTo>
                  <a:lnTo>
                    <a:pt x="271723" y="21533"/>
                  </a:lnTo>
                  <a:lnTo>
                    <a:pt x="308276" y="46196"/>
                  </a:lnTo>
                  <a:lnTo>
                    <a:pt x="336521" y="78119"/>
                  </a:lnTo>
                  <a:lnTo>
                    <a:pt x="354733" y="115799"/>
                  </a:lnTo>
                  <a:lnTo>
                    <a:pt x="361188" y="157734"/>
                  </a:lnTo>
                  <a:lnTo>
                    <a:pt x="354733" y="199668"/>
                  </a:lnTo>
                  <a:lnTo>
                    <a:pt x="336521" y="237348"/>
                  </a:lnTo>
                  <a:lnTo>
                    <a:pt x="308276" y="269271"/>
                  </a:lnTo>
                  <a:lnTo>
                    <a:pt x="271723" y="293934"/>
                  </a:lnTo>
                  <a:lnTo>
                    <a:pt x="228587" y="309834"/>
                  </a:lnTo>
                  <a:lnTo>
                    <a:pt x="180594" y="315468"/>
                  </a:lnTo>
                  <a:lnTo>
                    <a:pt x="132600" y="309834"/>
                  </a:lnTo>
                  <a:lnTo>
                    <a:pt x="89464" y="293934"/>
                  </a:lnTo>
                  <a:lnTo>
                    <a:pt x="52911" y="269271"/>
                  </a:lnTo>
                  <a:lnTo>
                    <a:pt x="24666" y="237348"/>
                  </a:lnTo>
                  <a:lnTo>
                    <a:pt x="6454" y="199668"/>
                  </a:lnTo>
                  <a:lnTo>
                    <a:pt x="0" y="157734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8696" y="4180331"/>
              <a:ext cx="382905" cy="325120"/>
            </a:xfrm>
            <a:custGeom>
              <a:avLst/>
              <a:gdLst/>
              <a:ahLst/>
              <a:cxnLst/>
              <a:rect l="l" t="t" r="r" b="b"/>
              <a:pathLst>
                <a:path w="382904" h="325120">
                  <a:moveTo>
                    <a:pt x="328421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328421" y="324612"/>
                  </a:lnTo>
                  <a:lnTo>
                    <a:pt x="349466" y="320355"/>
                  </a:lnTo>
                  <a:lnTo>
                    <a:pt x="366664" y="308752"/>
                  </a:lnTo>
                  <a:lnTo>
                    <a:pt x="378267" y="291554"/>
                  </a:lnTo>
                  <a:lnTo>
                    <a:pt x="382524" y="270510"/>
                  </a:lnTo>
                  <a:lnTo>
                    <a:pt x="382524" y="54102"/>
                  </a:lnTo>
                  <a:lnTo>
                    <a:pt x="378267" y="33057"/>
                  </a:lnTo>
                  <a:lnTo>
                    <a:pt x="366664" y="15859"/>
                  </a:lnTo>
                  <a:lnTo>
                    <a:pt x="349466" y="4256"/>
                  </a:lnTo>
                  <a:lnTo>
                    <a:pt x="32842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8696" y="4180331"/>
              <a:ext cx="382905" cy="325120"/>
            </a:xfrm>
            <a:custGeom>
              <a:avLst/>
              <a:gdLst/>
              <a:ahLst/>
              <a:cxnLst/>
              <a:rect l="l" t="t" r="r" b="b"/>
              <a:pathLst>
                <a:path w="382904" h="325120">
                  <a:moveTo>
                    <a:pt x="0" y="54102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328421" y="0"/>
                  </a:lnTo>
                  <a:lnTo>
                    <a:pt x="349466" y="4256"/>
                  </a:lnTo>
                  <a:lnTo>
                    <a:pt x="366664" y="15859"/>
                  </a:lnTo>
                  <a:lnTo>
                    <a:pt x="378267" y="33057"/>
                  </a:lnTo>
                  <a:lnTo>
                    <a:pt x="382524" y="54102"/>
                  </a:lnTo>
                  <a:lnTo>
                    <a:pt x="382524" y="270510"/>
                  </a:lnTo>
                  <a:lnTo>
                    <a:pt x="378267" y="291554"/>
                  </a:lnTo>
                  <a:lnTo>
                    <a:pt x="366664" y="308752"/>
                  </a:lnTo>
                  <a:lnTo>
                    <a:pt x="349466" y="320355"/>
                  </a:lnTo>
                  <a:lnTo>
                    <a:pt x="328421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2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83479" y="4003547"/>
              <a:ext cx="542925" cy="463550"/>
            </a:xfrm>
            <a:custGeom>
              <a:avLst/>
              <a:gdLst/>
              <a:ahLst/>
              <a:cxnLst/>
              <a:rect l="l" t="t" r="r" b="b"/>
              <a:pathLst>
                <a:path w="542925" h="463550">
                  <a:moveTo>
                    <a:pt x="271272" y="0"/>
                  </a:moveTo>
                  <a:lnTo>
                    <a:pt x="207264" y="176910"/>
                  </a:lnTo>
                  <a:lnTo>
                    <a:pt x="0" y="176910"/>
                  </a:lnTo>
                  <a:lnTo>
                    <a:pt x="167640" y="286384"/>
                  </a:lnTo>
                  <a:lnTo>
                    <a:pt x="103632" y="463295"/>
                  </a:lnTo>
                  <a:lnTo>
                    <a:pt x="271272" y="353949"/>
                  </a:lnTo>
                  <a:lnTo>
                    <a:pt x="438912" y="463295"/>
                  </a:lnTo>
                  <a:lnTo>
                    <a:pt x="374904" y="286384"/>
                  </a:lnTo>
                  <a:lnTo>
                    <a:pt x="542544" y="176910"/>
                  </a:lnTo>
                  <a:lnTo>
                    <a:pt x="335280" y="176910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83479" y="4003547"/>
              <a:ext cx="542925" cy="463550"/>
            </a:xfrm>
            <a:custGeom>
              <a:avLst/>
              <a:gdLst/>
              <a:ahLst/>
              <a:cxnLst/>
              <a:rect l="l" t="t" r="r" b="b"/>
              <a:pathLst>
                <a:path w="542925" h="463550">
                  <a:moveTo>
                    <a:pt x="0" y="176910"/>
                  </a:moveTo>
                  <a:lnTo>
                    <a:pt x="207264" y="176910"/>
                  </a:lnTo>
                  <a:lnTo>
                    <a:pt x="271272" y="0"/>
                  </a:lnTo>
                  <a:lnTo>
                    <a:pt x="335280" y="176910"/>
                  </a:lnTo>
                  <a:lnTo>
                    <a:pt x="542544" y="176910"/>
                  </a:lnTo>
                  <a:lnTo>
                    <a:pt x="374904" y="286384"/>
                  </a:lnTo>
                  <a:lnTo>
                    <a:pt x="438912" y="463295"/>
                  </a:lnTo>
                  <a:lnTo>
                    <a:pt x="271272" y="353949"/>
                  </a:lnTo>
                  <a:lnTo>
                    <a:pt x="103632" y="463295"/>
                  </a:lnTo>
                  <a:lnTo>
                    <a:pt x="167640" y="286384"/>
                  </a:lnTo>
                  <a:lnTo>
                    <a:pt x="0" y="176910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40963" y="4021835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179832" y="0"/>
                  </a:moveTo>
                  <a:lnTo>
                    <a:pt x="132027" y="5603"/>
                  </a:lnTo>
                  <a:lnTo>
                    <a:pt x="89069" y="21420"/>
                  </a:lnTo>
                  <a:lnTo>
                    <a:pt x="52673" y="45958"/>
                  </a:lnTo>
                  <a:lnTo>
                    <a:pt x="24553" y="77724"/>
                  </a:lnTo>
                  <a:lnTo>
                    <a:pt x="6424" y="115226"/>
                  </a:lnTo>
                  <a:lnTo>
                    <a:pt x="0" y="156971"/>
                  </a:lnTo>
                  <a:lnTo>
                    <a:pt x="6424" y="198717"/>
                  </a:lnTo>
                  <a:lnTo>
                    <a:pt x="24553" y="236219"/>
                  </a:lnTo>
                  <a:lnTo>
                    <a:pt x="52673" y="267985"/>
                  </a:lnTo>
                  <a:lnTo>
                    <a:pt x="89069" y="292523"/>
                  </a:lnTo>
                  <a:lnTo>
                    <a:pt x="132027" y="308340"/>
                  </a:lnTo>
                  <a:lnTo>
                    <a:pt x="179832" y="313944"/>
                  </a:lnTo>
                  <a:lnTo>
                    <a:pt x="227636" y="308340"/>
                  </a:lnTo>
                  <a:lnTo>
                    <a:pt x="270594" y="292523"/>
                  </a:lnTo>
                  <a:lnTo>
                    <a:pt x="306990" y="267985"/>
                  </a:lnTo>
                  <a:lnTo>
                    <a:pt x="335110" y="236219"/>
                  </a:lnTo>
                  <a:lnTo>
                    <a:pt x="353239" y="198717"/>
                  </a:lnTo>
                  <a:lnTo>
                    <a:pt x="359663" y="156971"/>
                  </a:lnTo>
                  <a:lnTo>
                    <a:pt x="353239" y="115226"/>
                  </a:lnTo>
                  <a:lnTo>
                    <a:pt x="335110" y="77724"/>
                  </a:lnTo>
                  <a:lnTo>
                    <a:pt x="306990" y="45958"/>
                  </a:lnTo>
                  <a:lnTo>
                    <a:pt x="270594" y="21420"/>
                  </a:lnTo>
                  <a:lnTo>
                    <a:pt x="227636" y="560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5C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40963" y="4021835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0" y="156971"/>
                  </a:moveTo>
                  <a:lnTo>
                    <a:pt x="6424" y="115226"/>
                  </a:lnTo>
                  <a:lnTo>
                    <a:pt x="24553" y="77724"/>
                  </a:lnTo>
                  <a:lnTo>
                    <a:pt x="52673" y="45958"/>
                  </a:lnTo>
                  <a:lnTo>
                    <a:pt x="89069" y="21420"/>
                  </a:lnTo>
                  <a:lnTo>
                    <a:pt x="132027" y="5603"/>
                  </a:lnTo>
                  <a:lnTo>
                    <a:pt x="179832" y="0"/>
                  </a:lnTo>
                  <a:lnTo>
                    <a:pt x="227636" y="5603"/>
                  </a:lnTo>
                  <a:lnTo>
                    <a:pt x="270594" y="21420"/>
                  </a:lnTo>
                  <a:lnTo>
                    <a:pt x="306990" y="45958"/>
                  </a:lnTo>
                  <a:lnTo>
                    <a:pt x="335110" y="77724"/>
                  </a:lnTo>
                  <a:lnTo>
                    <a:pt x="353239" y="115226"/>
                  </a:lnTo>
                  <a:lnTo>
                    <a:pt x="359663" y="156971"/>
                  </a:lnTo>
                  <a:lnTo>
                    <a:pt x="353239" y="198717"/>
                  </a:lnTo>
                  <a:lnTo>
                    <a:pt x="335110" y="236219"/>
                  </a:lnTo>
                  <a:lnTo>
                    <a:pt x="306990" y="267985"/>
                  </a:lnTo>
                  <a:lnTo>
                    <a:pt x="270594" y="292523"/>
                  </a:lnTo>
                  <a:lnTo>
                    <a:pt x="227636" y="308340"/>
                  </a:lnTo>
                  <a:lnTo>
                    <a:pt x="179832" y="313944"/>
                  </a:lnTo>
                  <a:lnTo>
                    <a:pt x="132027" y="308340"/>
                  </a:lnTo>
                  <a:lnTo>
                    <a:pt x="89069" y="292523"/>
                  </a:lnTo>
                  <a:lnTo>
                    <a:pt x="52673" y="267985"/>
                  </a:lnTo>
                  <a:lnTo>
                    <a:pt x="24553" y="236219"/>
                  </a:lnTo>
                  <a:lnTo>
                    <a:pt x="6424" y="198717"/>
                  </a:lnTo>
                  <a:lnTo>
                    <a:pt x="0" y="156971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8872" y="4149851"/>
              <a:ext cx="382905" cy="325120"/>
            </a:xfrm>
            <a:custGeom>
              <a:avLst/>
              <a:gdLst/>
              <a:ahLst/>
              <a:cxnLst/>
              <a:rect l="l" t="t" r="r" b="b"/>
              <a:pathLst>
                <a:path w="382904" h="325120">
                  <a:moveTo>
                    <a:pt x="328422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328422" y="324612"/>
                  </a:lnTo>
                  <a:lnTo>
                    <a:pt x="349466" y="320355"/>
                  </a:lnTo>
                  <a:lnTo>
                    <a:pt x="366664" y="308752"/>
                  </a:lnTo>
                  <a:lnTo>
                    <a:pt x="378267" y="291554"/>
                  </a:lnTo>
                  <a:lnTo>
                    <a:pt x="382524" y="270510"/>
                  </a:lnTo>
                  <a:lnTo>
                    <a:pt x="382524" y="54102"/>
                  </a:lnTo>
                  <a:lnTo>
                    <a:pt x="378267" y="33057"/>
                  </a:lnTo>
                  <a:lnTo>
                    <a:pt x="366664" y="15859"/>
                  </a:lnTo>
                  <a:lnTo>
                    <a:pt x="349466" y="4256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28872" y="4149851"/>
              <a:ext cx="382905" cy="325120"/>
            </a:xfrm>
            <a:custGeom>
              <a:avLst/>
              <a:gdLst/>
              <a:ahLst/>
              <a:cxnLst/>
              <a:rect l="l" t="t" r="r" b="b"/>
              <a:pathLst>
                <a:path w="382904" h="325120">
                  <a:moveTo>
                    <a:pt x="0" y="54102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328422" y="0"/>
                  </a:lnTo>
                  <a:lnTo>
                    <a:pt x="349466" y="4256"/>
                  </a:lnTo>
                  <a:lnTo>
                    <a:pt x="366664" y="15859"/>
                  </a:lnTo>
                  <a:lnTo>
                    <a:pt x="378267" y="33057"/>
                  </a:lnTo>
                  <a:lnTo>
                    <a:pt x="382524" y="54102"/>
                  </a:lnTo>
                  <a:lnTo>
                    <a:pt x="382524" y="270510"/>
                  </a:lnTo>
                  <a:lnTo>
                    <a:pt x="378267" y="291554"/>
                  </a:lnTo>
                  <a:lnTo>
                    <a:pt x="366664" y="308752"/>
                  </a:lnTo>
                  <a:lnTo>
                    <a:pt x="349466" y="320355"/>
                  </a:lnTo>
                  <a:lnTo>
                    <a:pt x="328422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2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30779" y="4011167"/>
              <a:ext cx="497205" cy="463550"/>
            </a:xfrm>
            <a:custGeom>
              <a:avLst/>
              <a:gdLst/>
              <a:ahLst/>
              <a:cxnLst/>
              <a:rect l="l" t="t" r="r" b="b"/>
              <a:pathLst>
                <a:path w="497205" h="463550">
                  <a:moveTo>
                    <a:pt x="248412" y="0"/>
                  </a:moveTo>
                  <a:lnTo>
                    <a:pt x="189737" y="176910"/>
                  </a:lnTo>
                  <a:lnTo>
                    <a:pt x="0" y="176910"/>
                  </a:lnTo>
                  <a:lnTo>
                    <a:pt x="153543" y="286384"/>
                  </a:lnTo>
                  <a:lnTo>
                    <a:pt x="94868" y="463295"/>
                  </a:lnTo>
                  <a:lnTo>
                    <a:pt x="248412" y="353948"/>
                  </a:lnTo>
                  <a:lnTo>
                    <a:pt x="401955" y="463295"/>
                  </a:lnTo>
                  <a:lnTo>
                    <a:pt x="343281" y="286384"/>
                  </a:lnTo>
                  <a:lnTo>
                    <a:pt x="496824" y="176910"/>
                  </a:lnTo>
                  <a:lnTo>
                    <a:pt x="307086" y="17691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0779" y="4011167"/>
              <a:ext cx="497205" cy="463550"/>
            </a:xfrm>
            <a:custGeom>
              <a:avLst/>
              <a:gdLst/>
              <a:ahLst/>
              <a:cxnLst/>
              <a:rect l="l" t="t" r="r" b="b"/>
              <a:pathLst>
                <a:path w="497205" h="463550">
                  <a:moveTo>
                    <a:pt x="0" y="176910"/>
                  </a:moveTo>
                  <a:lnTo>
                    <a:pt x="189737" y="176910"/>
                  </a:lnTo>
                  <a:lnTo>
                    <a:pt x="248412" y="0"/>
                  </a:lnTo>
                  <a:lnTo>
                    <a:pt x="307086" y="176910"/>
                  </a:lnTo>
                  <a:lnTo>
                    <a:pt x="496824" y="176910"/>
                  </a:lnTo>
                  <a:lnTo>
                    <a:pt x="343281" y="286384"/>
                  </a:lnTo>
                  <a:lnTo>
                    <a:pt x="401955" y="463295"/>
                  </a:lnTo>
                  <a:lnTo>
                    <a:pt x="248412" y="353948"/>
                  </a:lnTo>
                  <a:lnTo>
                    <a:pt x="94868" y="463295"/>
                  </a:lnTo>
                  <a:lnTo>
                    <a:pt x="153543" y="286384"/>
                  </a:lnTo>
                  <a:lnTo>
                    <a:pt x="0" y="176910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4788" y="3947159"/>
              <a:ext cx="525780" cy="463550"/>
            </a:xfrm>
            <a:custGeom>
              <a:avLst/>
              <a:gdLst/>
              <a:ahLst/>
              <a:cxnLst/>
              <a:rect l="l" t="t" r="r" b="b"/>
              <a:pathLst>
                <a:path w="525779" h="463550">
                  <a:moveTo>
                    <a:pt x="262889" y="0"/>
                  </a:moveTo>
                  <a:lnTo>
                    <a:pt x="200787" y="176910"/>
                  </a:lnTo>
                  <a:lnTo>
                    <a:pt x="0" y="176910"/>
                  </a:lnTo>
                  <a:lnTo>
                    <a:pt x="162433" y="286384"/>
                  </a:lnTo>
                  <a:lnTo>
                    <a:pt x="100457" y="463295"/>
                  </a:lnTo>
                  <a:lnTo>
                    <a:pt x="262889" y="353948"/>
                  </a:lnTo>
                  <a:lnTo>
                    <a:pt x="425322" y="463295"/>
                  </a:lnTo>
                  <a:lnTo>
                    <a:pt x="363346" y="286384"/>
                  </a:lnTo>
                  <a:lnTo>
                    <a:pt x="525780" y="176910"/>
                  </a:lnTo>
                  <a:lnTo>
                    <a:pt x="324992" y="176910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F5C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4788" y="3947159"/>
              <a:ext cx="525780" cy="463550"/>
            </a:xfrm>
            <a:custGeom>
              <a:avLst/>
              <a:gdLst/>
              <a:ahLst/>
              <a:cxnLst/>
              <a:rect l="l" t="t" r="r" b="b"/>
              <a:pathLst>
                <a:path w="525779" h="463550">
                  <a:moveTo>
                    <a:pt x="0" y="176910"/>
                  </a:moveTo>
                  <a:lnTo>
                    <a:pt x="200787" y="176910"/>
                  </a:lnTo>
                  <a:lnTo>
                    <a:pt x="262889" y="0"/>
                  </a:lnTo>
                  <a:lnTo>
                    <a:pt x="324992" y="176910"/>
                  </a:lnTo>
                  <a:lnTo>
                    <a:pt x="525780" y="176910"/>
                  </a:lnTo>
                  <a:lnTo>
                    <a:pt x="363346" y="286384"/>
                  </a:lnTo>
                  <a:lnTo>
                    <a:pt x="425322" y="463295"/>
                  </a:lnTo>
                  <a:lnTo>
                    <a:pt x="262889" y="353948"/>
                  </a:lnTo>
                  <a:lnTo>
                    <a:pt x="100457" y="463295"/>
                  </a:lnTo>
                  <a:lnTo>
                    <a:pt x="162433" y="286384"/>
                  </a:lnTo>
                  <a:lnTo>
                    <a:pt x="0" y="176910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5855" y="5227319"/>
              <a:ext cx="6454902" cy="14958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37587" y="400507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157734" y="0"/>
                  </a:moveTo>
                  <a:lnTo>
                    <a:pt x="0" y="315467"/>
                  </a:lnTo>
                  <a:lnTo>
                    <a:pt x="315468" y="315467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5C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37587" y="400507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0" y="315467"/>
                  </a:moveTo>
                  <a:lnTo>
                    <a:pt x="157734" y="0"/>
                  </a:lnTo>
                  <a:lnTo>
                    <a:pt x="315468" y="315467"/>
                  </a:lnTo>
                  <a:lnTo>
                    <a:pt x="0" y="315467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28872" y="4149851"/>
              <a:ext cx="382905" cy="325120"/>
            </a:xfrm>
            <a:custGeom>
              <a:avLst/>
              <a:gdLst/>
              <a:ahLst/>
              <a:cxnLst/>
              <a:rect l="l" t="t" r="r" b="b"/>
              <a:pathLst>
                <a:path w="382904" h="325120">
                  <a:moveTo>
                    <a:pt x="328422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1" y="324612"/>
                  </a:lnTo>
                  <a:lnTo>
                    <a:pt x="328422" y="324612"/>
                  </a:lnTo>
                  <a:lnTo>
                    <a:pt x="349466" y="320355"/>
                  </a:lnTo>
                  <a:lnTo>
                    <a:pt x="366664" y="308752"/>
                  </a:lnTo>
                  <a:lnTo>
                    <a:pt x="378267" y="291554"/>
                  </a:lnTo>
                  <a:lnTo>
                    <a:pt x="382524" y="270510"/>
                  </a:lnTo>
                  <a:lnTo>
                    <a:pt x="382524" y="54102"/>
                  </a:lnTo>
                  <a:lnTo>
                    <a:pt x="378267" y="33057"/>
                  </a:lnTo>
                  <a:lnTo>
                    <a:pt x="366664" y="15859"/>
                  </a:lnTo>
                  <a:lnTo>
                    <a:pt x="349466" y="4256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28872" y="4149851"/>
              <a:ext cx="382905" cy="325120"/>
            </a:xfrm>
            <a:custGeom>
              <a:avLst/>
              <a:gdLst/>
              <a:ahLst/>
              <a:cxnLst/>
              <a:rect l="l" t="t" r="r" b="b"/>
              <a:pathLst>
                <a:path w="382904" h="325120">
                  <a:moveTo>
                    <a:pt x="0" y="54102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328422" y="0"/>
                  </a:lnTo>
                  <a:lnTo>
                    <a:pt x="349466" y="4256"/>
                  </a:lnTo>
                  <a:lnTo>
                    <a:pt x="366664" y="15859"/>
                  </a:lnTo>
                  <a:lnTo>
                    <a:pt x="378267" y="33057"/>
                  </a:lnTo>
                  <a:lnTo>
                    <a:pt x="382524" y="54102"/>
                  </a:lnTo>
                  <a:lnTo>
                    <a:pt x="382524" y="270510"/>
                  </a:lnTo>
                  <a:lnTo>
                    <a:pt x="378267" y="291554"/>
                  </a:lnTo>
                  <a:lnTo>
                    <a:pt x="366664" y="308752"/>
                  </a:lnTo>
                  <a:lnTo>
                    <a:pt x="349466" y="320355"/>
                  </a:lnTo>
                  <a:lnTo>
                    <a:pt x="328422" y="324612"/>
                  </a:lnTo>
                  <a:lnTo>
                    <a:pt x="54101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2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3479" y="4003547"/>
              <a:ext cx="542925" cy="463550"/>
            </a:xfrm>
            <a:custGeom>
              <a:avLst/>
              <a:gdLst/>
              <a:ahLst/>
              <a:cxnLst/>
              <a:rect l="l" t="t" r="r" b="b"/>
              <a:pathLst>
                <a:path w="542925" h="463550">
                  <a:moveTo>
                    <a:pt x="271272" y="0"/>
                  </a:moveTo>
                  <a:lnTo>
                    <a:pt x="207264" y="176910"/>
                  </a:lnTo>
                  <a:lnTo>
                    <a:pt x="0" y="176910"/>
                  </a:lnTo>
                  <a:lnTo>
                    <a:pt x="167640" y="286384"/>
                  </a:lnTo>
                  <a:lnTo>
                    <a:pt x="103632" y="463295"/>
                  </a:lnTo>
                  <a:lnTo>
                    <a:pt x="271272" y="353949"/>
                  </a:lnTo>
                  <a:lnTo>
                    <a:pt x="438912" y="463295"/>
                  </a:lnTo>
                  <a:lnTo>
                    <a:pt x="374904" y="286384"/>
                  </a:lnTo>
                  <a:lnTo>
                    <a:pt x="542544" y="176910"/>
                  </a:lnTo>
                  <a:lnTo>
                    <a:pt x="335280" y="176910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83479" y="4003547"/>
              <a:ext cx="542925" cy="463550"/>
            </a:xfrm>
            <a:custGeom>
              <a:avLst/>
              <a:gdLst/>
              <a:ahLst/>
              <a:cxnLst/>
              <a:rect l="l" t="t" r="r" b="b"/>
              <a:pathLst>
                <a:path w="542925" h="463550">
                  <a:moveTo>
                    <a:pt x="0" y="176910"/>
                  </a:moveTo>
                  <a:lnTo>
                    <a:pt x="207264" y="176910"/>
                  </a:lnTo>
                  <a:lnTo>
                    <a:pt x="271272" y="0"/>
                  </a:lnTo>
                  <a:lnTo>
                    <a:pt x="335280" y="176910"/>
                  </a:lnTo>
                  <a:lnTo>
                    <a:pt x="542544" y="176910"/>
                  </a:lnTo>
                  <a:lnTo>
                    <a:pt x="374904" y="286384"/>
                  </a:lnTo>
                  <a:lnTo>
                    <a:pt x="438912" y="463295"/>
                  </a:lnTo>
                  <a:lnTo>
                    <a:pt x="271272" y="353949"/>
                  </a:lnTo>
                  <a:lnTo>
                    <a:pt x="103632" y="463295"/>
                  </a:lnTo>
                  <a:lnTo>
                    <a:pt x="167640" y="286384"/>
                  </a:lnTo>
                  <a:lnTo>
                    <a:pt x="0" y="176910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40963" y="4021835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179832" y="0"/>
                  </a:moveTo>
                  <a:lnTo>
                    <a:pt x="132027" y="5603"/>
                  </a:lnTo>
                  <a:lnTo>
                    <a:pt x="89069" y="21420"/>
                  </a:lnTo>
                  <a:lnTo>
                    <a:pt x="52673" y="45958"/>
                  </a:lnTo>
                  <a:lnTo>
                    <a:pt x="24553" y="77724"/>
                  </a:lnTo>
                  <a:lnTo>
                    <a:pt x="6424" y="115226"/>
                  </a:lnTo>
                  <a:lnTo>
                    <a:pt x="0" y="156971"/>
                  </a:lnTo>
                  <a:lnTo>
                    <a:pt x="6424" y="198717"/>
                  </a:lnTo>
                  <a:lnTo>
                    <a:pt x="24553" y="236219"/>
                  </a:lnTo>
                  <a:lnTo>
                    <a:pt x="52673" y="267985"/>
                  </a:lnTo>
                  <a:lnTo>
                    <a:pt x="89069" y="292523"/>
                  </a:lnTo>
                  <a:lnTo>
                    <a:pt x="132027" y="308340"/>
                  </a:lnTo>
                  <a:lnTo>
                    <a:pt x="179832" y="313944"/>
                  </a:lnTo>
                  <a:lnTo>
                    <a:pt x="227636" y="308340"/>
                  </a:lnTo>
                  <a:lnTo>
                    <a:pt x="270594" y="292523"/>
                  </a:lnTo>
                  <a:lnTo>
                    <a:pt x="306990" y="267985"/>
                  </a:lnTo>
                  <a:lnTo>
                    <a:pt x="335110" y="236219"/>
                  </a:lnTo>
                  <a:lnTo>
                    <a:pt x="353239" y="198717"/>
                  </a:lnTo>
                  <a:lnTo>
                    <a:pt x="359663" y="156971"/>
                  </a:lnTo>
                  <a:lnTo>
                    <a:pt x="353239" y="115226"/>
                  </a:lnTo>
                  <a:lnTo>
                    <a:pt x="335110" y="77724"/>
                  </a:lnTo>
                  <a:lnTo>
                    <a:pt x="306990" y="45958"/>
                  </a:lnTo>
                  <a:lnTo>
                    <a:pt x="270594" y="21420"/>
                  </a:lnTo>
                  <a:lnTo>
                    <a:pt x="227636" y="560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5C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40963" y="4021835"/>
              <a:ext cx="360045" cy="314325"/>
            </a:xfrm>
            <a:custGeom>
              <a:avLst/>
              <a:gdLst/>
              <a:ahLst/>
              <a:cxnLst/>
              <a:rect l="l" t="t" r="r" b="b"/>
              <a:pathLst>
                <a:path w="360045" h="314325">
                  <a:moveTo>
                    <a:pt x="0" y="156971"/>
                  </a:moveTo>
                  <a:lnTo>
                    <a:pt x="6424" y="115226"/>
                  </a:lnTo>
                  <a:lnTo>
                    <a:pt x="24553" y="77724"/>
                  </a:lnTo>
                  <a:lnTo>
                    <a:pt x="52673" y="45958"/>
                  </a:lnTo>
                  <a:lnTo>
                    <a:pt x="89069" y="21420"/>
                  </a:lnTo>
                  <a:lnTo>
                    <a:pt x="132027" y="5603"/>
                  </a:lnTo>
                  <a:lnTo>
                    <a:pt x="179832" y="0"/>
                  </a:lnTo>
                  <a:lnTo>
                    <a:pt x="227636" y="5603"/>
                  </a:lnTo>
                  <a:lnTo>
                    <a:pt x="270594" y="21420"/>
                  </a:lnTo>
                  <a:lnTo>
                    <a:pt x="306990" y="45958"/>
                  </a:lnTo>
                  <a:lnTo>
                    <a:pt x="335110" y="77724"/>
                  </a:lnTo>
                  <a:lnTo>
                    <a:pt x="353239" y="115226"/>
                  </a:lnTo>
                  <a:lnTo>
                    <a:pt x="359663" y="156971"/>
                  </a:lnTo>
                  <a:lnTo>
                    <a:pt x="353239" y="198717"/>
                  </a:lnTo>
                  <a:lnTo>
                    <a:pt x="335110" y="236219"/>
                  </a:lnTo>
                  <a:lnTo>
                    <a:pt x="306990" y="267985"/>
                  </a:lnTo>
                  <a:lnTo>
                    <a:pt x="270594" y="292523"/>
                  </a:lnTo>
                  <a:lnTo>
                    <a:pt x="227636" y="308340"/>
                  </a:lnTo>
                  <a:lnTo>
                    <a:pt x="179832" y="313944"/>
                  </a:lnTo>
                  <a:lnTo>
                    <a:pt x="132027" y="308340"/>
                  </a:lnTo>
                  <a:lnTo>
                    <a:pt x="89069" y="292523"/>
                  </a:lnTo>
                  <a:lnTo>
                    <a:pt x="52673" y="267985"/>
                  </a:lnTo>
                  <a:lnTo>
                    <a:pt x="24553" y="236219"/>
                  </a:lnTo>
                  <a:lnTo>
                    <a:pt x="6424" y="198717"/>
                  </a:lnTo>
                  <a:lnTo>
                    <a:pt x="0" y="156971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4788" y="3947159"/>
              <a:ext cx="525780" cy="463550"/>
            </a:xfrm>
            <a:custGeom>
              <a:avLst/>
              <a:gdLst/>
              <a:ahLst/>
              <a:cxnLst/>
              <a:rect l="l" t="t" r="r" b="b"/>
              <a:pathLst>
                <a:path w="525779" h="463550">
                  <a:moveTo>
                    <a:pt x="262889" y="0"/>
                  </a:moveTo>
                  <a:lnTo>
                    <a:pt x="200787" y="176910"/>
                  </a:lnTo>
                  <a:lnTo>
                    <a:pt x="0" y="176910"/>
                  </a:lnTo>
                  <a:lnTo>
                    <a:pt x="162433" y="286384"/>
                  </a:lnTo>
                  <a:lnTo>
                    <a:pt x="100457" y="463295"/>
                  </a:lnTo>
                  <a:lnTo>
                    <a:pt x="262889" y="353948"/>
                  </a:lnTo>
                  <a:lnTo>
                    <a:pt x="425322" y="463295"/>
                  </a:lnTo>
                  <a:lnTo>
                    <a:pt x="363346" y="286384"/>
                  </a:lnTo>
                  <a:lnTo>
                    <a:pt x="525780" y="176910"/>
                  </a:lnTo>
                  <a:lnTo>
                    <a:pt x="324992" y="176910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F5C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04788" y="3947159"/>
              <a:ext cx="525780" cy="463550"/>
            </a:xfrm>
            <a:custGeom>
              <a:avLst/>
              <a:gdLst/>
              <a:ahLst/>
              <a:cxnLst/>
              <a:rect l="l" t="t" r="r" b="b"/>
              <a:pathLst>
                <a:path w="525779" h="463550">
                  <a:moveTo>
                    <a:pt x="0" y="176910"/>
                  </a:moveTo>
                  <a:lnTo>
                    <a:pt x="200787" y="176910"/>
                  </a:lnTo>
                  <a:lnTo>
                    <a:pt x="262889" y="0"/>
                  </a:lnTo>
                  <a:lnTo>
                    <a:pt x="324992" y="176910"/>
                  </a:lnTo>
                  <a:lnTo>
                    <a:pt x="525780" y="176910"/>
                  </a:lnTo>
                  <a:lnTo>
                    <a:pt x="363346" y="286384"/>
                  </a:lnTo>
                  <a:lnTo>
                    <a:pt x="425322" y="463295"/>
                  </a:lnTo>
                  <a:lnTo>
                    <a:pt x="262889" y="353948"/>
                  </a:lnTo>
                  <a:lnTo>
                    <a:pt x="100457" y="463295"/>
                  </a:lnTo>
                  <a:lnTo>
                    <a:pt x="162433" y="286384"/>
                  </a:lnTo>
                  <a:lnTo>
                    <a:pt x="0" y="176910"/>
                  </a:lnTo>
                  <a:close/>
                </a:path>
              </a:pathLst>
            </a:custGeom>
            <a:ln w="1219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5011" y="3681983"/>
              <a:ext cx="661416" cy="1175003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88670" y="1678598"/>
            <a:ext cx="7957184" cy="27133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25755" indent="-257175">
              <a:lnSpc>
                <a:spcPct val="100000"/>
              </a:lnSpc>
              <a:spcBef>
                <a:spcPts val="4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25755" algn="l"/>
                <a:tab pos="326390" algn="l"/>
              </a:tabLst>
            </a:pPr>
            <a:r>
              <a:rPr sz="2700" spc="-20" dirty="0">
                <a:latin typeface="Calibri Light"/>
                <a:cs typeface="Calibri Light"/>
              </a:rPr>
              <a:t>Sampling: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can </a:t>
            </a:r>
            <a:r>
              <a:rPr sz="2700" dirty="0">
                <a:latin typeface="Calibri Light"/>
                <a:cs typeface="Calibri Light"/>
              </a:rPr>
              <a:t>be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optimized </a:t>
            </a:r>
            <a:r>
              <a:rPr sz="2700" spc="-25" dirty="0">
                <a:latin typeface="Calibri Light"/>
                <a:cs typeface="Calibri Light"/>
              </a:rPr>
              <a:t>for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different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things,</a:t>
            </a:r>
            <a:r>
              <a:rPr sz="2700" dirty="0">
                <a:latin typeface="Calibri Light"/>
                <a:cs typeface="Calibri Light"/>
              </a:rPr>
              <a:t> e.g.</a:t>
            </a:r>
            <a:endParaRPr sz="2700">
              <a:latin typeface="Calibri Light"/>
              <a:cs typeface="Calibri Light"/>
            </a:endParaRPr>
          </a:p>
          <a:p>
            <a:pPr marL="581660" lvl="1" indent="-229235">
              <a:lnSpc>
                <a:spcPct val="100000"/>
              </a:lnSpc>
              <a:spcBef>
                <a:spcPts val="325"/>
              </a:spcBef>
              <a:buClr>
                <a:srgbClr val="D2DFEE"/>
              </a:buClr>
              <a:buFont typeface="Verdana"/>
              <a:buChar char="◦"/>
              <a:tabLst>
                <a:tab pos="582295" algn="l"/>
              </a:tabLst>
            </a:pPr>
            <a:r>
              <a:rPr sz="2300" spc="-10" dirty="0">
                <a:latin typeface="Calibri Light"/>
                <a:cs typeface="Calibri Light"/>
              </a:rPr>
              <a:t>Position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stream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(e.g. </a:t>
            </a:r>
            <a:r>
              <a:rPr sz="2300" spc="-5" dirty="0">
                <a:latin typeface="Calibri Light"/>
                <a:cs typeface="Calibri Light"/>
              </a:rPr>
              <a:t>„select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every </a:t>
            </a:r>
            <a:r>
              <a:rPr sz="2300" spc="-5" dirty="0">
                <a:latin typeface="Calibri Light"/>
                <a:cs typeface="Calibri Light"/>
              </a:rPr>
              <a:t>10th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item“)</a:t>
            </a:r>
            <a:endParaRPr sz="2300">
              <a:latin typeface="Calibri Light"/>
              <a:cs typeface="Calibri Light"/>
            </a:endParaRPr>
          </a:p>
          <a:p>
            <a:pPr marL="58166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82295" algn="l"/>
              </a:tabLst>
            </a:pPr>
            <a:r>
              <a:rPr sz="2300" spc="-30" dirty="0">
                <a:latin typeface="Calibri Light"/>
                <a:cs typeface="Calibri Light"/>
              </a:rPr>
              <a:t>Value</a:t>
            </a:r>
            <a:r>
              <a:rPr sz="2300" spc="5" dirty="0">
                <a:latin typeface="Calibri Light"/>
                <a:cs typeface="Calibri Light"/>
              </a:rPr>
              <a:t> (e.g.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hash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partitioning)</a:t>
            </a:r>
            <a:endParaRPr sz="2300">
              <a:latin typeface="Calibri Light"/>
              <a:cs typeface="Calibri Light"/>
            </a:endParaRPr>
          </a:p>
          <a:p>
            <a:pPr marL="581660" lvl="1" indent="-229235">
              <a:lnSpc>
                <a:spcPts val="2575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82295" algn="l"/>
              </a:tabLst>
            </a:pPr>
            <a:r>
              <a:rPr sz="2300" spc="-5" dirty="0">
                <a:latin typeface="Calibri Light"/>
                <a:cs typeface="Calibri Light"/>
              </a:rPr>
              <a:t>Semantic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criteria</a:t>
            </a:r>
            <a:endParaRPr sz="2300">
              <a:latin typeface="Calibri Light"/>
              <a:cs typeface="Calibri Light"/>
            </a:endParaRPr>
          </a:p>
          <a:p>
            <a:pPr marR="5080" algn="r">
              <a:lnSpc>
                <a:spcPts val="2215"/>
              </a:lnSpc>
            </a:pPr>
            <a:r>
              <a:rPr sz="2000" spc="-20" dirty="0">
                <a:solidFill>
                  <a:srgbClr val="FF0000"/>
                </a:solidFill>
                <a:latin typeface="Calibri Light"/>
                <a:cs typeface="Calibri Light"/>
              </a:rPr>
              <a:t>Prohibitive!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2000" spc="-35" dirty="0">
                <a:latin typeface="Calibri Light"/>
                <a:cs typeface="Calibri Light"/>
              </a:rPr>
              <a:t>r</a:t>
            </a:r>
            <a:r>
              <a:rPr sz="2000" spc="-20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w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35" dirty="0">
                <a:latin typeface="Calibri Light"/>
                <a:cs typeface="Calibri Light"/>
              </a:rPr>
              <a:t>s</a:t>
            </a:r>
            <a:r>
              <a:rPr sz="2000" dirty="0">
                <a:latin typeface="Calibri Light"/>
                <a:cs typeface="Calibri Light"/>
              </a:rPr>
              <a:t>t</a:t>
            </a:r>
            <a:r>
              <a:rPr sz="2000" spc="-20" dirty="0">
                <a:latin typeface="Calibri Light"/>
                <a:cs typeface="Calibri Light"/>
              </a:rPr>
              <a:t>rea</a:t>
            </a:r>
            <a:r>
              <a:rPr sz="2000" dirty="0">
                <a:latin typeface="Calibri Light"/>
                <a:cs typeface="Calibri Light"/>
              </a:rPr>
              <a:t>m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1868" y="5640425"/>
            <a:ext cx="8985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 Light"/>
                <a:cs typeface="Calibri Light"/>
              </a:rPr>
              <a:t>Sa</a:t>
            </a:r>
            <a:r>
              <a:rPr sz="2000" spc="-30" dirty="0">
                <a:latin typeface="Calibri Light"/>
                <a:cs typeface="Calibri Light"/>
              </a:rPr>
              <a:t>m</a:t>
            </a:r>
            <a:r>
              <a:rPr sz="2000" spc="-10" dirty="0">
                <a:latin typeface="Calibri Light"/>
                <a:cs typeface="Calibri Light"/>
              </a:rPr>
              <a:t>pl</a:t>
            </a:r>
            <a:r>
              <a:rPr sz="2000" spc="-20" dirty="0">
                <a:latin typeface="Calibri Light"/>
                <a:cs typeface="Calibri Light"/>
              </a:rPr>
              <a:t>e</a:t>
            </a:r>
            <a:r>
              <a:rPr sz="2000" dirty="0">
                <a:latin typeface="Calibri Light"/>
                <a:cs typeface="Calibri Light"/>
              </a:rPr>
              <a:t>d  </a:t>
            </a:r>
            <a:r>
              <a:rPr sz="2000" spc="-15" dirty="0">
                <a:latin typeface="Calibri Light"/>
                <a:cs typeface="Calibri Light"/>
              </a:rPr>
              <a:t>stream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98373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Summary</a:t>
            </a:r>
            <a:endParaRPr sz="41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520" y="2065273"/>
          <a:ext cx="8435974" cy="3779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Database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0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Stream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Update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rate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5" dirty="0">
                          <a:latin typeface="Calibri Light"/>
                          <a:cs typeface="Calibri Light"/>
                        </a:rPr>
                        <a:t>Low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5" dirty="0">
                          <a:latin typeface="Calibri Light"/>
                          <a:cs typeface="Calibri Light"/>
                        </a:rPr>
                        <a:t>High,</a:t>
                      </a:r>
                      <a:r>
                        <a:rPr sz="200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000" spc="-10" dirty="0">
                          <a:latin typeface="Calibri Light"/>
                          <a:cs typeface="Calibri Light"/>
                        </a:rPr>
                        <a:t>bursty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Primitive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15" dirty="0">
                          <a:latin typeface="Calibri Light"/>
                          <a:cs typeface="Calibri Light"/>
                        </a:rPr>
                        <a:t>Persistent</a:t>
                      </a:r>
                      <a:r>
                        <a:rPr sz="2000" spc="-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000" spc="-5" dirty="0">
                          <a:latin typeface="Calibri Light"/>
                          <a:cs typeface="Calibri Light"/>
                        </a:rPr>
                        <a:t>collections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spc="-25" dirty="0">
                          <a:latin typeface="Calibri Light"/>
                          <a:cs typeface="Calibri Light"/>
                        </a:rPr>
                        <a:t>Transient</a:t>
                      </a:r>
                      <a:r>
                        <a:rPr sz="2000" spc="-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000" spc="-5" dirty="0">
                          <a:latin typeface="Calibri Light"/>
                          <a:cs typeface="Calibri Light"/>
                        </a:rPr>
                        <a:t>streams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30" dirty="0">
                          <a:latin typeface="Calibri"/>
                          <a:cs typeface="Calibri"/>
                        </a:rPr>
                        <a:t>Temporal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scope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10" dirty="0">
                          <a:latin typeface="Calibri Light"/>
                          <a:cs typeface="Calibri Light"/>
                        </a:rPr>
                        <a:t>Historical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alibri Light"/>
                          <a:cs typeface="Calibri Light"/>
                        </a:rPr>
                        <a:t>Windowed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Access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alibri Light"/>
                          <a:cs typeface="Calibri Light"/>
                        </a:rPr>
                        <a:t>random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alibri Light"/>
                          <a:cs typeface="Calibri Light"/>
                        </a:rPr>
                        <a:t>sequential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Queries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alibri Light"/>
                          <a:cs typeface="Calibri Light"/>
                        </a:rPr>
                        <a:t>One-time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alibri Light"/>
                          <a:cs typeface="Calibri Light"/>
                        </a:rPr>
                        <a:t>Continuous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Query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Plans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10" dirty="0">
                          <a:latin typeface="Calibri Light"/>
                          <a:cs typeface="Calibri Light"/>
                        </a:rPr>
                        <a:t>Static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Calibri Light"/>
                          <a:cs typeface="Calibri Light"/>
                        </a:rPr>
                        <a:t>Dynamic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Precision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15" dirty="0">
                          <a:latin typeface="Calibri Light"/>
                          <a:cs typeface="Calibri Light"/>
                        </a:rPr>
                        <a:t>Accurate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15" dirty="0">
                          <a:latin typeface="Calibri Light"/>
                          <a:cs typeface="Calibri Light"/>
                        </a:rPr>
                        <a:t>Approximate</a:t>
                      </a:r>
                      <a:endParaRPr sz="2000">
                        <a:latin typeface="Calibri Light"/>
                        <a:cs typeface="Calibri Light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4840" y="2610611"/>
            <a:ext cx="660400" cy="940435"/>
          </a:xfrm>
          <a:custGeom>
            <a:avLst/>
            <a:gdLst/>
            <a:ahLst/>
            <a:cxnLst/>
            <a:rect l="l" t="t" r="r" b="b"/>
            <a:pathLst>
              <a:path w="660400" h="940435">
                <a:moveTo>
                  <a:pt x="659891" y="0"/>
                </a:moveTo>
                <a:lnTo>
                  <a:pt x="0" y="0"/>
                </a:lnTo>
                <a:lnTo>
                  <a:pt x="0" y="940308"/>
                </a:lnTo>
                <a:lnTo>
                  <a:pt x="659891" y="940308"/>
                </a:lnTo>
                <a:lnTo>
                  <a:pt x="659891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1506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4732" y="1552955"/>
            <a:ext cx="3632200" cy="4109085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30480" rIns="0" bIns="0" rtlCol="0">
            <a:spAutoFit/>
          </a:bodyPr>
          <a:lstStyle/>
          <a:p>
            <a:pPr marL="626110" indent="-3429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25475" algn="l"/>
                <a:tab pos="626110" algn="l"/>
              </a:tabLst>
            </a:pPr>
            <a:r>
              <a:rPr sz="2000" b="1" dirty="0">
                <a:latin typeface="Calibri"/>
                <a:cs typeface="Calibri"/>
              </a:rPr>
              <a:t>Big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Picture: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spc="-10" dirty="0">
                <a:latin typeface="Calibri"/>
                <a:cs typeface="Calibri"/>
              </a:rPr>
              <a:t>Processing </a:t>
            </a:r>
            <a:r>
              <a:rPr sz="2000" spc="-5" dirty="0">
                <a:latin typeface="Calibri"/>
                <a:cs typeface="Calibri"/>
              </a:rPr>
              <a:t>Pipelines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spc="-5" dirty="0">
                <a:latin typeface="Calibri"/>
                <a:cs typeface="Calibri"/>
              </a:rPr>
              <a:t>Stream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vs.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Batch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spc="-5" dirty="0">
                <a:latin typeface="Calibri"/>
                <a:cs typeface="Calibri"/>
              </a:rPr>
              <a:t>Lambda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vs.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Kappa</a:t>
            </a:r>
            <a:endParaRPr sz="2000">
              <a:latin typeface="Calibri"/>
              <a:cs typeface="Calibri"/>
            </a:endParaRPr>
          </a:p>
          <a:p>
            <a:pPr marL="108331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Architecture</a:t>
            </a:r>
            <a:endParaRPr sz="2000">
              <a:latin typeface="Calibri"/>
              <a:cs typeface="Calibri"/>
            </a:endParaRPr>
          </a:p>
          <a:p>
            <a:pPr marL="626110" indent="-342900">
              <a:lnSpc>
                <a:spcPct val="100000"/>
              </a:lnSpc>
              <a:buFont typeface="Arial MT"/>
              <a:buChar char="•"/>
              <a:tabLst>
                <a:tab pos="625475" algn="l"/>
                <a:tab pos="626110" algn="l"/>
              </a:tabLst>
            </a:pPr>
            <a:r>
              <a:rPr sz="2000" b="1" spc="-15" dirty="0">
                <a:latin typeface="Calibri"/>
                <a:cs typeface="Calibri"/>
              </a:rPr>
              <a:t>System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Survey: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spc="-15" dirty="0">
                <a:latin typeface="Calibri"/>
                <a:cs typeface="Calibri"/>
              </a:rPr>
              <a:t>Storm/Trident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spc="-10" dirty="0">
                <a:latin typeface="Calibri"/>
                <a:cs typeface="Calibri"/>
              </a:rPr>
              <a:t>Samza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dirty="0">
                <a:latin typeface="Calibri"/>
                <a:cs typeface="Calibri"/>
              </a:rPr>
              <a:t>Spark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Streaming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spc="-5" dirty="0">
                <a:latin typeface="Calibri"/>
                <a:cs typeface="Calibri"/>
              </a:rPr>
              <a:t>Flink</a:t>
            </a:r>
            <a:endParaRPr sz="2000">
              <a:latin typeface="Calibri"/>
              <a:cs typeface="Calibri"/>
            </a:endParaRPr>
          </a:p>
          <a:p>
            <a:pPr marL="626110" indent="-342900">
              <a:lnSpc>
                <a:spcPct val="100000"/>
              </a:lnSpc>
              <a:buFont typeface="Arial MT"/>
              <a:buChar char="•"/>
              <a:tabLst>
                <a:tab pos="625475" algn="l"/>
                <a:tab pos="626110" algn="l"/>
              </a:tabLst>
            </a:pPr>
            <a:r>
              <a:rPr sz="2000" b="1" dirty="0">
                <a:latin typeface="Calibri"/>
                <a:cs typeface="Calibri"/>
              </a:rPr>
              <a:t>Discussion: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spc="-5" dirty="0">
                <a:latin typeface="Calibri"/>
                <a:cs typeface="Calibri"/>
              </a:rPr>
              <a:t>Comparison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Matrix</a:t>
            </a:r>
            <a:endParaRPr sz="2000">
              <a:latin typeface="Calibri"/>
              <a:cs typeface="Calibri"/>
            </a:endParaRPr>
          </a:p>
          <a:p>
            <a:pPr marL="1083310" lvl="1" indent="-342900">
              <a:lnSpc>
                <a:spcPct val="100000"/>
              </a:lnSpc>
              <a:buFont typeface="Arial MT"/>
              <a:buChar char="•"/>
              <a:tabLst>
                <a:tab pos="1082675" algn="l"/>
                <a:tab pos="1083310" algn="l"/>
              </a:tabLst>
            </a:pP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666744"/>
            <a:ext cx="4320540" cy="939165"/>
          </a:xfrm>
          <a:custGeom>
            <a:avLst/>
            <a:gdLst/>
            <a:ahLst/>
            <a:cxnLst/>
            <a:rect l="l" t="t" r="r" b="b"/>
            <a:pathLst>
              <a:path w="4320540" h="939164">
                <a:moveTo>
                  <a:pt x="4223385" y="0"/>
                </a:moveTo>
                <a:lnTo>
                  <a:pt x="97205" y="0"/>
                </a:lnTo>
                <a:lnTo>
                  <a:pt x="59369" y="7377"/>
                </a:lnTo>
                <a:lnTo>
                  <a:pt x="28471" y="27495"/>
                </a:lnTo>
                <a:lnTo>
                  <a:pt x="7639" y="57328"/>
                </a:lnTo>
                <a:lnTo>
                  <a:pt x="0" y="93852"/>
                </a:lnTo>
                <a:lnTo>
                  <a:pt x="0" y="844930"/>
                </a:lnTo>
                <a:lnTo>
                  <a:pt x="7639" y="881455"/>
                </a:lnTo>
                <a:lnTo>
                  <a:pt x="28471" y="911288"/>
                </a:lnTo>
                <a:lnTo>
                  <a:pt x="59369" y="931406"/>
                </a:lnTo>
                <a:lnTo>
                  <a:pt x="97205" y="938783"/>
                </a:lnTo>
                <a:lnTo>
                  <a:pt x="4223385" y="938783"/>
                </a:lnTo>
                <a:lnTo>
                  <a:pt x="4261175" y="931406"/>
                </a:lnTo>
                <a:lnTo>
                  <a:pt x="4292060" y="911288"/>
                </a:lnTo>
                <a:lnTo>
                  <a:pt x="4312896" y="881455"/>
                </a:lnTo>
                <a:lnTo>
                  <a:pt x="4320540" y="844930"/>
                </a:lnTo>
                <a:lnTo>
                  <a:pt x="4320540" y="93852"/>
                </a:lnTo>
                <a:lnTo>
                  <a:pt x="4312896" y="57328"/>
                </a:lnTo>
                <a:lnTo>
                  <a:pt x="4292060" y="27495"/>
                </a:lnTo>
                <a:lnTo>
                  <a:pt x="4261175" y="7377"/>
                </a:lnTo>
                <a:lnTo>
                  <a:pt x="4223385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0339" y="3753992"/>
            <a:ext cx="2731135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sz="2300" b="1" spc="-5" dirty="0">
                <a:latin typeface="Calibri"/>
                <a:cs typeface="Calibri"/>
              </a:rPr>
              <a:t>Real-Time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Databases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0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Push-Based</a:t>
            </a:r>
            <a:r>
              <a:rPr sz="2300" spc="-7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Collections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554480"/>
            <a:ext cx="4320540" cy="940435"/>
          </a:xfrm>
          <a:custGeom>
            <a:avLst/>
            <a:gdLst/>
            <a:ahLst/>
            <a:cxnLst/>
            <a:rect l="l" t="t" r="r" b="b"/>
            <a:pathLst>
              <a:path w="4320540" h="940435">
                <a:moveTo>
                  <a:pt x="4223385" y="0"/>
                </a:moveTo>
                <a:lnTo>
                  <a:pt x="97205" y="0"/>
                </a:lnTo>
                <a:lnTo>
                  <a:pt x="59369" y="7379"/>
                </a:lnTo>
                <a:lnTo>
                  <a:pt x="28471" y="27511"/>
                </a:lnTo>
                <a:lnTo>
                  <a:pt x="7639" y="57382"/>
                </a:lnTo>
                <a:lnTo>
                  <a:pt x="0" y="93980"/>
                </a:lnTo>
                <a:lnTo>
                  <a:pt x="0" y="846328"/>
                </a:lnTo>
                <a:lnTo>
                  <a:pt x="7639" y="882925"/>
                </a:lnTo>
                <a:lnTo>
                  <a:pt x="28471" y="912796"/>
                </a:lnTo>
                <a:lnTo>
                  <a:pt x="59369" y="932928"/>
                </a:lnTo>
                <a:lnTo>
                  <a:pt x="97205" y="940308"/>
                </a:lnTo>
                <a:lnTo>
                  <a:pt x="4223385" y="940308"/>
                </a:lnTo>
                <a:lnTo>
                  <a:pt x="4261175" y="932928"/>
                </a:lnTo>
                <a:lnTo>
                  <a:pt x="4292060" y="912796"/>
                </a:lnTo>
                <a:lnTo>
                  <a:pt x="4312896" y="882925"/>
                </a:lnTo>
                <a:lnTo>
                  <a:pt x="4320540" y="846328"/>
                </a:lnTo>
                <a:lnTo>
                  <a:pt x="4320540" y="93980"/>
                </a:lnTo>
                <a:lnTo>
                  <a:pt x="4312896" y="57382"/>
                </a:lnTo>
                <a:lnTo>
                  <a:pt x="4292060" y="27511"/>
                </a:lnTo>
                <a:lnTo>
                  <a:pt x="4261175" y="7379"/>
                </a:lnTo>
                <a:lnTo>
                  <a:pt x="4223385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0339" y="1642059"/>
            <a:ext cx="2967355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Introduction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5"/>
              </a:lnSpc>
            </a:pP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Where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 From?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Where </a:t>
            </a:r>
            <a:r>
              <a:rPr sz="2300" spc="-70" dirty="0">
                <a:solidFill>
                  <a:srgbClr val="585858"/>
                </a:solidFill>
                <a:latin typeface="Calibri Light"/>
                <a:cs typeface="Calibri Light"/>
              </a:rPr>
              <a:t>To?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610611"/>
            <a:ext cx="4320540" cy="940435"/>
          </a:xfrm>
          <a:custGeom>
            <a:avLst/>
            <a:gdLst/>
            <a:ahLst/>
            <a:cxnLst/>
            <a:rect l="l" t="t" r="r" b="b"/>
            <a:pathLst>
              <a:path w="4320540" h="940435">
                <a:moveTo>
                  <a:pt x="4223385" y="0"/>
                </a:moveTo>
                <a:lnTo>
                  <a:pt x="97205" y="0"/>
                </a:lnTo>
                <a:lnTo>
                  <a:pt x="59369" y="7379"/>
                </a:lnTo>
                <a:lnTo>
                  <a:pt x="28471" y="27511"/>
                </a:lnTo>
                <a:lnTo>
                  <a:pt x="7639" y="57382"/>
                </a:lnTo>
                <a:lnTo>
                  <a:pt x="0" y="93979"/>
                </a:lnTo>
                <a:lnTo>
                  <a:pt x="0" y="846327"/>
                </a:lnTo>
                <a:lnTo>
                  <a:pt x="7639" y="882925"/>
                </a:lnTo>
                <a:lnTo>
                  <a:pt x="28471" y="912796"/>
                </a:lnTo>
                <a:lnTo>
                  <a:pt x="59369" y="932928"/>
                </a:lnTo>
                <a:lnTo>
                  <a:pt x="97205" y="940308"/>
                </a:lnTo>
                <a:lnTo>
                  <a:pt x="4223385" y="940308"/>
                </a:lnTo>
                <a:lnTo>
                  <a:pt x="4261175" y="932928"/>
                </a:lnTo>
                <a:lnTo>
                  <a:pt x="4292060" y="912796"/>
                </a:lnTo>
                <a:lnTo>
                  <a:pt x="4312896" y="882925"/>
                </a:lnTo>
                <a:lnTo>
                  <a:pt x="4320540" y="846327"/>
                </a:lnTo>
                <a:lnTo>
                  <a:pt x="4320540" y="93979"/>
                </a:lnTo>
                <a:lnTo>
                  <a:pt x="4312896" y="57382"/>
                </a:lnTo>
                <a:lnTo>
                  <a:pt x="4292060" y="27511"/>
                </a:lnTo>
                <a:lnTo>
                  <a:pt x="4261175" y="7379"/>
                </a:lnTo>
                <a:lnTo>
                  <a:pt x="4223385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0339" y="2698242"/>
            <a:ext cx="2715895" cy="69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Stream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Processing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0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Big</a:t>
            </a:r>
            <a:r>
              <a:rPr sz="230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Data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+</a:t>
            </a:r>
            <a:r>
              <a:rPr sz="230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Low</a:t>
            </a:r>
            <a:r>
              <a:rPr sz="230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Latency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4721352"/>
            <a:ext cx="4320540" cy="940435"/>
          </a:xfrm>
          <a:custGeom>
            <a:avLst/>
            <a:gdLst/>
            <a:ahLst/>
            <a:cxnLst/>
            <a:rect l="l" t="t" r="r" b="b"/>
            <a:pathLst>
              <a:path w="4320540" h="940435">
                <a:moveTo>
                  <a:pt x="4223385" y="0"/>
                </a:moveTo>
                <a:lnTo>
                  <a:pt x="97205" y="0"/>
                </a:lnTo>
                <a:lnTo>
                  <a:pt x="59369" y="7379"/>
                </a:lnTo>
                <a:lnTo>
                  <a:pt x="28471" y="27511"/>
                </a:lnTo>
                <a:lnTo>
                  <a:pt x="7639" y="57382"/>
                </a:lnTo>
                <a:lnTo>
                  <a:pt x="0" y="93980"/>
                </a:lnTo>
                <a:lnTo>
                  <a:pt x="0" y="846328"/>
                </a:lnTo>
                <a:lnTo>
                  <a:pt x="7639" y="882899"/>
                </a:lnTo>
                <a:lnTo>
                  <a:pt x="28471" y="912772"/>
                </a:lnTo>
                <a:lnTo>
                  <a:pt x="59369" y="932919"/>
                </a:lnTo>
                <a:lnTo>
                  <a:pt x="97205" y="940308"/>
                </a:lnTo>
                <a:lnTo>
                  <a:pt x="4223385" y="940308"/>
                </a:lnTo>
                <a:lnTo>
                  <a:pt x="4261175" y="932919"/>
                </a:lnTo>
                <a:lnTo>
                  <a:pt x="4292060" y="912772"/>
                </a:lnTo>
                <a:lnTo>
                  <a:pt x="4312896" y="882899"/>
                </a:lnTo>
                <a:lnTo>
                  <a:pt x="4320540" y="846328"/>
                </a:lnTo>
                <a:lnTo>
                  <a:pt x="4320540" y="93980"/>
                </a:lnTo>
                <a:lnTo>
                  <a:pt x="4312896" y="57382"/>
                </a:lnTo>
                <a:lnTo>
                  <a:pt x="4292060" y="27511"/>
                </a:lnTo>
                <a:lnTo>
                  <a:pt x="4261175" y="7379"/>
                </a:lnTo>
                <a:lnTo>
                  <a:pt x="4223385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50339" y="4809185"/>
            <a:ext cx="211963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Future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Directions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0339" y="5125339"/>
            <a:ext cx="32607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Cur</a:t>
            </a:r>
            <a:r>
              <a:rPr sz="2300" spc="-4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300" spc="-25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esea</a:t>
            </a:r>
            <a:r>
              <a:rPr sz="2300" spc="-4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r>
              <a:rPr sz="2300" spc="-2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&amp;</a:t>
            </a:r>
            <a:r>
              <a:rPr sz="2300" spc="-204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ut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ook</a:t>
            </a:r>
            <a:endParaRPr sz="2300">
              <a:latin typeface="Calibri Light"/>
              <a:cs typeface="Calibri Ligh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2" y="2770632"/>
            <a:ext cx="626364" cy="6202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32840" y="1580769"/>
            <a:ext cx="460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55575B"/>
                </a:solidFill>
                <a:latin typeface="Arial MT"/>
                <a:cs typeface="Arial MT"/>
              </a:rPr>
              <a:t>∑</a:t>
            </a:r>
            <a:endParaRPr sz="48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1375" y="3604259"/>
            <a:ext cx="4500880" cy="2199640"/>
            <a:chOff x="341375" y="3604259"/>
            <a:chExt cx="4500880" cy="219964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7" y="3771899"/>
              <a:ext cx="661416" cy="6614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30402" y="4069841"/>
              <a:ext cx="347980" cy="335280"/>
            </a:xfrm>
            <a:custGeom>
              <a:avLst/>
              <a:gdLst/>
              <a:ahLst/>
              <a:cxnLst/>
              <a:rect l="l" t="t" r="r" b="b"/>
              <a:pathLst>
                <a:path w="347980" h="335279">
                  <a:moveTo>
                    <a:pt x="173735" y="0"/>
                  </a:moveTo>
                  <a:lnTo>
                    <a:pt x="127551" y="5988"/>
                  </a:lnTo>
                  <a:lnTo>
                    <a:pt x="86049" y="22888"/>
                  </a:lnTo>
                  <a:lnTo>
                    <a:pt x="50887" y="49101"/>
                  </a:lnTo>
                  <a:lnTo>
                    <a:pt x="23720" y="83029"/>
                  </a:lnTo>
                  <a:lnTo>
                    <a:pt x="6206" y="123075"/>
                  </a:lnTo>
                  <a:lnTo>
                    <a:pt x="0" y="167639"/>
                  </a:lnTo>
                  <a:lnTo>
                    <a:pt x="6206" y="212204"/>
                  </a:lnTo>
                  <a:lnTo>
                    <a:pt x="23720" y="252250"/>
                  </a:lnTo>
                  <a:lnTo>
                    <a:pt x="50887" y="286178"/>
                  </a:lnTo>
                  <a:lnTo>
                    <a:pt x="86049" y="312391"/>
                  </a:lnTo>
                  <a:lnTo>
                    <a:pt x="127551" y="329291"/>
                  </a:lnTo>
                  <a:lnTo>
                    <a:pt x="173735" y="335279"/>
                  </a:lnTo>
                  <a:lnTo>
                    <a:pt x="219920" y="329291"/>
                  </a:lnTo>
                  <a:lnTo>
                    <a:pt x="261422" y="312391"/>
                  </a:lnTo>
                  <a:lnTo>
                    <a:pt x="296584" y="286178"/>
                  </a:lnTo>
                  <a:lnTo>
                    <a:pt x="323751" y="252250"/>
                  </a:lnTo>
                  <a:lnTo>
                    <a:pt x="341265" y="212204"/>
                  </a:lnTo>
                  <a:lnTo>
                    <a:pt x="347472" y="167639"/>
                  </a:lnTo>
                  <a:lnTo>
                    <a:pt x="341265" y="123075"/>
                  </a:lnTo>
                  <a:lnTo>
                    <a:pt x="323751" y="83029"/>
                  </a:lnTo>
                  <a:lnTo>
                    <a:pt x="296584" y="49101"/>
                  </a:lnTo>
                  <a:lnTo>
                    <a:pt x="261422" y="22888"/>
                  </a:lnTo>
                  <a:lnTo>
                    <a:pt x="219920" y="5988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0402" y="4069841"/>
              <a:ext cx="347980" cy="335280"/>
            </a:xfrm>
            <a:custGeom>
              <a:avLst/>
              <a:gdLst/>
              <a:ahLst/>
              <a:cxnLst/>
              <a:rect l="l" t="t" r="r" b="b"/>
              <a:pathLst>
                <a:path w="347980" h="335279">
                  <a:moveTo>
                    <a:pt x="0" y="167639"/>
                  </a:moveTo>
                  <a:lnTo>
                    <a:pt x="6206" y="123075"/>
                  </a:lnTo>
                  <a:lnTo>
                    <a:pt x="23720" y="83029"/>
                  </a:lnTo>
                  <a:lnTo>
                    <a:pt x="50887" y="49101"/>
                  </a:lnTo>
                  <a:lnTo>
                    <a:pt x="86049" y="22888"/>
                  </a:lnTo>
                  <a:lnTo>
                    <a:pt x="127551" y="5988"/>
                  </a:lnTo>
                  <a:lnTo>
                    <a:pt x="173735" y="0"/>
                  </a:lnTo>
                  <a:lnTo>
                    <a:pt x="219920" y="5988"/>
                  </a:lnTo>
                  <a:lnTo>
                    <a:pt x="261422" y="22888"/>
                  </a:lnTo>
                  <a:lnTo>
                    <a:pt x="296584" y="49101"/>
                  </a:lnTo>
                  <a:lnTo>
                    <a:pt x="323751" y="83029"/>
                  </a:lnTo>
                  <a:lnTo>
                    <a:pt x="341265" y="123075"/>
                  </a:lnTo>
                  <a:lnTo>
                    <a:pt x="347472" y="167639"/>
                  </a:lnTo>
                  <a:lnTo>
                    <a:pt x="341265" y="212204"/>
                  </a:lnTo>
                  <a:lnTo>
                    <a:pt x="323751" y="252250"/>
                  </a:lnTo>
                  <a:lnTo>
                    <a:pt x="296584" y="286178"/>
                  </a:lnTo>
                  <a:lnTo>
                    <a:pt x="261422" y="312391"/>
                  </a:lnTo>
                  <a:lnTo>
                    <a:pt x="219920" y="329291"/>
                  </a:lnTo>
                  <a:lnTo>
                    <a:pt x="173735" y="335279"/>
                  </a:lnTo>
                  <a:lnTo>
                    <a:pt x="127551" y="329291"/>
                  </a:lnTo>
                  <a:lnTo>
                    <a:pt x="86049" y="312391"/>
                  </a:lnTo>
                  <a:lnTo>
                    <a:pt x="50887" y="286178"/>
                  </a:lnTo>
                  <a:lnTo>
                    <a:pt x="23720" y="252250"/>
                  </a:lnTo>
                  <a:lnTo>
                    <a:pt x="6206" y="212204"/>
                  </a:lnTo>
                  <a:lnTo>
                    <a:pt x="0" y="167639"/>
                  </a:lnTo>
                  <a:close/>
                </a:path>
              </a:pathLst>
            </a:custGeom>
            <a:ln w="32004">
              <a:solidFill>
                <a:srgbClr val="55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59" y="4158995"/>
              <a:ext cx="176784" cy="1737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5" y="4899659"/>
              <a:ext cx="588264" cy="5882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1375" y="3604259"/>
              <a:ext cx="4500880" cy="2199640"/>
            </a:xfrm>
            <a:custGeom>
              <a:avLst/>
              <a:gdLst/>
              <a:ahLst/>
              <a:cxnLst/>
              <a:rect l="l" t="t" r="r" b="b"/>
              <a:pathLst>
                <a:path w="4500880" h="2199640">
                  <a:moveTo>
                    <a:pt x="4500372" y="0"/>
                  </a:moveTo>
                  <a:lnTo>
                    <a:pt x="0" y="0"/>
                  </a:lnTo>
                  <a:lnTo>
                    <a:pt x="0" y="2199131"/>
                  </a:lnTo>
                  <a:lnTo>
                    <a:pt x="4500372" y="2199131"/>
                  </a:lnTo>
                  <a:lnTo>
                    <a:pt x="4500372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40436" y="1344167"/>
            <a:ext cx="4500880" cy="1211580"/>
          </a:xfrm>
          <a:custGeom>
            <a:avLst/>
            <a:gdLst/>
            <a:ahLst/>
            <a:cxnLst/>
            <a:rect l="l" t="t" r="r" b="b"/>
            <a:pathLst>
              <a:path w="4500880" h="1211580">
                <a:moveTo>
                  <a:pt x="4500372" y="0"/>
                </a:moveTo>
                <a:lnTo>
                  <a:pt x="0" y="0"/>
                </a:lnTo>
                <a:lnTo>
                  <a:pt x="0" y="1211579"/>
                </a:lnTo>
                <a:lnTo>
                  <a:pt x="4500372" y="1211579"/>
                </a:lnTo>
                <a:lnTo>
                  <a:pt x="4500372" y="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06983" y="3984117"/>
            <a:ext cx="1358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 Light"/>
                <a:cs typeface="Calibri Light"/>
              </a:rPr>
              <a:t>OVERVIEW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3" y="4463542"/>
            <a:ext cx="2505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Scalable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Data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Processing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4753868"/>
            <a:ext cx="1089025" cy="1186815"/>
            <a:chOff x="365759" y="4753868"/>
            <a:chExt cx="1089025" cy="1186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07" y="4753868"/>
              <a:ext cx="393901" cy="3662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5102864"/>
              <a:ext cx="393901" cy="366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5237042"/>
              <a:ext cx="393901" cy="3676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" y="5539739"/>
              <a:ext cx="400811" cy="4008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452" y="6009709"/>
            <a:ext cx="395399" cy="3676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" y="5875532"/>
            <a:ext cx="393901" cy="36625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700783" y="3648455"/>
            <a:ext cx="634365" cy="436245"/>
          </a:xfrm>
          <a:custGeom>
            <a:avLst/>
            <a:gdLst/>
            <a:ahLst/>
            <a:cxnLst/>
            <a:rect l="l" t="t" r="r" b="b"/>
            <a:pathLst>
              <a:path w="634364" h="436245">
                <a:moveTo>
                  <a:pt x="416052" y="0"/>
                </a:moveTo>
                <a:lnTo>
                  <a:pt x="416052" y="108966"/>
                </a:lnTo>
                <a:lnTo>
                  <a:pt x="0" y="108966"/>
                </a:lnTo>
                <a:lnTo>
                  <a:pt x="0" y="326898"/>
                </a:lnTo>
                <a:lnTo>
                  <a:pt x="416052" y="326898"/>
                </a:lnTo>
                <a:lnTo>
                  <a:pt x="416052" y="435864"/>
                </a:lnTo>
                <a:lnTo>
                  <a:pt x="633984" y="217932"/>
                </a:lnTo>
                <a:lnTo>
                  <a:pt x="4160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6247" y="3631691"/>
            <a:ext cx="634365" cy="437515"/>
          </a:xfrm>
          <a:custGeom>
            <a:avLst/>
            <a:gdLst/>
            <a:ahLst/>
            <a:cxnLst/>
            <a:rect l="l" t="t" r="r" b="b"/>
            <a:pathLst>
              <a:path w="634365" h="437514">
                <a:moveTo>
                  <a:pt x="415290" y="0"/>
                </a:moveTo>
                <a:lnTo>
                  <a:pt x="415290" y="109346"/>
                </a:lnTo>
                <a:lnTo>
                  <a:pt x="0" y="109346"/>
                </a:lnTo>
                <a:lnTo>
                  <a:pt x="0" y="328040"/>
                </a:lnTo>
                <a:lnTo>
                  <a:pt x="415290" y="328040"/>
                </a:lnTo>
                <a:lnTo>
                  <a:pt x="415290" y="437387"/>
                </a:lnTo>
                <a:lnTo>
                  <a:pt x="633983" y="218693"/>
                </a:lnTo>
                <a:lnTo>
                  <a:pt x="41529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328760" y="3290568"/>
            <a:ext cx="1590675" cy="1108075"/>
            <a:chOff x="7328760" y="3290568"/>
            <a:chExt cx="1590675" cy="11080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8760" y="3290568"/>
              <a:ext cx="1590262" cy="11076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5155" y="3459479"/>
              <a:ext cx="803148" cy="69494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572502" y="4649851"/>
            <a:ext cx="110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pli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13187" y="3395772"/>
            <a:ext cx="928649" cy="9869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854958" y="3278885"/>
            <a:ext cx="1283335" cy="172529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3335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Processing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54807" y="3274677"/>
            <a:ext cx="598932" cy="55270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371089" y="4418838"/>
            <a:ext cx="1196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si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e/  </a:t>
            </a:r>
            <a:r>
              <a:rPr sz="1800" b="1" spc="-5" dirty="0">
                <a:latin typeface="Calibri"/>
                <a:cs typeface="Calibri"/>
              </a:rPr>
              <a:t>Streaming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10555" y="3340608"/>
            <a:ext cx="1355090" cy="1030605"/>
            <a:chOff x="5210555" y="3340608"/>
            <a:chExt cx="1355090" cy="1030605"/>
          </a:xfrm>
        </p:grpSpPr>
        <p:sp>
          <p:nvSpPr>
            <p:cNvPr id="20" name="object 20"/>
            <p:cNvSpPr/>
            <p:nvPr/>
          </p:nvSpPr>
          <p:spPr>
            <a:xfrm>
              <a:off x="5210555" y="3732276"/>
              <a:ext cx="320040" cy="257810"/>
            </a:xfrm>
            <a:custGeom>
              <a:avLst/>
              <a:gdLst/>
              <a:ahLst/>
              <a:cxnLst/>
              <a:rect l="l" t="t" r="r" b="b"/>
              <a:pathLst>
                <a:path w="320039" h="257810">
                  <a:moveTo>
                    <a:pt x="191262" y="0"/>
                  </a:moveTo>
                  <a:lnTo>
                    <a:pt x="191262" y="64388"/>
                  </a:lnTo>
                  <a:lnTo>
                    <a:pt x="0" y="64388"/>
                  </a:lnTo>
                  <a:lnTo>
                    <a:pt x="0" y="193167"/>
                  </a:lnTo>
                  <a:lnTo>
                    <a:pt x="191262" y="193167"/>
                  </a:lnTo>
                  <a:lnTo>
                    <a:pt x="191262" y="257556"/>
                  </a:lnTo>
                  <a:lnTo>
                    <a:pt x="320040" y="128778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8403" y="3340608"/>
              <a:ext cx="1046988" cy="103022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3445764" y="3759708"/>
            <a:ext cx="318770" cy="257810"/>
          </a:xfrm>
          <a:custGeom>
            <a:avLst/>
            <a:gdLst/>
            <a:ahLst/>
            <a:cxnLst/>
            <a:rect l="l" t="t" r="r" b="b"/>
            <a:pathLst>
              <a:path w="318770" h="257810">
                <a:moveTo>
                  <a:pt x="189737" y="0"/>
                </a:moveTo>
                <a:lnTo>
                  <a:pt x="189737" y="64389"/>
                </a:lnTo>
                <a:lnTo>
                  <a:pt x="0" y="64389"/>
                </a:lnTo>
                <a:lnTo>
                  <a:pt x="0" y="193167"/>
                </a:lnTo>
                <a:lnTo>
                  <a:pt x="189737" y="193167"/>
                </a:lnTo>
                <a:lnTo>
                  <a:pt x="189737" y="257556"/>
                </a:lnTo>
                <a:lnTo>
                  <a:pt x="318515" y="128778"/>
                </a:lnTo>
                <a:lnTo>
                  <a:pt x="18973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779" y="3329112"/>
            <a:ext cx="872147" cy="98663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678551" y="4649851"/>
            <a:ext cx="72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er</a:t>
            </a:r>
            <a:r>
              <a:rPr sz="1800" b="1" spc="-5" dirty="0">
                <a:latin typeface="Calibri"/>
                <a:cs typeface="Calibri"/>
              </a:rPr>
              <a:t>vi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16658" y="4495165"/>
            <a:ext cx="525145" cy="525145"/>
          </a:xfrm>
          <a:custGeom>
            <a:avLst/>
            <a:gdLst/>
            <a:ahLst/>
            <a:cxnLst/>
            <a:rect l="l" t="t" r="r" b="b"/>
            <a:pathLst>
              <a:path w="525144" h="525145">
                <a:moveTo>
                  <a:pt x="524891" y="0"/>
                </a:moveTo>
                <a:lnTo>
                  <a:pt x="215900" y="0"/>
                </a:lnTo>
                <a:lnTo>
                  <a:pt x="293243" y="77216"/>
                </a:lnTo>
                <a:lnTo>
                  <a:pt x="0" y="370332"/>
                </a:lnTo>
                <a:lnTo>
                  <a:pt x="154432" y="524764"/>
                </a:lnTo>
                <a:lnTo>
                  <a:pt x="447675" y="231648"/>
                </a:lnTo>
                <a:lnTo>
                  <a:pt x="524891" y="308864"/>
                </a:lnTo>
                <a:lnTo>
                  <a:pt x="5248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6658" y="2713227"/>
            <a:ext cx="525145" cy="525145"/>
          </a:xfrm>
          <a:custGeom>
            <a:avLst/>
            <a:gdLst/>
            <a:ahLst/>
            <a:cxnLst/>
            <a:rect l="l" t="t" r="r" b="b"/>
            <a:pathLst>
              <a:path w="525144" h="525144">
                <a:moveTo>
                  <a:pt x="154432" y="0"/>
                </a:moveTo>
                <a:lnTo>
                  <a:pt x="0" y="154432"/>
                </a:lnTo>
                <a:lnTo>
                  <a:pt x="293243" y="447675"/>
                </a:lnTo>
                <a:lnTo>
                  <a:pt x="215900" y="524891"/>
                </a:lnTo>
                <a:lnTo>
                  <a:pt x="524891" y="524891"/>
                </a:lnTo>
                <a:lnTo>
                  <a:pt x="524891" y="215900"/>
                </a:lnTo>
                <a:lnTo>
                  <a:pt x="447675" y="293116"/>
                </a:lnTo>
                <a:lnTo>
                  <a:pt x="15443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415" y="1985478"/>
            <a:ext cx="957726" cy="91212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357242" y="1952955"/>
            <a:ext cx="1906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Calibri"/>
                <a:cs typeface="Calibri"/>
              </a:rPr>
              <a:t>We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here!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51780" y="2476754"/>
            <a:ext cx="259079" cy="776605"/>
          </a:xfrm>
          <a:custGeom>
            <a:avLst/>
            <a:gdLst/>
            <a:ahLst/>
            <a:cxnLst/>
            <a:rect l="l" t="t" r="r" b="b"/>
            <a:pathLst>
              <a:path w="259079" h="776604">
                <a:moveTo>
                  <a:pt x="0" y="650875"/>
                </a:moveTo>
                <a:lnTo>
                  <a:pt x="24257" y="776351"/>
                </a:lnTo>
                <a:lnTo>
                  <a:pt x="102849" y="689737"/>
                </a:lnTo>
                <a:lnTo>
                  <a:pt x="68326" y="689737"/>
                </a:lnTo>
                <a:lnTo>
                  <a:pt x="31623" y="679450"/>
                </a:lnTo>
                <a:lnTo>
                  <a:pt x="36743" y="661173"/>
                </a:lnTo>
                <a:lnTo>
                  <a:pt x="0" y="650875"/>
                </a:lnTo>
                <a:close/>
              </a:path>
              <a:path w="259079" h="776604">
                <a:moveTo>
                  <a:pt x="36743" y="661173"/>
                </a:moveTo>
                <a:lnTo>
                  <a:pt x="31623" y="679450"/>
                </a:lnTo>
                <a:lnTo>
                  <a:pt x="68326" y="689737"/>
                </a:lnTo>
                <a:lnTo>
                  <a:pt x="73442" y="671459"/>
                </a:lnTo>
                <a:lnTo>
                  <a:pt x="36743" y="661173"/>
                </a:lnTo>
                <a:close/>
              </a:path>
              <a:path w="259079" h="776604">
                <a:moveTo>
                  <a:pt x="73442" y="671459"/>
                </a:moveTo>
                <a:lnTo>
                  <a:pt x="68326" y="689737"/>
                </a:lnTo>
                <a:lnTo>
                  <a:pt x="102849" y="689737"/>
                </a:lnTo>
                <a:lnTo>
                  <a:pt x="110109" y="681736"/>
                </a:lnTo>
                <a:lnTo>
                  <a:pt x="73442" y="671459"/>
                </a:lnTo>
                <a:close/>
              </a:path>
              <a:path w="259079" h="776604">
                <a:moveTo>
                  <a:pt x="221996" y="0"/>
                </a:moveTo>
                <a:lnTo>
                  <a:pt x="36743" y="661173"/>
                </a:lnTo>
                <a:lnTo>
                  <a:pt x="73442" y="671459"/>
                </a:lnTo>
                <a:lnTo>
                  <a:pt x="258572" y="10160"/>
                </a:lnTo>
                <a:lnTo>
                  <a:pt x="221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2595372" y="3918203"/>
            <a:ext cx="771525" cy="485140"/>
            <a:chOff x="2595372" y="3918203"/>
            <a:chExt cx="771525" cy="485140"/>
          </a:xfrm>
        </p:grpSpPr>
        <p:sp>
          <p:nvSpPr>
            <p:cNvPr id="31" name="object 31"/>
            <p:cNvSpPr/>
            <p:nvPr/>
          </p:nvSpPr>
          <p:spPr>
            <a:xfrm>
              <a:off x="2595372" y="3918203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6"/>
                  </a:lnTo>
                  <a:lnTo>
                    <a:pt x="0" y="484632"/>
                  </a:lnTo>
                  <a:lnTo>
                    <a:pt x="169925" y="484632"/>
                  </a:lnTo>
                  <a:lnTo>
                    <a:pt x="339851" y="242316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E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10256" y="3918203"/>
              <a:ext cx="341630" cy="485140"/>
            </a:xfrm>
            <a:custGeom>
              <a:avLst/>
              <a:gdLst/>
              <a:ahLst/>
              <a:cxnLst/>
              <a:rect l="l" t="t" r="r" b="b"/>
              <a:pathLst>
                <a:path w="341630" h="485139">
                  <a:moveTo>
                    <a:pt x="170687" y="0"/>
                  </a:moveTo>
                  <a:lnTo>
                    <a:pt x="0" y="0"/>
                  </a:lnTo>
                  <a:lnTo>
                    <a:pt x="170687" y="242316"/>
                  </a:lnTo>
                  <a:lnTo>
                    <a:pt x="0" y="484632"/>
                  </a:lnTo>
                  <a:lnTo>
                    <a:pt x="170687" y="484632"/>
                  </a:lnTo>
                  <a:lnTo>
                    <a:pt x="341375" y="242316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D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26663" y="3918203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6"/>
                  </a:lnTo>
                  <a:lnTo>
                    <a:pt x="0" y="484632"/>
                  </a:lnTo>
                  <a:lnTo>
                    <a:pt x="169925" y="484632"/>
                  </a:lnTo>
                  <a:lnTo>
                    <a:pt x="339851" y="242316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40816" y="316433"/>
            <a:ext cx="516191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A</a:t>
            </a:r>
            <a:r>
              <a:rPr sz="3900" spc="-95" dirty="0"/>
              <a:t> </a:t>
            </a:r>
            <a:r>
              <a:rPr sz="3900" spc="-45" dirty="0"/>
              <a:t>Data</a:t>
            </a:r>
            <a:r>
              <a:rPr sz="3900" spc="-114" dirty="0"/>
              <a:t> </a:t>
            </a:r>
            <a:r>
              <a:rPr sz="3900" spc="-35" dirty="0"/>
              <a:t>Processing</a:t>
            </a:r>
            <a:r>
              <a:rPr sz="3900" spc="-110" dirty="0"/>
              <a:t> </a:t>
            </a:r>
            <a:r>
              <a:rPr sz="3900" spc="-20" dirty="0"/>
              <a:t>Pipeline</a:t>
            </a:r>
            <a:endParaRPr sz="3900"/>
          </a:p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04188" y="5494020"/>
            <a:ext cx="135636" cy="13563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61516" y="3835908"/>
            <a:ext cx="135636" cy="13563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61516" y="2583179"/>
            <a:ext cx="135636" cy="1341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9697"/>
            <a:ext cx="7593330" cy="982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8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G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=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80" dirty="0">
                <a:latin typeface="Calibri Light"/>
                <a:cs typeface="Calibri Light"/>
              </a:rPr>
              <a:t>(V,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E):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Graph-Property</a:t>
            </a:r>
            <a:r>
              <a:rPr sz="2800" spc="5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Modell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0" dirty="0">
                <a:latin typeface="Calibri Light"/>
                <a:cs typeface="Calibri Light"/>
              </a:rPr>
              <a:t>Interface:</a:t>
            </a:r>
            <a:r>
              <a:rPr sz="2800" spc="-15" dirty="0">
                <a:latin typeface="Calibri Light"/>
                <a:cs typeface="Calibri Light"/>
              </a:rPr>
              <a:t> </a:t>
            </a:r>
            <a:r>
              <a:rPr sz="2800" spc="-50" dirty="0">
                <a:latin typeface="Calibri Light"/>
                <a:cs typeface="Calibri Light"/>
              </a:rPr>
              <a:t>Traversal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algorithms,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querys,</a:t>
            </a:r>
            <a:r>
              <a:rPr sz="2800" spc="4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transactions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836109"/>
            <a:ext cx="75450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Neo4j</a:t>
            </a:r>
            <a:r>
              <a:rPr sz="2800" spc="4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InfiniteGraph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(CA),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OrientDB </a:t>
            </a:r>
            <a:r>
              <a:rPr sz="2800" spc="-6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5121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Graph</a:t>
            </a:r>
            <a:r>
              <a:rPr sz="4100" spc="-175" dirty="0"/>
              <a:t> </a:t>
            </a:r>
            <a:r>
              <a:rPr sz="4100" spc="-40" dirty="0"/>
              <a:t>Databases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1331975" y="3413759"/>
            <a:ext cx="1369060" cy="1295400"/>
          </a:xfrm>
          <a:custGeom>
            <a:avLst/>
            <a:gdLst/>
            <a:ahLst/>
            <a:cxnLst/>
            <a:rect l="l" t="t" r="r" b="b"/>
            <a:pathLst>
              <a:path w="1369060" h="1295400">
                <a:moveTo>
                  <a:pt x="684276" y="0"/>
                </a:moveTo>
                <a:lnTo>
                  <a:pt x="635403" y="1626"/>
                </a:lnTo>
                <a:lnTo>
                  <a:pt x="587458" y="6431"/>
                </a:lnTo>
                <a:lnTo>
                  <a:pt x="540558" y="14305"/>
                </a:lnTo>
                <a:lnTo>
                  <a:pt x="494817" y="25140"/>
                </a:lnTo>
                <a:lnTo>
                  <a:pt x="450351" y="38824"/>
                </a:lnTo>
                <a:lnTo>
                  <a:pt x="407277" y="55250"/>
                </a:lnTo>
                <a:lnTo>
                  <a:pt x="365709" y="74307"/>
                </a:lnTo>
                <a:lnTo>
                  <a:pt x="325764" y="95886"/>
                </a:lnTo>
                <a:lnTo>
                  <a:pt x="287558" y="119877"/>
                </a:lnTo>
                <a:lnTo>
                  <a:pt x="251205" y="146171"/>
                </a:lnTo>
                <a:lnTo>
                  <a:pt x="216822" y="174658"/>
                </a:lnTo>
                <a:lnTo>
                  <a:pt x="184525" y="205229"/>
                </a:lnTo>
                <a:lnTo>
                  <a:pt x="154429" y="237774"/>
                </a:lnTo>
                <a:lnTo>
                  <a:pt x="126650" y="272183"/>
                </a:lnTo>
                <a:lnTo>
                  <a:pt x="101303" y="308347"/>
                </a:lnTo>
                <a:lnTo>
                  <a:pt x="78505" y="346157"/>
                </a:lnTo>
                <a:lnTo>
                  <a:pt x="58372" y="385503"/>
                </a:lnTo>
                <a:lnTo>
                  <a:pt x="41018" y="426275"/>
                </a:lnTo>
                <a:lnTo>
                  <a:pt x="26560" y="468365"/>
                </a:lnTo>
                <a:lnTo>
                  <a:pt x="15113" y="511661"/>
                </a:lnTo>
                <a:lnTo>
                  <a:pt x="6794" y="556056"/>
                </a:lnTo>
                <a:lnTo>
                  <a:pt x="1717" y="601438"/>
                </a:lnTo>
                <a:lnTo>
                  <a:pt x="0" y="647700"/>
                </a:lnTo>
                <a:lnTo>
                  <a:pt x="1717" y="693961"/>
                </a:lnTo>
                <a:lnTo>
                  <a:pt x="6794" y="739343"/>
                </a:lnTo>
                <a:lnTo>
                  <a:pt x="15113" y="783738"/>
                </a:lnTo>
                <a:lnTo>
                  <a:pt x="26560" y="827034"/>
                </a:lnTo>
                <a:lnTo>
                  <a:pt x="41018" y="869124"/>
                </a:lnTo>
                <a:lnTo>
                  <a:pt x="58372" y="909896"/>
                </a:lnTo>
                <a:lnTo>
                  <a:pt x="78505" y="949242"/>
                </a:lnTo>
                <a:lnTo>
                  <a:pt x="101303" y="987052"/>
                </a:lnTo>
                <a:lnTo>
                  <a:pt x="126650" y="1023216"/>
                </a:lnTo>
                <a:lnTo>
                  <a:pt x="154429" y="1057625"/>
                </a:lnTo>
                <a:lnTo>
                  <a:pt x="184525" y="1090170"/>
                </a:lnTo>
                <a:lnTo>
                  <a:pt x="216822" y="1120741"/>
                </a:lnTo>
                <a:lnTo>
                  <a:pt x="251205" y="1149228"/>
                </a:lnTo>
                <a:lnTo>
                  <a:pt x="287558" y="1175522"/>
                </a:lnTo>
                <a:lnTo>
                  <a:pt x="325764" y="1199513"/>
                </a:lnTo>
                <a:lnTo>
                  <a:pt x="365709" y="1221092"/>
                </a:lnTo>
                <a:lnTo>
                  <a:pt x="407277" y="1240149"/>
                </a:lnTo>
                <a:lnTo>
                  <a:pt x="450351" y="1256575"/>
                </a:lnTo>
                <a:lnTo>
                  <a:pt x="494817" y="1270259"/>
                </a:lnTo>
                <a:lnTo>
                  <a:pt x="540558" y="1281094"/>
                </a:lnTo>
                <a:lnTo>
                  <a:pt x="587458" y="1288968"/>
                </a:lnTo>
                <a:lnTo>
                  <a:pt x="635403" y="1293773"/>
                </a:lnTo>
                <a:lnTo>
                  <a:pt x="684276" y="1295400"/>
                </a:lnTo>
                <a:lnTo>
                  <a:pt x="733148" y="1293773"/>
                </a:lnTo>
                <a:lnTo>
                  <a:pt x="781093" y="1288968"/>
                </a:lnTo>
                <a:lnTo>
                  <a:pt x="827993" y="1281094"/>
                </a:lnTo>
                <a:lnTo>
                  <a:pt x="873734" y="1270259"/>
                </a:lnTo>
                <a:lnTo>
                  <a:pt x="918200" y="1256575"/>
                </a:lnTo>
                <a:lnTo>
                  <a:pt x="961274" y="1240149"/>
                </a:lnTo>
                <a:lnTo>
                  <a:pt x="1002842" y="1221092"/>
                </a:lnTo>
                <a:lnTo>
                  <a:pt x="1042787" y="1199513"/>
                </a:lnTo>
                <a:lnTo>
                  <a:pt x="1080993" y="1175522"/>
                </a:lnTo>
                <a:lnTo>
                  <a:pt x="1117346" y="1149228"/>
                </a:lnTo>
                <a:lnTo>
                  <a:pt x="1151729" y="1120741"/>
                </a:lnTo>
                <a:lnTo>
                  <a:pt x="1184026" y="1090170"/>
                </a:lnTo>
                <a:lnTo>
                  <a:pt x="1214122" y="1057625"/>
                </a:lnTo>
                <a:lnTo>
                  <a:pt x="1241901" y="1023216"/>
                </a:lnTo>
                <a:lnTo>
                  <a:pt x="1267248" y="987052"/>
                </a:lnTo>
                <a:lnTo>
                  <a:pt x="1290046" y="949242"/>
                </a:lnTo>
                <a:lnTo>
                  <a:pt x="1310179" y="909896"/>
                </a:lnTo>
                <a:lnTo>
                  <a:pt x="1327533" y="869124"/>
                </a:lnTo>
                <a:lnTo>
                  <a:pt x="1341991" y="827034"/>
                </a:lnTo>
                <a:lnTo>
                  <a:pt x="1353438" y="783738"/>
                </a:lnTo>
                <a:lnTo>
                  <a:pt x="1361757" y="739343"/>
                </a:lnTo>
                <a:lnTo>
                  <a:pt x="1366834" y="693961"/>
                </a:lnTo>
                <a:lnTo>
                  <a:pt x="1368552" y="647700"/>
                </a:lnTo>
                <a:lnTo>
                  <a:pt x="1366834" y="601438"/>
                </a:lnTo>
                <a:lnTo>
                  <a:pt x="1361757" y="556056"/>
                </a:lnTo>
                <a:lnTo>
                  <a:pt x="1353438" y="511661"/>
                </a:lnTo>
                <a:lnTo>
                  <a:pt x="1341991" y="468365"/>
                </a:lnTo>
                <a:lnTo>
                  <a:pt x="1327533" y="426275"/>
                </a:lnTo>
                <a:lnTo>
                  <a:pt x="1310179" y="385503"/>
                </a:lnTo>
                <a:lnTo>
                  <a:pt x="1290046" y="346157"/>
                </a:lnTo>
                <a:lnTo>
                  <a:pt x="1267248" y="308347"/>
                </a:lnTo>
                <a:lnTo>
                  <a:pt x="1241901" y="272183"/>
                </a:lnTo>
                <a:lnTo>
                  <a:pt x="1214122" y="237774"/>
                </a:lnTo>
                <a:lnTo>
                  <a:pt x="1184026" y="205229"/>
                </a:lnTo>
                <a:lnTo>
                  <a:pt x="1151729" y="174658"/>
                </a:lnTo>
                <a:lnTo>
                  <a:pt x="1117346" y="146171"/>
                </a:lnTo>
                <a:lnTo>
                  <a:pt x="1080993" y="119877"/>
                </a:lnTo>
                <a:lnTo>
                  <a:pt x="1042787" y="95886"/>
                </a:lnTo>
                <a:lnTo>
                  <a:pt x="1002842" y="74307"/>
                </a:lnTo>
                <a:lnTo>
                  <a:pt x="961274" y="55250"/>
                </a:lnTo>
                <a:lnTo>
                  <a:pt x="918200" y="38824"/>
                </a:lnTo>
                <a:lnTo>
                  <a:pt x="873734" y="25140"/>
                </a:lnTo>
                <a:lnTo>
                  <a:pt x="827993" y="14305"/>
                </a:lnTo>
                <a:lnTo>
                  <a:pt x="781093" y="6431"/>
                </a:lnTo>
                <a:lnTo>
                  <a:pt x="733148" y="1626"/>
                </a:lnTo>
                <a:lnTo>
                  <a:pt x="684276" y="0"/>
                </a:lnTo>
                <a:close/>
              </a:path>
            </a:pathLst>
          </a:custGeom>
          <a:solidFill>
            <a:srgbClr val="D6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8013" y="3580003"/>
            <a:ext cx="7778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i="1" spc="-15" dirty="0">
                <a:latin typeface="Calibri"/>
                <a:cs typeface="Calibri"/>
              </a:rPr>
              <a:t>c</a:t>
            </a:r>
            <a:r>
              <a:rPr sz="1500" i="1" spc="-5" dirty="0">
                <a:latin typeface="Calibri"/>
                <a:cs typeface="Calibri"/>
              </a:rPr>
              <a:t>omp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spc="-30" dirty="0">
                <a:latin typeface="Calibri"/>
                <a:cs typeface="Calibri"/>
              </a:rPr>
              <a:t>n</a:t>
            </a:r>
            <a:r>
              <a:rPr sz="1500" i="1" dirty="0">
                <a:latin typeface="Calibri"/>
                <a:cs typeface="Calibri"/>
              </a:rPr>
              <a:t>y</a:t>
            </a:r>
            <a:r>
              <a:rPr sz="1500" dirty="0">
                <a:latin typeface="Calibri"/>
                <a:cs typeface="Calibri"/>
              </a:rPr>
              <a:t>:  </a:t>
            </a:r>
            <a:r>
              <a:rPr sz="1500" spc="-5" dirty="0">
                <a:latin typeface="Calibri"/>
                <a:cs typeface="Calibri"/>
              </a:rPr>
              <a:t>Apple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value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300Mrd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5435" y="3413759"/>
            <a:ext cx="1369060" cy="1295400"/>
          </a:xfrm>
          <a:custGeom>
            <a:avLst/>
            <a:gdLst/>
            <a:ahLst/>
            <a:cxnLst/>
            <a:rect l="l" t="t" r="r" b="b"/>
            <a:pathLst>
              <a:path w="1369059" h="1295400">
                <a:moveTo>
                  <a:pt x="684275" y="0"/>
                </a:moveTo>
                <a:lnTo>
                  <a:pt x="635403" y="1626"/>
                </a:lnTo>
                <a:lnTo>
                  <a:pt x="587458" y="6431"/>
                </a:lnTo>
                <a:lnTo>
                  <a:pt x="540558" y="14305"/>
                </a:lnTo>
                <a:lnTo>
                  <a:pt x="494817" y="25140"/>
                </a:lnTo>
                <a:lnTo>
                  <a:pt x="450351" y="38824"/>
                </a:lnTo>
                <a:lnTo>
                  <a:pt x="407277" y="55250"/>
                </a:lnTo>
                <a:lnTo>
                  <a:pt x="365709" y="74307"/>
                </a:lnTo>
                <a:lnTo>
                  <a:pt x="325764" y="95886"/>
                </a:lnTo>
                <a:lnTo>
                  <a:pt x="287558" y="119877"/>
                </a:lnTo>
                <a:lnTo>
                  <a:pt x="251205" y="146171"/>
                </a:lnTo>
                <a:lnTo>
                  <a:pt x="216822" y="174658"/>
                </a:lnTo>
                <a:lnTo>
                  <a:pt x="184525" y="205229"/>
                </a:lnTo>
                <a:lnTo>
                  <a:pt x="154429" y="237774"/>
                </a:lnTo>
                <a:lnTo>
                  <a:pt x="126650" y="272183"/>
                </a:lnTo>
                <a:lnTo>
                  <a:pt x="101303" y="308347"/>
                </a:lnTo>
                <a:lnTo>
                  <a:pt x="78505" y="346157"/>
                </a:lnTo>
                <a:lnTo>
                  <a:pt x="58372" y="385503"/>
                </a:lnTo>
                <a:lnTo>
                  <a:pt x="41018" y="426275"/>
                </a:lnTo>
                <a:lnTo>
                  <a:pt x="26560" y="468365"/>
                </a:lnTo>
                <a:lnTo>
                  <a:pt x="15113" y="511661"/>
                </a:lnTo>
                <a:lnTo>
                  <a:pt x="6794" y="556056"/>
                </a:lnTo>
                <a:lnTo>
                  <a:pt x="1717" y="601438"/>
                </a:lnTo>
                <a:lnTo>
                  <a:pt x="0" y="647700"/>
                </a:lnTo>
                <a:lnTo>
                  <a:pt x="1717" y="693961"/>
                </a:lnTo>
                <a:lnTo>
                  <a:pt x="6794" y="739343"/>
                </a:lnTo>
                <a:lnTo>
                  <a:pt x="15113" y="783738"/>
                </a:lnTo>
                <a:lnTo>
                  <a:pt x="26560" y="827034"/>
                </a:lnTo>
                <a:lnTo>
                  <a:pt x="41018" y="869124"/>
                </a:lnTo>
                <a:lnTo>
                  <a:pt x="58372" y="909896"/>
                </a:lnTo>
                <a:lnTo>
                  <a:pt x="78505" y="949242"/>
                </a:lnTo>
                <a:lnTo>
                  <a:pt x="101303" y="987052"/>
                </a:lnTo>
                <a:lnTo>
                  <a:pt x="126650" y="1023216"/>
                </a:lnTo>
                <a:lnTo>
                  <a:pt x="154429" y="1057625"/>
                </a:lnTo>
                <a:lnTo>
                  <a:pt x="184525" y="1090170"/>
                </a:lnTo>
                <a:lnTo>
                  <a:pt x="216822" y="1120741"/>
                </a:lnTo>
                <a:lnTo>
                  <a:pt x="251205" y="1149228"/>
                </a:lnTo>
                <a:lnTo>
                  <a:pt x="287558" y="1175522"/>
                </a:lnTo>
                <a:lnTo>
                  <a:pt x="325764" y="1199513"/>
                </a:lnTo>
                <a:lnTo>
                  <a:pt x="365709" y="1221092"/>
                </a:lnTo>
                <a:lnTo>
                  <a:pt x="407277" y="1240149"/>
                </a:lnTo>
                <a:lnTo>
                  <a:pt x="450351" y="1256575"/>
                </a:lnTo>
                <a:lnTo>
                  <a:pt x="494817" y="1270259"/>
                </a:lnTo>
                <a:lnTo>
                  <a:pt x="540558" y="1281094"/>
                </a:lnTo>
                <a:lnTo>
                  <a:pt x="587458" y="1288968"/>
                </a:lnTo>
                <a:lnTo>
                  <a:pt x="635403" y="1293773"/>
                </a:lnTo>
                <a:lnTo>
                  <a:pt x="684275" y="1295400"/>
                </a:lnTo>
                <a:lnTo>
                  <a:pt x="733148" y="1293773"/>
                </a:lnTo>
                <a:lnTo>
                  <a:pt x="781093" y="1288968"/>
                </a:lnTo>
                <a:lnTo>
                  <a:pt x="827993" y="1281094"/>
                </a:lnTo>
                <a:lnTo>
                  <a:pt x="873734" y="1270259"/>
                </a:lnTo>
                <a:lnTo>
                  <a:pt x="918200" y="1256575"/>
                </a:lnTo>
                <a:lnTo>
                  <a:pt x="961274" y="1240149"/>
                </a:lnTo>
                <a:lnTo>
                  <a:pt x="1002842" y="1221092"/>
                </a:lnTo>
                <a:lnTo>
                  <a:pt x="1042787" y="1199513"/>
                </a:lnTo>
                <a:lnTo>
                  <a:pt x="1080993" y="1175522"/>
                </a:lnTo>
                <a:lnTo>
                  <a:pt x="1117346" y="1149228"/>
                </a:lnTo>
                <a:lnTo>
                  <a:pt x="1151729" y="1120741"/>
                </a:lnTo>
                <a:lnTo>
                  <a:pt x="1184026" y="1090170"/>
                </a:lnTo>
                <a:lnTo>
                  <a:pt x="1214122" y="1057625"/>
                </a:lnTo>
                <a:lnTo>
                  <a:pt x="1241901" y="1023216"/>
                </a:lnTo>
                <a:lnTo>
                  <a:pt x="1267248" y="987052"/>
                </a:lnTo>
                <a:lnTo>
                  <a:pt x="1290046" y="949242"/>
                </a:lnTo>
                <a:lnTo>
                  <a:pt x="1310179" y="909896"/>
                </a:lnTo>
                <a:lnTo>
                  <a:pt x="1327533" y="869124"/>
                </a:lnTo>
                <a:lnTo>
                  <a:pt x="1341991" y="827034"/>
                </a:lnTo>
                <a:lnTo>
                  <a:pt x="1353438" y="783738"/>
                </a:lnTo>
                <a:lnTo>
                  <a:pt x="1361757" y="739343"/>
                </a:lnTo>
                <a:lnTo>
                  <a:pt x="1366834" y="693961"/>
                </a:lnTo>
                <a:lnTo>
                  <a:pt x="1368552" y="647700"/>
                </a:lnTo>
                <a:lnTo>
                  <a:pt x="1366834" y="601438"/>
                </a:lnTo>
                <a:lnTo>
                  <a:pt x="1361757" y="556056"/>
                </a:lnTo>
                <a:lnTo>
                  <a:pt x="1353438" y="511661"/>
                </a:lnTo>
                <a:lnTo>
                  <a:pt x="1341991" y="468365"/>
                </a:lnTo>
                <a:lnTo>
                  <a:pt x="1327533" y="426275"/>
                </a:lnTo>
                <a:lnTo>
                  <a:pt x="1310179" y="385503"/>
                </a:lnTo>
                <a:lnTo>
                  <a:pt x="1290046" y="346157"/>
                </a:lnTo>
                <a:lnTo>
                  <a:pt x="1267248" y="308347"/>
                </a:lnTo>
                <a:lnTo>
                  <a:pt x="1241901" y="272183"/>
                </a:lnTo>
                <a:lnTo>
                  <a:pt x="1214122" y="237774"/>
                </a:lnTo>
                <a:lnTo>
                  <a:pt x="1184026" y="205229"/>
                </a:lnTo>
                <a:lnTo>
                  <a:pt x="1151729" y="174658"/>
                </a:lnTo>
                <a:lnTo>
                  <a:pt x="1117346" y="146171"/>
                </a:lnTo>
                <a:lnTo>
                  <a:pt x="1080993" y="119877"/>
                </a:lnTo>
                <a:lnTo>
                  <a:pt x="1042787" y="95886"/>
                </a:lnTo>
                <a:lnTo>
                  <a:pt x="1002842" y="74307"/>
                </a:lnTo>
                <a:lnTo>
                  <a:pt x="961274" y="55250"/>
                </a:lnTo>
                <a:lnTo>
                  <a:pt x="918200" y="38824"/>
                </a:lnTo>
                <a:lnTo>
                  <a:pt x="873734" y="25140"/>
                </a:lnTo>
                <a:lnTo>
                  <a:pt x="827993" y="14305"/>
                </a:lnTo>
                <a:lnTo>
                  <a:pt x="781093" y="6431"/>
                </a:lnTo>
                <a:lnTo>
                  <a:pt x="733148" y="1626"/>
                </a:lnTo>
                <a:lnTo>
                  <a:pt x="684275" y="0"/>
                </a:lnTo>
                <a:close/>
              </a:path>
            </a:pathLst>
          </a:custGeom>
          <a:solidFill>
            <a:srgbClr val="D6D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0141" y="3808603"/>
            <a:ext cx="742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500" i="1" spc="-5" dirty="0">
                <a:latin typeface="Calibri"/>
                <a:cs typeface="Calibri"/>
              </a:rPr>
              <a:t>name</a:t>
            </a:r>
            <a:r>
              <a:rPr sz="1500" spc="-5" dirty="0">
                <a:latin typeface="Calibri"/>
                <a:cs typeface="Calibri"/>
              </a:rPr>
              <a:t>: </a:t>
            </a:r>
            <a:r>
              <a:rPr sz="1500" dirty="0">
                <a:latin typeface="Calibri"/>
                <a:cs typeface="Calibri"/>
              </a:rPr>
              <a:t> Jo</a:t>
            </a:r>
            <a:r>
              <a:rPr sz="1500" spc="5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1289" y="4024121"/>
            <a:ext cx="3456940" cy="76200"/>
          </a:xfrm>
          <a:custGeom>
            <a:avLst/>
            <a:gdLst/>
            <a:ahLst/>
            <a:cxnLst/>
            <a:rect l="l" t="t" r="r" b="b"/>
            <a:pathLst>
              <a:path w="34569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3456940" h="7620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3456940" h="76200">
                <a:moveTo>
                  <a:pt x="3456432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3456432" y="48005"/>
                </a:lnTo>
                <a:lnTo>
                  <a:pt x="3456432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46119" y="3230118"/>
            <a:ext cx="1355090" cy="75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S_FOR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sz="1500" i="1" spc="-5" dirty="0">
                <a:latin typeface="Calibri"/>
                <a:cs typeface="Calibri"/>
              </a:rPr>
              <a:t>since</a:t>
            </a:r>
            <a:r>
              <a:rPr sz="1500" spc="-5" dirty="0">
                <a:latin typeface="Calibri"/>
                <a:cs typeface="Calibri"/>
              </a:rPr>
              <a:t>: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1999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i="1" spc="-5" dirty="0">
                <a:latin typeface="Calibri"/>
                <a:cs typeface="Calibri"/>
              </a:rPr>
              <a:t>salary</a:t>
            </a:r>
            <a:r>
              <a:rPr sz="1500" spc="-5" dirty="0">
                <a:latin typeface="Calibri"/>
                <a:cs typeface="Calibri"/>
              </a:rPr>
              <a:t>: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140K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176" y="3376167"/>
            <a:ext cx="4649470" cy="1197610"/>
          </a:xfrm>
          <a:custGeom>
            <a:avLst/>
            <a:gdLst/>
            <a:ahLst/>
            <a:cxnLst/>
            <a:rect l="l" t="t" r="r" b="b"/>
            <a:pathLst>
              <a:path w="4649470" h="1197610">
                <a:moveTo>
                  <a:pt x="422605" y="362864"/>
                </a:moveTo>
                <a:lnTo>
                  <a:pt x="420890" y="349275"/>
                </a:lnTo>
                <a:lnTo>
                  <a:pt x="416318" y="335546"/>
                </a:lnTo>
                <a:lnTo>
                  <a:pt x="408038" y="322453"/>
                </a:lnTo>
                <a:lnTo>
                  <a:pt x="387032" y="295325"/>
                </a:lnTo>
                <a:lnTo>
                  <a:pt x="376364" y="279565"/>
                </a:lnTo>
                <a:lnTo>
                  <a:pt x="354482" y="244068"/>
                </a:lnTo>
                <a:lnTo>
                  <a:pt x="308838" y="159994"/>
                </a:lnTo>
                <a:lnTo>
                  <a:pt x="290982" y="125387"/>
                </a:lnTo>
                <a:lnTo>
                  <a:pt x="274726" y="89776"/>
                </a:lnTo>
                <a:lnTo>
                  <a:pt x="270256" y="74637"/>
                </a:lnTo>
                <a:lnTo>
                  <a:pt x="262674" y="72275"/>
                </a:lnTo>
                <a:lnTo>
                  <a:pt x="261886" y="72034"/>
                </a:lnTo>
                <a:lnTo>
                  <a:pt x="254317" y="74269"/>
                </a:lnTo>
                <a:lnTo>
                  <a:pt x="253746" y="79819"/>
                </a:lnTo>
                <a:lnTo>
                  <a:pt x="251485" y="82181"/>
                </a:lnTo>
                <a:lnTo>
                  <a:pt x="263448" y="130149"/>
                </a:lnTo>
                <a:lnTo>
                  <a:pt x="284822" y="176771"/>
                </a:lnTo>
                <a:lnTo>
                  <a:pt x="311277" y="222377"/>
                </a:lnTo>
                <a:lnTo>
                  <a:pt x="366788" y="307047"/>
                </a:lnTo>
                <a:lnTo>
                  <a:pt x="389496" y="344411"/>
                </a:lnTo>
                <a:lnTo>
                  <a:pt x="387413" y="343763"/>
                </a:lnTo>
                <a:lnTo>
                  <a:pt x="383946" y="343827"/>
                </a:lnTo>
                <a:lnTo>
                  <a:pt x="381139" y="341807"/>
                </a:lnTo>
                <a:lnTo>
                  <a:pt x="360045" y="319379"/>
                </a:lnTo>
                <a:lnTo>
                  <a:pt x="338836" y="298005"/>
                </a:lnTo>
                <a:lnTo>
                  <a:pt x="316877" y="277672"/>
                </a:lnTo>
                <a:lnTo>
                  <a:pt x="293522" y="258406"/>
                </a:lnTo>
                <a:lnTo>
                  <a:pt x="297129" y="265264"/>
                </a:lnTo>
                <a:lnTo>
                  <a:pt x="300075" y="274205"/>
                </a:lnTo>
                <a:lnTo>
                  <a:pt x="260731" y="241388"/>
                </a:lnTo>
                <a:lnTo>
                  <a:pt x="222326" y="206209"/>
                </a:lnTo>
                <a:lnTo>
                  <a:pt x="184873" y="168922"/>
                </a:lnTo>
                <a:lnTo>
                  <a:pt x="148361" y="129832"/>
                </a:lnTo>
                <a:lnTo>
                  <a:pt x="132143" y="111302"/>
                </a:lnTo>
                <a:lnTo>
                  <a:pt x="118084" y="95262"/>
                </a:lnTo>
                <a:lnTo>
                  <a:pt x="118084" y="147726"/>
                </a:lnTo>
                <a:lnTo>
                  <a:pt x="114617" y="147802"/>
                </a:lnTo>
                <a:lnTo>
                  <a:pt x="114579" y="146050"/>
                </a:lnTo>
                <a:lnTo>
                  <a:pt x="118084" y="147726"/>
                </a:lnTo>
                <a:lnTo>
                  <a:pt x="118084" y="95262"/>
                </a:lnTo>
                <a:lnTo>
                  <a:pt x="112788" y="89204"/>
                </a:lnTo>
                <a:lnTo>
                  <a:pt x="95542" y="68364"/>
                </a:lnTo>
                <a:lnTo>
                  <a:pt x="79857" y="49403"/>
                </a:lnTo>
                <a:lnTo>
                  <a:pt x="79857" y="108331"/>
                </a:lnTo>
                <a:lnTo>
                  <a:pt x="78486" y="109054"/>
                </a:lnTo>
                <a:lnTo>
                  <a:pt x="74269" y="106032"/>
                </a:lnTo>
                <a:lnTo>
                  <a:pt x="76327" y="104940"/>
                </a:lnTo>
                <a:lnTo>
                  <a:pt x="75603" y="103581"/>
                </a:lnTo>
                <a:lnTo>
                  <a:pt x="78397" y="105587"/>
                </a:lnTo>
                <a:lnTo>
                  <a:pt x="79857" y="108331"/>
                </a:lnTo>
                <a:lnTo>
                  <a:pt x="79857" y="49403"/>
                </a:lnTo>
                <a:lnTo>
                  <a:pt x="78346" y="47574"/>
                </a:lnTo>
                <a:lnTo>
                  <a:pt x="78346" y="102133"/>
                </a:lnTo>
                <a:lnTo>
                  <a:pt x="76492" y="101942"/>
                </a:lnTo>
                <a:lnTo>
                  <a:pt x="74650" y="101752"/>
                </a:lnTo>
                <a:lnTo>
                  <a:pt x="73444" y="99466"/>
                </a:lnTo>
                <a:lnTo>
                  <a:pt x="78346" y="102133"/>
                </a:lnTo>
                <a:lnTo>
                  <a:pt x="78346" y="47574"/>
                </a:lnTo>
                <a:lnTo>
                  <a:pt x="78143" y="47320"/>
                </a:lnTo>
                <a:lnTo>
                  <a:pt x="44437" y="4470"/>
                </a:lnTo>
                <a:lnTo>
                  <a:pt x="42341" y="3822"/>
                </a:lnTo>
                <a:lnTo>
                  <a:pt x="40259" y="3175"/>
                </a:lnTo>
                <a:lnTo>
                  <a:pt x="38163" y="2514"/>
                </a:lnTo>
                <a:lnTo>
                  <a:pt x="35560" y="10883"/>
                </a:lnTo>
                <a:lnTo>
                  <a:pt x="33832" y="10922"/>
                </a:lnTo>
                <a:lnTo>
                  <a:pt x="32105" y="10960"/>
                </a:lnTo>
                <a:lnTo>
                  <a:pt x="29222" y="5473"/>
                </a:lnTo>
                <a:lnTo>
                  <a:pt x="27127" y="4826"/>
                </a:lnTo>
                <a:lnTo>
                  <a:pt x="25044" y="4178"/>
                </a:lnTo>
                <a:lnTo>
                  <a:pt x="26327" y="0"/>
                </a:lnTo>
                <a:lnTo>
                  <a:pt x="23596" y="1435"/>
                </a:lnTo>
                <a:lnTo>
                  <a:pt x="20853" y="2882"/>
                </a:lnTo>
                <a:lnTo>
                  <a:pt x="19481" y="3594"/>
                </a:lnTo>
                <a:lnTo>
                  <a:pt x="18122" y="4318"/>
                </a:lnTo>
                <a:lnTo>
                  <a:pt x="11849" y="2362"/>
                </a:lnTo>
                <a:lnTo>
                  <a:pt x="10718" y="3543"/>
                </a:lnTo>
                <a:lnTo>
                  <a:pt x="6197" y="8255"/>
                </a:lnTo>
                <a:lnTo>
                  <a:pt x="5067" y="9436"/>
                </a:lnTo>
                <a:lnTo>
                  <a:pt x="0" y="22758"/>
                </a:lnTo>
                <a:lnTo>
                  <a:pt x="8064" y="36728"/>
                </a:lnTo>
                <a:lnTo>
                  <a:pt x="21323" y="50596"/>
                </a:lnTo>
                <a:lnTo>
                  <a:pt x="31838" y="63601"/>
                </a:lnTo>
                <a:lnTo>
                  <a:pt x="34645" y="65620"/>
                </a:lnTo>
                <a:lnTo>
                  <a:pt x="33845" y="60794"/>
                </a:lnTo>
                <a:lnTo>
                  <a:pt x="35293" y="63538"/>
                </a:lnTo>
                <a:lnTo>
                  <a:pt x="34645" y="65620"/>
                </a:lnTo>
                <a:lnTo>
                  <a:pt x="33997" y="67716"/>
                </a:lnTo>
                <a:lnTo>
                  <a:pt x="42354" y="70319"/>
                </a:lnTo>
                <a:lnTo>
                  <a:pt x="41643" y="68948"/>
                </a:lnTo>
                <a:lnTo>
                  <a:pt x="44373" y="67500"/>
                </a:lnTo>
                <a:lnTo>
                  <a:pt x="45097" y="68872"/>
                </a:lnTo>
                <a:lnTo>
                  <a:pt x="43726" y="69596"/>
                </a:lnTo>
                <a:lnTo>
                  <a:pt x="45821" y="70243"/>
                </a:lnTo>
                <a:lnTo>
                  <a:pt x="44450" y="70967"/>
                </a:lnTo>
                <a:lnTo>
                  <a:pt x="43726" y="69596"/>
                </a:lnTo>
                <a:lnTo>
                  <a:pt x="43078" y="71678"/>
                </a:lnTo>
                <a:lnTo>
                  <a:pt x="49784" y="81254"/>
                </a:lnTo>
                <a:lnTo>
                  <a:pt x="58089" y="89814"/>
                </a:lnTo>
                <a:lnTo>
                  <a:pt x="66522" y="97993"/>
                </a:lnTo>
                <a:lnTo>
                  <a:pt x="73583" y="106387"/>
                </a:lnTo>
                <a:lnTo>
                  <a:pt x="75031" y="109131"/>
                </a:lnTo>
                <a:lnTo>
                  <a:pt x="78562" y="112522"/>
                </a:lnTo>
                <a:lnTo>
                  <a:pt x="86918" y="115125"/>
                </a:lnTo>
                <a:lnTo>
                  <a:pt x="85559" y="115836"/>
                </a:lnTo>
                <a:lnTo>
                  <a:pt x="83464" y="115189"/>
                </a:lnTo>
                <a:lnTo>
                  <a:pt x="84188" y="116560"/>
                </a:lnTo>
                <a:lnTo>
                  <a:pt x="86995" y="118579"/>
                </a:lnTo>
                <a:lnTo>
                  <a:pt x="87642" y="116484"/>
                </a:lnTo>
                <a:lnTo>
                  <a:pt x="88366" y="117856"/>
                </a:lnTo>
                <a:lnTo>
                  <a:pt x="87071" y="122034"/>
                </a:lnTo>
                <a:lnTo>
                  <a:pt x="87604" y="121958"/>
                </a:lnTo>
                <a:lnTo>
                  <a:pt x="89090" y="119227"/>
                </a:lnTo>
                <a:lnTo>
                  <a:pt x="91160" y="119875"/>
                </a:lnTo>
                <a:lnTo>
                  <a:pt x="91897" y="121246"/>
                </a:lnTo>
                <a:lnTo>
                  <a:pt x="87604" y="121958"/>
                </a:lnTo>
                <a:lnTo>
                  <a:pt x="87071" y="122047"/>
                </a:lnTo>
                <a:lnTo>
                  <a:pt x="86423" y="124129"/>
                </a:lnTo>
                <a:lnTo>
                  <a:pt x="87388" y="122351"/>
                </a:lnTo>
                <a:lnTo>
                  <a:pt x="90601" y="125437"/>
                </a:lnTo>
                <a:lnTo>
                  <a:pt x="98183" y="132359"/>
                </a:lnTo>
                <a:lnTo>
                  <a:pt x="104127" y="138658"/>
                </a:lnTo>
                <a:lnTo>
                  <a:pt x="110172" y="143929"/>
                </a:lnTo>
                <a:lnTo>
                  <a:pt x="113436" y="145491"/>
                </a:lnTo>
                <a:lnTo>
                  <a:pt x="111163" y="147866"/>
                </a:lnTo>
                <a:lnTo>
                  <a:pt x="120815" y="155422"/>
                </a:lnTo>
                <a:lnTo>
                  <a:pt x="129311" y="163258"/>
                </a:lnTo>
                <a:lnTo>
                  <a:pt x="137566" y="171869"/>
                </a:lnTo>
                <a:lnTo>
                  <a:pt x="146494" y="181775"/>
                </a:lnTo>
                <a:lnTo>
                  <a:pt x="149885" y="178244"/>
                </a:lnTo>
                <a:lnTo>
                  <a:pt x="151968" y="178892"/>
                </a:lnTo>
                <a:lnTo>
                  <a:pt x="154787" y="180911"/>
                </a:lnTo>
                <a:lnTo>
                  <a:pt x="153416" y="181635"/>
                </a:lnTo>
                <a:lnTo>
                  <a:pt x="151320" y="180987"/>
                </a:lnTo>
                <a:lnTo>
                  <a:pt x="150672" y="183070"/>
                </a:lnTo>
                <a:lnTo>
                  <a:pt x="158610" y="186524"/>
                </a:lnTo>
                <a:lnTo>
                  <a:pt x="165023" y="194551"/>
                </a:lnTo>
                <a:lnTo>
                  <a:pt x="170243" y="201574"/>
                </a:lnTo>
                <a:lnTo>
                  <a:pt x="174625" y="201980"/>
                </a:lnTo>
                <a:lnTo>
                  <a:pt x="178231" y="208826"/>
                </a:lnTo>
                <a:lnTo>
                  <a:pt x="182473" y="213588"/>
                </a:lnTo>
                <a:lnTo>
                  <a:pt x="188747" y="215544"/>
                </a:lnTo>
                <a:lnTo>
                  <a:pt x="185216" y="212153"/>
                </a:lnTo>
                <a:lnTo>
                  <a:pt x="190042" y="211353"/>
                </a:lnTo>
                <a:lnTo>
                  <a:pt x="191490" y="214096"/>
                </a:lnTo>
                <a:lnTo>
                  <a:pt x="188747" y="215544"/>
                </a:lnTo>
                <a:lnTo>
                  <a:pt x="187375" y="216268"/>
                </a:lnTo>
                <a:lnTo>
                  <a:pt x="188099" y="217627"/>
                </a:lnTo>
                <a:lnTo>
                  <a:pt x="218732" y="242747"/>
                </a:lnTo>
                <a:lnTo>
                  <a:pt x="322008" y="329171"/>
                </a:lnTo>
                <a:lnTo>
                  <a:pt x="270141" y="323659"/>
                </a:lnTo>
                <a:lnTo>
                  <a:pt x="245706" y="321589"/>
                </a:lnTo>
                <a:lnTo>
                  <a:pt x="219354" y="320192"/>
                </a:lnTo>
                <a:lnTo>
                  <a:pt x="215226" y="327266"/>
                </a:lnTo>
                <a:lnTo>
                  <a:pt x="214033" y="334594"/>
                </a:lnTo>
                <a:lnTo>
                  <a:pt x="215811" y="341998"/>
                </a:lnTo>
                <a:lnTo>
                  <a:pt x="220649" y="349262"/>
                </a:lnTo>
                <a:lnTo>
                  <a:pt x="267614" y="347522"/>
                </a:lnTo>
                <a:lnTo>
                  <a:pt x="312635" y="352056"/>
                </a:lnTo>
                <a:lnTo>
                  <a:pt x="356425" y="360502"/>
                </a:lnTo>
                <a:lnTo>
                  <a:pt x="399745" y="370522"/>
                </a:lnTo>
                <a:lnTo>
                  <a:pt x="403275" y="373913"/>
                </a:lnTo>
                <a:lnTo>
                  <a:pt x="407454" y="375208"/>
                </a:lnTo>
                <a:lnTo>
                  <a:pt x="410883" y="378498"/>
                </a:lnTo>
                <a:lnTo>
                  <a:pt x="414553" y="376567"/>
                </a:lnTo>
                <a:lnTo>
                  <a:pt x="419849" y="373557"/>
                </a:lnTo>
                <a:lnTo>
                  <a:pt x="422605" y="362864"/>
                </a:lnTo>
                <a:close/>
              </a:path>
              <a:path w="4649470" h="1197610">
                <a:moveTo>
                  <a:pt x="4649190" y="864184"/>
                </a:moveTo>
                <a:lnTo>
                  <a:pt x="4628883" y="821804"/>
                </a:lnTo>
                <a:lnTo>
                  <a:pt x="4615116" y="778700"/>
                </a:lnTo>
                <a:lnTo>
                  <a:pt x="4605426" y="735164"/>
                </a:lnTo>
                <a:lnTo>
                  <a:pt x="4597362" y="691438"/>
                </a:lnTo>
                <a:lnTo>
                  <a:pt x="4599063" y="686854"/>
                </a:lnTo>
                <a:lnTo>
                  <a:pt x="4598594" y="682498"/>
                </a:lnTo>
                <a:lnTo>
                  <a:pt x="4600245" y="678040"/>
                </a:lnTo>
                <a:lnTo>
                  <a:pt x="4597006" y="675449"/>
                </a:lnTo>
                <a:lnTo>
                  <a:pt x="4592142" y="671791"/>
                </a:lnTo>
                <a:lnTo>
                  <a:pt x="4581233" y="673519"/>
                </a:lnTo>
                <a:lnTo>
                  <a:pt x="4569447" y="680504"/>
                </a:lnTo>
                <a:lnTo>
                  <a:pt x="4558677" y="690168"/>
                </a:lnTo>
                <a:lnTo>
                  <a:pt x="4549978" y="702983"/>
                </a:lnTo>
                <a:lnTo>
                  <a:pt x="4533455" y="733044"/>
                </a:lnTo>
                <a:lnTo>
                  <a:pt x="4523244" y="749109"/>
                </a:lnTo>
                <a:lnTo>
                  <a:pt x="4499394" y="783310"/>
                </a:lnTo>
                <a:lnTo>
                  <a:pt x="4440453" y="858659"/>
                </a:lnTo>
                <a:lnTo>
                  <a:pt x="4415828" y="888822"/>
                </a:lnTo>
                <a:lnTo>
                  <a:pt x="4389628" y="917917"/>
                </a:lnTo>
                <a:lnTo>
                  <a:pt x="4377525" y="928052"/>
                </a:lnTo>
                <a:lnTo>
                  <a:pt x="4378376" y="935939"/>
                </a:lnTo>
                <a:lnTo>
                  <a:pt x="4378464" y="936764"/>
                </a:lnTo>
                <a:lnTo>
                  <a:pt x="4383532" y="942809"/>
                </a:lnTo>
                <a:lnTo>
                  <a:pt x="4388853" y="941120"/>
                </a:lnTo>
                <a:lnTo>
                  <a:pt x="4391914" y="942263"/>
                </a:lnTo>
                <a:lnTo>
                  <a:pt x="4431157" y="912177"/>
                </a:lnTo>
                <a:lnTo>
                  <a:pt x="4465409" y="874014"/>
                </a:lnTo>
                <a:lnTo>
                  <a:pt x="4496701" y="831583"/>
                </a:lnTo>
                <a:lnTo>
                  <a:pt x="4552264" y="746950"/>
                </a:lnTo>
                <a:lnTo>
                  <a:pt x="4577486" y="711238"/>
                </a:lnTo>
                <a:lnTo>
                  <a:pt x="4577727" y="713409"/>
                </a:lnTo>
                <a:lnTo>
                  <a:pt x="4579175" y="716559"/>
                </a:lnTo>
                <a:lnTo>
                  <a:pt x="4578439" y="719950"/>
                </a:lnTo>
                <a:lnTo>
                  <a:pt x="4566272" y="748220"/>
                </a:lnTo>
                <a:lnTo>
                  <a:pt x="4555096" y="776185"/>
                </a:lnTo>
                <a:lnTo>
                  <a:pt x="4545190" y="804430"/>
                </a:lnTo>
                <a:lnTo>
                  <a:pt x="4536833" y="833526"/>
                </a:lnTo>
                <a:lnTo>
                  <a:pt x="4541685" y="827493"/>
                </a:lnTo>
                <a:lnTo>
                  <a:pt x="4548708" y="821220"/>
                </a:lnTo>
                <a:lnTo>
                  <a:pt x="4544136" y="836790"/>
                </a:lnTo>
                <a:lnTo>
                  <a:pt x="4534281" y="870381"/>
                </a:lnTo>
                <a:lnTo>
                  <a:pt x="4517288" y="919619"/>
                </a:lnTo>
                <a:lnTo>
                  <a:pt x="4506607" y="946886"/>
                </a:lnTo>
                <a:lnTo>
                  <a:pt x="4506607" y="1041679"/>
                </a:lnTo>
                <a:lnTo>
                  <a:pt x="4505020" y="1042403"/>
                </a:lnTo>
                <a:lnTo>
                  <a:pt x="4505160" y="1038529"/>
                </a:lnTo>
                <a:lnTo>
                  <a:pt x="4506607" y="1041679"/>
                </a:lnTo>
                <a:lnTo>
                  <a:pt x="4506607" y="946886"/>
                </a:lnTo>
                <a:lnTo>
                  <a:pt x="4498010" y="968819"/>
                </a:lnTo>
                <a:lnTo>
                  <a:pt x="4493653" y="978852"/>
                </a:lnTo>
                <a:lnTo>
                  <a:pt x="4493653" y="1076744"/>
                </a:lnTo>
                <a:lnTo>
                  <a:pt x="4490567" y="1076464"/>
                </a:lnTo>
                <a:lnTo>
                  <a:pt x="4490326" y="1074305"/>
                </a:lnTo>
                <a:lnTo>
                  <a:pt x="4491304" y="1073086"/>
                </a:lnTo>
                <a:lnTo>
                  <a:pt x="4493653" y="1076744"/>
                </a:lnTo>
                <a:lnTo>
                  <a:pt x="4493653" y="978852"/>
                </a:lnTo>
                <a:lnTo>
                  <a:pt x="4485462" y="997699"/>
                </a:lnTo>
                <a:lnTo>
                  <a:pt x="4485462" y="1090244"/>
                </a:lnTo>
                <a:lnTo>
                  <a:pt x="4484357" y="1095324"/>
                </a:lnTo>
                <a:lnTo>
                  <a:pt x="4482554" y="1093863"/>
                </a:lnTo>
                <a:lnTo>
                  <a:pt x="4481576" y="1095057"/>
                </a:lnTo>
                <a:lnTo>
                  <a:pt x="4482312" y="1091692"/>
                </a:lnTo>
                <a:lnTo>
                  <a:pt x="4484255" y="1089279"/>
                </a:lnTo>
                <a:lnTo>
                  <a:pt x="4485462" y="1090244"/>
                </a:lnTo>
                <a:lnTo>
                  <a:pt x="4485462" y="997699"/>
                </a:lnTo>
                <a:lnTo>
                  <a:pt x="4480280" y="1009611"/>
                </a:lnTo>
                <a:lnTo>
                  <a:pt x="4480280" y="1096695"/>
                </a:lnTo>
                <a:lnTo>
                  <a:pt x="4478667" y="1098689"/>
                </a:lnTo>
                <a:lnTo>
                  <a:pt x="4479163" y="1093139"/>
                </a:lnTo>
                <a:lnTo>
                  <a:pt x="4479722" y="1094905"/>
                </a:lnTo>
                <a:lnTo>
                  <a:pt x="4480280" y="1096695"/>
                </a:lnTo>
                <a:lnTo>
                  <a:pt x="4480280" y="1009611"/>
                </a:lnTo>
                <a:lnTo>
                  <a:pt x="4476686" y="1017879"/>
                </a:lnTo>
                <a:lnTo>
                  <a:pt x="4474692" y="1022083"/>
                </a:lnTo>
                <a:lnTo>
                  <a:pt x="4466158" y="1040142"/>
                </a:lnTo>
                <a:lnTo>
                  <a:pt x="4453598" y="1066685"/>
                </a:lnTo>
                <a:lnTo>
                  <a:pt x="4441342" y="1090803"/>
                </a:lnTo>
                <a:lnTo>
                  <a:pt x="4428972" y="1115136"/>
                </a:lnTo>
                <a:lnTo>
                  <a:pt x="4403090" y="1163129"/>
                </a:lnTo>
                <a:lnTo>
                  <a:pt x="4403318" y="1165313"/>
                </a:lnTo>
                <a:lnTo>
                  <a:pt x="4403560" y="1167485"/>
                </a:lnTo>
                <a:lnTo>
                  <a:pt x="4403801" y="1169670"/>
                </a:lnTo>
                <a:lnTo>
                  <a:pt x="4412500" y="1168717"/>
                </a:lnTo>
                <a:lnTo>
                  <a:pt x="4413224" y="1170279"/>
                </a:lnTo>
                <a:lnTo>
                  <a:pt x="4413948" y="1171854"/>
                </a:lnTo>
                <a:lnTo>
                  <a:pt x="4410062" y="1176693"/>
                </a:lnTo>
                <a:lnTo>
                  <a:pt x="4410303" y="1178864"/>
                </a:lnTo>
                <a:lnTo>
                  <a:pt x="4410532" y="1181036"/>
                </a:lnTo>
                <a:lnTo>
                  <a:pt x="4406189" y="1181519"/>
                </a:lnTo>
                <a:lnTo>
                  <a:pt x="4408602" y="1183449"/>
                </a:lnTo>
                <a:lnTo>
                  <a:pt x="4411015" y="1185392"/>
                </a:lnTo>
                <a:lnTo>
                  <a:pt x="4412221" y="1186357"/>
                </a:lnTo>
                <a:lnTo>
                  <a:pt x="4413428" y="1187335"/>
                </a:lnTo>
                <a:lnTo>
                  <a:pt x="4414139" y="1193863"/>
                </a:lnTo>
                <a:lnTo>
                  <a:pt x="4415663" y="1194435"/>
                </a:lnTo>
                <a:lnTo>
                  <a:pt x="4421784" y="1196695"/>
                </a:lnTo>
                <a:lnTo>
                  <a:pt x="4423321" y="1197267"/>
                </a:lnTo>
                <a:lnTo>
                  <a:pt x="4437558" y="1196606"/>
                </a:lnTo>
                <a:lnTo>
                  <a:pt x="4447159" y="1183640"/>
                </a:lnTo>
                <a:lnTo>
                  <a:pt x="4454601" y="1165961"/>
                </a:lnTo>
                <a:lnTo>
                  <a:pt x="4462348" y="1151140"/>
                </a:lnTo>
                <a:lnTo>
                  <a:pt x="4463085" y="1147762"/>
                </a:lnTo>
                <a:lnTo>
                  <a:pt x="4458970" y="1150416"/>
                </a:lnTo>
                <a:lnTo>
                  <a:pt x="4460900" y="1148003"/>
                </a:lnTo>
                <a:lnTo>
                  <a:pt x="4463085" y="1147762"/>
                </a:lnTo>
                <a:lnTo>
                  <a:pt x="4465256" y="1147521"/>
                </a:lnTo>
                <a:lnTo>
                  <a:pt x="4464316" y="1138809"/>
                </a:lnTo>
                <a:lnTo>
                  <a:pt x="4463339" y="1140015"/>
                </a:lnTo>
                <a:lnTo>
                  <a:pt x="4460926" y="1138097"/>
                </a:lnTo>
                <a:lnTo>
                  <a:pt x="4461903" y="1136878"/>
                </a:lnTo>
                <a:lnTo>
                  <a:pt x="4463110" y="1137843"/>
                </a:lnTo>
                <a:lnTo>
                  <a:pt x="4462869" y="1135672"/>
                </a:lnTo>
                <a:lnTo>
                  <a:pt x="4464075" y="1136637"/>
                </a:lnTo>
                <a:lnTo>
                  <a:pt x="4463110" y="1137843"/>
                </a:lnTo>
                <a:lnTo>
                  <a:pt x="4465282" y="1137602"/>
                </a:lnTo>
                <a:lnTo>
                  <a:pt x="4471390" y="1127645"/>
                </a:lnTo>
                <a:lnTo>
                  <a:pt x="4475937" y="1116622"/>
                </a:lnTo>
                <a:lnTo>
                  <a:pt x="4480077" y="1105636"/>
                </a:lnTo>
                <a:lnTo>
                  <a:pt x="4484967" y="1095806"/>
                </a:lnTo>
                <a:lnTo>
                  <a:pt x="4486910" y="1093393"/>
                </a:lnTo>
                <a:lnTo>
                  <a:pt x="4488612" y="1088796"/>
                </a:lnTo>
                <a:lnTo>
                  <a:pt x="4487659" y="1080109"/>
                </a:lnTo>
                <a:lnTo>
                  <a:pt x="4488866" y="1081062"/>
                </a:lnTo>
                <a:lnTo>
                  <a:pt x="4489107" y="1083233"/>
                </a:lnTo>
                <a:lnTo>
                  <a:pt x="4490072" y="1082027"/>
                </a:lnTo>
                <a:lnTo>
                  <a:pt x="4490809" y="1078649"/>
                </a:lnTo>
                <a:lnTo>
                  <a:pt x="4488637" y="1078890"/>
                </a:lnTo>
                <a:lnTo>
                  <a:pt x="4489602" y="1077683"/>
                </a:lnTo>
                <a:lnTo>
                  <a:pt x="4493946" y="1077201"/>
                </a:lnTo>
                <a:lnTo>
                  <a:pt x="4496130" y="1076960"/>
                </a:lnTo>
                <a:lnTo>
                  <a:pt x="4494111" y="1076782"/>
                </a:lnTo>
                <a:lnTo>
                  <a:pt x="4495660" y="1072603"/>
                </a:lnTo>
                <a:lnTo>
                  <a:pt x="4498987" y="1062901"/>
                </a:lnTo>
                <a:lnTo>
                  <a:pt x="4502404" y="1054938"/>
                </a:lnTo>
                <a:lnTo>
                  <a:pt x="4504829" y="1047292"/>
                </a:lnTo>
                <a:lnTo>
                  <a:pt x="4504969" y="1043673"/>
                </a:lnTo>
                <a:lnTo>
                  <a:pt x="4508043" y="1044816"/>
                </a:lnTo>
                <a:lnTo>
                  <a:pt x="4511129" y="1032954"/>
                </a:lnTo>
                <a:lnTo>
                  <a:pt x="4514939" y="1022045"/>
                </a:lnTo>
                <a:lnTo>
                  <a:pt x="4519549" y="1011034"/>
                </a:lnTo>
                <a:lnTo>
                  <a:pt x="4525086" y="998905"/>
                </a:lnTo>
                <a:lnTo>
                  <a:pt x="4520489" y="997204"/>
                </a:lnTo>
                <a:lnTo>
                  <a:pt x="4520260" y="995032"/>
                </a:lnTo>
                <a:lnTo>
                  <a:pt x="4520984" y="991641"/>
                </a:lnTo>
                <a:lnTo>
                  <a:pt x="4522190" y="992606"/>
                </a:lnTo>
                <a:lnTo>
                  <a:pt x="4522432" y="994791"/>
                </a:lnTo>
                <a:lnTo>
                  <a:pt x="4524616" y="994549"/>
                </a:lnTo>
                <a:lnTo>
                  <a:pt x="4524616" y="985901"/>
                </a:lnTo>
                <a:lnTo>
                  <a:pt x="4529429" y="976820"/>
                </a:lnTo>
                <a:lnTo>
                  <a:pt x="4533785" y="969238"/>
                </a:lnTo>
                <a:lnTo>
                  <a:pt x="4532414" y="965060"/>
                </a:lnTo>
                <a:lnTo>
                  <a:pt x="4537265" y="959027"/>
                </a:lnTo>
                <a:lnTo>
                  <a:pt x="4539932" y="953223"/>
                </a:lnTo>
                <a:lnTo>
                  <a:pt x="4539221" y="946696"/>
                </a:lnTo>
                <a:lnTo>
                  <a:pt x="4537532" y="951293"/>
                </a:lnTo>
                <a:lnTo>
                  <a:pt x="4534878" y="947191"/>
                </a:lnTo>
                <a:lnTo>
                  <a:pt x="4536821" y="944765"/>
                </a:lnTo>
                <a:lnTo>
                  <a:pt x="4539221" y="946696"/>
                </a:lnTo>
                <a:lnTo>
                  <a:pt x="4540440" y="947674"/>
                </a:lnTo>
                <a:lnTo>
                  <a:pt x="4541405" y="946467"/>
                </a:lnTo>
                <a:lnTo>
                  <a:pt x="4552251" y="908367"/>
                </a:lnTo>
                <a:lnTo>
                  <a:pt x="4590389" y="779208"/>
                </a:lnTo>
                <a:lnTo>
                  <a:pt x="4605985" y="828979"/>
                </a:lnTo>
                <a:lnTo>
                  <a:pt x="4613821" y="852220"/>
                </a:lnTo>
                <a:lnTo>
                  <a:pt x="4623041" y="876947"/>
                </a:lnTo>
                <a:lnTo>
                  <a:pt x="4631169" y="877925"/>
                </a:lnTo>
                <a:lnTo>
                  <a:pt x="4638370" y="876096"/>
                </a:lnTo>
                <a:lnTo>
                  <a:pt x="4644441" y="871512"/>
                </a:lnTo>
                <a:lnTo>
                  <a:pt x="4649190" y="864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9099" y="3063366"/>
            <a:ext cx="70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N</a:t>
            </a:r>
            <a:r>
              <a:rPr sz="1800" b="1" spc="5" dirty="0">
                <a:latin typeface="Segoe Print"/>
                <a:cs typeface="Segoe Print"/>
              </a:rPr>
              <a:t>o</a:t>
            </a:r>
            <a:r>
              <a:rPr sz="1800" b="1" spc="-5" dirty="0">
                <a:latin typeface="Segoe Print"/>
                <a:cs typeface="Segoe Print"/>
              </a:rPr>
              <a:t>d</a:t>
            </a:r>
            <a:r>
              <a:rPr sz="1800" b="1" dirty="0">
                <a:latin typeface="Segoe Print"/>
                <a:cs typeface="Segoe Print"/>
              </a:rPr>
              <a:t>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5350" y="4460240"/>
            <a:ext cx="67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Edges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78301" y="3580316"/>
            <a:ext cx="440690" cy="357505"/>
          </a:xfrm>
          <a:custGeom>
            <a:avLst/>
            <a:gdLst/>
            <a:ahLst/>
            <a:cxnLst/>
            <a:rect l="l" t="t" r="r" b="b"/>
            <a:pathLst>
              <a:path w="440690" h="357504">
                <a:moveTo>
                  <a:pt x="70075" y="156624"/>
                </a:moveTo>
                <a:lnTo>
                  <a:pt x="62070" y="160113"/>
                </a:lnTo>
                <a:lnTo>
                  <a:pt x="55571" y="206656"/>
                </a:lnTo>
                <a:lnTo>
                  <a:pt x="43235" y="250185"/>
                </a:lnTo>
                <a:lnTo>
                  <a:pt x="27251" y="291830"/>
                </a:lnTo>
                <a:lnTo>
                  <a:pt x="9808" y="332723"/>
                </a:lnTo>
                <a:lnTo>
                  <a:pt x="5851" y="335609"/>
                </a:lnTo>
                <a:lnTo>
                  <a:pt x="3840" y="339498"/>
                </a:lnTo>
                <a:lnTo>
                  <a:pt x="0" y="342299"/>
                </a:lnTo>
                <a:lnTo>
                  <a:pt x="1261" y="346256"/>
                </a:lnTo>
                <a:lnTo>
                  <a:pt x="3298" y="351982"/>
                </a:lnTo>
                <a:lnTo>
                  <a:pt x="13346" y="356571"/>
                </a:lnTo>
                <a:lnTo>
                  <a:pt x="27028" y="357261"/>
                </a:lnTo>
                <a:lnTo>
                  <a:pt x="41343" y="355159"/>
                </a:lnTo>
                <a:lnTo>
                  <a:pt x="55680" y="349295"/>
                </a:lnTo>
                <a:lnTo>
                  <a:pt x="86060" y="333366"/>
                </a:lnTo>
                <a:lnTo>
                  <a:pt x="103451" y="325614"/>
                </a:lnTo>
                <a:lnTo>
                  <a:pt x="142224" y="310285"/>
                </a:lnTo>
                <a:lnTo>
                  <a:pt x="232991" y="280056"/>
                </a:lnTo>
                <a:lnTo>
                  <a:pt x="327431" y="249951"/>
                </a:lnTo>
                <a:lnTo>
                  <a:pt x="327807" y="249222"/>
                </a:lnTo>
                <a:lnTo>
                  <a:pt x="326931" y="241379"/>
                </a:lnTo>
                <a:lnTo>
                  <a:pt x="321564" y="239841"/>
                </a:lnTo>
                <a:lnTo>
                  <a:pt x="319641" y="237205"/>
                </a:lnTo>
                <a:lnTo>
                  <a:pt x="37309" y="327205"/>
                </a:lnTo>
                <a:lnTo>
                  <a:pt x="38314" y="325260"/>
                </a:lnTo>
                <a:lnTo>
                  <a:pt x="38850" y="321840"/>
                </a:lnTo>
                <a:lnTo>
                  <a:pt x="41331" y="319425"/>
                </a:lnTo>
                <a:lnTo>
                  <a:pt x="67100" y="302581"/>
                </a:lnTo>
                <a:lnTo>
                  <a:pt x="91864" y="285447"/>
                </a:lnTo>
                <a:lnTo>
                  <a:pt x="115723" y="267385"/>
                </a:lnTo>
                <a:lnTo>
                  <a:pt x="138776" y="247752"/>
                </a:lnTo>
                <a:lnTo>
                  <a:pt x="131395" y="250105"/>
                </a:lnTo>
                <a:lnTo>
                  <a:pt x="122069" y="251450"/>
                </a:lnTo>
                <a:lnTo>
                  <a:pt x="134485" y="240995"/>
                </a:lnTo>
                <a:lnTo>
                  <a:pt x="64117" y="263426"/>
                </a:lnTo>
                <a:lnTo>
                  <a:pt x="78623" y="213319"/>
                </a:lnTo>
                <a:lnTo>
                  <a:pt x="84940" y="189630"/>
                </a:lnTo>
                <a:lnTo>
                  <a:pt x="90917" y="163916"/>
                </a:lnTo>
                <a:lnTo>
                  <a:pt x="84682" y="158619"/>
                </a:lnTo>
                <a:lnTo>
                  <a:pt x="77673" y="156157"/>
                </a:lnTo>
                <a:lnTo>
                  <a:pt x="70075" y="156624"/>
                </a:lnTo>
                <a:close/>
              </a:path>
              <a:path w="440690" h="357504">
                <a:moveTo>
                  <a:pt x="327431" y="249951"/>
                </a:moveTo>
                <a:lnTo>
                  <a:pt x="232991" y="280056"/>
                </a:lnTo>
                <a:lnTo>
                  <a:pt x="270185" y="268529"/>
                </a:lnTo>
                <a:lnTo>
                  <a:pt x="308090" y="258756"/>
                </a:lnTo>
                <a:lnTo>
                  <a:pt x="317415" y="257408"/>
                </a:lnTo>
                <a:lnTo>
                  <a:pt x="323786" y="257002"/>
                </a:lnTo>
                <a:lnTo>
                  <a:pt x="327431" y="249951"/>
                </a:lnTo>
                <a:close/>
              </a:path>
              <a:path w="440690" h="357504">
                <a:moveTo>
                  <a:pt x="220671" y="253471"/>
                </a:moveTo>
                <a:lnTo>
                  <a:pt x="171148" y="271544"/>
                </a:lnTo>
                <a:lnTo>
                  <a:pt x="78067" y="311385"/>
                </a:lnTo>
                <a:lnTo>
                  <a:pt x="37309" y="327205"/>
                </a:lnTo>
                <a:lnTo>
                  <a:pt x="319641" y="237205"/>
                </a:lnTo>
                <a:lnTo>
                  <a:pt x="318679" y="235887"/>
                </a:lnTo>
                <a:lnTo>
                  <a:pt x="270315" y="240594"/>
                </a:lnTo>
                <a:lnTo>
                  <a:pt x="220671" y="253471"/>
                </a:lnTo>
                <a:close/>
              </a:path>
              <a:path w="440690" h="357504">
                <a:moveTo>
                  <a:pt x="198842" y="150626"/>
                </a:moveTo>
                <a:lnTo>
                  <a:pt x="197368" y="151096"/>
                </a:lnTo>
                <a:lnTo>
                  <a:pt x="167279" y="176857"/>
                </a:lnTo>
                <a:lnTo>
                  <a:pt x="64117" y="263426"/>
                </a:lnTo>
                <a:lnTo>
                  <a:pt x="134485" y="240995"/>
                </a:lnTo>
                <a:lnTo>
                  <a:pt x="161267" y="218443"/>
                </a:lnTo>
                <a:lnTo>
                  <a:pt x="202632" y="186791"/>
                </a:lnTo>
                <a:lnTo>
                  <a:pt x="245890" y="156440"/>
                </a:lnTo>
                <a:lnTo>
                  <a:pt x="290767" y="127334"/>
                </a:lnTo>
                <a:lnTo>
                  <a:pt x="294756" y="124926"/>
                </a:lnTo>
                <a:lnTo>
                  <a:pt x="200252" y="155051"/>
                </a:lnTo>
                <a:lnTo>
                  <a:pt x="198842" y="150626"/>
                </a:lnTo>
                <a:close/>
              </a:path>
              <a:path w="440690" h="357504">
                <a:moveTo>
                  <a:pt x="311849" y="114603"/>
                </a:moveTo>
                <a:lnTo>
                  <a:pt x="203269" y="149215"/>
                </a:lnTo>
                <a:lnTo>
                  <a:pt x="203206" y="154109"/>
                </a:lnTo>
                <a:lnTo>
                  <a:pt x="294756" y="124926"/>
                </a:lnTo>
                <a:lnTo>
                  <a:pt x="311849" y="114603"/>
                </a:lnTo>
                <a:close/>
              </a:path>
              <a:path w="440690" h="357504">
                <a:moveTo>
                  <a:pt x="237940" y="120295"/>
                </a:moveTo>
                <a:lnTo>
                  <a:pt x="233153" y="127507"/>
                </a:lnTo>
                <a:lnTo>
                  <a:pt x="224126" y="132415"/>
                </a:lnTo>
                <a:lnTo>
                  <a:pt x="216307" y="136330"/>
                </a:lnTo>
                <a:lnTo>
                  <a:pt x="215143" y="140562"/>
                </a:lnTo>
                <a:lnTo>
                  <a:pt x="207762" y="142914"/>
                </a:lnTo>
                <a:lnTo>
                  <a:pt x="202330" y="146269"/>
                </a:lnTo>
                <a:lnTo>
                  <a:pt x="199313" y="152104"/>
                </a:lnTo>
                <a:lnTo>
                  <a:pt x="203269" y="149215"/>
                </a:lnTo>
                <a:lnTo>
                  <a:pt x="311849" y="114603"/>
                </a:lnTo>
                <a:lnTo>
                  <a:pt x="336991" y="99419"/>
                </a:lnTo>
                <a:lnTo>
                  <a:pt x="360531" y="86090"/>
                </a:lnTo>
                <a:lnTo>
                  <a:pt x="239351" y="124719"/>
                </a:lnTo>
                <a:lnTo>
                  <a:pt x="238881" y="123246"/>
                </a:lnTo>
                <a:lnTo>
                  <a:pt x="239884" y="121298"/>
                </a:lnTo>
                <a:lnTo>
                  <a:pt x="237940" y="120295"/>
                </a:lnTo>
                <a:close/>
              </a:path>
              <a:path w="440690" h="357504">
                <a:moveTo>
                  <a:pt x="279522" y="87549"/>
                </a:moveTo>
                <a:lnTo>
                  <a:pt x="270397" y="95737"/>
                </a:lnTo>
                <a:lnTo>
                  <a:pt x="261196" y="102731"/>
                </a:lnTo>
                <a:lnTo>
                  <a:pt x="251266" y="109349"/>
                </a:lnTo>
                <a:lnTo>
                  <a:pt x="239954" y="116407"/>
                </a:lnTo>
                <a:lnTo>
                  <a:pt x="242837" y="120357"/>
                </a:lnTo>
                <a:lnTo>
                  <a:pt x="241834" y="122305"/>
                </a:lnTo>
                <a:lnTo>
                  <a:pt x="239351" y="124719"/>
                </a:lnTo>
                <a:lnTo>
                  <a:pt x="360531" y="86090"/>
                </a:lnTo>
                <a:lnTo>
                  <a:pt x="384287" y="72640"/>
                </a:lnTo>
                <a:lnTo>
                  <a:pt x="432383" y="46941"/>
                </a:lnTo>
                <a:lnTo>
                  <a:pt x="433388" y="44998"/>
                </a:lnTo>
                <a:lnTo>
                  <a:pt x="278449" y="94388"/>
                </a:lnTo>
                <a:lnTo>
                  <a:pt x="278982" y="90967"/>
                </a:lnTo>
                <a:lnTo>
                  <a:pt x="281443" y="90183"/>
                </a:lnTo>
                <a:lnTo>
                  <a:pt x="279522" y="87549"/>
                </a:lnTo>
                <a:close/>
              </a:path>
              <a:path w="440690" h="357504">
                <a:moveTo>
                  <a:pt x="280716" y="91239"/>
                </a:moveTo>
                <a:lnTo>
                  <a:pt x="278449" y="94388"/>
                </a:lnTo>
                <a:lnTo>
                  <a:pt x="433388" y="44998"/>
                </a:lnTo>
                <a:lnTo>
                  <a:pt x="434392" y="43055"/>
                </a:lnTo>
                <a:lnTo>
                  <a:pt x="282407" y="91504"/>
                </a:lnTo>
                <a:lnTo>
                  <a:pt x="280716" y="91239"/>
                </a:lnTo>
                <a:close/>
              </a:path>
              <a:path w="440690" h="357504">
                <a:moveTo>
                  <a:pt x="281460" y="90206"/>
                </a:moveTo>
                <a:lnTo>
                  <a:pt x="280716" y="91239"/>
                </a:lnTo>
                <a:lnTo>
                  <a:pt x="282407" y="91504"/>
                </a:lnTo>
                <a:lnTo>
                  <a:pt x="281460" y="90206"/>
                </a:lnTo>
                <a:close/>
              </a:path>
              <a:path w="440690" h="357504">
                <a:moveTo>
                  <a:pt x="308803" y="68615"/>
                </a:moveTo>
                <a:lnTo>
                  <a:pt x="305204" y="71237"/>
                </a:lnTo>
                <a:lnTo>
                  <a:pt x="297064" y="77487"/>
                </a:lnTo>
                <a:lnTo>
                  <a:pt x="289816" y="82235"/>
                </a:lnTo>
                <a:lnTo>
                  <a:pt x="283572" y="87272"/>
                </a:lnTo>
                <a:lnTo>
                  <a:pt x="281460" y="90206"/>
                </a:lnTo>
                <a:lnTo>
                  <a:pt x="282407" y="91504"/>
                </a:lnTo>
                <a:lnTo>
                  <a:pt x="434392" y="43055"/>
                </a:lnTo>
                <a:lnTo>
                  <a:pt x="435400" y="41105"/>
                </a:lnTo>
                <a:lnTo>
                  <a:pt x="427619" y="37089"/>
                </a:lnTo>
                <a:lnTo>
                  <a:pt x="427885" y="35381"/>
                </a:lnTo>
                <a:lnTo>
                  <a:pt x="309099" y="73247"/>
                </a:lnTo>
                <a:lnTo>
                  <a:pt x="309155" y="68896"/>
                </a:lnTo>
                <a:lnTo>
                  <a:pt x="308803" y="68615"/>
                </a:lnTo>
                <a:close/>
              </a:path>
              <a:path w="440690" h="357504">
                <a:moveTo>
                  <a:pt x="281443" y="90183"/>
                </a:moveTo>
                <a:lnTo>
                  <a:pt x="278982" y="90967"/>
                </a:lnTo>
                <a:lnTo>
                  <a:pt x="280716" y="91239"/>
                </a:lnTo>
                <a:lnTo>
                  <a:pt x="281460" y="90206"/>
                </a:lnTo>
                <a:close/>
              </a:path>
              <a:path w="440690" h="357504">
                <a:moveTo>
                  <a:pt x="309164" y="68352"/>
                </a:moveTo>
                <a:lnTo>
                  <a:pt x="309155" y="68896"/>
                </a:lnTo>
                <a:lnTo>
                  <a:pt x="311576" y="70829"/>
                </a:lnTo>
                <a:lnTo>
                  <a:pt x="310573" y="72777"/>
                </a:lnTo>
                <a:lnTo>
                  <a:pt x="427885" y="35381"/>
                </a:lnTo>
                <a:lnTo>
                  <a:pt x="428152" y="33668"/>
                </a:lnTo>
                <a:lnTo>
                  <a:pt x="313055" y="70358"/>
                </a:lnTo>
                <a:lnTo>
                  <a:pt x="309164" y="68352"/>
                </a:lnTo>
                <a:close/>
              </a:path>
              <a:path w="440690" h="357504">
                <a:moveTo>
                  <a:pt x="316543" y="66000"/>
                </a:moveTo>
                <a:lnTo>
                  <a:pt x="315064" y="66472"/>
                </a:lnTo>
                <a:lnTo>
                  <a:pt x="312585" y="68885"/>
                </a:lnTo>
                <a:lnTo>
                  <a:pt x="314529" y="69888"/>
                </a:lnTo>
                <a:lnTo>
                  <a:pt x="316003" y="69418"/>
                </a:lnTo>
                <a:lnTo>
                  <a:pt x="315533" y="67945"/>
                </a:lnTo>
                <a:lnTo>
                  <a:pt x="316543" y="66000"/>
                </a:lnTo>
                <a:close/>
              </a:path>
              <a:path w="440690" h="357504">
                <a:moveTo>
                  <a:pt x="326936" y="57813"/>
                </a:moveTo>
                <a:lnTo>
                  <a:pt x="323982" y="58755"/>
                </a:lnTo>
                <a:lnTo>
                  <a:pt x="320029" y="61638"/>
                </a:lnTo>
                <a:lnTo>
                  <a:pt x="316003" y="69418"/>
                </a:lnTo>
                <a:lnTo>
                  <a:pt x="434053" y="31787"/>
                </a:lnTo>
                <a:lnTo>
                  <a:pt x="435060" y="29843"/>
                </a:lnTo>
                <a:lnTo>
                  <a:pt x="330290" y="63241"/>
                </a:lnTo>
                <a:lnTo>
                  <a:pt x="330803" y="61454"/>
                </a:lnTo>
                <a:lnTo>
                  <a:pt x="323919" y="63649"/>
                </a:lnTo>
                <a:lnTo>
                  <a:pt x="323449" y="62176"/>
                </a:lnTo>
                <a:lnTo>
                  <a:pt x="327171" y="58550"/>
                </a:lnTo>
                <a:lnTo>
                  <a:pt x="326936" y="57813"/>
                </a:lnTo>
                <a:close/>
              </a:path>
              <a:path w="440690" h="357504">
                <a:moveTo>
                  <a:pt x="439016" y="26959"/>
                </a:moveTo>
                <a:lnTo>
                  <a:pt x="436067" y="27899"/>
                </a:lnTo>
                <a:lnTo>
                  <a:pt x="439955" y="29905"/>
                </a:lnTo>
                <a:lnTo>
                  <a:pt x="439016" y="26959"/>
                </a:lnTo>
                <a:close/>
              </a:path>
              <a:path w="440690" h="357504">
                <a:moveTo>
                  <a:pt x="438075" y="24008"/>
                </a:moveTo>
                <a:lnTo>
                  <a:pt x="331833" y="57875"/>
                </a:lnTo>
                <a:lnTo>
                  <a:pt x="331317" y="59668"/>
                </a:lnTo>
                <a:lnTo>
                  <a:pt x="333778" y="58883"/>
                </a:lnTo>
                <a:lnTo>
                  <a:pt x="330290" y="63241"/>
                </a:lnTo>
                <a:lnTo>
                  <a:pt x="435060" y="29843"/>
                </a:lnTo>
                <a:lnTo>
                  <a:pt x="436067" y="27899"/>
                </a:lnTo>
                <a:lnTo>
                  <a:pt x="439016" y="26959"/>
                </a:lnTo>
                <a:lnTo>
                  <a:pt x="438075" y="24008"/>
                </a:lnTo>
                <a:close/>
              </a:path>
              <a:path w="440690" h="357504">
                <a:moveTo>
                  <a:pt x="309162" y="68353"/>
                </a:moveTo>
                <a:lnTo>
                  <a:pt x="308803" y="68615"/>
                </a:lnTo>
                <a:lnTo>
                  <a:pt x="309155" y="68896"/>
                </a:lnTo>
                <a:lnTo>
                  <a:pt x="309162" y="68353"/>
                </a:lnTo>
                <a:close/>
              </a:path>
              <a:path w="440690" h="357504">
                <a:moveTo>
                  <a:pt x="307219" y="67350"/>
                </a:moveTo>
                <a:lnTo>
                  <a:pt x="308803" y="68615"/>
                </a:lnTo>
                <a:lnTo>
                  <a:pt x="309162" y="68353"/>
                </a:lnTo>
                <a:lnTo>
                  <a:pt x="307219" y="67350"/>
                </a:lnTo>
                <a:close/>
              </a:path>
              <a:path w="440690" h="357504">
                <a:moveTo>
                  <a:pt x="331833" y="57875"/>
                </a:moveTo>
                <a:lnTo>
                  <a:pt x="326872" y="62708"/>
                </a:lnTo>
                <a:lnTo>
                  <a:pt x="330803" y="61454"/>
                </a:lnTo>
                <a:lnTo>
                  <a:pt x="331833" y="57875"/>
                </a:lnTo>
                <a:close/>
              </a:path>
              <a:path w="440690" h="357504">
                <a:moveTo>
                  <a:pt x="437605" y="22535"/>
                </a:moveTo>
                <a:lnTo>
                  <a:pt x="328410" y="57343"/>
                </a:lnTo>
                <a:lnTo>
                  <a:pt x="327171" y="58550"/>
                </a:lnTo>
                <a:lnTo>
                  <a:pt x="327876" y="60765"/>
                </a:lnTo>
                <a:lnTo>
                  <a:pt x="329348" y="60295"/>
                </a:lnTo>
                <a:lnTo>
                  <a:pt x="331833" y="57875"/>
                </a:lnTo>
                <a:lnTo>
                  <a:pt x="438075" y="24008"/>
                </a:lnTo>
                <a:lnTo>
                  <a:pt x="437605" y="22535"/>
                </a:lnTo>
                <a:close/>
              </a:path>
              <a:path w="440690" h="357504">
                <a:moveTo>
                  <a:pt x="366440" y="33850"/>
                </a:moveTo>
                <a:lnTo>
                  <a:pt x="355844" y="38776"/>
                </a:lnTo>
                <a:lnTo>
                  <a:pt x="345959" y="45455"/>
                </a:lnTo>
                <a:lnTo>
                  <a:pt x="336438" y="52323"/>
                </a:lnTo>
                <a:lnTo>
                  <a:pt x="326936" y="57813"/>
                </a:lnTo>
                <a:lnTo>
                  <a:pt x="327171" y="58550"/>
                </a:lnTo>
                <a:lnTo>
                  <a:pt x="328410" y="57343"/>
                </a:lnTo>
                <a:lnTo>
                  <a:pt x="437605" y="22535"/>
                </a:lnTo>
                <a:lnTo>
                  <a:pt x="437136" y="21062"/>
                </a:lnTo>
                <a:lnTo>
                  <a:pt x="440153" y="15226"/>
                </a:lnTo>
                <a:lnTo>
                  <a:pt x="439189" y="13905"/>
                </a:lnTo>
                <a:lnTo>
                  <a:pt x="367379" y="36796"/>
                </a:lnTo>
                <a:lnTo>
                  <a:pt x="366909" y="35323"/>
                </a:lnTo>
                <a:lnTo>
                  <a:pt x="368384" y="34853"/>
                </a:lnTo>
                <a:lnTo>
                  <a:pt x="366440" y="33850"/>
                </a:lnTo>
                <a:close/>
              </a:path>
              <a:path w="440690" h="357504">
                <a:moveTo>
                  <a:pt x="368384" y="34853"/>
                </a:moveTo>
                <a:lnTo>
                  <a:pt x="367379" y="36796"/>
                </a:lnTo>
                <a:lnTo>
                  <a:pt x="368853" y="36326"/>
                </a:lnTo>
                <a:lnTo>
                  <a:pt x="368384" y="34853"/>
                </a:lnTo>
                <a:close/>
              </a:path>
              <a:path w="440690" h="357504">
                <a:moveTo>
                  <a:pt x="371935" y="25601"/>
                </a:moveTo>
                <a:lnTo>
                  <a:pt x="367914" y="33380"/>
                </a:lnTo>
                <a:lnTo>
                  <a:pt x="369388" y="32910"/>
                </a:lnTo>
                <a:lnTo>
                  <a:pt x="370327" y="35856"/>
                </a:lnTo>
                <a:lnTo>
                  <a:pt x="439189" y="13905"/>
                </a:lnTo>
                <a:lnTo>
                  <a:pt x="435344" y="8634"/>
                </a:lnTo>
                <a:lnTo>
                  <a:pt x="375828" y="27606"/>
                </a:lnTo>
                <a:lnTo>
                  <a:pt x="371935" y="25601"/>
                </a:lnTo>
                <a:close/>
              </a:path>
              <a:path w="440690" h="357504">
                <a:moveTo>
                  <a:pt x="422143" y="0"/>
                </a:moveTo>
                <a:lnTo>
                  <a:pt x="406979" y="5494"/>
                </a:lnTo>
                <a:lnTo>
                  <a:pt x="391011" y="16118"/>
                </a:lnTo>
                <a:lnTo>
                  <a:pt x="376363" y="24189"/>
                </a:lnTo>
                <a:lnTo>
                  <a:pt x="373881" y="26603"/>
                </a:lnTo>
                <a:lnTo>
                  <a:pt x="378776" y="26666"/>
                </a:lnTo>
                <a:lnTo>
                  <a:pt x="435344" y="8634"/>
                </a:lnTo>
                <a:lnTo>
                  <a:pt x="434382" y="7316"/>
                </a:lnTo>
                <a:lnTo>
                  <a:pt x="422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65669" y="3194430"/>
            <a:ext cx="120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Properties</a:t>
            </a:r>
            <a:endParaRPr sz="1800">
              <a:latin typeface="Segoe Print"/>
              <a:cs typeface="Segoe Prin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78301" y="-49245"/>
            <a:ext cx="2032794" cy="1488942"/>
            <a:chOff x="2473451" y="2028444"/>
            <a:chExt cx="3918585" cy="316865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3451" y="2028444"/>
              <a:ext cx="3918204" cy="31683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7247" y="3209544"/>
              <a:ext cx="2719578" cy="9944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5758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000000"/>
                </a:solidFill>
              </a:rPr>
              <a:t>Data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Processing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Frameworks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94688" y="5207508"/>
            <a:ext cx="483234" cy="508000"/>
            <a:chOff x="1694688" y="5207508"/>
            <a:chExt cx="483234" cy="50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3522" y="5265007"/>
              <a:ext cx="382767" cy="3909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5260848"/>
              <a:ext cx="416051" cy="3992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13738" y="5226558"/>
              <a:ext cx="445134" cy="469900"/>
            </a:xfrm>
            <a:custGeom>
              <a:avLst/>
              <a:gdLst/>
              <a:ahLst/>
              <a:cxnLst/>
              <a:rect l="l" t="t" r="r" b="b"/>
              <a:pathLst>
                <a:path w="445135" h="469900">
                  <a:moveTo>
                    <a:pt x="0" y="469392"/>
                  </a:moveTo>
                  <a:lnTo>
                    <a:pt x="445007" y="46939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4693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2107" y="965072"/>
            <a:ext cx="7746365" cy="441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Scale-Out</a:t>
            </a:r>
            <a:r>
              <a:rPr sz="32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Made</a:t>
            </a:r>
            <a:r>
              <a:rPr sz="3200" spc="-8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Feasible</a:t>
            </a:r>
            <a:endParaRPr sz="3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sz="2400" spc="-20" dirty="0">
                <a:latin typeface="Calibri Light"/>
                <a:cs typeface="Calibri Light"/>
              </a:rPr>
              <a:t>Data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processing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frameworks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hide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complexities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scaling,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e.g.: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Calibri Light"/>
                <a:cs typeface="Calibri Light"/>
              </a:rPr>
              <a:t>Deployment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-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code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 distribution,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 starting/stopping</a:t>
            </a:r>
            <a:r>
              <a:rPr sz="240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work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libri Light"/>
                <a:cs typeface="Calibri Light"/>
              </a:rPr>
              <a:t>Monitoring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-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 Light"/>
                <a:cs typeface="Calibri Light"/>
              </a:rPr>
              <a:t>health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 checks,</a:t>
            </a:r>
            <a:r>
              <a:rPr sz="240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application</a:t>
            </a:r>
            <a:r>
              <a:rPr sz="2400" spc="-2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stats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libri Light"/>
                <a:cs typeface="Calibri Light"/>
              </a:rPr>
              <a:t>Scheduling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-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assigning</a:t>
            </a:r>
            <a:r>
              <a:rPr sz="240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work,</a:t>
            </a:r>
            <a:r>
              <a:rPr sz="240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rebalancing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Calibri Light"/>
                <a:cs typeface="Calibri Light"/>
              </a:rPr>
              <a:t>Fault-tolerance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- </a:t>
            </a:r>
            <a:r>
              <a:rPr sz="2400" spc="-15" dirty="0">
                <a:solidFill>
                  <a:srgbClr val="585858"/>
                </a:solidFill>
                <a:latin typeface="Calibri Light"/>
                <a:cs typeface="Calibri Light"/>
              </a:rPr>
              <a:t>restarting</a:t>
            </a:r>
            <a:r>
              <a:rPr sz="240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alibri Light"/>
                <a:cs typeface="Calibri Light"/>
              </a:rPr>
              <a:t>workers,</a:t>
            </a:r>
            <a:r>
              <a:rPr sz="240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rescheduling</a:t>
            </a:r>
            <a:r>
              <a:rPr sz="240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failed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work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libri Light"/>
              <a:cs typeface="Calibri Light"/>
            </a:endParaRPr>
          </a:p>
          <a:p>
            <a:pPr marL="4480560">
              <a:lnSpc>
                <a:spcPct val="100000"/>
              </a:lnSpc>
            </a:pPr>
            <a:r>
              <a:rPr sz="1800" spc="-5" dirty="0">
                <a:latin typeface="Calibri Light"/>
                <a:cs typeface="Calibri Light"/>
              </a:rPr>
              <a:t>Running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cluster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ibri Light"/>
              <a:cs typeface="Calibri Light"/>
            </a:endParaRPr>
          </a:p>
          <a:p>
            <a:pPr marL="201295">
              <a:lnSpc>
                <a:spcPct val="100000"/>
              </a:lnSpc>
            </a:pPr>
            <a:r>
              <a:rPr sz="1800" spc="-5" dirty="0">
                <a:latin typeface="Calibri Light"/>
                <a:cs typeface="Calibri Light"/>
              </a:rPr>
              <a:t>Running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on single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node</a:t>
            </a:r>
            <a:endParaRPr sz="1800">
              <a:latin typeface="Calibri Light"/>
              <a:cs typeface="Calibri Light"/>
            </a:endParaRPr>
          </a:p>
          <a:p>
            <a:pPr marL="2404110">
              <a:lnSpc>
                <a:spcPct val="100000"/>
              </a:lnSpc>
              <a:spcBef>
                <a:spcPts val="380"/>
              </a:spcBef>
            </a:pPr>
            <a:r>
              <a:rPr sz="1800" spc="-5" dirty="0">
                <a:latin typeface="Calibri Light"/>
                <a:cs typeface="Calibri Light"/>
              </a:rPr>
              <a:t>Scaling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out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26385" y="5401055"/>
            <a:ext cx="2408555" cy="114300"/>
          </a:xfrm>
          <a:custGeom>
            <a:avLst/>
            <a:gdLst/>
            <a:ahLst/>
            <a:cxnLst/>
            <a:rect l="l" t="t" r="r" b="b"/>
            <a:pathLst>
              <a:path w="2408554" h="114300">
                <a:moveTo>
                  <a:pt x="2293874" y="0"/>
                </a:moveTo>
                <a:lnTo>
                  <a:pt x="2293874" y="114300"/>
                </a:lnTo>
                <a:lnTo>
                  <a:pt x="2370074" y="76200"/>
                </a:lnTo>
                <a:lnTo>
                  <a:pt x="2312924" y="76200"/>
                </a:lnTo>
                <a:lnTo>
                  <a:pt x="2312924" y="38100"/>
                </a:lnTo>
                <a:lnTo>
                  <a:pt x="2370074" y="38100"/>
                </a:lnTo>
                <a:lnTo>
                  <a:pt x="2293874" y="0"/>
                </a:lnTo>
                <a:close/>
              </a:path>
              <a:path w="2408554" h="114300">
                <a:moveTo>
                  <a:pt x="2293874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293874" y="76200"/>
                </a:lnTo>
                <a:lnTo>
                  <a:pt x="2293874" y="38100"/>
                </a:lnTo>
                <a:close/>
              </a:path>
              <a:path w="2408554" h="114300">
                <a:moveTo>
                  <a:pt x="2370074" y="38100"/>
                </a:moveTo>
                <a:lnTo>
                  <a:pt x="2312924" y="38100"/>
                </a:lnTo>
                <a:lnTo>
                  <a:pt x="2312924" y="76200"/>
                </a:lnTo>
                <a:lnTo>
                  <a:pt x="2370074" y="76200"/>
                </a:lnTo>
                <a:lnTo>
                  <a:pt x="2408174" y="57150"/>
                </a:lnTo>
                <a:lnTo>
                  <a:pt x="237007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300" y="1589532"/>
            <a:ext cx="15240" cy="4319905"/>
          </a:xfrm>
          <a:custGeom>
            <a:avLst/>
            <a:gdLst/>
            <a:ahLst/>
            <a:cxnLst/>
            <a:rect l="l" t="t" r="r" b="b"/>
            <a:pathLst>
              <a:path w="15239" h="4319905">
                <a:moveTo>
                  <a:pt x="15112" y="4319422"/>
                </a:moveTo>
                <a:lnTo>
                  <a:pt x="0" y="0"/>
                </a:lnTo>
              </a:path>
            </a:pathLst>
          </a:custGeom>
          <a:ln w="12192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0311" y="1589532"/>
            <a:ext cx="15240" cy="4319905"/>
          </a:xfrm>
          <a:custGeom>
            <a:avLst/>
            <a:gdLst/>
            <a:ahLst/>
            <a:cxnLst/>
            <a:rect l="l" t="t" r="r" b="b"/>
            <a:pathLst>
              <a:path w="15239" h="4319905">
                <a:moveTo>
                  <a:pt x="15112" y="4319422"/>
                </a:moveTo>
                <a:lnTo>
                  <a:pt x="0" y="0"/>
                </a:lnTo>
              </a:path>
            </a:pathLst>
          </a:custGeom>
          <a:ln w="12192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1589532"/>
            <a:ext cx="15240" cy="4319905"/>
          </a:xfrm>
          <a:custGeom>
            <a:avLst/>
            <a:gdLst/>
            <a:ahLst/>
            <a:cxnLst/>
            <a:rect l="l" t="t" r="r" b="b"/>
            <a:pathLst>
              <a:path w="15239" h="4319905">
                <a:moveTo>
                  <a:pt x="15112" y="4319422"/>
                </a:moveTo>
                <a:lnTo>
                  <a:pt x="0" y="0"/>
                </a:lnTo>
              </a:path>
            </a:pathLst>
          </a:custGeom>
          <a:ln w="12192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7288" y="1589532"/>
            <a:ext cx="15240" cy="4319905"/>
          </a:xfrm>
          <a:custGeom>
            <a:avLst/>
            <a:gdLst/>
            <a:ahLst/>
            <a:cxnLst/>
            <a:rect l="l" t="t" r="r" b="b"/>
            <a:pathLst>
              <a:path w="15240" h="4319905">
                <a:moveTo>
                  <a:pt x="15112" y="4319422"/>
                </a:moveTo>
                <a:lnTo>
                  <a:pt x="0" y="0"/>
                </a:lnTo>
              </a:path>
            </a:pathLst>
          </a:custGeom>
          <a:ln w="12192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2858" y="1577086"/>
            <a:ext cx="8275955" cy="4495800"/>
            <a:chOff x="622858" y="1577086"/>
            <a:chExt cx="8275955" cy="4495800"/>
          </a:xfrm>
        </p:grpSpPr>
        <p:sp>
          <p:nvSpPr>
            <p:cNvPr id="7" name="object 7"/>
            <p:cNvSpPr/>
            <p:nvPr/>
          </p:nvSpPr>
          <p:spPr>
            <a:xfrm>
              <a:off x="8877299" y="1583436"/>
              <a:ext cx="15240" cy="4319905"/>
            </a:xfrm>
            <a:custGeom>
              <a:avLst/>
              <a:gdLst/>
              <a:ahLst/>
              <a:cxnLst/>
              <a:rect l="l" t="t" r="r" b="b"/>
              <a:pathLst>
                <a:path w="15240" h="4319905">
                  <a:moveTo>
                    <a:pt x="15113" y="431942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811" y="1592580"/>
              <a:ext cx="8109584" cy="2884805"/>
            </a:xfrm>
            <a:custGeom>
              <a:avLst/>
              <a:gdLst/>
              <a:ahLst/>
              <a:cxnLst/>
              <a:rect l="l" t="t" r="r" b="b"/>
              <a:pathLst>
                <a:path w="8109584" h="2884804">
                  <a:moveTo>
                    <a:pt x="0" y="0"/>
                  </a:moveTo>
                  <a:lnTo>
                    <a:pt x="8109458" y="5842"/>
                  </a:lnTo>
                </a:path>
                <a:path w="8109584" h="2884804">
                  <a:moveTo>
                    <a:pt x="0" y="1440180"/>
                  </a:moveTo>
                  <a:lnTo>
                    <a:pt x="8109458" y="1446022"/>
                  </a:lnTo>
                </a:path>
                <a:path w="8109584" h="2884804">
                  <a:moveTo>
                    <a:pt x="0" y="2878836"/>
                  </a:moveTo>
                  <a:lnTo>
                    <a:pt x="8109458" y="2884678"/>
                  </a:lnTo>
                </a:path>
              </a:pathLst>
            </a:custGeom>
            <a:ln w="12192">
              <a:solidFill>
                <a:srgbClr val="D9D9D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2858" y="1592579"/>
              <a:ext cx="8269605" cy="4480560"/>
            </a:xfrm>
            <a:custGeom>
              <a:avLst/>
              <a:gdLst/>
              <a:ahLst/>
              <a:cxnLst/>
              <a:rect l="l" t="t" r="r" b="b"/>
              <a:pathLst>
                <a:path w="8269605" h="4480560">
                  <a:moveTo>
                    <a:pt x="8269173" y="4320413"/>
                  </a:moveTo>
                  <a:lnTo>
                    <a:pt x="7949260" y="4160266"/>
                  </a:lnTo>
                  <a:lnTo>
                    <a:pt x="8051571" y="4288333"/>
                  </a:lnTo>
                  <a:lnTo>
                    <a:pt x="205257" y="4285500"/>
                  </a:lnTo>
                  <a:lnTo>
                    <a:pt x="191681" y="217538"/>
                  </a:lnTo>
                  <a:lnTo>
                    <a:pt x="320040" y="319532"/>
                  </a:lnTo>
                  <a:lnTo>
                    <a:pt x="239623" y="160020"/>
                  </a:lnTo>
                  <a:lnTo>
                    <a:pt x="158953" y="0"/>
                  </a:lnTo>
                  <a:lnTo>
                    <a:pt x="0" y="320548"/>
                  </a:lnTo>
                  <a:lnTo>
                    <a:pt x="127673" y="217728"/>
                  </a:lnTo>
                  <a:lnTo>
                    <a:pt x="141376" y="4316603"/>
                  </a:lnTo>
                  <a:lnTo>
                    <a:pt x="143916" y="4329061"/>
                  </a:lnTo>
                  <a:lnTo>
                    <a:pt x="150812" y="4339209"/>
                  </a:lnTo>
                  <a:lnTo>
                    <a:pt x="151028" y="4339361"/>
                  </a:lnTo>
                  <a:lnTo>
                    <a:pt x="151549" y="4340123"/>
                  </a:lnTo>
                  <a:lnTo>
                    <a:pt x="161721" y="4346981"/>
                  </a:lnTo>
                  <a:lnTo>
                    <a:pt x="174180" y="4349496"/>
                  </a:lnTo>
                  <a:lnTo>
                    <a:pt x="8051533" y="4352341"/>
                  </a:lnTo>
                  <a:lnTo>
                    <a:pt x="7949133" y="4480306"/>
                  </a:lnTo>
                  <a:lnTo>
                    <a:pt x="8205267" y="4352341"/>
                  </a:lnTo>
                  <a:lnTo>
                    <a:pt x="8269173" y="43204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6067" y="1843689"/>
            <a:ext cx="381000" cy="1621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spc="-15" dirty="0">
                <a:latin typeface="Calibri Light"/>
                <a:cs typeface="Calibri Light"/>
              </a:rPr>
              <a:t>low</a:t>
            </a:r>
            <a:r>
              <a:rPr sz="2800" spc="-120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latency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8890" y="5979058"/>
            <a:ext cx="2308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 Light"/>
                <a:cs typeface="Calibri Light"/>
              </a:rPr>
              <a:t>high</a:t>
            </a:r>
            <a:r>
              <a:rPr sz="2800" spc="-130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throughput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01496" y="1978151"/>
            <a:ext cx="7434580" cy="3743325"/>
            <a:chOff x="1301496" y="1978151"/>
            <a:chExt cx="7434580" cy="37433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368" y="1978151"/>
              <a:ext cx="723900" cy="4556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1496" y="5337048"/>
              <a:ext cx="559308" cy="2468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799" y="2299715"/>
              <a:ext cx="472440" cy="2468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0908" y="4428744"/>
              <a:ext cx="504443" cy="5044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7911" y="4625339"/>
              <a:ext cx="1057655" cy="2377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9967" y="2034539"/>
              <a:ext cx="638556" cy="2209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3416" y="3168395"/>
              <a:ext cx="807720" cy="2941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8356" y="3561587"/>
              <a:ext cx="827532" cy="3002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1584" y="3378707"/>
              <a:ext cx="1277112" cy="3078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30728" y="3268979"/>
              <a:ext cx="486561" cy="3535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0024" y="5274563"/>
              <a:ext cx="1728216" cy="4465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0919" y="2208275"/>
              <a:ext cx="975360" cy="812291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40816" y="316433"/>
            <a:ext cx="646811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Big</a:t>
            </a:r>
            <a:r>
              <a:rPr spc="-90" dirty="0"/>
              <a:t> </a:t>
            </a:r>
            <a:r>
              <a:rPr spc="-50" dirty="0"/>
              <a:t>Data</a:t>
            </a:r>
            <a:r>
              <a:rPr spc="-80" dirty="0"/>
              <a:t> </a:t>
            </a:r>
            <a:r>
              <a:rPr spc="-40" dirty="0"/>
              <a:t>Processing</a:t>
            </a:r>
            <a:r>
              <a:rPr spc="-95" dirty="0"/>
              <a:t> </a:t>
            </a:r>
            <a:r>
              <a:rPr spc="-55" dirty="0"/>
              <a:t>Frameworks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200" spc="-30" dirty="0">
                <a:solidFill>
                  <a:srgbClr val="7E7E7E"/>
                </a:solidFill>
              </a:rPr>
              <a:t>What</a:t>
            </a:r>
            <a:r>
              <a:rPr sz="3200" spc="-75" dirty="0">
                <a:solidFill>
                  <a:srgbClr val="7E7E7E"/>
                </a:solidFill>
              </a:rPr>
              <a:t> </a:t>
            </a:r>
            <a:r>
              <a:rPr sz="3200" spc="-30" dirty="0">
                <a:solidFill>
                  <a:srgbClr val="7E7E7E"/>
                </a:solidFill>
              </a:rPr>
              <a:t>are</a:t>
            </a:r>
            <a:r>
              <a:rPr sz="3200" spc="-80" dirty="0">
                <a:solidFill>
                  <a:srgbClr val="7E7E7E"/>
                </a:solidFill>
              </a:rPr>
              <a:t> </a:t>
            </a:r>
            <a:r>
              <a:rPr sz="3200" spc="-25" dirty="0">
                <a:solidFill>
                  <a:srgbClr val="7E7E7E"/>
                </a:solidFill>
              </a:rPr>
              <a:t>your</a:t>
            </a:r>
            <a:r>
              <a:rPr sz="3200" spc="-75" dirty="0">
                <a:solidFill>
                  <a:srgbClr val="7E7E7E"/>
                </a:solidFill>
              </a:rPr>
              <a:t> </a:t>
            </a:r>
            <a:r>
              <a:rPr sz="3200" spc="-20" dirty="0">
                <a:solidFill>
                  <a:srgbClr val="7E7E7E"/>
                </a:solidFill>
              </a:rPr>
              <a:t>options?</a:t>
            </a:r>
            <a:endParaRPr sz="3200"/>
          </a:p>
        </p:txBody>
      </p:sp>
      <p:sp>
        <p:nvSpPr>
          <p:cNvPr id="26" name="object 26"/>
          <p:cNvSpPr txBox="1"/>
          <p:nvPr/>
        </p:nvSpPr>
        <p:spPr>
          <a:xfrm>
            <a:off x="7204964" y="3264230"/>
            <a:ext cx="11537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Amazon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Elastic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4964" y="3447669"/>
            <a:ext cx="8807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MapReduce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21126" y="1974342"/>
            <a:ext cx="1232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Google</a:t>
            </a:r>
            <a:r>
              <a:rPr sz="1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Dataflow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59151" y="4494276"/>
            <a:ext cx="5847715" cy="1190625"/>
            <a:chOff x="2359151" y="4494276"/>
            <a:chExt cx="5847715" cy="1190625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76287" y="5370576"/>
              <a:ext cx="1330452" cy="3139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59151" y="4494276"/>
              <a:ext cx="815339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28929" y="3899661"/>
            <a:ext cx="1336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 Light"/>
                <a:cs typeface="Calibri Light"/>
              </a:rPr>
              <a:t>CONCEPTS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29" y="4379214"/>
            <a:ext cx="3121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Batch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vs.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Stream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Processing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736" y="4498847"/>
            <a:ext cx="463550" cy="344805"/>
          </a:xfrm>
          <a:custGeom>
            <a:avLst/>
            <a:gdLst/>
            <a:ahLst/>
            <a:cxnLst/>
            <a:rect l="l" t="t" r="r" b="b"/>
            <a:pathLst>
              <a:path w="463550" h="344804">
                <a:moveTo>
                  <a:pt x="291083" y="0"/>
                </a:moveTo>
                <a:lnTo>
                  <a:pt x="291083" y="86106"/>
                </a:lnTo>
                <a:lnTo>
                  <a:pt x="0" y="86106"/>
                </a:lnTo>
                <a:lnTo>
                  <a:pt x="0" y="258318"/>
                </a:lnTo>
                <a:lnTo>
                  <a:pt x="291083" y="258318"/>
                </a:lnTo>
                <a:lnTo>
                  <a:pt x="291083" y="344424"/>
                </a:lnTo>
                <a:lnTo>
                  <a:pt x="463295" y="172212"/>
                </a:lnTo>
                <a:lnTo>
                  <a:pt x="2910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1159" y="4498847"/>
            <a:ext cx="462280" cy="344805"/>
          </a:xfrm>
          <a:custGeom>
            <a:avLst/>
            <a:gdLst/>
            <a:ahLst/>
            <a:cxnLst/>
            <a:rect l="l" t="t" r="r" b="b"/>
            <a:pathLst>
              <a:path w="462279" h="344804">
                <a:moveTo>
                  <a:pt x="289560" y="0"/>
                </a:moveTo>
                <a:lnTo>
                  <a:pt x="289560" y="86106"/>
                </a:lnTo>
                <a:lnTo>
                  <a:pt x="0" y="86106"/>
                </a:lnTo>
                <a:lnTo>
                  <a:pt x="0" y="258318"/>
                </a:lnTo>
                <a:lnTo>
                  <a:pt x="289560" y="258318"/>
                </a:lnTo>
                <a:lnTo>
                  <a:pt x="289560" y="344424"/>
                </a:lnTo>
                <a:lnTo>
                  <a:pt x="461772" y="172212"/>
                </a:lnTo>
                <a:lnTo>
                  <a:pt x="2895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58754" y="4179535"/>
            <a:ext cx="1259205" cy="880744"/>
            <a:chOff x="6158754" y="4179535"/>
            <a:chExt cx="1259205" cy="88074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8754" y="4179535"/>
              <a:ext cx="1258701" cy="8806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191" y="4291584"/>
              <a:ext cx="633984" cy="5501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286627" y="5320106"/>
            <a:ext cx="1043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pp</a:t>
            </a:r>
            <a:r>
              <a:rPr sz="1800" dirty="0">
                <a:latin typeface="Calibri Light"/>
                <a:cs typeface="Calibri Light"/>
              </a:rPr>
              <a:t>l</a:t>
            </a:r>
            <a:r>
              <a:rPr sz="1800" spc="-20" dirty="0">
                <a:latin typeface="Calibri Light"/>
                <a:cs typeface="Calibri Light"/>
              </a:rPr>
              <a:t>i</a:t>
            </a:r>
            <a:r>
              <a:rPr sz="1800" spc="-35" dirty="0">
                <a:latin typeface="Calibri Light"/>
                <a:cs typeface="Calibri Light"/>
              </a:rPr>
              <a:t>ca</a:t>
            </a:r>
            <a:r>
              <a:rPr sz="1800" spc="-2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i</a:t>
            </a:r>
            <a:r>
              <a:rPr sz="1800" spc="-20" dirty="0">
                <a:latin typeface="Calibri Light"/>
                <a:cs typeface="Calibri Light"/>
              </a:rPr>
              <a:t>o</a:t>
            </a:r>
            <a:r>
              <a:rPr sz="1800" dirty="0">
                <a:latin typeface="Calibri Light"/>
                <a:cs typeface="Calibri Light"/>
              </a:rPr>
              <a:t>n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3356" y="4251123"/>
            <a:ext cx="735168" cy="78501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85948" y="5205221"/>
            <a:ext cx="282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4990">
              <a:lnSpc>
                <a:spcPct val="100000"/>
              </a:lnSpc>
              <a:spcBef>
                <a:spcPts val="100"/>
              </a:spcBef>
              <a:tabLst>
                <a:tab pos="1927860" algn="l"/>
              </a:tabLst>
            </a:pPr>
            <a:r>
              <a:rPr sz="1800" spc="-15" dirty="0">
                <a:latin typeface="Calibri Light"/>
                <a:cs typeface="Calibri Light"/>
              </a:rPr>
              <a:t>Batch	</a:t>
            </a:r>
            <a:r>
              <a:rPr sz="1800" spc="-10" dirty="0">
                <a:latin typeface="Calibri Light"/>
                <a:cs typeface="Calibri Light"/>
              </a:rPr>
              <a:t>Serving 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(e.g.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MapReduce)</a:t>
            </a:r>
            <a:r>
              <a:rPr sz="1800" spc="18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(e.g.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HBase)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7276" y="4457341"/>
            <a:ext cx="624839" cy="57661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3661" y="5205221"/>
            <a:ext cx="1051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 Light"/>
                <a:cs typeface="Calibri Light"/>
              </a:rPr>
              <a:t>P</a:t>
            </a:r>
            <a:r>
              <a:rPr sz="1800" spc="-5" dirty="0">
                <a:latin typeface="Calibri Light"/>
                <a:cs typeface="Calibri Light"/>
              </a:rPr>
              <a:t>e</a:t>
            </a:r>
            <a:r>
              <a:rPr sz="1800" spc="-35" dirty="0">
                <a:latin typeface="Calibri Light"/>
                <a:cs typeface="Calibri Light"/>
              </a:rPr>
              <a:t>r</a:t>
            </a:r>
            <a:r>
              <a:rPr sz="1800" spc="-15" dirty="0">
                <a:latin typeface="Calibri Light"/>
                <a:cs typeface="Calibri Light"/>
              </a:rPr>
              <a:t>si</a:t>
            </a:r>
            <a:r>
              <a:rPr sz="1800" spc="-40" dirty="0">
                <a:latin typeface="Calibri Light"/>
                <a:cs typeface="Calibri Light"/>
              </a:rPr>
              <a:t>s</a:t>
            </a:r>
            <a:r>
              <a:rPr sz="1800" spc="-30" dirty="0">
                <a:latin typeface="Calibri Light"/>
                <a:cs typeface="Calibri Light"/>
              </a:rPr>
              <a:t>t</a:t>
            </a:r>
            <a:r>
              <a:rPr sz="1800" spc="-15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n</a:t>
            </a:r>
            <a:r>
              <a:rPr sz="1800" spc="-10" dirty="0">
                <a:latin typeface="Calibri Light"/>
                <a:cs typeface="Calibri Light"/>
              </a:rPr>
              <a:t>c</a:t>
            </a:r>
            <a:r>
              <a:rPr sz="1800" dirty="0">
                <a:latin typeface="Calibri Light"/>
                <a:cs typeface="Calibri Light"/>
              </a:rPr>
              <a:t>e  (e.g.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HDFS)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68723" y="4255008"/>
            <a:ext cx="1292860" cy="815340"/>
            <a:chOff x="4268723" y="4255008"/>
            <a:chExt cx="1292860" cy="8153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2019" y="4255008"/>
              <a:ext cx="829055" cy="8153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68723" y="4495800"/>
              <a:ext cx="463550" cy="346075"/>
            </a:xfrm>
            <a:custGeom>
              <a:avLst/>
              <a:gdLst/>
              <a:ahLst/>
              <a:cxnLst/>
              <a:rect l="l" t="t" r="r" b="b"/>
              <a:pathLst>
                <a:path w="463550" h="346075">
                  <a:moveTo>
                    <a:pt x="290322" y="0"/>
                  </a:moveTo>
                  <a:lnTo>
                    <a:pt x="290322" y="86487"/>
                  </a:lnTo>
                  <a:lnTo>
                    <a:pt x="0" y="86487"/>
                  </a:lnTo>
                  <a:lnTo>
                    <a:pt x="0" y="259461"/>
                  </a:lnTo>
                  <a:lnTo>
                    <a:pt x="290322" y="259461"/>
                  </a:lnTo>
                  <a:lnTo>
                    <a:pt x="290322" y="345948"/>
                  </a:lnTo>
                  <a:lnTo>
                    <a:pt x="463296" y="172974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689860" y="4498847"/>
            <a:ext cx="462280" cy="344805"/>
          </a:xfrm>
          <a:custGeom>
            <a:avLst/>
            <a:gdLst/>
            <a:ahLst/>
            <a:cxnLst/>
            <a:rect l="l" t="t" r="r" b="b"/>
            <a:pathLst>
              <a:path w="462280" h="344804">
                <a:moveTo>
                  <a:pt x="289559" y="0"/>
                </a:moveTo>
                <a:lnTo>
                  <a:pt x="289559" y="86106"/>
                </a:lnTo>
                <a:lnTo>
                  <a:pt x="0" y="86106"/>
                </a:lnTo>
                <a:lnTo>
                  <a:pt x="0" y="258318"/>
                </a:lnTo>
                <a:lnTo>
                  <a:pt x="289559" y="258318"/>
                </a:lnTo>
                <a:lnTo>
                  <a:pt x="289559" y="344424"/>
                </a:lnTo>
                <a:lnTo>
                  <a:pt x="461771" y="172212"/>
                </a:lnTo>
                <a:lnTo>
                  <a:pt x="2895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9283" y="4608576"/>
            <a:ext cx="99059" cy="10820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9283" y="4829555"/>
            <a:ext cx="99059" cy="1066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283" y="4389120"/>
            <a:ext cx="99059" cy="10668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33991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solidFill>
                  <a:srgbClr val="000000"/>
                </a:solidFill>
              </a:rPr>
              <a:t>Batch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8449" y="678455"/>
            <a:ext cx="7075170" cy="2733675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360"/>
              </a:spcBef>
            </a:pPr>
            <a:r>
              <a:rPr sz="3200" spc="-80" dirty="0">
                <a:solidFill>
                  <a:srgbClr val="7E7E7E"/>
                </a:solidFill>
                <a:latin typeface="Calibri Light"/>
                <a:cs typeface="Calibri Light"/>
              </a:rPr>
              <a:t>„Volume“</a:t>
            </a:r>
            <a:endParaRPr sz="32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18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libri Light"/>
                <a:cs typeface="Calibri Light"/>
              </a:rPr>
              <a:t>Cost-effective</a:t>
            </a:r>
            <a:r>
              <a:rPr sz="2600" spc="-7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&amp; </a:t>
            </a:r>
            <a:r>
              <a:rPr sz="2600" spc="-20" dirty="0">
                <a:latin typeface="Calibri Light"/>
                <a:cs typeface="Calibri Light"/>
              </a:rPr>
              <a:t>Efficient</a:t>
            </a:r>
            <a:endParaRPr sz="2600">
              <a:latin typeface="Calibri Light"/>
              <a:cs typeface="Calibri Light"/>
            </a:endParaRPr>
          </a:p>
          <a:p>
            <a:pPr marL="12700" marR="176530">
              <a:lnSpc>
                <a:spcPct val="1096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libri Light"/>
                <a:cs typeface="Calibri Light"/>
              </a:rPr>
              <a:t>Easy</a:t>
            </a:r>
            <a:r>
              <a:rPr sz="2600" spc="-70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to</a:t>
            </a:r>
            <a:r>
              <a:rPr sz="2600" spc="-70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reason</a:t>
            </a:r>
            <a:r>
              <a:rPr sz="2600" spc="-75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about:</a:t>
            </a:r>
            <a:r>
              <a:rPr sz="2600" spc="-4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operating</a:t>
            </a:r>
            <a:r>
              <a:rPr sz="2600" spc="-2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on</a:t>
            </a:r>
            <a:r>
              <a:rPr sz="2600" spc="-1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complete</a:t>
            </a:r>
            <a:r>
              <a:rPr sz="2600" spc="-15" dirty="0">
                <a:latin typeface="Calibri Light"/>
                <a:cs typeface="Calibri Light"/>
              </a:rPr>
              <a:t> </a:t>
            </a:r>
            <a:r>
              <a:rPr sz="2600" spc="-20" dirty="0">
                <a:latin typeface="Calibri Light"/>
                <a:cs typeface="Calibri Light"/>
              </a:rPr>
              <a:t>data </a:t>
            </a:r>
            <a:r>
              <a:rPr sz="2600" spc="-57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But:</a:t>
            </a:r>
            <a:endParaRPr sz="26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solidFill>
                  <a:srgbClr val="C00000"/>
                </a:solidFill>
                <a:latin typeface="Calibri Light"/>
                <a:cs typeface="Calibri Light"/>
              </a:rPr>
              <a:t>High</a:t>
            </a:r>
            <a:r>
              <a:rPr sz="2600" spc="-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 Light"/>
                <a:cs typeface="Calibri Light"/>
              </a:rPr>
              <a:t>latency</a:t>
            </a:r>
            <a:r>
              <a:rPr sz="2600" spc="-25" dirty="0">
                <a:latin typeface="Calibri Light"/>
                <a:cs typeface="Calibri Light"/>
              </a:rPr>
              <a:t>: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periodic</a:t>
            </a:r>
            <a:r>
              <a:rPr sz="2600" spc="-2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jobs</a:t>
            </a:r>
            <a:r>
              <a:rPr sz="2600" spc="-1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(e.g.</a:t>
            </a:r>
            <a:r>
              <a:rPr sz="2600" spc="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during</a:t>
            </a:r>
            <a:r>
              <a:rPr sz="2600" spc="-2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night</a:t>
            </a:r>
            <a:r>
              <a:rPr sz="2600" spc="-1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times)</a:t>
            </a:r>
            <a:endParaRPr sz="2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37007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solidFill>
                  <a:srgbClr val="000000"/>
                </a:solidFill>
              </a:rPr>
              <a:t>Stream</a:t>
            </a:r>
            <a:r>
              <a:rPr spc="-150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011" y="965072"/>
            <a:ext cx="7726045" cy="3137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3200" spc="-65" dirty="0">
                <a:solidFill>
                  <a:srgbClr val="7E7E7E"/>
                </a:solidFill>
                <a:latin typeface="Calibri Light"/>
                <a:cs typeface="Calibri Light"/>
              </a:rPr>
              <a:t>„Velocity“</a:t>
            </a:r>
            <a:endParaRPr sz="32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18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 Light"/>
                <a:cs typeface="Calibri Light"/>
              </a:rPr>
              <a:t>Low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end-to-end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latency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 Light"/>
                <a:cs typeface="Calibri Light"/>
              </a:rPr>
              <a:t>Challenges:</a:t>
            </a:r>
            <a:endParaRPr sz="2400">
              <a:latin typeface="Calibri Light"/>
              <a:cs typeface="Calibri Light"/>
            </a:endParaRPr>
          </a:p>
          <a:p>
            <a:pPr marL="812800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spc="-20" dirty="0">
                <a:latin typeface="Calibri Light"/>
                <a:cs typeface="Calibri Light"/>
              </a:rPr>
              <a:t>Long-running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jobs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-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 Light"/>
                <a:cs typeface="Calibri Light"/>
              </a:rPr>
              <a:t>no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downtime</a:t>
            </a:r>
            <a:r>
              <a:rPr sz="240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allowed</a:t>
            </a:r>
            <a:endParaRPr sz="2400">
              <a:latin typeface="Calibri Light"/>
              <a:cs typeface="Calibri Light"/>
            </a:endParaRPr>
          </a:p>
          <a:p>
            <a:pPr marL="812800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spc="-25" dirty="0">
                <a:latin typeface="Calibri Light"/>
                <a:cs typeface="Calibri Light"/>
              </a:rPr>
              <a:t>Asynchronism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-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data may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 arrive</a:t>
            </a:r>
            <a:r>
              <a:rPr sz="2400" spc="-15" dirty="0">
                <a:solidFill>
                  <a:srgbClr val="585858"/>
                </a:solidFill>
                <a:latin typeface="Calibri Light"/>
                <a:cs typeface="Calibri Light"/>
              </a:rPr>
              <a:t> delayed 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or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out-of-order</a:t>
            </a:r>
            <a:endParaRPr sz="2400">
              <a:latin typeface="Calibri Light"/>
              <a:cs typeface="Calibri Light"/>
            </a:endParaRPr>
          </a:p>
          <a:p>
            <a:pPr marL="812800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spc="-25" dirty="0">
                <a:latin typeface="Calibri Light"/>
                <a:cs typeface="Calibri Light"/>
              </a:rPr>
              <a:t>Incomplete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input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-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algorithms</a:t>
            </a:r>
            <a:r>
              <a:rPr sz="240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operate</a:t>
            </a:r>
            <a:r>
              <a:rPr sz="240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on</a:t>
            </a:r>
            <a:r>
              <a:rPr sz="240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partial</a:t>
            </a:r>
            <a:r>
              <a:rPr sz="240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data</a:t>
            </a:r>
            <a:endParaRPr sz="2400">
              <a:latin typeface="Calibri Light"/>
              <a:cs typeface="Calibri Light"/>
            </a:endParaRPr>
          </a:p>
          <a:p>
            <a:pPr marL="812800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spc="-10" dirty="0">
                <a:latin typeface="Calibri Light"/>
                <a:cs typeface="Calibri Light"/>
              </a:rPr>
              <a:t>More: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 Light"/>
                <a:cs typeface="Calibri Light"/>
              </a:rPr>
              <a:t>fault-tolerance,</a:t>
            </a:r>
            <a:r>
              <a:rPr sz="240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alibri Light"/>
                <a:cs typeface="Calibri Light"/>
              </a:rPr>
              <a:t>state</a:t>
            </a:r>
            <a:r>
              <a:rPr sz="240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 Light"/>
                <a:cs typeface="Calibri Light"/>
              </a:rPr>
              <a:t>management,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 Light"/>
                <a:cs typeface="Calibri Light"/>
              </a:rPr>
              <a:t>guarantees,</a:t>
            </a:r>
            <a:r>
              <a:rPr sz="240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 Light"/>
                <a:cs typeface="Calibri Light"/>
              </a:rPr>
              <a:t>…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4102" y="5472785"/>
            <a:ext cx="1663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Streaming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(e.g.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Kafka,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Redis)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96567" y="4802123"/>
            <a:ext cx="1191895" cy="485140"/>
            <a:chOff x="1496567" y="4802123"/>
            <a:chExt cx="1191895" cy="485140"/>
          </a:xfrm>
        </p:grpSpPr>
        <p:sp>
          <p:nvSpPr>
            <p:cNvPr id="6" name="object 6"/>
            <p:cNvSpPr/>
            <p:nvPr/>
          </p:nvSpPr>
          <p:spPr>
            <a:xfrm>
              <a:off x="1496567" y="4872227"/>
              <a:ext cx="463550" cy="346075"/>
            </a:xfrm>
            <a:custGeom>
              <a:avLst/>
              <a:gdLst/>
              <a:ahLst/>
              <a:cxnLst/>
              <a:rect l="l" t="t" r="r" b="b"/>
              <a:pathLst>
                <a:path w="463550" h="346075">
                  <a:moveTo>
                    <a:pt x="290321" y="0"/>
                  </a:moveTo>
                  <a:lnTo>
                    <a:pt x="290321" y="86487"/>
                  </a:lnTo>
                  <a:lnTo>
                    <a:pt x="0" y="86487"/>
                  </a:lnTo>
                  <a:lnTo>
                    <a:pt x="0" y="259461"/>
                  </a:lnTo>
                  <a:lnTo>
                    <a:pt x="290321" y="259461"/>
                  </a:lnTo>
                  <a:lnTo>
                    <a:pt x="290321" y="345948"/>
                  </a:lnTo>
                  <a:lnTo>
                    <a:pt x="463295" y="172974"/>
                  </a:lnTo>
                  <a:lnTo>
                    <a:pt x="2903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7191" y="4802123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5"/>
                  </a:lnTo>
                  <a:lnTo>
                    <a:pt x="0" y="484631"/>
                  </a:lnTo>
                  <a:lnTo>
                    <a:pt x="169925" y="484631"/>
                  </a:lnTo>
                  <a:lnTo>
                    <a:pt x="339851" y="242315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E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2075" y="4802123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5"/>
                  </a:lnTo>
                  <a:lnTo>
                    <a:pt x="0" y="484631"/>
                  </a:lnTo>
                  <a:lnTo>
                    <a:pt x="169925" y="484631"/>
                  </a:lnTo>
                  <a:lnTo>
                    <a:pt x="339851" y="242315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D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8483" y="4802123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6" y="0"/>
                  </a:moveTo>
                  <a:lnTo>
                    <a:pt x="0" y="0"/>
                  </a:lnTo>
                  <a:lnTo>
                    <a:pt x="169926" y="242315"/>
                  </a:lnTo>
                  <a:lnTo>
                    <a:pt x="0" y="484631"/>
                  </a:lnTo>
                  <a:lnTo>
                    <a:pt x="169926" y="484631"/>
                  </a:lnTo>
                  <a:lnTo>
                    <a:pt x="339852" y="242315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448555" y="4628388"/>
            <a:ext cx="1664335" cy="815340"/>
            <a:chOff x="4448555" y="4628388"/>
            <a:chExt cx="1664335" cy="815340"/>
          </a:xfrm>
        </p:grpSpPr>
        <p:sp>
          <p:nvSpPr>
            <p:cNvPr id="11" name="object 11"/>
            <p:cNvSpPr/>
            <p:nvPr/>
          </p:nvSpPr>
          <p:spPr>
            <a:xfrm>
              <a:off x="5650991" y="4872228"/>
              <a:ext cx="462280" cy="346075"/>
            </a:xfrm>
            <a:custGeom>
              <a:avLst/>
              <a:gdLst/>
              <a:ahLst/>
              <a:cxnLst/>
              <a:rect l="l" t="t" r="r" b="b"/>
              <a:pathLst>
                <a:path w="462279" h="346075">
                  <a:moveTo>
                    <a:pt x="288798" y="0"/>
                  </a:moveTo>
                  <a:lnTo>
                    <a:pt x="288798" y="86487"/>
                  </a:lnTo>
                  <a:lnTo>
                    <a:pt x="0" y="86487"/>
                  </a:lnTo>
                  <a:lnTo>
                    <a:pt x="0" y="259461"/>
                  </a:lnTo>
                  <a:lnTo>
                    <a:pt x="288798" y="259461"/>
                  </a:lnTo>
                  <a:lnTo>
                    <a:pt x="288798" y="345948"/>
                  </a:lnTo>
                  <a:lnTo>
                    <a:pt x="461772" y="172974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1851" y="4628388"/>
              <a:ext cx="829055" cy="8153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48555" y="4869180"/>
              <a:ext cx="463550" cy="346075"/>
            </a:xfrm>
            <a:custGeom>
              <a:avLst/>
              <a:gdLst/>
              <a:ahLst/>
              <a:cxnLst/>
              <a:rect l="l" t="t" r="r" b="b"/>
              <a:pathLst>
                <a:path w="463550" h="346075">
                  <a:moveTo>
                    <a:pt x="290322" y="0"/>
                  </a:moveTo>
                  <a:lnTo>
                    <a:pt x="290322" y="86487"/>
                  </a:lnTo>
                  <a:lnTo>
                    <a:pt x="0" y="86487"/>
                  </a:lnTo>
                  <a:lnTo>
                    <a:pt x="0" y="259461"/>
                  </a:lnTo>
                  <a:lnTo>
                    <a:pt x="290322" y="259461"/>
                  </a:lnTo>
                  <a:lnTo>
                    <a:pt x="290322" y="345948"/>
                  </a:lnTo>
                  <a:lnTo>
                    <a:pt x="463296" y="172974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32930" y="5588609"/>
            <a:ext cx="1108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pli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3188" y="4624502"/>
            <a:ext cx="735168" cy="78501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91227" y="5588609"/>
            <a:ext cx="72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er</a:t>
            </a:r>
            <a:r>
              <a:rPr sz="1800" b="1" spc="-5" dirty="0">
                <a:latin typeface="Calibri"/>
                <a:cs typeface="Calibri"/>
              </a:rPr>
              <a:t>vi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9692" y="4872228"/>
            <a:ext cx="462280" cy="346075"/>
          </a:xfrm>
          <a:custGeom>
            <a:avLst/>
            <a:gdLst/>
            <a:ahLst/>
            <a:cxnLst/>
            <a:rect l="l" t="t" r="r" b="b"/>
            <a:pathLst>
              <a:path w="462279" h="346075">
                <a:moveTo>
                  <a:pt x="288797" y="0"/>
                </a:moveTo>
                <a:lnTo>
                  <a:pt x="288797" y="86487"/>
                </a:lnTo>
                <a:lnTo>
                  <a:pt x="0" y="86487"/>
                </a:lnTo>
                <a:lnTo>
                  <a:pt x="0" y="259461"/>
                </a:lnTo>
                <a:lnTo>
                  <a:pt x="288797" y="259461"/>
                </a:lnTo>
                <a:lnTo>
                  <a:pt x="288797" y="345948"/>
                </a:lnTo>
                <a:lnTo>
                  <a:pt x="461771" y="172974"/>
                </a:lnTo>
                <a:lnTo>
                  <a:pt x="28879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338586" y="4552915"/>
            <a:ext cx="1259205" cy="880744"/>
            <a:chOff x="6338586" y="4552915"/>
            <a:chExt cx="1259205" cy="880744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8586" y="4552915"/>
              <a:ext cx="1258701" cy="8806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9023" y="4664964"/>
              <a:ext cx="633983" cy="55016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83102" y="5472785"/>
            <a:ext cx="1118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Real-Time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(e.g.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Storm)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7591" y="4983479"/>
            <a:ext cx="99060" cy="10668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7591" y="5202935"/>
            <a:ext cx="99060" cy="1066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7591" y="4771644"/>
            <a:ext cx="99060" cy="108204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4217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solidFill>
                  <a:srgbClr val="000000"/>
                </a:solidFill>
              </a:rPr>
              <a:t>Lambda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Architecture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707" y="965072"/>
            <a:ext cx="7752080" cy="257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Batch(D</a:t>
            </a:r>
            <a:r>
              <a:rPr sz="3150" spc="-37" baseline="-21164" dirty="0">
                <a:solidFill>
                  <a:srgbClr val="7E7E7E"/>
                </a:solidFill>
                <a:latin typeface="Calibri Light"/>
                <a:cs typeface="Calibri Light"/>
              </a:rPr>
              <a:t>old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)</a:t>
            </a:r>
            <a:r>
              <a:rPr sz="32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7E7E7E"/>
                </a:solidFill>
                <a:latin typeface="Calibri Light"/>
                <a:cs typeface="Calibri Light"/>
              </a:rPr>
              <a:t>+</a:t>
            </a:r>
            <a:r>
              <a:rPr sz="320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Stream(D</a:t>
            </a:r>
            <a:r>
              <a:rPr sz="3150" spc="-37" baseline="-21164" dirty="0">
                <a:solidFill>
                  <a:srgbClr val="7E7E7E"/>
                </a:solidFill>
                <a:latin typeface="Calibri Light"/>
                <a:cs typeface="Calibri Light"/>
              </a:rPr>
              <a:t>Δnow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)</a:t>
            </a:r>
            <a:r>
              <a:rPr sz="32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7E7E7E"/>
                </a:solidFill>
                <a:latin typeface="Calibri Light"/>
                <a:cs typeface="Calibri Light"/>
              </a:rPr>
              <a:t>≈</a:t>
            </a:r>
            <a:r>
              <a:rPr sz="320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Batch(D</a:t>
            </a:r>
            <a:r>
              <a:rPr sz="3150" spc="-37" baseline="-21164" dirty="0">
                <a:solidFill>
                  <a:srgbClr val="7E7E7E"/>
                </a:solidFill>
                <a:latin typeface="Calibri Light"/>
                <a:cs typeface="Calibri Light"/>
              </a:rPr>
              <a:t>all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)</a:t>
            </a:r>
            <a:endParaRPr sz="3200">
              <a:latin typeface="Calibri Light"/>
              <a:cs typeface="Calibri Light"/>
            </a:endParaRPr>
          </a:p>
          <a:p>
            <a:pPr marL="422275" indent="-343535">
              <a:lnSpc>
                <a:spcPct val="100000"/>
              </a:lnSpc>
              <a:spcBef>
                <a:spcPts val="1835"/>
              </a:spcBef>
              <a:buFont typeface="Arial MT"/>
              <a:buChar char="•"/>
              <a:tabLst>
                <a:tab pos="422275" algn="l"/>
                <a:tab pos="422909" algn="l"/>
              </a:tabLst>
            </a:pPr>
            <a:r>
              <a:rPr sz="2300" spc="-30" dirty="0">
                <a:latin typeface="Calibri Light"/>
                <a:cs typeface="Calibri Light"/>
              </a:rPr>
              <a:t>Fast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output</a:t>
            </a:r>
            <a:r>
              <a:rPr sz="2300" spc="-6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(real-time)</a:t>
            </a:r>
            <a:endParaRPr sz="2300">
              <a:latin typeface="Calibri Light"/>
              <a:cs typeface="Calibri Light"/>
            </a:endParaRPr>
          </a:p>
          <a:p>
            <a:pPr marL="422275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422275" algn="l"/>
                <a:tab pos="422909" algn="l"/>
              </a:tabLst>
            </a:pPr>
            <a:r>
              <a:rPr sz="2300" spc="-20" dirty="0">
                <a:latin typeface="Calibri Light"/>
                <a:cs typeface="Calibri Light"/>
              </a:rPr>
              <a:t>Data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retention</a:t>
            </a:r>
            <a:r>
              <a:rPr sz="2300" dirty="0">
                <a:latin typeface="Calibri Light"/>
                <a:cs typeface="Calibri Light"/>
              </a:rPr>
              <a:t> +</a:t>
            </a:r>
            <a:r>
              <a:rPr sz="2300" spc="-10" dirty="0">
                <a:latin typeface="Calibri Light"/>
                <a:cs typeface="Calibri Light"/>
              </a:rPr>
              <a:t> reprocessing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(batch)</a:t>
            </a:r>
            <a:endParaRPr sz="2300">
              <a:latin typeface="Calibri Light"/>
              <a:cs typeface="Calibri Light"/>
            </a:endParaRPr>
          </a:p>
          <a:p>
            <a:pPr marL="422275" marR="17780">
              <a:lnSpc>
                <a:spcPct val="100000"/>
              </a:lnSpc>
            </a:pPr>
            <a:r>
              <a:rPr sz="2300" dirty="0">
                <a:latin typeface="Calibri Light"/>
                <a:cs typeface="Calibri Light"/>
              </a:rPr>
              <a:t>→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„eventually</a:t>
            </a:r>
            <a:r>
              <a:rPr sz="2300" spc="-65" dirty="0">
                <a:latin typeface="Calibri Light"/>
                <a:cs typeface="Calibri Light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accurate“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merged</a:t>
            </a:r>
            <a:r>
              <a:rPr sz="2300" spc="-2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views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of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real-time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&amp;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batch 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Typical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setups: Hadoop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+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Storm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(→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Summingbird),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Spark,</a:t>
            </a:r>
            <a:r>
              <a:rPr sz="2300" spc="-5" dirty="0">
                <a:latin typeface="Calibri Light"/>
                <a:cs typeface="Calibri Light"/>
              </a:rPr>
              <a:t> Flink</a:t>
            </a:r>
            <a:endParaRPr sz="2300">
              <a:latin typeface="Calibri Light"/>
              <a:cs typeface="Calibri Light"/>
            </a:endParaRPr>
          </a:p>
          <a:p>
            <a:pPr marL="422275" indent="-3435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422275" algn="l"/>
                <a:tab pos="422909" algn="l"/>
              </a:tabLst>
            </a:pPr>
            <a:r>
              <a:rPr sz="2300" spc="-5" dirty="0">
                <a:solidFill>
                  <a:srgbClr val="C00000"/>
                </a:solidFill>
                <a:latin typeface="Calibri Light"/>
                <a:cs typeface="Calibri Light"/>
              </a:rPr>
              <a:t>High</a:t>
            </a:r>
            <a:r>
              <a:rPr sz="2300" spc="-9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300" spc="-20" dirty="0">
                <a:solidFill>
                  <a:srgbClr val="C00000"/>
                </a:solidFill>
                <a:latin typeface="Calibri Light"/>
                <a:cs typeface="Calibri Light"/>
              </a:rPr>
              <a:t>complexity</a:t>
            </a:r>
            <a:r>
              <a:rPr sz="2300" spc="-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2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code</a:t>
            </a:r>
            <a:r>
              <a:rPr sz="2300" dirty="0">
                <a:latin typeface="Calibri Light"/>
                <a:cs typeface="Calibri Light"/>
              </a:rPr>
              <a:t> bases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&amp; 2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deployments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49195" y="5119115"/>
            <a:ext cx="463550" cy="346075"/>
          </a:xfrm>
          <a:custGeom>
            <a:avLst/>
            <a:gdLst/>
            <a:ahLst/>
            <a:cxnLst/>
            <a:rect l="l" t="t" r="r" b="b"/>
            <a:pathLst>
              <a:path w="463550" h="346075">
                <a:moveTo>
                  <a:pt x="290322" y="0"/>
                </a:moveTo>
                <a:lnTo>
                  <a:pt x="290322" y="86486"/>
                </a:lnTo>
                <a:lnTo>
                  <a:pt x="0" y="86486"/>
                </a:lnTo>
                <a:lnTo>
                  <a:pt x="0" y="259460"/>
                </a:lnTo>
                <a:lnTo>
                  <a:pt x="290322" y="259460"/>
                </a:lnTo>
                <a:lnTo>
                  <a:pt x="290322" y="345947"/>
                </a:lnTo>
                <a:lnTo>
                  <a:pt x="463296" y="172973"/>
                </a:lnTo>
                <a:lnTo>
                  <a:pt x="29032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539744" y="4120260"/>
            <a:ext cx="3025775" cy="1572260"/>
            <a:chOff x="3539744" y="4120260"/>
            <a:chExt cx="3025775" cy="1572260"/>
          </a:xfrm>
        </p:grpSpPr>
        <p:sp>
          <p:nvSpPr>
            <p:cNvPr id="6" name="object 6"/>
            <p:cNvSpPr/>
            <p:nvPr/>
          </p:nvSpPr>
          <p:spPr>
            <a:xfrm>
              <a:off x="6102095" y="5119115"/>
              <a:ext cx="463550" cy="346075"/>
            </a:xfrm>
            <a:custGeom>
              <a:avLst/>
              <a:gdLst/>
              <a:ahLst/>
              <a:cxnLst/>
              <a:rect l="l" t="t" r="r" b="b"/>
              <a:pathLst>
                <a:path w="463550" h="346075">
                  <a:moveTo>
                    <a:pt x="290321" y="0"/>
                  </a:moveTo>
                  <a:lnTo>
                    <a:pt x="290321" y="86486"/>
                  </a:lnTo>
                  <a:lnTo>
                    <a:pt x="0" y="86486"/>
                  </a:lnTo>
                  <a:lnTo>
                    <a:pt x="0" y="259460"/>
                  </a:lnTo>
                  <a:lnTo>
                    <a:pt x="290321" y="259460"/>
                  </a:lnTo>
                  <a:lnTo>
                    <a:pt x="290321" y="345947"/>
                  </a:lnTo>
                  <a:lnTo>
                    <a:pt x="463296" y="172973"/>
                  </a:lnTo>
                  <a:lnTo>
                    <a:pt x="2903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79" y="4876799"/>
              <a:ext cx="827531" cy="8153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01183" y="5117591"/>
              <a:ext cx="463550" cy="346075"/>
            </a:xfrm>
            <a:custGeom>
              <a:avLst/>
              <a:gdLst/>
              <a:ahLst/>
              <a:cxnLst/>
              <a:rect l="l" t="t" r="r" b="b"/>
              <a:pathLst>
                <a:path w="463550" h="346075">
                  <a:moveTo>
                    <a:pt x="290321" y="0"/>
                  </a:moveTo>
                  <a:lnTo>
                    <a:pt x="290321" y="86486"/>
                  </a:lnTo>
                  <a:lnTo>
                    <a:pt x="0" y="86486"/>
                  </a:lnTo>
                  <a:lnTo>
                    <a:pt x="0" y="259460"/>
                  </a:lnTo>
                  <a:lnTo>
                    <a:pt x="290321" y="259460"/>
                  </a:lnTo>
                  <a:lnTo>
                    <a:pt x="290321" y="345947"/>
                  </a:lnTo>
                  <a:lnTo>
                    <a:pt x="463295" y="172973"/>
                  </a:lnTo>
                  <a:lnTo>
                    <a:pt x="2903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5752" y="4872914"/>
              <a:ext cx="733770" cy="7850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39744" y="4120260"/>
              <a:ext cx="1621155" cy="911860"/>
            </a:xfrm>
            <a:custGeom>
              <a:avLst/>
              <a:gdLst/>
              <a:ahLst/>
              <a:cxnLst/>
              <a:rect l="l" t="t" r="r" b="b"/>
              <a:pathLst>
                <a:path w="1621154" h="911860">
                  <a:moveTo>
                    <a:pt x="74040" y="0"/>
                  </a:moveTo>
                  <a:lnTo>
                    <a:pt x="0" y="156209"/>
                  </a:lnTo>
                  <a:lnTo>
                    <a:pt x="1427860" y="833501"/>
                  </a:lnTo>
                  <a:lnTo>
                    <a:pt x="1390777" y="911606"/>
                  </a:lnTo>
                  <a:lnTo>
                    <a:pt x="1621154" y="829437"/>
                  </a:lnTo>
                  <a:lnTo>
                    <a:pt x="1538985" y="599186"/>
                  </a:lnTo>
                  <a:lnTo>
                    <a:pt x="1501902" y="677290"/>
                  </a:lnTo>
                  <a:lnTo>
                    <a:pt x="740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85558" y="5778500"/>
            <a:ext cx="110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li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3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6140" y="5752287"/>
            <a:ext cx="55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9735" y="5079134"/>
            <a:ext cx="624839" cy="57661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22119" y="5709615"/>
            <a:ext cx="1097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Persistence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8389" y="5752287"/>
            <a:ext cx="72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er</a:t>
            </a:r>
            <a:r>
              <a:rPr sz="1800" b="1" spc="-5" dirty="0">
                <a:latin typeface="Calibri"/>
                <a:cs typeface="Calibri"/>
              </a:rPr>
              <a:t>vi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0796" y="5119115"/>
            <a:ext cx="463550" cy="346075"/>
          </a:xfrm>
          <a:custGeom>
            <a:avLst/>
            <a:gdLst/>
            <a:ahLst/>
            <a:cxnLst/>
            <a:rect l="l" t="t" r="r" b="b"/>
            <a:pathLst>
              <a:path w="463550" h="346075">
                <a:moveTo>
                  <a:pt x="290321" y="0"/>
                </a:moveTo>
                <a:lnTo>
                  <a:pt x="290321" y="86486"/>
                </a:lnTo>
                <a:lnTo>
                  <a:pt x="0" y="86486"/>
                </a:lnTo>
                <a:lnTo>
                  <a:pt x="0" y="259460"/>
                </a:lnTo>
                <a:lnTo>
                  <a:pt x="290321" y="259460"/>
                </a:lnTo>
                <a:lnTo>
                  <a:pt x="290321" y="345947"/>
                </a:lnTo>
                <a:lnTo>
                  <a:pt x="463295" y="172973"/>
                </a:lnTo>
                <a:lnTo>
                  <a:pt x="29032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5964" y="4504309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388493" y="0"/>
                </a:moveTo>
                <a:lnTo>
                  <a:pt x="143891" y="0"/>
                </a:lnTo>
                <a:lnTo>
                  <a:pt x="205105" y="61087"/>
                </a:lnTo>
                <a:lnTo>
                  <a:pt x="0" y="266192"/>
                </a:lnTo>
                <a:lnTo>
                  <a:pt x="122174" y="388366"/>
                </a:lnTo>
                <a:lnTo>
                  <a:pt x="327279" y="183388"/>
                </a:lnTo>
                <a:lnTo>
                  <a:pt x="388493" y="244475"/>
                </a:lnTo>
                <a:lnTo>
                  <a:pt x="38849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0019" y="3731438"/>
            <a:ext cx="735168" cy="78501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520442" y="4475733"/>
            <a:ext cx="975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Real-Time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60220" y="5228844"/>
            <a:ext cx="99060" cy="109855"/>
          </a:xfrm>
          <a:custGeom>
            <a:avLst/>
            <a:gdLst/>
            <a:ahLst/>
            <a:cxnLst/>
            <a:rect l="l" t="t" r="r" b="b"/>
            <a:pathLst>
              <a:path w="99060" h="109854">
                <a:moveTo>
                  <a:pt x="99060" y="53340"/>
                </a:moveTo>
                <a:lnTo>
                  <a:pt x="95148" y="32575"/>
                </a:lnTo>
                <a:lnTo>
                  <a:pt x="84531" y="15621"/>
                </a:lnTo>
                <a:lnTo>
                  <a:pt x="68783" y="4191"/>
                </a:lnTo>
                <a:lnTo>
                  <a:pt x="49530" y="0"/>
                </a:lnTo>
                <a:lnTo>
                  <a:pt x="30264" y="4203"/>
                </a:lnTo>
                <a:lnTo>
                  <a:pt x="14516" y="15621"/>
                </a:lnTo>
                <a:lnTo>
                  <a:pt x="3898" y="32575"/>
                </a:lnTo>
                <a:lnTo>
                  <a:pt x="0" y="53340"/>
                </a:lnTo>
                <a:lnTo>
                  <a:pt x="203" y="54483"/>
                </a:lnTo>
                <a:lnTo>
                  <a:pt x="0" y="55626"/>
                </a:lnTo>
                <a:lnTo>
                  <a:pt x="3898" y="76682"/>
                </a:lnTo>
                <a:lnTo>
                  <a:pt x="14516" y="93878"/>
                </a:lnTo>
                <a:lnTo>
                  <a:pt x="30264" y="105473"/>
                </a:lnTo>
                <a:lnTo>
                  <a:pt x="49530" y="109728"/>
                </a:lnTo>
                <a:lnTo>
                  <a:pt x="68783" y="105473"/>
                </a:lnTo>
                <a:lnTo>
                  <a:pt x="84531" y="93878"/>
                </a:lnTo>
                <a:lnTo>
                  <a:pt x="95148" y="76682"/>
                </a:lnTo>
                <a:lnTo>
                  <a:pt x="99060" y="55626"/>
                </a:lnTo>
                <a:lnTo>
                  <a:pt x="98844" y="54483"/>
                </a:lnTo>
                <a:lnTo>
                  <a:pt x="99060" y="5334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0220" y="5451347"/>
            <a:ext cx="99060" cy="106680"/>
          </a:xfrm>
          <a:custGeom>
            <a:avLst/>
            <a:gdLst/>
            <a:ahLst/>
            <a:cxnLst/>
            <a:rect l="l" t="t" r="r" b="b"/>
            <a:pathLst>
              <a:path w="99060" h="106679">
                <a:moveTo>
                  <a:pt x="99060" y="53340"/>
                </a:moveTo>
                <a:lnTo>
                  <a:pt x="95148" y="32575"/>
                </a:lnTo>
                <a:lnTo>
                  <a:pt x="84531" y="15621"/>
                </a:lnTo>
                <a:lnTo>
                  <a:pt x="68783" y="4191"/>
                </a:lnTo>
                <a:lnTo>
                  <a:pt x="49530" y="0"/>
                </a:lnTo>
                <a:lnTo>
                  <a:pt x="30264" y="4191"/>
                </a:lnTo>
                <a:lnTo>
                  <a:pt x="14516" y="15621"/>
                </a:lnTo>
                <a:lnTo>
                  <a:pt x="3898" y="32575"/>
                </a:lnTo>
                <a:lnTo>
                  <a:pt x="0" y="53340"/>
                </a:lnTo>
                <a:lnTo>
                  <a:pt x="3898" y="74104"/>
                </a:lnTo>
                <a:lnTo>
                  <a:pt x="14516" y="91059"/>
                </a:lnTo>
                <a:lnTo>
                  <a:pt x="30264" y="102489"/>
                </a:lnTo>
                <a:lnTo>
                  <a:pt x="49530" y="106680"/>
                </a:lnTo>
                <a:lnTo>
                  <a:pt x="68783" y="102489"/>
                </a:lnTo>
                <a:lnTo>
                  <a:pt x="84531" y="91059"/>
                </a:lnTo>
                <a:lnTo>
                  <a:pt x="95148" y="74104"/>
                </a:lnTo>
                <a:lnTo>
                  <a:pt x="99060" y="5334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0220" y="5007864"/>
            <a:ext cx="99060" cy="109855"/>
          </a:xfrm>
          <a:custGeom>
            <a:avLst/>
            <a:gdLst/>
            <a:ahLst/>
            <a:cxnLst/>
            <a:rect l="l" t="t" r="r" b="b"/>
            <a:pathLst>
              <a:path w="99060" h="109854">
                <a:moveTo>
                  <a:pt x="99060" y="53340"/>
                </a:moveTo>
                <a:lnTo>
                  <a:pt x="95148" y="32588"/>
                </a:lnTo>
                <a:lnTo>
                  <a:pt x="84531" y="15621"/>
                </a:lnTo>
                <a:lnTo>
                  <a:pt x="68783" y="4191"/>
                </a:lnTo>
                <a:lnTo>
                  <a:pt x="49530" y="0"/>
                </a:lnTo>
                <a:lnTo>
                  <a:pt x="30264" y="4191"/>
                </a:lnTo>
                <a:lnTo>
                  <a:pt x="14516" y="15621"/>
                </a:lnTo>
                <a:lnTo>
                  <a:pt x="3898" y="32575"/>
                </a:lnTo>
                <a:lnTo>
                  <a:pt x="0" y="53340"/>
                </a:lnTo>
                <a:lnTo>
                  <a:pt x="279" y="54864"/>
                </a:lnTo>
                <a:lnTo>
                  <a:pt x="0" y="56388"/>
                </a:lnTo>
                <a:lnTo>
                  <a:pt x="3898" y="77152"/>
                </a:lnTo>
                <a:lnTo>
                  <a:pt x="14516" y="94107"/>
                </a:lnTo>
                <a:lnTo>
                  <a:pt x="30264" y="105537"/>
                </a:lnTo>
                <a:lnTo>
                  <a:pt x="49530" y="109728"/>
                </a:lnTo>
                <a:lnTo>
                  <a:pt x="68783" y="105549"/>
                </a:lnTo>
                <a:lnTo>
                  <a:pt x="84531" y="94119"/>
                </a:lnTo>
                <a:lnTo>
                  <a:pt x="95148" y="77152"/>
                </a:lnTo>
                <a:lnTo>
                  <a:pt x="99060" y="56388"/>
                </a:lnTo>
                <a:lnTo>
                  <a:pt x="98767" y="54876"/>
                </a:lnTo>
                <a:lnTo>
                  <a:pt x="99060" y="53340"/>
                </a:lnTo>
                <a:close/>
              </a:path>
            </a:pathLst>
          </a:custGeom>
          <a:solidFill>
            <a:srgbClr val="78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791214" y="4801327"/>
            <a:ext cx="1259205" cy="880744"/>
            <a:chOff x="6791214" y="4801327"/>
            <a:chExt cx="1259205" cy="88074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1214" y="4801327"/>
              <a:ext cx="1258701" cy="8806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0127" y="4913376"/>
              <a:ext cx="635507" cy="550164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117347" y="6309359"/>
            <a:ext cx="4860290" cy="472440"/>
          </a:xfrm>
          <a:custGeom>
            <a:avLst/>
            <a:gdLst/>
            <a:ahLst/>
            <a:cxnLst/>
            <a:rect l="l" t="t" r="r" b="b"/>
            <a:pathLst>
              <a:path w="4860290" h="472440">
                <a:moveTo>
                  <a:pt x="4860036" y="0"/>
                </a:moveTo>
                <a:lnTo>
                  <a:pt x="0" y="0"/>
                </a:lnTo>
                <a:lnTo>
                  <a:pt x="0" y="472439"/>
                </a:lnTo>
                <a:lnTo>
                  <a:pt x="4860036" y="472439"/>
                </a:lnTo>
                <a:lnTo>
                  <a:pt x="4860036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5447" y="6342075"/>
            <a:ext cx="407225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Nathan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Marz,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How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beat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the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CAP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theorem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(2011)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7"/>
              </a:rPr>
              <a:t>http://nathanmarz.com/blog/how-to-beat-the-cap-theorem.html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263" y="6432803"/>
            <a:ext cx="257556" cy="225552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894588" y="5007864"/>
            <a:ext cx="771525" cy="485140"/>
            <a:chOff x="894588" y="5007864"/>
            <a:chExt cx="771525" cy="485140"/>
          </a:xfrm>
        </p:grpSpPr>
        <p:sp>
          <p:nvSpPr>
            <p:cNvPr id="30" name="object 30"/>
            <p:cNvSpPr/>
            <p:nvPr/>
          </p:nvSpPr>
          <p:spPr>
            <a:xfrm>
              <a:off x="894588" y="5007864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59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6"/>
                  </a:lnTo>
                  <a:lnTo>
                    <a:pt x="0" y="484632"/>
                  </a:lnTo>
                  <a:lnTo>
                    <a:pt x="169925" y="484632"/>
                  </a:lnTo>
                  <a:lnTo>
                    <a:pt x="339852" y="242316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E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9472" y="5007864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59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6"/>
                  </a:lnTo>
                  <a:lnTo>
                    <a:pt x="0" y="484632"/>
                  </a:lnTo>
                  <a:lnTo>
                    <a:pt x="169925" y="484632"/>
                  </a:lnTo>
                  <a:lnTo>
                    <a:pt x="339852" y="242316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D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24356" y="5007864"/>
              <a:ext cx="341630" cy="485140"/>
            </a:xfrm>
            <a:custGeom>
              <a:avLst/>
              <a:gdLst/>
              <a:ahLst/>
              <a:cxnLst/>
              <a:rect l="l" t="t" r="r" b="b"/>
              <a:pathLst>
                <a:path w="341630" h="485139">
                  <a:moveTo>
                    <a:pt x="170687" y="0"/>
                  </a:moveTo>
                  <a:lnTo>
                    <a:pt x="0" y="0"/>
                  </a:lnTo>
                  <a:lnTo>
                    <a:pt x="170687" y="242316"/>
                  </a:lnTo>
                  <a:lnTo>
                    <a:pt x="0" y="484632"/>
                  </a:lnTo>
                  <a:lnTo>
                    <a:pt x="170687" y="484632"/>
                  </a:lnTo>
                  <a:lnTo>
                    <a:pt x="341375" y="242316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8462" y="5636463"/>
            <a:ext cx="1663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Streaming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(e.g.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Kafka,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Redis)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239090"/>
            <a:ext cx="3851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solidFill>
                  <a:srgbClr val="000000"/>
                </a:solidFill>
              </a:rPr>
              <a:t>Kappa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Architecture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49" y="5424017"/>
            <a:ext cx="209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Streaming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+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retention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(e.g.</a:t>
            </a:r>
            <a:r>
              <a:rPr sz="1800" spc="-15" dirty="0">
                <a:latin typeface="Calibri"/>
                <a:cs typeface="Calibri"/>
              </a:rPr>
              <a:t> Kafka, </a:t>
            </a:r>
            <a:r>
              <a:rPr sz="1800" spc="-5" dirty="0">
                <a:latin typeface="Calibri"/>
                <a:cs typeface="Calibri"/>
              </a:rPr>
              <a:t>Kinesis)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15" y="6283452"/>
            <a:ext cx="4932045" cy="474345"/>
          </a:xfrm>
          <a:custGeom>
            <a:avLst/>
            <a:gdLst/>
            <a:ahLst/>
            <a:cxnLst/>
            <a:rect l="l" t="t" r="r" b="b"/>
            <a:pathLst>
              <a:path w="4932045" h="474345">
                <a:moveTo>
                  <a:pt x="4931664" y="0"/>
                </a:moveTo>
                <a:lnTo>
                  <a:pt x="0" y="0"/>
                </a:lnTo>
                <a:lnTo>
                  <a:pt x="0" y="473964"/>
                </a:lnTo>
                <a:lnTo>
                  <a:pt x="4931664" y="473964"/>
                </a:lnTo>
                <a:lnTo>
                  <a:pt x="4931664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929" y="6317081"/>
            <a:ext cx="4262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Jay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Kreps, </a:t>
            </a:r>
            <a:r>
              <a:rPr sz="1200" i="1" spc="-5" dirty="0">
                <a:latin typeface="Calibri"/>
                <a:cs typeface="Calibri"/>
              </a:rPr>
              <a:t>Questioning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the Lambda Architecture </a:t>
            </a:r>
            <a:r>
              <a:rPr sz="1200" spc="-5" dirty="0">
                <a:latin typeface="Calibri"/>
                <a:cs typeface="Calibri"/>
              </a:rPr>
              <a:t>(2014)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2"/>
              </a:rPr>
              <a:t>https://www.oreilly.com/ideas/questioning-the-lambda-architecture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6406896"/>
            <a:ext cx="259080" cy="22555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307591" y="4300982"/>
            <a:ext cx="1190625" cy="993775"/>
            <a:chOff x="1307591" y="4300982"/>
            <a:chExt cx="1190625" cy="993775"/>
          </a:xfrm>
        </p:grpSpPr>
        <p:sp>
          <p:nvSpPr>
            <p:cNvPr id="8" name="object 8"/>
            <p:cNvSpPr/>
            <p:nvPr/>
          </p:nvSpPr>
          <p:spPr>
            <a:xfrm>
              <a:off x="1307591" y="4879848"/>
              <a:ext cx="462280" cy="346075"/>
            </a:xfrm>
            <a:custGeom>
              <a:avLst/>
              <a:gdLst/>
              <a:ahLst/>
              <a:cxnLst/>
              <a:rect l="l" t="t" r="r" b="b"/>
              <a:pathLst>
                <a:path w="462280" h="346075">
                  <a:moveTo>
                    <a:pt x="288798" y="0"/>
                  </a:moveTo>
                  <a:lnTo>
                    <a:pt x="288798" y="86487"/>
                  </a:lnTo>
                  <a:lnTo>
                    <a:pt x="0" y="86487"/>
                  </a:lnTo>
                  <a:lnTo>
                    <a:pt x="0" y="259460"/>
                  </a:lnTo>
                  <a:lnTo>
                    <a:pt x="288798" y="259460"/>
                  </a:lnTo>
                  <a:lnTo>
                    <a:pt x="288798" y="345947"/>
                  </a:lnTo>
                  <a:lnTo>
                    <a:pt x="461772" y="172974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6691" y="4809744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5"/>
                  </a:lnTo>
                  <a:lnTo>
                    <a:pt x="0" y="484631"/>
                  </a:lnTo>
                  <a:lnTo>
                    <a:pt x="169925" y="484631"/>
                  </a:lnTo>
                  <a:lnTo>
                    <a:pt x="339851" y="242315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E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3100" y="4809744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5" y="0"/>
                  </a:moveTo>
                  <a:lnTo>
                    <a:pt x="0" y="0"/>
                  </a:lnTo>
                  <a:lnTo>
                    <a:pt x="169925" y="242315"/>
                  </a:lnTo>
                  <a:lnTo>
                    <a:pt x="0" y="484631"/>
                  </a:lnTo>
                  <a:lnTo>
                    <a:pt x="169925" y="484631"/>
                  </a:lnTo>
                  <a:lnTo>
                    <a:pt x="339851" y="242315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DB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57983" y="4809744"/>
              <a:ext cx="340360" cy="485140"/>
            </a:xfrm>
            <a:custGeom>
              <a:avLst/>
              <a:gdLst/>
              <a:ahLst/>
              <a:cxnLst/>
              <a:rect l="l" t="t" r="r" b="b"/>
              <a:pathLst>
                <a:path w="340360" h="485139">
                  <a:moveTo>
                    <a:pt x="169926" y="0"/>
                  </a:moveTo>
                  <a:lnTo>
                    <a:pt x="0" y="0"/>
                  </a:lnTo>
                  <a:lnTo>
                    <a:pt x="169926" y="242315"/>
                  </a:lnTo>
                  <a:lnTo>
                    <a:pt x="0" y="484631"/>
                  </a:lnTo>
                  <a:lnTo>
                    <a:pt x="169926" y="484631"/>
                  </a:lnTo>
                  <a:lnTo>
                    <a:pt x="339852" y="242315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627" y="4878324"/>
              <a:ext cx="301751" cy="3002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94967" y="4300982"/>
              <a:ext cx="746760" cy="643890"/>
            </a:xfrm>
            <a:custGeom>
              <a:avLst/>
              <a:gdLst/>
              <a:ahLst/>
              <a:cxnLst/>
              <a:rect l="l" t="t" r="r" b="b"/>
              <a:pathLst>
                <a:path w="746760" h="643889">
                  <a:moveTo>
                    <a:pt x="316423" y="617254"/>
                  </a:moveTo>
                  <a:lnTo>
                    <a:pt x="313689" y="643636"/>
                  </a:lnTo>
                  <a:lnTo>
                    <a:pt x="378781" y="619125"/>
                  </a:lnTo>
                  <a:lnTo>
                    <a:pt x="328549" y="619125"/>
                  </a:lnTo>
                  <a:lnTo>
                    <a:pt x="316423" y="617254"/>
                  </a:lnTo>
                  <a:close/>
                </a:path>
                <a:path w="746760" h="643889">
                  <a:moveTo>
                    <a:pt x="319088" y="591536"/>
                  </a:moveTo>
                  <a:lnTo>
                    <a:pt x="316423" y="617254"/>
                  </a:lnTo>
                  <a:lnTo>
                    <a:pt x="328549" y="619125"/>
                  </a:lnTo>
                  <a:lnTo>
                    <a:pt x="332486" y="593598"/>
                  </a:lnTo>
                  <a:lnTo>
                    <a:pt x="319088" y="591536"/>
                  </a:lnTo>
                  <a:close/>
                </a:path>
                <a:path w="746760" h="643889">
                  <a:moveTo>
                    <a:pt x="321690" y="566420"/>
                  </a:moveTo>
                  <a:lnTo>
                    <a:pt x="319088" y="591536"/>
                  </a:lnTo>
                  <a:lnTo>
                    <a:pt x="332486" y="593598"/>
                  </a:lnTo>
                  <a:lnTo>
                    <a:pt x="328549" y="619125"/>
                  </a:lnTo>
                  <a:lnTo>
                    <a:pt x="378781" y="619125"/>
                  </a:lnTo>
                  <a:lnTo>
                    <a:pt x="394969" y="613029"/>
                  </a:lnTo>
                  <a:lnTo>
                    <a:pt x="321690" y="566420"/>
                  </a:lnTo>
                  <a:close/>
                </a:path>
                <a:path w="746760" h="643889">
                  <a:moveTo>
                    <a:pt x="374014" y="0"/>
                  </a:moveTo>
                  <a:lnTo>
                    <a:pt x="321182" y="3937"/>
                  </a:lnTo>
                  <a:lnTo>
                    <a:pt x="269748" y="15367"/>
                  </a:lnTo>
                  <a:lnTo>
                    <a:pt x="220344" y="33274"/>
                  </a:lnTo>
                  <a:lnTo>
                    <a:pt x="173735" y="57023"/>
                  </a:lnTo>
                  <a:lnTo>
                    <a:pt x="117601" y="96393"/>
                  </a:lnTo>
                  <a:lnTo>
                    <a:pt x="80772" y="131191"/>
                  </a:lnTo>
                  <a:lnTo>
                    <a:pt x="49910" y="169164"/>
                  </a:lnTo>
                  <a:lnTo>
                    <a:pt x="25400" y="210185"/>
                  </a:lnTo>
                  <a:lnTo>
                    <a:pt x="8635" y="253111"/>
                  </a:lnTo>
                  <a:lnTo>
                    <a:pt x="507" y="297434"/>
                  </a:lnTo>
                  <a:lnTo>
                    <a:pt x="0" y="312547"/>
                  </a:lnTo>
                  <a:lnTo>
                    <a:pt x="507" y="327660"/>
                  </a:lnTo>
                  <a:lnTo>
                    <a:pt x="9016" y="372364"/>
                  </a:lnTo>
                  <a:lnTo>
                    <a:pt x="26669" y="415544"/>
                  </a:lnTo>
                  <a:lnTo>
                    <a:pt x="52450" y="456565"/>
                  </a:lnTo>
                  <a:lnTo>
                    <a:pt x="85343" y="494792"/>
                  </a:lnTo>
                  <a:lnTo>
                    <a:pt x="124206" y="529336"/>
                  </a:lnTo>
                  <a:lnTo>
                    <a:pt x="183387" y="568833"/>
                  </a:lnTo>
                  <a:lnTo>
                    <a:pt x="232918" y="592709"/>
                  </a:lnTo>
                  <a:lnTo>
                    <a:pt x="284988" y="610616"/>
                  </a:lnTo>
                  <a:lnTo>
                    <a:pt x="316423" y="617254"/>
                  </a:lnTo>
                  <a:lnTo>
                    <a:pt x="319088" y="591536"/>
                  </a:lnTo>
                  <a:lnTo>
                    <a:pt x="309371" y="590042"/>
                  </a:lnTo>
                  <a:lnTo>
                    <a:pt x="292481" y="585851"/>
                  </a:lnTo>
                  <a:lnTo>
                    <a:pt x="243205" y="568833"/>
                  </a:lnTo>
                  <a:lnTo>
                    <a:pt x="196976" y="546608"/>
                  </a:lnTo>
                  <a:lnTo>
                    <a:pt x="140588" y="509270"/>
                  </a:lnTo>
                  <a:lnTo>
                    <a:pt x="104140" y="476885"/>
                  </a:lnTo>
                  <a:lnTo>
                    <a:pt x="73532" y="441579"/>
                  </a:lnTo>
                  <a:lnTo>
                    <a:pt x="50037" y="404241"/>
                  </a:lnTo>
                  <a:lnTo>
                    <a:pt x="34035" y="365633"/>
                  </a:lnTo>
                  <a:lnTo>
                    <a:pt x="26415" y="326644"/>
                  </a:lnTo>
                  <a:lnTo>
                    <a:pt x="25907" y="313436"/>
                  </a:lnTo>
                  <a:lnTo>
                    <a:pt x="26288" y="300355"/>
                  </a:lnTo>
                  <a:lnTo>
                    <a:pt x="33400" y="260985"/>
                  </a:lnTo>
                  <a:lnTo>
                    <a:pt x="48387" y="222123"/>
                  </a:lnTo>
                  <a:lnTo>
                    <a:pt x="70612" y="184658"/>
                  </a:lnTo>
                  <a:lnTo>
                    <a:pt x="99313" y="149225"/>
                  </a:lnTo>
                  <a:lnTo>
                    <a:pt x="133350" y="116967"/>
                  </a:lnTo>
                  <a:lnTo>
                    <a:pt x="186435" y="79629"/>
                  </a:lnTo>
                  <a:lnTo>
                    <a:pt x="230250" y="57277"/>
                  </a:lnTo>
                  <a:lnTo>
                    <a:pt x="276606" y="40386"/>
                  </a:lnTo>
                  <a:lnTo>
                    <a:pt x="324357" y="29591"/>
                  </a:lnTo>
                  <a:lnTo>
                    <a:pt x="372744" y="25908"/>
                  </a:lnTo>
                  <a:lnTo>
                    <a:pt x="472484" y="25908"/>
                  </a:lnTo>
                  <a:lnTo>
                    <a:pt x="463042" y="21082"/>
                  </a:lnTo>
                  <a:lnTo>
                    <a:pt x="445643" y="13716"/>
                  </a:lnTo>
                  <a:lnTo>
                    <a:pt x="427989" y="7874"/>
                  </a:lnTo>
                  <a:lnTo>
                    <a:pt x="410082" y="3556"/>
                  </a:lnTo>
                  <a:lnTo>
                    <a:pt x="392049" y="1016"/>
                  </a:lnTo>
                  <a:lnTo>
                    <a:pt x="374014" y="0"/>
                  </a:lnTo>
                  <a:close/>
                </a:path>
                <a:path w="746760" h="643889">
                  <a:moveTo>
                    <a:pt x="472484" y="25908"/>
                  </a:moveTo>
                  <a:lnTo>
                    <a:pt x="372744" y="25908"/>
                  </a:lnTo>
                  <a:lnTo>
                    <a:pt x="388365" y="26670"/>
                  </a:lnTo>
                  <a:lnTo>
                    <a:pt x="404113" y="28829"/>
                  </a:lnTo>
                  <a:lnTo>
                    <a:pt x="451357" y="44196"/>
                  </a:lnTo>
                  <a:lnTo>
                    <a:pt x="497713" y="71755"/>
                  </a:lnTo>
                  <a:lnTo>
                    <a:pt x="527812" y="96520"/>
                  </a:lnTo>
                  <a:lnTo>
                    <a:pt x="556768" y="125730"/>
                  </a:lnTo>
                  <a:lnTo>
                    <a:pt x="584326" y="159131"/>
                  </a:lnTo>
                  <a:lnTo>
                    <a:pt x="610107" y="196342"/>
                  </a:lnTo>
                  <a:lnTo>
                    <a:pt x="633857" y="236855"/>
                  </a:lnTo>
                  <a:lnTo>
                    <a:pt x="655319" y="280162"/>
                  </a:lnTo>
                  <a:lnTo>
                    <a:pt x="674243" y="326263"/>
                  </a:lnTo>
                  <a:lnTo>
                    <a:pt x="690371" y="374142"/>
                  </a:lnTo>
                  <a:lnTo>
                    <a:pt x="703326" y="423672"/>
                  </a:lnTo>
                  <a:lnTo>
                    <a:pt x="712851" y="474472"/>
                  </a:lnTo>
                  <a:lnTo>
                    <a:pt x="718693" y="526034"/>
                  </a:lnTo>
                  <a:lnTo>
                    <a:pt x="720851" y="578358"/>
                  </a:lnTo>
                  <a:lnTo>
                    <a:pt x="746759" y="577850"/>
                  </a:lnTo>
                  <a:lnTo>
                    <a:pt x="744601" y="524383"/>
                  </a:lnTo>
                  <a:lnTo>
                    <a:pt x="738505" y="471043"/>
                  </a:lnTo>
                  <a:lnTo>
                    <a:pt x="728599" y="418465"/>
                  </a:lnTo>
                  <a:lnTo>
                    <a:pt x="715263" y="367157"/>
                  </a:lnTo>
                  <a:lnTo>
                    <a:pt x="698626" y="317500"/>
                  </a:lnTo>
                  <a:lnTo>
                    <a:pt x="679195" y="270002"/>
                  </a:lnTo>
                  <a:lnTo>
                    <a:pt x="656844" y="225044"/>
                  </a:lnTo>
                  <a:lnTo>
                    <a:pt x="631995" y="182626"/>
                  </a:lnTo>
                  <a:lnTo>
                    <a:pt x="605282" y="144018"/>
                  </a:lnTo>
                  <a:lnTo>
                    <a:pt x="576452" y="108839"/>
                  </a:lnTo>
                  <a:lnTo>
                    <a:pt x="545719" y="77851"/>
                  </a:lnTo>
                  <a:lnTo>
                    <a:pt x="513588" y="51308"/>
                  </a:lnTo>
                  <a:lnTo>
                    <a:pt x="480187" y="29845"/>
                  </a:lnTo>
                  <a:lnTo>
                    <a:pt x="472484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307" y="548299"/>
            <a:ext cx="6818630" cy="3937635"/>
          </a:xfrm>
          <a:prstGeom prst="rect">
            <a:avLst/>
          </a:prstGeom>
        </p:spPr>
        <p:txBody>
          <a:bodyPr vert="horz" wrap="square" lIns="0" tIns="2927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305"/>
              </a:spcBef>
            </a:pP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Stream(D</a:t>
            </a:r>
            <a:r>
              <a:rPr sz="3150" spc="-37" baseline="-21164" dirty="0">
                <a:solidFill>
                  <a:srgbClr val="7E7E7E"/>
                </a:solidFill>
                <a:latin typeface="Calibri Light"/>
                <a:cs typeface="Calibri Light"/>
              </a:rPr>
              <a:t>all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)</a:t>
            </a:r>
            <a:r>
              <a:rPr sz="32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7E7E7E"/>
                </a:solidFill>
                <a:latin typeface="Calibri Light"/>
                <a:cs typeface="Calibri Light"/>
              </a:rPr>
              <a:t>=</a:t>
            </a:r>
            <a:r>
              <a:rPr sz="3200" spc="-5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Batch(D</a:t>
            </a:r>
            <a:r>
              <a:rPr sz="3150" spc="-37" baseline="-21164" dirty="0">
                <a:solidFill>
                  <a:srgbClr val="7E7E7E"/>
                </a:solidFill>
                <a:latin typeface="Calibri Light"/>
                <a:cs typeface="Calibri Light"/>
              </a:rPr>
              <a:t>all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)</a:t>
            </a:r>
            <a:endParaRPr sz="3200">
              <a:latin typeface="Calibri Light"/>
              <a:cs typeface="Calibri Light"/>
            </a:endParaRPr>
          </a:p>
          <a:p>
            <a:pPr marL="349885" indent="-287020">
              <a:lnSpc>
                <a:spcPct val="100000"/>
              </a:lnSpc>
              <a:spcBef>
                <a:spcPts val="1650"/>
              </a:spcBef>
              <a:buFont typeface="Arial MT"/>
              <a:buChar char="•"/>
              <a:tabLst>
                <a:tab pos="349885" algn="l"/>
                <a:tab pos="350520" algn="l"/>
              </a:tabLst>
            </a:pPr>
            <a:r>
              <a:rPr sz="2400" spc="-15" dirty="0">
                <a:latin typeface="Calibri Light"/>
                <a:cs typeface="Calibri Light"/>
              </a:rPr>
              <a:t>Simpler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than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Lambda</a:t>
            </a:r>
            <a:r>
              <a:rPr sz="2400" spc="-15" dirty="0">
                <a:latin typeface="Calibri Light"/>
                <a:cs typeface="Calibri Light"/>
              </a:rPr>
              <a:t> Architecture</a:t>
            </a:r>
            <a:endParaRPr sz="2400">
              <a:latin typeface="Calibri Light"/>
              <a:cs typeface="Calibri Light"/>
            </a:endParaRPr>
          </a:p>
          <a:p>
            <a:pPr marL="3498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49885" algn="l"/>
                <a:tab pos="350520" algn="l"/>
              </a:tabLst>
            </a:pPr>
            <a:r>
              <a:rPr sz="2400" spc="-25" dirty="0">
                <a:latin typeface="Calibri Light"/>
                <a:cs typeface="Calibri Light"/>
              </a:rPr>
              <a:t>Data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30" dirty="0">
                <a:latin typeface="Calibri Light"/>
                <a:cs typeface="Calibri Light"/>
              </a:rPr>
              <a:t>retention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</a:t>
            </a:r>
            <a:r>
              <a:rPr sz="2400" spc="-10" dirty="0">
                <a:latin typeface="Calibri Light"/>
                <a:cs typeface="Calibri Light"/>
              </a:rPr>
              <a:t> history</a:t>
            </a:r>
            <a:endParaRPr sz="2400">
              <a:latin typeface="Calibri Light"/>
              <a:cs typeface="Calibri Light"/>
            </a:endParaRPr>
          </a:p>
          <a:p>
            <a:pPr marL="3498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49885" algn="l"/>
                <a:tab pos="350520" algn="l"/>
              </a:tabLst>
            </a:pPr>
            <a:r>
              <a:rPr sz="2400" spc="-15" dirty="0">
                <a:latin typeface="Calibri Light"/>
                <a:cs typeface="Calibri Light"/>
              </a:rPr>
              <a:t>Reasons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against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Kappa:</a:t>
            </a:r>
            <a:endParaRPr sz="2400">
              <a:latin typeface="Calibri Light"/>
              <a:cs typeface="Calibri Light"/>
            </a:endParaRPr>
          </a:p>
          <a:p>
            <a:pPr marL="807085" lvl="1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07085" algn="l"/>
                <a:tab pos="807720" algn="l"/>
              </a:tabLst>
            </a:pPr>
            <a:r>
              <a:rPr sz="2400" spc="-5" dirty="0">
                <a:latin typeface="Calibri Light"/>
                <a:cs typeface="Calibri Light"/>
              </a:rPr>
              <a:t>Existing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legacy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batch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35" dirty="0">
                <a:latin typeface="Calibri Light"/>
                <a:cs typeface="Calibri Light"/>
              </a:rPr>
              <a:t>system</a:t>
            </a:r>
            <a:endParaRPr sz="2400">
              <a:latin typeface="Calibri Light"/>
              <a:cs typeface="Calibri Light"/>
            </a:endParaRPr>
          </a:p>
          <a:p>
            <a:pPr marL="807085" lvl="1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07085" algn="l"/>
                <a:tab pos="807720" algn="l"/>
              </a:tabLst>
            </a:pPr>
            <a:r>
              <a:rPr sz="2400" spc="-15" dirty="0">
                <a:latin typeface="Calibri Light"/>
                <a:cs typeface="Calibri Light"/>
              </a:rPr>
              <a:t>Special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tools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only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 </a:t>
            </a:r>
            <a:r>
              <a:rPr sz="2400" dirty="0">
                <a:latin typeface="Calibri Light"/>
                <a:cs typeface="Calibri Light"/>
              </a:rPr>
              <a:t>a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particular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batch</a:t>
            </a:r>
            <a:r>
              <a:rPr sz="2400" spc="-10" dirty="0">
                <a:latin typeface="Calibri Light"/>
                <a:cs typeface="Calibri Light"/>
              </a:rPr>
              <a:t> processor</a:t>
            </a:r>
            <a:endParaRPr sz="2400">
              <a:latin typeface="Calibri Light"/>
              <a:cs typeface="Calibri Light"/>
            </a:endParaRPr>
          </a:p>
          <a:p>
            <a:pPr marL="807085" lvl="1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07085" algn="l"/>
                <a:tab pos="807720" algn="l"/>
              </a:tabLst>
            </a:pPr>
            <a:r>
              <a:rPr sz="2400" spc="-5" dirty="0">
                <a:latin typeface="Calibri Light"/>
                <a:cs typeface="Calibri Light"/>
              </a:rPr>
              <a:t>Only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incremental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algorithms</a:t>
            </a:r>
            <a:endParaRPr sz="2400">
              <a:latin typeface="Calibri Light"/>
              <a:cs typeface="Calibri Light"/>
            </a:endParaRPr>
          </a:p>
          <a:p>
            <a:pPr marL="1617345">
              <a:lnSpc>
                <a:spcPct val="100000"/>
              </a:lnSpc>
              <a:spcBef>
                <a:spcPts val="2165"/>
              </a:spcBef>
            </a:pPr>
            <a:r>
              <a:rPr sz="1800" i="1" spc="-5" dirty="0">
                <a:latin typeface="Calibri"/>
                <a:cs typeface="Calibri"/>
              </a:rPr>
              <a:t>replay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58055" y="4637532"/>
            <a:ext cx="1666239" cy="815340"/>
            <a:chOff x="4258055" y="4637532"/>
            <a:chExt cx="1666239" cy="815340"/>
          </a:xfrm>
        </p:grpSpPr>
        <p:sp>
          <p:nvSpPr>
            <p:cNvPr id="16" name="object 16"/>
            <p:cNvSpPr/>
            <p:nvPr/>
          </p:nvSpPr>
          <p:spPr>
            <a:xfrm>
              <a:off x="5460491" y="4879848"/>
              <a:ext cx="463550" cy="346075"/>
            </a:xfrm>
            <a:custGeom>
              <a:avLst/>
              <a:gdLst/>
              <a:ahLst/>
              <a:cxnLst/>
              <a:rect l="l" t="t" r="r" b="b"/>
              <a:pathLst>
                <a:path w="463550" h="346075">
                  <a:moveTo>
                    <a:pt x="290322" y="0"/>
                  </a:moveTo>
                  <a:lnTo>
                    <a:pt x="290322" y="86487"/>
                  </a:lnTo>
                  <a:lnTo>
                    <a:pt x="0" y="86487"/>
                  </a:lnTo>
                  <a:lnTo>
                    <a:pt x="0" y="259460"/>
                  </a:lnTo>
                  <a:lnTo>
                    <a:pt x="290322" y="259460"/>
                  </a:lnTo>
                  <a:lnTo>
                    <a:pt x="290322" y="345947"/>
                  </a:lnTo>
                  <a:lnTo>
                    <a:pt x="463296" y="172974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1351" y="4637532"/>
              <a:ext cx="829055" cy="81534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58055" y="4878324"/>
              <a:ext cx="463550" cy="346075"/>
            </a:xfrm>
            <a:custGeom>
              <a:avLst/>
              <a:gdLst/>
              <a:ahLst/>
              <a:cxnLst/>
              <a:rect l="l" t="t" r="r" b="b"/>
              <a:pathLst>
                <a:path w="463550" h="346075">
                  <a:moveTo>
                    <a:pt x="290322" y="0"/>
                  </a:moveTo>
                  <a:lnTo>
                    <a:pt x="290322" y="86487"/>
                  </a:lnTo>
                  <a:lnTo>
                    <a:pt x="0" y="86487"/>
                  </a:lnTo>
                  <a:lnTo>
                    <a:pt x="0" y="259461"/>
                  </a:lnTo>
                  <a:lnTo>
                    <a:pt x="290322" y="259461"/>
                  </a:lnTo>
                  <a:lnTo>
                    <a:pt x="290322" y="345948"/>
                  </a:lnTo>
                  <a:lnTo>
                    <a:pt x="463296" y="172974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42684" y="5538927"/>
            <a:ext cx="1108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li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3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32688" y="4633647"/>
            <a:ext cx="735168" cy="78501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800980" y="5538927"/>
            <a:ext cx="727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Serving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79192" y="4879847"/>
            <a:ext cx="463550" cy="346075"/>
          </a:xfrm>
          <a:custGeom>
            <a:avLst/>
            <a:gdLst/>
            <a:ahLst/>
            <a:cxnLst/>
            <a:rect l="l" t="t" r="r" b="b"/>
            <a:pathLst>
              <a:path w="463550" h="346075">
                <a:moveTo>
                  <a:pt x="290321" y="0"/>
                </a:moveTo>
                <a:lnTo>
                  <a:pt x="290321" y="86487"/>
                </a:lnTo>
                <a:lnTo>
                  <a:pt x="0" y="86487"/>
                </a:lnTo>
                <a:lnTo>
                  <a:pt x="0" y="259460"/>
                </a:lnTo>
                <a:lnTo>
                  <a:pt x="290321" y="259460"/>
                </a:lnTo>
                <a:lnTo>
                  <a:pt x="290321" y="345947"/>
                </a:lnTo>
                <a:lnTo>
                  <a:pt x="463295" y="172974"/>
                </a:lnTo>
                <a:lnTo>
                  <a:pt x="29032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48101" y="4562059"/>
            <a:ext cx="1260475" cy="880744"/>
            <a:chOff x="6148101" y="4562059"/>
            <a:chExt cx="1260475" cy="880744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8101" y="4562059"/>
              <a:ext cx="1260190" cy="8806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8523" y="4674108"/>
              <a:ext cx="635507" cy="55016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364484" y="5538927"/>
            <a:ext cx="976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Real-Time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8616" y="4991100"/>
            <a:ext cx="97536" cy="10668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8616" y="5212079"/>
            <a:ext cx="97536" cy="106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8616" y="4780788"/>
            <a:ext cx="97536" cy="10668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17119"/>
            <a:ext cx="1606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/>
              <a:t>W</a:t>
            </a:r>
            <a:r>
              <a:rPr sz="3600" spc="-90" dirty="0"/>
              <a:t>r</a:t>
            </a:r>
            <a:r>
              <a:rPr sz="3600" spc="-30" dirty="0"/>
              <a:t>a</a:t>
            </a:r>
            <a:r>
              <a:rPr sz="3600" spc="-35" dirty="0"/>
              <a:t>p</a:t>
            </a:r>
            <a:r>
              <a:rPr sz="3600" spc="-15" dirty="0"/>
              <a:t>-</a:t>
            </a:r>
            <a:r>
              <a:rPr sz="3600" spc="-35" dirty="0"/>
              <a:t>up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871854"/>
            <a:ext cx="6562725" cy="1162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Data</a:t>
            </a:r>
            <a:r>
              <a:rPr sz="2800" spc="-10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Processing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 Light"/>
              <a:cs typeface="Calibri Light"/>
            </a:endParaRPr>
          </a:p>
          <a:p>
            <a:pPr marL="357505" indent="-343535">
              <a:lnSpc>
                <a:spcPct val="100000"/>
              </a:lnSpc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z="2400" spc="-15" dirty="0">
                <a:latin typeface="Calibri Light"/>
                <a:cs typeface="Calibri Light"/>
              </a:rPr>
              <a:t>Processing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frameworks abstract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from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scaling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issues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378" y="5301183"/>
            <a:ext cx="6217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 Light"/>
                <a:cs typeface="Calibri Light"/>
              </a:rPr>
              <a:t>Lambda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Architecture: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batch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+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stream </a:t>
            </a:r>
            <a:r>
              <a:rPr sz="2400" spc="-10" dirty="0">
                <a:latin typeface="Calibri Light"/>
                <a:cs typeface="Calibri Light"/>
              </a:rPr>
              <a:t>processing</a:t>
            </a:r>
            <a:endParaRPr sz="24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 Light"/>
                <a:cs typeface="Calibri Light"/>
              </a:rPr>
              <a:t>Kappa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Architecture: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stream-only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processing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017" y="3169158"/>
            <a:ext cx="2149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Batch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017" y="3534917"/>
            <a:ext cx="29190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400" spc="-20" dirty="0">
                <a:latin typeface="Calibri Light"/>
                <a:cs typeface="Calibri Light"/>
              </a:rPr>
              <a:t>easy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to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reason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about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400" spc="-10" dirty="0">
                <a:latin typeface="Calibri Light"/>
                <a:cs typeface="Calibri Light"/>
              </a:rPr>
              <a:t>extremely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efficient</a:t>
            </a:r>
            <a:endParaRPr sz="2400">
              <a:latin typeface="Calibri Light"/>
              <a:cs typeface="Calibri Light"/>
            </a:endParaRPr>
          </a:p>
          <a:p>
            <a:pPr marL="355600" marR="309245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latin typeface="Calibri Light"/>
                <a:cs typeface="Calibri Light"/>
              </a:rPr>
              <a:t>huge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input-output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latency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7765" y="3173095"/>
            <a:ext cx="234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Stream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7765" y="3538550"/>
            <a:ext cx="30841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 Light"/>
                <a:cs typeface="Calibri Light"/>
              </a:rPr>
              <a:t>quick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results</a:t>
            </a:r>
            <a:endParaRPr sz="24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 Light"/>
                <a:cs typeface="Calibri Light"/>
              </a:rPr>
              <a:t>purely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incremental</a:t>
            </a:r>
            <a:endParaRPr sz="2400">
              <a:latin typeface="Calibri Light"/>
              <a:cs typeface="Calibri Light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 Light"/>
                <a:cs typeface="Calibri Light"/>
              </a:rPr>
              <a:t>potentially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complex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to </a:t>
            </a:r>
            <a:r>
              <a:rPr sz="2400" spc="-52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handle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0523" y="2274494"/>
            <a:ext cx="735168" cy="7850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0262" y="2332412"/>
            <a:ext cx="667862" cy="669174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28929" y="2918205"/>
            <a:ext cx="981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 Light"/>
                <a:cs typeface="Calibri Light"/>
              </a:rPr>
              <a:t>SURVEY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29" y="3397757"/>
            <a:ext cx="3625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Popular </a:t>
            </a:r>
            <a:r>
              <a:rPr sz="3600" spc="-5" dirty="0">
                <a:latin typeface="Calibri"/>
                <a:cs typeface="Calibri"/>
              </a:rPr>
              <a:t>Stream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Processing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47916" y="3717035"/>
            <a:ext cx="723900" cy="460375"/>
            <a:chOff x="6947916" y="3717035"/>
            <a:chExt cx="723900" cy="460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7916" y="3720083"/>
              <a:ext cx="723900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7916" y="3717035"/>
              <a:ext cx="533400" cy="2788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816" y="316433"/>
            <a:ext cx="3751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Processing</a:t>
            </a:r>
            <a:r>
              <a:rPr spc="-160" dirty="0"/>
              <a:t> </a:t>
            </a:r>
            <a:r>
              <a:rPr spc="-30" dirty="0"/>
              <a:t>Models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816" y="935862"/>
            <a:ext cx="4916805" cy="1227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Batch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7E7E7E"/>
                </a:solidFill>
                <a:latin typeface="Calibri Light"/>
                <a:cs typeface="Calibri Light"/>
              </a:rPr>
              <a:t>vs.</a:t>
            </a:r>
            <a:r>
              <a:rPr sz="280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Micro-Batch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7E7E7E"/>
                </a:solidFill>
                <a:latin typeface="Calibri Light"/>
                <a:cs typeface="Calibri Light"/>
              </a:rPr>
              <a:t>vs.</a:t>
            </a:r>
            <a:r>
              <a:rPr sz="280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Stream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250">
              <a:latin typeface="Calibri Light"/>
              <a:cs typeface="Calibri Light"/>
            </a:endParaRPr>
          </a:p>
          <a:p>
            <a:pPr marL="300990">
              <a:lnSpc>
                <a:spcPct val="100000"/>
              </a:lnSpc>
              <a:tabLst>
                <a:tab pos="3136265" algn="l"/>
              </a:tabLst>
            </a:pPr>
            <a:r>
              <a:rPr sz="2800" b="1" spc="-15" dirty="0">
                <a:latin typeface="Calibri"/>
                <a:cs typeface="Calibri"/>
              </a:rPr>
              <a:t>stream	micro-batch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2875" y="2791967"/>
            <a:ext cx="815339" cy="4191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2875" y="4674108"/>
            <a:ext cx="824484" cy="36423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99160" y="3761232"/>
            <a:ext cx="829310" cy="299085"/>
            <a:chOff x="899160" y="3761232"/>
            <a:chExt cx="829310" cy="29908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160" y="3764280"/>
              <a:ext cx="809243" cy="295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160" y="3761232"/>
              <a:ext cx="829055" cy="29870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08186" y="2795737"/>
            <a:ext cx="1681082" cy="40089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49808" y="5500370"/>
            <a:ext cx="7643495" cy="325755"/>
          </a:xfrm>
          <a:custGeom>
            <a:avLst/>
            <a:gdLst/>
            <a:ahLst/>
            <a:cxnLst/>
            <a:rect l="l" t="t" r="r" b="b"/>
            <a:pathLst>
              <a:path w="7643495" h="325754">
                <a:moveTo>
                  <a:pt x="7323328" y="5333"/>
                </a:moveTo>
                <a:lnTo>
                  <a:pt x="7425639" y="133432"/>
                </a:lnTo>
                <a:lnTo>
                  <a:pt x="7451217" y="133451"/>
                </a:lnTo>
                <a:lnTo>
                  <a:pt x="7451090" y="197459"/>
                </a:lnTo>
                <a:lnTo>
                  <a:pt x="7425572" y="197459"/>
                </a:lnTo>
                <a:lnTo>
                  <a:pt x="7323074" y="325373"/>
                </a:lnTo>
                <a:lnTo>
                  <a:pt x="7579390" y="197459"/>
                </a:lnTo>
                <a:lnTo>
                  <a:pt x="7451090" y="197459"/>
                </a:lnTo>
                <a:lnTo>
                  <a:pt x="7579429" y="197440"/>
                </a:lnTo>
                <a:lnTo>
                  <a:pt x="7643241" y="165595"/>
                </a:lnTo>
                <a:lnTo>
                  <a:pt x="7323328" y="5333"/>
                </a:lnTo>
                <a:close/>
              </a:path>
              <a:path w="7643495" h="325754">
                <a:moveTo>
                  <a:pt x="320167" y="0"/>
                </a:moveTo>
                <a:lnTo>
                  <a:pt x="0" y="159765"/>
                </a:lnTo>
                <a:lnTo>
                  <a:pt x="319913" y="320027"/>
                </a:lnTo>
                <a:lnTo>
                  <a:pt x="217601" y="191929"/>
                </a:lnTo>
                <a:lnTo>
                  <a:pt x="191998" y="191909"/>
                </a:lnTo>
                <a:lnTo>
                  <a:pt x="192036" y="127901"/>
                </a:lnTo>
                <a:lnTo>
                  <a:pt x="217670" y="127901"/>
                </a:lnTo>
                <a:lnTo>
                  <a:pt x="320167" y="0"/>
                </a:lnTo>
                <a:close/>
              </a:path>
              <a:path w="7643495" h="325754">
                <a:moveTo>
                  <a:pt x="7451153" y="165535"/>
                </a:moveTo>
                <a:lnTo>
                  <a:pt x="7425587" y="197440"/>
                </a:lnTo>
                <a:lnTo>
                  <a:pt x="7451090" y="197459"/>
                </a:lnTo>
                <a:lnTo>
                  <a:pt x="7451153" y="165535"/>
                </a:lnTo>
                <a:close/>
              </a:path>
              <a:path w="7643495" h="325754">
                <a:moveTo>
                  <a:pt x="217655" y="127921"/>
                </a:moveTo>
                <a:lnTo>
                  <a:pt x="192023" y="159905"/>
                </a:lnTo>
                <a:lnTo>
                  <a:pt x="217601" y="191929"/>
                </a:lnTo>
                <a:lnTo>
                  <a:pt x="7425587" y="197440"/>
                </a:lnTo>
                <a:lnTo>
                  <a:pt x="7451105" y="165595"/>
                </a:lnTo>
                <a:lnTo>
                  <a:pt x="7451153" y="165376"/>
                </a:lnTo>
                <a:lnTo>
                  <a:pt x="7425639" y="133432"/>
                </a:lnTo>
                <a:lnTo>
                  <a:pt x="217655" y="127921"/>
                </a:lnTo>
                <a:close/>
              </a:path>
              <a:path w="7643495" h="325754">
                <a:moveTo>
                  <a:pt x="192036" y="127901"/>
                </a:moveTo>
                <a:lnTo>
                  <a:pt x="191998" y="191909"/>
                </a:lnTo>
                <a:lnTo>
                  <a:pt x="217601" y="191929"/>
                </a:lnTo>
                <a:lnTo>
                  <a:pt x="192023" y="159905"/>
                </a:lnTo>
                <a:lnTo>
                  <a:pt x="217655" y="127921"/>
                </a:lnTo>
                <a:lnTo>
                  <a:pt x="192036" y="127901"/>
                </a:lnTo>
                <a:close/>
              </a:path>
              <a:path w="7643495" h="325754">
                <a:moveTo>
                  <a:pt x="7425639" y="133432"/>
                </a:moveTo>
                <a:lnTo>
                  <a:pt x="7451153" y="165376"/>
                </a:lnTo>
                <a:lnTo>
                  <a:pt x="7451217" y="133451"/>
                </a:lnTo>
                <a:lnTo>
                  <a:pt x="7425639" y="133432"/>
                </a:lnTo>
                <a:close/>
              </a:path>
              <a:path w="7643495" h="325754">
                <a:moveTo>
                  <a:pt x="217670" y="127901"/>
                </a:moveTo>
                <a:lnTo>
                  <a:pt x="192036" y="127901"/>
                </a:lnTo>
                <a:lnTo>
                  <a:pt x="217655" y="127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9157" y="5797092"/>
            <a:ext cx="1667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low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latency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33642" y="5760516"/>
            <a:ext cx="2367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high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throughput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8582" y="1711579"/>
            <a:ext cx="84581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b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ch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06896" y="4768596"/>
            <a:ext cx="1987296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133" y="3577590"/>
            <a:ext cx="76200" cy="534035"/>
          </a:xfrm>
          <a:custGeom>
            <a:avLst/>
            <a:gdLst/>
            <a:ahLst/>
            <a:cxnLst/>
            <a:rect l="l" t="t" r="r" b="b"/>
            <a:pathLst>
              <a:path w="76200" h="534035">
                <a:moveTo>
                  <a:pt x="26670" y="457835"/>
                </a:moveTo>
                <a:lnTo>
                  <a:pt x="0" y="457835"/>
                </a:lnTo>
                <a:lnTo>
                  <a:pt x="38100" y="534035"/>
                </a:lnTo>
                <a:lnTo>
                  <a:pt x="69850" y="470535"/>
                </a:lnTo>
                <a:lnTo>
                  <a:pt x="26670" y="470535"/>
                </a:lnTo>
                <a:lnTo>
                  <a:pt x="26670" y="457835"/>
                </a:lnTo>
                <a:close/>
              </a:path>
              <a:path w="76200" h="534035">
                <a:moveTo>
                  <a:pt x="49530" y="0"/>
                </a:moveTo>
                <a:lnTo>
                  <a:pt x="26670" y="0"/>
                </a:lnTo>
                <a:lnTo>
                  <a:pt x="26670" y="470535"/>
                </a:lnTo>
                <a:lnTo>
                  <a:pt x="49530" y="470535"/>
                </a:lnTo>
                <a:lnTo>
                  <a:pt x="49530" y="0"/>
                </a:lnTo>
                <a:close/>
              </a:path>
              <a:path w="76200" h="534035">
                <a:moveTo>
                  <a:pt x="76200" y="457835"/>
                </a:moveTo>
                <a:lnTo>
                  <a:pt x="49530" y="457835"/>
                </a:lnTo>
                <a:lnTo>
                  <a:pt x="49530" y="470535"/>
                </a:lnTo>
                <a:lnTo>
                  <a:pt x="69850" y="470535"/>
                </a:lnTo>
                <a:lnTo>
                  <a:pt x="76200" y="457835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4022" y="3501390"/>
            <a:ext cx="76200" cy="534035"/>
          </a:xfrm>
          <a:custGeom>
            <a:avLst/>
            <a:gdLst/>
            <a:ahLst/>
            <a:cxnLst/>
            <a:rect l="l" t="t" r="r" b="b"/>
            <a:pathLst>
              <a:path w="76200" h="534035">
                <a:moveTo>
                  <a:pt x="26669" y="457835"/>
                </a:moveTo>
                <a:lnTo>
                  <a:pt x="0" y="457835"/>
                </a:lnTo>
                <a:lnTo>
                  <a:pt x="38100" y="534035"/>
                </a:lnTo>
                <a:lnTo>
                  <a:pt x="69850" y="470535"/>
                </a:lnTo>
                <a:lnTo>
                  <a:pt x="26669" y="470535"/>
                </a:lnTo>
                <a:lnTo>
                  <a:pt x="26669" y="457835"/>
                </a:lnTo>
                <a:close/>
              </a:path>
              <a:path w="76200" h="534035">
                <a:moveTo>
                  <a:pt x="49529" y="0"/>
                </a:moveTo>
                <a:lnTo>
                  <a:pt x="26669" y="0"/>
                </a:lnTo>
                <a:lnTo>
                  <a:pt x="26669" y="470535"/>
                </a:lnTo>
                <a:lnTo>
                  <a:pt x="49529" y="470535"/>
                </a:lnTo>
                <a:lnTo>
                  <a:pt x="49529" y="0"/>
                </a:lnTo>
                <a:close/>
              </a:path>
              <a:path w="76200" h="534035">
                <a:moveTo>
                  <a:pt x="76200" y="457835"/>
                </a:moveTo>
                <a:lnTo>
                  <a:pt x="49529" y="457835"/>
                </a:lnTo>
                <a:lnTo>
                  <a:pt x="49529" y="470535"/>
                </a:lnTo>
                <a:lnTo>
                  <a:pt x="69850" y="470535"/>
                </a:lnTo>
                <a:lnTo>
                  <a:pt x="76200" y="457835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30217" y="3223260"/>
            <a:ext cx="3461385" cy="1511935"/>
            <a:chOff x="4030217" y="3223260"/>
            <a:chExt cx="3461385" cy="1511935"/>
          </a:xfrm>
        </p:grpSpPr>
        <p:sp>
          <p:nvSpPr>
            <p:cNvPr id="5" name="object 5"/>
            <p:cNvSpPr/>
            <p:nvPr/>
          </p:nvSpPr>
          <p:spPr>
            <a:xfrm>
              <a:off x="4030217" y="3541014"/>
              <a:ext cx="76200" cy="534035"/>
            </a:xfrm>
            <a:custGeom>
              <a:avLst/>
              <a:gdLst/>
              <a:ahLst/>
              <a:cxnLst/>
              <a:rect l="l" t="t" r="r" b="b"/>
              <a:pathLst>
                <a:path w="76200" h="534035">
                  <a:moveTo>
                    <a:pt x="26670" y="457835"/>
                  </a:moveTo>
                  <a:lnTo>
                    <a:pt x="0" y="457835"/>
                  </a:lnTo>
                  <a:lnTo>
                    <a:pt x="38100" y="534035"/>
                  </a:lnTo>
                  <a:lnTo>
                    <a:pt x="69850" y="470535"/>
                  </a:lnTo>
                  <a:lnTo>
                    <a:pt x="26670" y="470535"/>
                  </a:lnTo>
                  <a:lnTo>
                    <a:pt x="26670" y="457835"/>
                  </a:lnTo>
                  <a:close/>
                </a:path>
                <a:path w="76200" h="534035">
                  <a:moveTo>
                    <a:pt x="49530" y="0"/>
                  </a:moveTo>
                  <a:lnTo>
                    <a:pt x="26670" y="0"/>
                  </a:lnTo>
                  <a:lnTo>
                    <a:pt x="26670" y="470535"/>
                  </a:lnTo>
                  <a:lnTo>
                    <a:pt x="49530" y="470535"/>
                  </a:lnTo>
                  <a:lnTo>
                    <a:pt x="49530" y="0"/>
                  </a:lnTo>
                  <a:close/>
                </a:path>
                <a:path w="76200" h="534035">
                  <a:moveTo>
                    <a:pt x="76200" y="457835"/>
                  </a:moveTo>
                  <a:lnTo>
                    <a:pt x="49530" y="457835"/>
                  </a:lnTo>
                  <a:lnTo>
                    <a:pt x="49530" y="470535"/>
                  </a:lnTo>
                  <a:lnTo>
                    <a:pt x="69850" y="470535"/>
                  </a:lnTo>
                  <a:lnTo>
                    <a:pt x="76200" y="457835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8426" y="3223260"/>
              <a:ext cx="1502866" cy="15118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5668" y="1448765"/>
            <a:ext cx="7296150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8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vectorspace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model,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docs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+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metadata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7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60" dirty="0">
                <a:latin typeface="Calibri Light"/>
                <a:cs typeface="Calibri Light"/>
              </a:rPr>
              <a:t>Solr,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ElasticSearch</a:t>
            </a:r>
            <a:endParaRPr sz="2800">
              <a:latin typeface="Calibri Light"/>
              <a:cs typeface="Calibri Light"/>
            </a:endParaRPr>
          </a:p>
          <a:p>
            <a:pPr marL="561340">
              <a:lnSpc>
                <a:spcPct val="100000"/>
              </a:lnSpc>
              <a:spcBef>
                <a:spcPts val="1655"/>
              </a:spcBef>
            </a:pPr>
            <a:r>
              <a:rPr sz="1100" spc="-10" dirty="0">
                <a:solidFill>
                  <a:srgbClr val="151515"/>
                </a:solidFill>
                <a:latin typeface="Consolas"/>
                <a:cs typeface="Consolas"/>
              </a:rPr>
              <a:t>POST</a:t>
            </a:r>
            <a:r>
              <a:rPr sz="1100" spc="-45" dirty="0">
                <a:solidFill>
                  <a:srgbClr val="151515"/>
                </a:solidFill>
                <a:latin typeface="Consolas"/>
                <a:cs typeface="Consolas"/>
              </a:rPr>
              <a:t> </a:t>
            </a:r>
            <a:r>
              <a:rPr sz="1100" spc="-10" dirty="0">
                <a:solidFill>
                  <a:srgbClr val="151515"/>
                </a:solidFill>
                <a:latin typeface="Consolas"/>
                <a:cs typeface="Consolas"/>
              </a:rPr>
              <a:t>/lectures/dis</a:t>
            </a:r>
            <a:endParaRPr sz="1100">
              <a:latin typeface="Consolas"/>
              <a:cs typeface="Consolas"/>
            </a:endParaRPr>
          </a:p>
          <a:p>
            <a:pPr marL="561340">
              <a:lnSpc>
                <a:spcPct val="100000"/>
              </a:lnSpc>
            </a:pPr>
            <a:r>
              <a:rPr sz="1100" dirty="0">
                <a:solidFill>
                  <a:srgbClr val="151515"/>
                </a:solidFill>
                <a:latin typeface="Consolas"/>
                <a:cs typeface="Consolas"/>
              </a:rPr>
              <a:t>{</a:t>
            </a:r>
            <a:r>
              <a:rPr sz="1100" spc="-30" dirty="0">
                <a:solidFill>
                  <a:srgbClr val="151515"/>
                </a:solidFill>
                <a:latin typeface="Consolas"/>
                <a:cs typeface="Consolas"/>
              </a:rPr>
              <a:t> </a:t>
            </a:r>
            <a:r>
              <a:rPr sz="1100" spc="-10" dirty="0">
                <a:solidFill>
                  <a:srgbClr val="151515"/>
                </a:solidFill>
                <a:latin typeface="Consolas"/>
                <a:cs typeface="Consolas"/>
              </a:rPr>
              <a:t>„topic":</a:t>
            </a:r>
            <a:r>
              <a:rPr sz="1100" spc="-30" dirty="0">
                <a:solidFill>
                  <a:srgbClr val="151515"/>
                </a:solidFill>
                <a:latin typeface="Consolas"/>
                <a:cs typeface="Consolas"/>
              </a:rPr>
              <a:t> </a:t>
            </a:r>
            <a:r>
              <a:rPr sz="1100" spc="-10" dirty="0">
                <a:solidFill>
                  <a:srgbClr val="151515"/>
                </a:solidFill>
                <a:latin typeface="Consolas"/>
                <a:cs typeface="Consolas"/>
              </a:rPr>
              <a:t>„databases",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48742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Search</a:t>
            </a:r>
            <a:r>
              <a:rPr sz="4100" spc="-150" dirty="0"/>
              <a:t> </a:t>
            </a:r>
            <a:r>
              <a:rPr sz="4100" spc="-45" dirty="0"/>
              <a:t>Platforms</a:t>
            </a:r>
            <a:endParaRPr sz="4100"/>
          </a:p>
        </p:txBody>
      </p:sp>
      <p:sp>
        <p:nvSpPr>
          <p:cNvPr id="9" name="object 9"/>
          <p:cNvSpPr txBox="1"/>
          <p:nvPr/>
        </p:nvSpPr>
        <p:spPr>
          <a:xfrm>
            <a:off x="1950847" y="5107304"/>
            <a:ext cx="1213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Inverted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Index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8130" y="3317240"/>
            <a:ext cx="544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Doc.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20193" y="3735133"/>
            <a:ext cx="1180465" cy="558165"/>
            <a:chOff x="6120193" y="3735133"/>
            <a:chExt cx="1180465" cy="558165"/>
          </a:xfrm>
        </p:grpSpPr>
        <p:sp>
          <p:nvSpPr>
            <p:cNvPr id="12" name="object 12"/>
            <p:cNvSpPr/>
            <p:nvPr/>
          </p:nvSpPr>
          <p:spPr>
            <a:xfrm>
              <a:off x="6121145" y="3736086"/>
              <a:ext cx="515620" cy="256540"/>
            </a:xfrm>
            <a:custGeom>
              <a:avLst/>
              <a:gdLst/>
              <a:ahLst/>
              <a:cxnLst/>
              <a:rect l="l" t="t" r="r" b="b"/>
              <a:pathLst>
                <a:path w="515620" h="256539">
                  <a:moveTo>
                    <a:pt x="515111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515111" y="256031"/>
                  </a:lnTo>
                  <a:lnTo>
                    <a:pt x="515111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1145" y="3736086"/>
              <a:ext cx="515620" cy="256540"/>
            </a:xfrm>
            <a:custGeom>
              <a:avLst/>
              <a:gdLst/>
              <a:ahLst/>
              <a:cxnLst/>
              <a:rect l="l" t="t" r="r" b="b"/>
              <a:pathLst>
                <a:path w="515620" h="256539">
                  <a:moveTo>
                    <a:pt x="0" y="256031"/>
                  </a:moveTo>
                  <a:lnTo>
                    <a:pt x="515111" y="256031"/>
                  </a:lnTo>
                  <a:lnTo>
                    <a:pt x="515111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75881" y="3736086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623316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623316" y="256031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75881" y="3736086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0" y="256031"/>
                  </a:moveTo>
                  <a:lnTo>
                    <a:pt x="623316" y="256031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1145" y="4036314"/>
              <a:ext cx="515620" cy="256540"/>
            </a:xfrm>
            <a:custGeom>
              <a:avLst/>
              <a:gdLst/>
              <a:ahLst/>
              <a:cxnLst/>
              <a:rect l="l" t="t" r="r" b="b"/>
              <a:pathLst>
                <a:path w="515620" h="256539">
                  <a:moveTo>
                    <a:pt x="515111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515111" y="256031"/>
                  </a:lnTo>
                  <a:lnTo>
                    <a:pt x="515111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1145" y="4036314"/>
              <a:ext cx="515620" cy="256540"/>
            </a:xfrm>
            <a:custGeom>
              <a:avLst/>
              <a:gdLst/>
              <a:ahLst/>
              <a:cxnLst/>
              <a:rect l="l" t="t" r="r" b="b"/>
              <a:pathLst>
                <a:path w="515620" h="256539">
                  <a:moveTo>
                    <a:pt x="0" y="256031"/>
                  </a:moveTo>
                  <a:lnTo>
                    <a:pt x="515111" y="256031"/>
                  </a:lnTo>
                  <a:lnTo>
                    <a:pt x="515111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75881" y="4036314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623316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623316" y="256031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75881" y="4036314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0" y="256031"/>
                  </a:moveTo>
                  <a:lnTo>
                    <a:pt x="623316" y="256031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37478" y="3646770"/>
            <a:ext cx="963294" cy="6261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549910" algn="l"/>
              </a:tabLst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549910" algn="l"/>
              </a:tabLst>
            </a:pPr>
            <a:r>
              <a:rPr sz="1400" spc="-20" dirty="0">
                <a:latin typeface="Calibri"/>
                <a:cs typeface="Calibri"/>
              </a:rPr>
              <a:t>K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56501" y="4334065"/>
            <a:ext cx="2143760" cy="2263775"/>
            <a:chOff x="5156501" y="4334065"/>
            <a:chExt cx="2143760" cy="2263775"/>
          </a:xfrm>
        </p:grpSpPr>
        <p:sp>
          <p:nvSpPr>
            <p:cNvPr id="22" name="object 22"/>
            <p:cNvSpPr/>
            <p:nvPr/>
          </p:nvSpPr>
          <p:spPr>
            <a:xfrm>
              <a:off x="6121145" y="4335018"/>
              <a:ext cx="515620" cy="257810"/>
            </a:xfrm>
            <a:custGeom>
              <a:avLst/>
              <a:gdLst/>
              <a:ahLst/>
              <a:cxnLst/>
              <a:rect l="l" t="t" r="r" b="b"/>
              <a:pathLst>
                <a:path w="515620" h="257810">
                  <a:moveTo>
                    <a:pt x="515111" y="0"/>
                  </a:moveTo>
                  <a:lnTo>
                    <a:pt x="0" y="0"/>
                  </a:lnTo>
                  <a:lnTo>
                    <a:pt x="0" y="257555"/>
                  </a:lnTo>
                  <a:lnTo>
                    <a:pt x="515111" y="257555"/>
                  </a:lnTo>
                  <a:lnTo>
                    <a:pt x="515111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1145" y="4335018"/>
              <a:ext cx="515620" cy="257810"/>
            </a:xfrm>
            <a:custGeom>
              <a:avLst/>
              <a:gdLst/>
              <a:ahLst/>
              <a:cxnLst/>
              <a:rect l="l" t="t" r="r" b="b"/>
              <a:pathLst>
                <a:path w="515620" h="257810">
                  <a:moveTo>
                    <a:pt x="0" y="257555"/>
                  </a:moveTo>
                  <a:lnTo>
                    <a:pt x="515111" y="257555"/>
                  </a:lnTo>
                  <a:lnTo>
                    <a:pt x="515111" y="0"/>
                  </a:lnTo>
                  <a:lnTo>
                    <a:pt x="0" y="0"/>
                  </a:lnTo>
                  <a:lnTo>
                    <a:pt x="0" y="257555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75881" y="4335018"/>
              <a:ext cx="623570" cy="257810"/>
            </a:xfrm>
            <a:custGeom>
              <a:avLst/>
              <a:gdLst/>
              <a:ahLst/>
              <a:cxnLst/>
              <a:rect l="l" t="t" r="r" b="b"/>
              <a:pathLst>
                <a:path w="623570" h="257810">
                  <a:moveTo>
                    <a:pt x="623316" y="0"/>
                  </a:moveTo>
                  <a:lnTo>
                    <a:pt x="0" y="0"/>
                  </a:lnTo>
                  <a:lnTo>
                    <a:pt x="0" y="257555"/>
                  </a:lnTo>
                  <a:lnTo>
                    <a:pt x="623316" y="257555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5881" y="4335018"/>
              <a:ext cx="623570" cy="257810"/>
            </a:xfrm>
            <a:custGeom>
              <a:avLst/>
              <a:gdLst/>
              <a:ahLst/>
              <a:cxnLst/>
              <a:rect l="l" t="t" r="r" b="b"/>
              <a:pathLst>
                <a:path w="623570" h="257810">
                  <a:moveTo>
                    <a:pt x="0" y="257555"/>
                  </a:moveTo>
                  <a:lnTo>
                    <a:pt x="623316" y="257555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257555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6501" y="5085588"/>
              <a:ext cx="1504045" cy="151180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296280" y="5179314"/>
            <a:ext cx="544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Doc.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289613" y="5597461"/>
            <a:ext cx="1178560" cy="258445"/>
            <a:chOff x="5289613" y="5597461"/>
            <a:chExt cx="1178560" cy="258445"/>
          </a:xfrm>
        </p:grpSpPr>
        <p:sp>
          <p:nvSpPr>
            <p:cNvPr id="29" name="object 29"/>
            <p:cNvSpPr/>
            <p:nvPr/>
          </p:nvSpPr>
          <p:spPr>
            <a:xfrm>
              <a:off x="5290566" y="5598413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4" h="256539">
                  <a:moveTo>
                    <a:pt x="513588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513588" y="256032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90566" y="5598413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4" h="256539">
                  <a:moveTo>
                    <a:pt x="0" y="256032"/>
                  </a:moveTo>
                  <a:lnTo>
                    <a:pt x="513588" y="256032"/>
                  </a:lnTo>
                  <a:lnTo>
                    <a:pt x="513588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43778" y="5598413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623315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623315" y="256032"/>
                  </a:lnTo>
                  <a:lnTo>
                    <a:pt x="623315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43778" y="5598413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0" y="256032"/>
                  </a:moveTo>
                  <a:lnTo>
                    <a:pt x="623315" y="256032"/>
                  </a:lnTo>
                  <a:lnTo>
                    <a:pt x="623315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405754" y="5595315"/>
            <a:ext cx="962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289613" y="5896165"/>
            <a:ext cx="1178560" cy="259715"/>
            <a:chOff x="5289613" y="5896165"/>
            <a:chExt cx="1178560" cy="259715"/>
          </a:xfrm>
        </p:grpSpPr>
        <p:sp>
          <p:nvSpPr>
            <p:cNvPr id="35" name="object 35"/>
            <p:cNvSpPr/>
            <p:nvPr/>
          </p:nvSpPr>
          <p:spPr>
            <a:xfrm>
              <a:off x="5290566" y="5897118"/>
              <a:ext cx="513715" cy="257810"/>
            </a:xfrm>
            <a:custGeom>
              <a:avLst/>
              <a:gdLst/>
              <a:ahLst/>
              <a:cxnLst/>
              <a:rect l="l" t="t" r="r" b="b"/>
              <a:pathLst>
                <a:path w="513714" h="257810">
                  <a:moveTo>
                    <a:pt x="513588" y="0"/>
                  </a:moveTo>
                  <a:lnTo>
                    <a:pt x="0" y="0"/>
                  </a:lnTo>
                  <a:lnTo>
                    <a:pt x="0" y="257555"/>
                  </a:lnTo>
                  <a:lnTo>
                    <a:pt x="513588" y="257555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90566" y="5897118"/>
              <a:ext cx="513715" cy="257810"/>
            </a:xfrm>
            <a:custGeom>
              <a:avLst/>
              <a:gdLst/>
              <a:ahLst/>
              <a:cxnLst/>
              <a:rect l="l" t="t" r="r" b="b"/>
              <a:pathLst>
                <a:path w="513714" h="257810">
                  <a:moveTo>
                    <a:pt x="0" y="257555"/>
                  </a:moveTo>
                  <a:lnTo>
                    <a:pt x="513588" y="257555"/>
                  </a:lnTo>
                  <a:lnTo>
                    <a:pt x="513588" y="0"/>
                  </a:lnTo>
                  <a:lnTo>
                    <a:pt x="0" y="0"/>
                  </a:lnTo>
                  <a:lnTo>
                    <a:pt x="0" y="257555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43778" y="5897118"/>
              <a:ext cx="623570" cy="257810"/>
            </a:xfrm>
            <a:custGeom>
              <a:avLst/>
              <a:gdLst/>
              <a:ahLst/>
              <a:cxnLst/>
              <a:rect l="l" t="t" r="r" b="b"/>
              <a:pathLst>
                <a:path w="623570" h="257810">
                  <a:moveTo>
                    <a:pt x="623315" y="0"/>
                  </a:moveTo>
                  <a:lnTo>
                    <a:pt x="0" y="0"/>
                  </a:lnTo>
                  <a:lnTo>
                    <a:pt x="0" y="257555"/>
                  </a:lnTo>
                  <a:lnTo>
                    <a:pt x="623315" y="257555"/>
                  </a:lnTo>
                  <a:lnTo>
                    <a:pt x="623315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43778" y="5897118"/>
              <a:ext cx="623570" cy="257810"/>
            </a:xfrm>
            <a:custGeom>
              <a:avLst/>
              <a:gdLst/>
              <a:ahLst/>
              <a:cxnLst/>
              <a:rect l="l" t="t" r="r" b="b"/>
              <a:pathLst>
                <a:path w="623570" h="257810">
                  <a:moveTo>
                    <a:pt x="0" y="257555"/>
                  </a:moveTo>
                  <a:lnTo>
                    <a:pt x="623315" y="257555"/>
                  </a:lnTo>
                  <a:lnTo>
                    <a:pt x="623315" y="0"/>
                  </a:lnTo>
                  <a:lnTo>
                    <a:pt x="0" y="0"/>
                  </a:lnTo>
                  <a:lnTo>
                    <a:pt x="0" y="257555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05754" y="5895238"/>
            <a:ext cx="962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89613" y="6196393"/>
            <a:ext cx="1178560" cy="258445"/>
            <a:chOff x="5289613" y="6196393"/>
            <a:chExt cx="1178560" cy="258445"/>
          </a:xfrm>
        </p:grpSpPr>
        <p:sp>
          <p:nvSpPr>
            <p:cNvPr id="41" name="object 41"/>
            <p:cNvSpPr/>
            <p:nvPr/>
          </p:nvSpPr>
          <p:spPr>
            <a:xfrm>
              <a:off x="5290566" y="6197345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4" h="256539">
                  <a:moveTo>
                    <a:pt x="51358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513588" y="256031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90566" y="6197345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4" h="256539">
                  <a:moveTo>
                    <a:pt x="0" y="256031"/>
                  </a:moveTo>
                  <a:lnTo>
                    <a:pt x="513588" y="256031"/>
                  </a:lnTo>
                  <a:lnTo>
                    <a:pt x="513588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43778" y="6197345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623315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623315" y="256031"/>
                  </a:lnTo>
                  <a:lnTo>
                    <a:pt x="623315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43778" y="6197345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0" y="256031"/>
                  </a:moveTo>
                  <a:lnTo>
                    <a:pt x="623315" y="256031"/>
                  </a:lnTo>
                  <a:lnTo>
                    <a:pt x="623315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405754" y="6194552"/>
            <a:ext cx="96329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9910" algn="l"/>
              </a:tabLst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9393" y="4794503"/>
            <a:ext cx="1504045" cy="1511808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6237478" y="4332859"/>
            <a:ext cx="1406525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1400" spc="-10" dirty="0">
                <a:latin typeface="Calibri"/>
                <a:cs typeface="Calibri"/>
              </a:rPr>
              <a:t>Key	</a:t>
            </a:r>
            <a:r>
              <a:rPr sz="1400" spc="-20" dirty="0">
                <a:latin typeface="Calibri"/>
                <a:cs typeface="Calibri"/>
              </a:rPr>
              <a:t>Value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875030">
              <a:lnSpc>
                <a:spcPct val="100000"/>
              </a:lnSpc>
              <a:spcBef>
                <a:spcPts val="980"/>
              </a:spcBef>
            </a:pPr>
            <a:r>
              <a:rPr sz="1600" spc="-10" dirty="0">
                <a:latin typeface="Calibri"/>
                <a:cs typeface="Calibri"/>
              </a:rPr>
              <a:t>Doc.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092505" y="5306377"/>
            <a:ext cx="1180465" cy="258445"/>
            <a:chOff x="7092505" y="5306377"/>
            <a:chExt cx="1180465" cy="258445"/>
          </a:xfrm>
        </p:grpSpPr>
        <p:sp>
          <p:nvSpPr>
            <p:cNvPr id="49" name="object 49"/>
            <p:cNvSpPr/>
            <p:nvPr/>
          </p:nvSpPr>
          <p:spPr>
            <a:xfrm>
              <a:off x="7093458" y="5307330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5" h="256539">
                  <a:moveTo>
                    <a:pt x="513588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513588" y="256032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93458" y="5307330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5" h="256539">
                  <a:moveTo>
                    <a:pt x="0" y="256032"/>
                  </a:moveTo>
                  <a:lnTo>
                    <a:pt x="513588" y="256032"/>
                  </a:lnTo>
                  <a:lnTo>
                    <a:pt x="513588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48194" y="5307330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623316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623316" y="256032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48194" y="5307330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0" y="256032"/>
                  </a:moveTo>
                  <a:lnTo>
                    <a:pt x="623316" y="256032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209790" y="5303596"/>
            <a:ext cx="96329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9910" algn="l"/>
              </a:tabLst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092505" y="5605081"/>
            <a:ext cx="1180465" cy="259715"/>
            <a:chOff x="7092505" y="5605081"/>
            <a:chExt cx="1180465" cy="259715"/>
          </a:xfrm>
        </p:grpSpPr>
        <p:sp>
          <p:nvSpPr>
            <p:cNvPr id="55" name="object 55"/>
            <p:cNvSpPr/>
            <p:nvPr/>
          </p:nvSpPr>
          <p:spPr>
            <a:xfrm>
              <a:off x="7093458" y="5606034"/>
              <a:ext cx="513715" cy="257810"/>
            </a:xfrm>
            <a:custGeom>
              <a:avLst/>
              <a:gdLst/>
              <a:ahLst/>
              <a:cxnLst/>
              <a:rect l="l" t="t" r="r" b="b"/>
              <a:pathLst>
                <a:path w="513715" h="257810">
                  <a:moveTo>
                    <a:pt x="513588" y="0"/>
                  </a:moveTo>
                  <a:lnTo>
                    <a:pt x="0" y="0"/>
                  </a:lnTo>
                  <a:lnTo>
                    <a:pt x="0" y="257555"/>
                  </a:lnTo>
                  <a:lnTo>
                    <a:pt x="513588" y="257555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93458" y="5606034"/>
              <a:ext cx="513715" cy="257810"/>
            </a:xfrm>
            <a:custGeom>
              <a:avLst/>
              <a:gdLst/>
              <a:ahLst/>
              <a:cxnLst/>
              <a:rect l="l" t="t" r="r" b="b"/>
              <a:pathLst>
                <a:path w="513715" h="257810">
                  <a:moveTo>
                    <a:pt x="0" y="257555"/>
                  </a:moveTo>
                  <a:lnTo>
                    <a:pt x="513588" y="257555"/>
                  </a:lnTo>
                  <a:lnTo>
                    <a:pt x="513588" y="0"/>
                  </a:lnTo>
                  <a:lnTo>
                    <a:pt x="0" y="0"/>
                  </a:lnTo>
                  <a:lnTo>
                    <a:pt x="0" y="257555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48194" y="5606034"/>
              <a:ext cx="623570" cy="257810"/>
            </a:xfrm>
            <a:custGeom>
              <a:avLst/>
              <a:gdLst/>
              <a:ahLst/>
              <a:cxnLst/>
              <a:rect l="l" t="t" r="r" b="b"/>
              <a:pathLst>
                <a:path w="623570" h="257810">
                  <a:moveTo>
                    <a:pt x="623316" y="0"/>
                  </a:moveTo>
                  <a:lnTo>
                    <a:pt x="0" y="0"/>
                  </a:lnTo>
                  <a:lnTo>
                    <a:pt x="0" y="257555"/>
                  </a:lnTo>
                  <a:lnTo>
                    <a:pt x="623316" y="257555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48194" y="5606034"/>
              <a:ext cx="623570" cy="257810"/>
            </a:xfrm>
            <a:custGeom>
              <a:avLst/>
              <a:gdLst/>
              <a:ahLst/>
              <a:cxnLst/>
              <a:rect l="l" t="t" r="r" b="b"/>
              <a:pathLst>
                <a:path w="623570" h="257810">
                  <a:moveTo>
                    <a:pt x="0" y="257555"/>
                  </a:moveTo>
                  <a:lnTo>
                    <a:pt x="623316" y="257555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257555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209790" y="5603849"/>
            <a:ext cx="9632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092568" y="5905372"/>
            <a:ext cx="1179830" cy="257810"/>
            <a:chOff x="7092568" y="5905372"/>
            <a:chExt cx="1179830" cy="257810"/>
          </a:xfrm>
        </p:grpSpPr>
        <p:sp>
          <p:nvSpPr>
            <p:cNvPr id="61" name="object 61"/>
            <p:cNvSpPr/>
            <p:nvPr/>
          </p:nvSpPr>
          <p:spPr>
            <a:xfrm>
              <a:off x="7093457" y="5906261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5" h="256539">
                  <a:moveTo>
                    <a:pt x="51358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513588" y="256031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93457" y="5906261"/>
              <a:ext cx="513715" cy="256540"/>
            </a:xfrm>
            <a:custGeom>
              <a:avLst/>
              <a:gdLst/>
              <a:ahLst/>
              <a:cxnLst/>
              <a:rect l="l" t="t" r="r" b="b"/>
              <a:pathLst>
                <a:path w="513715" h="256539">
                  <a:moveTo>
                    <a:pt x="0" y="256031"/>
                  </a:moveTo>
                  <a:lnTo>
                    <a:pt x="513588" y="256031"/>
                  </a:lnTo>
                  <a:lnTo>
                    <a:pt x="513588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48193" y="5906261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623316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623316" y="256031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648193" y="5906261"/>
              <a:ext cx="623570" cy="256540"/>
            </a:xfrm>
            <a:custGeom>
              <a:avLst/>
              <a:gdLst/>
              <a:ahLst/>
              <a:cxnLst/>
              <a:rect l="l" t="t" r="r" b="b"/>
              <a:pathLst>
                <a:path w="623570" h="256539">
                  <a:moveTo>
                    <a:pt x="0" y="256031"/>
                  </a:moveTo>
                  <a:lnTo>
                    <a:pt x="623316" y="256031"/>
                  </a:lnTo>
                  <a:lnTo>
                    <a:pt x="623316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209790" y="5903772"/>
            <a:ext cx="9632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y	</a:t>
            </a:r>
            <a:r>
              <a:rPr sz="1400" spc="-8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1073264" y="3937253"/>
          <a:ext cx="3239770" cy="111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Term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Document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database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3,4,1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ritter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object 67"/>
          <p:cNvSpPr/>
          <p:nvPr/>
        </p:nvSpPr>
        <p:spPr>
          <a:xfrm>
            <a:off x="4319270" y="4489958"/>
            <a:ext cx="2668905" cy="531495"/>
          </a:xfrm>
          <a:custGeom>
            <a:avLst/>
            <a:gdLst/>
            <a:ahLst/>
            <a:cxnLst/>
            <a:rect l="l" t="t" r="r" b="b"/>
            <a:pathLst>
              <a:path w="2668904" h="531495">
                <a:moveTo>
                  <a:pt x="2600832" y="456057"/>
                </a:moveTo>
                <a:lnTo>
                  <a:pt x="2595939" y="482303"/>
                </a:lnTo>
                <a:lnTo>
                  <a:pt x="2608453" y="484632"/>
                </a:lnTo>
                <a:lnTo>
                  <a:pt x="2604261" y="507111"/>
                </a:lnTo>
                <a:lnTo>
                  <a:pt x="2591314" y="507111"/>
                </a:lnTo>
                <a:lnTo>
                  <a:pt x="2586862" y="530987"/>
                </a:lnTo>
                <a:lnTo>
                  <a:pt x="2668778" y="507492"/>
                </a:lnTo>
                <a:lnTo>
                  <a:pt x="2668274" y="507111"/>
                </a:lnTo>
                <a:lnTo>
                  <a:pt x="2604261" y="507111"/>
                </a:lnTo>
                <a:lnTo>
                  <a:pt x="2591748" y="504781"/>
                </a:lnTo>
                <a:lnTo>
                  <a:pt x="2665197" y="504781"/>
                </a:lnTo>
                <a:lnTo>
                  <a:pt x="2600832" y="456057"/>
                </a:lnTo>
                <a:close/>
              </a:path>
              <a:path w="2668904" h="531495">
                <a:moveTo>
                  <a:pt x="2595939" y="482303"/>
                </a:moveTo>
                <a:lnTo>
                  <a:pt x="2591748" y="504781"/>
                </a:lnTo>
                <a:lnTo>
                  <a:pt x="2604261" y="507111"/>
                </a:lnTo>
                <a:lnTo>
                  <a:pt x="2608453" y="484632"/>
                </a:lnTo>
                <a:lnTo>
                  <a:pt x="2595939" y="482303"/>
                </a:lnTo>
                <a:close/>
              </a:path>
              <a:path w="2668904" h="531495">
                <a:moveTo>
                  <a:pt x="4063" y="0"/>
                </a:moveTo>
                <a:lnTo>
                  <a:pt x="0" y="22352"/>
                </a:lnTo>
                <a:lnTo>
                  <a:pt x="2591748" y="504781"/>
                </a:lnTo>
                <a:lnTo>
                  <a:pt x="2595939" y="482303"/>
                </a:lnTo>
                <a:lnTo>
                  <a:pt x="4063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3723132" y="3363467"/>
            <a:ext cx="2252345" cy="1942464"/>
            <a:chOff x="3723132" y="3363467"/>
            <a:chExt cx="2252345" cy="1942464"/>
          </a:xfrm>
        </p:grpSpPr>
        <p:sp>
          <p:nvSpPr>
            <p:cNvPr id="69" name="object 69"/>
            <p:cNvSpPr/>
            <p:nvPr/>
          </p:nvSpPr>
          <p:spPr>
            <a:xfrm>
              <a:off x="4316095" y="4020184"/>
              <a:ext cx="1659255" cy="1285875"/>
            </a:xfrm>
            <a:custGeom>
              <a:avLst/>
              <a:gdLst/>
              <a:ahLst/>
              <a:cxnLst/>
              <a:rect l="l" t="t" r="r" b="b"/>
              <a:pathLst>
                <a:path w="1659254" h="1285875">
                  <a:moveTo>
                    <a:pt x="865124" y="1285748"/>
                  </a:moveTo>
                  <a:lnTo>
                    <a:pt x="850849" y="1264920"/>
                  </a:lnTo>
                  <a:lnTo>
                    <a:pt x="816991" y="1215517"/>
                  </a:lnTo>
                  <a:lnTo>
                    <a:pt x="804062" y="1238796"/>
                  </a:lnTo>
                  <a:lnTo>
                    <a:pt x="19939" y="803148"/>
                  </a:lnTo>
                  <a:lnTo>
                    <a:pt x="8763" y="823214"/>
                  </a:lnTo>
                  <a:lnTo>
                    <a:pt x="792962" y="1258773"/>
                  </a:lnTo>
                  <a:lnTo>
                    <a:pt x="780034" y="1282065"/>
                  </a:lnTo>
                  <a:lnTo>
                    <a:pt x="865124" y="1285748"/>
                  </a:lnTo>
                  <a:close/>
                </a:path>
                <a:path w="1659254" h="1285875">
                  <a:moveTo>
                    <a:pt x="1659001" y="16129"/>
                  </a:moveTo>
                  <a:lnTo>
                    <a:pt x="1575308" y="0"/>
                  </a:lnTo>
                  <a:lnTo>
                    <a:pt x="1582521" y="25781"/>
                  </a:lnTo>
                  <a:lnTo>
                    <a:pt x="2159" y="469773"/>
                  </a:lnTo>
                  <a:lnTo>
                    <a:pt x="5219" y="480910"/>
                  </a:lnTo>
                  <a:lnTo>
                    <a:pt x="0" y="491109"/>
                  </a:lnTo>
                  <a:lnTo>
                    <a:pt x="1239481" y="1123378"/>
                  </a:lnTo>
                  <a:lnTo>
                    <a:pt x="1227328" y="1147191"/>
                  </a:lnTo>
                  <a:lnTo>
                    <a:pt x="1312545" y="1147826"/>
                  </a:lnTo>
                  <a:lnTo>
                    <a:pt x="1298778" y="1129157"/>
                  </a:lnTo>
                  <a:lnTo>
                    <a:pt x="1261999" y="1079246"/>
                  </a:lnTo>
                  <a:lnTo>
                    <a:pt x="1249857" y="1103045"/>
                  </a:lnTo>
                  <a:lnTo>
                    <a:pt x="36283" y="483997"/>
                  </a:lnTo>
                  <a:lnTo>
                    <a:pt x="1588693" y="47777"/>
                  </a:lnTo>
                  <a:lnTo>
                    <a:pt x="1595882" y="73406"/>
                  </a:lnTo>
                  <a:lnTo>
                    <a:pt x="1652143" y="22352"/>
                  </a:lnTo>
                  <a:lnTo>
                    <a:pt x="1659001" y="16129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23132" y="3363467"/>
              <a:ext cx="556260" cy="388620"/>
            </a:xfrm>
            <a:custGeom>
              <a:avLst/>
              <a:gdLst/>
              <a:ahLst/>
              <a:cxnLst/>
              <a:rect l="l" t="t" r="r" b="b"/>
              <a:pathLst>
                <a:path w="556260" h="388620">
                  <a:moveTo>
                    <a:pt x="556260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556260" y="388620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098803" y="3363467"/>
            <a:ext cx="1722120" cy="388620"/>
          </a:xfrm>
          <a:prstGeom prst="rect">
            <a:avLst/>
          </a:prstGeom>
          <a:solidFill>
            <a:srgbClr val="D3DFEE"/>
          </a:solidFill>
        </p:spPr>
        <p:txBody>
          <a:bodyPr vert="horz" wrap="square" lIns="0" tIns="2667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210"/>
              </a:spcBef>
            </a:pPr>
            <a:r>
              <a:rPr sz="2000" spc="-10" dirty="0">
                <a:latin typeface="Calibri"/>
                <a:cs typeface="Calibri"/>
              </a:rPr>
              <a:t>Search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Server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993135" y="3357371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556260" y="0"/>
                </a:moveTo>
                <a:lnTo>
                  <a:pt x="0" y="0"/>
                </a:lnTo>
                <a:lnTo>
                  <a:pt x="0" y="387095"/>
                </a:lnTo>
                <a:lnTo>
                  <a:pt x="556260" y="387095"/>
                </a:lnTo>
                <a:lnTo>
                  <a:pt x="556260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346961" y="2856052"/>
            <a:ext cx="162623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51515"/>
                </a:solidFill>
                <a:latin typeface="Consolas"/>
                <a:cs typeface="Consolas"/>
              </a:rPr>
              <a:t>„lecturer":</a:t>
            </a:r>
            <a:r>
              <a:rPr sz="1100" spc="-35" dirty="0">
                <a:solidFill>
                  <a:srgbClr val="151515"/>
                </a:solidFill>
                <a:latin typeface="Consolas"/>
                <a:cs typeface="Consolas"/>
              </a:rPr>
              <a:t> </a:t>
            </a:r>
            <a:r>
              <a:rPr sz="1100" spc="-10" dirty="0">
                <a:solidFill>
                  <a:srgbClr val="151515"/>
                </a:solidFill>
                <a:latin typeface="Consolas"/>
                <a:cs typeface="Consolas"/>
              </a:rPr>
              <a:t>„ritter",</a:t>
            </a:r>
            <a:endParaRPr sz="11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151515"/>
                </a:solidFill>
                <a:latin typeface="Consolas"/>
                <a:cs typeface="Consolas"/>
              </a:rPr>
              <a:t>…</a:t>
            </a:r>
            <a:r>
              <a:rPr sz="1100" spc="-75" dirty="0">
                <a:solidFill>
                  <a:srgbClr val="151515"/>
                </a:solidFill>
                <a:latin typeface="Consolas"/>
                <a:cs typeface="Consolas"/>
              </a:rPr>
              <a:t> </a:t>
            </a:r>
            <a:r>
              <a:rPr sz="1100" dirty="0">
                <a:solidFill>
                  <a:srgbClr val="151515"/>
                </a:solidFill>
                <a:latin typeface="Consolas"/>
                <a:cs typeface="Consolas"/>
              </a:rPr>
              <a:t>}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497960" y="2701289"/>
            <a:ext cx="745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REST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API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3591"/>
            <a:ext cx="1246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S</a:t>
            </a:r>
            <a:r>
              <a:rPr spc="-60" dirty="0"/>
              <a:t>t</a:t>
            </a:r>
            <a:r>
              <a:rPr spc="-35" dirty="0"/>
              <a:t>o</a:t>
            </a:r>
            <a:r>
              <a:rPr spc="-30" dirty="0"/>
              <a:t>r</a:t>
            </a:r>
            <a:r>
              <a:rPr spc="-5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662203"/>
            <a:ext cx="7542530" cy="5534660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„Hadoop</a:t>
            </a:r>
            <a:r>
              <a:rPr sz="2800" spc="-1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of</a:t>
            </a:r>
            <a:r>
              <a:rPr sz="2800" spc="-4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real-time“</a:t>
            </a:r>
            <a:endParaRPr sz="2800">
              <a:latin typeface="Calibri Light"/>
              <a:cs typeface="Calibri Light"/>
            </a:endParaRPr>
          </a:p>
          <a:p>
            <a:pPr marL="149225">
              <a:lnSpc>
                <a:spcPct val="100000"/>
              </a:lnSpc>
              <a:spcBef>
                <a:spcPts val="1885"/>
              </a:spcBef>
            </a:pPr>
            <a:r>
              <a:rPr sz="2800" b="1" spc="-10" dirty="0"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634365" indent="-229235">
              <a:lnSpc>
                <a:spcPct val="100000"/>
              </a:lnSpc>
              <a:spcBef>
                <a:spcPts val="62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25" dirty="0">
                <a:latin typeface="Calibri Light"/>
                <a:cs typeface="Calibri Light"/>
              </a:rPr>
              <a:t>First</a:t>
            </a:r>
            <a:r>
              <a:rPr sz="2500" spc="-55" dirty="0">
                <a:latin typeface="Calibri Light"/>
                <a:cs typeface="Calibri Light"/>
              </a:rPr>
              <a:t> </a:t>
            </a:r>
            <a:r>
              <a:rPr sz="2500" spc="-25" dirty="0">
                <a:latin typeface="Calibri Light"/>
                <a:cs typeface="Calibri Light"/>
              </a:rPr>
              <a:t>production-ready,</a:t>
            </a:r>
            <a:r>
              <a:rPr sz="2500" spc="20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well-adopted</a:t>
            </a:r>
            <a:r>
              <a:rPr sz="2500" spc="35" dirty="0">
                <a:latin typeface="Calibri Light"/>
                <a:cs typeface="Calibri Light"/>
              </a:rPr>
              <a:t> </a:t>
            </a:r>
            <a:r>
              <a:rPr sz="2500" spc="-20" dirty="0">
                <a:latin typeface="Calibri Light"/>
                <a:cs typeface="Calibri Light"/>
              </a:rPr>
              <a:t>stream</a:t>
            </a:r>
            <a:r>
              <a:rPr sz="2500" spc="15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processor</a:t>
            </a:r>
            <a:endParaRPr sz="25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25" dirty="0">
                <a:latin typeface="Calibri Light"/>
                <a:cs typeface="Calibri Light"/>
              </a:rPr>
              <a:t>Compatible:</a:t>
            </a:r>
            <a:r>
              <a:rPr sz="2500" spc="-35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native</a:t>
            </a:r>
            <a:r>
              <a:rPr sz="2500" spc="-5" dirty="0">
                <a:latin typeface="Calibri Light"/>
                <a:cs typeface="Calibri Light"/>
              </a:rPr>
              <a:t> </a:t>
            </a:r>
            <a:r>
              <a:rPr sz="2500" spc="-20" dirty="0">
                <a:latin typeface="Calibri Light"/>
                <a:cs typeface="Calibri Light"/>
              </a:rPr>
              <a:t>Java</a:t>
            </a:r>
            <a:r>
              <a:rPr sz="2500" spc="10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API,</a:t>
            </a:r>
            <a:r>
              <a:rPr sz="2500" spc="-20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Thrift,</a:t>
            </a:r>
            <a:r>
              <a:rPr sz="2500" spc="10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distributed</a:t>
            </a:r>
            <a:r>
              <a:rPr sz="2500" spc="35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RPC</a:t>
            </a:r>
            <a:endParaRPr sz="25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25" dirty="0">
                <a:latin typeface="Calibri Light"/>
                <a:cs typeface="Calibri Light"/>
              </a:rPr>
              <a:t>Low-level:</a:t>
            </a:r>
            <a:r>
              <a:rPr sz="2500" spc="-40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no</a:t>
            </a:r>
            <a:r>
              <a:rPr sz="2500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primitives</a:t>
            </a:r>
            <a:r>
              <a:rPr sz="2500" spc="-15" dirty="0">
                <a:latin typeface="Calibri Light"/>
                <a:cs typeface="Calibri Light"/>
              </a:rPr>
              <a:t> </a:t>
            </a:r>
            <a:r>
              <a:rPr sz="2500" spc="-25" dirty="0">
                <a:latin typeface="Calibri Light"/>
                <a:cs typeface="Calibri Light"/>
              </a:rPr>
              <a:t>for</a:t>
            </a:r>
            <a:r>
              <a:rPr sz="2500" spc="-5" dirty="0">
                <a:latin typeface="Calibri Light"/>
                <a:cs typeface="Calibri Light"/>
              </a:rPr>
              <a:t> joins</a:t>
            </a:r>
            <a:r>
              <a:rPr sz="2500" spc="-10" dirty="0">
                <a:latin typeface="Calibri Light"/>
                <a:cs typeface="Calibri Light"/>
              </a:rPr>
              <a:t> or</a:t>
            </a:r>
            <a:r>
              <a:rPr sz="2500" spc="-5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aggregations</a:t>
            </a:r>
            <a:endParaRPr sz="25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25" dirty="0">
                <a:latin typeface="Calibri Light"/>
                <a:cs typeface="Calibri Light"/>
              </a:rPr>
              <a:t>Native</a:t>
            </a:r>
            <a:r>
              <a:rPr sz="2500" spc="-75" dirty="0">
                <a:latin typeface="Calibri Light"/>
                <a:cs typeface="Calibri Light"/>
              </a:rPr>
              <a:t> </a:t>
            </a:r>
            <a:r>
              <a:rPr sz="2500" spc="-25" dirty="0">
                <a:latin typeface="Calibri Light"/>
                <a:cs typeface="Calibri Light"/>
              </a:rPr>
              <a:t>stream</a:t>
            </a:r>
            <a:r>
              <a:rPr sz="2500" spc="-90" dirty="0">
                <a:latin typeface="Calibri Light"/>
                <a:cs typeface="Calibri Light"/>
              </a:rPr>
              <a:t> </a:t>
            </a:r>
            <a:r>
              <a:rPr sz="2500" spc="-25" dirty="0">
                <a:latin typeface="Calibri Light"/>
                <a:cs typeface="Calibri Light"/>
              </a:rPr>
              <a:t>processor:</a:t>
            </a:r>
            <a:r>
              <a:rPr sz="2500" spc="-35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latency</a:t>
            </a:r>
            <a:r>
              <a:rPr sz="2500" spc="15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&lt; 50</a:t>
            </a:r>
            <a:r>
              <a:rPr sz="2500" dirty="0">
                <a:latin typeface="Calibri Light"/>
                <a:cs typeface="Calibri Light"/>
              </a:rPr>
              <a:t> ms</a:t>
            </a:r>
            <a:r>
              <a:rPr sz="2500" spc="-20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feasible</a:t>
            </a:r>
            <a:endParaRPr sz="25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10" dirty="0">
                <a:latin typeface="Calibri Light"/>
                <a:cs typeface="Calibri Light"/>
              </a:rPr>
              <a:t>Big</a:t>
            </a:r>
            <a:r>
              <a:rPr sz="2500" spc="-60" dirty="0">
                <a:latin typeface="Calibri Light"/>
                <a:cs typeface="Calibri Light"/>
              </a:rPr>
              <a:t> </a:t>
            </a:r>
            <a:r>
              <a:rPr sz="2500" spc="-20" dirty="0">
                <a:latin typeface="Calibri Light"/>
                <a:cs typeface="Calibri Light"/>
              </a:rPr>
              <a:t>users:</a:t>
            </a:r>
            <a:r>
              <a:rPr sz="2500" spc="-35" dirty="0">
                <a:latin typeface="Calibri Light"/>
                <a:cs typeface="Calibri Light"/>
              </a:rPr>
              <a:t> </a:t>
            </a:r>
            <a:r>
              <a:rPr sz="2500" spc="-55" dirty="0">
                <a:latin typeface="Calibri Light"/>
                <a:cs typeface="Calibri Light"/>
              </a:rPr>
              <a:t>Twitter,</a:t>
            </a:r>
            <a:r>
              <a:rPr sz="2500" spc="20" dirty="0">
                <a:latin typeface="Calibri Light"/>
                <a:cs typeface="Calibri Light"/>
              </a:rPr>
              <a:t> </a:t>
            </a:r>
            <a:r>
              <a:rPr sz="2500" spc="-30" dirty="0">
                <a:latin typeface="Calibri Light"/>
                <a:cs typeface="Calibri Light"/>
              </a:rPr>
              <a:t>Yahoo!,</a:t>
            </a:r>
            <a:r>
              <a:rPr sz="2500" spc="5" dirty="0">
                <a:latin typeface="Calibri Light"/>
                <a:cs typeface="Calibri Light"/>
              </a:rPr>
              <a:t> </a:t>
            </a:r>
            <a:r>
              <a:rPr sz="2500" spc="-30" dirty="0">
                <a:latin typeface="Calibri Light"/>
                <a:cs typeface="Calibri Light"/>
              </a:rPr>
              <a:t>Spotify,</a:t>
            </a:r>
            <a:r>
              <a:rPr sz="2500" spc="20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Baidu,</a:t>
            </a:r>
            <a:r>
              <a:rPr sz="2500" spc="10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Alibaba,</a:t>
            </a:r>
            <a:r>
              <a:rPr sz="2500" spc="15" dirty="0">
                <a:latin typeface="Calibri Light"/>
                <a:cs typeface="Calibri Light"/>
              </a:rPr>
              <a:t> </a:t>
            </a:r>
            <a:r>
              <a:rPr sz="2500" spc="-5" dirty="0">
                <a:latin typeface="Calibri Light"/>
                <a:cs typeface="Calibri Light"/>
              </a:rPr>
              <a:t>…</a:t>
            </a:r>
            <a:endParaRPr sz="2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685"/>
              </a:spcBef>
            </a:pPr>
            <a:r>
              <a:rPr sz="2800" b="1" spc="-10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634365" indent="-229235">
              <a:lnSpc>
                <a:spcPct val="100000"/>
              </a:lnSpc>
              <a:spcBef>
                <a:spcPts val="61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20" dirty="0">
                <a:latin typeface="Calibri Light"/>
                <a:cs typeface="Calibri Light"/>
              </a:rPr>
              <a:t>2010:</a:t>
            </a:r>
            <a:r>
              <a:rPr sz="2500" spc="5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developed</a:t>
            </a:r>
            <a:r>
              <a:rPr sz="2500" spc="5" dirty="0">
                <a:latin typeface="Calibri Light"/>
                <a:cs typeface="Calibri Light"/>
              </a:rPr>
              <a:t> </a:t>
            </a:r>
            <a:r>
              <a:rPr sz="2500" spc="-15" dirty="0">
                <a:latin typeface="Calibri Light"/>
                <a:cs typeface="Calibri Light"/>
              </a:rPr>
              <a:t>at</a:t>
            </a:r>
            <a:r>
              <a:rPr sz="2500" spc="-10" dirty="0">
                <a:latin typeface="Calibri Light"/>
                <a:cs typeface="Calibri Light"/>
              </a:rPr>
              <a:t> </a:t>
            </a:r>
            <a:r>
              <a:rPr sz="2500" spc="-20" dirty="0">
                <a:latin typeface="Calibri Light"/>
                <a:cs typeface="Calibri Light"/>
              </a:rPr>
              <a:t>BackType</a:t>
            </a:r>
            <a:r>
              <a:rPr sz="2500" spc="10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(acquired</a:t>
            </a:r>
            <a:r>
              <a:rPr sz="2500" spc="5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by</a:t>
            </a:r>
            <a:r>
              <a:rPr sz="2500" dirty="0">
                <a:latin typeface="Calibri Light"/>
                <a:cs typeface="Calibri Light"/>
              </a:rPr>
              <a:t> </a:t>
            </a:r>
            <a:r>
              <a:rPr sz="2500" spc="-30" dirty="0">
                <a:latin typeface="Calibri Light"/>
                <a:cs typeface="Calibri Light"/>
              </a:rPr>
              <a:t>Twitter)</a:t>
            </a:r>
            <a:endParaRPr sz="25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20" dirty="0">
                <a:latin typeface="Calibri Light"/>
                <a:cs typeface="Calibri Light"/>
              </a:rPr>
              <a:t>2011:</a:t>
            </a:r>
            <a:r>
              <a:rPr sz="2500" spc="-15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open-sourced</a:t>
            </a:r>
            <a:endParaRPr sz="25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500" spc="-20" dirty="0">
                <a:latin typeface="Calibri Light"/>
                <a:cs typeface="Calibri Light"/>
              </a:rPr>
              <a:t>2014:</a:t>
            </a:r>
            <a:r>
              <a:rPr sz="2500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Apache</a:t>
            </a:r>
            <a:r>
              <a:rPr sz="2500" spc="10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top-level </a:t>
            </a:r>
            <a:r>
              <a:rPr sz="2500" spc="-15" dirty="0">
                <a:latin typeface="Calibri Light"/>
                <a:cs typeface="Calibri Light"/>
              </a:rPr>
              <a:t>project</a:t>
            </a:r>
            <a:endParaRPr sz="25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2803" y="489204"/>
            <a:ext cx="1952244" cy="713232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447800"/>
            <a:ext cx="4262755" cy="4767580"/>
            <a:chOff x="2424683" y="1423416"/>
            <a:chExt cx="4262755" cy="4767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4683" y="1557528"/>
              <a:ext cx="4262628" cy="4632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6643" y="1453896"/>
              <a:ext cx="99060" cy="106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8295" y="1450848"/>
              <a:ext cx="99059" cy="106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3232" y="1423416"/>
              <a:ext cx="97535" cy="1082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6616" y="3968495"/>
              <a:ext cx="742188" cy="65227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1823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Dataflow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5267" y="454151"/>
            <a:ext cx="2147316" cy="7833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81600" y="3733800"/>
            <a:ext cx="49269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Calibri Light"/>
                <a:cs typeface="Calibri Light"/>
              </a:rPr>
              <a:t>Directed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Acyclic</a:t>
            </a:r>
            <a:r>
              <a:rPr sz="1600" spc="-55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Graphs</a:t>
            </a:r>
            <a:r>
              <a:rPr sz="1600" spc="-55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(DAG):</a:t>
            </a:r>
            <a:endParaRPr sz="1600" dirty="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spc="-20" dirty="0">
                <a:latin typeface="Calibri Light"/>
                <a:cs typeface="Calibri Light"/>
              </a:rPr>
              <a:t>Spouts:</a:t>
            </a:r>
            <a:r>
              <a:rPr sz="1600" spc="-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pull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data </a:t>
            </a:r>
            <a:r>
              <a:rPr sz="1600" spc="-15" dirty="0">
                <a:latin typeface="Calibri Light"/>
                <a:cs typeface="Calibri Light"/>
              </a:rPr>
              <a:t>into</a:t>
            </a:r>
            <a:r>
              <a:rPr sz="1600" spc="-10" dirty="0">
                <a:latin typeface="Calibri Light"/>
                <a:cs typeface="Calibri Light"/>
              </a:rPr>
              <a:t> topology</a:t>
            </a:r>
            <a:endParaRPr sz="1600" dirty="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spc="-10" dirty="0">
                <a:latin typeface="Calibri Light"/>
                <a:cs typeface="Calibri Light"/>
              </a:rPr>
              <a:t>Bolts:</a:t>
            </a:r>
            <a:r>
              <a:rPr sz="1600" spc="-6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do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processing,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emit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data</a:t>
            </a:r>
            <a:endParaRPr sz="1600" dirty="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spc="-15" dirty="0">
                <a:latin typeface="Calibri Light"/>
                <a:cs typeface="Calibri Light"/>
              </a:rPr>
              <a:t>Asynchronous</a:t>
            </a:r>
            <a:endParaRPr sz="1600" dirty="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Calibri Light"/>
                <a:cs typeface="Calibri Light"/>
              </a:rPr>
              <a:t>Lineage</a:t>
            </a:r>
            <a:r>
              <a:rPr sz="1600" spc="-3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can </a:t>
            </a:r>
            <a:r>
              <a:rPr sz="1600" spc="-5" dirty="0">
                <a:latin typeface="Calibri Light"/>
                <a:cs typeface="Calibri Light"/>
              </a:rPr>
              <a:t>be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tracked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25" dirty="0">
                <a:latin typeface="Calibri Light"/>
                <a:cs typeface="Calibri Light"/>
              </a:rPr>
              <a:t>for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each </a:t>
            </a:r>
            <a:r>
              <a:rPr sz="1600" dirty="0">
                <a:latin typeface="Calibri Light"/>
                <a:cs typeface="Calibri Light"/>
              </a:rPr>
              <a:t>tuple</a:t>
            </a:r>
          </a:p>
          <a:p>
            <a:pPr marL="355600" marR="42481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 Light"/>
                <a:cs typeface="Calibri Light"/>
              </a:rPr>
              <a:t>→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At-least-once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has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 Light"/>
                <a:cs typeface="Calibri Light"/>
              </a:rPr>
              <a:t>2x</a:t>
            </a:r>
            <a:r>
              <a:rPr sz="1600" spc="-5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Calibri Light"/>
                <a:cs typeface="Calibri Light"/>
              </a:rPr>
              <a:t>messaging </a:t>
            </a:r>
            <a:r>
              <a:rPr sz="1600" spc="-53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ibri Light"/>
                <a:cs typeface="Calibri Light"/>
              </a:rPr>
              <a:t>overhead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9"/>
            <a:ext cx="3466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State</a:t>
            </a:r>
            <a:r>
              <a:rPr sz="3600" spc="-140" dirty="0"/>
              <a:t> </a:t>
            </a:r>
            <a:r>
              <a:rPr sz="3600" spc="-40" dirty="0"/>
              <a:t>Management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5267" y="454151"/>
            <a:ext cx="2147316" cy="7833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871854"/>
            <a:ext cx="6895465" cy="2015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Recover</a:t>
            </a:r>
            <a:r>
              <a:rPr sz="2800"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State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on</a:t>
            </a:r>
            <a:r>
              <a:rPr sz="28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Failure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libri Light"/>
                <a:cs typeface="Calibri Light"/>
              </a:rPr>
              <a:t>In-memory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or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Redis-backed </a:t>
            </a:r>
            <a:r>
              <a:rPr sz="2400" spc="-10" dirty="0">
                <a:latin typeface="Calibri Light"/>
                <a:cs typeface="Calibri Light"/>
              </a:rPr>
              <a:t>reliable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state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i="1" spc="-5" dirty="0">
                <a:latin typeface="Calibri Light"/>
                <a:cs typeface="Calibri Light"/>
              </a:rPr>
              <a:t>Synchronous</a:t>
            </a:r>
            <a:r>
              <a:rPr sz="2400" i="1" spc="-30" dirty="0">
                <a:latin typeface="Calibri Light"/>
                <a:cs typeface="Calibri Light"/>
              </a:rPr>
              <a:t> </a:t>
            </a:r>
            <a:r>
              <a:rPr sz="2400" i="1" spc="-20" dirty="0">
                <a:latin typeface="Calibri Light"/>
                <a:cs typeface="Calibri Light"/>
              </a:rPr>
              <a:t>state</a:t>
            </a:r>
            <a:r>
              <a:rPr sz="2400" i="1" spc="-25" dirty="0">
                <a:latin typeface="Calibri Light"/>
                <a:cs typeface="Calibri Light"/>
              </a:rPr>
              <a:t> </a:t>
            </a:r>
            <a:r>
              <a:rPr sz="2400" i="1" spc="-5" dirty="0">
                <a:latin typeface="Calibri Light"/>
                <a:cs typeface="Calibri Light"/>
              </a:rPr>
              <a:t>communication</a:t>
            </a:r>
            <a:r>
              <a:rPr sz="2400" i="1" spc="-4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the </a:t>
            </a:r>
            <a:r>
              <a:rPr sz="2400" spc="-10" dirty="0">
                <a:latin typeface="Calibri Light"/>
                <a:cs typeface="Calibri Light"/>
              </a:rPr>
              <a:t>critical path</a:t>
            </a:r>
            <a:endParaRPr sz="24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 Light"/>
                <a:cs typeface="Calibri Light"/>
              </a:rPr>
              <a:t>infeasible</a:t>
            </a:r>
            <a:r>
              <a:rPr sz="2400" spc="-7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 Light"/>
                <a:cs typeface="Calibri Light"/>
              </a:rPr>
              <a:t>for</a:t>
            </a:r>
            <a:r>
              <a:rPr sz="2400" spc="-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Calibri Light"/>
                <a:cs typeface="Calibri Light"/>
              </a:rPr>
              <a:t>large</a:t>
            </a:r>
            <a:r>
              <a:rPr sz="2400"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spc="-30" dirty="0">
                <a:solidFill>
                  <a:srgbClr val="C00000"/>
                </a:solidFill>
                <a:latin typeface="Calibri Light"/>
                <a:cs typeface="Calibri Light"/>
              </a:rPr>
              <a:t>state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86255" y="3608832"/>
            <a:ext cx="5092065" cy="2529840"/>
            <a:chOff x="1286255" y="3608832"/>
            <a:chExt cx="5092065" cy="25298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255" y="3608832"/>
              <a:ext cx="2327147" cy="2529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6467" y="4742688"/>
              <a:ext cx="469391" cy="5196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0418" y="4544821"/>
              <a:ext cx="3288029" cy="972185"/>
            </a:xfrm>
            <a:custGeom>
              <a:avLst/>
              <a:gdLst/>
              <a:ahLst/>
              <a:cxnLst/>
              <a:rect l="l" t="t" r="r" b="b"/>
              <a:pathLst>
                <a:path w="3288029" h="972185">
                  <a:moveTo>
                    <a:pt x="3193288" y="750951"/>
                  </a:moveTo>
                  <a:lnTo>
                    <a:pt x="3185541" y="732663"/>
                  </a:lnTo>
                  <a:lnTo>
                    <a:pt x="3138678" y="752348"/>
                  </a:lnTo>
                  <a:lnTo>
                    <a:pt x="3088894" y="770890"/>
                  </a:lnTo>
                  <a:lnTo>
                    <a:pt x="3036062" y="788670"/>
                  </a:lnTo>
                  <a:lnTo>
                    <a:pt x="2980309" y="805561"/>
                  </a:lnTo>
                  <a:lnTo>
                    <a:pt x="2921762" y="821690"/>
                  </a:lnTo>
                  <a:lnTo>
                    <a:pt x="2860548" y="836803"/>
                  </a:lnTo>
                  <a:lnTo>
                    <a:pt x="2796921" y="851154"/>
                  </a:lnTo>
                  <a:lnTo>
                    <a:pt x="2731008" y="864489"/>
                  </a:lnTo>
                  <a:lnTo>
                    <a:pt x="2662809" y="877062"/>
                  </a:lnTo>
                  <a:lnTo>
                    <a:pt x="2592705" y="888619"/>
                  </a:lnTo>
                  <a:lnTo>
                    <a:pt x="2520696" y="899287"/>
                  </a:lnTo>
                  <a:lnTo>
                    <a:pt x="2446909" y="908939"/>
                  </a:lnTo>
                  <a:lnTo>
                    <a:pt x="2371471" y="917702"/>
                  </a:lnTo>
                  <a:lnTo>
                    <a:pt x="2294763" y="925576"/>
                  </a:lnTo>
                  <a:lnTo>
                    <a:pt x="2137410" y="938149"/>
                  </a:lnTo>
                  <a:lnTo>
                    <a:pt x="1976247" y="946912"/>
                  </a:lnTo>
                  <a:lnTo>
                    <a:pt x="1812417" y="951611"/>
                  </a:lnTo>
                  <a:lnTo>
                    <a:pt x="1647063" y="952119"/>
                  </a:lnTo>
                  <a:lnTo>
                    <a:pt x="1481074" y="948309"/>
                  </a:lnTo>
                  <a:lnTo>
                    <a:pt x="1316228" y="940308"/>
                  </a:lnTo>
                  <a:lnTo>
                    <a:pt x="1153287" y="927989"/>
                  </a:lnTo>
                  <a:lnTo>
                    <a:pt x="993394" y="911098"/>
                  </a:lnTo>
                  <a:lnTo>
                    <a:pt x="838073" y="889889"/>
                  </a:lnTo>
                  <a:lnTo>
                    <a:pt x="750951" y="875411"/>
                  </a:lnTo>
                  <a:lnTo>
                    <a:pt x="708787" y="867791"/>
                  </a:lnTo>
                  <a:lnTo>
                    <a:pt x="667766" y="859790"/>
                  </a:lnTo>
                  <a:lnTo>
                    <a:pt x="627634" y="851535"/>
                  </a:lnTo>
                  <a:lnTo>
                    <a:pt x="588645" y="842899"/>
                  </a:lnTo>
                  <a:lnTo>
                    <a:pt x="550799" y="834136"/>
                  </a:lnTo>
                  <a:lnTo>
                    <a:pt x="478282" y="815594"/>
                  </a:lnTo>
                  <a:lnTo>
                    <a:pt x="410337" y="796163"/>
                  </a:lnTo>
                  <a:lnTo>
                    <a:pt x="347091" y="775716"/>
                  </a:lnTo>
                  <a:lnTo>
                    <a:pt x="288671" y="754253"/>
                  </a:lnTo>
                  <a:lnTo>
                    <a:pt x="235204" y="732155"/>
                  </a:lnTo>
                  <a:lnTo>
                    <a:pt x="186944" y="709295"/>
                  </a:lnTo>
                  <a:lnTo>
                    <a:pt x="144018" y="685673"/>
                  </a:lnTo>
                  <a:lnTo>
                    <a:pt x="106553" y="661543"/>
                  </a:lnTo>
                  <a:lnTo>
                    <a:pt x="74676" y="636905"/>
                  </a:lnTo>
                  <a:lnTo>
                    <a:pt x="55702" y="619086"/>
                  </a:lnTo>
                  <a:lnTo>
                    <a:pt x="120904" y="626872"/>
                  </a:lnTo>
                  <a:lnTo>
                    <a:pt x="94691" y="610743"/>
                  </a:lnTo>
                  <a:lnTo>
                    <a:pt x="0" y="552450"/>
                  </a:lnTo>
                  <a:lnTo>
                    <a:pt x="12954" y="693928"/>
                  </a:lnTo>
                  <a:lnTo>
                    <a:pt x="36398" y="627748"/>
                  </a:lnTo>
                  <a:lnTo>
                    <a:pt x="47625" y="639064"/>
                  </a:lnTo>
                  <a:lnTo>
                    <a:pt x="78105" y="665099"/>
                  </a:lnTo>
                  <a:lnTo>
                    <a:pt x="114173" y="690499"/>
                  </a:lnTo>
                  <a:lnTo>
                    <a:pt x="155575" y="715010"/>
                  </a:lnTo>
                  <a:lnTo>
                    <a:pt x="202184" y="738886"/>
                  </a:lnTo>
                  <a:lnTo>
                    <a:pt x="253873" y="761746"/>
                  </a:lnTo>
                  <a:lnTo>
                    <a:pt x="310642" y="783717"/>
                  </a:lnTo>
                  <a:lnTo>
                    <a:pt x="372237" y="804926"/>
                  </a:lnTo>
                  <a:lnTo>
                    <a:pt x="438404" y="825119"/>
                  </a:lnTo>
                  <a:lnTo>
                    <a:pt x="509143" y="844169"/>
                  </a:lnTo>
                  <a:lnTo>
                    <a:pt x="546227" y="853440"/>
                  </a:lnTo>
                  <a:lnTo>
                    <a:pt x="584454" y="862330"/>
                  </a:lnTo>
                  <a:lnTo>
                    <a:pt x="663956" y="879348"/>
                  </a:lnTo>
                  <a:lnTo>
                    <a:pt x="705231" y="887349"/>
                  </a:lnTo>
                  <a:lnTo>
                    <a:pt x="790956" y="902462"/>
                  </a:lnTo>
                  <a:lnTo>
                    <a:pt x="835406" y="909447"/>
                  </a:lnTo>
                  <a:lnTo>
                    <a:pt x="991362" y="930910"/>
                  </a:lnTo>
                  <a:lnTo>
                    <a:pt x="1151763" y="947801"/>
                  </a:lnTo>
                  <a:lnTo>
                    <a:pt x="1315212" y="960120"/>
                  </a:lnTo>
                  <a:lnTo>
                    <a:pt x="1480693" y="968121"/>
                  </a:lnTo>
                  <a:lnTo>
                    <a:pt x="1647063" y="971931"/>
                  </a:lnTo>
                  <a:lnTo>
                    <a:pt x="1812925" y="971423"/>
                  </a:lnTo>
                  <a:lnTo>
                    <a:pt x="1977263" y="966724"/>
                  </a:lnTo>
                  <a:lnTo>
                    <a:pt x="2139061" y="957961"/>
                  </a:lnTo>
                  <a:lnTo>
                    <a:pt x="2211616" y="952119"/>
                  </a:lnTo>
                  <a:lnTo>
                    <a:pt x="2296795" y="945261"/>
                  </a:lnTo>
                  <a:lnTo>
                    <a:pt x="2373757" y="937387"/>
                  </a:lnTo>
                  <a:lnTo>
                    <a:pt x="2449449" y="928624"/>
                  </a:lnTo>
                  <a:lnTo>
                    <a:pt x="2523490" y="918845"/>
                  </a:lnTo>
                  <a:lnTo>
                    <a:pt x="2595880" y="908177"/>
                  </a:lnTo>
                  <a:lnTo>
                    <a:pt x="2666365" y="896493"/>
                  </a:lnTo>
                  <a:lnTo>
                    <a:pt x="2734945" y="883920"/>
                  </a:lnTo>
                  <a:lnTo>
                    <a:pt x="2801239" y="870458"/>
                  </a:lnTo>
                  <a:lnTo>
                    <a:pt x="2865374" y="855980"/>
                  </a:lnTo>
                  <a:lnTo>
                    <a:pt x="2927096" y="840740"/>
                  </a:lnTo>
                  <a:lnTo>
                    <a:pt x="2986024" y="824611"/>
                  </a:lnTo>
                  <a:lnTo>
                    <a:pt x="3042412" y="807466"/>
                  </a:lnTo>
                  <a:lnTo>
                    <a:pt x="3095752" y="789432"/>
                  </a:lnTo>
                  <a:lnTo>
                    <a:pt x="3146298" y="770636"/>
                  </a:lnTo>
                  <a:lnTo>
                    <a:pt x="3193288" y="750951"/>
                  </a:lnTo>
                  <a:close/>
                </a:path>
                <a:path w="3288029" h="972185">
                  <a:moveTo>
                    <a:pt x="3287903" y="419354"/>
                  </a:moveTo>
                  <a:lnTo>
                    <a:pt x="3282556" y="361061"/>
                  </a:lnTo>
                  <a:lnTo>
                    <a:pt x="3274949" y="278003"/>
                  </a:lnTo>
                  <a:lnTo>
                    <a:pt x="3251466" y="344170"/>
                  </a:lnTo>
                  <a:lnTo>
                    <a:pt x="3209671" y="306705"/>
                  </a:lnTo>
                  <a:lnTo>
                    <a:pt x="3173730" y="281305"/>
                  </a:lnTo>
                  <a:lnTo>
                    <a:pt x="3132328" y="256794"/>
                  </a:lnTo>
                  <a:lnTo>
                    <a:pt x="3085592" y="233045"/>
                  </a:lnTo>
                  <a:lnTo>
                    <a:pt x="3034030" y="210185"/>
                  </a:lnTo>
                  <a:lnTo>
                    <a:pt x="2977261" y="188087"/>
                  </a:lnTo>
                  <a:lnTo>
                    <a:pt x="2915666" y="167005"/>
                  </a:lnTo>
                  <a:lnTo>
                    <a:pt x="2849499" y="146812"/>
                  </a:lnTo>
                  <a:lnTo>
                    <a:pt x="2778633" y="127635"/>
                  </a:lnTo>
                  <a:lnTo>
                    <a:pt x="2741549" y="118364"/>
                  </a:lnTo>
                  <a:lnTo>
                    <a:pt x="2703322" y="109474"/>
                  </a:lnTo>
                  <a:lnTo>
                    <a:pt x="2623947" y="92583"/>
                  </a:lnTo>
                  <a:lnTo>
                    <a:pt x="2582545" y="84582"/>
                  </a:lnTo>
                  <a:lnTo>
                    <a:pt x="2496820" y="69342"/>
                  </a:lnTo>
                  <a:lnTo>
                    <a:pt x="2452370" y="62357"/>
                  </a:lnTo>
                  <a:lnTo>
                    <a:pt x="2296414" y="40894"/>
                  </a:lnTo>
                  <a:lnTo>
                    <a:pt x="2136140" y="24003"/>
                  </a:lnTo>
                  <a:lnTo>
                    <a:pt x="2080488" y="19812"/>
                  </a:lnTo>
                  <a:lnTo>
                    <a:pt x="1972564" y="11684"/>
                  </a:lnTo>
                  <a:lnTo>
                    <a:pt x="1807083" y="3810"/>
                  </a:lnTo>
                  <a:lnTo>
                    <a:pt x="1640840" y="0"/>
                  </a:lnTo>
                  <a:lnTo>
                    <a:pt x="1474978" y="508"/>
                  </a:lnTo>
                  <a:lnTo>
                    <a:pt x="1310513" y="5207"/>
                  </a:lnTo>
                  <a:lnTo>
                    <a:pt x="1148842" y="13970"/>
                  </a:lnTo>
                  <a:lnTo>
                    <a:pt x="991108" y="26670"/>
                  </a:lnTo>
                  <a:lnTo>
                    <a:pt x="914146" y="34544"/>
                  </a:lnTo>
                  <a:lnTo>
                    <a:pt x="838454" y="43307"/>
                  </a:lnTo>
                  <a:lnTo>
                    <a:pt x="764286" y="52959"/>
                  </a:lnTo>
                  <a:lnTo>
                    <a:pt x="692023" y="63754"/>
                  </a:lnTo>
                  <a:lnTo>
                    <a:pt x="621538" y="75311"/>
                  </a:lnTo>
                  <a:lnTo>
                    <a:pt x="552958" y="88011"/>
                  </a:lnTo>
                  <a:lnTo>
                    <a:pt x="486664" y="101473"/>
                  </a:lnTo>
                  <a:lnTo>
                    <a:pt x="422529" y="115824"/>
                  </a:lnTo>
                  <a:lnTo>
                    <a:pt x="360807" y="131191"/>
                  </a:lnTo>
                  <a:lnTo>
                    <a:pt x="301752" y="147320"/>
                  </a:lnTo>
                  <a:lnTo>
                    <a:pt x="245491" y="164465"/>
                  </a:lnTo>
                  <a:lnTo>
                    <a:pt x="192011" y="182499"/>
                  </a:lnTo>
                  <a:lnTo>
                    <a:pt x="141605" y="201295"/>
                  </a:lnTo>
                  <a:lnTo>
                    <a:pt x="94615" y="220980"/>
                  </a:lnTo>
                  <a:lnTo>
                    <a:pt x="102235" y="239141"/>
                  </a:lnTo>
                  <a:lnTo>
                    <a:pt x="149225" y="219583"/>
                  </a:lnTo>
                  <a:lnTo>
                    <a:pt x="199009" y="201041"/>
                  </a:lnTo>
                  <a:lnTo>
                    <a:pt x="251841" y="183261"/>
                  </a:lnTo>
                  <a:lnTo>
                    <a:pt x="307594" y="166243"/>
                  </a:lnTo>
                  <a:lnTo>
                    <a:pt x="366014" y="150241"/>
                  </a:lnTo>
                  <a:lnTo>
                    <a:pt x="427228" y="135128"/>
                  </a:lnTo>
                  <a:lnTo>
                    <a:pt x="490982" y="120777"/>
                  </a:lnTo>
                  <a:lnTo>
                    <a:pt x="556895" y="107315"/>
                  </a:lnTo>
                  <a:lnTo>
                    <a:pt x="625094" y="94869"/>
                  </a:lnTo>
                  <a:lnTo>
                    <a:pt x="695198" y="83185"/>
                  </a:lnTo>
                  <a:lnTo>
                    <a:pt x="767207" y="72644"/>
                  </a:lnTo>
                  <a:lnTo>
                    <a:pt x="840994" y="62865"/>
                  </a:lnTo>
                  <a:lnTo>
                    <a:pt x="916305" y="54102"/>
                  </a:lnTo>
                  <a:lnTo>
                    <a:pt x="993140" y="46355"/>
                  </a:lnTo>
                  <a:lnTo>
                    <a:pt x="1150366" y="33655"/>
                  </a:lnTo>
                  <a:lnTo>
                    <a:pt x="1311529" y="25019"/>
                  </a:lnTo>
                  <a:lnTo>
                    <a:pt x="1475486" y="20320"/>
                  </a:lnTo>
                  <a:lnTo>
                    <a:pt x="1656854" y="20180"/>
                  </a:lnTo>
                  <a:lnTo>
                    <a:pt x="1806702" y="23495"/>
                  </a:lnTo>
                  <a:lnTo>
                    <a:pt x="1971675" y="31496"/>
                  </a:lnTo>
                  <a:lnTo>
                    <a:pt x="2134616" y="43815"/>
                  </a:lnTo>
                  <a:lnTo>
                    <a:pt x="2294382" y="60706"/>
                  </a:lnTo>
                  <a:lnTo>
                    <a:pt x="2449703" y="81915"/>
                  </a:lnTo>
                  <a:lnTo>
                    <a:pt x="2536825" y="96393"/>
                  </a:lnTo>
                  <a:lnTo>
                    <a:pt x="2578989" y="104013"/>
                  </a:lnTo>
                  <a:lnTo>
                    <a:pt x="2620137" y="112014"/>
                  </a:lnTo>
                  <a:lnTo>
                    <a:pt x="2660142" y="120269"/>
                  </a:lnTo>
                  <a:lnTo>
                    <a:pt x="2699131" y="128905"/>
                  </a:lnTo>
                  <a:lnTo>
                    <a:pt x="2736977" y="137668"/>
                  </a:lnTo>
                  <a:lnTo>
                    <a:pt x="2809494" y="156210"/>
                  </a:lnTo>
                  <a:lnTo>
                    <a:pt x="2877566" y="175768"/>
                  </a:lnTo>
                  <a:lnTo>
                    <a:pt x="2940812" y="196215"/>
                  </a:lnTo>
                  <a:lnTo>
                    <a:pt x="2999232" y="217551"/>
                  </a:lnTo>
                  <a:lnTo>
                    <a:pt x="3052699" y="239776"/>
                  </a:lnTo>
                  <a:lnTo>
                    <a:pt x="3100832" y="262636"/>
                  </a:lnTo>
                  <a:lnTo>
                    <a:pt x="3143885" y="286258"/>
                  </a:lnTo>
                  <a:lnTo>
                    <a:pt x="3181350" y="310388"/>
                  </a:lnTo>
                  <a:lnTo>
                    <a:pt x="3213227" y="335026"/>
                  </a:lnTo>
                  <a:lnTo>
                    <a:pt x="3232124" y="352717"/>
                  </a:lnTo>
                  <a:lnTo>
                    <a:pt x="3166999" y="344932"/>
                  </a:lnTo>
                  <a:lnTo>
                    <a:pt x="3287903" y="4193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1759" y="4849610"/>
            <a:ext cx="1639824" cy="522247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9"/>
            <a:ext cx="1181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</a:t>
            </a:r>
            <a:r>
              <a:rPr sz="3600" spc="-30" dirty="0"/>
              <a:t>a</a:t>
            </a:r>
            <a:r>
              <a:rPr sz="3600" spc="-55" dirty="0"/>
              <a:t>m</a:t>
            </a:r>
            <a:r>
              <a:rPr sz="3600" spc="-100" dirty="0"/>
              <a:t>z</a:t>
            </a:r>
            <a:r>
              <a:rPr sz="3600" dirty="0"/>
              <a:t>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669215"/>
            <a:ext cx="7129145" cy="518731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R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2800" spc="-10" dirty="0">
                <a:solidFill>
                  <a:srgbClr val="7E7E7E"/>
                </a:solidFill>
                <a:latin typeface="Calibri Light"/>
                <a:cs typeface="Calibri Light"/>
              </a:rPr>
              <a:t>l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sz="2800" spc="-40" dirty="0">
                <a:solidFill>
                  <a:srgbClr val="7E7E7E"/>
                </a:solidFill>
                <a:latin typeface="Calibri Light"/>
                <a:cs typeface="Calibri Light"/>
              </a:rPr>
              <a:t>T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i</a:t>
            </a:r>
            <a:r>
              <a:rPr sz="2800" spc="-40" dirty="0">
                <a:solidFill>
                  <a:srgbClr val="7E7E7E"/>
                </a:solidFill>
                <a:latin typeface="Calibri Light"/>
                <a:cs typeface="Calibri Light"/>
              </a:rPr>
              <a:t>m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65" dirty="0">
                <a:solidFill>
                  <a:srgbClr val="7E7E7E"/>
                </a:solidFill>
                <a:latin typeface="Calibri Light"/>
                <a:cs typeface="Calibri Light"/>
              </a:rPr>
              <a:t>T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p</a:t>
            </a:r>
            <a:r>
              <a:rPr sz="28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f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K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f</a:t>
            </a:r>
            <a:r>
              <a:rPr sz="2800" spc="-95" dirty="0">
                <a:solidFill>
                  <a:srgbClr val="7E7E7E"/>
                </a:solidFill>
                <a:latin typeface="Calibri Light"/>
                <a:cs typeface="Calibri Light"/>
              </a:rPr>
              <a:t>k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endParaRPr sz="2800">
              <a:latin typeface="Calibri Light"/>
              <a:cs typeface="Calibri Light"/>
            </a:endParaRPr>
          </a:p>
          <a:p>
            <a:pPr marL="149225">
              <a:lnSpc>
                <a:spcPct val="100000"/>
              </a:lnSpc>
              <a:spcBef>
                <a:spcPts val="1540"/>
              </a:spcBef>
            </a:pPr>
            <a:r>
              <a:rPr sz="2700" b="1" spc="-10" dirty="0">
                <a:latin typeface="Calibri"/>
                <a:cs typeface="Calibri"/>
              </a:rPr>
              <a:t>Overview</a:t>
            </a:r>
            <a:endParaRPr sz="2700">
              <a:latin typeface="Calibri"/>
              <a:cs typeface="Calibri"/>
            </a:endParaRPr>
          </a:p>
          <a:p>
            <a:pPr marL="634365" indent="-229235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5" dirty="0">
                <a:latin typeface="Calibri Light"/>
                <a:cs typeface="Calibri Light"/>
              </a:rPr>
              <a:t>Co-developed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with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Kafka</a:t>
            </a:r>
            <a:endParaRPr sz="2300">
              <a:latin typeface="Calibri Light"/>
              <a:cs typeface="Calibri Light"/>
            </a:endParaRPr>
          </a:p>
          <a:p>
            <a:pPr marL="634365">
              <a:lnSpc>
                <a:spcPct val="100000"/>
              </a:lnSpc>
            </a:pPr>
            <a:r>
              <a:rPr sz="2300" dirty="0">
                <a:latin typeface="Calibri Light"/>
                <a:cs typeface="Calibri Light"/>
              </a:rPr>
              <a:t>→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Kappa</a:t>
            </a:r>
            <a:r>
              <a:rPr sz="2300" spc="-8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Architecture</a:t>
            </a:r>
            <a:endParaRPr sz="23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15" dirty="0">
                <a:latin typeface="Calibri Light"/>
                <a:cs typeface="Calibri Light"/>
              </a:rPr>
              <a:t>Simple:</a:t>
            </a:r>
            <a:r>
              <a:rPr sz="2300" spc="-4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only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single-step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jobs</a:t>
            </a:r>
            <a:endParaRPr sz="23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5" dirty="0">
                <a:latin typeface="Calibri Light"/>
                <a:cs typeface="Calibri Light"/>
              </a:rPr>
              <a:t>Local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state</a:t>
            </a:r>
            <a:endParaRPr sz="23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10" dirty="0">
                <a:latin typeface="Calibri Light"/>
                <a:cs typeface="Calibri Light"/>
              </a:rPr>
              <a:t>Native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stream</a:t>
            </a:r>
            <a:r>
              <a:rPr sz="2300" spc="-10" dirty="0">
                <a:latin typeface="Calibri Light"/>
                <a:cs typeface="Calibri Light"/>
              </a:rPr>
              <a:t> processor: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low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latency</a:t>
            </a:r>
            <a:endParaRPr sz="23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20" dirty="0">
                <a:latin typeface="Calibri Light"/>
                <a:cs typeface="Calibri Light"/>
              </a:rPr>
              <a:t>Users: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LinkedIn,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45" dirty="0">
                <a:latin typeface="Calibri Light"/>
                <a:cs typeface="Calibri Light"/>
              </a:rPr>
              <a:t>Uber,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Netflix,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35" dirty="0">
                <a:latin typeface="Calibri Light"/>
                <a:cs typeface="Calibri Light"/>
              </a:rPr>
              <a:t>TripAdvisor,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Optimizely,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…</a:t>
            </a:r>
            <a:endParaRPr sz="23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380"/>
              </a:spcBef>
            </a:pPr>
            <a:r>
              <a:rPr sz="2700" b="1" spc="-10" dirty="0">
                <a:latin typeface="Calibri"/>
                <a:cs typeface="Calibri"/>
              </a:rPr>
              <a:t>History</a:t>
            </a:r>
            <a:endParaRPr sz="2700">
              <a:latin typeface="Calibri"/>
              <a:cs typeface="Calibri"/>
            </a:endParaRPr>
          </a:p>
          <a:p>
            <a:pPr marL="634365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5" dirty="0">
                <a:latin typeface="Calibri Light"/>
                <a:cs typeface="Calibri Light"/>
              </a:rPr>
              <a:t>Developed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at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LinkedIn</a:t>
            </a:r>
            <a:endParaRPr sz="23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10" dirty="0">
                <a:latin typeface="Calibri Light"/>
                <a:cs typeface="Calibri Light"/>
              </a:rPr>
              <a:t>2013: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open-source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(Apache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Incubator)</a:t>
            </a:r>
            <a:endParaRPr sz="23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300" spc="-10" dirty="0">
                <a:latin typeface="Calibri Light"/>
                <a:cs typeface="Calibri Light"/>
              </a:rPr>
              <a:t>2015:</a:t>
            </a:r>
            <a:r>
              <a:rPr sz="2300" spc="-4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Apache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top-level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project</a:t>
            </a:r>
            <a:endParaRPr sz="23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243" y="454151"/>
            <a:ext cx="1769363" cy="7833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411" y="1469136"/>
            <a:ext cx="3521964" cy="157276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4676" y="6309359"/>
            <a:ext cx="5622290" cy="472440"/>
          </a:xfrm>
          <a:custGeom>
            <a:avLst/>
            <a:gdLst/>
            <a:ahLst/>
            <a:cxnLst/>
            <a:rect l="l" t="t" r="r" b="b"/>
            <a:pathLst>
              <a:path w="5622290" h="472440">
                <a:moveTo>
                  <a:pt x="5622036" y="0"/>
                </a:moveTo>
                <a:lnTo>
                  <a:pt x="0" y="0"/>
                </a:lnTo>
                <a:lnTo>
                  <a:pt x="0" y="472439"/>
                </a:lnTo>
                <a:lnTo>
                  <a:pt x="5622036" y="472439"/>
                </a:lnTo>
                <a:lnTo>
                  <a:pt x="5622036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2470" y="6342075"/>
            <a:ext cx="5102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taken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from: </a:t>
            </a:r>
            <a:r>
              <a:rPr sz="1200" spc="-10" dirty="0">
                <a:latin typeface="Calibri"/>
                <a:cs typeface="Calibri"/>
              </a:rPr>
              <a:t>Jay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Kreps, 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i="1" spc="-5" dirty="0">
                <a:latin typeface="Calibri"/>
                <a:cs typeface="Calibri"/>
              </a:rPr>
              <a:t>uestioning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the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Lambda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Architecture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(2014)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https://www.oreilly.com/ideas/questioning-the-lambda-architecture</a:t>
            </a:r>
            <a:r>
              <a:rPr sz="1200" spc="40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spc="-5" dirty="0">
                <a:latin typeface="Calibri"/>
                <a:cs typeface="Calibri"/>
              </a:rPr>
              <a:t>(2017-03-02)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592" y="6432803"/>
            <a:ext cx="257556" cy="225552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800" y="1591612"/>
            <a:ext cx="4037329" cy="4504690"/>
            <a:chOff x="2548127" y="1581911"/>
            <a:chExt cx="4037329" cy="4504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8127" y="1687612"/>
              <a:ext cx="4037230" cy="43985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372" y="1581911"/>
              <a:ext cx="99060" cy="106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6711" y="1581911"/>
              <a:ext cx="99060" cy="1066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283591"/>
            <a:ext cx="2415540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Dataflow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-15" dirty="0">
                <a:solidFill>
                  <a:srgbClr val="7E7E7E"/>
                </a:solidFill>
              </a:rPr>
              <a:t>Simple</a:t>
            </a:r>
            <a:r>
              <a:rPr sz="2800" spc="-9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By</a:t>
            </a:r>
            <a:r>
              <a:rPr sz="2800" spc="-70" dirty="0">
                <a:solidFill>
                  <a:srgbClr val="7E7E7E"/>
                </a:solidFill>
              </a:rPr>
              <a:t> </a:t>
            </a:r>
            <a:r>
              <a:rPr sz="2800" spc="-20" dirty="0">
                <a:solidFill>
                  <a:srgbClr val="7E7E7E"/>
                </a:solidFill>
              </a:rPr>
              <a:t>Design</a:t>
            </a:r>
            <a:endParaRPr sz="2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4243" y="454151"/>
            <a:ext cx="1769363" cy="7833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3671" y="1562263"/>
            <a:ext cx="4982210" cy="257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 Light"/>
                <a:cs typeface="Calibri Light"/>
              </a:rPr>
              <a:t>Job:</a:t>
            </a:r>
            <a:r>
              <a:rPr sz="1400" spc="-5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processing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step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(≈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Storm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bolt)</a:t>
            </a:r>
          </a:p>
          <a:p>
            <a:pPr marL="299085">
              <a:lnSpc>
                <a:spcPct val="100000"/>
              </a:lnSpc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Robust</a:t>
            </a:r>
            <a:endParaRPr sz="1400" dirty="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But: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often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several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jobs</a:t>
            </a:r>
            <a:endParaRPr sz="14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40" dirty="0">
                <a:latin typeface="Calibri Light"/>
                <a:cs typeface="Calibri Light"/>
              </a:rPr>
              <a:t>Task:</a:t>
            </a:r>
            <a:r>
              <a:rPr sz="1400" spc="-5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job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instance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(parallelism)</a:t>
            </a:r>
            <a:endParaRPr sz="14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Calibri Light"/>
                <a:cs typeface="Calibri Light"/>
              </a:rPr>
              <a:t>Message:</a:t>
            </a:r>
            <a:r>
              <a:rPr sz="1400" spc="-6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single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data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item</a:t>
            </a:r>
            <a:endParaRPr sz="14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 Light"/>
                <a:cs typeface="Calibri Light"/>
              </a:rPr>
              <a:t>Output</a:t>
            </a:r>
            <a:r>
              <a:rPr sz="1400" spc="-7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persisted</a:t>
            </a:r>
            <a:r>
              <a:rPr sz="1400" spc="-6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Kafka</a:t>
            </a:r>
            <a:endParaRPr sz="1400" dirty="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sz="1400" spc="5" dirty="0">
                <a:latin typeface="Calibri Light"/>
                <a:cs typeface="Calibri Light"/>
              </a:rPr>
              <a:t>→</a:t>
            </a:r>
            <a:r>
              <a:rPr sz="1400" spc="-15" dirty="0">
                <a:latin typeface="Calibri Light"/>
                <a:cs typeface="Calibri Light"/>
              </a:rPr>
              <a:t> Easy</a:t>
            </a:r>
            <a:r>
              <a:rPr sz="1400" spc="-6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data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sharing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10" dirty="0">
                <a:latin typeface="Calibri Light"/>
                <a:cs typeface="Calibri Light"/>
              </a:rPr>
              <a:t> Buffering</a:t>
            </a:r>
            <a:r>
              <a:rPr sz="1400" spc="-5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(no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back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pressure!)</a:t>
            </a:r>
            <a:endParaRPr sz="1400" dirty="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But: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Increased</a:t>
            </a:r>
            <a:r>
              <a:rPr sz="1400" spc="-5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latency</a:t>
            </a:r>
            <a:endParaRPr sz="14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Calibri Light"/>
                <a:cs typeface="Calibri Light"/>
              </a:rPr>
              <a:t>Ordering</a:t>
            </a:r>
            <a:r>
              <a:rPr sz="1400" spc="-9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within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partitions</a:t>
            </a:r>
          </a:p>
          <a:p>
            <a:pPr marL="299085" indent="-28702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35" dirty="0">
                <a:latin typeface="Calibri Light"/>
                <a:cs typeface="Calibri Light"/>
              </a:rPr>
              <a:t>Task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= </a:t>
            </a:r>
            <a:r>
              <a:rPr sz="1400" spc="-15" dirty="0">
                <a:latin typeface="Calibri Light"/>
                <a:cs typeface="Calibri Light"/>
              </a:rPr>
              <a:t>Kafka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partitions: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not-elastic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on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purpose</a:t>
            </a:r>
          </a:p>
        </p:txBody>
      </p:sp>
      <p:sp>
        <p:nvSpPr>
          <p:cNvPr id="9" name="object 9"/>
          <p:cNvSpPr/>
          <p:nvPr/>
        </p:nvSpPr>
        <p:spPr>
          <a:xfrm>
            <a:off x="76200" y="6327646"/>
            <a:ext cx="6659880" cy="474345"/>
          </a:xfrm>
          <a:custGeom>
            <a:avLst/>
            <a:gdLst/>
            <a:ahLst/>
            <a:cxnLst/>
            <a:rect l="l" t="t" r="r" b="b"/>
            <a:pathLst>
              <a:path w="6659880" h="474345">
                <a:moveTo>
                  <a:pt x="6659880" y="0"/>
                </a:moveTo>
                <a:lnTo>
                  <a:pt x="0" y="0"/>
                </a:lnTo>
                <a:lnTo>
                  <a:pt x="0" y="473964"/>
                </a:lnTo>
                <a:lnTo>
                  <a:pt x="6659880" y="473964"/>
                </a:lnTo>
                <a:lnTo>
                  <a:pt x="6659880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908" y="6361277"/>
            <a:ext cx="611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Martin Kleppmann, </a:t>
            </a:r>
            <a:r>
              <a:rPr sz="1200" i="1" spc="-15" dirty="0">
                <a:latin typeface="Calibri"/>
                <a:cs typeface="Calibri"/>
              </a:rPr>
              <a:t>Turning </a:t>
            </a:r>
            <a:r>
              <a:rPr sz="1200" i="1" spc="-5" dirty="0">
                <a:latin typeface="Calibri"/>
                <a:cs typeface="Calibri"/>
              </a:rPr>
              <a:t>the database inside-out </a:t>
            </a:r>
            <a:r>
              <a:rPr sz="1200" i="1" dirty="0">
                <a:latin typeface="Calibri"/>
                <a:cs typeface="Calibri"/>
              </a:rPr>
              <a:t>with </a:t>
            </a:r>
            <a:r>
              <a:rPr sz="1200" i="1" spc="-5" dirty="0">
                <a:latin typeface="Calibri"/>
                <a:cs typeface="Calibri"/>
              </a:rPr>
              <a:t>Apache </a:t>
            </a:r>
            <a:r>
              <a:rPr sz="1200" i="1" spc="-10" dirty="0">
                <a:latin typeface="Calibri"/>
                <a:cs typeface="Calibri"/>
              </a:rPr>
              <a:t>Samza </a:t>
            </a:r>
            <a:r>
              <a:rPr sz="1200" spc="-5" dirty="0">
                <a:latin typeface="Calibri"/>
                <a:cs typeface="Calibri"/>
              </a:rPr>
              <a:t>(2015)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6"/>
              </a:rPr>
              <a:t>https://www.confluent.io/blog/turning-the-database-inside-out-with-apache-samza/</a:t>
            </a:r>
            <a:r>
              <a:rPr sz="1200" spc="120" dirty="0">
                <a:solidFill>
                  <a:srgbClr val="2A4975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200" spc="-5" dirty="0">
                <a:latin typeface="Calibri"/>
                <a:cs typeface="Calibri"/>
              </a:rPr>
              <a:t>(2017-02-23)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6115" y="6451091"/>
            <a:ext cx="257556" cy="225551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3591"/>
            <a:ext cx="1539240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Samza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-20" dirty="0">
                <a:solidFill>
                  <a:srgbClr val="7E7E7E"/>
                </a:solidFill>
              </a:rPr>
              <a:t>Local</a:t>
            </a:r>
            <a:r>
              <a:rPr sz="2800" spc="-110" dirty="0">
                <a:solidFill>
                  <a:srgbClr val="7E7E7E"/>
                </a:solidFill>
              </a:rPr>
              <a:t> </a:t>
            </a:r>
            <a:r>
              <a:rPr sz="2800" spc="-35" dirty="0">
                <a:solidFill>
                  <a:srgbClr val="7E7E7E"/>
                </a:solidFill>
              </a:rPr>
              <a:t>State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243" y="454151"/>
            <a:ext cx="1769363" cy="7833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7347" y="6263640"/>
            <a:ext cx="7335520" cy="474345"/>
          </a:xfrm>
          <a:custGeom>
            <a:avLst/>
            <a:gdLst/>
            <a:ahLst/>
            <a:cxnLst/>
            <a:rect l="l" t="t" r="r" b="b"/>
            <a:pathLst>
              <a:path w="7335520" h="474345">
                <a:moveTo>
                  <a:pt x="7335011" y="0"/>
                </a:moveTo>
                <a:lnTo>
                  <a:pt x="0" y="0"/>
                </a:lnTo>
                <a:lnTo>
                  <a:pt x="0" y="473964"/>
                </a:lnTo>
                <a:lnTo>
                  <a:pt x="7335011" y="473964"/>
                </a:lnTo>
                <a:lnTo>
                  <a:pt x="7335011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5447" y="6297574"/>
            <a:ext cx="679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taken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from: </a:t>
            </a:r>
            <a:r>
              <a:rPr sz="1200" spc="-10" dirty="0">
                <a:latin typeface="Calibri"/>
                <a:cs typeface="Calibri"/>
              </a:rPr>
              <a:t>Jay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Kreps, </a:t>
            </a:r>
            <a:r>
              <a:rPr sz="1200" i="1" spc="-15" dirty="0">
                <a:latin typeface="Calibri"/>
                <a:cs typeface="Calibri"/>
              </a:rPr>
              <a:t>Why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local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state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is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 fundamental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primitive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in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stream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processing </a:t>
            </a:r>
            <a:r>
              <a:rPr sz="1200" dirty="0">
                <a:latin typeface="Calibri"/>
                <a:cs typeface="Calibri"/>
              </a:rPr>
              <a:t>(2014)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https://www.oreilly.com/ideas/why-local-state-is-a-fundamental-primitive-in-stream-processing</a:t>
            </a:r>
            <a:r>
              <a:rPr sz="1200" spc="75" dirty="0">
                <a:solidFill>
                  <a:srgbClr val="2A4975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spc="-5" dirty="0">
                <a:latin typeface="Calibri"/>
                <a:cs typeface="Calibri"/>
              </a:rPr>
              <a:t>(2017-02-26)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6388608"/>
            <a:ext cx="257556" cy="2255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9616" y="2490302"/>
            <a:ext cx="6138671" cy="25495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90800" y="306578"/>
            <a:ext cx="3316604" cy="142026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spc="-15" dirty="0">
                <a:latin typeface="Calibri Light"/>
                <a:cs typeface="Calibri Light"/>
              </a:rPr>
              <a:t>Advantages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local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state:</a:t>
            </a:r>
            <a:endParaRPr sz="14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30" dirty="0">
                <a:latin typeface="Calibri Light"/>
                <a:cs typeface="Calibri Light"/>
              </a:rPr>
              <a:t>Buffering</a:t>
            </a:r>
            <a:endParaRPr sz="1400" dirty="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No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back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pressure</a:t>
            </a:r>
            <a:endParaRPr sz="1400" dirty="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At-least-once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delivery</a:t>
            </a:r>
            <a:endParaRPr sz="1400" dirty="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Simple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recovery</a:t>
            </a:r>
            <a:endParaRPr sz="14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30" dirty="0">
                <a:latin typeface="Calibri Light"/>
                <a:cs typeface="Calibri Light"/>
              </a:rPr>
              <a:t>Fast</a:t>
            </a:r>
            <a:r>
              <a:rPr sz="1400" spc="-9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lookups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8467" y="5270119"/>
            <a:ext cx="173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Remote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5226" y="5270119"/>
            <a:ext cx="1388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Local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3591"/>
            <a:ext cx="3841750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State</a:t>
            </a:r>
            <a:r>
              <a:rPr spc="-140" dirty="0"/>
              <a:t> </a:t>
            </a:r>
            <a:r>
              <a:rPr spc="-50" dirty="0"/>
              <a:t>Management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00" spc="-35" dirty="0">
                <a:solidFill>
                  <a:srgbClr val="7E7E7E"/>
                </a:solidFill>
              </a:rPr>
              <a:t>Straightforward</a:t>
            </a:r>
            <a:r>
              <a:rPr sz="2800" spc="-100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Recovery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243" y="454151"/>
            <a:ext cx="1769363" cy="78333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7347" y="6263640"/>
            <a:ext cx="7245350" cy="474345"/>
          </a:xfrm>
          <a:custGeom>
            <a:avLst/>
            <a:gdLst/>
            <a:ahLst/>
            <a:cxnLst/>
            <a:rect l="l" t="t" r="r" b="b"/>
            <a:pathLst>
              <a:path w="7245350" h="474345">
                <a:moveTo>
                  <a:pt x="7245096" y="0"/>
                </a:moveTo>
                <a:lnTo>
                  <a:pt x="0" y="0"/>
                </a:lnTo>
                <a:lnTo>
                  <a:pt x="0" y="473964"/>
                </a:lnTo>
                <a:lnTo>
                  <a:pt x="7245096" y="473964"/>
                </a:lnTo>
                <a:lnTo>
                  <a:pt x="7245096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5447" y="6297574"/>
            <a:ext cx="6616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taken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from: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Navina</a:t>
            </a:r>
            <a:r>
              <a:rPr sz="1200" dirty="0">
                <a:latin typeface="Calibri"/>
                <a:cs typeface="Calibri"/>
              </a:rPr>
              <a:t> Ramesh,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Apache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Samza, </a:t>
            </a:r>
            <a:r>
              <a:rPr sz="1200" i="1" spc="-15" dirty="0">
                <a:latin typeface="Calibri"/>
                <a:cs typeface="Calibri"/>
              </a:rPr>
              <a:t>LinkedIn’s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Framework</a:t>
            </a:r>
            <a:r>
              <a:rPr sz="1200" i="1" spc="3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for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Stream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Processing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(2015)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https://thenewstack.io/apache-samza-linkedins-framework-for-stream-processing</a:t>
            </a:r>
            <a:r>
              <a:rPr sz="1200" spc="-10" dirty="0">
                <a:solidFill>
                  <a:srgbClr val="2A4975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spc="-5" dirty="0">
                <a:latin typeface="Calibri"/>
                <a:cs typeface="Calibri"/>
              </a:rPr>
              <a:t>(2017-02-26)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6388608"/>
            <a:ext cx="257556" cy="2255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4291" y="1654070"/>
            <a:ext cx="5995416" cy="4317576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575303"/>
            <a:ext cx="6252845" cy="25247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20" dirty="0">
                <a:latin typeface="Calibri Light"/>
                <a:cs typeface="Calibri Light"/>
              </a:rPr>
              <a:t>Community: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1000+ </a:t>
            </a:r>
            <a:r>
              <a:rPr sz="2400" spc="-15" dirty="0">
                <a:latin typeface="Calibri Light"/>
                <a:cs typeface="Calibri Light"/>
              </a:rPr>
              <a:t>contributors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in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2015</a:t>
            </a:r>
            <a:endParaRPr sz="24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5" dirty="0">
                <a:latin typeface="Calibri Light"/>
                <a:cs typeface="Calibri Light"/>
              </a:rPr>
              <a:t>Big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users: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Amazon,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5" dirty="0">
                <a:latin typeface="Calibri Light"/>
                <a:cs typeface="Calibri Light"/>
              </a:rPr>
              <a:t>eBay,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Yahoo!,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IBM,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Baidu, </a:t>
            </a:r>
            <a:r>
              <a:rPr sz="2400" dirty="0">
                <a:latin typeface="Calibri Light"/>
                <a:cs typeface="Calibri Light"/>
              </a:rPr>
              <a:t>…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b="1" spc="-10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524510" indent="-229235">
              <a:lnSpc>
                <a:spcPct val="100000"/>
              </a:lnSpc>
              <a:spcBef>
                <a:spcPts val="32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10" dirty="0">
                <a:latin typeface="Calibri Light"/>
                <a:cs typeface="Calibri Light"/>
              </a:rPr>
              <a:t>2009: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developed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at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UC </a:t>
            </a:r>
            <a:r>
              <a:rPr sz="2400" spc="-20" dirty="0">
                <a:latin typeface="Calibri Light"/>
                <a:cs typeface="Calibri Light"/>
              </a:rPr>
              <a:t>Berkeley</a:t>
            </a:r>
            <a:endParaRPr sz="24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10" dirty="0">
                <a:latin typeface="Calibri Light"/>
                <a:cs typeface="Calibri Light"/>
              </a:rPr>
              <a:t>2010: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open-sourced</a:t>
            </a:r>
            <a:endParaRPr sz="24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10" dirty="0">
                <a:latin typeface="Calibri Light"/>
                <a:cs typeface="Calibri Light"/>
              </a:rPr>
              <a:t>2014: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Apache</a:t>
            </a:r>
            <a:r>
              <a:rPr sz="2400" spc="-10" dirty="0">
                <a:latin typeface="Calibri Light"/>
                <a:cs typeface="Calibri Light"/>
              </a:rPr>
              <a:t> top-level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project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91211"/>
            <a:ext cx="1143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Sp</a:t>
            </a:r>
            <a:r>
              <a:rPr spc="-40" dirty="0"/>
              <a:t>a</a:t>
            </a:r>
            <a:r>
              <a:rPr spc="-30" dirty="0"/>
              <a:t>r</a:t>
            </a:r>
            <a:r>
              <a:rPr spc="-5" dirty="0"/>
              <a:t>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748122"/>
            <a:ext cx="6044565" cy="160337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700" spc="-30" dirty="0">
                <a:solidFill>
                  <a:srgbClr val="7E7E7E"/>
                </a:solidFill>
                <a:latin typeface="Calibri Light"/>
                <a:cs typeface="Calibri Light"/>
              </a:rPr>
              <a:t>„MapReduce</a:t>
            </a:r>
            <a:r>
              <a:rPr sz="2700" spc="-9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15" dirty="0">
                <a:solidFill>
                  <a:srgbClr val="7E7E7E"/>
                </a:solidFill>
                <a:latin typeface="Calibri Light"/>
                <a:cs typeface="Calibri Light"/>
              </a:rPr>
              <a:t>successor“</a:t>
            </a:r>
            <a:endParaRPr sz="2700">
              <a:latin typeface="Calibri Light"/>
              <a:cs typeface="Calibri Light"/>
            </a:endParaRPr>
          </a:p>
          <a:p>
            <a:pPr marL="149225">
              <a:lnSpc>
                <a:spcPct val="100000"/>
              </a:lnSpc>
              <a:spcBef>
                <a:spcPts val="1330"/>
              </a:spcBef>
            </a:pPr>
            <a:r>
              <a:rPr sz="2800" b="1" spc="-10" dirty="0"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634365" indent="-229235">
              <a:lnSpc>
                <a:spcPct val="100000"/>
              </a:lnSpc>
              <a:spcBef>
                <a:spcPts val="32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400" spc="-20" dirty="0">
                <a:latin typeface="Calibri Light"/>
                <a:cs typeface="Calibri Light"/>
              </a:rPr>
              <a:t>High-level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API: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immutable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collections</a:t>
            </a:r>
            <a:r>
              <a:rPr sz="2400" spc="-5" dirty="0">
                <a:latin typeface="Calibri Light"/>
                <a:cs typeface="Calibri Light"/>
              </a:rPr>
              <a:t> (RDDs)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435863"/>
            <a:ext cx="1568196" cy="8214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55191" y="2609088"/>
            <a:ext cx="1384300" cy="830580"/>
          </a:xfrm>
          <a:prstGeom prst="rect">
            <a:avLst/>
          </a:prstGeom>
          <a:solidFill>
            <a:srgbClr val="46464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45085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7667" y="2609088"/>
            <a:ext cx="1385570" cy="830580"/>
          </a:xfrm>
          <a:prstGeom prst="rect">
            <a:avLst/>
          </a:prstGeom>
          <a:solidFill>
            <a:srgbClr val="46464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SQL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1667" y="2609088"/>
            <a:ext cx="1384300" cy="830580"/>
          </a:xfrm>
          <a:prstGeom prst="rect">
            <a:avLst/>
          </a:prstGeom>
          <a:solidFill>
            <a:srgbClr val="46464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40513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MLlib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144" y="2609088"/>
            <a:ext cx="1385570" cy="830580"/>
          </a:xfrm>
          <a:prstGeom prst="rect">
            <a:avLst/>
          </a:prstGeom>
          <a:solidFill>
            <a:srgbClr val="46464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31051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GraphX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1258" y="2522100"/>
            <a:ext cx="1543855" cy="9908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48143" y="2609088"/>
            <a:ext cx="1384300" cy="830580"/>
          </a:xfrm>
          <a:prstGeom prst="rect">
            <a:avLst/>
          </a:prstGeom>
          <a:solidFill>
            <a:srgbClr val="464646"/>
          </a:solidFill>
        </p:spPr>
        <p:txBody>
          <a:bodyPr vert="horz" wrap="square" lIns="0" tIns="121920" rIns="0" bIns="0" rtlCol="0">
            <a:spAutoFit/>
          </a:bodyPr>
          <a:lstStyle/>
          <a:p>
            <a:pPr marL="166370" marR="157480" indent="237490">
              <a:lnSpc>
                <a:spcPts val="2210"/>
              </a:lnSpc>
              <a:spcBef>
                <a:spcPts val="96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Spark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475"/>
            <a:ext cx="6739890" cy="300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480"/>
              </a:spcBef>
            </a:pPr>
            <a:r>
              <a:rPr sz="2800" b="1" spc="-10" dirty="0"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524510" indent="-229235">
              <a:lnSpc>
                <a:spcPct val="100000"/>
              </a:lnSpc>
              <a:spcBef>
                <a:spcPts val="32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  <a:tab pos="3801745" algn="l"/>
              </a:tabLst>
            </a:pPr>
            <a:r>
              <a:rPr sz="2400" spc="-20" dirty="0">
                <a:latin typeface="Calibri Light"/>
                <a:cs typeface="Calibri Light"/>
              </a:rPr>
              <a:t>High-level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API: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DStreams </a:t>
            </a:r>
            <a:r>
              <a:rPr sz="2400" dirty="0">
                <a:latin typeface="Calibri Light"/>
                <a:cs typeface="Calibri Light"/>
              </a:rPr>
              <a:t>(	</a:t>
            </a:r>
            <a:r>
              <a:rPr sz="2400" spc="-90" dirty="0">
                <a:latin typeface="Calibri Light"/>
                <a:cs typeface="Calibri Light"/>
              </a:rPr>
              <a:t>̴Java</a:t>
            </a:r>
            <a:r>
              <a:rPr sz="2400" spc="5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8</a:t>
            </a:r>
            <a:r>
              <a:rPr sz="2400" spc="7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Streams)</a:t>
            </a:r>
            <a:endParaRPr sz="24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25" dirty="0">
                <a:latin typeface="Calibri Light"/>
                <a:cs typeface="Calibri Light"/>
              </a:rPr>
              <a:t>Micro-Batching: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seconds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latency</a:t>
            </a:r>
            <a:endParaRPr sz="24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10" dirty="0">
                <a:latin typeface="Calibri Light"/>
                <a:cs typeface="Calibri Light"/>
              </a:rPr>
              <a:t>Rich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30" dirty="0">
                <a:latin typeface="Calibri Light"/>
                <a:cs typeface="Calibri Light"/>
              </a:rPr>
              <a:t>features: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stateful,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exactly-once,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elastic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b="1" spc="-10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524510" indent="-229235">
              <a:lnSpc>
                <a:spcPct val="100000"/>
              </a:lnSpc>
              <a:spcBef>
                <a:spcPts val="32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10" dirty="0">
                <a:latin typeface="Calibri Light"/>
                <a:cs typeface="Calibri Light"/>
              </a:rPr>
              <a:t>2011: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start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development</a:t>
            </a:r>
            <a:endParaRPr sz="24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10" dirty="0">
                <a:latin typeface="Calibri Light"/>
                <a:cs typeface="Calibri Light"/>
              </a:rPr>
              <a:t>2013: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Spark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Streaming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becomes</a:t>
            </a:r>
            <a:r>
              <a:rPr sz="2400" dirty="0">
                <a:latin typeface="Calibri Light"/>
                <a:cs typeface="Calibri Light"/>
              </a:rPr>
              <a:t> part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Spark </a:t>
            </a:r>
            <a:r>
              <a:rPr sz="2400" spc="-15" dirty="0">
                <a:latin typeface="Calibri Light"/>
                <a:cs typeface="Calibri Light"/>
              </a:rPr>
              <a:t>Core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3285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Spark</a:t>
            </a:r>
            <a:r>
              <a:rPr spc="-145" dirty="0"/>
              <a:t> </a:t>
            </a:r>
            <a:r>
              <a:rPr spc="-40" dirty="0"/>
              <a:t>Streaming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8575" y="388362"/>
            <a:ext cx="1449013" cy="916438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0922" y="5183123"/>
            <a:ext cx="5930023" cy="8412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83591"/>
            <a:ext cx="3285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Spark</a:t>
            </a:r>
            <a:r>
              <a:rPr spc="-145" dirty="0"/>
              <a:t> </a:t>
            </a:r>
            <a:r>
              <a:rPr spc="-40" dirty="0"/>
              <a:t>Streaming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708099"/>
            <a:ext cx="7052309" cy="413448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Core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Abstraction:</a:t>
            </a:r>
            <a:r>
              <a:rPr sz="28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DStream</a:t>
            </a:r>
            <a:endParaRPr sz="2800">
              <a:latin typeface="Calibri Light"/>
              <a:cs typeface="Calibri Light"/>
            </a:endParaRPr>
          </a:p>
          <a:p>
            <a:pPr marL="149225">
              <a:lnSpc>
                <a:spcPct val="100000"/>
              </a:lnSpc>
              <a:spcBef>
                <a:spcPts val="1310"/>
              </a:spcBef>
            </a:pPr>
            <a:r>
              <a:rPr sz="2400" b="1" spc="-10" dirty="0">
                <a:latin typeface="Calibri"/>
                <a:cs typeface="Calibri"/>
              </a:rPr>
              <a:t>Resilient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Distributed </a:t>
            </a:r>
            <a:r>
              <a:rPr sz="2400" b="1" spc="-15" dirty="0">
                <a:latin typeface="Calibri"/>
                <a:cs typeface="Calibri"/>
              </a:rPr>
              <a:t>Data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(RDD)</a:t>
            </a:r>
            <a:endParaRPr sz="2400">
              <a:latin typeface="Calibri"/>
              <a:cs typeface="Calibri"/>
            </a:endParaRPr>
          </a:p>
          <a:p>
            <a:pPr marL="634365" indent="-229235">
              <a:lnSpc>
                <a:spcPct val="100000"/>
              </a:lnSpc>
              <a:spcBef>
                <a:spcPts val="6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400" spc="-25" dirty="0">
                <a:latin typeface="Calibri Light"/>
                <a:cs typeface="Calibri Light"/>
              </a:rPr>
              <a:t>Immutable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collection</a:t>
            </a:r>
            <a:r>
              <a:rPr sz="2400" dirty="0">
                <a:latin typeface="Calibri Light"/>
                <a:cs typeface="Calibri Light"/>
              </a:rPr>
              <a:t> &amp;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deterministic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operations</a:t>
            </a:r>
            <a:endParaRPr sz="24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400" spc="-15" dirty="0">
                <a:latin typeface="Calibri Light"/>
                <a:cs typeface="Calibri Light"/>
              </a:rPr>
              <a:t>Lineage</a:t>
            </a:r>
            <a:r>
              <a:rPr sz="2400" spc="-8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tracking:</a:t>
            </a:r>
            <a:endParaRPr sz="2400">
              <a:latin typeface="Calibri Light"/>
              <a:cs typeface="Calibri Light"/>
            </a:endParaRPr>
          </a:p>
          <a:p>
            <a:pPr marL="6343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state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can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be</a:t>
            </a:r>
            <a:r>
              <a:rPr sz="2400" spc="-15" dirty="0">
                <a:latin typeface="Calibri Light"/>
                <a:cs typeface="Calibri Light"/>
              </a:rPr>
              <a:t> reproduced</a:t>
            </a:r>
            <a:endParaRPr sz="2400">
              <a:latin typeface="Calibri Light"/>
              <a:cs typeface="Calibri Light"/>
            </a:endParaRPr>
          </a:p>
          <a:p>
            <a:pPr marL="634365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periodic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checkpoints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reduce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recovery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time</a:t>
            </a:r>
            <a:endParaRPr sz="24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705"/>
              </a:spcBef>
            </a:pPr>
            <a:r>
              <a:rPr sz="2400" b="1" spc="-5" dirty="0">
                <a:latin typeface="Calibri"/>
                <a:cs typeface="Calibri"/>
              </a:rPr>
              <a:t>DStream: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Discretized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RDD</a:t>
            </a:r>
            <a:endParaRPr sz="2400">
              <a:latin typeface="Calibri"/>
              <a:cs typeface="Calibri"/>
            </a:endParaRPr>
          </a:p>
          <a:p>
            <a:pPr marL="634365" indent="-229235">
              <a:lnSpc>
                <a:spcPct val="100000"/>
              </a:lnSpc>
              <a:spcBef>
                <a:spcPts val="605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</a:tabLst>
            </a:pPr>
            <a:r>
              <a:rPr sz="2400" spc="-15" dirty="0">
                <a:latin typeface="Calibri Light"/>
                <a:cs typeface="Calibri Light"/>
              </a:rPr>
              <a:t>RDDs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are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processed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in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order: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no</a:t>
            </a:r>
            <a:r>
              <a:rPr sz="2400" spc="-10" dirty="0">
                <a:latin typeface="Calibri Light"/>
                <a:cs typeface="Calibri Light"/>
              </a:rPr>
              <a:t> ordering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within</a:t>
            </a:r>
            <a:r>
              <a:rPr sz="2400" spc="-10" dirty="0">
                <a:latin typeface="Calibri Light"/>
                <a:cs typeface="Calibri Light"/>
              </a:rPr>
              <a:t> RDD</a:t>
            </a:r>
            <a:endParaRPr sz="2400">
              <a:latin typeface="Calibri Light"/>
              <a:cs typeface="Calibri Light"/>
            </a:endParaRPr>
          </a:p>
          <a:p>
            <a:pPr marL="634365" indent="-229235">
              <a:lnSpc>
                <a:spcPct val="100000"/>
              </a:lnSpc>
              <a:spcBef>
                <a:spcPts val="600"/>
              </a:spcBef>
              <a:buClr>
                <a:srgbClr val="D2DFEE"/>
              </a:buClr>
              <a:buFont typeface="Verdana"/>
              <a:buChar char="◦"/>
              <a:tabLst>
                <a:tab pos="635000" algn="l"/>
                <a:tab pos="2750185" algn="l"/>
              </a:tabLst>
            </a:pPr>
            <a:r>
              <a:rPr sz="2400" spc="-10" dirty="0">
                <a:latin typeface="Calibri Light"/>
                <a:cs typeface="Calibri Light"/>
              </a:rPr>
              <a:t>RDD</a:t>
            </a:r>
            <a:r>
              <a:rPr sz="2400" spc="2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scheduling	̴50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ms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latency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&gt;100ms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8575" y="388362"/>
            <a:ext cx="1449013" cy="91643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7347" y="6263640"/>
            <a:ext cx="7335520" cy="474345"/>
          </a:xfrm>
          <a:custGeom>
            <a:avLst/>
            <a:gdLst/>
            <a:ahLst/>
            <a:cxnLst/>
            <a:rect l="l" t="t" r="r" b="b"/>
            <a:pathLst>
              <a:path w="7335520" h="474345">
                <a:moveTo>
                  <a:pt x="7335011" y="0"/>
                </a:moveTo>
                <a:lnTo>
                  <a:pt x="0" y="0"/>
                </a:lnTo>
                <a:lnTo>
                  <a:pt x="0" y="473964"/>
                </a:lnTo>
                <a:lnTo>
                  <a:pt x="7335011" y="473964"/>
                </a:lnTo>
                <a:lnTo>
                  <a:pt x="7335011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447" y="6297574"/>
            <a:ext cx="5998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taken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from: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http://spark.apache.org/docs/latest/streaming-programming-guide.html#overview</a:t>
            </a:r>
            <a:r>
              <a:rPr sz="1200" spc="-45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spc="-5" dirty="0">
                <a:latin typeface="Calibri"/>
                <a:cs typeface="Calibri"/>
              </a:rPr>
              <a:t>(2017-02-26)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263" y="6388608"/>
            <a:ext cx="257556" cy="2255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1304" y="2614068"/>
            <a:ext cx="4968240" cy="3457575"/>
            <a:chOff x="2051304" y="2614068"/>
            <a:chExt cx="4968240" cy="3457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3409" y="2614068"/>
              <a:ext cx="3933170" cy="34439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51304" y="3066452"/>
              <a:ext cx="4968240" cy="3005455"/>
            </a:xfrm>
            <a:custGeom>
              <a:avLst/>
              <a:gdLst/>
              <a:ahLst/>
              <a:cxnLst/>
              <a:rect l="l" t="t" r="r" b="b"/>
              <a:pathLst>
                <a:path w="4968240" h="3005454">
                  <a:moveTo>
                    <a:pt x="3757726" y="1154023"/>
                  </a:moveTo>
                  <a:lnTo>
                    <a:pt x="3281146" y="1154023"/>
                  </a:lnTo>
                  <a:lnTo>
                    <a:pt x="3281146" y="1249400"/>
                  </a:lnTo>
                  <a:lnTo>
                    <a:pt x="3757726" y="1249400"/>
                  </a:lnTo>
                  <a:lnTo>
                    <a:pt x="3757726" y="1154023"/>
                  </a:lnTo>
                  <a:close/>
                </a:path>
                <a:path w="4968240" h="3005454">
                  <a:moveTo>
                    <a:pt x="3948379" y="0"/>
                  </a:moveTo>
                  <a:lnTo>
                    <a:pt x="3471799" y="0"/>
                  </a:lnTo>
                  <a:lnTo>
                    <a:pt x="3471799" y="95377"/>
                  </a:lnTo>
                  <a:lnTo>
                    <a:pt x="3948379" y="95377"/>
                  </a:lnTo>
                  <a:lnTo>
                    <a:pt x="3948379" y="0"/>
                  </a:lnTo>
                  <a:close/>
                </a:path>
                <a:path w="4968240" h="3005454">
                  <a:moveTo>
                    <a:pt x="4043680" y="104914"/>
                  </a:moveTo>
                  <a:lnTo>
                    <a:pt x="3538512" y="104914"/>
                  </a:lnTo>
                  <a:lnTo>
                    <a:pt x="3538512" y="200291"/>
                  </a:lnTo>
                  <a:lnTo>
                    <a:pt x="4043680" y="200291"/>
                  </a:lnTo>
                  <a:lnTo>
                    <a:pt x="4043680" y="104914"/>
                  </a:lnTo>
                  <a:close/>
                </a:path>
                <a:path w="4968240" h="3005454">
                  <a:moveTo>
                    <a:pt x="4186669" y="1249413"/>
                  </a:moveTo>
                  <a:lnTo>
                    <a:pt x="3185858" y="1249413"/>
                  </a:lnTo>
                  <a:lnTo>
                    <a:pt x="3185858" y="1363865"/>
                  </a:lnTo>
                  <a:lnTo>
                    <a:pt x="4186669" y="1363865"/>
                  </a:lnTo>
                  <a:lnTo>
                    <a:pt x="4186669" y="1249413"/>
                  </a:lnTo>
                  <a:close/>
                </a:path>
                <a:path w="4968240" h="3005454">
                  <a:moveTo>
                    <a:pt x="4968240" y="1802726"/>
                  </a:moveTo>
                  <a:lnTo>
                    <a:pt x="0" y="1802726"/>
                  </a:lnTo>
                  <a:lnTo>
                    <a:pt x="0" y="3005163"/>
                  </a:lnTo>
                  <a:lnTo>
                    <a:pt x="4968240" y="3005163"/>
                  </a:lnTo>
                  <a:lnTo>
                    <a:pt x="4968240" y="1802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5668" y="1439697"/>
            <a:ext cx="7497445" cy="982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7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5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Classes,</a:t>
            </a:r>
            <a:r>
              <a:rPr sz="2800" spc="4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objects,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relations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(references)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0" dirty="0">
                <a:latin typeface="Calibri Light"/>
                <a:cs typeface="Calibri Light"/>
              </a:rPr>
              <a:t>Interface: </a:t>
            </a:r>
            <a:r>
              <a:rPr sz="2800" spc="-25" dirty="0">
                <a:latin typeface="Calibri Light"/>
                <a:cs typeface="Calibri Light"/>
              </a:rPr>
              <a:t>CRUD,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querys,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transactions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5313679"/>
            <a:ext cx="75253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35" dirty="0">
                <a:latin typeface="Calibri Light"/>
                <a:cs typeface="Calibri Light"/>
              </a:rPr>
              <a:t>Versant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db4o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(CA), </a:t>
            </a:r>
            <a:r>
              <a:rPr sz="2800" spc="-10" dirty="0">
                <a:latin typeface="Calibri Light"/>
                <a:cs typeface="Calibri Light"/>
              </a:rPr>
              <a:t>Objectivity</a:t>
            </a:r>
            <a:r>
              <a:rPr sz="2800" spc="5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51434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Object-oriented</a:t>
            </a:r>
            <a:r>
              <a:rPr sz="4100" spc="-165" dirty="0"/>
              <a:t> </a:t>
            </a:r>
            <a:r>
              <a:rPr sz="4100" spc="-40" dirty="0"/>
              <a:t>Databases</a:t>
            </a:r>
            <a:endParaRPr sz="4100"/>
          </a:p>
        </p:txBody>
      </p:sp>
      <p:sp>
        <p:nvSpPr>
          <p:cNvPr id="8" name="object 8"/>
          <p:cNvSpPr/>
          <p:nvPr/>
        </p:nvSpPr>
        <p:spPr>
          <a:xfrm>
            <a:off x="6347320" y="3536870"/>
            <a:ext cx="270510" cy="529590"/>
          </a:xfrm>
          <a:custGeom>
            <a:avLst/>
            <a:gdLst/>
            <a:ahLst/>
            <a:cxnLst/>
            <a:rect l="l" t="t" r="r" b="b"/>
            <a:pathLst>
              <a:path w="270509" h="529589">
                <a:moveTo>
                  <a:pt x="4578" y="330635"/>
                </a:moveTo>
                <a:lnTo>
                  <a:pt x="0" y="338071"/>
                </a:lnTo>
                <a:lnTo>
                  <a:pt x="21247" y="379988"/>
                </a:lnTo>
                <a:lnTo>
                  <a:pt x="35983" y="422765"/>
                </a:lnTo>
                <a:lnTo>
                  <a:pt x="46649" y="466079"/>
                </a:lnTo>
                <a:lnTo>
                  <a:pt x="55687" y="509609"/>
                </a:lnTo>
                <a:lnTo>
                  <a:pt x="54088" y="514237"/>
                </a:lnTo>
                <a:lnTo>
                  <a:pt x="54658" y="518579"/>
                </a:lnTo>
                <a:lnTo>
                  <a:pt x="53106" y="523072"/>
                </a:lnTo>
                <a:lnTo>
                  <a:pt x="56386" y="525588"/>
                </a:lnTo>
                <a:lnTo>
                  <a:pt x="61344" y="529135"/>
                </a:lnTo>
                <a:lnTo>
                  <a:pt x="72213" y="527164"/>
                </a:lnTo>
                <a:lnTo>
                  <a:pt x="83837" y="519915"/>
                </a:lnTo>
                <a:lnTo>
                  <a:pt x="94387" y="510014"/>
                </a:lnTo>
                <a:lnTo>
                  <a:pt x="102806" y="497012"/>
                </a:lnTo>
                <a:lnTo>
                  <a:pt x="118645" y="466585"/>
                </a:lnTo>
                <a:lnTo>
                  <a:pt x="128492" y="450289"/>
                </a:lnTo>
                <a:lnTo>
                  <a:pt x="151563" y="415560"/>
                </a:lnTo>
                <a:lnTo>
                  <a:pt x="208802" y="338905"/>
                </a:lnTo>
                <a:lnTo>
                  <a:pt x="269127" y="260254"/>
                </a:lnTo>
                <a:lnTo>
                  <a:pt x="269020" y="259440"/>
                </a:lnTo>
                <a:lnTo>
                  <a:pt x="263821" y="253502"/>
                </a:lnTo>
                <a:lnTo>
                  <a:pt x="258537" y="255306"/>
                </a:lnTo>
                <a:lnTo>
                  <a:pt x="255453" y="254240"/>
                </a:lnTo>
                <a:lnTo>
                  <a:pt x="75110" y="489372"/>
                </a:lnTo>
                <a:lnTo>
                  <a:pt x="74824" y="487201"/>
                </a:lnTo>
                <a:lnTo>
                  <a:pt x="73310" y="484088"/>
                </a:lnTo>
                <a:lnTo>
                  <a:pt x="73967" y="480689"/>
                </a:lnTo>
                <a:lnTo>
                  <a:pt x="85499" y="452144"/>
                </a:lnTo>
                <a:lnTo>
                  <a:pt x="96041" y="423936"/>
                </a:lnTo>
                <a:lnTo>
                  <a:pt x="105308" y="395482"/>
                </a:lnTo>
                <a:lnTo>
                  <a:pt x="113017" y="366200"/>
                </a:lnTo>
                <a:lnTo>
                  <a:pt x="108303" y="372346"/>
                </a:lnTo>
                <a:lnTo>
                  <a:pt x="101416" y="378777"/>
                </a:lnTo>
                <a:lnTo>
                  <a:pt x="105636" y="363104"/>
                </a:lnTo>
                <a:lnTo>
                  <a:pt x="60687" y="421707"/>
                </a:lnTo>
                <a:lnTo>
                  <a:pt x="43975" y="372291"/>
                </a:lnTo>
                <a:lnTo>
                  <a:pt x="35630" y="349238"/>
                </a:lnTo>
                <a:lnTo>
                  <a:pt x="25850" y="324717"/>
                </a:lnTo>
                <a:lnTo>
                  <a:pt x="17707" y="323930"/>
                </a:lnTo>
                <a:lnTo>
                  <a:pt x="10548" y="325912"/>
                </a:lnTo>
                <a:lnTo>
                  <a:pt x="4578" y="330635"/>
                </a:lnTo>
                <a:close/>
              </a:path>
              <a:path w="270509" h="529589">
                <a:moveTo>
                  <a:pt x="269127" y="260254"/>
                </a:moveTo>
                <a:lnTo>
                  <a:pt x="208802" y="338905"/>
                </a:lnTo>
                <a:lnTo>
                  <a:pt x="232749" y="308200"/>
                </a:lnTo>
                <a:lnTo>
                  <a:pt x="258280" y="278528"/>
                </a:lnTo>
                <a:lnTo>
                  <a:pt x="265165" y="272096"/>
                </a:lnTo>
                <a:lnTo>
                  <a:pt x="270162" y="268123"/>
                </a:lnTo>
                <a:lnTo>
                  <a:pt x="269127" y="260254"/>
                </a:lnTo>
                <a:close/>
              </a:path>
              <a:path w="270509" h="529589">
                <a:moveTo>
                  <a:pt x="183506" y="324119"/>
                </a:moveTo>
                <a:lnTo>
                  <a:pt x="153178" y="367240"/>
                </a:lnTo>
                <a:lnTo>
                  <a:pt x="99529" y="453107"/>
                </a:lnTo>
                <a:lnTo>
                  <a:pt x="75110" y="489372"/>
                </a:lnTo>
                <a:lnTo>
                  <a:pt x="255453" y="254240"/>
                </a:lnTo>
                <a:lnTo>
                  <a:pt x="253911" y="253708"/>
                </a:lnTo>
                <a:lnTo>
                  <a:pt x="216900" y="285195"/>
                </a:lnTo>
                <a:lnTo>
                  <a:pt x="183506" y="324119"/>
                </a:lnTo>
                <a:close/>
              </a:path>
              <a:path w="270509" h="529589">
                <a:moveTo>
                  <a:pt x="106848" y="252166"/>
                </a:moveTo>
                <a:lnTo>
                  <a:pt x="105906" y="253394"/>
                </a:lnTo>
                <a:lnTo>
                  <a:pt x="95921" y="291726"/>
                </a:lnTo>
                <a:lnTo>
                  <a:pt x="60687" y="421707"/>
                </a:lnTo>
                <a:lnTo>
                  <a:pt x="105636" y="363104"/>
                </a:lnTo>
                <a:lnTo>
                  <a:pt x="114739" y="329295"/>
                </a:lnTo>
                <a:lnTo>
                  <a:pt x="130614" y="279688"/>
                </a:lnTo>
                <a:lnTo>
                  <a:pt x="148786" y="230067"/>
                </a:lnTo>
                <a:lnTo>
                  <a:pt x="168999" y="180543"/>
                </a:lnTo>
                <a:lnTo>
                  <a:pt x="170898" y="176288"/>
                </a:lnTo>
                <a:lnTo>
                  <a:pt x="110532" y="254992"/>
                </a:lnTo>
                <a:lnTo>
                  <a:pt x="106848" y="252166"/>
                </a:lnTo>
                <a:close/>
              </a:path>
              <a:path w="270509" h="529589">
                <a:moveTo>
                  <a:pt x="179032" y="158052"/>
                </a:moveTo>
                <a:lnTo>
                  <a:pt x="109676" y="248479"/>
                </a:lnTo>
                <a:lnTo>
                  <a:pt x="112419" y="252533"/>
                </a:lnTo>
                <a:lnTo>
                  <a:pt x="170898" y="176288"/>
                </a:lnTo>
                <a:lnTo>
                  <a:pt x="179032" y="158052"/>
                </a:lnTo>
                <a:close/>
              </a:path>
              <a:path w="270509" h="529589">
                <a:moveTo>
                  <a:pt x="121617" y="204937"/>
                </a:moveTo>
                <a:lnTo>
                  <a:pt x="121806" y="213592"/>
                </a:lnTo>
                <a:lnTo>
                  <a:pt x="117200" y="222777"/>
                </a:lnTo>
                <a:lnTo>
                  <a:pt x="113018" y="230456"/>
                </a:lnTo>
                <a:lnTo>
                  <a:pt x="114479" y="234594"/>
                </a:lnTo>
                <a:lnTo>
                  <a:pt x="109765" y="240741"/>
                </a:lnTo>
                <a:lnTo>
                  <a:pt x="107222" y="246597"/>
                </a:lnTo>
                <a:lnTo>
                  <a:pt x="108079" y="253110"/>
                </a:lnTo>
                <a:lnTo>
                  <a:pt x="109676" y="248479"/>
                </a:lnTo>
                <a:lnTo>
                  <a:pt x="179032" y="158052"/>
                </a:lnTo>
                <a:lnTo>
                  <a:pt x="190997" y="131228"/>
                </a:lnTo>
                <a:lnTo>
                  <a:pt x="202708" y="106842"/>
                </a:lnTo>
                <a:lnTo>
                  <a:pt x="125302" y="207764"/>
                </a:lnTo>
                <a:lnTo>
                  <a:pt x="124075" y="206823"/>
                </a:lnTo>
                <a:lnTo>
                  <a:pt x="123786" y="204651"/>
                </a:lnTo>
                <a:lnTo>
                  <a:pt x="121617" y="204937"/>
                </a:lnTo>
                <a:close/>
              </a:path>
              <a:path w="270509" h="529589">
                <a:moveTo>
                  <a:pt x="137046" y="154308"/>
                </a:moveTo>
                <a:lnTo>
                  <a:pt x="134232" y="166241"/>
                </a:lnTo>
                <a:lnTo>
                  <a:pt x="130674" y="177237"/>
                </a:lnTo>
                <a:lnTo>
                  <a:pt x="126303" y="188341"/>
                </a:lnTo>
                <a:lnTo>
                  <a:pt x="121050" y="200596"/>
                </a:lnTo>
                <a:lnTo>
                  <a:pt x="125672" y="202191"/>
                </a:lnTo>
                <a:lnTo>
                  <a:pt x="125961" y="204363"/>
                </a:lnTo>
                <a:lnTo>
                  <a:pt x="125302" y="207764"/>
                </a:lnTo>
                <a:lnTo>
                  <a:pt x="202708" y="106842"/>
                </a:lnTo>
                <a:lnTo>
                  <a:pt x="214525" y="82233"/>
                </a:lnTo>
                <a:lnTo>
                  <a:pt x="239326" y="33668"/>
                </a:lnTo>
                <a:lnTo>
                  <a:pt x="239040" y="31499"/>
                </a:lnTo>
                <a:lnTo>
                  <a:pt x="140071" y="160535"/>
                </a:lnTo>
                <a:lnTo>
                  <a:pt x="138555" y="157422"/>
                </a:lnTo>
                <a:lnTo>
                  <a:pt x="140127" y="155373"/>
                </a:lnTo>
                <a:lnTo>
                  <a:pt x="137046" y="154308"/>
                </a:lnTo>
                <a:close/>
              </a:path>
              <a:path w="270509" h="529589">
                <a:moveTo>
                  <a:pt x="140133" y="156655"/>
                </a:moveTo>
                <a:lnTo>
                  <a:pt x="140071" y="160535"/>
                </a:lnTo>
                <a:lnTo>
                  <a:pt x="239040" y="31499"/>
                </a:lnTo>
                <a:lnTo>
                  <a:pt x="238755" y="29330"/>
                </a:lnTo>
                <a:lnTo>
                  <a:pt x="141672" y="155907"/>
                </a:lnTo>
                <a:lnTo>
                  <a:pt x="140133" y="156655"/>
                </a:lnTo>
                <a:close/>
              </a:path>
              <a:path w="270509" h="529589">
                <a:moveTo>
                  <a:pt x="140154" y="155382"/>
                </a:moveTo>
                <a:lnTo>
                  <a:pt x="140133" y="156655"/>
                </a:lnTo>
                <a:lnTo>
                  <a:pt x="141672" y="155907"/>
                </a:lnTo>
                <a:lnTo>
                  <a:pt x="140154" y="155382"/>
                </a:lnTo>
                <a:close/>
              </a:path>
              <a:path w="270509" h="529589">
                <a:moveTo>
                  <a:pt x="150266" y="122042"/>
                </a:moveTo>
                <a:lnTo>
                  <a:pt x="148810" y="126250"/>
                </a:lnTo>
                <a:lnTo>
                  <a:pt x="145698" y="136029"/>
                </a:lnTo>
                <a:lnTo>
                  <a:pt x="142460" y="144067"/>
                </a:lnTo>
                <a:lnTo>
                  <a:pt x="140212" y="151767"/>
                </a:lnTo>
                <a:lnTo>
                  <a:pt x="140154" y="155382"/>
                </a:lnTo>
                <a:lnTo>
                  <a:pt x="141672" y="155907"/>
                </a:lnTo>
                <a:lnTo>
                  <a:pt x="238755" y="29330"/>
                </a:lnTo>
                <a:lnTo>
                  <a:pt x="238469" y="27154"/>
                </a:lnTo>
                <a:lnTo>
                  <a:pt x="229788" y="28302"/>
                </a:lnTo>
                <a:lnTo>
                  <a:pt x="229031" y="26748"/>
                </a:lnTo>
                <a:lnTo>
                  <a:pt x="153154" y="125676"/>
                </a:lnTo>
                <a:lnTo>
                  <a:pt x="150716" y="122072"/>
                </a:lnTo>
                <a:lnTo>
                  <a:pt x="150266" y="122042"/>
                </a:lnTo>
                <a:close/>
              </a:path>
              <a:path w="270509" h="529589">
                <a:moveTo>
                  <a:pt x="140127" y="155373"/>
                </a:moveTo>
                <a:lnTo>
                  <a:pt x="138555" y="157422"/>
                </a:lnTo>
                <a:lnTo>
                  <a:pt x="140133" y="156655"/>
                </a:lnTo>
                <a:lnTo>
                  <a:pt x="140154" y="155382"/>
                </a:lnTo>
                <a:close/>
              </a:path>
              <a:path w="270509" h="529589">
                <a:moveTo>
                  <a:pt x="150412" y="121620"/>
                </a:moveTo>
                <a:lnTo>
                  <a:pt x="150716" y="122072"/>
                </a:lnTo>
                <a:lnTo>
                  <a:pt x="153807" y="122276"/>
                </a:lnTo>
                <a:lnTo>
                  <a:pt x="154096" y="124448"/>
                </a:lnTo>
                <a:lnTo>
                  <a:pt x="229031" y="26748"/>
                </a:lnTo>
                <a:lnTo>
                  <a:pt x="228271" y="25189"/>
                </a:lnTo>
                <a:lnTo>
                  <a:pt x="154752" y="121044"/>
                </a:lnTo>
                <a:lnTo>
                  <a:pt x="150412" y="121620"/>
                </a:lnTo>
                <a:close/>
              </a:path>
              <a:path w="270509" h="529589">
                <a:moveTo>
                  <a:pt x="155126" y="115475"/>
                </a:moveTo>
                <a:lnTo>
                  <a:pt x="154181" y="116707"/>
                </a:lnTo>
                <a:lnTo>
                  <a:pt x="153525" y="120103"/>
                </a:lnTo>
                <a:lnTo>
                  <a:pt x="155693" y="119816"/>
                </a:lnTo>
                <a:lnTo>
                  <a:pt x="156635" y="118589"/>
                </a:lnTo>
                <a:lnTo>
                  <a:pt x="155408" y="117648"/>
                </a:lnTo>
                <a:lnTo>
                  <a:pt x="155126" y="115475"/>
                </a:lnTo>
                <a:close/>
              </a:path>
              <a:path w="270509" h="529589">
                <a:moveTo>
                  <a:pt x="158980" y="102819"/>
                </a:moveTo>
                <a:lnTo>
                  <a:pt x="157094" y="105278"/>
                </a:lnTo>
                <a:lnTo>
                  <a:pt x="155496" y="109902"/>
                </a:lnTo>
                <a:lnTo>
                  <a:pt x="156635" y="118589"/>
                </a:lnTo>
                <a:lnTo>
                  <a:pt x="232041" y="20274"/>
                </a:lnTo>
                <a:lnTo>
                  <a:pt x="231757" y="18103"/>
                </a:lnTo>
                <a:lnTo>
                  <a:pt x="164834" y="105358"/>
                </a:lnTo>
                <a:lnTo>
                  <a:pt x="164235" y="103599"/>
                </a:lnTo>
                <a:lnTo>
                  <a:pt x="159837" y="109332"/>
                </a:lnTo>
                <a:lnTo>
                  <a:pt x="158610" y="108391"/>
                </a:lnTo>
                <a:lnTo>
                  <a:pt x="159594" y="103290"/>
                </a:lnTo>
                <a:lnTo>
                  <a:pt x="158980" y="102819"/>
                </a:lnTo>
                <a:close/>
              </a:path>
              <a:path w="270509" h="529589">
                <a:moveTo>
                  <a:pt x="233357" y="13477"/>
                </a:moveTo>
                <a:lnTo>
                  <a:pt x="231474" y="15933"/>
                </a:lnTo>
                <a:lnTo>
                  <a:pt x="235811" y="15359"/>
                </a:lnTo>
                <a:lnTo>
                  <a:pt x="233357" y="13477"/>
                </a:lnTo>
                <a:close/>
              </a:path>
              <a:path w="270509" h="529589">
                <a:moveTo>
                  <a:pt x="230899" y="11592"/>
                </a:moveTo>
                <a:lnTo>
                  <a:pt x="163035" y="100073"/>
                </a:lnTo>
                <a:lnTo>
                  <a:pt x="163636" y="101839"/>
                </a:lnTo>
                <a:lnTo>
                  <a:pt x="165208" y="99789"/>
                </a:lnTo>
                <a:lnTo>
                  <a:pt x="164834" y="105358"/>
                </a:lnTo>
                <a:lnTo>
                  <a:pt x="231757" y="18103"/>
                </a:lnTo>
                <a:lnTo>
                  <a:pt x="231474" y="15933"/>
                </a:lnTo>
                <a:lnTo>
                  <a:pt x="233357" y="13477"/>
                </a:lnTo>
                <a:lnTo>
                  <a:pt x="230899" y="11592"/>
                </a:lnTo>
                <a:close/>
              </a:path>
              <a:path w="270509" h="529589">
                <a:moveTo>
                  <a:pt x="150411" y="121622"/>
                </a:moveTo>
                <a:lnTo>
                  <a:pt x="150266" y="122042"/>
                </a:lnTo>
                <a:lnTo>
                  <a:pt x="150716" y="122072"/>
                </a:lnTo>
                <a:lnTo>
                  <a:pt x="150411" y="121622"/>
                </a:lnTo>
                <a:close/>
              </a:path>
              <a:path w="270509" h="529589">
                <a:moveTo>
                  <a:pt x="148243" y="121908"/>
                </a:moveTo>
                <a:lnTo>
                  <a:pt x="150266" y="122042"/>
                </a:lnTo>
                <a:lnTo>
                  <a:pt x="150411" y="121622"/>
                </a:lnTo>
                <a:lnTo>
                  <a:pt x="148243" y="121908"/>
                </a:lnTo>
                <a:close/>
              </a:path>
              <a:path w="270509" h="529589">
                <a:moveTo>
                  <a:pt x="163035" y="100073"/>
                </a:moveTo>
                <a:lnTo>
                  <a:pt x="161724" y="106873"/>
                </a:lnTo>
                <a:lnTo>
                  <a:pt x="164235" y="103599"/>
                </a:lnTo>
                <a:lnTo>
                  <a:pt x="163035" y="100073"/>
                </a:lnTo>
                <a:close/>
              </a:path>
              <a:path w="270509" h="529589">
                <a:moveTo>
                  <a:pt x="229672" y="10651"/>
                </a:moveTo>
                <a:lnTo>
                  <a:pt x="159922" y="101591"/>
                </a:lnTo>
                <a:lnTo>
                  <a:pt x="159594" y="103290"/>
                </a:lnTo>
                <a:lnTo>
                  <a:pt x="161438" y="104704"/>
                </a:lnTo>
                <a:lnTo>
                  <a:pt x="162378" y="103478"/>
                </a:lnTo>
                <a:lnTo>
                  <a:pt x="163035" y="100073"/>
                </a:lnTo>
                <a:lnTo>
                  <a:pt x="230899" y="11592"/>
                </a:lnTo>
                <a:lnTo>
                  <a:pt x="229672" y="10651"/>
                </a:lnTo>
                <a:close/>
              </a:path>
              <a:path w="270509" h="529589">
                <a:moveTo>
                  <a:pt x="177720" y="60585"/>
                </a:moveTo>
                <a:lnTo>
                  <a:pt x="171836" y="70681"/>
                </a:lnTo>
                <a:lnTo>
                  <a:pt x="167537" y="81810"/>
                </a:lnTo>
                <a:lnTo>
                  <a:pt x="163645" y="92884"/>
                </a:lnTo>
                <a:lnTo>
                  <a:pt x="158980" y="102819"/>
                </a:lnTo>
                <a:lnTo>
                  <a:pt x="159594" y="103290"/>
                </a:lnTo>
                <a:lnTo>
                  <a:pt x="159922" y="101591"/>
                </a:lnTo>
                <a:lnTo>
                  <a:pt x="229672" y="10651"/>
                </a:lnTo>
                <a:lnTo>
                  <a:pt x="228445" y="9710"/>
                </a:lnTo>
                <a:lnTo>
                  <a:pt x="227589" y="3196"/>
                </a:lnTo>
                <a:lnTo>
                  <a:pt x="226043" y="2662"/>
                </a:lnTo>
                <a:lnTo>
                  <a:pt x="180174" y="62467"/>
                </a:lnTo>
                <a:lnTo>
                  <a:pt x="178947" y="61526"/>
                </a:lnTo>
                <a:lnTo>
                  <a:pt x="179888" y="60298"/>
                </a:lnTo>
                <a:lnTo>
                  <a:pt x="177720" y="60585"/>
                </a:lnTo>
                <a:close/>
              </a:path>
              <a:path w="270509" h="529589">
                <a:moveTo>
                  <a:pt x="179888" y="60298"/>
                </a:moveTo>
                <a:lnTo>
                  <a:pt x="180174" y="62467"/>
                </a:lnTo>
                <a:lnTo>
                  <a:pt x="181115" y="61239"/>
                </a:lnTo>
                <a:lnTo>
                  <a:pt x="179888" y="60298"/>
                </a:lnTo>
                <a:close/>
              </a:path>
              <a:path w="270509" h="529589">
                <a:moveTo>
                  <a:pt x="177520" y="50675"/>
                </a:moveTo>
                <a:lnTo>
                  <a:pt x="178661" y="59357"/>
                </a:lnTo>
                <a:lnTo>
                  <a:pt x="179603" y="58130"/>
                </a:lnTo>
                <a:lnTo>
                  <a:pt x="182057" y="60012"/>
                </a:lnTo>
                <a:lnTo>
                  <a:pt x="226043" y="2662"/>
                </a:lnTo>
                <a:lnTo>
                  <a:pt x="219876" y="532"/>
                </a:lnTo>
                <a:lnTo>
                  <a:pt x="181860" y="50098"/>
                </a:lnTo>
                <a:lnTo>
                  <a:pt x="177520" y="50675"/>
                </a:lnTo>
                <a:close/>
              </a:path>
              <a:path w="270509" h="529589">
                <a:moveTo>
                  <a:pt x="204109" y="984"/>
                </a:moveTo>
                <a:lnTo>
                  <a:pt x="194800" y="14156"/>
                </a:lnTo>
                <a:lnTo>
                  <a:pt x="187762" y="31996"/>
                </a:lnTo>
                <a:lnTo>
                  <a:pt x="180348" y="46988"/>
                </a:lnTo>
                <a:lnTo>
                  <a:pt x="179688" y="50387"/>
                </a:lnTo>
                <a:lnTo>
                  <a:pt x="183743" y="47642"/>
                </a:lnTo>
                <a:lnTo>
                  <a:pt x="219876" y="532"/>
                </a:lnTo>
                <a:lnTo>
                  <a:pt x="218335" y="0"/>
                </a:lnTo>
                <a:lnTo>
                  <a:pt x="204109" y="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10019" y="3234054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C</a:t>
            </a:r>
            <a:r>
              <a:rPr sz="1800" b="1" spc="5" dirty="0">
                <a:latin typeface="Segoe Print"/>
                <a:cs typeface="Segoe Print"/>
              </a:rPr>
              <a:t>l</a:t>
            </a:r>
            <a:r>
              <a:rPr sz="1800" b="1" dirty="0">
                <a:latin typeface="Segoe Print"/>
                <a:cs typeface="Segoe Print"/>
              </a:rPr>
              <a:t>asses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71986" y="3031552"/>
            <a:ext cx="518795" cy="224154"/>
          </a:xfrm>
          <a:custGeom>
            <a:avLst/>
            <a:gdLst/>
            <a:ahLst/>
            <a:cxnLst/>
            <a:rect l="l" t="t" r="r" b="b"/>
            <a:pathLst>
              <a:path w="518794" h="224154">
                <a:moveTo>
                  <a:pt x="395083" y="181206"/>
                </a:moveTo>
                <a:lnTo>
                  <a:pt x="403760" y="180310"/>
                </a:lnTo>
                <a:lnTo>
                  <a:pt x="424065" y="137757"/>
                </a:lnTo>
                <a:lnTo>
                  <a:pt x="449011" y="99869"/>
                </a:lnTo>
                <a:lnTo>
                  <a:pt x="476856" y="64895"/>
                </a:lnTo>
                <a:lnTo>
                  <a:pt x="505862" y="31087"/>
                </a:lnTo>
                <a:lnTo>
                  <a:pt x="510503" y="29533"/>
                </a:lnTo>
                <a:lnTo>
                  <a:pt x="513597" y="26424"/>
                </a:lnTo>
                <a:lnTo>
                  <a:pt x="518238" y="24869"/>
                </a:lnTo>
                <a:lnTo>
                  <a:pt x="517899" y="14645"/>
                </a:lnTo>
                <a:lnTo>
                  <a:pt x="509729" y="7189"/>
                </a:lnTo>
                <a:lnTo>
                  <a:pt x="496918" y="2355"/>
                </a:lnTo>
                <a:lnTo>
                  <a:pt x="482657" y="0"/>
                </a:lnTo>
                <a:lnTo>
                  <a:pt x="467234" y="1238"/>
                </a:lnTo>
                <a:lnTo>
                  <a:pt x="433491" y="7213"/>
                </a:lnTo>
                <a:lnTo>
                  <a:pt x="414589" y="9326"/>
                </a:lnTo>
                <a:lnTo>
                  <a:pt x="373040" y="12168"/>
                </a:lnTo>
                <a:lnTo>
                  <a:pt x="277489" y="13406"/>
                </a:lnTo>
                <a:lnTo>
                  <a:pt x="178482" y="13406"/>
                </a:lnTo>
                <a:lnTo>
                  <a:pt x="177902" y="13989"/>
                </a:lnTo>
                <a:lnTo>
                  <a:pt x="176357" y="21761"/>
                </a:lnTo>
                <a:lnTo>
                  <a:pt x="180998" y="24870"/>
                </a:lnTo>
                <a:lnTo>
                  <a:pt x="182029" y="27978"/>
                </a:lnTo>
                <a:lnTo>
                  <a:pt x="478016" y="27978"/>
                </a:lnTo>
                <a:lnTo>
                  <a:pt x="476469" y="29533"/>
                </a:lnTo>
                <a:lnTo>
                  <a:pt x="474922" y="32641"/>
                </a:lnTo>
                <a:lnTo>
                  <a:pt x="471828" y="34196"/>
                </a:lnTo>
                <a:lnTo>
                  <a:pt x="442195" y="42454"/>
                </a:lnTo>
                <a:lnTo>
                  <a:pt x="413430" y="51294"/>
                </a:lnTo>
                <a:lnTo>
                  <a:pt x="385244" y="61300"/>
                </a:lnTo>
                <a:lnTo>
                  <a:pt x="357350" y="73054"/>
                </a:lnTo>
                <a:lnTo>
                  <a:pt x="365088" y="73054"/>
                </a:lnTo>
                <a:lnTo>
                  <a:pt x="374371" y="74612"/>
                </a:lnTo>
                <a:lnTo>
                  <a:pt x="359384" y="80829"/>
                </a:lnTo>
                <a:lnTo>
                  <a:pt x="433155" y="80829"/>
                </a:lnTo>
                <a:lnTo>
                  <a:pt x="404149" y="124350"/>
                </a:lnTo>
                <a:lnTo>
                  <a:pt x="390951" y="145090"/>
                </a:lnTo>
                <a:lnTo>
                  <a:pt x="377461" y="167871"/>
                </a:lnTo>
                <a:lnTo>
                  <a:pt x="381789" y="174842"/>
                </a:lnTo>
                <a:lnTo>
                  <a:pt x="387711" y="179335"/>
                </a:lnTo>
                <a:lnTo>
                  <a:pt x="395083" y="181206"/>
                </a:lnTo>
                <a:close/>
              </a:path>
              <a:path w="518794" h="224154">
                <a:moveTo>
                  <a:pt x="178482" y="13406"/>
                </a:moveTo>
                <a:lnTo>
                  <a:pt x="277489" y="13406"/>
                </a:lnTo>
                <a:lnTo>
                  <a:pt x="238597" y="13091"/>
                </a:lnTo>
                <a:lnTo>
                  <a:pt x="199559" y="10881"/>
                </a:lnTo>
                <a:lnTo>
                  <a:pt x="190276" y="9326"/>
                </a:lnTo>
                <a:lnTo>
                  <a:pt x="184089" y="7772"/>
                </a:lnTo>
                <a:lnTo>
                  <a:pt x="178482" y="13406"/>
                </a:lnTo>
                <a:close/>
              </a:path>
              <a:path w="518794" h="224154">
                <a:moveTo>
                  <a:pt x="281149" y="42602"/>
                </a:moveTo>
                <a:lnTo>
                  <a:pt x="333760" y="40414"/>
                </a:lnTo>
                <a:lnTo>
                  <a:pt x="434429" y="30684"/>
                </a:lnTo>
                <a:lnTo>
                  <a:pt x="478016" y="27978"/>
                </a:lnTo>
                <a:lnTo>
                  <a:pt x="182029" y="27978"/>
                </a:lnTo>
                <a:lnTo>
                  <a:pt x="182544" y="29533"/>
                </a:lnTo>
                <a:lnTo>
                  <a:pt x="229998" y="39781"/>
                </a:lnTo>
                <a:lnTo>
                  <a:pt x="281149" y="42602"/>
                </a:lnTo>
                <a:close/>
              </a:path>
              <a:path w="518794" h="224154">
                <a:moveTo>
                  <a:pt x="270722" y="147669"/>
                </a:moveTo>
                <a:lnTo>
                  <a:pt x="272267" y="147669"/>
                </a:lnTo>
                <a:lnTo>
                  <a:pt x="308717" y="132197"/>
                </a:lnTo>
                <a:lnTo>
                  <a:pt x="433155" y="80829"/>
                </a:lnTo>
                <a:lnTo>
                  <a:pt x="359384" y="80829"/>
                </a:lnTo>
                <a:lnTo>
                  <a:pt x="327054" y="94239"/>
                </a:lnTo>
                <a:lnTo>
                  <a:pt x="278087" y="111908"/>
                </a:lnTo>
                <a:lnTo>
                  <a:pt x="227712" y="127755"/>
                </a:lnTo>
                <a:lnTo>
                  <a:pt x="176174" y="141917"/>
                </a:lnTo>
                <a:lnTo>
                  <a:pt x="171648" y="143005"/>
                </a:lnTo>
                <a:lnTo>
                  <a:pt x="270722" y="143005"/>
                </a:lnTo>
                <a:lnTo>
                  <a:pt x="270722" y="147669"/>
                </a:lnTo>
                <a:close/>
              </a:path>
              <a:path w="518794" h="224154">
                <a:moveTo>
                  <a:pt x="152249" y="147669"/>
                </a:moveTo>
                <a:lnTo>
                  <a:pt x="266081" y="147669"/>
                </a:lnTo>
                <a:lnTo>
                  <a:pt x="267626" y="143005"/>
                </a:lnTo>
                <a:lnTo>
                  <a:pt x="171648" y="143005"/>
                </a:lnTo>
                <a:lnTo>
                  <a:pt x="152249" y="147669"/>
                </a:lnTo>
                <a:close/>
              </a:path>
              <a:path w="518794" h="224154">
                <a:moveTo>
                  <a:pt x="224312" y="164766"/>
                </a:moveTo>
                <a:lnTo>
                  <a:pt x="231056" y="159325"/>
                </a:lnTo>
                <a:lnTo>
                  <a:pt x="241136" y="157382"/>
                </a:lnTo>
                <a:lnTo>
                  <a:pt x="249764" y="156021"/>
                </a:lnTo>
                <a:lnTo>
                  <a:pt x="252156" y="152327"/>
                </a:lnTo>
                <a:lnTo>
                  <a:pt x="259894" y="152327"/>
                </a:lnTo>
                <a:lnTo>
                  <a:pt x="266081" y="150774"/>
                </a:lnTo>
                <a:lnTo>
                  <a:pt x="270722" y="146111"/>
                </a:lnTo>
                <a:lnTo>
                  <a:pt x="266081" y="147669"/>
                </a:lnTo>
                <a:lnTo>
                  <a:pt x="152249" y="147669"/>
                </a:lnTo>
                <a:lnTo>
                  <a:pt x="123716" y="154529"/>
                </a:lnTo>
                <a:lnTo>
                  <a:pt x="97270" y="160102"/>
                </a:lnTo>
                <a:lnTo>
                  <a:pt x="224312" y="160102"/>
                </a:lnTo>
                <a:lnTo>
                  <a:pt x="224312" y="161655"/>
                </a:lnTo>
                <a:lnTo>
                  <a:pt x="222767" y="163213"/>
                </a:lnTo>
                <a:lnTo>
                  <a:pt x="224312" y="164766"/>
                </a:lnTo>
                <a:close/>
              </a:path>
              <a:path w="518794" h="224154">
                <a:moveTo>
                  <a:pt x="174806" y="183415"/>
                </a:moveTo>
                <a:lnTo>
                  <a:pt x="185974" y="178365"/>
                </a:lnTo>
                <a:lnTo>
                  <a:pt x="196852" y="174479"/>
                </a:lnTo>
                <a:lnTo>
                  <a:pt x="208309" y="171175"/>
                </a:lnTo>
                <a:lnTo>
                  <a:pt x="221216" y="167871"/>
                </a:lnTo>
                <a:lnTo>
                  <a:pt x="219670" y="163213"/>
                </a:lnTo>
                <a:lnTo>
                  <a:pt x="221216" y="161655"/>
                </a:lnTo>
                <a:lnTo>
                  <a:pt x="224312" y="160102"/>
                </a:lnTo>
                <a:lnTo>
                  <a:pt x="97270" y="160102"/>
                </a:lnTo>
                <a:lnTo>
                  <a:pt x="70582" y="165726"/>
                </a:lnTo>
                <a:lnTo>
                  <a:pt x="17015" y="175646"/>
                </a:lnTo>
                <a:lnTo>
                  <a:pt x="15470" y="177199"/>
                </a:lnTo>
                <a:lnTo>
                  <a:pt x="177902" y="177199"/>
                </a:lnTo>
                <a:lnTo>
                  <a:pt x="176357" y="180310"/>
                </a:lnTo>
                <a:lnTo>
                  <a:pt x="173777" y="180310"/>
                </a:lnTo>
                <a:lnTo>
                  <a:pt x="174806" y="183415"/>
                </a:lnTo>
                <a:close/>
              </a:path>
              <a:path w="518794" h="224154">
                <a:moveTo>
                  <a:pt x="174789" y="179521"/>
                </a:moveTo>
                <a:lnTo>
                  <a:pt x="177902" y="177199"/>
                </a:lnTo>
                <a:lnTo>
                  <a:pt x="15470" y="177199"/>
                </a:lnTo>
                <a:lnTo>
                  <a:pt x="13924" y="178752"/>
                </a:lnTo>
                <a:lnTo>
                  <a:pt x="173260" y="178752"/>
                </a:lnTo>
                <a:lnTo>
                  <a:pt x="174789" y="179521"/>
                </a:lnTo>
                <a:close/>
              </a:path>
              <a:path w="518794" h="224154">
                <a:moveTo>
                  <a:pt x="173768" y="180282"/>
                </a:moveTo>
                <a:lnTo>
                  <a:pt x="174789" y="179521"/>
                </a:lnTo>
                <a:lnTo>
                  <a:pt x="173260" y="178752"/>
                </a:lnTo>
                <a:lnTo>
                  <a:pt x="173768" y="180282"/>
                </a:lnTo>
                <a:close/>
              </a:path>
              <a:path w="518794" h="224154">
                <a:moveTo>
                  <a:pt x="141197" y="192602"/>
                </a:moveTo>
                <a:lnTo>
                  <a:pt x="145417" y="191190"/>
                </a:lnTo>
                <a:lnTo>
                  <a:pt x="155059" y="187693"/>
                </a:lnTo>
                <a:lnTo>
                  <a:pt x="163398" y="185361"/>
                </a:lnTo>
                <a:lnTo>
                  <a:pt x="170867" y="182446"/>
                </a:lnTo>
                <a:lnTo>
                  <a:pt x="173768" y="180282"/>
                </a:lnTo>
                <a:lnTo>
                  <a:pt x="173260" y="178752"/>
                </a:lnTo>
                <a:lnTo>
                  <a:pt x="13924" y="178752"/>
                </a:lnTo>
                <a:lnTo>
                  <a:pt x="12373" y="180310"/>
                </a:lnTo>
                <a:lnTo>
                  <a:pt x="18560" y="186526"/>
                </a:lnTo>
                <a:lnTo>
                  <a:pt x="17789" y="188079"/>
                </a:lnTo>
                <a:lnTo>
                  <a:pt x="142320" y="188079"/>
                </a:lnTo>
                <a:lnTo>
                  <a:pt x="140947" y="192225"/>
                </a:lnTo>
                <a:lnTo>
                  <a:pt x="141197" y="192602"/>
                </a:lnTo>
                <a:close/>
              </a:path>
              <a:path w="518794" h="224154">
                <a:moveTo>
                  <a:pt x="173777" y="180310"/>
                </a:moveTo>
                <a:lnTo>
                  <a:pt x="176357" y="180310"/>
                </a:lnTo>
                <a:lnTo>
                  <a:pt x="174789" y="179521"/>
                </a:lnTo>
                <a:lnTo>
                  <a:pt x="173768" y="180282"/>
                </a:lnTo>
                <a:close/>
              </a:path>
              <a:path w="518794" h="224154">
                <a:moveTo>
                  <a:pt x="140773" y="192743"/>
                </a:moveTo>
                <a:lnTo>
                  <a:pt x="140947" y="192225"/>
                </a:lnTo>
                <a:lnTo>
                  <a:pt x="139230" y="189637"/>
                </a:lnTo>
                <a:lnTo>
                  <a:pt x="140775" y="188079"/>
                </a:lnTo>
                <a:lnTo>
                  <a:pt x="17789" y="188079"/>
                </a:lnTo>
                <a:lnTo>
                  <a:pt x="17015" y="189637"/>
                </a:lnTo>
                <a:lnTo>
                  <a:pt x="137679" y="189637"/>
                </a:lnTo>
                <a:lnTo>
                  <a:pt x="140773" y="192743"/>
                </a:lnTo>
                <a:close/>
              </a:path>
              <a:path w="518794" h="224154">
                <a:moveTo>
                  <a:pt x="133037" y="192743"/>
                </a:moveTo>
                <a:lnTo>
                  <a:pt x="134588" y="192743"/>
                </a:lnTo>
                <a:lnTo>
                  <a:pt x="137679" y="191190"/>
                </a:lnTo>
                <a:lnTo>
                  <a:pt x="136133" y="189637"/>
                </a:lnTo>
                <a:lnTo>
                  <a:pt x="134588" y="189637"/>
                </a:lnTo>
                <a:lnTo>
                  <a:pt x="134588" y="191190"/>
                </a:lnTo>
                <a:lnTo>
                  <a:pt x="133037" y="192743"/>
                </a:lnTo>
                <a:close/>
              </a:path>
              <a:path w="518794" h="224154">
                <a:moveTo>
                  <a:pt x="120663" y="197407"/>
                </a:moveTo>
                <a:lnTo>
                  <a:pt x="123760" y="197407"/>
                </a:lnTo>
                <a:lnTo>
                  <a:pt x="128396" y="195854"/>
                </a:lnTo>
                <a:lnTo>
                  <a:pt x="134588" y="189637"/>
                </a:lnTo>
                <a:lnTo>
                  <a:pt x="10828" y="189637"/>
                </a:lnTo>
                <a:lnTo>
                  <a:pt x="9280" y="191190"/>
                </a:lnTo>
                <a:lnTo>
                  <a:pt x="119118" y="191190"/>
                </a:lnTo>
                <a:lnTo>
                  <a:pt x="118087" y="192743"/>
                </a:lnTo>
                <a:lnTo>
                  <a:pt x="125305" y="192743"/>
                </a:lnTo>
                <a:lnTo>
                  <a:pt x="125305" y="194296"/>
                </a:lnTo>
                <a:lnTo>
                  <a:pt x="120663" y="196630"/>
                </a:lnTo>
                <a:lnTo>
                  <a:pt x="120663" y="197407"/>
                </a:lnTo>
                <a:close/>
              </a:path>
              <a:path w="518794" h="224154">
                <a:moveTo>
                  <a:pt x="4641" y="192743"/>
                </a:moveTo>
                <a:lnTo>
                  <a:pt x="7732" y="192743"/>
                </a:lnTo>
                <a:lnTo>
                  <a:pt x="4641" y="189637"/>
                </a:lnTo>
                <a:lnTo>
                  <a:pt x="4641" y="192743"/>
                </a:lnTo>
                <a:close/>
              </a:path>
              <a:path w="518794" h="224154">
                <a:moveTo>
                  <a:pt x="4641" y="195854"/>
                </a:moveTo>
                <a:lnTo>
                  <a:pt x="116022" y="195854"/>
                </a:lnTo>
                <a:lnTo>
                  <a:pt x="117056" y="194296"/>
                </a:lnTo>
                <a:lnTo>
                  <a:pt x="114477" y="194296"/>
                </a:lnTo>
                <a:lnTo>
                  <a:pt x="119118" y="191190"/>
                </a:lnTo>
                <a:lnTo>
                  <a:pt x="9280" y="191190"/>
                </a:lnTo>
                <a:lnTo>
                  <a:pt x="7732" y="192743"/>
                </a:lnTo>
                <a:lnTo>
                  <a:pt x="4641" y="192743"/>
                </a:lnTo>
                <a:lnTo>
                  <a:pt x="4641" y="195854"/>
                </a:lnTo>
                <a:close/>
              </a:path>
              <a:path w="518794" h="224154">
                <a:moveTo>
                  <a:pt x="140775" y="192743"/>
                </a:moveTo>
                <a:lnTo>
                  <a:pt x="141197" y="192602"/>
                </a:lnTo>
                <a:lnTo>
                  <a:pt x="140947" y="192225"/>
                </a:lnTo>
                <a:lnTo>
                  <a:pt x="140775" y="192743"/>
                </a:lnTo>
                <a:close/>
              </a:path>
              <a:path w="518794" h="224154">
                <a:moveTo>
                  <a:pt x="142320" y="194296"/>
                </a:moveTo>
                <a:lnTo>
                  <a:pt x="141197" y="192602"/>
                </a:lnTo>
                <a:lnTo>
                  <a:pt x="140775" y="192743"/>
                </a:lnTo>
                <a:lnTo>
                  <a:pt x="142320" y="194296"/>
                </a:lnTo>
                <a:close/>
              </a:path>
              <a:path w="518794" h="224154">
                <a:moveTo>
                  <a:pt x="116022" y="195854"/>
                </a:moveTo>
                <a:lnTo>
                  <a:pt x="122209" y="192743"/>
                </a:lnTo>
                <a:lnTo>
                  <a:pt x="118087" y="192743"/>
                </a:lnTo>
                <a:lnTo>
                  <a:pt x="116022" y="195854"/>
                </a:lnTo>
                <a:close/>
              </a:path>
              <a:path w="518794" h="224154">
                <a:moveTo>
                  <a:pt x="4641" y="197407"/>
                </a:moveTo>
                <a:lnTo>
                  <a:pt x="119118" y="197407"/>
                </a:lnTo>
                <a:lnTo>
                  <a:pt x="120663" y="196630"/>
                </a:lnTo>
                <a:lnTo>
                  <a:pt x="120663" y="194296"/>
                </a:lnTo>
                <a:lnTo>
                  <a:pt x="119121" y="194296"/>
                </a:lnTo>
                <a:lnTo>
                  <a:pt x="116022" y="195854"/>
                </a:lnTo>
                <a:lnTo>
                  <a:pt x="4641" y="195854"/>
                </a:lnTo>
                <a:lnTo>
                  <a:pt x="4641" y="197407"/>
                </a:lnTo>
                <a:close/>
              </a:path>
              <a:path w="518794" h="224154">
                <a:moveTo>
                  <a:pt x="75799" y="208287"/>
                </a:moveTo>
                <a:lnTo>
                  <a:pt x="87377" y="206805"/>
                </a:lnTo>
                <a:lnTo>
                  <a:pt x="98811" y="203429"/>
                </a:lnTo>
                <a:lnTo>
                  <a:pt x="109954" y="199762"/>
                </a:lnTo>
                <a:lnTo>
                  <a:pt x="120663" y="197407"/>
                </a:lnTo>
                <a:lnTo>
                  <a:pt x="120663" y="196630"/>
                </a:lnTo>
                <a:lnTo>
                  <a:pt x="119118" y="197407"/>
                </a:lnTo>
                <a:lnTo>
                  <a:pt x="4641" y="197407"/>
                </a:lnTo>
                <a:lnTo>
                  <a:pt x="4641" y="198960"/>
                </a:lnTo>
                <a:lnTo>
                  <a:pt x="0" y="203623"/>
                </a:lnTo>
                <a:lnTo>
                  <a:pt x="516" y="205181"/>
                </a:lnTo>
                <a:lnTo>
                  <a:pt x="75799" y="205181"/>
                </a:lnTo>
                <a:lnTo>
                  <a:pt x="75799" y="206734"/>
                </a:lnTo>
                <a:lnTo>
                  <a:pt x="74253" y="206734"/>
                </a:lnTo>
                <a:lnTo>
                  <a:pt x="75799" y="208287"/>
                </a:lnTo>
                <a:close/>
              </a:path>
              <a:path w="518794" h="224154">
                <a:moveTo>
                  <a:pt x="74253" y="206734"/>
                </a:moveTo>
                <a:lnTo>
                  <a:pt x="75799" y="205181"/>
                </a:lnTo>
                <a:lnTo>
                  <a:pt x="74253" y="205181"/>
                </a:lnTo>
                <a:lnTo>
                  <a:pt x="74253" y="206734"/>
                </a:lnTo>
                <a:close/>
              </a:path>
              <a:path w="518794" h="224154">
                <a:moveTo>
                  <a:pt x="68066" y="214504"/>
                </a:moveTo>
                <a:lnTo>
                  <a:pt x="74253" y="208287"/>
                </a:lnTo>
                <a:lnTo>
                  <a:pt x="72708" y="208287"/>
                </a:lnTo>
                <a:lnTo>
                  <a:pt x="72708" y="205181"/>
                </a:lnTo>
                <a:lnTo>
                  <a:pt x="516" y="205181"/>
                </a:lnTo>
                <a:lnTo>
                  <a:pt x="2576" y="211398"/>
                </a:lnTo>
                <a:lnTo>
                  <a:pt x="64970" y="211398"/>
                </a:lnTo>
                <a:lnTo>
                  <a:pt x="68066" y="214504"/>
                </a:lnTo>
                <a:close/>
              </a:path>
              <a:path w="518794" h="224154">
                <a:moveTo>
                  <a:pt x="12519" y="223686"/>
                </a:moveTo>
                <a:lnTo>
                  <a:pt x="28617" y="223054"/>
                </a:lnTo>
                <a:lnTo>
                  <a:pt x="47036" y="217758"/>
                </a:lnTo>
                <a:lnTo>
                  <a:pt x="63425" y="214504"/>
                </a:lnTo>
                <a:lnTo>
                  <a:pt x="66519" y="212952"/>
                </a:lnTo>
                <a:lnTo>
                  <a:pt x="61880" y="211398"/>
                </a:lnTo>
                <a:lnTo>
                  <a:pt x="2576" y="211398"/>
                </a:lnTo>
                <a:lnTo>
                  <a:pt x="3091" y="212952"/>
                </a:lnTo>
                <a:lnTo>
                  <a:pt x="12519" y="223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89431" y="3061461"/>
            <a:ext cx="120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Properties</a:t>
            </a:r>
            <a:endParaRPr sz="1800">
              <a:latin typeface="Segoe Print"/>
              <a:cs typeface="Segoe Prin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81800" y="-33203"/>
            <a:ext cx="2295251" cy="1698581"/>
            <a:chOff x="2473451" y="2028444"/>
            <a:chExt cx="3918585" cy="31686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3451" y="2028444"/>
              <a:ext cx="3918204" cy="31683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9" y="2705100"/>
              <a:ext cx="2719578" cy="1282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5075"/>
            <a:ext cx="7488555" cy="427736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800" b="1" spc="-10" dirty="0">
                <a:latin typeface="Calibri"/>
                <a:cs typeface="Calibri"/>
              </a:rPr>
              <a:t>Overview</a:t>
            </a:r>
            <a:endParaRPr sz="2800">
              <a:latin typeface="Calibri"/>
              <a:cs typeface="Calibri"/>
            </a:endParaRPr>
          </a:p>
          <a:p>
            <a:pPr marL="524510" indent="-229235">
              <a:lnSpc>
                <a:spcPct val="100000"/>
              </a:lnSpc>
              <a:spcBef>
                <a:spcPts val="34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20" dirty="0">
                <a:latin typeface="Calibri Light"/>
                <a:cs typeface="Calibri Light"/>
              </a:rPr>
              <a:t>Native</a:t>
            </a:r>
            <a:r>
              <a:rPr sz="2200" spc="-65" dirty="0">
                <a:latin typeface="Calibri Light"/>
                <a:cs typeface="Calibri Light"/>
              </a:rPr>
              <a:t> </a:t>
            </a:r>
            <a:r>
              <a:rPr sz="2200" spc="-25" dirty="0">
                <a:latin typeface="Calibri Light"/>
                <a:cs typeface="Calibri Light"/>
              </a:rPr>
              <a:t>stream</a:t>
            </a:r>
            <a:r>
              <a:rPr sz="2200" spc="-6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processor:</a:t>
            </a:r>
            <a:r>
              <a:rPr sz="2200" spc="-2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Latency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&lt;100ms</a:t>
            </a:r>
            <a:r>
              <a:rPr sz="2200" spc="-1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feasible</a:t>
            </a:r>
            <a:endParaRPr sz="22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25" dirty="0">
                <a:latin typeface="Calibri Light"/>
                <a:cs typeface="Calibri Light"/>
              </a:rPr>
              <a:t>Abstract</a:t>
            </a:r>
            <a:r>
              <a:rPr sz="2200" spc="-5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API</a:t>
            </a:r>
            <a:r>
              <a:rPr sz="2200" spc="-3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for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stream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and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batch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processing,</a:t>
            </a:r>
            <a:r>
              <a:rPr sz="2200" spc="5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stateful,</a:t>
            </a:r>
            <a:r>
              <a:rPr sz="2200" spc="3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exactly-</a:t>
            </a:r>
            <a:endParaRPr sz="2200">
              <a:latin typeface="Calibri Light"/>
              <a:cs typeface="Calibri Light"/>
            </a:endParaRPr>
          </a:p>
          <a:p>
            <a:pPr marL="524510">
              <a:lnSpc>
                <a:spcPct val="100000"/>
              </a:lnSpc>
            </a:pPr>
            <a:r>
              <a:rPr sz="2200" spc="-10" dirty="0">
                <a:latin typeface="Calibri Light"/>
                <a:cs typeface="Calibri Light"/>
              </a:rPr>
              <a:t>once</a:t>
            </a:r>
            <a:r>
              <a:rPr sz="2200" spc="-1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delivery</a:t>
            </a:r>
            <a:endParaRPr sz="22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25" dirty="0">
                <a:latin typeface="Calibri Light"/>
                <a:cs typeface="Calibri Light"/>
              </a:rPr>
              <a:t>Many</a:t>
            </a:r>
            <a:r>
              <a:rPr sz="2200" spc="-7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libraries:</a:t>
            </a:r>
            <a:r>
              <a:rPr sz="2200" spc="-35" dirty="0">
                <a:latin typeface="Calibri Light"/>
                <a:cs typeface="Calibri Light"/>
              </a:rPr>
              <a:t> </a:t>
            </a:r>
            <a:r>
              <a:rPr sz="2200" spc="-40" dirty="0">
                <a:latin typeface="Calibri Light"/>
                <a:cs typeface="Calibri Light"/>
              </a:rPr>
              <a:t>Table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and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dirty="0">
                <a:latin typeface="Calibri Light"/>
                <a:cs typeface="Calibri Light"/>
              </a:rPr>
              <a:t>SQL,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80" dirty="0">
                <a:latin typeface="Calibri Light"/>
                <a:cs typeface="Calibri Light"/>
              </a:rPr>
              <a:t>CEP,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Machine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Learning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,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Gelly…</a:t>
            </a:r>
            <a:endParaRPr sz="22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20" dirty="0">
                <a:latin typeface="Calibri Light"/>
                <a:cs typeface="Calibri Light"/>
              </a:rPr>
              <a:t>Users:</a:t>
            </a:r>
            <a:r>
              <a:rPr sz="2200" spc="-3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Alibaba,</a:t>
            </a:r>
            <a:r>
              <a:rPr sz="2200" spc="4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Ericsson,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25" dirty="0">
                <a:latin typeface="Calibri Light"/>
                <a:cs typeface="Calibri Light"/>
              </a:rPr>
              <a:t>Otto</a:t>
            </a:r>
            <a:r>
              <a:rPr sz="2200" spc="3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Group,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ResearchGate,</a:t>
            </a:r>
            <a:r>
              <a:rPr sz="2200" spc="8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Zalando…</a:t>
            </a:r>
            <a:endParaRPr sz="2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b="1" spc="-10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524510" marR="392430" indent="-228600">
              <a:lnSpc>
                <a:spcPct val="100000"/>
              </a:lnSpc>
              <a:spcBef>
                <a:spcPts val="34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10" dirty="0">
                <a:latin typeface="Calibri Light"/>
                <a:cs typeface="Calibri Light"/>
              </a:rPr>
              <a:t>2010:</a:t>
            </a:r>
            <a:r>
              <a:rPr sz="2200" spc="-2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start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as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30" dirty="0">
                <a:latin typeface="Calibri Light"/>
                <a:cs typeface="Calibri Light"/>
              </a:rPr>
              <a:t>Stratosphere</a:t>
            </a:r>
            <a:r>
              <a:rPr sz="2200" spc="-20" dirty="0">
                <a:latin typeface="Calibri Light"/>
                <a:cs typeface="Calibri Light"/>
              </a:rPr>
              <a:t> at</a:t>
            </a:r>
            <a:r>
              <a:rPr sz="2200" spc="-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TU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Berlin,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HU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Berlin,</a:t>
            </a:r>
            <a:r>
              <a:rPr sz="2200" spc="5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and HPI </a:t>
            </a:r>
            <a:r>
              <a:rPr sz="2200" spc="-48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Potsdam</a:t>
            </a:r>
            <a:endParaRPr sz="22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15" dirty="0">
                <a:latin typeface="Calibri Light"/>
                <a:cs typeface="Calibri Light"/>
              </a:rPr>
              <a:t>2014: </a:t>
            </a:r>
            <a:r>
              <a:rPr sz="2200" spc="-10" dirty="0">
                <a:latin typeface="Calibri Light"/>
                <a:cs typeface="Calibri Light"/>
              </a:rPr>
              <a:t>Apache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35" dirty="0">
                <a:latin typeface="Calibri Light"/>
                <a:cs typeface="Calibri Light"/>
              </a:rPr>
              <a:t>Incubator,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project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renamed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to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Flink</a:t>
            </a:r>
            <a:endParaRPr sz="22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200" spc="-10" dirty="0">
                <a:latin typeface="Calibri Light"/>
                <a:cs typeface="Calibri Light"/>
              </a:rPr>
              <a:t>2015:</a:t>
            </a:r>
            <a:r>
              <a:rPr sz="2200" spc="-3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Apache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top-level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project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960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</a:t>
            </a:r>
            <a:r>
              <a:rPr spc="-5" dirty="0"/>
              <a:t>l</a:t>
            </a:r>
            <a:r>
              <a:rPr spc="-20" dirty="0"/>
              <a:t>i</a:t>
            </a:r>
            <a:r>
              <a:rPr spc="-40" dirty="0"/>
              <a:t>n</a:t>
            </a:r>
            <a:r>
              <a:rPr spc="-5" dirty="0"/>
              <a:t>k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5016" y="390143"/>
            <a:ext cx="1772412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9"/>
            <a:ext cx="257683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Architecture</a:t>
            </a:r>
            <a:endParaRPr sz="3600"/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00" spc="-25" dirty="0">
                <a:solidFill>
                  <a:srgbClr val="7E7E7E"/>
                </a:solidFill>
              </a:rPr>
              <a:t>Streaming</a:t>
            </a:r>
            <a:r>
              <a:rPr sz="2800" spc="-100" dirty="0">
                <a:solidFill>
                  <a:srgbClr val="7E7E7E"/>
                </a:solidFill>
              </a:rPr>
              <a:t> </a:t>
            </a:r>
            <a:r>
              <a:rPr sz="2800" spc="-5" dirty="0">
                <a:solidFill>
                  <a:srgbClr val="7E7E7E"/>
                </a:solidFill>
              </a:rPr>
              <a:t>+</a:t>
            </a:r>
            <a:r>
              <a:rPr sz="2800" spc="-55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Batch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5016" y="390143"/>
            <a:ext cx="1772412" cy="911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473" y="1708491"/>
            <a:ext cx="7571781" cy="431388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1627" y="6284976"/>
            <a:ext cx="2880360" cy="474345"/>
          </a:xfrm>
          <a:custGeom>
            <a:avLst/>
            <a:gdLst/>
            <a:ahLst/>
            <a:cxnLst/>
            <a:rect l="l" t="t" r="r" b="b"/>
            <a:pathLst>
              <a:path w="2880360" h="474345">
                <a:moveTo>
                  <a:pt x="2880360" y="0"/>
                </a:moveTo>
                <a:lnTo>
                  <a:pt x="0" y="0"/>
                </a:lnTo>
                <a:lnTo>
                  <a:pt x="0" y="473964"/>
                </a:lnTo>
                <a:lnTo>
                  <a:pt x="2880360" y="473964"/>
                </a:lnTo>
                <a:lnTo>
                  <a:pt x="2880360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641" y="6319215"/>
            <a:ext cx="232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https://www.infoq.com/presentation </a:t>
            </a:r>
            <a:r>
              <a:rPr sz="1200" spc="-260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s/stream-processing-apache-flink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544" y="6409944"/>
            <a:ext cx="257556" cy="225552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330" y="3209891"/>
            <a:ext cx="8037258" cy="25904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17119"/>
            <a:ext cx="2749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Managed</a:t>
            </a:r>
            <a:r>
              <a:rPr sz="3600" spc="-145" dirty="0"/>
              <a:t> </a:t>
            </a:r>
            <a:r>
              <a:rPr sz="3600" spc="-40" dirty="0"/>
              <a:t>State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5016" y="390143"/>
            <a:ext cx="1772412" cy="9113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871854"/>
            <a:ext cx="6991350" cy="17297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Streaming</a:t>
            </a:r>
            <a:r>
              <a:rPr sz="2800" spc="-9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+</a:t>
            </a:r>
            <a:r>
              <a:rPr sz="2800" spc="-5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Batch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Calibri Light"/>
              <a:cs typeface="Calibri Light"/>
            </a:endParaRPr>
          </a:p>
          <a:p>
            <a:pPr marL="401320" indent="-343535">
              <a:lnSpc>
                <a:spcPct val="100000"/>
              </a:lnSpc>
              <a:buClr>
                <a:srgbClr val="D2DFEE"/>
              </a:buClr>
              <a:buFont typeface="Arial MT"/>
              <a:buChar char="•"/>
              <a:tabLst>
                <a:tab pos="401320" algn="l"/>
                <a:tab pos="401955" algn="l"/>
              </a:tabLst>
            </a:pPr>
            <a:r>
              <a:rPr sz="2800" spc="-10" dirty="0">
                <a:latin typeface="Calibri Light"/>
                <a:cs typeface="Calibri Light"/>
              </a:rPr>
              <a:t>Automatic</a:t>
            </a:r>
            <a:r>
              <a:rPr sz="2800" spc="-35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Backups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dirty="0">
                <a:latin typeface="Calibri Light"/>
                <a:cs typeface="Calibri Light"/>
              </a:rPr>
              <a:t>of</a:t>
            </a:r>
            <a:r>
              <a:rPr sz="2800" spc="-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local</a:t>
            </a:r>
            <a:r>
              <a:rPr sz="2800" spc="-20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state</a:t>
            </a:r>
            <a:endParaRPr sz="2800">
              <a:latin typeface="Calibri Light"/>
              <a:cs typeface="Calibri Light"/>
            </a:endParaRPr>
          </a:p>
          <a:p>
            <a:pPr marL="401320" indent="-3435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Arial MT"/>
              <a:buChar char="•"/>
              <a:tabLst>
                <a:tab pos="401320" algn="l"/>
                <a:tab pos="401955" algn="l"/>
              </a:tabLst>
            </a:pPr>
            <a:r>
              <a:rPr sz="2800" spc="-15" dirty="0">
                <a:latin typeface="Calibri Light"/>
                <a:cs typeface="Calibri Light"/>
              </a:rPr>
              <a:t>Stored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in</a:t>
            </a:r>
            <a:r>
              <a:rPr sz="2800" spc="-10" dirty="0">
                <a:latin typeface="Calibri Light"/>
                <a:cs typeface="Calibri Light"/>
              </a:rPr>
              <a:t> </a:t>
            </a:r>
            <a:r>
              <a:rPr sz="2800" spc="-35" dirty="0">
                <a:latin typeface="Calibri Light"/>
                <a:cs typeface="Calibri Light"/>
              </a:rPr>
              <a:t>RocksDB,</a:t>
            </a:r>
            <a:r>
              <a:rPr sz="2800" spc="-6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Savepoints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written</a:t>
            </a:r>
            <a:r>
              <a:rPr sz="2800" spc="-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to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HDFS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27" y="6284976"/>
            <a:ext cx="2880360" cy="474345"/>
          </a:xfrm>
          <a:custGeom>
            <a:avLst/>
            <a:gdLst/>
            <a:ahLst/>
            <a:cxnLst/>
            <a:rect l="l" t="t" r="r" b="b"/>
            <a:pathLst>
              <a:path w="2880360" h="474345">
                <a:moveTo>
                  <a:pt x="2880360" y="0"/>
                </a:moveTo>
                <a:lnTo>
                  <a:pt x="0" y="0"/>
                </a:lnTo>
                <a:lnTo>
                  <a:pt x="0" y="473964"/>
                </a:lnTo>
                <a:lnTo>
                  <a:pt x="2880360" y="473964"/>
                </a:lnTo>
                <a:lnTo>
                  <a:pt x="2880360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641" y="6319215"/>
            <a:ext cx="2328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https://www.infoq.com/presentation </a:t>
            </a:r>
            <a:r>
              <a:rPr sz="1200" spc="-260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s/stream-processing-apache-flink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544" y="6409944"/>
            <a:ext cx="257556" cy="225552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3111"/>
            <a:ext cx="5080635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Highlight:</a:t>
            </a:r>
            <a:r>
              <a:rPr spc="-85" dirty="0"/>
              <a:t> </a:t>
            </a:r>
            <a:r>
              <a:rPr spc="-40" dirty="0"/>
              <a:t>Fault</a:t>
            </a:r>
            <a:r>
              <a:rPr spc="-90" dirty="0"/>
              <a:t> </a:t>
            </a:r>
            <a:r>
              <a:rPr spc="-80" dirty="0"/>
              <a:t>Tolerance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200" spc="-25" dirty="0">
                <a:solidFill>
                  <a:srgbClr val="7E7E7E"/>
                </a:solidFill>
              </a:rPr>
              <a:t>Distributed</a:t>
            </a:r>
            <a:r>
              <a:rPr sz="3200" spc="-100" dirty="0">
                <a:solidFill>
                  <a:srgbClr val="7E7E7E"/>
                </a:solidFill>
              </a:rPr>
              <a:t> </a:t>
            </a:r>
            <a:r>
              <a:rPr sz="3200" spc="-25" dirty="0">
                <a:solidFill>
                  <a:srgbClr val="7E7E7E"/>
                </a:solidFill>
              </a:rPr>
              <a:t>Snapshots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5016" y="390143"/>
            <a:ext cx="1772412" cy="911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1616963"/>
            <a:ext cx="7920228" cy="28696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4649216"/>
            <a:ext cx="44278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libri Light"/>
                <a:cs typeface="Calibri Light"/>
              </a:rPr>
              <a:t>Ordering</a:t>
            </a:r>
            <a:r>
              <a:rPr sz="2400" spc="-8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within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stream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partitions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 Light"/>
                <a:cs typeface="Calibri Light"/>
              </a:rPr>
              <a:t>Periodic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checkpoints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30" dirty="0">
                <a:latin typeface="Calibri Light"/>
                <a:cs typeface="Calibri Light"/>
              </a:rPr>
              <a:t>Recovery: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5746800"/>
            <a:ext cx="3491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 Light"/>
                <a:cs typeface="Calibri Light"/>
              </a:rPr>
              <a:t>reset</a:t>
            </a:r>
            <a:r>
              <a:rPr sz="2400" i="1" spc="-35" dirty="0">
                <a:latin typeface="Calibri Light"/>
                <a:cs typeface="Calibri Light"/>
              </a:rPr>
              <a:t> </a:t>
            </a:r>
            <a:r>
              <a:rPr sz="2400" i="1" spc="-20" dirty="0">
                <a:latin typeface="Calibri Light"/>
                <a:cs typeface="Calibri Light"/>
              </a:rPr>
              <a:t>state</a:t>
            </a:r>
            <a:r>
              <a:rPr sz="2400" i="1" spc="-4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to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checkpoint</a:t>
            </a:r>
            <a:endParaRPr sz="2400">
              <a:latin typeface="Calibri Light"/>
              <a:cs typeface="Calibri Light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 Light"/>
                <a:cs typeface="Calibri Light"/>
              </a:rPr>
              <a:t>replay</a:t>
            </a:r>
            <a:r>
              <a:rPr sz="2400" i="1" spc="-25" dirty="0">
                <a:latin typeface="Calibri Light"/>
                <a:cs typeface="Calibri Light"/>
              </a:rPr>
              <a:t> </a:t>
            </a:r>
            <a:r>
              <a:rPr sz="2400" i="1" spc="-15" dirty="0">
                <a:latin typeface="Calibri Light"/>
                <a:cs typeface="Calibri Light"/>
              </a:rPr>
              <a:t>data</a:t>
            </a:r>
            <a:r>
              <a:rPr sz="2400" i="1" spc="-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from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there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5859" y="6576607"/>
            <a:ext cx="13716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spc="-10" dirty="0">
                <a:latin typeface="Tahoma"/>
                <a:cs typeface="Tahoma"/>
                <a:hlinkClick r:id="rId4"/>
              </a:rPr>
              <a:t>50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8155" y="6144767"/>
            <a:ext cx="4014470" cy="614680"/>
          </a:xfrm>
          <a:custGeom>
            <a:avLst/>
            <a:gdLst/>
            <a:ahLst/>
            <a:cxnLst/>
            <a:rect l="l" t="t" r="r" b="b"/>
            <a:pathLst>
              <a:path w="4014470" h="614679">
                <a:moveTo>
                  <a:pt x="4014215" y="0"/>
                </a:moveTo>
                <a:lnTo>
                  <a:pt x="0" y="0"/>
                </a:lnTo>
                <a:lnTo>
                  <a:pt x="0" y="614171"/>
                </a:lnTo>
                <a:lnTo>
                  <a:pt x="4014215" y="614171"/>
                </a:lnTo>
                <a:lnTo>
                  <a:pt x="4014215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7829" y="6157061"/>
            <a:ext cx="3413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 </a:t>
            </a:r>
            <a:r>
              <a:rPr sz="1200" spc="-15" dirty="0">
                <a:latin typeface="Calibri"/>
                <a:cs typeface="Calibri"/>
              </a:rPr>
              <a:t>taken </a:t>
            </a:r>
            <a:r>
              <a:rPr sz="1200" spc="-5" dirty="0">
                <a:latin typeface="Calibri"/>
                <a:cs typeface="Calibri"/>
              </a:rPr>
              <a:t>from: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https://ci.apache.org/projects/flink/flink-docs-release- </a:t>
            </a:r>
            <a:r>
              <a:rPr sz="1200" spc="-260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1.2/i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nt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er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als</a:t>
            </a:r>
            <a:r>
              <a:rPr sz="1200" u="sng" spc="-2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spc="-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1200" u="sng" spc="-2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eam_c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ec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k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oin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g.</a:t>
            </a:r>
            <a:r>
              <a:rPr sz="1200" u="sng" spc="-2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tml</a:t>
            </a:r>
            <a:r>
              <a:rPr sz="1200" spc="-25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spc="-5" dirty="0">
                <a:latin typeface="Calibri"/>
                <a:cs typeface="Calibri"/>
                <a:hlinkClick r:id="rId4"/>
              </a:rPr>
              <a:t>(</a:t>
            </a:r>
            <a:r>
              <a:rPr sz="1200" dirty="0">
                <a:latin typeface="Calibri"/>
                <a:cs typeface="Calibri"/>
                <a:hlinkClick r:id="rId4"/>
              </a:rPr>
              <a:t>2017-02-</a:t>
            </a:r>
            <a:r>
              <a:rPr sz="1200" spc="5" dirty="0">
                <a:latin typeface="Calibri"/>
                <a:cs typeface="Calibri"/>
                <a:hlinkClick r:id="rId4"/>
              </a:rPr>
              <a:t>2</a:t>
            </a:r>
            <a:r>
              <a:rPr sz="1200" dirty="0">
                <a:latin typeface="Calibri"/>
                <a:cs typeface="Calibri"/>
                <a:hlinkClick r:id="rId4"/>
              </a:rPr>
              <a:t>6)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71" y="6338315"/>
            <a:ext cx="257555" cy="22555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047488" y="5302122"/>
            <a:ext cx="829310" cy="173990"/>
          </a:xfrm>
          <a:custGeom>
            <a:avLst/>
            <a:gdLst/>
            <a:ahLst/>
            <a:cxnLst/>
            <a:rect l="l" t="t" r="r" b="b"/>
            <a:pathLst>
              <a:path w="829310" h="173989">
                <a:moveTo>
                  <a:pt x="771313" y="57911"/>
                </a:moveTo>
                <a:lnTo>
                  <a:pt x="684276" y="57911"/>
                </a:lnTo>
                <a:lnTo>
                  <a:pt x="684402" y="115823"/>
                </a:lnTo>
                <a:lnTo>
                  <a:pt x="655404" y="115856"/>
                </a:lnTo>
                <a:lnTo>
                  <a:pt x="655447" y="173735"/>
                </a:lnTo>
                <a:lnTo>
                  <a:pt x="829056" y="86740"/>
                </a:lnTo>
                <a:lnTo>
                  <a:pt x="771313" y="57911"/>
                </a:lnTo>
                <a:close/>
              </a:path>
              <a:path w="829310" h="173989">
                <a:moveTo>
                  <a:pt x="655362" y="57944"/>
                </a:moveTo>
                <a:lnTo>
                  <a:pt x="0" y="58673"/>
                </a:lnTo>
                <a:lnTo>
                  <a:pt x="0" y="116585"/>
                </a:lnTo>
                <a:lnTo>
                  <a:pt x="655404" y="115856"/>
                </a:lnTo>
                <a:lnTo>
                  <a:pt x="655362" y="57944"/>
                </a:lnTo>
                <a:close/>
              </a:path>
              <a:path w="829310" h="173989">
                <a:moveTo>
                  <a:pt x="684276" y="57911"/>
                </a:moveTo>
                <a:lnTo>
                  <a:pt x="655362" y="57944"/>
                </a:lnTo>
                <a:lnTo>
                  <a:pt x="655404" y="115856"/>
                </a:lnTo>
                <a:lnTo>
                  <a:pt x="684402" y="115823"/>
                </a:lnTo>
                <a:lnTo>
                  <a:pt x="684276" y="57911"/>
                </a:lnTo>
                <a:close/>
              </a:path>
              <a:path w="829310" h="173989">
                <a:moveTo>
                  <a:pt x="655320" y="0"/>
                </a:moveTo>
                <a:lnTo>
                  <a:pt x="655362" y="57944"/>
                </a:lnTo>
                <a:lnTo>
                  <a:pt x="771313" y="57911"/>
                </a:lnTo>
                <a:lnTo>
                  <a:pt x="655320" y="0"/>
                </a:lnTo>
                <a:close/>
              </a:path>
            </a:pathLst>
          </a:custGeom>
          <a:solidFill>
            <a:srgbClr val="0F5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9084" y="5122290"/>
            <a:ext cx="1876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Exactly-once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9950" y="1198880"/>
          <a:ext cx="8223249" cy="5283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2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Storm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Trident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Samza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Spark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Streaming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Flink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(streaming)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018">
                <a:tc>
                  <a:txBody>
                    <a:bodyPr/>
                    <a:lstStyle/>
                    <a:p>
                      <a:pPr marL="91440" marR="3917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Strictest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G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40690" marR="281305" indent="-152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-lea</a:t>
                      </a:r>
                      <a:r>
                        <a:rPr sz="1800" spc="-2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- 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once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39420" marR="304165" indent="-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3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800" spc="-35" dirty="0">
                          <a:latin typeface="Calibri Light"/>
                          <a:cs typeface="Calibri Light"/>
                        </a:rPr>
                        <a:t>x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5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ly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- 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once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20370" marR="260350" indent="-152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-lea</a:t>
                      </a:r>
                      <a:r>
                        <a:rPr sz="1800" spc="-2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- 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once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exactly-once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exactly-once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19">
                <a:tc>
                  <a:txBody>
                    <a:bodyPr/>
                    <a:lstStyle/>
                    <a:p>
                      <a:pPr marL="91440" marR="3530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Latency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≪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100</a:t>
                      </a:r>
                      <a:r>
                        <a:rPr sz="180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ms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&lt;100</a:t>
                      </a:r>
                      <a:r>
                        <a:rPr sz="180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ms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&lt;100</a:t>
                      </a:r>
                      <a:r>
                        <a:rPr sz="180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ms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&lt;1</a:t>
                      </a:r>
                      <a:r>
                        <a:rPr sz="180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second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&lt;100</a:t>
                      </a:r>
                      <a:r>
                        <a:rPr sz="180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ms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6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Management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3200" dirty="0">
                          <a:solidFill>
                            <a:srgbClr val="FFC000"/>
                          </a:solidFill>
                          <a:latin typeface="Wingdings"/>
                          <a:cs typeface="Wingdings"/>
                        </a:rPr>
                        <a:t></a:t>
                      </a:r>
                      <a:endParaRPr sz="32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dirty="0">
                          <a:latin typeface="Calibri Light"/>
                          <a:cs typeface="Calibri Light"/>
                        </a:rPr>
                        <a:t>(small</a:t>
                      </a:r>
                      <a:r>
                        <a:rPr sz="110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Calibri Light"/>
                          <a:cs typeface="Calibri Light"/>
                        </a:rPr>
                        <a:t>state)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3200" dirty="0">
                          <a:solidFill>
                            <a:srgbClr val="FFC000"/>
                          </a:solidFill>
                          <a:latin typeface="Wingdings"/>
                          <a:cs typeface="Wingdings"/>
                        </a:rPr>
                        <a:t></a:t>
                      </a:r>
                      <a:endParaRPr sz="32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Calibri Light"/>
                          <a:cs typeface="Calibri Light"/>
                        </a:rPr>
                        <a:t>(small</a:t>
                      </a:r>
                      <a:r>
                        <a:rPr sz="110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Calibri Light"/>
                          <a:cs typeface="Calibri Light"/>
                        </a:rPr>
                        <a:t>state)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Processing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Model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one-at-a-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time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micro-batch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one-at-a-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time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micro-batch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one-at-a-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time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9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Backpressure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50495" indent="3657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no </a:t>
                      </a:r>
                      <a:r>
                        <a:rPr sz="180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(bu</a:t>
                      </a:r>
                      <a:r>
                        <a:rPr sz="1800" spc="-25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800" spc="-5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ering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)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8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Ordering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32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306705" marR="252095" indent="-476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w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een 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batches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94945" indent="1536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within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 pa</a:t>
                      </a:r>
                      <a:r>
                        <a:rPr sz="1800" spc="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ions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276860" indent="-457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15" dirty="0">
                          <a:latin typeface="Calibri Light"/>
                          <a:cs typeface="Calibri Light"/>
                        </a:rPr>
                        <a:t>w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een 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batches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252095" indent="1536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within 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 pa</a:t>
                      </a:r>
                      <a:r>
                        <a:rPr sz="1800" spc="5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80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800" spc="-5" dirty="0">
                          <a:latin typeface="Calibri Light"/>
                          <a:cs typeface="Calibri Light"/>
                        </a:rPr>
                        <a:t>ions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6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Elasticity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2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2446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solidFill>
                  <a:srgbClr val="000000"/>
                </a:solidFill>
              </a:rPr>
              <a:t>Comparison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287858"/>
            <a:ext cx="2614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P</a:t>
            </a:r>
            <a:r>
              <a:rPr spc="-25" dirty="0"/>
              <a:t>er</a:t>
            </a:r>
            <a:r>
              <a:rPr spc="-120" dirty="0"/>
              <a:t>f</a:t>
            </a:r>
            <a:r>
              <a:rPr spc="-35" dirty="0"/>
              <a:t>o</a:t>
            </a:r>
            <a:r>
              <a:rPr spc="-40" dirty="0"/>
              <a:t>r</a:t>
            </a:r>
            <a:r>
              <a:rPr spc="-60" dirty="0"/>
              <a:t>m</a:t>
            </a:r>
            <a:r>
              <a:rPr spc="-40" dirty="0"/>
              <a:t>an</a:t>
            </a:r>
            <a:r>
              <a:rPr spc="-35" dirty="0"/>
              <a:t>c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107" y="859916"/>
            <a:ext cx="8254365" cy="503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solidFill>
                  <a:srgbClr val="7E7E7E"/>
                </a:solidFill>
                <a:latin typeface="Calibri Light"/>
                <a:cs typeface="Calibri Light"/>
              </a:rPr>
              <a:t>Yahoo!</a:t>
            </a:r>
            <a:r>
              <a:rPr sz="3000" spc="-1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000" spc="-25" dirty="0">
                <a:solidFill>
                  <a:srgbClr val="7E7E7E"/>
                </a:solidFill>
                <a:latin typeface="Calibri Light"/>
                <a:cs typeface="Calibri Light"/>
              </a:rPr>
              <a:t>Benchmark</a:t>
            </a:r>
            <a:endParaRPr sz="3000">
              <a:latin typeface="Calibri Light"/>
              <a:cs typeface="Calibri Light"/>
            </a:endParaRPr>
          </a:p>
          <a:p>
            <a:pPr marL="358140" indent="-256540">
              <a:lnSpc>
                <a:spcPct val="100000"/>
              </a:lnSpc>
              <a:spcBef>
                <a:spcPts val="253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358140" algn="l"/>
                <a:tab pos="358775" algn="l"/>
              </a:tabLst>
            </a:pPr>
            <a:r>
              <a:rPr sz="2800" spc="-10" dirty="0">
                <a:latin typeface="Calibri Light"/>
                <a:cs typeface="Calibri Light"/>
              </a:rPr>
              <a:t>Based</a:t>
            </a:r>
            <a:r>
              <a:rPr sz="2800" spc="-5" dirty="0">
                <a:latin typeface="Calibri Light"/>
                <a:cs typeface="Calibri Light"/>
              </a:rPr>
              <a:t> on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real</a:t>
            </a:r>
            <a:r>
              <a:rPr sz="2800" spc="-5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use</a:t>
            </a:r>
            <a:r>
              <a:rPr sz="2800" spc="-7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case:</a:t>
            </a:r>
            <a:endParaRPr sz="2800">
              <a:latin typeface="Calibri Light"/>
              <a:cs typeface="Calibri Light"/>
            </a:endParaRPr>
          </a:p>
          <a:p>
            <a:pPr marL="614680" lvl="1" indent="-228600">
              <a:lnSpc>
                <a:spcPct val="100000"/>
              </a:lnSpc>
              <a:spcBef>
                <a:spcPts val="325"/>
              </a:spcBef>
              <a:buClr>
                <a:srgbClr val="D2DFEE"/>
              </a:buClr>
              <a:buFont typeface="Verdana"/>
              <a:buChar char="◦"/>
              <a:tabLst>
                <a:tab pos="614680" algn="l"/>
              </a:tabLst>
            </a:pPr>
            <a:r>
              <a:rPr sz="2400" spc="-5" dirty="0">
                <a:latin typeface="Calibri Light"/>
                <a:cs typeface="Calibri Light"/>
              </a:rPr>
              <a:t>Filter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and</a:t>
            </a:r>
            <a:r>
              <a:rPr sz="2400" spc="-15" dirty="0">
                <a:latin typeface="Calibri Light"/>
                <a:cs typeface="Calibri Light"/>
              </a:rPr>
              <a:t> count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ad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impressions</a:t>
            </a:r>
            <a:endParaRPr sz="2400">
              <a:latin typeface="Calibri Light"/>
              <a:cs typeface="Calibri Light"/>
            </a:endParaRPr>
          </a:p>
          <a:p>
            <a:pPr marL="614680" lvl="1" indent="-228600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614680" algn="l"/>
              </a:tabLst>
            </a:pPr>
            <a:r>
              <a:rPr sz="2400" dirty="0">
                <a:latin typeface="Calibri Light"/>
                <a:cs typeface="Calibri Light"/>
              </a:rPr>
              <a:t>10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minute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windows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Calibri Light"/>
              <a:cs typeface="Calibri Light"/>
            </a:endParaRPr>
          </a:p>
          <a:p>
            <a:pPr marL="102235" marR="60071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“</a:t>
            </a:r>
            <a:r>
              <a:rPr sz="2500" b="1" spc="-10" dirty="0">
                <a:latin typeface="Calibri"/>
                <a:cs typeface="Calibri"/>
              </a:rPr>
              <a:t>Storm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[…]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b="1" spc="-5" dirty="0">
                <a:latin typeface="Calibri"/>
                <a:cs typeface="Calibri"/>
              </a:rPr>
              <a:t>Flink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[…]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show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sub-second </a:t>
            </a:r>
            <a:r>
              <a:rPr sz="2500" b="1" spc="-15" dirty="0">
                <a:latin typeface="Calibri"/>
                <a:cs typeface="Calibri"/>
              </a:rPr>
              <a:t>latencies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at </a:t>
            </a:r>
            <a:r>
              <a:rPr sz="2500" spc="-10" dirty="0">
                <a:latin typeface="Calibri"/>
                <a:cs typeface="Calibri"/>
              </a:rPr>
              <a:t> relatively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high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throughputs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Storm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having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lowest </a:t>
            </a:r>
            <a:r>
              <a:rPr sz="2500" b="1" spc="-1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99th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percentile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latency.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Spark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streaming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[…]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supports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high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throughputs</a:t>
            </a:r>
            <a:r>
              <a:rPr sz="2500" spc="-5" dirty="0">
                <a:latin typeface="Calibri"/>
                <a:cs typeface="Calibri"/>
              </a:rPr>
              <a:t>,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but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relatively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higher </a:t>
            </a:r>
            <a:r>
              <a:rPr sz="2500" b="1" spc="-50" dirty="0">
                <a:latin typeface="Calibri"/>
                <a:cs typeface="Calibri"/>
              </a:rPr>
              <a:t>latency</a:t>
            </a:r>
            <a:r>
              <a:rPr sz="2500" spc="-50" dirty="0">
                <a:latin typeface="Calibri"/>
                <a:cs typeface="Calibri"/>
              </a:rPr>
              <a:t>.”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2397760" marR="5080">
              <a:lnSpc>
                <a:spcPct val="100000"/>
              </a:lnSpc>
            </a:pPr>
            <a:r>
              <a:rPr sz="2000" spc="-10" dirty="0">
                <a:latin typeface="Calibri Light"/>
                <a:cs typeface="Calibri Light"/>
              </a:rPr>
              <a:t>F</a:t>
            </a:r>
            <a:r>
              <a:rPr sz="2000" spc="-45" dirty="0">
                <a:latin typeface="Calibri Light"/>
                <a:cs typeface="Calibri Light"/>
              </a:rPr>
              <a:t>r</a:t>
            </a:r>
            <a:r>
              <a:rPr sz="2000" spc="-15" dirty="0">
                <a:latin typeface="Calibri Light"/>
                <a:cs typeface="Calibri Light"/>
              </a:rPr>
              <a:t>o</a:t>
            </a:r>
            <a:r>
              <a:rPr sz="2000" dirty="0">
                <a:latin typeface="Calibri Light"/>
                <a:cs typeface="Calibri Light"/>
              </a:rPr>
              <a:t>m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ht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s: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/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/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y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h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o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o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en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g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.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tum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b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l</a:t>
            </a:r>
            <a:r>
              <a:rPr sz="2000" u="sng" spc="-2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.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c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o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m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/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o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/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13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5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321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83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78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7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6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/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benchmarking-streaming-computation-engines-at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188" y="5495950"/>
            <a:ext cx="6884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 Light"/>
                <a:cs typeface="Calibri Light"/>
              </a:rPr>
              <a:t>And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even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more: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Kinesis, Gearpump,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MillWheel,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Muppet, </a:t>
            </a:r>
            <a:r>
              <a:rPr sz="2400" spc="-5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S4,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Photon,</a:t>
            </a:r>
            <a:r>
              <a:rPr sz="2400" dirty="0">
                <a:latin typeface="Calibri Light"/>
                <a:cs typeface="Calibri Light"/>
              </a:rPr>
              <a:t> …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2921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Other</a:t>
            </a:r>
            <a:r>
              <a:rPr spc="-145" dirty="0"/>
              <a:t> </a:t>
            </a:r>
            <a:r>
              <a:rPr spc="-60" dirty="0"/>
              <a:t>Systems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9" y="2066544"/>
            <a:ext cx="847343" cy="8473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2468" y="2063495"/>
            <a:ext cx="989076" cy="8244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947" y="3968496"/>
            <a:ext cx="554735" cy="7574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0791" y="4105655"/>
            <a:ext cx="376427" cy="6126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1832" y="2107692"/>
            <a:ext cx="765048" cy="7559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4952" y="3968496"/>
            <a:ext cx="746759" cy="7452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36447" y="1585925"/>
            <a:ext cx="805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He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2146" y="1591817"/>
            <a:ext cx="662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3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9371" y="1576832"/>
            <a:ext cx="1178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440" y="3402533"/>
            <a:ext cx="749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Beam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1321" y="3210814"/>
            <a:ext cx="1055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446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Kafka 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ea</a:t>
            </a:r>
            <a:r>
              <a:rPr sz="2400" b="1" dirty="0">
                <a:latin typeface="Calibri"/>
                <a:cs typeface="Calibri"/>
              </a:rPr>
              <a:t>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2430" y="3197097"/>
            <a:ext cx="1993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indent="-469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IBM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InfoSphere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Streams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668" y="1441196"/>
            <a:ext cx="2954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" dirty="0">
                <a:latin typeface="Calibri Light"/>
                <a:cs typeface="Calibri Light"/>
              </a:rPr>
              <a:t>S</a:t>
            </a:r>
            <a:r>
              <a:rPr sz="2800" spc="-20" dirty="0">
                <a:latin typeface="Calibri Light"/>
                <a:cs typeface="Calibri Light"/>
              </a:rPr>
              <a:t>t</a:t>
            </a:r>
            <a:r>
              <a:rPr sz="2800" spc="-50" dirty="0">
                <a:latin typeface="Calibri Light"/>
                <a:cs typeface="Calibri Light"/>
              </a:rPr>
              <a:t>r</a:t>
            </a:r>
            <a:r>
              <a:rPr sz="2800" spc="-35" dirty="0">
                <a:latin typeface="Calibri Light"/>
                <a:cs typeface="Calibri Light"/>
              </a:rPr>
              <a:t>e</a:t>
            </a:r>
            <a:r>
              <a:rPr sz="2800" spc="-25" dirty="0">
                <a:latin typeface="Calibri Light"/>
                <a:cs typeface="Calibri Light"/>
              </a:rPr>
              <a:t>a</a:t>
            </a:r>
            <a:r>
              <a:rPr sz="2800" spc="-5" dirty="0">
                <a:latin typeface="Calibri Light"/>
                <a:cs typeface="Calibri Light"/>
              </a:rPr>
              <a:t>m</a:t>
            </a:r>
            <a:r>
              <a:rPr sz="2800" spc="-90" dirty="0">
                <a:latin typeface="Calibri Light"/>
                <a:cs typeface="Calibri Light"/>
              </a:rPr>
              <a:t> </a:t>
            </a:r>
            <a:r>
              <a:rPr sz="2800" spc="-45" dirty="0">
                <a:latin typeface="Calibri Light"/>
                <a:cs typeface="Calibri Light"/>
              </a:rPr>
              <a:t>P</a:t>
            </a:r>
            <a:r>
              <a:rPr sz="2800" spc="-70" dirty="0">
                <a:latin typeface="Calibri Light"/>
                <a:cs typeface="Calibri Light"/>
              </a:rPr>
              <a:t>r</a:t>
            </a:r>
            <a:r>
              <a:rPr sz="2800" spc="-25" dirty="0">
                <a:latin typeface="Calibri Light"/>
                <a:cs typeface="Calibri Light"/>
              </a:rPr>
              <a:t>o</a:t>
            </a:r>
            <a:r>
              <a:rPr sz="2800" spc="-20" dirty="0">
                <a:latin typeface="Calibri Light"/>
                <a:cs typeface="Calibri Light"/>
              </a:rPr>
              <a:t>cess</a:t>
            </a:r>
            <a:r>
              <a:rPr sz="2800" spc="-25" dirty="0">
                <a:latin typeface="Calibri Light"/>
                <a:cs typeface="Calibri Light"/>
              </a:rPr>
              <a:t>o</a:t>
            </a:r>
            <a:r>
              <a:rPr sz="2800" spc="-80" dirty="0">
                <a:latin typeface="Calibri Light"/>
                <a:cs typeface="Calibri Light"/>
              </a:rPr>
              <a:t>r</a:t>
            </a:r>
            <a:r>
              <a:rPr sz="2800" spc="-20" dirty="0">
                <a:latin typeface="Calibri Light"/>
                <a:cs typeface="Calibri Light"/>
              </a:rPr>
              <a:t>s</a:t>
            </a:r>
            <a:r>
              <a:rPr sz="2800" spc="-5" dirty="0">
                <a:latin typeface="Calibri Light"/>
                <a:cs typeface="Calibri Light"/>
              </a:rPr>
              <a:t>: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785740"/>
            <a:ext cx="82035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Many </a:t>
            </a:r>
            <a:r>
              <a:rPr sz="2800" spc="-20" dirty="0">
                <a:latin typeface="Calibri Light"/>
                <a:cs typeface="Calibri Light"/>
              </a:rPr>
              <a:t>Dimensions </a:t>
            </a:r>
            <a:r>
              <a:rPr sz="2800" spc="-15" dirty="0">
                <a:latin typeface="Calibri Light"/>
                <a:cs typeface="Calibri Light"/>
              </a:rPr>
              <a:t>of </a:t>
            </a:r>
            <a:r>
              <a:rPr sz="2800" spc="-30" dirty="0">
                <a:latin typeface="Calibri Light"/>
                <a:cs typeface="Calibri Light"/>
              </a:rPr>
              <a:t>Interest: </a:t>
            </a:r>
            <a:r>
              <a:rPr sz="2800" spc="-15" dirty="0">
                <a:latin typeface="Calibri Light"/>
                <a:cs typeface="Calibri Light"/>
              </a:rPr>
              <a:t>consistency guarantees, </a:t>
            </a:r>
            <a:r>
              <a:rPr sz="2800" spc="-10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state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management,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backpressure,</a:t>
            </a:r>
            <a:r>
              <a:rPr sz="2800" spc="4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ordering,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elasticity,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…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98373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Summary</a:t>
            </a:r>
            <a:endParaRPr sz="4100"/>
          </a:p>
        </p:txBody>
      </p:sp>
      <p:grpSp>
        <p:nvGrpSpPr>
          <p:cNvPr id="6" name="object 6"/>
          <p:cNvGrpSpPr/>
          <p:nvPr/>
        </p:nvGrpSpPr>
        <p:grpSpPr>
          <a:xfrm>
            <a:off x="746759" y="2226564"/>
            <a:ext cx="7643495" cy="1480185"/>
            <a:chOff x="746759" y="2226564"/>
            <a:chExt cx="7643495" cy="14801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2226564"/>
              <a:ext cx="1357884" cy="495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6759" y="3353054"/>
              <a:ext cx="7643495" cy="325755"/>
            </a:xfrm>
            <a:custGeom>
              <a:avLst/>
              <a:gdLst/>
              <a:ahLst/>
              <a:cxnLst/>
              <a:rect l="l" t="t" r="r" b="b"/>
              <a:pathLst>
                <a:path w="7643495" h="325754">
                  <a:moveTo>
                    <a:pt x="7323328" y="5334"/>
                  </a:moveTo>
                  <a:lnTo>
                    <a:pt x="7425643" y="133457"/>
                  </a:lnTo>
                  <a:lnTo>
                    <a:pt x="7451217" y="133476"/>
                  </a:lnTo>
                  <a:lnTo>
                    <a:pt x="7451090" y="197485"/>
                  </a:lnTo>
                  <a:lnTo>
                    <a:pt x="7425568" y="197485"/>
                  </a:lnTo>
                  <a:lnTo>
                    <a:pt x="7323074" y="325374"/>
                  </a:lnTo>
                  <a:lnTo>
                    <a:pt x="7579360" y="197485"/>
                  </a:lnTo>
                  <a:lnTo>
                    <a:pt x="7451090" y="197485"/>
                  </a:lnTo>
                  <a:lnTo>
                    <a:pt x="7579399" y="197465"/>
                  </a:lnTo>
                  <a:lnTo>
                    <a:pt x="7643241" y="165608"/>
                  </a:lnTo>
                  <a:lnTo>
                    <a:pt x="7323328" y="5334"/>
                  </a:lnTo>
                  <a:close/>
                </a:path>
                <a:path w="7643495" h="325754">
                  <a:moveTo>
                    <a:pt x="320167" y="0"/>
                  </a:moveTo>
                  <a:lnTo>
                    <a:pt x="0" y="159766"/>
                  </a:lnTo>
                  <a:lnTo>
                    <a:pt x="319913" y="320040"/>
                  </a:lnTo>
                  <a:lnTo>
                    <a:pt x="217597" y="191916"/>
                  </a:lnTo>
                  <a:lnTo>
                    <a:pt x="191973" y="191897"/>
                  </a:lnTo>
                  <a:lnTo>
                    <a:pt x="192024" y="127888"/>
                  </a:lnTo>
                  <a:lnTo>
                    <a:pt x="217672" y="127888"/>
                  </a:lnTo>
                  <a:lnTo>
                    <a:pt x="320167" y="0"/>
                  </a:lnTo>
                  <a:close/>
                </a:path>
                <a:path w="7643495" h="325754">
                  <a:moveTo>
                    <a:pt x="7451153" y="165560"/>
                  </a:moveTo>
                  <a:lnTo>
                    <a:pt x="7425583" y="197465"/>
                  </a:lnTo>
                  <a:lnTo>
                    <a:pt x="7451090" y="197485"/>
                  </a:lnTo>
                  <a:lnTo>
                    <a:pt x="7451153" y="165560"/>
                  </a:lnTo>
                  <a:close/>
                </a:path>
                <a:path w="7643495" h="325754">
                  <a:moveTo>
                    <a:pt x="217657" y="127908"/>
                  </a:moveTo>
                  <a:lnTo>
                    <a:pt x="192024" y="159893"/>
                  </a:lnTo>
                  <a:lnTo>
                    <a:pt x="217597" y="191916"/>
                  </a:lnTo>
                  <a:lnTo>
                    <a:pt x="7425583" y="197465"/>
                  </a:lnTo>
                  <a:lnTo>
                    <a:pt x="7451115" y="165608"/>
                  </a:lnTo>
                  <a:lnTo>
                    <a:pt x="7451153" y="165401"/>
                  </a:lnTo>
                  <a:lnTo>
                    <a:pt x="7425643" y="133457"/>
                  </a:lnTo>
                  <a:lnTo>
                    <a:pt x="217657" y="127908"/>
                  </a:lnTo>
                  <a:close/>
                </a:path>
                <a:path w="7643495" h="325754">
                  <a:moveTo>
                    <a:pt x="192024" y="127888"/>
                  </a:moveTo>
                  <a:lnTo>
                    <a:pt x="191973" y="191897"/>
                  </a:lnTo>
                  <a:lnTo>
                    <a:pt x="217597" y="191916"/>
                  </a:lnTo>
                  <a:lnTo>
                    <a:pt x="192024" y="159893"/>
                  </a:lnTo>
                  <a:lnTo>
                    <a:pt x="217657" y="127908"/>
                  </a:lnTo>
                  <a:lnTo>
                    <a:pt x="192024" y="127888"/>
                  </a:lnTo>
                  <a:close/>
                </a:path>
                <a:path w="7643495" h="325754">
                  <a:moveTo>
                    <a:pt x="7425643" y="133457"/>
                  </a:moveTo>
                  <a:lnTo>
                    <a:pt x="7451153" y="165401"/>
                  </a:lnTo>
                  <a:lnTo>
                    <a:pt x="7451217" y="133476"/>
                  </a:lnTo>
                  <a:lnTo>
                    <a:pt x="7425643" y="133457"/>
                  </a:lnTo>
                  <a:close/>
                </a:path>
                <a:path w="7643495" h="325754">
                  <a:moveTo>
                    <a:pt x="217672" y="127888"/>
                  </a:moveTo>
                  <a:lnTo>
                    <a:pt x="192024" y="127888"/>
                  </a:lnTo>
                  <a:lnTo>
                    <a:pt x="217657" y="127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1318" y="2719578"/>
              <a:ext cx="6484620" cy="977265"/>
            </a:xfrm>
            <a:custGeom>
              <a:avLst/>
              <a:gdLst/>
              <a:ahLst/>
              <a:cxnLst/>
              <a:rect l="l" t="t" r="r" b="b"/>
              <a:pathLst>
                <a:path w="6484620" h="977264">
                  <a:moveTo>
                    <a:pt x="0" y="794004"/>
                  </a:moveTo>
                  <a:lnTo>
                    <a:pt x="6394" y="746199"/>
                  </a:lnTo>
                  <a:lnTo>
                    <a:pt x="24440" y="703241"/>
                  </a:lnTo>
                  <a:lnTo>
                    <a:pt x="52435" y="666845"/>
                  </a:lnTo>
                  <a:lnTo>
                    <a:pt x="88674" y="638725"/>
                  </a:lnTo>
                  <a:lnTo>
                    <a:pt x="131453" y="620596"/>
                  </a:lnTo>
                  <a:lnTo>
                    <a:pt x="179069" y="614172"/>
                  </a:lnTo>
                  <a:lnTo>
                    <a:pt x="226686" y="620596"/>
                  </a:lnTo>
                  <a:lnTo>
                    <a:pt x="269465" y="638725"/>
                  </a:lnTo>
                  <a:lnTo>
                    <a:pt x="305704" y="666845"/>
                  </a:lnTo>
                  <a:lnTo>
                    <a:pt x="333699" y="703241"/>
                  </a:lnTo>
                  <a:lnTo>
                    <a:pt x="351745" y="746199"/>
                  </a:lnTo>
                  <a:lnTo>
                    <a:pt x="358139" y="794004"/>
                  </a:lnTo>
                  <a:lnTo>
                    <a:pt x="351745" y="841808"/>
                  </a:lnTo>
                  <a:lnTo>
                    <a:pt x="333699" y="884766"/>
                  </a:lnTo>
                  <a:lnTo>
                    <a:pt x="305704" y="921162"/>
                  </a:lnTo>
                  <a:lnTo>
                    <a:pt x="269465" y="949282"/>
                  </a:lnTo>
                  <a:lnTo>
                    <a:pt x="226686" y="967411"/>
                  </a:lnTo>
                  <a:lnTo>
                    <a:pt x="179069" y="973836"/>
                  </a:lnTo>
                  <a:lnTo>
                    <a:pt x="131453" y="967411"/>
                  </a:lnTo>
                  <a:lnTo>
                    <a:pt x="88674" y="949282"/>
                  </a:lnTo>
                  <a:lnTo>
                    <a:pt x="52435" y="921162"/>
                  </a:lnTo>
                  <a:lnTo>
                    <a:pt x="24440" y="884766"/>
                  </a:lnTo>
                  <a:lnTo>
                    <a:pt x="6394" y="841808"/>
                  </a:lnTo>
                  <a:lnTo>
                    <a:pt x="0" y="794004"/>
                  </a:lnTo>
                  <a:close/>
                </a:path>
                <a:path w="6484620" h="977264">
                  <a:moveTo>
                    <a:pt x="178307" y="614172"/>
                  </a:moveTo>
                  <a:lnTo>
                    <a:pt x="178307" y="0"/>
                  </a:lnTo>
                </a:path>
                <a:path w="6484620" h="977264">
                  <a:moveTo>
                    <a:pt x="2135123" y="797051"/>
                  </a:moveTo>
                  <a:lnTo>
                    <a:pt x="2141518" y="749247"/>
                  </a:lnTo>
                  <a:lnTo>
                    <a:pt x="2159564" y="706289"/>
                  </a:lnTo>
                  <a:lnTo>
                    <a:pt x="2187559" y="669893"/>
                  </a:lnTo>
                  <a:lnTo>
                    <a:pt x="2223798" y="641773"/>
                  </a:lnTo>
                  <a:lnTo>
                    <a:pt x="2266577" y="623644"/>
                  </a:lnTo>
                  <a:lnTo>
                    <a:pt x="2314194" y="617220"/>
                  </a:lnTo>
                  <a:lnTo>
                    <a:pt x="2361810" y="623644"/>
                  </a:lnTo>
                  <a:lnTo>
                    <a:pt x="2404589" y="641773"/>
                  </a:lnTo>
                  <a:lnTo>
                    <a:pt x="2440828" y="669893"/>
                  </a:lnTo>
                  <a:lnTo>
                    <a:pt x="2468823" y="706289"/>
                  </a:lnTo>
                  <a:lnTo>
                    <a:pt x="2486869" y="749247"/>
                  </a:lnTo>
                  <a:lnTo>
                    <a:pt x="2493264" y="797051"/>
                  </a:lnTo>
                  <a:lnTo>
                    <a:pt x="2486869" y="844856"/>
                  </a:lnTo>
                  <a:lnTo>
                    <a:pt x="2468823" y="887814"/>
                  </a:lnTo>
                  <a:lnTo>
                    <a:pt x="2440828" y="924210"/>
                  </a:lnTo>
                  <a:lnTo>
                    <a:pt x="2404589" y="952330"/>
                  </a:lnTo>
                  <a:lnTo>
                    <a:pt x="2361810" y="970459"/>
                  </a:lnTo>
                  <a:lnTo>
                    <a:pt x="2314194" y="976884"/>
                  </a:lnTo>
                  <a:lnTo>
                    <a:pt x="2266577" y="970459"/>
                  </a:lnTo>
                  <a:lnTo>
                    <a:pt x="2223798" y="952330"/>
                  </a:lnTo>
                  <a:lnTo>
                    <a:pt x="2187559" y="924210"/>
                  </a:lnTo>
                  <a:lnTo>
                    <a:pt x="2159564" y="887814"/>
                  </a:lnTo>
                  <a:lnTo>
                    <a:pt x="2141518" y="844856"/>
                  </a:lnTo>
                  <a:lnTo>
                    <a:pt x="2135123" y="797051"/>
                  </a:lnTo>
                  <a:close/>
                </a:path>
                <a:path w="6484620" h="977264">
                  <a:moveTo>
                    <a:pt x="4270248" y="787908"/>
                  </a:moveTo>
                  <a:lnTo>
                    <a:pt x="4276642" y="740103"/>
                  </a:lnTo>
                  <a:lnTo>
                    <a:pt x="4294688" y="697145"/>
                  </a:lnTo>
                  <a:lnTo>
                    <a:pt x="4322683" y="660749"/>
                  </a:lnTo>
                  <a:lnTo>
                    <a:pt x="4358922" y="632629"/>
                  </a:lnTo>
                  <a:lnTo>
                    <a:pt x="4401701" y="614500"/>
                  </a:lnTo>
                  <a:lnTo>
                    <a:pt x="4449318" y="608076"/>
                  </a:lnTo>
                  <a:lnTo>
                    <a:pt x="4496934" y="614500"/>
                  </a:lnTo>
                  <a:lnTo>
                    <a:pt x="4539713" y="632629"/>
                  </a:lnTo>
                  <a:lnTo>
                    <a:pt x="4575952" y="660749"/>
                  </a:lnTo>
                  <a:lnTo>
                    <a:pt x="4603947" y="697145"/>
                  </a:lnTo>
                  <a:lnTo>
                    <a:pt x="4621993" y="740103"/>
                  </a:lnTo>
                  <a:lnTo>
                    <a:pt x="4628387" y="787908"/>
                  </a:lnTo>
                  <a:lnTo>
                    <a:pt x="4621993" y="835712"/>
                  </a:lnTo>
                  <a:lnTo>
                    <a:pt x="4603947" y="878670"/>
                  </a:lnTo>
                  <a:lnTo>
                    <a:pt x="4575952" y="915066"/>
                  </a:lnTo>
                  <a:lnTo>
                    <a:pt x="4539713" y="943186"/>
                  </a:lnTo>
                  <a:lnTo>
                    <a:pt x="4496934" y="961315"/>
                  </a:lnTo>
                  <a:lnTo>
                    <a:pt x="4449318" y="967740"/>
                  </a:lnTo>
                  <a:lnTo>
                    <a:pt x="4401701" y="961315"/>
                  </a:lnTo>
                  <a:lnTo>
                    <a:pt x="4358922" y="943186"/>
                  </a:lnTo>
                  <a:lnTo>
                    <a:pt x="4322683" y="915066"/>
                  </a:lnTo>
                  <a:lnTo>
                    <a:pt x="4294688" y="878670"/>
                  </a:lnTo>
                  <a:lnTo>
                    <a:pt x="4276642" y="835712"/>
                  </a:lnTo>
                  <a:lnTo>
                    <a:pt x="4270248" y="787908"/>
                  </a:lnTo>
                  <a:close/>
                </a:path>
                <a:path w="6484620" h="977264">
                  <a:moveTo>
                    <a:pt x="6126480" y="794004"/>
                  </a:moveTo>
                  <a:lnTo>
                    <a:pt x="6132874" y="746199"/>
                  </a:lnTo>
                  <a:lnTo>
                    <a:pt x="6150920" y="703241"/>
                  </a:lnTo>
                  <a:lnTo>
                    <a:pt x="6178915" y="666845"/>
                  </a:lnTo>
                  <a:lnTo>
                    <a:pt x="6215154" y="638725"/>
                  </a:lnTo>
                  <a:lnTo>
                    <a:pt x="6257933" y="620596"/>
                  </a:lnTo>
                  <a:lnTo>
                    <a:pt x="6305550" y="614172"/>
                  </a:lnTo>
                  <a:lnTo>
                    <a:pt x="6353166" y="620596"/>
                  </a:lnTo>
                  <a:lnTo>
                    <a:pt x="6395945" y="638725"/>
                  </a:lnTo>
                  <a:lnTo>
                    <a:pt x="6432184" y="666845"/>
                  </a:lnTo>
                  <a:lnTo>
                    <a:pt x="6460179" y="703241"/>
                  </a:lnTo>
                  <a:lnTo>
                    <a:pt x="6478225" y="746199"/>
                  </a:lnTo>
                  <a:lnTo>
                    <a:pt x="6484620" y="794004"/>
                  </a:lnTo>
                  <a:lnTo>
                    <a:pt x="6478225" y="841808"/>
                  </a:lnTo>
                  <a:lnTo>
                    <a:pt x="6460179" y="884766"/>
                  </a:lnTo>
                  <a:lnTo>
                    <a:pt x="6432184" y="921162"/>
                  </a:lnTo>
                  <a:lnTo>
                    <a:pt x="6395945" y="949282"/>
                  </a:lnTo>
                  <a:lnTo>
                    <a:pt x="6353166" y="967411"/>
                  </a:lnTo>
                  <a:lnTo>
                    <a:pt x="6305550" y="973836"/>
                  </a:lnTo>
                  <a:lnTo>
                    <a:pt x="6257933" y="967411"/>
                  </a:lnTo>
                  <a:lnTo>
                    <a:pt x="6215154" y="949282"/>
                  </a:lnTo>
                  <a:lnTo>
                    <a:pt x="6178915" y="921162"/>
                  </a:lnTo>
                  <a:lnTo>
                    <a:pt x="6150920" y="884766"/>
                  </a:lnTo>
                  <a:lnTo>
                    <a:pt x="6132874" y="841808"/>
                  </a:lnTo>
                  <a:lnTo>
                    <a:pt x="6126480" y="794004"/>
                  </a:lnTo>
                  <a:close/>
                </a:path>
                <a:path w="6484620" h="977264">
                  <a:moveTo>
                    <a:pt x="2313812" y="617093"/>
                  </a:moveTo>
                  <a:lnTo>
                    <a:pt x="2313432" y="0"/>
                  </a:lnTo>
                </a:path>
                <a:path w="6484620" h="977264">
                  <a:moveTo>
                    <a:pt x="4450080" y="607949"/>
                  </a:moveTo>
                  <a:lnTo>
                    <a:pt x="4450080" y="153924"/>
                  </a:lnTo>
                </a:path>
                <a:path w="6484620" h="977264">
                  <a:moveTo>
                    <a:pt x="6306311" y="614172"/>
                  </a:moveTo>
                  <a:lnTo>
                    <a:pt x="6306311" y="15392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1255" y="2051304"/>
            <a:ext cx="1046988" cy="53949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7820" y="2209800"/>
            <a:ext cx="865631" cy="3825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5704" y="2209800"/>
            <a:ext cx="1862327" cy="4191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25804" y="3746068"/>
            <a:ext cx="894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 Light"/>
                <a:cs typeface="Calibri Light"/>
              </a:rPr>
              <a:t>l</a:t>
            </a:r>
            <a:r>
              <a:rPr sz="2400" spc="-35" dirty="0">
                <a:latin typeface="Calibri Light"/>
                <a:cs typeface="Calibri Light"/>
              </a:rPr>
              <a:t>a</a:t>
            </a:r>
            <a:r>
              <a:rPr sz="2400" spc="-25" dirty="0">
                <a:latin typeface="Calibri Light"/>
                <a:cs typeface="Calibri Light"/>
              </a:rPr>
              <a:t>te</a:t>
            </a:r>
            <a:r>
              <a:rPr sz="2400" spc="-30" dirty="0">
                <a:latin typeface="Calibri Light"/>
                <a:cs typeface="Calibri Light"/>
              </a:rPr>
              <a:t>n</a:t>
            </a:r>
            <a:r>
              <a:rPr sz="2400" spc="-25" dirty="0">
                <a:latin typeface="Calibri Light"/>
                <a:cs typeface="Calibri Light"/>
              </a:rPr>
              <a:t>c</a:t>
            </a:r>
            <a:r>
              <a:rPr sz="2400" dirty="0">
                <a:latin typeface="Calibri Light"/>
                <a:cs typeface="Calibri Light"/>
              </a:rPr>
              <a:t>y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4133" y="3740911"/>
            <a:ext cx="139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 Light"/>
                <a:cs typeface="Calibri Light"/>
              </a:rPr>
              <a:t>throughput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4840" y="1552968"/>
            <a:ext cx="4291965" cy="4109085"/>
          </a:xfrm>
          <a:custGeom>
            <a:avLst/>
            <a:gdLst/>
            <a:ahLst/>
            <a:cxnLst/>
            <a:rect l="l" t="t" r="r" b="b"/>
            <a:pathLst>
              <a:path w="4291965" h="4109085">
                <a:moveTo>
                  <a:pt x="4291584" y="0"/>
                </a:moveTo>
                <a:lnTo>
                  <a:pt x="617220" y="0"/>
                </a:lnTo>
                <a:lnTo>
                  <a:pt x="617220" y="2113775"/>
                </a:lnTo>
                <a:lnTo>
                  <a:pt x="0" y="2113775"/>
                </a:lnTo>
                <a:lnTo>
                  <a:pt x="0" y="3052559"/>
                </a:lnTo>
                <a:lnTo>
                  <a:pt x="617220" y="3052559"/>
                </a:lnTo>
                <a:lnTo>
                  <a:pt x="617220" y="4108691"/>
                </a:lnTo>
                <a:lnTo>
                  <a:pt x="4291584" y="4108691"/>
                </a:lnTo>
                <a:lnTo>
                  <a:pt x="4291584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1506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059" y="1552955"/>
            <a:ext cx="3674745" cy="2113915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30480" rIns="0" bIns="0" rtlCol="0">
            <a:spAutoFit/>
          </a:bodyPr>
          <a:lstStyle/>
          <a:p>
            <a:pPr marL="668655" indent="-3435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68655" algn="l"/>
                <a:tab pos="669290" algn="l"/>
              </a:tabLst>
            </a:pPr>
            <a:r>
              <a:rPr sz="2000" b="1" dirty="0">
                <a:latin typeface="Calibri"/>
                <a:cs typeface="Calibri"/>
              </a:rPr>
              <a:t>Big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Picture:</a:t>
            </a:r>
            <a:endParaRPr sz="2000">
              <a:latin typeface="Calibri"/>
              <a:cs typeface="Calibri"/>
            </a:endParaRPr>
          </a:p>
          <a:p>
            <a:pPr marL="1125855" marR="599440" lvl="1" indent="-342900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b="1" spc="-15" dirty="0">
                <a:latin typeface="Calibri"/>
                <a:cs typeface="Calibri"/>
              </a:rPr>
              <a:t>Why </a:t>
            </a:r>
            <a:r>
              <a:rPr sz="2000" dirty="0">
                <a:latin typeface="Calibri"/>
                <a:cs typeface="Calibri"/>
              </a:rPr>
              <a:t>Push-Based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Database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Queries?</a:t>
            </a:r>
            <a:endParaRPr sz="2000">
              <a:latin typeface="Calibri"/>
              <a:cs typeface="Calibri"/>
            </a:endParaRPr>
          </a:p>
          <a:p>
            <a:pPr marL="1125855" lvl="1" indent="-343535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b="1" spc="-10" dirty="0">
                <a:latin typeface="Calibri"/>
                <a:cs typeface="Calibri"/>
              </a:rPr>
              <a:t>Where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Real-Time</a:t>
            </a:r>
            <a:endParaRPr sz="2000">
              <a:latin typeface="Calibri"/>
              <a:cs typeface="Calibri"/>
            </a:endParaRPr>
          </a:p>
          <a:p>
            <a:pPr marL="112585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Databases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in?</a:t>
            </a:r>
            <a:endParaRPr sz="2000">
              <a:latin typeface="Calibri"/>
              <a:cs typeface="Calibri"/>
            </a:endParaRPr>
          </a:p>
          <a:p>
            <a:pPr marL="668655" indent="-343535">
              <a:lnSpc>
                <a:spcPct val="100000"/>
              </a:lnSpc>
              <a:buFont typeface="Arial MT"/>
              <a:buChar char="•"/>
              <a:tabLst>
                <a:tab pos="668655" algn="l"/>
                <a:tab pos="669290" algn="l"/>
              </a:tabLst>
            </a:pPr>
            <a:r>
              <a:rPr sz="2000" b="1" spc="-15" dirty="0">
                <a:latin typeface="Calibri"/>
                <a:cs typeface="Calibri"/>
              </a:rPr>
              <a:t>System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Survey:</a:t>
            </a:r>
            <a:endParaRPr sz="2000">
              <a:latin typeface="Calibri"/>
              <a:cs typeface="Calibri"/>
            </a:endParaRPr>
          </a:p>
          <a:p>
            <a:pPr marL="1125855" lvl="1" indent="-343535">
              <a:lnSpc>
                <a:spcPts val="2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5" dirty="0">
                <a:latin typeface="Calibri"/>
                <a:cs typeface="Calibri"/>
              </a:rPr>
              <a:t>Meteor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2441" y="3704031"/>
            <a:ext cx="14503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thinkDB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Parse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Firebase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2059" y="4605528"/>
            <a:ext cx="3674745" cy="105664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26670" rIns="0" bIns="0" rtlCol="0">
            <a:spAutoFit/>
          </a:bodyPr>
          <a:lstStyle/>
          <a:p>
            <a:pPr marL="668655" indent="-343535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668655" algn="l"/>
                <a:tab pos="669290" algn="l"/>
              </a:tabLst>
            </a:pPr>
            <a:r>
              <a:rPr sz="2000" b="1" dirty="0">
                <a:latin typeface="Calibri"/>
                <a:cs typeface="Calibri"/>
              </a:rPr>
              <a:t>Discussion:</a:t>
            </a:r>
            <a:endParaRPr sz="2000">
              <a:latin typeface="Calibri"/>
              <a:cs typeface="Calibri"/>
            </a:endParaRPr>
          </a:p>
          <a:p>
            <a:pPr marL="1125855" lvl="1" indent="-343535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5" dirty="0">
                <a:latin typeface="Calibri"/>
                <a:cs typeface="Calibri"/>
              </a:rPr>
              <a:t>Comparison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Matrix</a:t>
            </a:r>
            <a:endParaRPr sz="2000">
              <a:latin typeface="Calibri"/>
              <a:cs typeface="Calibri"/>
            </a:endParaRPr>
          </a:p>
          <a:p>
            <a:pPr marL="1125855" lvl="1" indent="-343535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554479"/>
            <a:ext cx="4320540" cy="3051175"/>
          </a:xfrm>
          <a:custGeom>
            <a:avLst/>
            <a:gdLst/>
            <a:ahLst/>
            <a:cxnLst/>
            <a:rect l="l" t="t" r="r" b="b"/>
            <a:pathLst>
              <a:path w="4320540" h="3051175">
                <a:moveTo>
                  <a:pt x="4320540" y="2206117"/>
                </a:moveTo>
                <a:lnTo>
                  <a:pt x="4312894" y="2169604"/>
                </a:lnTo>
                <a:lnTo>
                  <a:pt x="4292054" y="2139772"/>
                </a:lnTo>
                <a:lnTo>
                  <a:pt x="4261167" y="2119642"/>
                </a:lnTo>
                <a:lnTo>
                  <a:pt x="4223385" y="2112264"/>
                </a:lnTo>
                <a:lnTo>
                  <a:pt x="97205" y="2112264"/>
                </a:lnTo>
                <a:lnTo>
                  <a:pt x="59359" y="2119642"/>
                </a:lnTo>
                <a:lnTo>
                  <a:pt x="28460" y="2139759"/>
                </a:lnTo>
                <a:lnTo>
                  <a:pt x="7632" y="2169604"/>
                </a:lnTo>
                <a:lnTo>
                  <a:pt x="0" y="2206117"/>
                </a:lnTo>
                <a:lnTo>
                  <a:pt x="0" y="2957195"/>
                </a:lnTo>
                <a:lnTo>
                  <a:pt x="7632" y="2993720"/>
                </a:lnTo>
                <a:lnTo>
                  <a:pt x="28460" y="3023552"/>
                </a:lnTo>
                <a:lnTo>
                  <a:pt x="59359" y="3043682"/>
                </a:lnTo>
                <a:lnTo>
                  <a:pt x="97205" y="3051048"/>
                </a:lnTo>
                <a:lnTo>
                  <a:pt x="4223385" y="3051048"/>
                </a:lnTo>
                <a:lnTo>
                  <a:pt x="4261167" y="3043682"/>
                </a:lnTo>
                <a:lnTo>
                  <a:pt x="4292054" y="3023552"/>
                </a:lnTo>
                <a:lnTo>
                  <a:pt x="4312894" y="2993720"/>
                </a:lnTo>
                <a:lnTo>
                  <a:pt x="4320540" y="2957195"/>
                </a:lnTo>
                <a:lnTo>
                  <a:pt x="4320540" y="2206117"/>
                </a:lnTo>
                <a:close/>
              </a:path>
              <a:path w="4320540" h="3051175">
                <a:moveTo>
                  <a:pt x="4320540" y="93980"/>
                </a:moveTo>
                <a:lnTo>
                  <a:pt x="4312894" y="57391"/>
                </a:lnTo>
                <a:lnTo>
                  <a:pt x="4292054" y="27520"/>
                </a:lnTo>
                <a:lnTo>
                  <a:pt x="4261167" y="7391"/>
                </a:lnTo>
                <a:lnTo>
                  <a:pt x="4223385" y="0"/>
                </a:lnTo>
                <a:lnTo>
                  <a:pt x="97205" y="0"/>
                </a:lnTo>
                <a:lnTo>
                  <a:pt x="59359" y="7391"/>
                </a:lnTo>
                <a:lnTo>
                  <a:pt x="28460" y="27520"/>
                </a:lnTo>
                <a:lnTo>
                  <a:pt x="7632" y="57391"/>
                </a:lnTo>
                <a:lnTo>
                  <a:pt x="0" y="93980"/>
                </a:lnTo>
                <a:lnTo>
                  <a:pt x="0" y="846328"/>
                </a:lnTo>
                <a:lnTo>
                  <a:pt x="7632" y="882929"/>
                </a:lnTo>
                <a:lnTo>
                  <a:pt x="28460" y="912799"/>
                </a:lnTo>
                <a:lnTo>
                  <a:pt x="59359" y="932929"/>
                </a:lnTo>
                <a:lnTo>
                  <a:pt x="97205" y="940308"/>
                </a:lnTo>
                <a:lnTo>
                  <a:pt x="4223385" y="940308"/>
                </a:lnTo>
                <a:lnTo>
                  <a:pt x="4261167" y="932929"/>
                </a:lnTo>
                <a:lnTo>
                  <a:pt x="4292054" y="912799"/>
                </a:lnTo>
                <a:lnTo>
                  <a:pt x="4312894" y="882929"/>
                </a:lnTo>
                <a:lnTo>
                  <a:pt x="4320540" y="846328"/>
                </a:lnTo>
                <a:lnTo>
                  <a:pt x="4320540" y="9398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0339" y="1642059"/>
            <a:ext cx="2967355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Introduction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5"/>
              </a:lnSpc>
            </a:pP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Where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 From?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Where </a:t>
            </a:r>
            <a:r>
              <a:rPr sz="2300" spc="-70" dirty="0">
                <a:solidFill>
                  <a:srgbClr val="585858"/>
                </a:solidFill>
                <a:latin typeface="Calibri Light"/>
                <a:cs typeface="Calibri Light"/>
              </a:rPr>
              <a:t>To?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610611"/>
            <a:ext cx="4320540" cy="3051175"/>
          </a:xfrm>
          <a:custGeom>
            <a:avLst/>
            <a:gdLst/>
            <a:ahLst/>
            <a:cxnLst/>
            <a:rect l="l" t="t" r="r" b="b"/>
            <a:pathLst>
              <a:path w="4320540" h="3051175">
                <a:moveTo>
                  <a:pt x="4320540" y="2204720"/>
                </a:moveTo>
                <a:lnTo>
                  <a:pt x="4312894" y="2168131"/>
                </a:lnTo>
                <a:lnTo>
                  <a:pt x="4292054" y="2138261"/>
                </a:lnTo>
                <a:lnTo>
                  <a:pt x="4261167" y="2118131"/>
                </a:lnTo>
                <a:lnTo>
                  <a:pt x="4223385" y="2110740"/>
                </a:lnTo>
                <a:lnTo>
                  <a:pt x="97205" y="2110740"/>
                </a:lnTo>
                <a:lnTo>
                  <a:pt x="59359" y="2118131"/>
                </a:lnTo>
                <a:lnTo>
                  <a:pt x="28460" y="2138261"/>
                </a:lnTo>
                <a:lnTo>
                  <a:pt x="7632" y="2168131"/>
                </a:lnTo>
                <a:lnTo>
                  <a:pt x="0" y="2204720"/>
                </a:lnTo>
                <a:lnTo>
                  <a:pt x="0" y="2957068"/>
                </a:lnTo>
                <a:lnTo>
                  <a:pt x="7632" y="2993644"/>
                </a:lnTo>
                <a:lnTo>
                  <a:pt x="28460" y="3023514"/>
                </a:lnTo>
                <a:lnTo>
                  <a:pt x="59359" y="3043669"/>
                </a:lnTo>
                <a:lnTo>
                  <a:pt x="97205" y="3051048"/>
                </a:lnTo>
                <a:lnTo>
                  <a:pt x="4223385" y="3051048"/>
                </a:lnTo>
                <a:lnTo>
                  <a:pt x="4261167" y="3043669"/>
                </a:lnTo>
                <a:lnTo>
                  <a:pt x="4292054" y="3023514"/>
                </a:lnTo>
                <a:lnTo>
                  <a:pt x="4312894" y="2993644"/>
                </a:lnTo>
                <a:lnTo>
                  <a:pt x="4320540" y="2957068"/>
                </a:lnTo>
                <a:lnTo>
                  <a:pt x="4320540" y="2204720"/>
                </a:lnTo>
                <a:close/>
              </a:path>
              <a:path w="4320540" h="3051175">
                <a:moveTo>
                  <a:pt x="4320540" y="93980"/>
                </a:moveTo>
                <a:lnTo>
                  <a:pt x="4312894" y="57391"/>
                </a:lnTo>
                <a:lnTo>
                  <a:pt x="4292054" y="27520"/>
                </a:lnTo>
                <a:lnTo>
                  <a:pt x="4261167" y="7391"/>
                </a:lnTo>
                <a:lnTo>
                  <a:pt x="4223385" y="0"/>
                </a:lnTo>
                <a:lnTo>
                  <a:pt x="97205" y="0"/>
                </a:lnTo>
                <a:lnTo>
                  <a:pt x="59359" y="7391"/>
                </a:lnTo>
                <a:lnTo>
                  <a:pt x="28460" y="27520"/>
                </a:lnTo>
                <a:lnTo>
                  <a:pt x="7632" y="57391"/>
                </a:lnTo>
                <a:lnTo>
                  <a:pt x="0" y="93980"/>
                </a:lnTo>
                <a:lnTo>
                  <a:pt x="0" y="846328"/>
                </a:lnTo>
                <a:lnTo>
                  <a:pt x="7632" y="882929"/>
                </a:lnTo>
                <a:lnTo>
                  <a:pt x="28460" y="912799"/>
                </a:lnTo>
                <a:lnTo>
                  <a:pt x="59359" y="932929"/>
                </a:lnTo>
                <a:lnTo>
                  <a:pt x="97205" y="940320"/>
                </a:lnTo>
                <a:lnTo>
                  <a:pt x="4223385" y="940320"/>
                </a:lnTo>
                <a:lnTo>
                  <a:pt x="4261167" y="932929"/>
                </a:lnTo>
                <a:lnTo>
                  <a:pt x="4292054" y="912799"/>
                </a:lnTo>
                <a:lnTo>
                  <a:pt x="4312894" y="882929"/>
                </a:lnTo>
                <a:lnTo>
                  <a:pt x="4320540" y="846328"/>
                </a:lnTo>
                <a:lnTo>
                  <a:pt x="4320540" y="9398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0339" y="2698242"/>
            <a:ext cx="3260725" cy="2804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Stream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Processing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0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Big</a:t>
            </a:r>
            <a:r>
              <a:rPr sz="2300" spc="-3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Data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+</a:t>
            </a:r>
            <a:r>
              <a:rPr sz="230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Low</a:t>
            </a:r>
            <a:r>
              <a:rPr sz="230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Latency</a:t>
            </a:r>
            <a:endParaRPr sz="2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 Light"/>
              <a:cs typeface="Calibri Light"/>
            </a:endParaRPr>
          </a:p>
          <a:p>
            <a:pPr marL="12700">
              <a:lnSpc>
                <a:spcPts val="2620"/>
              </a:lnSpc>
            </a:pPr>
            <a:r>
              <a:rPr sz="2300" b="1" spc="-5" dirty="0">
                <a:latin typeface="Calibri"/>
                <a:cs typeface="Calibri"/>
              </a:rPr>
              <a:t>Real-Time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Databases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0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Push-Based</a:t>
            </a:r>
            <a:r>
              <a:rPr sz="2300" spc="-5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Collections</a:t>
            </a:r>
            <a:endParaRPr sz="2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 Light"/>
              <a:cs typeface="Calibri Light"/>
            </a:endParaRPr>
          </a:p>
          <a:p>
            <a:pPr marL="12700">
              <a:lnSpc>
                <a:spcPts val="2625"/>
              </a:lnSpc>
            </a:pPr>
            <a:r>
              <a:rPr sz="2300" b="1" spc="-5" dirty="0">
                <a:latin typeface="Calibri"/>
                <a:cs typeface="Calibri"/>
              </a:rPr>
              <a:t>Future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Directions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625"/>
              </a:lnSpc>
            </a:pP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Cur</a:t>
            </a:r>
            <a:r>
              <a:rPr sz="2300" spc="-4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sz="2300" spc="-25" dirty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esea</a:t>
            </a:r>
            <a:r>
              <a:rPr sz="2300" spc="-4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c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h</a:t>
            </a:r>
            <a:r>
              <a:rPr sz="2300" spc="-2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&amp;</a:t>
            </a:r>
            <a:r>
              <a:rPr sz="2300" spc="-204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300" dirty="0">
                <a:solidFill>
                  <a:srgbClr val="585858"/>
                </a:solidFill>
                <a:latin typeface="Calibri Light"/>
                <a:cs typeface="Calibri Light"/>
              </a:rPr>
              <a:t>ut</a:t>
            </a:r>
            <a:r>
              <a:rPr sz="2300" spc="-10" dirty="0">
                <a:solidFill>
                  <a:srgbClr val="585858"/>
                </a:solidFill>
                <a:latin typeface="Calibri Light"/>
                <a:cs typeface="Calibri Light"/>
              </a:rPr>
              <a:t>l</a:t>
            </a:r>
            <a:r>
              <a:rPr sz="2300" spc="-5" dirty="0">
                <a:solidFill>
                  <a:srgbClr val="585858"/>
                </a:solidFill>
                <a:latin typeface="Calibri Light"/>
                <a:cs typeface="Calibri Light"/>
              </a:rPr>
              <a:t>ook</a:t>
            </a:r>
            <a:endParaRPr sz="23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5508" y="2770632"/>
            <a:ext cx="661670" cy="1663064"/>
            <a:chOff x="635508" y="2770632"/>
            <a:chExt cx="661670" cy="1663064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272" y="2770632"/>
              <a:ext cx="626364" cy="6202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" y="3771900"/>
              <a:ext cx="661416" cy="6614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30402" y="4069842"/>
              <a:ext cx="347980" cy="335280"/>
            </a:xfrm>
            <a:custGeom>
              <a:avLst/>
              <a:gdLst/>
              <a:ahLst/>
              <a:cxnLst/>
              <a:rect l="l" t="t" r="r" b="b"/>
              <a:pathLst>
                <a:path w="347980" h="335279">
                  <a:moveTo>
                    <a:pt x="173735" y="0"/>
                  </a:moveTo>
                  <a:lnTo>
                    <a:pt x="127551" y="5988"/>
                  </a:lnTo>
                  <a:lnTo>
                    <a:pt x="86049" y="22888"/>
                  </a:lnTo>
                  <a:lnTo>
                    <a:pt x="50887" y="49101"/>
                  </a:lnTo>
                  <a:lnTo>
                    <a:pt x="23720" y="83029"/>
                  </a:lnTo>
                  <a:lnTo>
                    <a:pt x="6206" y="123075"/>
                  </a:lnTo>
                  <a:lnTo>
                    <a:pt x="0" y="167639"/>
                  </a:lnTo>
                  <a:lnTo>
                    <a:pt x="6206" y="212204"/>
                  </a:lnTo>
                  <a:lnTo>
                    <a:pt x="23720" y="252250"/>
                  </a:lnTo>
                  <a:lnTo>
                    <a:pt x="50887" y="286178"/>
                  </a:lnTo>
                  <a:lnTo>
                    <a:pt x="86049" y="312391"/>
                  </a:lnTo>
                  <a:lnTo>
                    <a:pt x="127551" y="329291"/>
                  </a:lnTo>
                  <a:lnTo>
                    <a:pt x="173735" y="335279"/>
                  </a:lnTo>
                  <a:lnTo>
                    <a:pt x="219920" y="329291"/>
                  </a:lnTo>
                  <a:lnTo>
                    <a:pt x="261422" y="312391"/>
                  </a:lnTo>
                  <a:lnTo>
                    <a:pt x="296584" y="286178"/>
                  </a:lnTo>
                  <a:lnTo>
                    <a:pt x="323751" y="252250"/>
                  </a:lnTo>
                  <a:lnTo>
                    <a:pt x="341265" y="212204"/>
                  </a:lnTo>
                  <a:lnTo>
                    <a:pt x="347472" y="167639"/>
                  </a:lnTo>
                  <a:lnTo>
                    <a:pt x="341265" y="123075"/>
                  </a:lnTo>
                  <a:lnTo>
                    <a:pt x="323751" y="83029"/>
                  </a:lnTo>
                  <a:lnTo>
                    <a:pt x="296584" y="49101"/>
                  </a:lnTo>
                  <a:lnTo>
                    <a:pt x="261422" y="22888"/>
                  </a:lnTo>
                  <a:lnTo>
                    <a:pt x="219920" y="5988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0402" y="4069842"/>
              <a:ext cx="347980" cy="335280"/>
            </a:xfrm>
            <a:custGeom>
              <a:avLst/>
              <a:gdLst/>
              <a:ahLst/>
              <a:cxnLst/>
              <a:rect l="l" t="t" r="r" b="b"/>
              <a:pathLst>
                <a:path w="347980" h="335279">
                  <a:moveTo>
                    <a:pt x="0" y="167639"/>
                  </a:moveTo>
                  <a:lnTo>
                    <a:pt x="6206" y="123075"/>
                  </a:lnTo>
                  <a:lnTo>
                    <a:pt x="23720" y="83029"/>
                  </a:lnTo>
                  <a:lnTo>
                    <a:pt x="50887" y="49101"/>
                  </a:lnTo>
                  <a:lnTo>
                    <a:pt x="86049" y="22888"/>
                  </a:lnTo>
                  <a:lnTo>
                    <a:pt x="127551" y="5988"/>
                  </a:lnTo>
                  <a:lnTo>
                    <a:pt x="173735" y="0"/>
                  </a:lnTo>
                  <a:lnTo>
                    <a:pt x="219920" y="5988"/>
                  </a:lnTo>
                  <a:lnTo>
                    <a:pt x="261422" y="22888"/>
                  </a:lnTo>
                  <a:lnTo>
                    <a:pt x="296584" y="49101"/>
                  </a:lnTo>
                  <a:lnTo>
                    <a:pt x="323751" y="83029"/>
                  </a:lnTo>
                  <a:lnTo>
                    <a:pt x="341265" y="123075"/>
                  </a:lnTo>
                  <a:lnTo>
                    <a:pt x="347472" y="167639"/>
                  </a:lnTo>
                  <a:lnTo>
                    <a:pt x="341265" y="212204"/>
                  </a:lnTo>
                  <a:lnTo>
                    <a:pt x="323751" y="252250"/>
                  </a:lnTo>
                  <a:lnTo>
                    <a:pt x="296584" y="286178"/>
                  </a:lnTo>
                  <a:lnTo>
                    <a:pt x="261422" y="312391"/>
                  </a:lnTo>
                  <a:lnTo>
                    <a:pt x="219920" y="329291"/>
                  </a:lnTo>
                  <a:lnTo>
                    <a:pt x="173735" y="335279"/>
                  </a:lnTo>
                  <a:lnTo>
                    <a:pt x="127551" y="329291"/>
                  </a:lnTo>
                  <a:lnTo>
                    <a:pt x="86049" y="312391"/>
                  </a:lnTo>
                  <a:lnTo>
                    <a:pt x="50887" y="286178"/>
                  </a:lnTo>
                  <a:lnTo>
                    <a:pt x="23720" y="252250"/>
                  </a:lnTo>
                  <a:lnTo>
                    <a:pt x="6206" y="212204"/>
                  </a:lnTo>
                  <a:lnTo>
                    <a:pt x="0" y="167639"/>
                  </a:lnTo>
                  <a:close/>
                </a:path>
              </a:pathLst>
            </a:custGeom>
            <a:ln w="32004">
              <a:solidFill>
                <a:srgbClr val="5557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60" y="4158996"/>
              <a:ext cx="176784" cy="17373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32840" y="1580769"/>
            <a:ext cx="460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55575B"/>
                </a:solidFill>
                <a:latin typeface="Arial MT"/>
                <a:cs typeface="Arial MT"/>
              </a:rPr>
              <a:t>∑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436" y="1344167"/>
            <a:ext cx="4500880" cy="2232660"/>
          </a:xfrm>
          <a:custGeom>
            <a:avLst/>
            <a:gdLst/>
            <a:ahLst/>
            <a:cxnLst/>
            <a:rect l="l" t="t" r="r" b="b"/>
            <a:pathLst>
              <a:path w="4500880" h="2232660">
                <a:moveTo>
                  <a:pt x="4500372" y="0"/>
                </a:moveTo>
                <a:lnTo>
                  <a:pt x="0" y="0"/>
                </a:lnTo>
                <a:lnTo>
                  <a:pt x="0" y="2232660"/>
                </a:lnTo>
                <a:lnTo>
                  <a:pt x="4500372" y="2232660"/>
                </a:lnTo>
                <a:lnTo>
                  <a:pt x="4500372" y="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67284" y="4657344"/>
            <a:ext cx="4500880" cy="2200910"/>
            <a:chOff x="367284" y="4657344"/>
            <a:chExt cx="4500880" cy="220091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6" y="4899660"/>
              <a:ext cx="588264" cy="5882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7284" y="4657344"/>
              <a:ext cx="4500880" cy="2200910"/>
            </a:xfrm>
            <a:custGeom>
              <a:avLst/>
              <a:gdLst/>
              <a:ahLst/>
              <a:cxnLst/>
              <a:rect l="l" t="t" r="r" b="b"/>
              <a:pathLst>
                <a:path w="4500880" h="2200909">
                  <a:moveTo>
                    <a:pt x="4500372" y="0"/>
                  </a:moveTo>
                  <a:lnTo>
                    <a:pt x="0" y="0"/>
                  </a:lnTo>
                  <a:lnTo>
                    <a:pt x="0" y="2200654"/>
                  </a:lnTo>
                  <a:lnTo>
                    <a:pt x="4500372" y="2200654"/>
                  </a:lnTo>
                  <a:lnTo>
                    <a:pt x="4500372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06983" y="3110306"/>
            <a:ext cx="1908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 Light"/>
                <a:cs typeface="Calibri Light"/>
              </a:rPr>
              <a:t>REAL-TIME</a:t>
            </a:r>
            <a:r>
              <a:rPr sz="2400" spc="-9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DBS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3" y="3589731"/>
            <a:ext cx="3414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Making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Databases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Push-Based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9697"/>
            <a:ext cx="7443470" cy="18865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9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7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XML,</a:t>
            </a:r>
            <a:r>
              <a:rPr sz="2800" spc="-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RDF</a:t>
            </a:r>
            <a:endParaRPr sz="2800">
              <a:latin typeface="Calibri Light"/>
              <a:cs typeface="Calibri Light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0" dirty="0">
                <a:latin typeface="Calibri Light"/>
                <a:cs typeface="Calibri Light"/>
              </a:rPr>
              <a:t>Interface:</a:t>
            </a:r>
            <a:r>
              <a:rPr sz="2800" spc="-25" dirty="0">
                <a:latin typeface="Calibri Light"/>
                <a:cs typeface="Calibri Light"/>
              </a:rPr>
              <a:t> CRUD,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querys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(XPath,</a:t>
            </a:r>
            <a:r>
              <a:rPr sz="2800" spc="-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XQuerys,</a:t>
            </a:r>
            <a:r>
              <a:rPr sz="2800" spc="35" dirty="0">
                <a:latin typeface="Calibri Light"/>
                <a:cs typeface="Calibri Light"/>
              </a:rPr>
              <a:t> </a:t>
            </a:r>
            <a:r>
              <a:rPr sz="2800" spc="-40" dirty="0">
                <a:latin typeface="Calibri Light"/>
                <a:cs typeface="Calibri Light"/>
              </a:rPr>
              <a:t>SPARQL), </a:t>
            </a:r>
            <a:r>
              <a:rPr sz="2800" spc="-6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transactions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(some)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MarkLogic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AllegroGraph</a:t>
            </a:r>
            <a:r>
              <a:rPr sz="2800" spc="5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(CA)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56387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/>
              <a:t>XML</a:t>
            </a:r>
            <a:r>
              <a:rPr sz="4100" spc="-100" dirty="0"/>
              <a:t> </a:t>
            </a:r>
            <a:r>
              <a:rPr sz="4100" spc="-40" dirty="0"/>
              <a:t>databases,</a:t>
            </a:r>
            <a:r>
              <a:rPr sz="4100" spc="-90" dirty="0"/>
              <a:t> </a:t>
            </a:r>
            <a:r>
              <a:rPr sz="4100" spc="-25" dirty="0"/>
              <a:t>RDF</a:t>
            </a:r>
            <a:r>
              <a:rPr sz="4100" spc="-100" dirty="0"/>
              <a:t> </a:t>
            </a:r>
            <a:r>
              <a:rPr sz="4100" spc="-40" dirty="0"/>
              <a:t>Stores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5220797" y="3429000"/>
            <a:ext cx="3918585" cy="3168650"/>
            <a:chOff x="2473451" y="2028444"/>
            <a:chExt cx="3918585" cy="3168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3451" y="2028444"/>
              <a:ext cx="3918204" cy="31683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99" y="2705100"/>
              <a:ext cx="2719578" cy="1282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2333244"/>
            <a:ext cx="2403475" cy="1824355"/>
            <a:chOff x="416051" y="2333244"/>
            <a:chExt cx="2403475" cy="1824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2333244"/>
              <a:ext cx="2403348" cy="1824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59" y="2491740"/>
              <a:ext cx="1808988" cy="15057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8659" y="2491740"/>
              <a:ext cx="1807845" cy="1506220"/>
            </a:xfrm>
            <a:custGeom>
              <a:avLst/>
              <a:gdLst/>
              <a:ahLst/>
              <a:cxnLst/>
              <a:rect l="l" t="t" r="r" b="b"/>
              <a:pathLst>
                <a:path w="1807845" h="1506220">
                  <a:moveTo>
                    <a:pt x="1807464" y="0"/>
                  </a:moveTo>
                  <a:lnTo>
                    <a:pt x="0" y="0"/>
                  </a:lnTo>
                  <a:lnTo>
                    <a:pt x="0" y="1505712"/>
                  </a:lnTo>
                  <a:lnTo>
                    <a:pt x="1807464" y="1505712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9084" y="2119883"/>
            <a:ext cx="515112" cy="7117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8115" y="2763011"/>
            <a:ext cx="1046988" cy="122682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210300" y="1847088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59" h="594360">
                <a:moveTo>
                  <a:pt x="566927" y="0"/>
                </a:moveTo>
                <a:lnTo>
                  <a:pt x="27432" y="0"/>
                </a:lnTo>
                <a:lnTo>
                  <a:pt x="16769" y="2160"/>
                </a:lnTo>
                <a:lnTo>
                  <a:pt x="8048" y="8048"/>
                </a:lnTo>
                <a:lnTo>
                  <a:pt x="2160" y="16769"/>
                </a:lnTo>
                <a:lnTo>
                  <a:pt x="0" y="27432"/>
                </a:lnTo>
                <a:lnTo>
                  <a:pt x="0" y="566927"/>
                </a:lnTo>
                <a:lnTo>
                  <a:pt x="2160" y="577590"/>
                </a:lnTo>
                <a:lnTo>
                  <a:pt x="8048" y="586311"/>
                </a:lnTo>
                <a:lnTo>
                  <a:pt x="16769" y="592199"/>
                </a:lnTo>
                <a:lnTo>
                  <a:pt x="27432" y="594360"/>
                </a:lnTo>
                <a:lnTo>
                  <a:pt x="566927" y="594360"/>
                </a:lnTo>
                <a:lnTo>
                  <a:pt x="577590" y="592199"/>
                </a:lnTo>
                <a:lnTo>
                  <a:pt x="586311" y="586311"/>
                </a:lnTo>
                <a:lnTo>
                  <a:pt x="592199" y="577590"/>
                </a:lnTo>
                <a:lnTo>
                  <a:pt x="594359" y="566927"/>
                </a:lnTo>
                <a:lnTo>
                  <a:pt x="594359" y="561466"/>
                </a:lnTo>
                <a:lnTo>
                  <a:pt x="32892" y="561466"/>
                </a:lnTo>
                <a:lnTo>
                  <a:pt x="32892" y="32892"/>
                </a:lnTo>
                <a:lnTo>
                  <a:pt x="594359" y="32892"/>
                </a:lnTo>
                <a:lnTo>
                  <a:pt x="594359" y="27432"/>
                </a:lnTo>
                <a:lnTo>
                  <a:pt x="592199" y="16769"/>
                </a:lnTo>
                <a:lnTo>
                  <a:pt x="586311" y="8048"/>
                </a:lnTo>
                <a:lnTo>
                  <a:pt x="577590" y="2160"/>
                </a:lnTo>
                <a:lnTo>
                  <a:pt x="566927" y="0"/>
                </a:lnTo>
                <a:close/>
              </a:path>
              <a:path w="594359" h="594360">
                <a:moveTo>
                  <a:pt x="594359" y="32892"/>
                </a:moveTo>
                <a:lnTo>
                  <a:pt x="561467" y="32892"/>
                </a:lnTo>
                <a:lnTo>
                  <a:pt x="561467" y="561466"/>
                </a:lnTo>
                <a:lnTo>
                  <a:pt x="594359" y="561466"/>
                </a:lnTo>
                <a:lnTo>
                  <a:pt x="594359" y="32892"/>
                </a:lnTo>
                <a:close/>
              </a:path>
              <a:path w="594359" h="594360">
                <a:moveTo>
                  <a:pt x="550418" y="43941"/>
                </a:moveTo>
                <a:lnTo>
                  <a:pt x="43941" y="43941"/>
                </a:lnTo>
                <a:lnTo>
                  <a:pt x="43941" y="550417"/>
                </a:lnTo>
                <a:lnTo>
                  <a:pt x="550418" y="550417"/>
                </a:lnTo>
                <a:lnTo>
                  <a:pt x="550418" y="539496"/>
                </a:lnTo>
                <a:lnTo>
                  <a:pt x="54863" y="539496"/>
                </a:lnTo>
                <a:lnTo>
                  <a:pt x="54863" y="54863"/>
                </a:lnTo>
                <a:lnTo>
                  <a:pt x="550418" y="54863"/>
                </a:lnTo>
                <a:lnTo>
                  <a:pt x="550418" y="43941"/>
                </a:lnTo>
                <a:close/>
              </a:path>
              <a:path w="594359" h="594360">
                <a:moveTo>
                  <a:pt x="550418" y="54863"/>
                </a:moveTo>
                <a:lnTo>
                  <a:pt x="539496" y="54863"/>
                </a:lnTo>
                <a:lnTo>
                  <a:pt x="539496" y="539496"/>
                </a:lnTo>
                <a:lnTo>
                  <a:pt x="550418" y="539496"/>
                </a:lnTo>
                <a:lnTo>
                  <a:pt x="550418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8956" y="1851914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7179" y="0"/>
                </a:moveTo>
                <a:lnTo>
                  <a:pt x="251968" y="3809"/>
                </a:lnTo>
                <a:lnTo>
                  <a:pt x="208915" y="13969"/>
                </a:lnTo>
                <a:lnTo>
                  <a:pt x="154686" y="36829"/>
                </a:lnTo>
                <a:lnTo>
                  <a:pt x="107442" y="69850"/>
                </a:lnTo>
                <a:lnTo>
                  <a:pt x="67310" y="109219"/>
                </a:lnTo>
                <a:lnTo>
                  <a:pt x="35687" y="156209"/>
                </a:lnTo>
                <a:lnTo>
                  <a:pt x="17779" y="196850"/>
                </a:lnTo>
                <a:lnTo>
                  <a:pt x="5969" y="238759"/>
                </a:lnTo>
                <a:lnTo>
                  <a:pt x="380" y="283209"/>
                </a:lnTo>
                <a:lnTo>
                  <a:pt x="0" y="298450"/>
                </a:lnTo>
                <a:lnTo>
                  <a:pt x="508" y="313689"/>
                </a:lnTo>
                <a:lnTo>
                  <a:pt x="6223" y="358139"/>
                </a:lnTo>
                <a:lnTo>
                  <a:pt x="18288" y="401319"/>
                </a:lnTo>
                <a:lnTo>
                  <a:pt x="36702" y="441959"/>
                </a:lnTo>
                <a:lnTo>
                  <a:pt x="68961" y="488950"/>
                </a:lnTo>
                <a:lnTo>
                  <a:pt x="109474" y="529589"/>
                </a:lnTo>
                <a:lnTo>
                  <a:pt x="169418" y="567689"/>
                </a:lnTo>
                <a:lnTo>
                  <a:pt x="209930" y="582929"/>
                </a:lnTo>
                <a:lnTo>
                  <a:pt x="253365" y="593089"/>
                </a:lnTo>
                <a:lnTo>
                  <a:pt x="283337" y="595629"/>
                </a:lnTo>
                <a:lnTo>
                  <a:pt x="313944" y="595629"/>
                </a:lnTo>
                <a:lnTo>
                  <a:pt x="358648" y="590550"/>
                </a:lnTo>
                <a:lnTo>
                  <a:pt x="401066" y="577850"/>
                </a:lnTo>
                <a:lnTo>
                  <a:pt x="427736" y="566419"/>
                </a:lnTo>
                <a:lnTo>
                  <a:pt x="433120" y="563879"/>
                </a:lnTo>
                <a:lnTo>
                  <a:pt x="297815" y="563879"/>
                </a:lnTo>
                <a:lnTo>
                  <a:pt x="257428" y="560069"/>
                </a:lnTo>
                <a:lnTo>
                  <a:pt x="206755" y="547369"/>
                </a:lnTo>
                <a:lnTo>
                  <a:pt x="171450" y="530859"/>
                </a:lnTo>
                <a:lnTo>
                  <a:pt x="129159" y="502919"/>
                </a:lnTo>
                <a:lnTo>
                  <a:pt x="93345" y="466089"/>
                </a:lnTo>
                <a:lnTo>
                  <a:pt x="64770" y="424179"/>
                </a:lnTo>
                <a:lnTo>
                  <a:pt x="44830" y="377189"/>
                </a:lnTo>
                <a:lnTo>
                  <a:pt x="35941" y="337819"/>
                </a:lnTo>
                <a:lnTo>
                  <a:pt x="32893" y="298450"/>
                </a:lnTo>
                <a:lnTo>
                  <a:pt x="33274" y="284479"/>
                </a:lnTo>
                <a:lnTo>
                  <a:pt x="38353" y="245109"/>
                </a:lnTo>
                <a:lnTo>
                  <a:pt x="49022" y="207009"/>
                </a:lnTo>
                <a:lnTo>
                  <a:pt x="65024" y="171450"/>
                </a:lnTo>
                <a:lnTo>
                  <a:pt x="93599" y="129539"/>
                </a:lnTo>
                <a:lnTo>
                  <a:pt x="129540" y="93979"/>
                </a:lnTo>
                <a:lnTo>
                  <a:pt x="171830" y="64769"/>
                </a:lnTo>
                <a:lnTo>
                  <a:pt x="207010" y="49529"/>
                </a:lnTo>
                <a:lnTo>
                  <a:pt x="244601" y="38100"/>
                </a:lnTo>
                <a:lnTo>
                  <a:pt x="257810" y="36829"/>
                </a:lnTo>
                <a:lnTo>
                  <a:pt x="271018" y="34289"/>
                </a:lnTo>
                <a:lnTo>
                  <a:pt x="284479" y="33019"/>
                </a:lnTo>
                <a:lnTo>
                  <a:pt x="434289" y="33019"/>
                </a:lnTo>
                <a:lnTo>
                  <a:pt x="426593" y="29209"/>
                </a:lnTo>
                <a:lnTo>
                  <a:pt x="413385" y="22859"/>
                </a:lnTo>
                <a:lnTo>
                  <a:pt x="399669" y="17779"/>
                </a:lnTo>
                <a:lnTo>
                  <a:pt x="386079" y="13969"/>
                </a:lnTo>
                <a:lnTo>
                  <a:pt x="371601" y="8889"/>
                </a:lnTo>
                <a:lnTo>
                  <a:pt x="327660" y="1269"/>
                </a:lnTo>
                <a:lnTo>
                  <a:pt x="312547" y="1269"/>
                </a:lnTo>
                <a:lnTo>
                  <a:pt x="297179" y="0"/>
                </a:lnTo>
                <a:close/>
              </a:path>
              <a:path w="596265" h="595630">
                <a:moveTo>
                  <a:pt x="434289" y="33019"/>
                </a:moveTo>
                <a:lnTo>
                  <a:pt x="311658" y="33019"/>
                </a:lnTo>
                <a:lnTo>
                  <a:pt x="325120" y="34289"/>
                </a:lnTo>
                <a:lnTo>
                  <a:pt x="338454" y="36829"/>
                </a:lnTo>
                <a:lnTo>
                  <a:pt x="389254" y="49529"/>
                </a:lnTo>
                <a:lnTo>
                  <a:pt x="424434" y="64769"/>
                </a:lnTo>
                <a:lnTo>
                  <a:pt x="466725" y="93979"/>
                </a:lnTo>
                <a:lnTo>
                  <a:pt x="502666" y="129539"/>
                </a:lnTo>
                <a:lnTo>
                  <a:pt x="536955" y="182879"/>
                </a:lnTo>
                <a:lnTo>
                  <a:pt x="542163" y="195579"/>
                </a:lnTo>
                <a:lnTo>
                  <a:pt x="546989" y="207009"/>
                </a:lnTo>
                <a:lnTo>
                  <a:pt x="557529" y="245109"/>
                </a:lnTo>
                <a:lnTo>
                  <a:pt x="562610" y="284479"/>
                </a:lnTo>
                <a:lnTo>
                  <a:pt x="562991" y="298450"/>
                </a:lnTo>
                <a:lnTo>
                  <a:pt x="562610" y="312419"/>
                </a:lnTo>
                <a:lnTo>
                  <a:pt x="557529" y="351789"/>
                </a:lnTo>
                <a:lnTo>
                  <a:pt x="546862" y="389889"/>
                </a:lnTo>
                <a:lnTo>
                  <a:pt x="517525" y="447039"/>
                </a:lnTo>
                <a:lnTo>
                  <a:pt x="485140" y="486409"/>
                </a:lnTo>
                <a:lnTo>
                  <a:pt x="445897" y="518159"/>
                </a:lnTo>
                <a:lnTo>
                  <a:pt x="412750" y="537209"/>
                </a:lnTo>
                <a:lnTo>
                  <a:pt x="364109" y="554989"/>
                </a:lnTo>
                <a:lnTo>
                  <a:pt x="297815" y="563879"/>
                </a:lnTo>
                <a:lnTo>
                  <a:pt x="433120" y="563879"/>
                </a:lnTo>
                <a:lnTo>
                  <a:pt x="488569" y="527050"/>
                </a:lnTo>
                <a:lnTo>
                  <a:pt x="528701" y="486409"/>
                </a:lnTo>
                <a:lnTo>
                  <a:pt x="560197" y="439419"/>
                </a:lnTo>
                <a:lnTo>
                  <a:pt x="578103" y="400050"/>
                </a:lnTo>
                <a:lnTo>
                  <a:pt x="589915" y="358139"/>
                </a:lnTo>
                <a:lnTo>
                  <a:pt x="595502" y="312419"/>
                </a:lnTo>
                <a:lnTo>
                  <a:pt x="595884" y="297179"/>
                </a:lnTo>
                <a:lnTo>
                  <a:pt x="595376" y="281939"/>
                </a:lnTo>
                <a:lnTo>
                  <a:pt x="589661" y="237489"/>
                </a:lnTo>
                <a:lnTo>
                  <a:pt x="577596" y="195579"/>
                </a:lnTo>
                <a:lnTo>
                  <a:pt x="559180" y="154939"/>
                </a:lnTo>
                <a:lnTo>
                  <a:pt x="527050" y="107950"/>
                </a:lnTo>
                <a:lnTo>
                  <a:pt x="486537" y="67309"/>
                </a:lnTo>
                <a:lnTo>
                  <a:pt x="439420" y="35559"/>
                </a:lnTo>
                <a:lnTo>
                  <a:pt x="434289" y="33019"/>
                </a:lnTo>
                <a:close/>
              </a:path>
              <a:path w="596265" h="595630">
                <a:moveTo>
                  <a:pt x="311403" y="44450"/>
                </a:moveTo>
                <a:lnTo>
                  <a:pt x="285242" y="44450"/>
                </a:lnTo>
                <a:lnTo>
                  <a:pt x="259715" y="46989"/>
                </a:lnTo>
                <a:lnTo>
                  <a:pt x="199517" y="63500"/>
                </a:lnTo>
                <a:lnTo>
                  <a:pt x="156591" y="87629"/>
                </a:lnTo>
                <a:lnTo>
                  <a:pt x="118872" y="118109"/>
                </a:lnTo>
                <a:lnTo>
                  <a:pt x="87757" y="154939"/>
                </a:lnTo>
                <a:lnTo>
                  <a:pt x="64008" y="199389"/>
                </a:lnTo>
                <a:lnTo>
                  <a:pt x="49149" y="246379"/>
                </a:lnTo>
                <a:lnTo>
                  <a:pt x="44323" y="284479"/>
                </a:lnTo>
                <a:lnTo>
                  <a:pt x="43942" y="297179"/>
                </a:lnTo>
                <a:lnTo>
                  <a:pt x="44172" y="309879"/>
                </a:lnTo>
                <a:lnTo>
                  <a:pt x="49022" y="349250"/>
                </a:lnTo>
                <a:lnTo>
                  <a:pt x="63626" y="396239"/>
                </a:lnTo>
                <a:lnTo>
                  <a:pt x="86741" y="439419"/>
                </a:lnTo>
                <a:lnTo>
                  <a:pt x="117728" y="477519"/>
                </a:lnTo>
                <a:lnTo>
                  <a:pt x="155194" y="508000"/>
                </a:lnTo>
                <a:lnTo>
                  <a:pt x="210185" y="537209"/>
                </a:lnTo>
                <a:lnTo>
                  <a:pt x="258825" y="549909"/>
                </a:lnTo>
                <a:lnTo>
                  <a:pt x="284479" y="552450"/>
                </a:lnTo>
                <a:lnTo>
                  <a:pt x="310642" y="552450"/>
                </a:lnTo>
                <a:lnTo>
                  <a:pt x="336169" y="549909"/>
                </a:lnTo>
                <a:lnTo>
                  <a:pt x="361061" y="544829"/>
                </a:lnTo>
                <a:lnTo>
                  <a:pt x="373252" y="541019"/>
                </a:lnTo>
                <a:lnTo>
                  <a:pt x="284734" y="541019"/>
                </a:lnTo>
                <a:lnTo>
                  <a:pt x="260223" y="538479"/>
                </a:lnTo>
                <a:lnTo>
                  <a:pt x="236347" y="533400"/>
                </a:lnTo>
                <a:lnTo>
                  <a:pt x="225171" y="530859"/>
                </a:lnTo>
                <a:lnTo>
                  <a:pt x="213614" y="525779"/>
                </a:lnTo>
                <a:lnTo>
                  <a:pt x="202819" y="521969"/>
                </a:lnTo>
                <a:lnTo>
                  <a:pt x="160909" y="499109"/>
                </a:lnTo>
                <a:lnTo>
                  <a:pt x="125095" y="468629"/>
                </a:lnTo>
                <a:lnTo>
                  <a:pt x="95630" y="433069"/>
                </a:lnTo>
                <a:lnTo>
                  <a:pt x="73660" y="392429"/>
                </a:lnTo>
                <a:lnTo>
                  <a:pt x="59690" y="346709"/>
                </a:lnTo>
                <a:lnTo>
                  <a:pt x="54864" y="297179"/>
                </a:lnTo>
                <a:lnTo>
                  <a:pt x="55245" y="284479"/>
                </a:lnTo>
                <a:lnTo>
                  <a:pt x="62611" y="236219"/>
                </a:lnTo>
                <a:lnTo>
                  <a:pt x="65913" y="226059"/>
                </a:lnTo>
                <a:lnTo>
                  <a:pt x="69850" y="213359"/>
                </a:lnTo>
                <a:lnTo>
                  <a:pt x="97027" y="161289"/>
                </a:lnTo>
                <a:lnTo>
                  <a:pt x="127000" y="125729"/>
                </a:lnTo>
                <a:lnTo>
                  <a:pt x="163195" y="95250"/>
                </a:lnTo>
                <a:lnTo>
                  <a:pt x="203962" y="73659"/>
                </a:lnTo>
                <a:lnTo>
                  <a:pt x="249427" y="59689"/>
                </a:lnTo>
                <a:lnTo>
                  <a:pt x="261620" y="58419"/>
                </a:lnTo>
                <a:lnTo>
                  <a:pt x="273812" y="55879"/>
                </a:lnTo>
                <a:lnTo>
                  <a:pt x="286130" y="55879"/>
                </a:lnTo>
                <a:lnTo>
                  <a:pt x="298703" y="54609"/>
                </a:lnTo>
                <a:lnTo>
                  <a:pt x="369908" y="54609"/>
                </a:lnTo>
                <a:lnTo>
                  <a:pt x="361950" y="52069"/>
                </a:lnTo>
                <a:lnTo>
                  <a:pt x="337185" y="46989"/>
                </a:lnTo>
                <a:lnTo>
                  <a:pt x="311403" y="44450"/>
                </a:lnTo>
                <a:close/>
              </a:path>
              <a:path w="596265" h="595630">
                <a:moveTo>
                  <a:pt x="369908" y="54609"/>
                </a:moveTo>
                <a:lnTo>
                  <a:pt x="298703" y="54609"/>
                </a:lnTo>
                <a:lnTo>
                  <a:pt x="347725" y="59689"/>
                </a:lnTo>
                <a:lnTo>
                  <a:pt x="359537" y="63500"/>
                </a:lnTo>
                <a:lnTo>
                  <a:pt x="414400" y="85089"/>
                </a:lnTo>
                <a:lnTo>
                  <a:pt x="453644" y="111759"/>
                </a:lnTo>
                <a:lnTo>
                  <a:pt x="486410" y="144779"/>
                </a:lnTo>
                <a:lnTo>
                  <a:pt x="512318" y="184150"/>
                </a:lnTo>
                <a:lnTo>
                  <a:pt x="530225" y="226059"/>
                </a:lnTo>
                <a:lnTo>
                  <a:pt x="539750" y="274319"/>
                </a:lnTo>
                <a:lnTo>
                  <a:pt x="541020" y="298450"/>
                </a:lnTo>
                <a:lnTo>
                  <a:pt x="540639" y="311150"/>
                </a:lnTo>
                <a:lnTo>
                  <a:pt x="533273" y="359409"/>
                </a:lnTo>
                <a:lnTo>
                  <a:pt x="516763" y="403859"/>
                </a:lnTo>
                <a:lnTo>
                  <a:pt x="511301" y="415289"/>
                </a:lnTo>
                <a:lnTo>
                  <a:pt x="484759" y="453389"/>
                </a:lnTo>
                <a:lnTo>
                  <a:pt x="451485" y="486409"/>
                </a:lnTo>
                <a:lnTo>
                  <a:pt x="412623" y="513079"/>
                </a:lnTo>
                <a:lnTo>
                  <a:pt x="391922" y="521969"/>
                </a:lnTo>
                <a:lnTo>
                  <a:pt x="380873" y="527050"/>
                </a:lnTo>
                <a:lnTo>
                  <a:pt x="369697" y="530859"/>
                </a:lnTo>
                <a:lnTo>
                  <a:pt x="334264" y="538479"/>
                </a:lnTo>
                <a:lnTo>
                  <a:pt x="309752" y="541019"/>
                </a:lnTo>
                <a:lnTo>
                  <a:pt x="373252" y="541019"/>
                </a:lnTo>
                <a:lnTo>
                  <a:pt x="418338" y="521969"/>
                </a:lnTo>
                <a:lnTo>
                  <a:pt x="458977" y="495300"/>
                </a:lnTo>
                <a:lnTo>
                  <a:pt x="493522" y="461009"/>
                </a:lnTo>
                <a:lnTo>
                  <a:pt x="521080" y="419100"/>
                </a:lnTo>
                <a:lnTo>
                  <a:pt x="540385" y="374650"/>
                </a:lnTo>
                <a:lnTo>
                  <a:pt x="550672" y="325119"/>
                </a:lnTo>
                <a:lnTo>
                  <a:pt x="551942" y="298450"/>
                </a:lnTo>
                <a:lnTo>
                  <a:pt x="551713" y="287019"/>
                </a:lnTo>
                <a:lnTo>
                  <a:pt x="546862" y="247650"/>
                </a:lnTo>
                <a:lnTo>
                  <a:pt x="536701" y="210819"/>
                </a:lnTo>
                <a:lnTo>
                  <a:pt x="509016" y="157479"/>
                </a:lnTo>
                <a:lnTo>
                  <a:pt x="478154" y="119379"/>
                </a:lnTo>
                <a:lnTo>
                  <a:pt x="440690" y="87629"/>
                </a:lnTo>
                <a:lnTo>
                  <a:pt x="397255" y="64769"/>
                </a:lnTo>
                <a:lnTo>
                  <a:pt x="385825" y="59689"/>
                </a:lnTo>
                <a:lnTo>
                  <a:pt x="369908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73840" y="1847088"/>
            <a:ext cx="596265" cy="594360"/>
          </a:xfrm>
          <a:custGeom>
            <a:avLst/>
            <a:gdLst/>
            <a:ahLst/>
            <a:cxnLst/>
            <a:rect l="l" t="t" r="r" b="b"/>
            <a:pathLst>
              <a:path w="596265" h="594360">
                <a:moveTo>
                  <a:pt x="297926" y="0"/>
                </a:moveTo>
                <a:lnTo>
                  <a:pt x="2905" y="554609"/>
                </a:lnTo>
                <a:lnTo>
                  <a:pt x="0" y="568134"/>
                </a:lnTo>
                <a:lnTo>
                  <a:pt x="1172" y="574932"/>
                </a:lnTo>
                <a:lnTo>
                  <a:pt x="27416" y="594360"/>
                </a:lnTo>
                <a:lnTo>
                  <a:pt x="568436" y="594360"/>
                </a:lnTo>
                <a:lnTo>
                  <a:pt x="595852" y="568134"/>
                </a:lnTo>
                <a:lnTo>
                  <a:pt x="595305" y="561466"/>
                </a:lnTo>
                <a:lnTo>
                  <a:pt x="36306" y="561466"/>
                </a:lnTo>
                <a:lnTo>
                  <a:pt x="297926" y="39624"/>
                </a:lnTo>
                <a:lnTo>
                  <a:pt x="334727" y="39624"/>
                </a:lnTo>
                <a:lnTo>
                  <a:pt x="322437" y="15112"/>
                </a:lnTo>
                <a:lnTo>
                  <a:pt x="318089" y="8840"/>
                </a:lnTo>
                <a:lnTo>
                  <a:pt x="312324" y="4079"/>
                </a:lnTo>
                <a:lnTo>
                  <a:pt x="305488" y="1057"/>
                </a:lnTo>
                <a:lnTo>
                  <a:pt x="297926" y="0"/>
                </a:lnTo>
                <a:close/>
              </a:path>
              <a:path w="596265" h="594360">
                <a:moveTo>
                  <a:pt x="334727" y="39624"/>
                </a:moveTo>
                <a:lnTo>
                  <a:pt x="297926" y="39624"/>
                </a:lnTo>
                <a:lnTo>
                  <a:pt x="559546" y="561466"/>
                </a:lnTo>
                <a:lnTo>
                  <a:pt x="595305" y="561466"/>
                </a:lnTo>
                <a:lnTo>
                  <a:pt x="595286" y="561240"/>
                </a:lnTo>
                <a:lnTo>
                  <a:pt x="592947" y="554609"/>
                </a:lnTo>
                <a:lnTo>
                  <a:pt x="334727" y="39624"/>
                </a:lnTo>
                <a:close/>
              </a:path>
              <a:path w="596265" h="594360">
                <a:moveTo>
                  <a:pt x="297926" y="64135"/>
                </a:moveTo>
                <a:lnTo>
                  <a:pt x="54086" y="550417"/>
                </a:lnTo>
                <a:lnTo>
                  <a:pt x="541766" y="550417"/>
                </a:lnTo>
                <a:lnTo>
                  <a:pt x="536289" y="539496"/>
                </a:lnTo>
                <a:lnTo>
                  <a:pt x="71866" y="539496"/>
                </a:lnTo>
                <a:lnTo>
                  <a:pt x="297926" y="88646"/>
                </a:lnTo>
                <a:lnTo>
                  <a:pt x="310216" y="88646"/>
                </a:lnTo>
                <a:lnTo>
                  <a:pt x="297926" y="64135"/>
                </a:lnTo>
                <a:close/>
              </a:path>
              <a:path w="596265" h="594360">
                <a:moveTo>
                  <a:pt x="310216" y="88646"/>
                </a:moveTo>
                <a:lnTo>
                  <a:pt x="297926" y="88646"/>
                </a:lnTo>
                <a:lnTo>
                  <a:pt x="523986" y="539496"/>
                </a:lnTo>
                <a:lnTo>
                  <a:pt x="536289" y="539496"/>
                </a:lnTo>
                <a:lnTo>
                  <a:pt x="310216" y="88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8659" y="2491739"/>
            <a:ext cx="1807845" cy="150622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825"/>
              </a:spcBef>
            </a:pPr>
            <a:r>
              <a:rPr sz="2000" spc="-5" dirty="0">
                <a:latin typeface="Tahoma"/>
                <a:cs typeface="Tahoma"/>
              </a:rPr>
              <a:t>circular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shapes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32220" y="2703576"/>
            <a:ext cx="349250" cy="349250"/>
            <a:chOff x="6332220" y="2703576"/>
            <a:chExt cx="349250" cy="349250"/>
          </a:xfrm>
        </p:grpSpPr>
        <p:sp>
          <p:nvSpPr>
            <p:cNvPr id="13" name="object 13"/>
            <p:cNvSpPr/>
            <p:nvPr/>
          </p:nvSpPr>
          <p:spPr>
            <a:xfrm>
              <a:off x="6362700" y="273405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BD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2700" y="273405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60959">
              <a:solidFill>
                <a:srgbClr val="BDF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658111" y="3203448"/>
            <a:ext cx="346075" cy="344805"/>
          </a:xfrm>
          <a:custGeom>
            <a:avLst/>
            <a:gdLst/>
            <a:ahLst/>
            <a:cxnLst/>
            <a:rect l="l" t="t" r="r" b="b"/>
            <a:pathLst>
              <a:path w="346075" h="344804">
                <a:moveTo>
                  <a:pt x="172974" y="0"/>
                </a:moveTo>
                <a:lnTo>
                  <a:pt x="127000" y="6150"/>
                </a:lnTo>
                <a:lnTo>
                  <a:pt x="85682" y="23509"/>
                </a:lnTo>
                <a:lnTo>
                  <a:pt x="50673" y="50434"/>
                </a:lnTo>
                <a:lnTo>
                  <a:pt x="23622" y="85287"/>
                </a:lnTo>
                <a:lnTo>
                  <a:pt x="6180" y="126426"/>
                </a:lnTo>
                <a:lnTo>
                  <a:pt x="0" y="172212"/>
                </a:lnTo>
                <a:lnTo>
                  <a:pt x="6180" y="217997"/>
                </a:lnTo>
                <a:lnTo>
                  <a:pt x="23622" y="259136"/>
                </a:lnTo>
                <a:lnTo>
                  <a:pt x="50673" y="293989"/>
                </a:lnTo>
                <a:lnTo>
                  <a:pt x="85682" y="320914"/>
                </a:lnTo>
                <a:lnTo>
                  <a:pt x="127000" y="338273"/>
                </a:lnTo>
                <a:lnTo>
                  <a:pt x="172974" y="344424"/>
                </a:lnTo>
                <a:lnTo>
                  <a:pt x="218948" y="338273"/>
                </a:lnTo>
                <a:lnTo>
                  <a:pt x="260265" y="320914"/>
                </a:lnTo>
                <a:lnTo>
                  <a:pt x="295275" y="293989"/>
                </a:lnTo>
                <a:lnTo>
                  <a:pt x="322325" y="259136"/>
                </a:lnTo>
                <a:lnTo>
                  <a:pt x="339767" y="217997"/>
                </a:lnTo>
                <a:lnTo>
                  <a:pt x="345948" y="172212"/>
                </a:lnTo>
                <a:lnTo>
                  <a:pt x="339767" y="126426"/>
                </a:lnTo>
                <a:lnTo>
                  <a:pt x="322325" y="85287"/>
                </a:lnTo>
                <a:lnTo>
                  <a:pt x="295275" y="50434"/>
                </a:lnTo>
                <a:lnTo>
                  <a:pt x="260265" y="23509"/>
                </a:lnTo>
                <a:lnTo>
                  <a:pt x="218948" y="6150"/>
                </a:lnTo>
                <a:lnTo>
                  <a:pt x="1729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097268" y="2703576"/>
            <a:ext cx="349250" cy="349250"/>
            <a:chOff x="7097268" y="2703576"/>
            <a:chExt cx="349250" cy="349250"/>
          </a:xfrm>
        </p:grpSpPr>
        <p:sp>
          <p:nvSpPr>
            <p:cNvPr id="17" name="object 17"/>
            <p:cNvSpPr/>
            <p:nvPr/>
          </p:nvSpPr>
          <p:spPr>
            <a:xfrm>
              <a:off x="7127748" y="273405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18" y="0"/>
                  </a:moveTo>
                  <a:lnTo>
                    <a:pt x="0" y="288036"/>
                  </a:lnTo>
                  <a:lnTo>
                    <a:pt x="288035" y="288036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27748" y="273405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144018" y="0"/>
                  </a:lnTo>
                  <a:lnTo>
                    <a:pt x="288035" y="288036"/>
                  </a:lnTo>
                  <a:lnTo>
                    <a:pt x="0" y="288036"/>
                  </a:lnTo>
                  <a:close/>
                </a:path>
              </a:pathLst>
            </a:custGeom>
            <a:ln w="60959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773923" y="2705100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172974" y="0"/>
                </a:moveTo>
                <a:lnTo>
                  <a:pt x="127000" y="6180"/>
                </a:lnTo>
                <a:lnTo>
                  <a:pt x="85682" y="23622"/>
                </a:lnTo>
                <a:lnTo>
                  <a:pt x="50673" y="50673"/>
                </a:lnTo>
                <a:lnTo>
                  <a:pt x="23622" y="85682"/>
                </a:lnTo>
                <a:lnTo>
                  <a:pt x="6180" y="127000"/>
                </a:lnTo>
                <a:lnTo>
                  <a:pt x="0" y="172974"/>
                </a:lnTo>
                <a:lnTo>
                  <a:pt x="6180" y="218948"/>
                </a:lnTo>
                <a:lnTo>
                  <a:pt x="23622" y="260265"/>
                </a:lnTo>
                <a:lnTo>
                  <a:pt x="50673" y="295275"/>
                </a:lnTo>
                <a:lnTo>
                  <a:pt x="85682" y="322325"/>
                </a:lnTo>
                <a:lnTo>
                  <a:pt x="127000" y="339767"/>
                </a:lnTo>
                <a:lnTo>
                  <a:pt x="172974" y="345948"/>
                </a:lnTo>
                <a:lnTo>
                  <a:pt x="218948" y="339767"/>
                </a:lnTo>
                <a:lnTo>
                  <a:pt x="260265" y="322325"/>
                </a:lnTo>
                <a:lnTo>
                  <a:pt x="295275" y="295275"/>
                </a:lnTo>
                <a:lnTo>
                  <a:pt x="322325" y="260265"/>
                </a:lnTo>
                <a:lnTo>
                  <a:pt x="339767" y="218948"/>
                </a:lnTo>
                <a:lnTo>
                  <a:pt x="345948" y="172974"/>
                </a:lnTo>
                <a:lnTo>
                  <a:pt x="339767" y="127000"/>
                </a:lnTo>
                <a:lnTo>
                  <a:pt x="322325" y="85682"/>
                </a:lnTo>
                <a:lnTo>
                  <a:pt x="295275" y="50673"/>
                </a:lnTo>
                <a:lnTo>
                  <a:pt x="260265" y="23622"/>
                </a:lnTo>
                <a:lnTo>
                  <a:pt x="218948" y="6180"/>
                </a:lnTo>
                <a:lnTo>
                  <a:pt x="172974" y="0"/>
                </a:lnTo>
                <a:close/>
              </a:path>
            </a:pathLst>
          </a:custGeom>
          <a:solidFill>
            <a:srgbClr val="78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69352" y="3427476"/>
            <a:ext cx="346075" cy="344805"/>
          </a:xfrm>
          <a:custGeom>
            <a:avLst/>
            <a:gdLst/>
            <a:ahLst/>
            <a:cxnLst/>
            <a:rect l="l" t="t" r="r" b="b"/>
            <a:pathLst>
              <a:path w="346075" h="344804">
                <a:moveTo>
                  <a:pt x="172974" y="0"/>
                </a:moveTo>
                <a:lnTo>
                  <a:pt x="127000" y="6150"/>
                </a:lnTo>
                <a:lnTo>
                  <a:pt x="85682" y="23509"/>
                </a:lnTo>
                <a:lnTo>
                  <a:pt x="50673" y="50434"/>
                </a:lnTo>
                <a:lnTo>
                  <a:pt x="23622" y="85287"/>
                </a:lnTo>
                <a:lnTo>
                  <a:pt x="6180" y="126426"/>
                </a:lnTo>
                <a:lnTo>
                  <a:pt x="0" y="172212"/>
                </a:lnTo>
                <a:lnTo>
                  <a:pt x="6180" y="217997"/>
                </a:lnTo>
                <a:lnTo>
                  <a:pt x="23622" y="259136"/>
                </a:lnTo>
                <a:lnTo>
                  <a:pt x="50673" y="293989"/>
                </a:lnTo>
                <a:lnTo>
                  <a:pt x="85682" y="320914"/>
                </a:lnTo>
                <a:lnTo>
                  <a:pt x="127000" y="338273"/>
                </a:lnTo>
                <a:lnTo>
                  <a:pt x="172974" y="344424"/>
                </a:lnTo>
                <a:lnTo>
                  <a:pt x="218948" y="338273"/>
                </a:lnTo>
                <a:lnTo>
                  <a:pt x="260265" y="320914"/>
                </a:lnTo>
                <a:lnTo>
                  <a:pt x="295275" y="293989"/>
                </a:lnTo>
                <a:lnTo>
                  <a:pt x="322325" y="259136"/>
                </a:lnTo>
                <a:lnTo>
                  <a:pt x="339767" y="217997"/>
                </a:lnTo>
                <a:lnTo>
                  <a:pt x="345948" y="172212"/>
                </a:lnTo>
                <a:lnTo>
                  <a:pt x="339767" y="126426"/>
                </a:lnTo>
                <a:lnTo>
                  <a:pt x="322325" y="85287"/>
                </a:lnTo>
                <a:lnTo>
                  <a:pt x="295275" y="50434"/>
                </a:lnTo>
                <a:lnTo>
                  <a:pt x="260265" y="23509"/>
                </a:lnTo>
                <a:lnTo>
                  <a:pt x="218948" y="6150"/>
                </a:lnTo>
                <a:lnTo>
                  <a:pt x="1729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61974" y="1256447"/>
            <a:ext cx="2872740" cy="1074420"/>
          </a:xfrm>
          <a:custGeom>
            <a:avLst/>
            <a:gdLst/>
            <a:ahLst/>
            <a:cxnLst/>
            <a:rect l="l" t="t" r="r" b="b"/>
            <a:pathLst>
              <a:path w="2872740" h="1074420">
                <a:moveTo>
                  <a:pt x="606625" y="1074002"/>
                </a:moveTo>
                <a:lnTo>
                  <a:pt x="718385" y="748120"/>
                </a:lnTo>
                <a:lnTo>
                  <a:pt x="648926" y="736205"/>
                </a:lnTo>
                <a:lnTo>
                  <a:pt x="582732" y="723376"/>
                </a:lnTo>
                <a:lnTo>
                  <a:pt x="519847" y="709681"/>
                </a:lnTo>
                <a:lnTo>
                  <a:pt x="460316" y="695164"/>
                </a:lnTo>
                <a:lnTo>
                  <a:pt x="404182" y="679873"/>
                </a:lnTo>
                <a:lnTo>
                  <a:pt x="351491" y="663853"/>
                </a:lnTo>
                <a:lnTo>
                  <a:pt x="302287" y="647152"/>
                </a:lnTo>
                <a:lnTo>
                  <a:pt x="256614" y="629814"/>
                </a:lnTo>
                <a:lnTo>
                  <a:pt x="214517" y="611886"/>
                </a:lnTo>
                <a:lnTo>
                  <a:pt x="176041" y="593414"/>
                </a:lnTo>
                <a:lnTo>
                  <a:pt x="141229" y="574445"/>
                </a:lnTo>
                <a:lnTo>
                  <a:pt x="82777" y="535200"/>
                </a:lnTo>
                <a:lnTo>
                  <a:pt x="39518" y="494520"/>
                </a:lnTo>
                <a:lnTo>
                  <a:pt x="11807" y="452774"/>
                </a:lnTo>
                <a:lnTo>
                  <a:pt x="0" y="410332"/>
                </a:lnTo>
                <a:lnTo>
                  <a:pt x="171" y="388965"/>
                </a:lnTo>
                <a:lnTo>
                  <a:pt x="12886" y="346173"/>
                </a:lnTo>
                <a:lnTo>
                  <a:pt x="42395" y="303609"/>
                </a:lnTo>
                <a:lnTo>
                  <a:pt x="89052" y="261643"/>
                </a:lnTo>
                <a:lnTo>
                  <a:pt x="153214" y="220644"/>
                </a:lnTo>
                <a:lnTo>
                  <a:pt x="191970" y="200623"/>
                </a:lnTo>
                <a:lnTo>
                  <a:pt x="254957" y="172809"/>
                </a:lnTo>
                <a:lnTo>
                  <a:pt x="324670" y="146922"/>
                </a:lnTo>
                <a:lnTo>
                  <a:pt x="361891" y="134713"/>
                </a:lnTo>
                <a:lnTo>
                  <a:pt x="400604" y="123001"/>
                </a:lnTo>
                <a:lnTo>
                  <a:pt x="440746" y="111789"/>
                </a:lnTo>
                <a:lnTo>
                  <a:pt x="482255" y="101083"/>
                </a:lnTo>
                <a:lnTo>
                  <a:pt x="525066" y="90887"/>
                </a:lnTo>
                <a:lnTo>
                  <a:pt x="569117" y="81205"/>
                </a:lnTo>
                <a:lnTo>
                  <a:pt x="614344" y="72044"/>
                </a:lnTo>
                <a:lnTo>
                  <a:pt x="660685" y="63407"/>
                </a:lnTo>
                <a:lnTo>
                  <a:pt x="708076" y="55299"/>
                </a:lnTo>
                <a:lnTo>
                  <a:pt x="756454" y="47725"/>
                </a:lnTo>
                <a:lnTo>
                  <a:pt x="805757" y="40690"/>
                </a:lnTo>
                <a:lnTo>
                  <a:pt x="855920" y="34198"/>
                </a:lnTo>
                <a:lnTo>
                  <a:pt x="906881" y="28254"/>
                </a:lnTo>
                <a:lnTo>
                  <a:pt x="958577" y="22863"/>
                </a:lnTo>
                <a:lnTo>
                  <a:pt x="1010945" y="18030"/>
                </a:lnTo>
                <a:lnTo>
                  <a:pt x="1063920" y="13759"/>
                </a:lnTo>
                <a:lnTo>
                  <a:pt x="1117442" y="10054"/>
                </a:lnTo>
                <a:lnTo>
                  <a:pt x="1171445" y="6922"/>
                </a:lnTo>
                <a:lnTo>
                  <a:pt x="1225867" y="4365"/>
                </a:lnTo>
                <a:lnTo>
                  <a:pt x="1280646" y="2390"/>
                </a:lnTo>
                <a:lnTo>
                  <a:pt x="1335717" y="1001"/>
                </a:lnTo>
                <a:lnTo>
                  <a:pt x="1391018" y="203"/>
                </a:lnTo>
                <a:lnTo>
                  <a:pt x="1446485" y="0"/>
                </a:lnTo>
                <a:lnTo>
                  <a:pt x="1502056" y="396"/>
                </a:lnTo>
                <a:lnTo>
                  <a:pt x="1557667" y="1398"/>
                </a:lnTo>
                <a:lnTo>
                  <a:pt x="1613255" y="3009"/>
                </a:lnTo>
                <a:lnTo>
                  <a:pt x="1668757" y="5235"/>
                </a:lnTo>
                <a:lnTo>
                  <a:pt x="1724110" y="8079"/>
                </a:lnTo>
                <a:lnTo>
                  <a:pt x="1779251" y="11547"/>
                </a:lnTo>
                <a:lnTo>
                  <a:pt x="1834117" y="15644"/>
                </a:lnTo>
                <a:lnTo>
                  <a:pt x="1888644" y="20373"/>
                </a:lnTo>
                <a:lnTo>
                  <a:pt x="1942770" y="25741"/>
                </a:lnTo>
                <a:lnTo>
                  <a:pt x="1996430" y="31751"/>
                </a:lnTo>
                <a:lnTo>
                  <a:pt x="2049563" y="38408"/>
                </a:lnTo>
                <a:lnTo>
                  <a:pt x="2102105" y="45718"/>
                </a:lnTo>
                <a:lnTo>
                  <a:pt x="2153993" y="53684"/>
                </a:lnTo>
                <a:lnTo>
                  <a:pt x="2223452" y="65599"/>
                </a:lnTo>
                <a:lnTo>
                  <a:pt x="2289646" y="78428"/>
                </a:lnTo>
                <a:lnTo>
                  <a:pt x="2352531" y="92123"/>
                </a:lnTo>
                <a:lnTo>
                  <a:pt x="2412063" y="106640"/>
                </a:lnTo>
                <a:lnTo>
                  <a:pt x="2468196" y="121931"/>
                </a:lnTo>
                <a:lnTo>
                  <a:pt x="2520887" y="137951"/>
                </a:lnTo>
                <a:lnTo>
                  <a:pt x="2570091" y="154653"/>
                </a:lnTo>
                <a:lnTo>
                  <a:pt x="2615764" y="171991"/>
                </a:lnTo>
                <a:lnTo>
                  <a:pt x="2657861" y="189919"/>
                </a:lnTo>
                <a:lnTo>
                  <a:pt x="2696338" y="208390"/>
                </a:lnTo>
                <a:lnTo>
                  <a:pt x="2731150" y="227359"/>
                </a:lnTo>
                <a:lnTo>
                  <a:pt x="2789601" y="266604"/>
                </a:lnTo>
                <a:lnTo>
                  <a:pt x="2832861" y="307285"/>
                </a:lnTo>
                <a:lnTo>
                  <a:pt x="2860572" y="349031"/>
                </a:lnTo>
                <a:lnTo>
                  <a:pt x="2872379" y="391473"/>
                </a:lnTo>
                <a:lnTo>
                  <a:pt x="2872207" y="412839"/>
                </a:lnTo>
                <a:lnTo>
                  <a:pt x="2859492" y="455631"/>
                </a:lnTo>
                <a:lnTo>
                  <a:pt x="2829983" y="498196"/>
                </a:lnTo>
                <a:lnTo>
                  <a:pt x="2783326" y="540162"/>
                </a:lnTo>
                <a:lnTo>
                  <a:pt x="2719164" y="581160"/>
                </a:lnTo>
                <a:lnTo>
                  <a:pt x="2680408" y="601181"/>
                </a:lnTo>
                <a:lnTo>
                  <a:pt x="2615983" y="629532"/>
                </a:lnTo>
                <a:lnTo>
                  <a:pt x="2544141" y="655995"/>
                </a:lnTo>
                <a:lnTo>
                  <a:pt x="2505604" y="668496"/>
                </a:lnTo>
                <a:lnTo>
                  <a:pt x="2465412" y="680497"/>
                </a:lnTo>
                <a:lnTo>
                  <a:pt x="2423632" y="691990"/>
                </a:lnTo>
                <a:lnTo>
                  <a:pt x="2380329" y="702965"/>
                </a:lnTo>
                <a:lnTo>
                  <a:pt x="2335570" y="713413"/>
                </a:lnTo>
                <a:lnTo>
                  <a:pt x="2289421" y="723325"/>
                </a:lnTo>
                <a:lnTo>
                  <a:pt x="2241948" y="732693"/>
                </a:lnTo>
                <a:lnTo>
                  <a:pt x="2193219" y="741507"/>
                </a:lnTo>
                <a:lnTo>
                  <a:pt x="2143299" y="749758"/>
                </a:lnTo>
                <a:lnTo>
                  <a:pt x="2092254" y="757436"/>
                </a:lnTo>
                <a:lnTo>
                  <a:pt x="2040152" y="764534"/>
                </a:lnTo>
                <a:lnTo>
                  <a:pt x="1987058" y="771041"/>
                </a:lnTo>
                <a:lnTo>
                  <a:pt x="1933039" y="776948"/>
                </a:lnTo>
                <a:lnTo>
                  <a:pt x="1878161" y="782248"/>
                </a:lnTo>
                <a:lnTo>
                  <a:pt x="1822491" y="786929"/>
                </a:lnTo>
                <a:lnTo>
                  <a:pt x="1766094" y="790984"/>
                </a:lnTo>
                <a:lnTo>
                  <a:pt x="1709038" y="794403"/>
                </a:lnTo>
                <a:lnTo>
                  <a:pt x="1651388" y="797177"/>
                </a:lnTo>
                <a:lnTo>
                  <a:pt x="1593212" y="799298"/>
                </a:lnTo>
                <a:lnTo>
                  <a:pt x="1534574" y="800755"/>
                </a:lnTo>
                <a:lnTo>
                  <a:pt x="1475542" y="801540"/>
                </a:lnTo>
                <a:lnTo>
                  <a:pt x="1416183" y="801644"/>
                </a:lnTo>
                <a:lnTo>
                  <a:pt x="1356561" y="801057"/>
                </a:lnTo>
                <a:lnTo>
                  <a:pt x="1296745" y="799772"/>
                </a:lnTo>
                <a:lnTo>
                  <a:pt x="1236799" y="797777"/>
                </a:lnTo>
                <a:lnTo>
                  <a:pt x="606625" y="107400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47927" y="3130295"/>
            <a:ext cx="558165" cy="518159"/>
            <a:chOff x="947927" y="3130295"/>
            <a:chExt cx="558165" cy="518159"/>
          </a:xfrm>
        </p:grpSpPr>
        <p:sp>
          <p:nvSpPr>
            <p:cNvPr id="23" name="object 23"/>
            <p:cNvSpPr/>
            <p:nvPr/>
          </p:nvSpPr>
          <p:spPr>
            <a:xfrm>
              <a:off x="1159763" y="3217163"/>
              <a:ext cx="346075" cy="344805"/>
            </a:xfrm>
            <a:custGeom>
              <a:avLst/>
              <a:gdLst/>
              <a:ahLst/>
              <a:cxnLst/>
              <a:rect l="l" t="t" r="r" b="b"/>
              <a:pathLst>
                <a:path w="346075" h="344804">
                  <a:moveTo>
                    <a:pt x="172974" y="0"/>
                  </a:moveTo>
                  <a:lnTo>
                    <a:pt x="126991" y="6150"/>
                  </a:lnTo>
                  <a:lnTo>
                    <a:pt x="85671" y="23509"/>
                  </a:lnTo>
                  <a:lnTo>
                    <a:pt x="50663" y="50434"/>
                  </a:lnTo>
                  <a:lnTo>
                    <a:pt x="23616" y="85287"/>
                  </a:lnTo>
                  <a:lnTo>
                    <a:pt x="6178" y="126426"/>
                  </a:lnTo>
                  <a:lnTo>
                    <a:pt x="0" y="172212"/>
                  </a:lnTo>
                  <a:lnTo>
                    <a:pt x="6178" y="217997"/>
                  </a:lnTo>
                  <a:lnTo>
                    <a:pt x="23616" y="259136"/>
                  </a:lnTo>
                  <a:lnTo>
                    <a:pt x="50663" y="293989"/>
                  </a:lnTo>
                  <a:lnTo>
                    <a:pt x="85671" y="320914"/>
                  </a:lnTo>
                  <a:lnTo>
                    <a:pt x="126991" y="338273"/>
                  </a:lnTo>
                  <a:lnTo>
                    <a:pt x="172974" y="344424"/>
                  </a:lnTo>
                  <a:lnTo>
                    <a:pt x="218948" y="338273"/>
                  </a:lnTo>
                  <a:lnTo>
                    <a:pt x="260265" y="320914"/>
                  </a:lnTo>
                  <a:lnTo>
                    <a:pt x="295275" y="293989"/>
                  </a:lnTo>
                  <a:lnTo>
                    <a:pt x="322326" y="259136"/>
                  </a:lnTo>
                  <a:lnTo>
                    <a:pt x="339767" y="217997"/>
                  </a:lnTo>
                  <a:lnTo>
                    <a:pt x="345948" y="172212"/>
                  </a:lnTo>
                  <a:lnTo>
                    <a:pt x="339767" y="126426"/>
                  </a:lnTo>
                  <a:lnTo>
                    <a:pt x="322326" y="85287"/>
                  </a:lnTo>
                  <a:lnTo>
                    <a:pt x="295275" y="50434"/>
                  </a:lnTo>
                  <a:lnTo>
                    <a:pt x="260265" y="23509"/>
                  </a:lnTo>
                  <a:lnTo>
                    <a:pt x="218948" y="6150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78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927" y="3130295"/>
              <a:ext cx="173735" cy="51815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00862" y="4242054"/>
            <a:ext cx="186626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Periodic</a:t>
            </a:r>
            <a:r>
              <a:rPr sz="2400" spc="-10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Polling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 Light"/>
                <a:cs typeface="Calibri Light"/>
              </a:rPr>
              <a:t>inefficient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 Light"/>
                <a:cs typeface="Calibri Light"/>
              </a:rPr>
              <a:t>slow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73159" y="6563969"/>
            <a:ext cx="162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58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1783" y="3130295"/>
            <a:ext cx="182880" cy="518159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061716" y="2795016"/>
            <a:ext cx="1484630" cy="759460"/>
            <a:chOff x="3061716" y="2795016"/>
            <a:chExt cx="1484630" cy="759460"/>
          </a:xfrm>
        </p:grpSpPr>
        <p:sp>
          <p:nvSpPr>
            <p:cNvPr id="29" name="object 29"/>
            <p:cNvSpPr/>
            <p:nvPr/>
          </p:nvSpPr>
          <p:spPr>
            <a:xfrm>
              <a:off x="3086862" y="2812542"/>
              <a:ext cx="1442085" cy="325120"/>
            </a:xfrm>
            <a:custGeom>
              <a:avLst/>
              <a:gdLst/>
              <a:ahLst/>
              <a:cxnLst/>
              <a:rect l="l" t="t" r="r" b="b"/>
              <a:pathLst>
                <a:path w="1442085" h="325119">
                  <a:moveTo>
                    <a:pt x="1141984" y="0"/>
                  </a:moveTo>
                  <a:lnTo>
                    <a:pt x="1141984" y="81153"/>
                  </a:lnTo>
                  <a:lnTo>
                    <a:pt x="0" y="81153"/>
                  </a:lnTo>
                  <a:lnTo>
                    <a:pt x="0" y="243459"/>
                  </a:lnTo>
                  <a:lnTo>
                    <a:pt x="1141984" y="243459"/>
                  </a:lnTo>
                  <a:lnTo>
                    <a:pt x="1141984" y="324612"/>
                  </a:lnTo>
                  <a:lnTo>
                    <a:pt x="1441703" y="162306"/>
                  </a:lnTo>
                  <a:lnTo>
                    <a:pt x="1141984" y="0"/>
                  </a:lnTo>
                  <a:close/>
                </a:path>
              </a:pathLst>
            </a:custGeom>
            <a:solidFill>
              <a:srgbClr val="D4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6862" y="2812542"/>
              <a:ext cx="1442085" cy="325120"/>
            </a:xfrm>
            <a:custGeom>
              <a:avLst/>
              <a:gdLst/>
              <a:ahLst/>
              <a:cxnLst/>
              <a:rect l="l" t="t" r="r" b="b"/>
              <a:pathLst>
                <a:path w="1442085" h="325119">
                  <a:moveTo>
                    <a:pt x="0" y="81153"/>
                  </a:moveTo>
                  <a:lnTo>
                    <a:pt x="1141984" y="81153"/>
                  </a:lnTo>
                  <a:lnTo>
                    <a:pt x="1141984" y="0"/>
                  </a:lnTo>
                  <a:lnTo>
                    <a:pt x="1441703" y="162306"/>
                  </a:lnTo>
                  <a:lnTo>
                    <a:pt x="1141984" y="324612"/>
                  </a:lnTo>
                  <a:lnTo>
                    <a:pt x="1141984" y="243459"/>
                  </a:lnTo>
                  <a:lnTo>
                    <a:pt x="0" y="243459"/>
                  </a:lnTo>
                  <a:lnTo>
                    <a:pt x="0" y="81153"/>
                  </a:lnTo>
                  <a:close/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79242" y="3211830"/>
              <a:ext cx="1442085" cy="325120"/>
            </a:xfrm>
            <a:custGeom>
              <a:avLst/>
              <a:gdLst/>
              <a:ahLst/>
              <a:cxnLst/>
              <a:rect l="l" t="t" r="r" b="b"/>
              <a:pathLst>
                <a:path w="1442085" h="325120">
                  <a:moveTo>
                    <a:pt x="1141983" y="0"/>
                  </a:moveTo>
                  <a:lnTo>
                    <a:pt x="1141983" y="81153"/>
                  </a:lnTo>
                  <a:lnTo>
                    <a:pt x="0" y="81153"/>
                  </a:lnTo>
                  <a:lnTo>
                    <a:pt x="0" y="243459"/>
                  </a:lnTo>
                  <a:lnTo>
                    <a:pt x="1141983" y="243459"/>
                  </a:lnTo>
                  <a:lnTo>
                    <a:pt x="1141983" y="324612"/>
                  </a:lnTo>
                  <a:lnTo>
                    <a:pt x="1441704" y="162306"/>
                  </a:lnTo>
                  <a:lnTo>
                    <a:pt x="1141983" y="0"/>
                  </a:lnTo>
                  <a:close/>
                </a:path>
              </a:pathLst>
            </a:custGeom>
            <a:solidFill>
              <a:srgbClr val="D4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79242" y="3211830"/>
              <a:ext cx="1442085" cy="325120"/>
            </a:xfrm>
            <a:custGeom>
              <a:avLst/>
              <a:gdLst/>
              <a:ahLst/>
              <a:cxnLst/>
              <a:rect l="l" t="t" r="r" b="b"/>
              <a:pathLst>
                <a:path w="1442085" h="325120">
                  <a:moveTo>
                    <a:pt x="0" y="81153"/>
                  </a:moveTo>
                  <a:lnTo>
                    <a:pt x="1141983" y="81153"/>
                  </a:lnTo>
                  <a:lnTo>
                    <a:pt x="1141983" y="0"/>
                  </a:lnTo>
                  <a:lnTo>
                    <a:pt x="1441704" y="162306"/>
                  </a:lnTo>
                  <a:lnTo>
                    <a:pt x="1141983" y="324612"/>
                  </a:lnTo>
                  <a:lnTo>
                    <a:pt x="1141983" y="243459"/>
                  </a:lnTo>
                  <a:lnTo>
                    <a:pt x="0" y="243459"/>
                  </a:lnTo>
                  <a:lnTo>
                    <a:pt x="0" y="81153"/>
                  </a:lnTo>
                  <a:close/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35940" y="215011"/>
            <a:ext cx="5561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Traditional</a:t>
            </a:r>
            <a:r>
              <a:rPr spc="-114" dirty="0"/>
              <a:t> </a:t>
            </a:r>
            <a:r>
              <a:rPr spc="-40" dirty="0"/>
              <a:t>Database</a:t>
            </a:r>
            <a:r>
              <a:rPr spc="-125" dirty="0"/>
              <a:t> </a:t>
            </a:r>
            <a:r>
              <a:rPr spc="-25" dirty="0"/>
              <a:t>Access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35940" y="781938"/>
            <a:ext cx="3928745" cy="1234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95"/>
              </a:lnSpc>
              <a:spcBef>
                <a:spcPts val="105"/>
              </a:spcBef>
            </a:pPr>
            <a:r>
              <a:rPr sz="3200" spc="-15" dirty="0">
                <a:solidFill>
                  <a:srgbClr val="7E7E7E"/>
                </a:solidFill>
                <a:latin typeface="Calibri Light"/>
                <a:cs typeface="Calibri Light"/>
              </a:rPr>
              <a:t>No</a:t>
            </a:r>
            <a:r>
              <a:rPr sz="32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Request?</a:t>
            </a:r>
            <a:r>
              <a:rPr sz="3200" spc="-9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15" dirty="0">
                <a:solidFill>
                  <a:srgbClr val="7E7E7E"/>
                </a:solidFill>
                <a:latin typeface="Calibri Light"/>
                <a:cs typeface="Calibri Light"/>
              </a:rPr>
              <a:t>No</a:t>
            </a:r>
            <a:r>
              <a:rPr sz="3200" spc="-8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Data!</a:t>
            </a:r>
            <a:endParaRPr sz="3200">
              <a:latin typeface="Calibri Light"/>
              <a:cs typeface="Calibri Light"/>
            </a:endParaRPr>
          </a:p>
          <a:p>
            <a:pPr marL="2205355" marR="5080" indent="188595">
              <a:lnSpc>
                <a:spcPts val="2880"/>
              </a:lnSpc>
              <a:spcBef>
                <a:spcPts val="50"/>
              </a:spcBef>
            </a:pPr>
            <a:r>
              <a:rPr sz="2400" spc="-15" dirty="0">
                <a:latin typeface="Calibri Light"/>
                <a:cs typeface="Calibri Light"/>
              </a:rPr>
              <a:t>What‘s </a:t>
            </a:r>
            <a:r>
              <a:rPr sz="2400" dirty="0">
                <a:latin typeface="Calibri Light"/>
                <a:cs typeface="Calibri Light"/>
              </a:rPr>
              <a:t>the 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current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state?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061716" y="3601211"/>
            <a:ext cx="1477010" cy="358140"/>
            <a:chOff x="3061716" y="3601211"/>
            <a:chExt cx="1477010" cy="358140"/>
          </a:xfrm>
        </p:grpSpPr>
        <p:sp>
          <p:nvSpPr>
            <p:cNvPr id="36" name="object 36"/>
            <p:cNvSpPr/>
            <p:nvPr/>
          </p:nvSpPr>
          <p:spPr>
            <a:xfrm>
              <a:off x="3079242" y="3618737"/>
              <a:ext cx="1442085" cy="323215"/>
            </a:xfrm>
            <a:custGeom>
              <a:avLst/>
              <a:gdLst/>
              <a:ahLst/>
              <a:cxnLst/>
              <a:rect l="l" t="t" r="r" b="b"/>
              <a:pathLst>
                <a:path w="1442085" h="323214">
                  <a:moveTo>
                    <a:pt x="1143381" y="0"/>
                  </a:moveTo>
                  <a:lnTo>
                    <a:pt x="1143381" y="80772"/>
                  </a:lnTo>
                  <a:lnTo>
                    <a:pt x="0" y="80772"/>
                  </a:lnTo>
                  <a:lnTo>
                    <a:pt x="0" y="242316"/>
                  </a:lnTo>
                  <a:lnTo>
                    <a:pt x="1143381" y="242316"/>
                  </a:lnTo>
                  <a:lnTo>
                    <a:pt x="1143381" y="323088"/>
                  </a:lnTo>
                  <a:lnTo>
                    <a:pt x="1441704" y="161544"/>
                  </a:lnTo>
                  <a:lnTo>
                    <a:pt x="1143381" y="0"/>
                  </a:lnTo>
                  <a:close/>
                </a:path>
              </a:pathLst>
            </a:custGeom>
            <a:solidFill>
              <a:srgbClr val="D4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79242" y="3618737"/>
              <a:ext cx="1442085" cy="323215"/>
            </a:xfrm>
            <a:custGeom>
              <a:avLst/>
              <a:gdLst/>
              <a:ahLst/>
              <a:cxnLst/>
              <a:rect l="l" t="t" r="r" b="b"/>
              <a:pathLst>
                <a:path w="1442085" h="323214">
                  <a:moveTo>
                    <a:pt x="0" y="80772"/>
                  </a:moveTo>
                  <a:lnTo>
                    <a:pt x="1143381" y="80772"/>
                  </a:lnTo>
                  <a:lnTo>
                    <a:pt x="1143381" y="0"/>
                  </a:lnTo>
                  <a:lnTo>
                    <a:pt x="1441704" y="161544"/>
                  </a:lnTo>
                  <a:lnTo>
                    <a:pt x="1143381" y="323088"/>
                  </a:lnTo>
                  <a:lnTo>
                    <a:pt x="1143381" y="242316"/>
                  </a:lnTo>
                  <a:lnTo>
                    <a:pt x="0" y="242316"/>
                  </a:lnTo>
                  <a:lnTo>
                    <a:pt x="0" y="80772"/>
                  </a:lnTo>
                  <a:close/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2272283"/>
            <a:ext cx="5626735" cy="1885314"/>
            <a:chOff x="416051" y="2272283"/>
            <a:chExt cx="5626735" cy="1885314"/>
          </a:xfrm>
        </p:grpSpPr>
        <p:sp>
          <p:nvSpPr>
            <p:cNvPr id="3" name="object 3"/>
            <p:cNvSpPr/>
            <p:nvPr/>
          </p:nvSpPr>
          <p:spPr>
            <a:xfrm>
              <a:off x="2856738" y="3033521"/>
              <a:ext cx="1844039" cy="828040"/>
            </a:xfrm>
            <a:custGeom>
              <a:avLst/>
              <a:gdLst/>
              <a:ahLst/>
              <a:cxnLst/>
              <a:rect l="l" t="t" r="r" b="b"/>
              <a:pathLst>
                <a:path w="1844039" h="828039">
                  <a:moveTo>
                    <a:pt x="1844039" y="0"/>
                  </a:moveTo>
                  <a:lnTo>
                    <a:pt x="0" y="0"/>
                  </a:lnTo>
                  <a:lnTo>
                    <a:pt x="0" y="827532"/>
                  </a:lnTo>
                  <a:lnTo>
                    <a:pt x="1844039" y="827532"/>
                  </a:lnTo>
                  <a:lnTo>
                    <a:pt x="184403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2260" y="3019043"/>
              <a:ext cx="1873250" cy="856615"/>
            </a:xfrm>
            <a:custGeom>
              <a:avLst/>
              <a:gdLst/>
              <a:ahLst/>
              <a:cxnLst/>
              <a:rect l="l" t="t" r="r" b="b"/>
              <a:pathLst>
                <a:path w="1873250" h="856614">
                  <a:moveTo>
                    <a:pt x="17398" y="839088"/>
                  </a:moveTo>
                  <a:lnTo>
                    <a:pt x="14477" y="839088"/>
                  </a:lnTo>
                  <a:lnTo>
                    <a:pt x="14477" y="856487"/>
                  </a:lnTo>
                  <a:lnTo>
                    <a:pt x="87629" y="856487"/>
                  </a:lnTo>
                  <a:lnTo>
                    <a:pt x="87629" y="842009"/>
                  </a:lnTo>
                  <a:lnTo>
                    <a:pt x="17398" y="842009"/>
                  </a:lnTo>
                  <a:lnTo>
                    <a:pt x="17398" y="839088"/>
                  </a:lnTo>
                  <a:close/>
                </a:path>
                <a:path w="1873250" h="856614">
                  <a:moveTo>
                    <a:pt x="17398" y="726185"/>
                  </a:moveTo>
                  <a:lnTo>
                    <a:pt x="0" y="726185"/>
                  </a:lnTo>
                  <a:lnTo>
                    <a:pt x="0" y="842009"/>
                  </a:lnTo>
                  <a:lnTo>
                    <a:pt x="14477" y="842009"/>
                  </a:lnTo>
                  <a:lnTo>
                    <a:pt x="14477" y="839088"/>
                  </a:lnTo>
                  <a:lnTo>
                    <a:pt x="17398" y="839088"/>
                  </a:lnTo>
                  <a:lnTo>
                    <a:pt x="17398" y="833373"/>
                  </a:lnTo>
                  <a:lnTo>
                    <a:pt x="14477" y="833373"/>
                  </a:lnTo>
                  <a:lnTo>
                    <a:pt x="14477" y="827531"/>
                  </a:lnTo>
                  <a:lnTo>
                    <a:pt x="17398" y="827531"/>
                  </a:lnTo>
                  <a:lnTo>
                    <a:pt x="17398" y="726185"/>
                  </a:lnTo>
                  <a:close/>
                </a:path>
                <a:path w="1873250" h="856614">
                  <a:moveTo>
                    <a:pt x="23113" y="839088"/>
                  </a:moveTo>
                  <a:lnTo>
                    <a:pt x="17398" y="839088"/>
                  </a:lnTo>
                  <a:lnTo>
                    <a:pt x="17398" y="842009"/>
                  </a:lnTo>
                  <a:lnTo>
                    <a:pt x="23113" y="842009"/>
                  </a:lnTo>
                  <a:lnTo>
                    <a:pt x="23113" y="839088"/>
                  </a:lnTo>
                  <a:close/>
                </a:path>
                <a:path w="1873250" h="856614">
                  <a:moveTo>
                    <a:pt x="28956" y="726185"/>
                  </a:moveTo>
                  <a:lnTo>
                    <a:pt x="23113" y="726185"/>
                  </a:lnTo>
                  <a:lnTo>
                    <a:pt x="23113" y="842009"/>
                  </a:lnTo>
                  <a:lnTo>
                    <a:pt x="28956" y="842009"/>
                  </a:lnTo>
                  <a:lnTo>
                    <a:pt x="28956" y="726185"/>
                  </a:lnTo>
                  <a:close/>
                </a:path>
                <a:path w="1873250" h="856614">
                  <a:moveTo>
                    <a:pt x="87629" y="839088"/>
                  </a:moveTo>
                  <a:lnTo>
                    <a:pt x="28956" y="839088"/>
                  </a:lnTo>
                  <a:lnTo>
                    <a:pt x="28956" y="842009"/>
                  </a:lnTo>
                  <a:lnTo>
                    <a:pt x="87629" y="842009"/>
                  </a:lnTo>
                  <a:lnTo>
                    <a:pt x="87629" y="839088"/>
                  </a:lnTo>
                  <a:close/>
                </a:path>
                <a:path w="1873250" h="856614">
                  <a:moveTo>
                    <a:pt x="17398" y="827531"/>
                  </a:moveTo>
                  <a:lnTo>
                    <a:pt x="14477" y="827531"/>
                  </a:lnTo>
                  <a:lnTo>
                    <a:pt x="14477" y="833373"/>
                  </a:lnTo>
                  <a:lnTo>
                    <a:pt x="17398" y="833373"/>
                  </a:lnTo>
                  <a:lnTo>
                    <a:pt x="17398" y="827531"/>
                  </a:lnTo>
                  <a:close/>
                </a:path>
                <a:path w="1873250" h="856614">
                  <a:moveTo>
                    <a:pt x="23113" y="827531"/>
                  </a:moveTo>
                  <a:lnTo>
                    <a:pt x="17398" y="827531"/>
                  </a:lnTo>
                  <a:lnTo>
                    <a:pt x="17398" y="833373"/>
                  </a:lnTo>
                  <a:lnTo>
                    <a:pt x="23113" y="833373"/>
                  </a:lnTo>
                  <a:lnTo>
                    <a:pt x="23113" y="827531"/>
                  </a:lnTo>
                  <a:close/>
                </a:path>
                <a:path w="1873250" h="856614">
                  <a:moveTo>
                    <a:pt x="87629" y="827531"/>
                  </a:moveTo>
                  <a:lnTo>
                    <a:pt x="28956" y="827531"/>
                  </a:lnTo>
                  <a:lnTo>
                    <a:pt x="28956" y="833373"/>
                  </a:lnTo>
                  <a:lnTo>
                    <a:pt x="87629" y="833373"/>
                  </a:lnTo>
                  <a:lnTo>
                    <a:pt x="87629" y="827531"/>
                  </a:lnTo>
                  <a:close/>
                </a:path>
                <a:path w="1873250" h="856614">
                  <a:moveTo>
                    <a:pt x="17398" y="523493"/>
                  </a:moveTo>
                  <a:lnTo>
                    <a:pt x="0" y="523493"/>
                  </a:lnTo>
                  <a:lnTo>
                    <a:pt x="0" y="639317"/>
                  </a:lnTo>
                  <a:lnTo>
                    <a:pt x="17398" y="639317"/>
                  </a:lnTo>
                  <a:lnTo>
                    <a:pt x="17398" y="523493"/>
                  </a:lnTo>
                  <a:close/>
                </a:path>
                <a:path w="1873250" h="856614">
                  <a:moveTo>
                    <a:pt x="28956" y="523493"/>
                  </a:moveTo>
                  <a:lnTo>
                    <a:pt x="23113" y="523493"/>
                  </a:lnTo>
                  <a:lnTo>
                    <a:pt x="23113" y="639317"/>
                  </a:lnTo>
                  <a:lnTo>
                    <a:pt x="28956" y="639317"/>
                  </a:lnTo>
                  <a:lnTo>
                    <a:pt x="28956" y="523493"/>
                  </a:lnTo>
                  <a:close/>
                </a:path>
                <a:path w="1873250" h="856614">
                  <a:moveTo>
                    <a:pt x="17398" y="320801"/>
                  </a:moveTo>
                  <a:lnTo>
                    <a:pt x="0" y="320801"/>
                  </a:lnTo>
                  <a:lnTo>
                    <a:pt x="0" y="436625"/>
                  </a:lnTo>
                  <a:lnTo>
                    <a:pt x="17398" y="436625"/>
                  </a:lnTo>
                  <a:lnTo>
                    <a:pt x="17398" y="320801"/>
                  </a:lnTo>
                  <a:close/>
                </a:path>
                <a:path w="1873250" h="856614">
                  <a:moveTo>
                    <a:pt x="28956" y="320801"/>
                  </a:moveTo>
                  <a:lnTo>
                    <a:pt x="23113" y="320801"/>
                  </a:lnTo>
                  <a:lnTo>
                    <a:pt x="23113" y="436625"/>
                  </a:lnTo>
                  <a:lnTo>
                    <a:pt x="28956" y="436625"/>
                  </a:lnTo>
                  <a:lnTo>
                    <a:pt x="28956" y="320801"/>
                  </a:lnTo>
                  <a:close/>
                </a:path>
                <a:path w="1873250" h="856614">
                  <a:moveTo>
                    <a:pt x="17398" y="118109"/>
                  </a:moveTo>
                  <a:lnTo>
                    <a:pt x="0" y="118109"/>
                  </a:lnTo>
                  <a:lnTo>
                    <a:pt x="0" y="233933"/>
                  </a:lnTo>
                  <a:lnTo>
                    <a:pt x="17398" y="233933"/>
                  </a:lnTo>
                  <a:lnTo>
                    <a:pt x="17398" y="118109"/>
                  </a:lnTo>
                  <a:close/>
                </a:path>
                <a:path w="1873250" h="856614">
                  <a:moveTo>
                    <a:pt x="28956" y="118109"/>
                  </a:moveTo>
                  <a:lnTo>
                    <a:pt x="23113" y="118109"/>
                  </a:lnTo>
                  <a:lnTo>
                    <a:pt x="23113" y="233933"/>
                  </a:lnTo>
                  <a:lnTo>
                    <a:pt x="28956" y="233933"/>
                  </a:lnTo>
                  <a:lnTo>
                    <a:pt x="28956" y="118109"/>
                  </a:lnTo>
                  <a:close/>
                </a:path>
                <a:path w="1873250" h="856614">
                  <a:moveTo>
                    <a:pt x="113537" y="0"/>
                  </a:moveTo>
                  <a:lnTo>
                    <a:pt x="6476" y="0"/>
                  </a:lnTo>
                  <a:lnTo>
                    <a:pt x="0" y="6476"/>
                  </a:lnTo>
                  <a:lnTo>
                    <a:pt x="0" y="31241"/>
                  </a:lnTo>
                  <a:lnTo>
                    <a:pt x="17398" y="31241"/>
                  </a:lnTo>
                  <a:lnTo>
                    <a:pt x="17398" y="17398"/>
                  </a:lnTo>
                  <a:lnTo>
                    <a:pt x="113537" y="17398"/>
                  </a:lnTo>
                  <a:lnTo>
                    <a:pt x="113537" y="0"/>
                  </a:lnTo>
                  <a:close/>
                </a:path>
                <a:path w="1873250" h="856614">
                  <a:moveTo>
                    <a:pt x="113537" y="23113"/>
                  </a:moveTo>
                  <a:lnTo>
                    <a:pt x="23113" y="23113"/>
                  </a:lnTo>
                  <a:lnTo>
                    <a:pt x="23113" y="31241"/>
                  </a:lnTo>
                  <a:lnTo>
                    <a:pt x="28956" y="31241"/>
                  </a:lnTo>
                  <a:lnTo>
                    <a:pt x="28956" y="28955"/>
                  </a:lnTo>
                  <a:lnTo>
                    <a:pt x="113537" y="28955"/>
                  </a:lnTo>
                  <a:lnTo>
                    <a:pt x="113537" y="23113"/>
                  </a:lnTo>
                  <a:close/>
                </a:path>
                <a:path w="1873250" h="856614">
                  <a:moveTo>
                    <a:pt x="316229" y="0"/>
                  </a:moveTo>
                  <a:lnTo>
                    <a:pt x="200406" y="0"/>
                  </a:lnTo>
                  <a:lnTo>
                    <a:pt x="200406" y="17398"/>
                  </a:lnTo>
                  <a:lnTo>
                    <a:pt x="316229" y="17398"/>
                  </a:lnTo>
                  <a:lnTo>
                    <a:pt x="316229" y="0"/>
                  </a:lnTo>
                  <a:close/>
                </a:path>
                <a:path w="1873250" h="856614">
                  <a:moveTo>
                    <a:pt x="316229" y="23113"/>
                  </a:moveTo>
                  <a:lnTo>
                    <a:pt x="200406" y="23113"/>
                  </a:lnTo>
                  <a:lnTo>
                    <a:pt x="200406" y="28955"/>
                  </a:lnTo>
                  <a:lnTo>
                    <a:pt x="316229" y="28955"/>
                  </a:lnTo>
                  <a:lnTo>
                    <a:pt x="316229" y="23113"/>
                  </a:lnTo>
                  <a:close/>
                </a:path>
                <a:path w="1873250" h="856614">
                  <a:moveTo>
                    <a:pt x="518922" y="0"/>
                  </a:moveTo>
                  <a:lnTo>
                    <a:pt x="403097" y="0"/>
                  </a:lnTo>
                  <a:lnTo>
                    <a:pt x="403097" y="17398"/>
                  </a:lnTo>
                  <a:lnTo>
                    <a:pt x="518922" y="17398"/>
                  </a:lnTo>
                  <a:lnTo>
                    <a:pt x="518922" y="0"/>
                  </a:lnTo>
                  <a:close/>
                </a:path>
                <a:path w="1873250" h="856614">
                  <a:moveTo>
                    <a:pt x="518922" y="23113"/>
                  </a:moveTo>
                  <a:lnTo>
                    <a:pt x="403097" y="23113"/>
                  </a:lnTo>
                  <a:lnTo>
                    <a:pt x="403097" y="28955"/>
                  </a:lnTo>
                  <a:lnTo>
                    <a:pt x="518922" y="28955"/>
                  </a:lnTo>
                  <a:lnTo>
                    <a:pt x="518922" y="23113"/>
                  </a:lnTo>
                  <a:close/>
                </a:path>
                <a:path w="1873250" h="856614">
                  <a:moveTo>
                    <a:pt x="721613" y="0"/>
                  </a:moveTo>
                  <a:lnTo>
                    <a:pt x="605789" y="0"/>
                  </a:lnTo>
                  <a:lnTo>
                    <a:pt x="605789" y="17398"/>
                  </a:lnTo>
                  <a:lnTo>
                    <a:pt x="721613" y="17398"/>
                  </a:lnTo>
                  <a:lnTo>
                    <a:pt x="721613" y="0"/>
                  </a:lnTo>
                  <a:close/>
                </a:path>
                <a:path w="1873250" h="856614">
                  <a:moveTo>
                    <a:pt x="721613" y="23113"/>
                  </a:moveTo>
                  <a:lnTo>
                    <a:pt x="605789" y="23113"/>
                  </a:lnTo>
                  <a:lnTo>
                    <a:pt x="605789" y="28955"/>
                  </a:lnTo>
                  <a:lnTo>
                    <a:pt x="721613" y="28955"/>
                  </a:lnTo>
                  <a:lnTo>
                    <a:pt x="721613" y="23113"/>
                  </a:lnTo>
                  <a:close/>
                </a:path>
                <a:path w="1873250" h="856614">
                  <a:moveTo>
                    <a:pt x="924305" y="0"/>
                  </a:moveTo>
                  <a:lnTo>
                    <a:pt x="808481" y="0"/>
                  </a:lnTo>
                  <a:lnTo>
                    <a:pt x="808481" y="17398"/>
                  </a:lnTo>
                  <a:lnTo>
                    <a:pt x="924305" y="17398"/>
                  </a:lnTo>
                  <a:lnTo>
                    <a:pt x="924305" y="0"/>
                  </a:lnTo>
                  <a:close/>
                </a:path>
                <a:path w="1873250" h="856614">
                  <a:moveTo>
                    <a:pt x="924305" y="23113"/>
                  </a:moveTo>
                  <a:lnTo>
                    <a:pt x="808481" y="23113"/>
                  </a:lnTo>
                  <a:lnTo>
                    <a:pt x="808481" y="28955"/>
                  </a:lnTo>
                  <a:lnTo>
                    <a:pt x="924305" y="28955"/>
                  </a:lnTo>
                  <a:lnTo>
                    <a:pt x="924305" y="23113"/>
                  </a:lnTo>
                  <a:close/>
                </a:path>
                <a:path w="1873250" h="856614">
                  <a:moveTo>
                    <a:pt x="1126998" y="0"/>
                  </a:moveTo>
                  <a:lnTo>
                    <a:pt x="1011174" y="0"/>
                  </a:lnTo>
                  <a:lnTo>
                    <a:pt x="1011174" y="17398"/>
                  </a:lnTo>
                  <a:lnTo>
                    <a:pt x="1126998" y="17398"/>
                  </a:lnTo>
                  <a:lnTo>
                    <a:pt x="1126998" y="0"/>
                  </a:lnTo>
                  <a:close/>
                </a:path>
                <a:path w="1873250" h="856614">
                  <a:moveTo>
                    <a:pt x="1126998" y="23113"/>
                  </a:moveTo>
                  <a:lnTo>
                    <a:pt x="1011174" y="23113"/>
                  </a:lnTo>
                  <a:lnTo>
                    <a:pt x="1011174" y="28955"/>
                  </a:lnTo>
                  <a:lnTo>
                    <a:pt x="1126998" y="28955"/>
                  </a:lnTo>
                  <a:lnTo>
                    <a:pt x="1126998" y="23113"/>
                  </a:lnTo>
                  <a:close/>
                </a:path>
                <a:path w="1873250" h="856614">
                  <a:moveTo>
                    <a:pt x="1329689" y="0"/>
                  </a:moveTo>
                  <a:lnTo>
                    <a:pt x="1213865" y="0"/>
                  </a:lnTo>
                  <a:lnTo>
                    <a:pt x="1213865" y="17398"/>
                  </a:lnTo>
                  <a:lnTo>
                    <a:pt x="1329689" y="17398"/>
                  </a:lnTo>
                  <a:lnTo>
                    <a:pt x="1329689" y="0"/>
                  </a:lnTo>
                  <a:close/>
                </a:path>
                <a:path w="1873250" h="856614">
                  <a:moveTo>
                    <a:pt x="1329689" y="23113"/>
                  </a:moveTo>
                  <a:lnTo>
                    <a:pt x="1213865" y="23113"/>
                  </a:lnTo>
                  <a:lnTo>
                    <a:pt x="1213865" y="28955"/>
                  </a:lnTo>
                  <a:lnTo>
                    <a:pt x="1329689" y="28955"/>
                  </a:lnTo>
                  <a:lnTo>
                    <a:pt x="1329689" y="23113"/>
                  </a:lnTo>
                  <a:close/>
                </a:path>
                <a:path w="1873250" h="856614">
                  <a:moveTo>
                    <a:pt x="1532381" y="0"/>
                  </a:moveTo>
                  <a:lnTo>
                    <a:pt x="1416557" y="0"/>
                  </a:lnTo>
                  <a:lnTo>
                    <a:pt x="1416557" y="17398"/>
                  </a:lnTo>
                  <a:lnTo>
                    <a:pt x="1532381" y="17398"/>
                  </a:lnTo>
                  <a:lnTo>
                    <a:pt x="1532381" y="0"/>
                  </a:lnTo>
                  <a:close/>
                </a:path>
                <a:path w="1873250" h="856614">
                  <a:moveTo>
                    <a:pt x="1532381" y="23113"/>
                  </a:moveTo>
                  <a:lnTo>
                    <a:pt x="1416557" y="23113"/>
                  </a:lnTo>
                  <a:lnTo>
                    <a:pt x="1416557" y="28955"/>
                  </a:lnTo>
                  <a:lnTo>
                    <a:pt x="1532381" y="28955"/>
                  </a:lnTo>
                  <a:lnTo>
                    <a:pt x="1532381" y="23113"/>
                  </a:lnTo>
                  <a:close/>
                </a:path>
                <a:path w="1873250" h="856614">
                  <a:moveTo>
                    <a:pt x="1735074" y="0"/>
                  </a:moveTo>
                  <a:lnTo>
                    <a:pt x="1619250" y="0"/>
                  </a:lnTo>
                  <a:lnTo>
                    <a:pt x="1619250" y="17398"/>
                  </a:lnTo>
                  <a:lnTo>
                    <a:pt x="1735074" y="17398"/>
                  </a:lnTo>
                  <a:lnTo>
                    <a:pt x="1735074" y="0"/>
                  </a:lnTo>
                  <a:close/>
                </a:path>
                <a:path w="1873250" h="856614">
                  <a:moveTo>
                    <a:pt x="1735074" y="23113"/>
                  </a:moveTo>
                  <a:lnTo>
                    <a:pt x="1619250" y="23113"/>
                  </a:lnTo>
                  <a:lnTo>
                    <a:pt x="1619250" y="28955"/>
                  </a:lnTo>
                  <a:lnTo>
                    <a:pt x="1735074" y="28955"/>
                  </a:lnTo>
                  <a:lnTo>
                    <a:pt x="1735074" y="23113"/>
                  </a:lnTo>
                  <a:close/>
                </a:path>
                <a:path w="1873250" h="856614">
                  <a:moveTo>
                    <a:pt x="1849881" y="23113"/>
                  </a:moveTo>
                  <a:lnTo>
                    <a:pt x="1821941" y="23113"/>
                  </a:lnTo>
                  <a:lnTo>
                    <a:pt x="1821941" y="28955"/>
                  </a:lnTo>
                  <a:lnTo>
                    <a:pt x="1844039" y="28955"/>
                  </a:lnTo>
                  <a:lnTo>
                    <a:pt x="1844039" y="93725"/>
                  </a:lnTo>
                  <a:lnTo>
                    <a:pt x="1849881" y="93725"/>
                  </a:lnTo>
                  <a:lnTo>
                    <a:pt x="1849881" y="23113"/>
                  </a:lnTo>
                  <a:close/>
                </a:path>
                <a:path w="1873250" h="856614">
                  <a:moveTo>
                    <a:pt x="1866518" y="0"/>
                  </a:moveTo>
                  <a:lnTo>
                    <a:pt x="1821941" y="0"/>
                  </a:lnTo>
                  <a:lnTo>
                    <a:pt x="1821941" y="17398"/>
                  </a:lnTo>
                  <a:lnTo>
                    <a:pt x="1855597" y="17398"/>
                  </a:lnTo>
                  <a:lnTo>
                    <a:pt x="1855597" y="93725"/>
                  </a:lnTo>
                  <a:lnTo>
                    <a:pt x="1872995" y="93725"/>
                  </a:lnTo>
                  <a:lnTo>
                    <a:pt x="1872995" y="6476"/>
                  </a:lnTo>
                  <a:lnTo>
                    <a:pt x="1866518" y="0"/>
                  </a:lnTo>
                  <a:close/>
                </a:path>
                <a:path w="1873250" h="856614">
                  <a:moveTo>
                    <a:pt x="1872995" y="180593"/>
                  </a:moveTo>
                  <a:lnTo>
                    <a:pt x="1855597" y="180593"/>
                  </a:lnTo>
                  <a:lnTo>
                    <a:pt x="1855597" y="296417"/>
                  </a:lnTo>
                  <a:lnTo>
                    <a:pt x="1872995" y="296417"/>
                  </a:lnTo>
                  <a:lnTo>
                    <a:pt x="1872995" y="180593"/>
                  </a:lnTo>
                  <a:close/>
                </a:path>
                <a:path w="1873250" h="856614">
                  <a:moveTo>
                    <a:pt x="1849881" y="180593"/>
                  </a:moveTo>
                  <a:lnTo>
                    <a:pt x="1844039" y="180593"/>
                  </a:lnTo>
                  <a:lnTo>
                    <a:pt x="1844039" y="296417"/>
                  </a:lnTo>
                  <a:lnTo>
                    <a:pt x="1849881" y="296417"/>
                  </a:lnTo>
                  <a:lnTo>
                    <a:pt x="1849881" y="180593"/>
                  </a:lnTo>
                  <a:close/>
                </a:path>
                <a:path w="1873250" h="856614">
                  <a:moveTo>
                    <a:pt x="1872995" y="383285"/>
                  </a:moveTo>
                  <a:lnTo>
                    <a:pt x="1855597" y="383285"/>
                  </a:lnTo>
                  <a:lnTo>
                    <a:pt x="1855597" y="499109"/>
                  </a:lnTo>
                  <a:lnTo>
                    <a:pt x="1872995" y="499109"/>
                  </a:lnTo>
                  <a:lnTo>
                    <a:pt x="1872995" y="383285"/>
                  </a:lnTo>
                  <a:close/>
                </a:path>
                <a:path w="1873250" h="856614">
                  <a:moveTo>
                    <a:pt x="1849881" y="383285"/>
                  </a:moveTo>
                  <a:lnTo>
                    <a:pt x="1844039" y="383285"/>
                  </a:lnTo>
                  <a:lnTo>
                    <a:pt x="1844039" y="499109"/>
                  </a:lnTo>
                  <a:lnTo>
                    <a:pt x="1849881" y="499109"/>
                  </a:lnTo>
                  <a:lnTo>
                    <a:pt x="1849881" y="383285"/>
                  </a:lnTo>
                  <a:close/>
                </a:path>
                <a:path w="1873250" h="856614">
                  <a:moveTo>
                    <a:pt x="1872995" y="585977"/>
                  </a:moveTo>
                  <a:lnTo>
                    <a:pt x="1855597" y="585977"/>
                  </a:lnTo>
                  <a:lnTo>
                    <a:pt x="1855597" y="701801"/>
                  </a:lnTo>
                  <a:lnTo>
                    <a:pt x="1872995" y="701801"/>
                  </a:lnTo>
                  <a:lnTo>
                    <a:pt x="1872995" y="585977"/>
                  </a:lnTo>
                  <a:close/>
                </a:path>
                <a:path w="1873250" h="856614">
                  <a:moveTo>
                    <a:pt x="1849881" y="585977"/>
                  </a:moveTo>
                  <a:lnTo>
                    <a:pt x="1844039" y="585977"/>
                  </a:lnTo>
                  <a:lnTo>
                    <a:pt x="1844039" y="701801"/>
                  </a:lnTo>
                  <a:lnTo>
                    <a:pt x="1849881" y="701801"/>
                  </a:lnTo>
                  <a:lnTo>
                    <a:pt x="1849881" y="585977"/>
                  </a:lnTo>
                  <a:close/>
                </a:path>
                <a:path w="1873250" h="856614">
                  <a:moveTo>
                    <a:pt x="1872995" y="788669"/>
                  </a:moveTo>
                  <a:lnTo>
                    <a:pt x="1855597" y="788669"/>
                  </a:lnTo>
                  <a:lnTo>
                    <a:pt x="1855597" y="839088"/>
                  </a:lnTo>
                  <a:lnTo>
                    <a:pt x="1796034" y="839088"/>
                  </a:lnTo>
                  <a:lnTo>
                    <a:pt x="1796034" y="856487"/>
                  </a:lnTo>
                  <a:lnTo>
                    <a:pt x="1866518" y="856487"/>
                  </a:lnTo>
                  <a:lnTo>
                    <a:pt x="1872995" y="850010"/>
                  </a:lnTo>
                  <a:lnTo>
                    <a:pt x="1872995" y="788669"/>
                  </a:lnTo>
                  <a:close/>
                </a:path>
                <a:path w="1873250" h="856614">
                  <a:moveTo>
                    <a:pt x="1849881" y="788669"/>
                  </a:moveTo>
                  <a:lnTo>
                    <a:pt x="1844039" y="788669"/>
                  </a:lnTo>
                  <a:lnTo>
                    <a:pt x="1844039" y="827531"/>
                  </a:lnTo>
                  <a:lnTo>
                    <a:pt x="1796034" y="827531"/>
                  </a:lnTo>
                  <a:lnTo>
                    <a:pt x="1796034" y="833373"/>
                  </a:lnTo>
                  <a:lnTo>
                    <a:pt x="1849881" y="833373"/>
                  </a:lnTo>
                  <a:lnTo>
                    <a:pt x="1849881" y="788669"/>
                  </a:lnTo>
                  <a:close/>
                </a:path>
                <a:path w="1873250" h="856614">
                  <a:moveTo>
                    <a:pt x="1709165" y="839088"/>
                  </a:moveTo>
                  <a:lnTo>
                    <a:pt x="1593341" y="839088"/>
                  </a:lnTo>
                  <a:lnTo>
                    <a:pt x="1593341" y="856487"/>
                  </a:lnTo>
                  <a:lnTo>
                    <a:pt x="1709165" y="856487"/>
                  </a:lnTo>
                  <a:lnTo>
                    <a:pt x="1709165" y="839088"/>
                  </a:lnTo>
                  <a:close/>
                </a:path>
                <a:path w="1873250" h="856614">
                  <a:moveTo>
                    <a:pt x="1709165" y="827531"/>
                  </a:moveTo>
                  <a:lnTo>
                    <a:pt x="1593341" y="827531"/>
                  </a:lnTo>
                  <a:lnTo>
                    <a:pt x="1593341" y="833373"/>
                  </a:lnTo>
                  <a:lnTo>
                    <a:pt x="1709165" y="833373"/>
                  </a:lnTo>
                  <a:lnTo>
                    <a:pt x="1709165" y="827531"/>
                  </a:lnTo>
                  <a:close/>
                </a:path>
                <a:path w="1873250" h="856614">
                  <a:moveTo>
                    <a:pt x="1506474" y="839088"/>
                  </a:moveTo>
                  <a:lnTo>
                    <a:pt x="1390650" y="839088"/>
                  </a:lnTo>
                  <a:lnTo>
                    <a:pt x="1390650" y="856487"/>
                  </a:lnTo>
                  <a:lnTo>
                    <a:pt x="1506474" y="856487"/>
                  </a:lnTo>
                  <a:lnTo>
                    <a:pt x="1506474" y="839088"/>
                  </a:lnTo>
                  <a:close/>
                </a:path>
                <a:path w="1873250" h="856614">
                  <a:moveTo>
                    <a:pt x="1506474" y="827531"/>
                  </a:moveTo>
                  <a:lnTo>
                    <a:pt x="1390650" y="827531"/>
                  </a:lnTo>
                  <a:lnTo>
                    <a:pt x="1390650" y="833373"/>
                  </a:lnTo>
                  <a:lnTo>
                    <a:pt x="1506474" y="833373"/>
                  </a:lnTo>
                  <a:lnTo>
                    <a:pt x="1506474" y="827531"/>
                  </a:lnTo>
                  <a:close/>
                </a:path>
                <a:path w="1873250" h="856614">
                  <a:moveTo>
                    <a:pt x="1303781" y="839088"/>
                  </a:moveTo>
                  <a:lnTo>
                    <a:pt x="1187957" y="839088"/>
                  </a:lnTo>
                  <a:lnTo>
                    <a:pt x="1187957" y="856487"/>
                  </a:lnTo>
                  <a:lnTo>
                    <a:pt x="1303781" y="856487"/>
                  </a:lnTo>
                  <a:lnTo>
                    <a:pt x="1303781" y="839088"/>
                  </a:lnTo>
                  <a:close/>
                </a:path>
                <a:path w="1873250" h="856614">
                  <a:moveTo>
                    <a:pt x="1303781" y="827531"/>
                  </a:moveTo>
                  <a:lnTo>
                    <a:pt x="1187957" y="827531"/>
                  </a:lnTo>
                  <a:lnTo>
                    <a:pt x="1187957" y="833373"/>
                  </a:lnTo>
                  <a:lnTo>
                    <a:pt x="1303781" y="833373"/>
                  </a:lnTo>
                  <a:lnTo>
                    <a:pt x="1303781" y="827531"/>
                  </a:lnTo>
                  <a:close/>
                </a:path>
                <a:path w="1873250" h="856614">
                  <a:moveTo>
                    <a:pt x="1101089" y="839088"/>
                  </a:moveTo>
                  <a:lnTo>
                    <a:pt x="985265" y="839088"/>
                  </a:lnTo>
                  <a:lnTo>
                    <a:pt x="985265" y="856487"/>
                  </a:lnTo>
                  <a:lnTo>
                    <a:pt x="1101089" y="856487"/>
                  </a:lnTo>
                  <a:lnTo>
                    <a:pt x="1101089" y="839088"/>
                  </a:lnTo>
                  <a:close/>
                </a:path>
                <a:path w="1873250" h="856614">
                  <a:moveTo>
                    <a:pt x="1101089" y="827531"/>
                  </a:moveTo>
                  <a:lnTo>
                    <a:pt x="985265" y="827531"/>
                  </a:lnTo>
                  <a:lnTo>
                    <a:pt x="985265" y="833373"/>
                  </a:lnTo>
                  <a:lnTo>
                    <a:pt x="1101089" y="833373"/>
                  </a:lnTo>
                  <a:lnTo>
                    <a:pt x="1101089" y="827531"/>
                  </a:lnTo>
                  <a:close/>
                </a:path>
                <a:path w="1873250" h="856614">
                  <a:moveTo>
                    <a:pt x="898398" y="839088"/>
                  </a:moveTo>
                  <a:lnTo>
                    <a:pt x="782574" y="839088"/>
                  </a:lnTo>
                  <a:lnTo>
                    <a:pt x="782574" y="856487"/>
                  </a:lnTo>
                  <a:lnTo>
                    <a:pt x="898398" y="856487"/>
                  </a:lnTo>
                  <a:lnTo>
                    <a:pt x="898398" y="839088"/>
                  </a:lnTo>
                  <a:close/>
                </a:path>
                <a:path w="1873250" h="856614">
                  <a:moveTo>
                    <a:pt x="898398" y="827531"/>
                  </a:moveTo>
                  <a:lnTo>
                    <a:pt x="782574" y="827531"/>
                  </a:lnTo>
                  <a:lnTo>
                    <a:pt x="782574" y="833373"/>
                  </a:lnTo>
                  <a:lnTo>
                    <a:pt x="898398" y="833373"/>
                  </a:lnTo>
                  <a:lnTo>
                    <a:pt x="898398" y="827531"/>
                  </a:lnTo>
                  <a:close/>
                </a:path>
                <a:path w="1873250" h="856614">
                  <a:moveTo>
                    <a:pt x="695705" y="839088"/>
                  </a:moveTo>
                  <a:lnTo>
                    <a:pt x="579881" y="839088"/>
                  </a:lnTo>
                  <a:lnTo>
                    <a:pt x="579881" y="856487"/>
                  </a:lnTo>
                  <a:lnTo>
                    <a:pt x="695705" y="856487"/>
                  </a:lnTo>
                  <a:lnTo>
                    <a:pt x="695705" y="839088"/>
                  </a:lnTo>
                  <a:close/>
                </a:path>
                <a:path w="1873250" h="856614">
                  <a:moveTo>
                    <a:pt x="695705" y="827531"/>
                  </a:moveTo>
                  <a:lnTo>
                    <a:pt x="579881" y="827531"/>
                  </a:lnTo>
                  <a:lnTo>
                    <a:pt x="579881" y="833373"/>
                  </a:lnTo>
                  <a:lnTo>
                    <a:pt x="695705" y="833373"/>
                  </a:lnTo>
                  <a:lnTo>
                    <a:pt x="695705" y="827531"/>
                  </a:lnTo>
                  <a:close/>
                </a:path>
                <a:path w="1873250" h="856614">
                  <a:moveTo>
                    <a:pt x="493013" y="839088"/>
                  </a:moveTo>
                  <a:lnTo>
                    <a:pt x="377189" y="839088"/>
                  </a:lnTo>
                  <a:lnTo>
                    <a:pt x="377189" y="856487"/>
                  </a:lnTo>
                  <a:lnTo>
                    <a:pt x="493013" y="856487"/>
                  </a:lnTo>
                  <a:lnTo>
                    <a:pt x="493013" y="839088"/>
                  </a:lnTo>
                  <a:close/>
                </a:path>
                <a:path w="1873250" h="856614">
                  <a:moveTo>
                    <a:pt x="493013" y="827531"/>
                  </a:moveTo>
                  <a:lnTo>
                    <a:pt x="377189" y="827531"/>
                  </a:lnTo>
                  <a:lnTo>
                    <a:pt x="377189" y="833373"/>
                  </a:lnTo>
                  <a:lnTo>
                    <a:pt x="493013" y="833373"/>
                  </a:lnTo>
                  <a:lnTo>
                    <a:pt x="493013" y="827531"/>
                  </a:lnTo>
                  <a:close/>
                </a:path>
                <a:path w="1873250" h="856614">
                  <a:moveTo>
                    <a:pt x="290321" y="839088"/>
                  </a:moveTo>
                  <a:lnTo>
                    <a:pt x="174497" y="839088"/>
                  </a:lnTo>
                  <a:lnTo>
                    <a:pt x="174497" y="856487"/>
                  </a:lnTo>
                  <a:lnTo>
                    <a:pt x="290321" y="856487"/>
                  </a:lnTo>
                  <a:lnTo>
                    <a:pt x="290321" y="839088"/>
                  </a:lnTo>
                  <a:close/>
                </a:path>
                <a:path w="1873250" h="856614">
                  <a:moveTo>
                    <a:pt x="290321" y="827531"/>
                  </a:moveTo>
                  <a:lnTo>
                    <a:pt x="174497" y="827531"/>
                  </a:lnTo>
                  <a:lnTo>
                    <a:pt x="174497" y="833373"/>
                  </a:lnTo>
                  <a:lnTo>
                    <a:pt x="290321" y="833373"/>
                  </a:lnTo>
                  <a:lnTo>
                    <a:pt x="290321" y="827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6861" y="3438905"/>
              <a:ext cx="1443355" cy="335280"/>
            </a:xfrm>
            <a:custGeom>
              <a:avLst/>
              <a:gdLst/>
              <a:ahLst/>
              <a:cxnLst/>
              <a:rect l="l" t="t" r="r" b="b"/>
              <a:pathLst>
                <a:path w="1443354" h="335279">
                  <a:moveTo>
                    <a:pt x="309625" y="0"/>
                  </a:moveTo>
                  <a:lnTo>
                    <a:pt x="0" y="167640"/>
                  </a:lnTo>
                  <a:lnTo>
                    <a:pt x="309625" y="335280"/>
                  </a:lnTo>
                  <a:lnTo>
                    <a:pt x="309625" y="251460"/>
                  </a:lnTo>
                  <a:lnTo>
                    <a:pt x="1443227" y="251460"/>
                  </a:lnTo>
                  <a:lnTo>
                    <a:pt x="1443227" y="83820"/>
                  </a:lnTo>
                  <a:lnTo>
                    <a:pt x="309625" y="83820"/>
                  </a:lnTo>
                  <a:lnTo>
                    <a:pt x="309625" y="0"/>
                  </a:lnTo>
                  <a:close/>
                </a:path>
              </a:pathLst>
            </a:custGeom>
            <a:solidFill>
              <a:srgbClr val="F6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6861" y="3438905"/>
              <a:ext cx="1443355" cy="335280"/>
            </a:xfrm>
            <a:custGeom>
              <a:avLst/>
              <a:gdLst/>
              <a:ahLst/>
              <a:cxnLst/>
              <a:rect l="l" t="t" r="r" b="b"/>
              <a:pathLst>
                <a:path w="1443354" h="335279">
                  <a:moveTo>
                    <a:pt x="1443227" y="83820"/>
                  </a:moveTo>
                  <a:lnTo>
                    <a:pt x="309625" y="83820"/>
                  </a:lnTo>
                  <a:lnTo>
                    <a:pt x="309625" y="0"/>
                  </a:lnTo>
                  <a:lnTo>
                    <a:pt x="0" y="167640"/>
                  </a:lnTo>
                  <a:lnTo>
                    <a:pt x="309625" y="335280"/>
                  </a:lnTo>
                  <a:lnTo>
                    <a:pt x="309625" y="251460"/>
                  </a:lnTo>
                  <a:lnTo>
                    <a:pt x="1443227" y="251460"/>
                  </a:lnTo>
                  <a:lnTo>
                    <a:pt x="1443227" y="83820"/>
                  </a:lnTo>
                  <a:close/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5338" y="3160013"/>
              <a:ext cx="1442085" cy="323215"/>
            </a:xfrm>
            <a:custGeom>
              <a:avLst/>
              <a:gdLst/>
              <a:ahLst/>
              <a:cxnLst/>
              <a:rect l="l" t="t" r="r" b="b"/>
              <a:pathLst>
                <a:path w="1442085" h="323214">
                  <a:moveTo>
                    <a:pt x="1143381" y="0"/>
                  </a:moveTo>
                  <a:lnTo>
                    <a:pt x="1143381" y="80772"/>
                  </a:lnTo>
                  <a:lnTo>
                    <a:pt x="0" y="80772"/>
                  </a:lnTo>
                  <a:lnTo>
                    <a:pt x="0" y="242315"/>
                  </a:lnTo>
                  <a:lnTo>
                    <a:pt x="1143381" y="242315"/>
                  </a:lnTo>
                  <a:lnTo>
                    <a:pt x="1143381" y="323088"/>
                  </a:lnTo>
                  <a:lnTo>
                    <a:pt x="1441703" y="161544"/>
                  </a:lnTo>
                  <a:lnTo>
                    <a:pt x="1143381" y="0"/>
                  </a:lnTo>
                  <a:close/>
                </a:path>
              </a:pathLst>
            </a:custGeom>
            <a:solidFill>
              <a:srgbClr val="D4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5338" y="3160013"/>
              <a:ext cx="1442085" cy="323215"/>
            </a:xfrm>
            <a:custGeom>
              <a:avLst/>
              <a:gdLst/>
              <a:ahLst/>
              <a:cxnLst/>
              <a:rect l="l" t="t" r="r" b="b"/>
              <a:pathLst>
                <a:path w="1442085" h="323214">
                  <a:moveTo>
                    <a:pt x="0" y="80772"/>
                  </a:moveTo>
                  <a:lnTo>
                    <a:pt x="1143381" y="80772"/>
                  </a:lnTo>
                  <a:lnTo>
                    <a:pt x="1143381" y="0"/>
                  </a:lnTo>
                  <a:lnTo>
                    <a:pt x="1441703" y="161544"/>
                  </a:lnTo>
                  <a:lnTo>
                    <a:pt x="1143381" y="323088"/>
                  </a:lnTo>
                  <a:lnTo>
                    <a:pt x="1143381" y="242315"/>
                  </a:lnTo>
                  <a:lnTo>
                    <a:pt x="0" y="242315"/>
                  </a:lnTo>
                  <a:lnTo>
                    <a:pt x="0" y="80772"/>
                  </a:lnTo>
                  <a:close/>
                </a:path>
              </a:pathLst>
            </a:custGeom>
            <a:ln w="350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2132" y="2272283"/>
              <a:ext cx="515112" cy="713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7427" y="2543555"/>
              <a:ext cx="160020" cy="1380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6351" y="2671571"/>
              <a:ext cx="172212" cy="13792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1163" y="2767583"/>
              <a:ext cx="1301496" cy="1336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051" y="2333243"/>
              <a:ext cx="2403348" cy="18242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59" y="2491739"/>
              <a:ext cx="1808988" cy="15057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8659" y="2491739"/>
              <a:ext cx="1807845" cy="1506220"/>
            </a:xfrm>
            <a:custGeom>
              <a:avLst/>
              <a:gdLst/>
              <a:ahLst/>
              <a:cxnLst/>
              <a:rect l="l" t="t" r="r" b="b"/>
              <a:pathLst>
                <a:path w="1807845" h="1506220">
                  <a:moveTo>
                    <a:pt x="1807464" y="0"/>
                  </a:moveTo>
                  <a:lnTo>
                    <a:pt x="0" y="0"/>
                  </a:lnTo>
                  <a:lnTo>
                    <a:pt x="0" y="1505712"/>
                  </a:lnTo>
                  <a:lnTo>
                    <a:pt x="1807464" y="1505712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210300" y="1847088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59" h="594360">
                <a:moveTo>
                  <a:pt x="566927" y="0"/>
                </a:moveTo>
                <a:lnTo>
                  <a:pt x="27432" y="0"/>
                </a:lnTo>
                <a:lnTo>
                  <a:pt x="16769" y="2160"/>
                </a:lnTo>
                <a:lnTo>
                  <a:pt x="8048" y="8048"/>
                </a:lnTo>
                <a:lnTo>
                  <a:pt x="2160" y="16769"/>
                </a:lnTo>
                <a:lnTo>
                  <a:pt x="0" y="27432"/>
                </a:lnTo>
                <a:lnTo>
                  <a:pt x="0" y="566927"/>
                </a:lnTo>
                <a:lnTo>
                  <a:pt x="2160" y="577590"/>
                </a:lnTo>
                <a:lnTo>
                  <a:pt x="8048" y="586311"/>
                </a:lnTo>
                <a:lnTo>
                  <a:pt x="16769" y="592199"/>
                </a:lnTo>
                <a:lnTo>
                  <a:pt x="27432" y="594360"/>
                </a:lnTo>
                <a:lnTo>
                  <a:pt x="566927" y="594360"/>
                </a:lnTo>
                <a:lnTo>
                  <a:pt x="577590" y="592199"/>
                </a:lnTo>
                <a:lnTo>
                  <a:pt x="586311" y="586311"/>
                </a:lnTo>
                <a:lnTo>
                  <a:pt x="592199" y="577590"/>
                </a:lnTo>
                <a:lnTo>
                  <a:pt x="594359" y="566927"/>
                </a:lnTo>
                <a:lnTo>
                  <a:pt x="594359" y="561466"/>
                </a:lnTo>
                <a:lnTo>
                  <a:pt x="32892" y="561466"/>
                </a:lnTo>
                <a:lnTo>
                  <a:pt x="32892" y="32892"/>
                </a:lnTo>
                <a:lnTo>
                  <a:pt x="594359" y="32892"/>
                </a:lnTo>
                <a:lnTo>
                  <a:pt x="594359" y="27432"/>
                </a:lnTo>
                <a:lnTo>
                  <a:pt x="592199" y="16769"/>
                </a:lnTo>
                <a:lnTo>
                  <a:pt x="586311" y="8048"/>
                </a:lnTo>
                <a:lnTo>
                  <a:pt x="577590" y="2160"/>
                </a:lnTo>
                <a:lnTo>
                  <a:pt x="566927" y="0"/>
                </a:lnTo>
                <a:close/>
              </a:path>
              <a:path w="594359" h="594360">
                <a:moveTo>
                  <a:pt x="594359" y="32892"/>
                </a:moveTo>
                <a:lnTo>
                  <a:pt x="561467" y="32892"/>
                </a:lnTo>
                <a:lnTo>
                  <a:pt x="561467" y="561466"/>
                </a:lnTo>
                <a:lnTo>
                  <a:pt x="594359" y="561466"/>
                </a:lnTo>
                <a:lnTo>
                  <a:pt x="594359" y="32892"/>
                </a:lnTo>
                <a:close/>
              </a:path>
              <a:path w="594359" h="594360">
                <a:moveTo>
                  <a:pt x="550418" y="43941"/>
                </a:moveTo>
                <a:lnTo>
                  <a:pt x="43941" y="43941"/>
                </a:lnTo>
                <a:lnTo>
                  <a:pt x="43941" y="550417"/>
                </a:lnTo>
                <a:lnTo>
                  <a:pt x="550418" y="550417"/>
                </a:lnTo>
                <a:lnTo>
                  <a:pt x="550418" y="539496"/>
                </a:lnTo>
                <a:lnTo>
                  <a:pt x="54863" y="539496"/>
                </a:lnTo>
                <a:lnTo>
                  <a:pt x="54863" y="54863"/>
                </a:lnTo>
                <a:lnTo>
                  <a:pt x="550418" y="54863"/>
                </a:lnTo>
                <a:lnTo>
                  <a:pt x="550418" y="43941"/>
                </a:lnTo>
                <a:close/>
              </a:path>
              <a:path w="594359" h="594360">
                <a:moveTo>
                  <a:pt x="550418" y="54863"/>
                </a:moveTo>
                <a:lnTo>
                  <a:pt x="539496" y="54863"/>
                </a:lnTo>
                <a:lnTo>
                  <a:pt x="539496" y="539496"/>
                </a:lnTo>
                <a:lnTo>
                  <a:pt x="550418" y="539496"/>
                </a:lnTo>
                <a:lnTo>
                  <a:pt x="550418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5940" y="215011"/>
            <a:ext cx="5725795" cy="108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35"/>
              </a:lnSpc>
              <a:spcBef>
                <a:spcPts val="95"/>
              </a:spcBef>
            </a:pPr>
            <a:r>
              <a:rPr spc="-40" dirty="0"/>
              <a:t>Real-time</a:t>
            </a:r>
            <a:r>
              <a:rPr spc="-120" dirty="0"/>
              <a:t> </a:t>
            </a:r>
            <a:r>
              <a:rPr spc="-40" dirty="0"/>
              <a:t>Databases</a:t>
            </a:r>
          </a:p>
          <a:p>
            <a:pPr marL="12700">
              <a:lnSpc>
                <a:spcPts val="3675"/>
              </a:lnSpc>
            </a:pPr>
            <a:r>
              <a:rPr sz="3200" spc="-45" dirty="0">
                <a:solidFill>
                  <a:srgbClr val="7E7E7E"/>
                </a:solidFill>
              </a:rPr>
              <a:t>Always</a:t>
            </a:r>
            <a:r>
              <a:rPr sz="3200" spc="-70" dirty="0">
                <a:solidFill>
                  <a:srgbClr val="7E7E7E"/>
                </a:solidFill>
              </a:rPr>
              <a:t> </a:t>
            </a:r>
            <a:r>
              <a:rPr sz="3200" spc="-25" dirty="0">
                <a:solidFill>
                  <a:srgbClr val="7E7E7E"/>
                </a:solidFill>
              </a:rPr>
              <a:t>In-Sync</a:t>
            </a:r>
            <a:r>
              <a:rPr sz="3200" spc="-80" dirty="0">
                <a:solidFill>
                  <a:srgbClr val="7E7E7E"/>
                </a:solidFill>
              </a:rPr>
              <a:t> </a:t>
            </a:r>
            <a:r>
              <a:rPr sz="3200" spc="-15" dirty="0">
                <a:solidFill>
                  <a:srgbClr val="7E7E7E"/>
                </a:solidFill>
              </a:rPr>
              <a:t>With</a:t>
            </a:r>
            <a:r>
              <a:rPr sz="3200" spc="-75" dirty="0">
                <a:solidFill>
                  <a:srgbClr val="7E7E7E"/>
                </a:solidFill>
              </a:rPr>
              <a:t> </a:t>
            </a:r>
            <a:r>
              <a:rPr sz="3200" spc="-35" dirty="0">
                <a:solidFill>
                  <a:srgbClr val="7E7E7E"/>
                </a:solidFill>
              </a:rPr>
              <a:t>Database</a:t>
            </a:r>
            <a:r>
              <a:rPr sz="3200" spc="-90" dirty="0">
                <a:solidFill>
                  <a:srgbClr val="7E7E7E"/>
                </a:solidFill>
              </a:rPr>
              <a:t> </a:t>
            </a:r>
            <a:r>
              <a:rPr sz="3200" spc="-35" dirty="0">
                <a:solidFill>
                  <a:srgbClr val="7E7E7E"/>
                </a:solidFill>
              </a:rPr>
              <a:t>State</a:t>
            </a:r>
            <a:endParaRPr sz="3200"/>
          </a:p>
        </p:txBody>
      </p:sp>
      <p:sp>
        <p:nvSpPr>
          <p:cNvPr id="18" name="object 18"/>
          <p:cNvSpPr/>
          <p:nvPr/>
        </p:nvSpPr>
        <p:spPr>
          <a:xfrm>
            <a:off x="7648956" y="1851914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7179" y="0"/>
                </a:moveTo>
                <a:lnTo>
                  <a:pt x="251968" y="3809"/>
                </a:lnTo>
                <a:lnTo>
                  <a:pt x="208915" y="13969"/>
                </a:lnTo>
                <a:lnTo>
                  <a:pt x="154686" y="36829"/>
                </a:lnTo>
                <a:lnTo>
                  <a:pt x="107442" y="69850"/>
                </a:lnTo>
                <a:lnTo>
                  <a:pt x="67310" y="109219"/>
                </a:lnTo>
                <a:lnTo>
                  <a:pt x="35687" y="156209"/>
                </a:lnTo>
                <a:lnTo>
                  <a:pt x="17779" y="196850"/>
                </a:lnTo>
                <a:lnTo>
                  <a:pt x="5969" y="238759"/>
                </a:lnTo>
                <a:lnTo>
                  <a:pt x="380" y="283209"/>
                </a:lnTo>
                <a:lnTo>
                  <a:pt x="0" y="298450"/>
                </a:lnTo>
                <a:lnTo>
                  <a:pt x="508" y="313689"/>
                </a:lnTo>
                <a:lnTo>
                  <a:pt x="6223" y="358139"/>
                </a:lnTo>
                <a:lnTo>
                  <a:pt x="18288" y="401319"/>
                </a:lnTo>
                <a:lnTo>
                  <a:pt x="36702" y="441959"/>
                </a:lnTo>
                <a:lnTo>
                  <a:pt x="68961" y="488950"/>
                </a:lnTo>
                <a:lnTo>
                  <a:pt x="109474" y="529589"/>
                </a:lnTo>
                <a:lnTo>
                  <a:pt x="169418" y="567689"/>
                </a:lnTo>
                <a:lnTo>
                  <a:pt x="209930" y="582929"/>
                </a:lnTo>
                <a:lnTo>
                  <a:pt x="253365" y="593089"/>
                </a:lnTo>
                <a:lnTo>
                  <a:pt x="283337" y="595629"/>
                </a:lnTo>
                <a:lnTo>
                  <a:pt x="313944" y="595629"/>
                </a:lnTo>
                <a:lnTo>
                  <a:pt x="358648" y="590550"/>
                </a:lnTo>
                <a:lnTo>
                  <a:pt x="401066" y="577850"/>
                </a:lnTo>
                <a:lnTo>
                  <a:pt x="427736" y="566419"/>
                </a:lnTo>
                <a:lnTo>
                  <a:pt x="433120" y="563879"/>
                </a:lnTo>
                <a:lnTo>
                  <a:pt x="297815" y="563879"/>
                </a:lnTo>
                <a:lnTo>
                  <a:pt x="257428" y="560069"/>
                </a:lnTo>
                <a:lnTo>
                  <a:pt x="206755" y="547369"/>
                </a:lnTo>
                <a:lnTo>
                  <a:pt x="171450" y="530859"/>
                </a:lnTo>
                <a:lnTo>
                  <a:pt x="129159" y="502919"/>
                </a:lnTo>
                <a:lnTo>
                  <a:pt x="93345" y="466089"/>
                </a:lnTo>
                <a:lnTo>
                  <a:pt x="64770" y="424179"/>
                </a:lnTo>
                <a:lnTo>
                  <a:pt x="44830" y="377189"/>
                </a:lnTo>
                <a:lnTo>
                  <a:pt x="35941" y="337819"/>
                </a:lnTo>
                <a:lnTo>
                  <a:pt x="32893" y="298450"/>
                </a:lnTo>
                <a:lnTo>
                  <a:pt x="33274" y="284479"/>
                </a:lnTo>
                <a:lnTo>
                  <a:pt x="38353" y="245109"/>
                </a:lnTo>
                <a:lnTo>
                  <a:pt x="49022" y="207009"/>
                </a:lnTo>
                <a:lnTo>
                  <a:pt x="65024" y="171450"/>
                </a:lnTo>
                <a:lnTo>
                  <a:pt x="93599" y="129539"/>
                </a:lnTo>
                <a:lnTo>
                  <a:pt x="129540" y="93979"/>
                </a:lnTo>
                <a:lnTo>
                  <a:pt x="171830" y="64769"/>
                </a:lnTo>
                <a:lnTo>
                  <a:pt x="207010" y="49529"/>
                </a:lnTo>
                <a:lnTo>
                  <a:pt x="244601" y="38100"/>
                </a:lnTo>
                <a:lnTo>
                  <a:pt x="257810" y="36829"/>
                </a:lnTo>
                <a:lnTo>
                  <a:pt x="271018" y="34289"/>
                </a:lnTo>
                <a:lnTo>
                  <a:pt x="284479" y="33019"/>
                </a:lnTo>
                <a:lnTo>
                  <a:pt x="434289" y="33019"/>
                </a:lnTo>
                <a:lnTo>
                  <a:pt x="426593" y="29209"/>
                </a:lnTo>
                <a:lnTo>
                  <a:pt x="413385" y="22859"/>
                </a:lnTo>
                <a:lnTo>
                  <a:pt x="399669" y="17779"/>
                </a:lnTo>
                <a:lnTo>
                  <a:pt x="386079" y="13969"/>
                </a:lnTo>
                <a:lnTo>
                  <a:pt x="371601" y="8889"/>
                </a:lnTo>
                <a:lnTo>
                  <a:pt x="327660" y="1269"/>
                </a:lnTo>
                <a:lnTo>
                  <a:pt x="312547" y="1269"/>
                </a:lnTo>
                <a:lnTo>
                  <a:pt x="297179" y="0"/>
                </a:lnTo>
                <a:close/>
              </a:path>
              <a:path w="596265" h="595630">
                <a:moveTo>
                  <a:pt x="434289" y="33019"/>
                </a:moveTo>
                <a:lnTo>
                  <a:pt x="311658" y="33019"/>
                </a:lnTo>
                <a:lnTo>
                  <a:pt x="325120" y="34289"/>
                </a:lnTo>
                <a:lnTo>
                  <a:pt x="338454" y="36829"/>
                </a:lnTo>
                <a:lnTo>
                  <a:pt x="389254" y="49529"/>
                </a:lnTo>
                <a:lnTo>
                  <a:pt x="424434" y="64769"/>
                </a:lnTo>
                <a:lnTo>
                  <a:pt x="466725" y="93979"/>
                </a:lnTo>
                <a:lnTo>
                  <a:pt x="502666" y="129539"/>
                </a:lnTo>
                <a:lnTo>
                  <a:pt x="536955" y="182879"/>
                </a:lnTo>
                <a:lnTo>
                  <a:pt x="542163" y="195579"/>
                </a:lnTo>
                <a:lnTo>
                  <a:pt x="546989" y="207009"/>
                </a:lnTo>
                <a:lnTo>
                  <a:pt x="557529" y="245109"/>
                </a:lnTo>
                <a:lnTo>
                  <a:pt x="562610" y="284479"/>
                </a:lnTo>
                <a:lnTo>
                  <a:pt x="562991" y="298450"/>
                </a:lnTo>
                <a:lnTo>
                  <a:pt x="562610" y="312419"/>
                </a:lnTo>
                <a:lnTo>
                  <a:pt x="557529" y="351789"/>
                </a:lnTo>
                <a:lnTo>
                  <a:pt x="546862" y="389889"/>
                </a:lnTo>
                <a:lnTo>
                  <a:pt x="517525" y="447039"/>
                </a:lnTo>
                <a:lnTo>
                  <a:pt x="485140" y="486409"/>
                </a:lnTo>
                <a:lnTo>
                  <a:pt x="445897" y="518159"/>
                </a:lnTo>
                <a:lnTo>
                  <a:pt x="412750" y="537209"/>
                </a:lnTo>
                <a:lnTo>
                  <a:pt x="364109" y="554989"/>
                </a:lnTo>
                <a:lnTo>
                  <a:pt x="297815" y="563879"/>
                </a:lnTo>
                <a:lnTo>
                  <a:pt x="433120" y="563879"/>
                </a:lnTo>
                <a:lnTo>
                  <a:pt x="488569" y="527050"/>
                </a:lnTo>
                <a:lnTo>
                  <a:pt x="528701" y="486409"/>
                </a:lnTo>
                <a:lnTo>
                  <a:pt x="560197" y="439419"/>
                </a:lnTo>
                <a:lnTo>
                  <a:pt x="578103" y="400050"/>
                </a:lnTo>
                <a:lnTo>
                  <a:pt x="589915" y="358139"/>
                </a:lnTo>
                <a:lnTo>
                  <a:pt x="595502" y="312419"/>
                </a:lnTo>
                <a:lnTo>
                  <a:pt x="595884" y="297179"/>
                </a:lnTo>
                <a:lnTo>
                  <a:pt x="595376" y="281939"/>
                </a:lnTo>
                <a:lnTo>
                  <a:pt x="589661" y="237489"/>
                </a:lnTo>
                <a:lnTo>
                  <a:pt x="577596" y="195579"/>
                </a:lnTo>
                <a:lnTo>
                  <a:pt x="559180" y="154939"/>
                </a:lnTo>
                <a:lnTo>
                  <a:pt x="527050" y="107950"/>
                </a:lnTo>
                <a:lnTo>
                  <a:pt x="486537" y="67309"/>
                </a:lnTo>
                <a:lnTo>
                  <a:pt x="439420" y="35559"/>
                </a:lnTo>
                <a:lnTo>
                  <a:pt x="434289" y="33019"/>
                </a:lnTo>
                <a:close/>
              </a:path>
              <a:path w="596265" h="595630">
                <a:moveTo>
                  <a:pt x="311403" y="44450"/>
                </a:moveTo>
                <a:lnTo>
                  <a:pt x="285242" y="44450"/>
                </a:lnTo>
                <a:lnTo>
                  <a:pt x="259715" y="46989"/>
                </a:lnTo>
                <a:lnTo>
                  <a:pt x="199517" y="63500"/>
                </a:lnTo>
                <a:lnTo>
                  <a:pt x="156591" y="87629"/>
                </a:lnTo>
                <a:lnTo>
                  <a:pt x="118872" y="118109"/>
                </a:lnTo>
                <a:lnTo>
                  <a:pt x="87757" y="154939"/>
                </a:lnTo>
                <a:lnTo>
                  <a:pt x="64008" y="199389"/>
                </a:lnTo>
                <a:lnTo>
                  <a:pt x="49149" y="246379"/>
                </a:lnTo>
                <a:lnTo>
                  <a:pt x="44323" y="284479"/>
                </a:lnTo>
                <a:lnTo>
                  <a:pt x="43942" y="297179"/>
                </a:lnTo>
                <a:lnTo>
                  <a:pt x="44172" y="309879"/>
                </a:lnTo>
                <a:lnTo>
                  <a:pt x="49022" y="349250"/>
                </a:lnTo>
                <a:lnTo>
                  <a:pt x="63626" y="396239"/>
                </a:lnTo>
                <a:lnTo>
                  <a:pt x="86741" y="439419"/>
                </a:lnTo>
                <a:lnTo>
                  <a:pt x="117728" y="477519"/>
                </a:lnTo>
                <a:lnTo>
                  <a:pt x="155194" y="508000"/>
                </a:lnTo>
                <a:lnTo>
                  <a:pt x="210185" y="537209"/>
                </a:lnTo>
                <a:lnTo>
                  <a:pt x="258825" y="549909"/>
                </a:lnTo>
                <a:lnTo>
                  <a:pt x="284479" y="552450"/>
                </a:lnTo>
                <a:lnTo>
                  <a:pt x="310642" y="552450"/>
                </a:lnTo>
                <a:lnTo>
                  <a:pt x="336169" y="549909"/>
                </a:lnTo>
                <a:lnTo>
                  <a:pt x="361061" y="544829"/>
                </a:lnTo>
                <a:lnTo>
                  <a:pt x="373252" y="541019"/>
                </a:lnTo>
                <a:lnTo>
                  <a:pt x="284734" y="541019"/>
                </a:lnTo>
                <a:lnTo>
                  <a:pt x="260223" y="538479"/>
                </a:lnTo>
                <a:lnTo>
                  <a:pt x="236347" y="533400"/>
                </a:lnTo>
                <a:lnTo>
                  <a:pt x="225171" y="530859"/>
                </a:lnTo>
                <a:lnTo>
                  <a:pt x="213614" y="525779"/>
                </a:lnTo>
                <a:lnTo>
                  <a:pt x="202819" y="521969"/>
                </a:lnTo>
                <a:lnTo>
                  <a:pt x="160909" y="499109"/>
                </a:lnTo>
                <a:lnTo>
                  <a:pt x="125095" y="468629"/>
                </a:lnTo>
                <a:lnTo>
                  <a:pt x="95630" y="433069"/>
                </a:lnTo>
                <a:lnTo>
                  <a:pt x="73660" y="392429"/>
                </a:lnTo>
                <a:lnTo>
                  <a:pt x="59690" y="346709"/>
                </a:lnTo>
                <a:lnTo>
                  <a:pt x="54864" y="297179"/>
                </a:lnTo>
                <a:lnTo>
                  <a:pt x="55245" y="284479"/>
                </a:lnTo>
                <a:lnTo>
                  <a:pt x="62611" y="236219"/>
                </a:lnTo>
                <a:lnTo>
                  <a:pt x="65913" y="226059"/>
                </a:lnTo>
                <a:lnTo>
                  <a:pt x="69850" y="213359"/>
                </a:lnTo>
                <a:lnTo>
                  <a:pt x="97027" y="161289"/>
                </a:lnTo>
                <a:lnTo>
                  <a:pt x="127000" y="125729"/>
                </a:lnTo>
                <a:lnTo>
                  <a:pt x="163195" y="95250"/>
                </a:lnTo>
                <a:lnTo>
                  <a:pt x="203962" y="73659"/>
                </a:lnTo>
                <a:lnTo>
                  <a:pt x="249427" y="59689"/>
                </a:lnTo>
                <a:lnTo>
                  <a:pt x="261620" y="58419"/>
                </a:lnTo>
                <a:lnTo>
                  <a:pt x="273812" y="55879"/>
                </a:lnTo>
                <a:lnTo>
                  <a:pt x="286130" y="55879"/>
                </a:lnTo>
                <a:lnTo>
                  <a:pt x="298703" y="54609"/>
                </a:lnTo>
                <a:lnTo>
                  <a:pt x="369908" y="54609"/>
                </a:lnTo>
                <a:lnTo>
                  <a:pt x="361950" y="52069"/>
                </a:lnTo>
                <a:lnTo>
                  <a:pt x="337185" y="46989"/>
                </a:lnTo>
                <a:lnTo>
                  <a:pt x="311403" y="44450"/>
                </a:lnTo>
                <a:close/>
              </a:path>
              <a:path w="596265" h="595630">
                <a:moveTo>
                  <a:pt x="369908" y="54609"/>
                </a:moveTo>
                <a:lnTo>
                  <a:pt x="298703" y="54609"/>
                </a:lnTo>
                <a:lnTo>
                  <a:pt x="347725" y="59689"/>
                </a:lnTo>
                <a:lnTo>
                  <a:pt x="359537" y="63500"/>
                </a:lnTo>
                <a:lnTo>
                  <a:pt x="414400" y="85089"/>
                </a:lnTo>
                <a:lnTo>
                  <a:pt x="453644" y="111759"/>
                </a:lnTo>
                <a:lnTo>
                  <a:pt x="486410" y="144779"/>
                </a:lnTo>
                <a:lnTo>
                  <a:pt x="512318" y="184150"/>
                </a:lnTo>
                <a:lnTo>
                  <a:pt x="530225" y="226059"/>
                </a:lnTo>
                <a:lnTo>
                  <a:pt x="539750" y="274319"/>
                </a:lnTo>
                <a:lnTo>
                  <a:pt x="541020" y="298450"/>
                </a:lnTo>
                <a:lnTo>
                  <a:pt x="540639" y="311150"/>
                </a:lnTo>
                <a:lnTo>
                  <a:pt x="533273" y="359409"/>
                </a:lnTo>
                <a:lnTo>
                  <a:pt x="516763" y="403859"/>
                </a:lnTo>
                <a:lnTo>
                  <a:pt x="511301" y="415289"/>
                </a:lnTo>
                <a:lnTo>
                  <a:pt x="484759" y="453389"/>
                </a:lnTo>
                <a:lnTo>
                  <a:pt x="451485" y="486409"/>
                </a:lnTo>
                <a:lnTo>
                  <a:pt x="412623" y="513079"/>
                </a:lnTo>
                <a:lnTo>
                  <a:pt x="391922" y="521969"/>
                </a:lnTo>
                <a:lnTo>
                  <a:pt x="380873" y="527050"/>
                </a:lnTo>
                <a:lnTo>
                  <a:pt x="369697" y="530859"/>
                </a:lnTo>
                <a:lnTo>
                  <a:pt x="334264" y="538479"/>
                </a:lnTo>
                <a:lnTo>
                  <a:pt x="309752" y="541019"/>
                </a:lnTo>
                <a:lnTo>
                  <a:pt x="373252" y="541019"/>
                </a:lnTo>
                <a:lnTo>
                  <a:pt x="418338" y="521969"/>
                </a:lnTo>
                <a:lnTo>
                  <a:pt x="458977" y="495300"/>
                </a:lnTo>
                <a:lnTo>
                  <a:pt x="493522" y="461009"/>
                </a:lnTo>
                <a:lnTo>
                  <a:pt x="521080" y="419100"/>
                </a:lnTo>
                <a:lnTo>
                  <a:pt x="540385" y="374650"/>
                </a:lnTo>
                <a:lnTo>
                  <a:pt x="550672" y="325119"/>
                </a:lnTo>
                <a:lnTo>
                  <a:pt x="551942" y="298450"/>
                </a:lnTo>
                <a:lnTo>
                  <a:pt x="551713" y="287019"/>
                </a:lnTo>
                <a:lnTo>
                  <a:pt x="546862" y="247650"/>
                </a:lnTo>
                <a:lnTo>
                  <a:pt x="536701" y="210819"/>
                </a:lnTo>
                <a:lnTo>
                  <a:pt x="509016" y="157479"/>
                </a:lnTo>
                <a:lnTo>
                  <a:pt x="478154" y="119379"/>
                </a:lnTo>
                <a:lnTo>
                  <a:pt x="440690" y="87629"/>
                </a:lnTo>
                <a:lnTo>
                  <a:pt x="397255" y="64769"/>
                </a:lnTo>
                <a:lnTo>
                  <a:pt x="385825" y="59689"/>
                </a:lnTo>
                <a:lnTo>
                  <a:pt x="369908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73840" y="1847088"/>
            <a:ext cx="596265" cy="594360"/>
          </a:xfrm>
          <a:custGeom>
            <a:avLst/>
            <a:gdLst/>
            <a:ahLst/>
            <a:cxnLst/>
            <a:rect l="l" t="t" r="r" b="b"/>
            <a:pathLst>
              <a:path w="596265" h="594360">
                <a:moveTo>
                  <a:pt x="297926" y="0"/>
                </a:moveTo>
                <a:lnTo>
                  <a:pt x="2905" y="554609"/>
                </a:lnTo>
                <a:lnTo>
                  <a:pt x="0" y="568134"/>
                </a:lnTo>
                <a:lnTo>
                  <a:pt x="1172" y="574932"/>
                </a:lnTo>
                <a:lnTo>
                  <a:pt x="27416" y="594360"/>
                </a:lnTo>
                <a:lnTo>
                  <a:pt x="568436" y="594360"/>
                </a:lnTo>
                <a:lnTo>
                  <a:pt x="595852" y="568134"/>
                </a:lnTo>
                <a:lnTo>
                  <a:pt x="595305" y="561466"/>
                </a:lnTo>
                <a:lnTo>
                  <a:pt x="36306" y="561466"/>
                </a:lnTo>
                <a:lnTo>
                  <a:pt x="297926" y="39624"/>
                </a:lnTo>
                <a:lnTo>
                  <a:pt x="334727" y="39624"/>
                </a:lnTo>
                <a:lnTo>
                  <a:pt x="322437" y="15112"/>
                </a:lnTo>
                <a:lnTo>
                  <a:pt x="318089" y="8840"/>
                </a:lnTo>
                <a:lnTo>
                  <a:pt x="312324" y="4079"/>
                </a:lnTo>
                <a:lnTo>
                  <a:pt x="305488" y="1057"/>
                </a:lnTo>
                <a:lnTo>
                  <a:pt x="297926" y="0"/>
                </a:lnTo>
                <a:close/>
              </a:path>
              <a:path w="596265" h="594360">
                <a:moveTo>
                  <a:pt x="334727" y="39624"/>
                </a:moveTo>
                <a:lnTo>
                  <a:pt x="297926" y="39624"/>
                </a:lnTo>
                <a:lnTo>
                  <a:pt x="559546" y="561466"/>
                </a:lnTo>
                <a:lnTo>
                  <a:pt x="595305" y="561466"/>
                </a:lnTo>
                <a:lnTo>
                  <a:pt x="595286" y="561240"/>
                </a:lnTo>
                <a:lnTo>
                  <a:pt x="592947" y="554609"/>
                </a:lnTo>
                <a:lnTo>
                  <a:pt x="334727" y="39624"/>
                </a:lnTo>
                <a:close/>
              </a:path>
              <a:path w="596265" h="594360">
                <a:moveTo>
                  <a:pt x="297926" y="64135"/>
                </a:moveTo>
                <a:lnTo>
                  <a:pt x="54086" y="550417"/>
                </a:lnTo>
                <a:lnTo>
                  <a:pt x="541766" y="550417"/>
                </a:lnTo>
                <a:lnTo>
                  <a:pt x="536289" y="539496"/>
                </a:lnTo>
                <a:lnTo>
                  <a:pt x="71866" y="539496"/>
                </a:lnTo>
                <a:lnTo>
                  <a:pt x="297926" y="88646"/>
                </a:lnTo>
                <a:lnTo>
                  <a:pt x="310216" y="88646"/>
                </a:lnTo>
                <a:lnTo>
                  <a:pt x="297926" y="64135"/>
                </a:lnTo>
                <a:close/>
              </a:path>
              <a:path w="596265" h="594360">
                <a:moveTo>
                  <a:pt x="310216" y="88646"/>
                </a:moveTo>
                <a:lnTo>
                  <a:pt x="297926" y="88646"/>
                </a:lnTo>
                <a:lnTo>
                  <a:pt x="523986" y="539496"/>
                </a:lnTo>
                <a:lnTo>
                  <a:pt x="536289" y="539496"/>
                </a:lnTo>
                <a:lnTo>
                  <a:pt x="310216" y="88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8659" y="2491739"/>
            <a:ext cx="1807845" cy="150622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825"/>
              </a:spcBef>
            </a:pPr>
            <a:r>
              <a:rPr sz="2000" spc="-5" dirty="0">
                <a:latin typeface="Tahoma"/>
                <a:cs typeface="Tahoma"/>
              </a:rPr>
              <a:t>circular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shapes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79164" y="5928359"/>
            <a:ext cx="349250" cy="349250"/>
            <a:chOff x="3979164" y="5928359"/>
            <a:chExt cx="349250" cy="349250"/>
          </a:xfrm>
        </p:grpSpPr>
        <p:sp>
          <p:nvSpPr>
            <p:cNvPr id="22" name="object 22"/>
            <p:cNvSpPr/>
            <p:nvPr/>
          </p:nvSpPr>
          <p:spPr>
            <a:xfrm>
              <a:off x="4009644" y="59588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880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BD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9644" y="59588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288036"/>
                  </a:moveTo>
                  <a:lnTo>
                    <a:pt x="288036" y="288036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60959">
              <a:solidFill>
                <a:srgbClr val="BDF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690871" y="5939028"/>
            <a:ext cx="344805" cy="346075"/>
          </a:xfrm>
          <a:custGeom>
            <a:avLst/>
            <a:gdLst/>
            <a:ahLst/>
            <a:cxnLst/>
            <a:rect l="l" t="t" r="r" b="b"/>
            <a:pathLst>
              <a:path w="344804" h="346075">
                <a:moveTo>
                  <a:pt x="172212" y="0"/>
                </a:moveTo>
                <a:lnTo>
                  <a:pt x="126426" y="6178"/>
                </a:lnTo>
                <a:lnTo>
                  <a:pt x="85287" y="23616"/>
                </a:lnTo>
                <a:lnTo>
                  <a:pt x="50434" y="50663"/>
                </a:lnTo>
                <a:lnTo>
                  <a:pt x="23509" y="85671"/>
                </a:lnTo>
                <a:lnTo>
                  <a:pt x="6150" y="126991"/>
                </a:lnTo>
                <a:lnTo>
                  <a:pt x="0" y="172974"/>
                </a:lnTo>
                <a:lnTo>
                  <a:pt x="6150" y="218956"/>
                </a:lnTo>
                <a:lnTo>
                  <a:pt x="23509" y="260276"/>
                </a:lnTo>
                <a:lnTo>
                  <a:pt x="50434" y="295284"/>
                </a:lnTo>
                <a:lnTo>
                  <a:pt x="85287" y="322331"/>
                </a:lnTo>
                <a:lnTo>
                  <a:pt x="126426" y="339769"/>
                </a:lnTo>
                <a:lnTo>
                  <a:pt x="172212" y="345948"/>
                </a:lnTo>
                <a:lnTo>
                  <a:pt x="217997" y="339769"/>
                </a:lnTo>
                <a:lnTo>
                  <a:pt x="259136" y="322331"/>
                </a:lnTo>
                <a:lnTo>
                  <a:pt x="293989" y="295284"/>
                </a:lnTo>
                <a:lnTo>
                  <a:pt x="320914" y="260276"/>
                </a:lnTo>
                <a:lnTo>
                  <a:pt x="338273" y="218956"/>
                </a:lnTo>
                <a:lnTo>
                  <a:pt x="344424" y="172974"/>
                </a:lnTo>
                <a:lnTo>
                  <a:pt x="338273" y="126991"/>
                </a:lnTo>
                <a:lnTo>
                  <a:pt x="320914" y="85671"/>
                </a:lnTo>
                <a:lnTo>
                  <a:pt x="293989" y="50663"/>
                </a:lnTo>
                <a:lnTo>
                  <a:pt x="259136" y="23616"/>
                </a:lnTo>
                <a:lnTo>
                  <a:pt x="217997" y="6178"/>
                </a:lnTo>
                <a:lnTo>
                  <a:pt x="1722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350764" y="5937503"/>
            <a:ext cx="349250" cy="349250"/>
            <a:chOff x="5350764" y="5937503"/>
            <a:chExt cx="349250" cy="349250"/>
          </a:xfrm>
        </p:grpSpPr>
        <p:sp>
          <p:nvSpPr>
            <p:cNvPr id="26" name="object 26"/>
            <p:cNvSpPr/>
            <p:nvPr/>
          </p:nvSpPr>
          <p:spPr>
            <a:xfrm>
              <a:off x="5381244" y="5967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0" y="288035"/>
                  </a:lnTo>
                  <a:lnTo>
                    <a:pt x="288035" y="28803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81244" y="5967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288035"/>
                  </a:moveTo>
                  <a:lnTo>
                    <a:pt x="144017" y="0"/>
                  </a:lnTo>
                  <a:lnTo>
                    <a:pt x="288035" y="288035"/>
                  </a:lnTo>
                  <a:lnTo>
                    <a:pt x="0" y="288035"/>
                  </a:lnTo>
                  <a:close/>
                </a:path>
              </a:pathLst>
            </a:custGeom>
            <a:ln w="6096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329940" y="5939028"/>
            <a:ext cx="344805" cy="346075"/>
          </a:xfrm>
          <a:custGeom>
            <a:avLst/>
            <a:gdLst/>
            <a:ahLst/>
            <a:cxnLst/>
            <a:rect l="l" t="t" r="r" b="b"/>
            <a:pathLst>
              <a:path w="344804" h="346075">
                <a:moveTo>
                  <a:pt x="172212" y="0"/>
                </a:moveTo>
                <a:lnTo>
                  <a:pt x="126426" y="6178"/>
                </a:lnTo>
                <a:lnTo>
                  <a:pt x="85287" y="23616"/>
                </a:lnTo>
                <a:lnTo>
                  <a:pt x="50434" y="50663"/>
                </a:lnTo>
                <a:lnTo>
                  <a:pt x="23509" y="85671"/>
                </a:lnTo>
                <a:lnTo>
                  <a:pt x="6150" y="126991"/>
                </a:lnTo>
                <a:lnTo>
                  <a:pt x="0" y="172974"/>
                </a:lnTo>
                <a:lnTo>
                  <a:pt x="6150" y="218956"/>
                </a:lnTo>
                <a:lnTo>
                  <a:pt x="23509" y="260276"/>
                </a:lnTo>
                <a:lnTo>
                  <a:pt x="50434" y="295284"/>
                </a:lnTo>
                <a:lnTo>
                  <a:pt x="85287" y="322331"/>
                </a:lnTo>
                <a:lnTo>
                  <a:pt x="126426" y="339769"/>
                </a:lnTo>
                <a:lnTo>
                  <a:pt x="172212" y="345948"/>
                </a:lnTo>
                <a:lnTo>
                  <a:pt x="217997" y="339769"/>
                </a:lnTo>
                <a:lnTo>
                  <a:pt x="259136" y="322331"/>
                </a:lnTo>
                <a:lnTo>
                  <a:pt x="293989" y="295284"/>
                </a:lnTo>
                <a:lnTo>
                  <a:pt x="320914" y="260276"/>
                </a:lnTo>
                <a:lnTo>
                  <a:pt x="338273" y="218956"/>
                </a:lnTo>
                <a:lnTo>
                  <a:pt x="344424" y="172974"/>
                </a:lnTo>
                <a:lnTo>
                  <a:pt x="338273" y="126991"/>
                </a:lnTo>
                <a:lnTo>
                  <a:pt x="320914" y="85671"/>
                </a:lnTo>
                <a:lnTo>
                  <a:pt x="293989" y="50663"/>
                </a:lnTo>
                <a:lnTo>
                  <a:pt x="259136" y="23616"/>
                </a:lnTo>
                <a:lnTo>
                  <a:pt x="217997" y="6178"/>
                </a:lnTo>
                <a:lnTo>
                  <a:pt x="172212" y="0"/>
                </a:lnTo>
                <a:close/>
              </a:path>
            </a:pathLst>
          </a:custGeom>
          <a:solidFill>
            <a:srgbClr val="78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3923" y="2705100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172974" y="0"/>
                </a:moveTo>
                <a:lnTo>
                  <a:pt x="127000" y="6180"/>
                </a:lnTo>
                <a:lnTo>
                  <a:pt x="85682" y="23622"/>
                </a:lnTo>
                <a:lnTo>
                  <a:pt x="50673" y="50673"/>
                </a:lnTo>
                <a:lnTo>
                  <a:pt x="23622" y="85682"/>
                </a:lnTo>
                <a:lnTo>
                  <a:pt x="6180" y="127000"/>
                </a:lnTo>
                <a:lnTo>
                  <a:pt x="0" y="172974"/>
                </a:lnTo>
                <a:lnTo>
                  <a:pt x="6180" y="218948"/>
                </a:lnTo>
                <a:lnTo>
                  <a:pt x="23622" y="260265"/>
                </a:lnTo>
                <a:lnTo>
                  <a:pt x="50673" y="295275"/>
                </a:lnTo>
                <a:lnTo>
                  <a:pt x="85682" y="322325"/>
                </a:lnTo>
                <a:lnTo>
                  <a:pt x="127000" y="339767"/>
                </a:lnTo>
                <a:lnTo>
                  <a:pt x="172974" y="345948"/>
                </a:lnTo>
                <a:lnTo>
                  <a:pt x="218948" y="339767"/>
                </a:lnTo>
                <a:lnTo>
                  <a:pt x="260265" y="322325"/>
                </a:lnTo>
                <a:lnTo>
                  <a:pt x="295275" y="295275"/>
                </a:lnTo>
                <a:lnTo>
                  <a:pt x="322325" y="260265"/>
                </a:lnTo>
                <a:lnTo>
                  <a:pt x="339767" y="218948"/>
                </a:lnTo>
                <a:lnTo>
                  <a:pt x="345948" y="172974"/>
                </a:lnTo>
                <a:lnTo>
                  <a:pt x="339767" y="127000"/>
                </a:lnTo>
                <a:lnTo>
                  <a:pt x="322325" y="85682"/>
                </a:lnTo>
                <a:lnTo>
                  <a:pt x="295275" y="50673"/>
                </a:lnTo>
                <a:lnTo>
                  <a:pt x="260265" y="23622"/>
                </a:lnTo>
                <a:lnTo>
                  <a:pt x="218948" y="6180"/>
                </a:lnTo>
                <a:lnTo>
                  <a:pt x="172974" y="0"/>
                </a:lnTo>
                <a:close/>
              </a:path>
            </a:pathLst>
          </a:custGeom>
          <a:solidFill>
            <a:srgbClr val="78D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9352" y="3427476"/>
            <a:ext cx="346075" cy="344805"/>
          </a:xfrm>
          <a:custGeom>
            <a:avLst/>
            <a:gdLst/>
            <a:ahLst/>
            <a:cxnLst/>
            <a:rect l="l" t="t" r="r" b="b"/>
            <a:pathLst>
              <a:path w="346075" h="344804">
                <a:moveTo>
                  <a:pt x="172974" y="0"/>
                </a:moveTo>
                <a:lnTo>
                  <a:pt x="127000" y="6150"/>
                </a:lnTo>
                <a:lnTo>
                  <a:pt x="85682" y="23509"/>
                </a:lnTo>
                <a:lnTo>
                  <a:pt x="50673" y="50434"/>
                </a:lnTo>
                <a:lnTo>
                  <a:pt x="23622" y="85287"/>
                </a:lnTo>
                <a:lnTo>
                  <a:pt x="6180" y="126426"/>
                </a:lnTo>
                <a:lnTo>
                  <a:pt x="0" y="172212"/>
                </a:lnTo>
                <a:lnTo>
                  <a:pt x="6180" y="217997"/>
                </a:lnTo>
                <a:lnTo>
                  <a:pt x="23622" y="259136"/>
                </a:lnTo>
                <a:lnTo>
                  <a:pt x="50673" y="293989"/>
                </a:lnTo>
                <a:lnTo>
                  <a:pt x="85682" y="320914"/>
                </a:lnTo>
                <a:lnTo>
                  <a:pt x="127000" y="338273"/>
                </a:lnTo>
                <a:lnTo>
                  <a:pt x="172974" y="344424"/>
                </a:lnTo>
                <a:lnTo>
                  <a:pt x="218948" y="338273"/>
                </a:lnTo>
                <a:lnTo>
                  <a:pt x="260265" y="320914"/>
                </a:lnTo>
                <a:lnTo>
                  <a:pt x="295275" y="293989"/>
                </a:lnTo>
                <a:lnTo>
                  <a:pt x="322325" y="259136"/>
                </a:lnTo>
                <a:lnTo>
                  <a:pt x="339767" y="217997"/>
                </a:lnTo>
                <a:lnTo>
                  <a:pt x="345948" y="172212"/>
                </a:lnTo>
                <a:lnTo>
                  <a:pt x="339767" y="126426"/>
                </a:lnTo>
                <a:lnTo>
                  <a:pt x="322325" y="85287"/>
                </a:lnTo>
                <a:lnTo>
                  <a:pt x="295275" y="50434"/>
                </a:lnTo>
                <a:lnTo>
                  <a:pt x="260265" y="23509"/>
                </a:lnTo>
                <a:lnTo>
                  <a:pt x="218948" y="6150"/>
                </a:lnTo>
                <a:lnTo>
                  <a:pt x="1729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0862" y="4242054"/>
            <a:ext cx="5925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Real-Time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Queries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query</a:t>
            </a:r>
            <a:r>
              <a:rPr sz="2400" spc="-10" dirty="0">
                <a:latin typeface="Calibri Light"/>
                <a:cs typeface="Calibri Light"/>
              </a:rPr>
              <a:t> result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maintenance: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00AF50"/>
                </a:solidFill>
                <a:latin typeface="Calibri Light"/>
                <a:cs typeface="Calibri Light"/>
              </a:rPr>
              <a:t>efficient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 Light"/>
                <a:cs typeface="Calibri Light"/>
              </a:rPr>
              <a:t>fast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73159" y="6563969"/>
            <a:ext cx="162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59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7927" y="3130295"/>
            <a:ext cx="173735" cy="51815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81783" y="3130295"/>
            <a:ext cx="182880" cy="518159"/>
          </a:xfrm>
          <a:prstGeom prst="rect">
            <a:avLst/>
          </a:prstGeom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7668259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Quick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35" dirty="0">
                <a:solidFill>
                  <a:srgbClr val="000000"/>
                </a:solidFill>
              </a:rPr>
              <a:t>Comparison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200" spc="-25" dirty="0">
                <a:solidFill>
                  <a:srgbClr val="7E7E7E"/>
                </a:solidFill>
              </a:rPr>
              <a:t>DBMS</a:t>
            </a:r>
            <a:r>
              <a:rPr sz="3200" spc="-60" dirty="0">
                <a:solidFill>
                  <a:srgbClr val="7E7E7E"/>
                </a:solidFill>
              </a:rPr>
              <a:t> </a:t>
            </a:r>
            <a:r>
              <a:rPr sz="3200" spc="-15" dirty="0">
                <a:solidFill>
                  <a:srgbClr val="7E7E7E"/>
                </a:solidFill>
              </a:rPr>
              <a:t>vs.</a:t>
            </a:r>
            <a:r>
              <a:rPr sz="3200" spc="-40" dirty="0">
                <a:solidFill>
                  <a:srgbClr val="7E7E7E"/>
                </a:solidFill>
              </a:rPr>
              <a:t> </a:t>
            </a:r>
            <a:r>
              <a:rPr sz="3200" spc="-30" dirty="0">
                <a:solidFill>
                  <a:srgbClr val="7E7E7E"/>
                </a:solidFill>
              </a:rPr>
              <a:t>RT</a:t>
            </a:r>
            <a:r>
              <a:rPr sz="3200" spc="-25" dirty="0">
                <a:solidFill>
                  <a:srgbClr val="7E7E7E"/>
                </a:solidFill>
              </a:rPr>
              <a:t> </a:t>
            </a:r>
            <a:r>
              <a:rPr sz="3200" spc="-15" dirty="0">
                <a:solidFill>
                  <a:srgbClr val="7E7E7E"/>
                </a:solidFill>
              </a:rPr>
              <a:t>DB</a:t>
            </a:r>
            <a:r>
              <a:rPr sz="3200" spc="-45" dirty="0">
                <a:solidFill>
                  <a:srgbClr val="7E7E7E"/>
                </a:solidFill>
              </a:rPr>
              <a:t> </a:t>
            </a:r>
            <a:r>
              <a:rPr sz="3200" spc="-15" dirty="0">
                <a:solidFill>
                  <a:srgbClr val="7E7E7E"/>
                </a:solidFill>
              </a:rPr>
              <a:t>vs.</a:t>
            </a:r>
            <a:r>
              <a:rPr sz="3200" spc="-40" dirty="0">
                <a:solidFill>
                  <a:srgbClr val="7E7E7E"/>
                </a:solidFill>
              </a:rPr>
              <a:t> </a:t>
            </a:r>
            <a:r>
              <a:rPr sz="3200" spc="-20" dirty="0">
                <a:solidFill>
                  <a:srgbClr val="7E7E7E"/>
                </a:solidFill>
              </a:rPr>
              <a:t>DSMS</a:t>
            </a:r>
            <a:r>
              <a:rPr sz="3200" spc="-60" dirty="0">
                <a:solidFill>
                  <a:srgbClr val="7E7E7E"/>
                </a:solidFill>
              </a:rPr>
              <a:t> </a:t>
            </a:r>
            <a:r>
              <a:rPr sz="3200" spc="-15" dirty="0">
                <a:solidFill>
                  <a:srgbClr val="7E7E7E"/>
                </a:solidFill>
              </a:rPr>
              <a:t>vs.</a:t>
            </a:r>
            <a:r>
              <a:rPr sz="3200" spc="-40" dirty="0">
                <a:solidFill>
                  <a:srgbClr val="7E7E7E"/>
                </a:solidFill>
              </a:rPr>
              <a:t> </a:t>
            </a:r>
            <a:r>
              <a:rPr sz="3200" spc="-20" dirty="0">
                <a:solidFill>
                  <a:srgbClr val="7E7E7E"/>
                </a:solidFill>
              </a:rPr>
              <a:t>Stream</a:t>
            </a:r>
            <a:r>
              <a:rPr sz="3200" spc="-90" dirty="0">
                <a:solidFill>
                  <a:srgbClr val="7E7E7E"/>
                </a:solidFill>
              </a:rPr>
              <a:t> </a:t>
            </a:r>
            <a:r>
              <a:rPr sz="3200" spc="-30" dirty="0">
                <a:solidFill>
                  <a:srgbClr val="7E7E7E"/>
                </a:solidFill>
              </a:rPr>
              <a:t>Processing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35532" y="3534536"/>
            <a:ext cx="14382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Database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6927" y="1493519"/>
            <a:ext cx="1952625" cy="1889760"/>
            <a:chOff x="566927" y="1493519"/>
            <a:chExt cx="1952625" cy="18897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675" y="1950516"/>
              <a:ext cx="1491996" cy="5018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127" y="2872739"/>
              <a:ext cx="1115568" cy="342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2307336"/>
              <a:ext cx="1013459" cy="524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" y="1682495"/>
              <a:ext cx="1615439" cy="2057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6927" y="1493519"/>
              <a:ext cx="1952625" cy="1889760"/>
            </a:xfrm>
            <a:custGeom>
              <a:avLst/>
              <a:gdLst/>
              <a:ahLst/>
              <a:cxnLst/>
              <a:rect l="l" t="t" r="r" b="b"/>
              <a:pathLst>
                <a:path w="1952625" h="1889760">
                  <a:moveTo>
                    <a:pt x="1952244" y="0"/>
                  </a:moveTo>
                  <a:lnTo>
                    <a:pt x="0" y="0"/>
                  </a:lnTo>
                  <a:lnTo>
                    <a:pt x="0" y="1889760"/>
                  </a:lnTo>
                  <a:lnTo>
                    <a:pt x="1952244" y="1889760"/>
                  </a:lnTo>
                  <a:lnTo>
                    <a:pt x="195224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3391" y="4521530"/>
            <a:ext cx="17094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static</a:t>
            </a:r>
            <a:r>
              <a:rPr sz="2000" spc="-9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collections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1317" y="4904994"/>
            <a:ext cx="6484620" cy="974090"/>
          </a:xfrm>
          <a:custGeom>
            <a:avLst/>
            <a:gdLst/>
            <a:ahLst/>
            <a:cxnLst/>
            <a:rect l="l" t="t" r="r" b="b"/>
            <a:pathLst>
              <a:path w="6484620" h="974089">
                <a:moveTo>
                  <a:pt x="0" y="794003"/>
                </a:moveTo>
                <a:lnTo>
                  <a:pt x="6394" y="746199"/>
                </a:lnTo>
                <a:lnTo>
                  <a:pt x="24440" y="703241"/>
                </a:lnTo>
                <a:lnTo>
                  <a:pt x="52435" y="666845"/>
                </a:lnTo>
                <a:lnTo>
                  <a:pt x="88674" y="638725"/>
                </a:lnTo>
                <a:lnTo>
                  <a:pt x="131453" y="620596"/>
                </a:lnTo>
                <a:lnTo>
                  <a:pt x="179069" y="614171"/>
                </a:lnTo>
                <a:lnTo>
                  <a:pt x="226686" y="620596"/>
                </a:lnTo>
                <a:lnTo>
                  <a:pt x="269465" y="638725"/>
                </a:lnTo>
                <a:lnTo>
                  <a:pt x="305704" y="666845"/>
                </a:lnTo>
                <a:lnTo>
                  <a:pt x="333699" y="703241"/>
                </a:lnTo>
                <a:lnTo>
                  <a:pt x="351745" y="746199"/>
                </a:lnTo>
                <a:lnTo>
                  <a:pt x="358139" y="794003"/>
                </a:lnTo>
                <a:lnTo>
                  <a:pt x="351745" y="841808"/>
                </a:lnTo>
                <a:lnTo>
                  <a:pt x="333699" y="884766"/>
                </a:lnTo>
                <a:lnTo>
                  <a:pt x="305704" y="921162"/>
                </a:lnTo>
                <a:lnTo>
                  <a:pt x="269465" y="949282"/>
                </a:lnTo>
                <a:lnTo>
                  <a:pt x="226686" y="967411"/>
                </a:lnTo>
                <a:lnTo>
                  <a:pt x="179069" y="973835"/>
                </a:lnTo>
                <a:lnTo>
                  <a:pt x="131453" y="967411"/>
                </a:lnTo>
                <a:lnTo>
                  <a:pt x="88674" y="949282"/>
                </a:lnTo>
                <a:lnTo>
                  <a:pt x="52435" y="921162"/>
                </a:lnTo>
                <a:lnTo>
                  <a:pt x="24440" y="884766"/>
                </a:lnTo>
                <a:lnTo>
                  <a:pt x="6394" y="841808"/>
                </a:lnTo>
                <a:lnTo>
                  <a:pt x="0" y="794003"/>
                </a:lnTo>
                <a:close/>
              </a:path>
              <a:path w="6484620" h="974089">
                <a:moveTo>
                  <a:pt x="178307" y="614171"/>
                </a:moveTo>
                <a:lnTo>
                  <a:pt x="178307" y="0"/>
                </a:lnTo>
              </a:path>
              <a:path w="6484620" h="974089">
                <a:moveTo>
                  <a:pt x="6126480" y="794003"/>
                </a:moveTo>
                <a:lnTo>
                  <a:pt x="6132874" y="746199"/>
                </a:lnTo>
                <a:lnTo>
                  <a:pt x="6150920" y="703241"/>
                </a:lnTo>
                <a:lnTo>
                  <a:pt x="6178915" y="666845"/>
                </a:lnTo>
                <a:lnTo>
                  <a:pt x="6215154" y="638725"/>
                </a:lnTo>
                <a:lnTo>
                  <a:pt x="6257933" y="620596"/>
                </a:lnTo>
                <a:lnTo>
                  <a:pt x="6305550" y="614171"/>
                </a:lnTo>
                <a:lnTo>
                  <a:pt x="6353166" y="620596"/>
                </a:lnTo>
                <a:lnTo>
                  <a:pt x="6395945" y="638725"/>
                </a:lnTo>
                <a:lnTo>
                  <a:pt x="6432184" y="666845"/>
                </a:lnTo>
                <a:lnTo>
                  <a:pt x="6460179" y="703241"/>
                </a:lnTo>
                <a:lnTo>
                  <a:pt x="6478225" y="746199"/>
                </a:lnTo>
                <a:lnTo>
                  <a:pt x="6484620" y="794003"/>
                </a:lnTo>
                <a:lnTo>
                  <a:pt x="6478225" y="841808"/>
                </a:lnTo>
                <a:lnTo>
                  <a:pt x="6460179" y="884766"/>
                </a:lnTo>
                <a:lnTo>
                  <a:pt x="6432184" y="921162"/>
                </a:lnTo>
                <a:lnTo>
                  <a:pt x="6395945" y="949282"/>
                </a:lnTo>
                <a:lnTo>
                  <a:pt x="6353166" y="967411"/>
                </a:lnTo>
                <a:lnTo>
                  <a:pt x="6305550" y="973835"/>
                </a:lnTo>
                <a:lnTo>
                  <a:pt x="6257933" y="967411"/>
                </a:lnTo>
                <a:lnTo>
                  <a:pt x="6215154" y="949282"/>
                </a:lnTo>
                <a:lnTo>
                  <a:pt x="6178915" y="921162"/>
                </a:lnTo>
                <a:lnTo>
                  <a:pt x="6150920" y="884766"/>
                </a:lnTo>
                <a:lnTo>
                  <a:pt x="6132874" y="841808"/>
                </a:lnTo>
                <a:lnTo>
                  <a:pt x="6126480" y="794003"/>
                </a:lnTo>
                <a:close/>
              </a:path>
              <a:path w="6484620" h="974089">
                <a:moveTo>
                  <a:pt x="6306311" y="614171"/>
                </a:moveTo>
                <a:lnTo>
                  <a:pt x="6306311" y="153923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65593" y="3534536"/>
            <a:ext cx="11461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Stream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Processing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31735" y="1505711"/>
            <a:ext cx="1472565" cy="1889760"/>
            <a:chOff x="7031735" y="1505711"/>
            <a:chExt cx="1472565" cy="18897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3571" y="1659635"/>
              <a:ext cx="926592" cy="3383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4051" y="2377439"/>
              <a:ext cx="865631" cy="445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211" y="2060447"/>
              <a:ext cx="591311" cy="2621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9835" y="2951987"/>
              <a:ext cx="1272540" cy="2865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31735" y="1505711"/>
              <a:ext cx="1472565" cy="1889760"/>
            </a:xfrm>
            <a:custGeom>
              <a:avLst/>
              <a:gdLst/>
              <a:ahLst/>
              <a:cxnLst/>
              <a:rect l="l" t="t" r="r" b="b"/>
              <a:pathLst>
                <a:path w="1472565" h="1889760">
                  <a:moveTo>
                    <a:pt x="1472183" y="0"/>
                  </a:moveTo>
                  <a:lnTo>
                    <a:pt x="0" y="0"/>
                  </a:lnTo>
                  <a:lnTo>
                    <a:pt x="0" y="1889760"/>
                  </a:lnTo>
                  <a:lnTo>
                    <a:pt x="1472183" y="1889760"/>
                  </a:lnTo>
                  <a:lnTo>
                    <a:pt x="1472183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17460" y="4367606"/>
            <a:ext cx="11283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ephemeral</a:t>
            </a:r>
            <a:endParaRPr sz="2000">
              <a:latin typeface="Calibri Light"/>
              <a:cs typeface="Calibri Light"/>
            </a:endParaRPr>
          </a:p>
          <a:p>
            <a:pPr marL="50165" algn="ctr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streams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39559" y="5836411"/>
            <a:ext cx="1675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 Light"/>
                <a:cs typeface="Calibri Light"/>
              </a:rPr>
              <a:t>push-based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5804" y="5842508"/>
            <a:ext cx="1508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 Light"/>
                <a:cs typeface="Calibri Light"/>
              </a:rPr>
              <a:t>pu</a:t>
            </a:r>
            <a:r>
              <a:rPr sz="2800" spc="-15" dirty="0">
                <a:latin typeface="Calibri Light"/>
                <a:cs typeface="Calibri Light"/>
              </a:rPr>
              <a:t>l</a:t>
            </a:r>
            <a:r>
              <a:rPr sz="2800" spc="-10" dirty="0">
                <a:latin typeface="Calibri Light"/>
                <a:cs typeface="Calibri Light"/>
              </a:rPr>
              <a:t>l-</a:t>
            </a:r>
            <a:r>
              <a:rPr sz="2800" spc="-5" dirty="0">
                <a:latin typeface="Calibri Light"/>
                <a:cs typeface="Calibri Light"/>
              </a:rPr>
              <a:t>based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6759" y="4895088"/>
            <a:ext cx="7643495" cy="996950"/>
            <a:chOff x="746759" y="4895088"/>
            <a:chExt cx="7643495" cy="996950"/>
          </a:xfrm>
        </p:grpSpPr>
        <p:sp>
          <p:nvSpPr>
            <p:cNvPr id="23" name="object 23"/>
            <p:cNvSpPr/>
            <p:nvPr/>
          </p:nvSpPr>
          <p:spPr>
            <a:xfrm>
              <a:off x="746759" y="5538470"/>
              <a:ext cx="7643495" cy="325755"/>
            </a:xfrm>
            <a:custGeom>
              <a:avLst/>
              <a:gdLst/>
              <a:ahLst/>
              <a:cxnLst/>
              <a:rect l="l" t="t" r="r" b="b"/>
              <a:pathLst>
                <a:path w="7643495" h="325754">
                  <a:moveTo>
                    <a:pt x="7579036" y="133432"/>
                  </a:moveTo>
                  <a:lnTo>
                    <a:pt x="7425639" y="133432"/>
                  </a:lnTo>
                  <a:lnTo>
                    <a:pt x="7451217" y="133451"/>
                  </a:lnTo>
                  <a:lnTo>
                    <a:pt x="7451090" y="197459"/>
                  </a:lnTo>
                  <a:lnTo>
                    <a:pt x="7425572" y="197459"/>
                  </a:lnTo>
                  <a:lnTo>
                    <a:pt x="7323074" y="325373"/>
                  </a:lnTo>
                  <a:lnTo>
                    <a:pt x="7579390" y="197459"/>
                  </a:lnTo>
                  <a:lnTo>
                    <a:pt x="7451090" y="197459"/>
                  </a:lnTo>
                  <a:lnTo>
                    <a:pt x="7579429" y="197440"/>
                  </a:lnTo>
                  <a:lnTo>
                    <a:pt x="7643241" y="165595"/>
                  </a:lnTo>
                  <a:lnTo>
                    <a:pt x="7579036" y="133432"/>
                  </a:lnTo>
                  <a:close/>
                </a:path>
                <a:path w="7643495" h="325754">
                  <a:moveTo>
                    <a:pt x="320167" y="0"/>
                  </a:moveTo>
                  <a:lnTo>
                    <a:pt x="0" y="159765"/>
                  </a:lnTo>
                  <a:lnTo>
                    <a:pt x="319913" y="320027"/>
                  </a:lnTo>
                  <a:lnTo>
                    <a:pt x="217601" y="191929"/>
                  </a:lnTo>
                  <a:lnTo>
                    <a:pt x="191973" y="191909"/>
                  </a:lnTo>
                  <a:lnTo>
                    <a:pt x="192024" y="127901"/>
                  </a:lnTo>
                  <a:lnTo>
                    <a:pt x="217670" y="127901"/>
                  </a:lnTo>
                  <a:lnTo>
                    <a:pt x="320167" y="0"/>
                  </a:lnTo>
                  <a:close/>
                </a:path>
                <a:path w="7643495" h="325754">
                  <a:moveTo>
                    <a:pt x="7451153" y="165535"/>
                  </a:moveTo>
                  <a:lnTo>
                    <a:pt x="7425587" y="197440"/>
                  </a:lnTo>
                  <a:lnTo>
                    <a:pt x="7451090" y="197459"/>
                  </a:lnTo>
                  <a:lnTo>
                    <a:pt x="7451153" y="165535"/>
                  </a:lnTo>
                  <a:close/>
                </a:path>
                <a:path w="7643495" h="325754">
                  <a:moveTo>
                    <a:pt x="217655" y="127921"/>
                  </a:moveTo>
                  <a:lnTo>
                    <a:pt x="192024" y="159905"/>
                  </a:lnTo>
                  <a:lnTo>
                    <a:pt x="217601" y="191929"/>
                  </a:lnTo>
                  <a:lnTo>
                    <a:pt x="7425587" y="197440"/>
                  </a:lnTo>
                  <a:lnTo>
                    <a:pt x="7451105" y="165595"/>
                  </a:lnTo>
                  <a:lnTo>
                    <a:pt x="7451153" y="165376"/>
                  </a:lnTo>
                  <a:lnTo>
                    <a:pt x="7425639" y="133432"/>
                  </a:lnTo>
                  <a:lnTo>
                    <a:pt x="217655" y="127921"/>
                  </a:lnTo>
                  <a:close/>
                </a:path>
                <a:path w="7643495" h="325754">
                  <a:moveTo>
                    <a:pt x="192024" y="127901"/>
                  </a:moveTo>
                  <a:lnTo>
                    <a:pt x="191973" y="191909"/>
                  </a:lnTo>
                  <a:lnTo>
                    <a:pt x="217601" y="191929"/>
                  </a:lnTo>
                  <a:lnTo>
                    <a:pt x="192024" y="159905"/>
                  </a:lnTo>
                  <a:lnTo>
                    <a:pt x="217655" y="127921"/>
                  </a:lnTo>
                  <a:lnTo>
                    <a:pt x="192024" y="127901"/>
                  </a:lnTo>
                  <a:close/>
                </a:path>
                <a:path w="7643495" h="325754">
                  <a:moveTo>
                    <a:pt x="7323328" y="5333"/>
                  </a:moveTo>
                  <a:lnTo>
                    <a:pt x="7451153" y="165376"/>
                  </a:lnTo>
                  <a:lnTo>
                    <a:pt x="7451217" y="133451"/>
                  </a:lnTo>
                  <a:lnTo>
                    <a:pt x="7579036" y="133432"/>
                  </a:lnTo>
                  <a:lnTo>
                    <a:pt x="7323328" y="5333"/>
                  </a:lnTo>
                  <a:close/>
                </a:path>
                <a:path w="7643495" h="325754">
                  <a:moveTo>
                    <a:pt x="217670" y="127901"/>
                  </a:moveTo>
                  <a:lnTo>
                    <a:pt x="192024" y="127901"/>
                  </a:lnTo>
                  <a:lnTo>
                    <a:pt x="217655" y="1279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6442" y="4904994"/>
              <a:ext cx="1409700" cy="977265"/>
            </a:xfrm>
            <a:custGeom>
              <a:avLst/>
              <a:gdLst/>
              <a:ahLst/>
              <a:cxnLst/>
              <a:rect l="l" t="t" r="r" b="b"/>
              <a:pathLst>
                <a:path w="1409700" h="977264">
                  <a:moveTo>
                    <a:pt x="1051560" y="778763"/>
                  </a:moveTo>
                  <a:lnTo>
                    <a:pt x="1057954" y="730959"/>
                  </a:lnTo>
                  <a:lnTo>
                    <a:pt x="1076000" y="688001"/>
                  </a:lnTo>
                  <a:lnTo>
                    <a:pt x="1103995" y="651605"/>
                  </a:lnTo>
                  <a:lnTo>
                    <a:pt x="1140234" y="623485"/>
                  </a:lnTo>
                  <a:lnTo>
                    <a:pt x="1183013" y="605356"/>
                  </a:lnTo>
                  <a:lnTo>
                    <a:pt x="1230630" y="598931"/>
                  </a:lnTo>
                  <a:lnTo>
                    <a:pt x="1278246" y="605356"/>
                  </a:lnTo>
                  <a:lnTo>
                    <a:pt x="1321025" y="623485"/>
                  </a:lnTo>
                  <a:lnTo>
                    <a:pt x="1357264" y="651605"/>
                  </a:lnTo>
                  <a:lnTo>
                    <a:pt x="1385259" y="688001"/>
                  </a:lnTo>
                  <a:lnTo>
                    <a:pt x="1403305" y="730959"/>
                  </a:lnTo>
                  <a:lnTo>
                    <a:pt x="1409700" y="778763"/>
                  </a:lnTo>
                  <a:lnTo>
                    <a:pt x="1403305" y="826568"/>
                  </a:lnTo>
                  <a:lnTo>
                    <a:pt x="1385259" y="869526"/>
                  </a:lnTo>
                  <a:lnTo>
                    <a:pt x="1357264" y="905922"/>
                  </a:lnTo>
                  <a:lnTo>
                    <a:pt x="1321025" y="934042"/>
                  </a:lnTo>
                  <a:lnTo>
                    <a:pt x="1278246" y="952171"/>
                  </a:lnTo>
                  <a:lnTo>
                    <a:pt x="1230630" y="958595"/>
                  </a:lnTo>
                  <a:lnTo>
                    <a:pt x="1183013" y="952171"/>
                  </a:lnTo>
                  <a:lnTo>
                    <a:pt x="1140234" y="934042"/>
                  </a:lnTo>
                  <a:lnTo>
                    <a:pt x="1103995" y="905922"/>
                  </a:lnTo>
                  <a:lnTo>
                    <a:pt x="1076000" y="869526"/>
                  </a:lnTo>
                  <a:lnTo>
                    <a:pt x="1057954" y="826568"/>
                  </a:lnTo>
                  <a:lnTo>
                    <a:pt x="1051560" y="778763"/>
                  </a:lnTo>
                  <a:close/>
                </a:path>
                <a:path w="1409700" h="977264">
                  <a:moveTo>
                    <a:pt x="1231392" y="598804"/>
                  </a:moveTo>
                  <a:lnTo>
                    <a:pt x="1231392" y="144779"/>
                  </a:lnTo>
                </a:path>
                <a:path w="1409700" h="977264">
                  <a:moveTo>
                    <a:pt x="0" y="797051"/>
                  </a:moveTo>
                  <a:lnTo>
                    <a:pt x="6394" y="749247"/>
                  </a:lnTo>
                  <a:lnTo>
                    <a:pt x="24440" y="706289"/>
                  </a:lnTo>
                  <a:lnTo>
                    <a:pt x="52435" y="669893"/>
                  </a:lnTo>
                  <a:lnTo>
                    <a:pt x="88674" y="641773"/>
                  </a:lnTo>
                  <a:lnTo>
                    <a:pt x="131453" y="623644"/>
                  </a:lnTo>
                  <a:lnTo>
                    <a:pt x="179070" y="617219"/>
                  </a:lnTo>
                  <a:lnTo>
                    <a:pt x="226686" y="623644"/>
                  </a:lnTo>
                  <a:lnTo>
                    <a:pt x="269465" y="641773"/>
                  </a:lnTo>
                  <a:lnTo>
                    <a:pt x="305704" y="669893"/>
                  </a:lnTo>
                  <a:lnTo>
                    <a:pt x="333699" y="706289"/>
                  </a:lnTo>
                  <a:lnTo>
                    <a:pt x="351745" y="749247"/>
                  </a:lnTo>
                  <a:lnTo>
                    <a:pt x="358140" y="797051"/>
                  </a:lnTo>
                  <a:lnTo>
                    <a:pt x="351745" y="844856"/>
                  </a:lnTo>
                  <a:lnTo>
                    <a:pt x="333699" y="887814"/>
                  </a:lnTo>
                  <a:lnTo>
                    <a:pt x="305704" y="924210"/>
                  </a:lnTo>
                  <a:lnTo>
                    <a:pt x="269465" y="952330"/>
                  </a:lnTo>
                  <a:lnTo>
                    <a:pt x="226686" y="970459"/>
                  </a:lnTo>
                  <a:lnTo>
                    <a:pt x="179070" y="976883"/>
                  </a:lnTo>
                  <a:lnTo>
                    <a:pt x="131453" y="970459"/>
                  </a:lnTo>
                  <a:lnTo>
                    <a:pt x="88674" y="952330"/>
                  </a:lnTo>
                  <a:lnTo>
                    <a:pt x="52435" y="924210"/>
                  </a:lnTo>
                  <a:lnTo>
                    <a:pt x="24440" y="887814"/>
                  </a:lnTo>
                  <a:lnTo>
                    <a:pt x="6394" y="844856"/>
                  </a:lnTo>
                  <a:lnTo>
                    <a:pt x="0" y="797051"/>
                  </a:lnTo>
                  <a:close/>
                </a:path>
                <a:path w="1409700" h="977264">
                  <a:moveTo>
                    <a:pt x="178688" y="617092"/>
                  </a:moveTo>
                  <a:lnTo>
                    <a:pt x="17830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59379" y="3534536"/>
            <a:ext cx="23253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eal-Ti</a:t>
            </a:r>
            <a:r>
              <a:rPr sz="2000" b="1" spc="-240" dirty="0">
                <a:latin typeface="Calibri"/>
                <a:cs typeface="Calibri"/>
              </a:rPr>
              <a:t>m</a:t>
            </a:r>
            <a:r>
              <a:rPr sz="3000" b="1" spc="-1537" baseline="1388" dirty="0">
                <a:latin typeface="Calibri"/>
                <a:cs typeface="Calibri"/>
              </a:rPr>
              <a:t>D</a:t>
            </a:r>
            <a:r>
              <a:rPr sz="2000" b="1" spc="10" dirty="0">
                <a:latin typeface="Calibri"/>
                <a:cs typeface="Calibri"/>
              </a:rPr>
              <a:t>e</a:t>
            </a:r>
            <a:r>
              <a:rPr sz="3000" b="1" spc="-52" baseline="1388" dirty="0">
                <a:latin typeface="Calibri"/>
                <a:cs typeface="Calibri"/>
              </a:rPr>
              <a:t>a</a:t>
            </a:r>
            <a:r>
              <a:rPr sz="3000" b="1" spc="-37" baseline="1388" dirty="0">
                <a:latin typeface="Calibri"/>
                <a:cs typeface="Calibri"/>
              </a:rPr>
              <a:t>t</a:t>
            </a:r>
            <a:r>
              <a:rPr sz="3000" b="1" baseline="1388" dirty="0">
                <a:latin typeface="Calibri"/>
                <a:cs typeface="Calibri"/>
              </a:rPr>
              <a:t>a St</a:t>
            </a:r>
            <a:r>
              <a:rPr sz="3000" b="1" spc="-44" baseline="1388" dirty="0">
                <a:latin typeface="Calibri"/>
                <a:cs typeface="Calibri"/>
              </a:rPr>
              <a:t>r</a:t>
            </a:r>
            <a:r>
              <a:rPr sz="3000" b="1" spc="-7" baseline="1388" dirty="0">
                <a:latin typeface="Calibri"/>
                <a:cs typeface="Calibri"/>
              </a:rPr>
              <a:t>eam</a:t>
            </a:r>
            <a:endParaRPr sz="3000" baseline="1388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4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bas</a:t>
            </a:r>
            <a:r>
              <a:rPr sz="2000" b="1" spc="-765" dirty="0">
                <a:latin typeface="Calibri"/>
                <a:cs typeface="Calibri"/>
              </a:rPr>
              <a:t>e</a:t>
            </a:r>
            <a:r>
              <a:rPr sz="3000" b="1" spc="-1485" baseline="1388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65" dirty="0">
                <a:latin typeface="Calibri"/>
                <a:cs typeface="Calibri"/>
              </a:rPr>
              <a:t> </a:t>
            </a:r>
            <a:r>
              <a:rPr sz="3000" b="1" baseline="1388" dirty="0">
                <a:latin typeface="Calibri"/>
                <a:cs typeface="Calibri"/>
              </a:rPr>
              <a:t>an</a:t>
            </a:r>
            <a:r>
              <a:rPr sz="3000" b="1" spc="-15" baseline="1388" dirty="0">
                <a:latin typeface="Calibri"/>
                <a:cs typeface="Calibri"/>
              </a:rPr>
              <a:t>a</a:t>
            </a:r>
            <a:r>
              <a:rPr sz="3000" b="1" spc="-44" baseline="1388" dirty="0">
                <a:latin typeface="Calibri"/>
                <a:cs typeface="Calibri"/>
              </a:rPr>
              <a:t>g</a:t>
            </a:r>
            <a:r>
              <a:rPr sz="3000" b="1" spc="-7" baseline="1388" dirty="0">
                <a:latin typeface="Calibri"/>
                <a:cs typeface="Calibri"/>
              </a:rPr>
              <a:t>eme</a:t>
            </a:r>
            <a:r>
              <a:rPr sz="3000" b="1" spc="-30" baseline="1388" dirty="0">
                <a:latin typeface="Calibri"/>
                <a:cs typeface="Calibri"/>
              </a:rPr>
              <a:t>n</a:t>
            </a:r>
            <a:r>
              <a:rPr sz="3000" b="1" baseline="1388" dirty="0">
                <a:latin typeface="Calibri"/>
                <a:cs typeface="Calibri"/>
              </a:rPr>
              <a:t>t</a:t>
            </a:r>
            <a:endParaRPr sz="3000" baseline="1388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09316" y="1528572"/>
            <a:ext cx="3968750" cy="1891664"/>
            <a:chOff x="2909316" y="1528572"/>
            <a:chExt cx="3968750" cy="1891664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2588" y="2552700"/>
              <a:ext cx="1620012" cy="2575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44020" y="2981808"/>
              <a:ext cx="1455661" cy="2187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56304" y="1659636"/>
              <a:ext cx="1620012" cy="228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02067" y="2095858"/>
              <a:ext cx="1537638" cy="3041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09316" y="1528572"/>
              <a:ext cx="3968750" cy="1891664"/>
            </a:xfrm>
            <a:custGeom>
              <a:avLst/>
              <a:gdLst/>
              <a:ahLst/>
              <a:cxnLst/>
              <a:rect l="l" t="t" r="r" b="b"/>
              <a:pathLst>
                <a:path w="3968750" h="1891664">
                  <a:moveTo>
                    <a:pt x="3968496" y="0"/>
                  </a:moveTo>
                  <a:lnTo>
                    <a:pt x="0" y="0"/>
                  </a:lnTo>
                  <a:lnTo>
                    <a:pt x="0" y="1891283"/>
                  </a:lnTo>
                  <a:lnTo>
                    <a:pt x="3968496" y="1891283"/>
                  </a:lnTo>
                  <a:lnTo>
                    <a:pt x="396849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9524" y="2007108"/>
              <a:ext cx="1330452" cy="3657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49524" y="1621536"/>
              <a:ext cx="1330452" cy="3078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01924" y="2450591"/>
              <a:ext cx="1024127" cy="3764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63240" y="2904744"/>
              <a:ext cx="1301496" cy="37185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200525" y="4358385"/>
            <a:ext cx="1130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 Light"/>
                <a:cs typeface="Calibri Light"/>
              </a:rPr>
              <a:t>persistent/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0757" y="4663185"/>
            <a:ext cx="1992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ephemeral</a:t>
            </a:r>
            <a:r>
              <a:rPr sz="2000" spc="-1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streams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10688" y="4521530"/>
            <a:ext cx="20066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 Light"/>
                <a:cs typeface="Calibri Light"/>
              </a:rPr>
              <a:t>evolving</a:t>
            </a:r>
            <a:r>
              <a:rPr sz="2000" spc="-10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collections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06983" y="3110306"/>
            <a:ext cx="1908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 Light"/>
                <a:cs typeface="Calibri Light"/>
              </a:rPr>
              <a:t>REAL-TIME</a:t>
            </a:r>
            <a:r>
              <a:rPr sz="2400" spc="-9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DBS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3" y="3589731"/>
            <a:ext cx="2698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latin typeface="Calibri"/>
                <a:cs typeface="Calibri"/>
              </a:rPr>
              <a:t>System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Survey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5539"/>
            <a:ext cx="7979409" cy="47777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500" spc="-25" dirty="0">
                <a:latin typeface="Calibri Light"/>
                <a:cs typeface="Calibri Light"/>
              </a:rPr>
              <a:t>Overview:</a:t>
            </a:r>
            <a:endParaRPr sz="25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20" dirty="0">
                <a:latin typeface="Calibri Light"/>
                <a:cs typeface="Calibri Light"/>
              </a:rPr>
              <a:t>„MongoDB</a:t>
            </a:r>
            <a:r>
              <a:rPr sz="2100" spc="-8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done</a:t>
            </a:r>
            <a:r>
              <a:rPr sz="2100" spc="-6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right“:</a:t>
            </a:r>
            <a:r>
              <a:rPr sz="2100" spc="-4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comparable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queries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and </a:t>
            </a:r>
            <a:r>
              <a:rPr sz="2100" spc="-15" dirty="0">
                <a:latin typeface="Calibri Light"/>
                <a:cs typeface="Calibri Light"/>
              </a:rPr>
              <a:t>data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model,</a:t>
            </a:r>
            <a:r>
              <a:rPr sz="2100" dirty="0">
                <a:latin typeface="Calibri Light"/>
                <a:cs typeface="Calibri Light"/>
              </a:rPr>
              <a:t> but </a:t>
            </a:r>
            <a:r>
              <a:rPr sz="2100" spc="-5" dirty="0">
                <a:latin typeface="Calibri Light"/>
                <a:cs typeface="Calibri Light"/>
              </a:rPr>
              <a:t>also:</a:t>
            </a:r>
            <a:endParaRPr sz="2100">
              <a:latin typeface="Calibri Light"/>
              <a:cs typeface="Calibri Light"/>
            </a:endParaRPr>
          </a:p>
          <a:p>
            <a:pPr marL="534035">
              <a:lnSpc>
                <a:spcPct val="100000"/>
              </a:lnSpc>
              <a:spcBef>
                <a:spcPts val="415"/>
              </a:spcBef>
              <a:tabLst>
                <a:tab pos="762635" algn="l"/>
              </a:tabLst>
            </a:pPr>
            <a:r>
              <a:rPr sz="1900" spc="-36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1900" spc="-15" dirty="0">
                <a:latin typeface="Calibri Light"/>
                <a:cs typeface="Calibri Light"/>
              </a:rPr>
              <a:t>Push-based</a:t>
            </a:r>
            <a:r>
              <a:rPr sz="1900" spc="-70" dirty="0">
                <a:latin typeface="Calibri Light"/>
                <a:cs typeface="Calibri Light"/>
              </a:rPr>
              <a:t> </a:t>
            </a:r>
            <a:r>
              <a:rPr sz="1900" spc="-15" dirty="0">
                <a:latin typeface="Calibri Light"/>
                <a:cs typeface="Calibri Light"/>
              </a:rPr>
              <a:t>queries</a:t>
            </a:r>
            <a:r>
              <a:rPr sz="1900" spc="-50" dirty="0">
                <a:latin typeface="Calibri Light"/>
                <a:cs typeface="Calibri Light"/>
              </a:rPr>
              <a:t> </a:t>
            </a:r>
            <a:r>
              <a:rPr sz="1900" spc="-15" dirty="0">
                <a:latin typeface="Calibri Light"/>
                <a:cs typeface="Calibri Light"/>
              </a:rPr>
              <a:t>(filters</a:t>
            </a:r>
            <a:r>
              <a:rPr sz="1900" spc="10" dirty="0">
                <a:latin typeface="Calibri Light"/>
                <a:cs typeface="Calibri Light"/>
              </a:rPr>
              <a:t> </a:t>
            </a:r>
            <a:r>
              <a:rPr sz="1900" spc="-5" dirty="0">
                <a:latin typeface="Calibri Light"/>
                <a:cs typeface="Calibri Light"/>
              </a:rPr>
              <a:t>only)</a:t>
            </a:r>
            <a:endParaRPr sz="1900">
              <a:latin typeface="Calibri Light"/>
              <a:cs typeface="Calibri Light"/>
            </a:endParaRPr>
          </a:p>
          <a:p>
            <a:pPr marL="534035">
              <a:lnSpc>
                <a:spcPct val="100000"/>
              </a:lnSpc>
              <a:spcBef>
                <a:spcPts val="395"/>
              </a:spcBef>
              <a:tabLst>
                <a:tab pos="762635" algn="l"/>
              </a:tabLst>
            </a:pPr>
            <a:r>
              <a:rPr sz="1900" spc="-36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1900" spc="-10" dirty="0">
                <a:latin typeface="Calibri Light"/>
                <a:cs typeface="Calibri Light"/>
              </a:rPr>
              <a:t>Joins</a:t>
            </a:r>
            <a:r>
              <a:rPr sz="1900" spc="-75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(non-streaming)</a:t>
            </a:r>
            <a:endParaRPr sz="1900">
              <a:latin typeface="Calibri Light"/>
              <a:cs typeface="Calibri Light"/>
            </a:endParaRPr>
          </a:p>
          <a:p>
            <a:pPr marL="534035">
              <a:lnSpc>
                <a:spcPct val="100000"/>
              </a:lnSpc>
              <a:spcBef>
                <a:spcPts val="400"/>
              </a:spcBef>
              <a:tabLst>
                <a:tab pos="762635" algn="l"/>
              </a:tabLst>
            </a:pPr>
            <a:r>
              <a:rPr sz="1900" spc="-36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1900" spc="-20" dirty="0">
                <a:latin typeface="Calibri Light"/>
                <a:cs typeface="Calibri Light"/>
              </a:rPr>
              <a:t>Strong</a:t>
            </a:r>
            <a:r>
              <a:rPr sz="1900" spc="-50" dirty="0">
                <a:latin typeface="Calibri Light"/>
                <a:cs typeface="Calibri Light"/>
              </a:rPr>
              <a:t> </a:t>
            </a:r>
            <a:r>
              <a:rPr sz="1900" spc="-20" dirty="0">
                <a:latin typeface="Calibri Light"/>
                <a:cs typeface="Calibri Light"/>
              </a:rPr>
              <a:t>consistency:</a:t>
            </a:r>
            <a:r>
              <a:rPr sz="1900" spc="-40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linearizability</a:t>
            </a:r>
            <a:endParaRPr sz="19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29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20" dirty="0">
                <a:latin typeface="Calibri Light"/>
                <a:cs typeface="Calibri Light"/>
              </a:rPr>
              <a:t>JavaScript</a:t>
            </a:r>
            <a:r>
              <a:rPr sz="2100" spc="-5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SDK</a:t>
            </a:r>
            <a:r>
              <a:rPr sz="2100" spc="-4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(</a:t>
            </a:r>
            <a:r>
              <a:rPr sz="2100" i="1" spc="-5" dirty="0">
                <a:latin typeface="Calibri Light"/>
                <a:cs typeface="Calibri Light"/>
              </a:rPr>
              <a:t>Horizon</a:t>
            </a:r>
            <a:r>
              <a:rPr sz="2100" spc="-5" dirty="0">
                <a:latin typeface="Calibri Light"/>
                <a:cs typeface="Calibri Light"/>
              </a:rPr>
              <a:t>):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open-source,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as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managed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service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20" dirty="0">
                <a:latin typeface="Calibri Light"/>
                <a:cs typeface="Calibri Light"/>
              </a:rPr>
              <a:t>Open-source:</a:t>
            </a:r>
            <a:r>
              <a:rPr sz="2100" spc="-6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Apache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2.0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license</a:t>
            </a:r>
            <a:endParaRPr sz="2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500" spc="-20" dirty="0">
                <a:latin typeface="Calibri Light"/>
                <a:cs typeface="Calibri Light"/>
              </a:rPr>
              <a:t>History:</a:t>
            </a:r>
            <a:endParaRPr sz="25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2009: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RethinkDB</a:t>
            </a:r>
            <a:r>
              <a:rPr sz="2100" spc="-4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is</a:t>
            </a:r>
            <a:r>
              <a:rPr sz="2100" spc="-15" dirty="0">
                <a:latin typeface="Calibri Light"/>
                <a:cs typeface="Calibri Light"/>
              </a:rPr>
              <a:t> founded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2012: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RethinkDB</a:t>
            </a:r>
            <a:r>
              <a:rPr sz="2100" spc="-3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is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open-sourced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under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AGPL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2016,</a:t>
            </a:r>
            <a:r>
              <a:rPr sz="2100" spc="-3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May: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first</a:t>
            </a:r>
            <a:r>
              <a:rPr sz="2100" spc="-10" dirty="0">
                <a:latin typeface="Calibri Light"/>
                <a:cs typeface="Calibri Light"/>
              </a:rPr>
              <a:t> official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release</a:t>
            </a:r>
            <a:r>
              <a:rPr sz="2100" spc="1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of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Horizon</a:t>
            </a:r>
            <a:r>
              <a:rPr sz="2100" spc="15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(JavaScript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SDK)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2016,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October: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RethinkDB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announces shutdown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2017: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RethinkDB</a:t>
            </a:r>
            <a:r>
              <a:rPr sz="2100" spc="-3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is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relicensed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under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Apache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2.0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RethinkDB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845" y="629837"/>
            <a:ext cx="2398854" cy="428137"/>
          </a:xfrm>
          <a:prstGeom prst="rect">
            <a:avLst/>
          </a:prstGeom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3111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RethinkDB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68807"/>
            <a:ext cx="40170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7E7E7E"/>
                </a:solidFill>
                <a:latin typeface="Calibri Light"/>
                <a:cs typeface="Calibri Light"/>
              </a:rPr>
              <a:t>Changefeed</a:t>
            </a:r>
            <a:r>
              <a:rPr sz="3200" spc="-12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30" dirty="0">
                <a:solidFill>
                  <a:srgbClr val="7E7E7E"/>
                </a:solidFill>
                <a:latin typeface="Calibri Light"/>
                <a:cs typeface="Calibri Light"/>
              </a:rPr>
              <a:t>Architecture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845" y="629837"/>
            <a:ext cx="2398854" cy="42813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0772" y="5661659"/>
            <a:ext cx="5579745" cy="472440"/>
          </a:xfrm>
          <a:custGeom>
            <a:avLst/>
            <a:gdLst/>
            <a:ahLst/>
            <a:cxnLst/>
            <a:rect l="l" t="t" r="r" b="b"/>
            <a:pathLst>
              <a:path w="5579745" h="472439">
                <a:moveTo>
                  <a:pt x="5579364" y="0"/>
                </a:moveTo>
                <a:lnTo>
                  <a:pt x="0" y="0"/>
                </a:lnTo>
                <a:lnTo>
                  <a:pt x="0" y="472439"/>
                </a:lnTo>
                <a:lnTo>
                  <a:pt x="5579364" y="472439"/>
                </a:lnTo>
                <a:lnTo>
                  <a:pt x="5579364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566" y="5694679"/>
            <a:ext cx="5022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William</a:t>
            </a:r>
            <a:r>
              <a:rPr sz="1200" spc="-5" dirty="0">
                <a:latin typeface="Calibri"/>
                <a:cs typeface="Calibri"/>
              </a:rPr>
              <a:t> Stein,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RethinkDB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versus </a:t>
            </a:r>
            <a:r>
              <a:rPr sz="1200" i="1" spc="-10" dirty="0">
                <a:latin typeface="Calibri"/>
                <a:cs typeface="Calibri"/>
              </a:rPr>
              <a:t>PostgreSQL: </a:t>
            </a:r>
            <a:r>
              <a:rPr sz="1200" i="1" spc="-15" dirty="0">
                <a:latin typeface="Calibri"/>
                <a:cs typeface="Calibri"/>
              </a:rPr>
              <a:t>my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personal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experience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(2017)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ht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p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: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//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b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log.sa</a:t>
            </a:r>
            <a:r>
              <a:rPr sz="1200" u="sng" spc="-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em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1200" u="sng" spc="-2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c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m/2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0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1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7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/0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2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/0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9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r>
              <a:rPr sz="1200" u="sng" spc="-2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eth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i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1200" u="sng" spc="-4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k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d</a:t>
            </a:r>
            <a:r>
              <a:rPr sz="1200" u="sng" spc="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b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sz="1200" u="sng" spc="-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v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p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s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tg</a:t>
            </a:r>
            <a:r>
              <a:rPr sz="1200" u="sng" spc="-2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es.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ht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ml</a:t>
            </a:r>
            <a:r>
              <a:rPr sz="1200" spc="-35" dirty="0">
                <a:solidFill>
                  <a:srgbClr val="2A4975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dirty="0">
                <a:latin typeface="Calibri"/>
                <a:cs typeface="Calibri"/>
              </a:rPr>
              <a:t>2017-0</a:t>
            </a:r>
            <a:r>
              <a:rPr sz="1200" spc="5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-27)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5785103"/>
            <a:ext cx="257556" cy="22555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515548" y="1446275"/>
            <a:ext cx="4142740" cy="3455035"/>
            <a:chOff x="4515548" y="1446275"/>
            <a:chExt cx="4142740" cy="3455035"/>
          </a:xfrm>
        </p:grpSpPr>
        <p:sp>
          <p:nvSpPr>
            <p:cNvPr id="9" name="object 9"/>
            <p:cNvSpPr/>
            <p:nvPr/>
          </p:nvSpPr>
          <p:spPr>
            <a:xfrm>
              <a:off x="4528565" y="1468373"/>
              <a:ext cx="4116704" cy="1333500"/>
            </a:xfrm>
            <a:custGeom>
              <a:avLst/>
              <a:gdLst/>
              <a:ahLst/>
              <a:cxnLst/>
              <a:rect l="l" t="t" r="r" b="b"/>
              <a:pathLst>
                <a:path w="4116704" h="1333500">
                  <a:moveTo>
                    <a:pt x="0" y="222250"/>
                  </a:moveTo>
                  <a:lnTo>
                    <a:pt x="4517" y="177477"/>
                  </a:lnTo>
                  <a:lnTo>
                    <a:pt x="17474" y="135766"/>
                  </a:lnTo>
                  <a:lnTo>
                    <a:pt x="37973" y="98015"/>
                  </a:lnTo>
                  <a:lnTo>
                    <a:pt x="65119" y="65119"/>
                  </a:lnTo>
                  <a:lnTo>
                    <a:pt x="98015" y="37973"/>
                  </a:lnTo>
                  <a:lnTo>
                    <a:pt x="135766" y="17474"/>
                  </a:lnTo>
                  <a:lnTo>
                    <a:pt x="177477" y="4517"/>
                  </a:lnTo>
                  <a:lnTo>
                    <a:pt x="222250" y="0"/>
                  </a:lnTo>
                  <a:lnTo>
                    <a:pt x="3894074" y="0"/>
                  </a:lnTo>
                  <a:lnTo>
                    <a:pt x="3938846" y="4517"/>
                  </a:lnTo>
                  <a:lnTo>
                    <a:pt x="3980557" y="17474"/>
                  </a:lnTo>
                  <a:lnTo>
                    <a:pt x="4018308" y="37973"/>
                  </a:lnTo>
                  <a:lnTo>
                    <a:pt x="4051204" y="65119"/>
                  </a:lnTo>
                  <a:lnTo>
                    <a:pt x="4078350" y="98015"/>
                  </a:lnTo>
                  <a:lnTo>
                    <a:pt x="4098849" y="135766"/>
                  </a:lnTo>
                  <a:lnTo>
                    <a:pt x="4111806" y="177477"/>
                  </a:lnTo>
                  <a:lnTo>
                    <a:pt x="4116324" y="222250"/>
                  </a:lnTo>
                  <a:lnTo>
                    <a:pt x="4116324" y="1111250"/>
                  </a:lnTo>
                  <a:lnTo>
                    <a:pt x="4111806" y="1156022"/>
                  </a:lnTo>
                  <a:lnTo>
                    <a:pt x="4098849" y="1197733"/>
                  </a:lnTo>
                  <a:lnTo>
                    <a:pt x="4078350" y="1235484"/>
                  </a:lnTo>
                  <a:lnTo>
                    <a:pt x="4051204" y="1268380"/>
                  </a:lnTo>
                  <a:lnTo>
                    <a:pt x="4018308" y="1295526"/>
                  </a:lnTo>
                  <a:lnTo>
                    <a:pt x="3980557" y="1316025"/>
                  </a:lnTo>
                  <a:lnTo>
                    <a:pt x="3938846" y="1328982"/>
                  </a:lnTo>
                  <a:lnTo>
                    <a:pt x="3894074" y="1333500"/>
                  </a:lnTo>
                  <a:lnTo>
                    <a:pt x="222250" y="1333500"/>
                  </a:lnTo>
                  <a:lnTo>
                    <a:pt x="177477" y="1328982"/>
                  </a:lnTo>
                  <a:lnTo>
                    <a:pt x="135766" y="1316025"/>
                  </a:lnTo>
                  <a:lnTo>
                    <a:pt x="98015" y="1295526"/>
                  </a:lnTo>
                  <a:lnTo>
                    <a:pt x="65119" y="1268380"/>
                  </a:lnTo>
                  <a:lnTo>
                    <a:pt x="37973" y="1235484"/>
                  </a:lnTo>
                  <a:lnTo>
                    <a:pt x="17474" y="1197733"/>
                  </a:lnTo>
                  <a:lnTo>
                    <a:pt x="4517" y="1156022"/>
                  </a:lnTo>
                  <a:lnTo>
                    <a:pt x="0" y="1111250"/>
                  </a:lnTo>
                  <a:lnTo>
                    <a:pt x="0" y="222250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5819" y="1467611"/>
              <a:ext cx="1367027" cy="13670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2451" y="1456943"/>
              <a:ext cx="1367027" cy="13670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9083" y="1446275"/>
              <a:ext cx="1367027" cy="13670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7947" y="3979163"/>
              <a:ext cx="835151" cy="9220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4627" y="4331208"/>
              <a:ext cx="396239" cy="3931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7527" y="4539996"/>
              <a:ext cx="292608" cy="2895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4259" y="3934968"/>
              <a:ext cx="836676" cy="9220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0939" y="4287011"/>
              <a:ext cx="396240" cy="3931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3839" y="4494275"/>
              <a:ext cx="292607" cy="2910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72024" y="2802381"/>
              <a:ext cx="2625725" cy="1181100"/>
            </a:xfrm>
            <a:custGeom>
              <a:avLst/>
              <a:gdLst/>
              <a:ahLst/>
              <a:cxnLst/>
              <a:rect l="l" t="t" r="r" b="b"/>
              <a:pathLst>
                <a:path w="2625725" h="1181100">
                  <a:moveTo>
                    <a:pt x="2625344" y="1003046"/>
                  </a:moveTo>
                  <a:lnTo>
                    <a:pt x="2573528" y="1044511"/>
                  </a:lnTo>
                  <a:lnTo>
                    <a:pt x="2573528" y="11684"/>
                  </a:lnTo>
                  <a:lnTo>
                    <a:pt x="2560828" y="11684"/>
                  </a:lnTo>
                  <a:lnTo>
                    <a:pt x="2560066" y="10058"/>
                  </a:lnTo>
                  <a:lnTo>
                    <a:pt x="2560066" y="1131595"/>
                  </a:lnTo>
                  <a:lnTo>
                    <a:pt x="2559316" y="1130681"/>
                  </a:lnTo>
                  <a:lnTo>
                    <a:pt x="2558123" y="1127696"/>
                  </a:lnTo>
                  <a:lnTo>
                    <a:pt x="2560066" y="1131595"/>
                  </a:lnTo>
                  <a:lnTo>
                    <a:pt x="2560066" y="10058"/>
                  </a:lnTo>
                  <a:lnTo>
                    <a:pt x="2555367" y="0"/>
                  </a:lnTo>
                  <a:lnTo>
                    <a:pt x="2547620" y="3619"/>
                  </a:lnTo>
                  <a:lnTo>
                    <a:pt x="2547620" y="32092"/>
                  </a:lnTo>
                  <a:lnTo>
                    <a:pt x="2547620" y="1044511"/>
                  </a:lnTo>
                  <a:lnTo>
                    <a:pt x="2514396" y="1017930"/>
                  </a:lnTo>
                  <a:lnTo>
                    <a:pt x="2506599" y="998347"/>
                  </a:lnTo>
                  <a:lnTo>
                    <a:pt x="2505900" y="1011135"/>
                  </a:lnTo>
                  <a:lnTo>
                    <a:pt x="2495804" y="1003046"/>
                  </a:lnTo>
                  <a:lnTo>
                    <a:pt x="2505316" y="1022083"/>
                  </a:lnTo>
                  <a:lnTo>
                    <a:pt x="2503119" y="1062799"/>
                  </a:lnTo>
                  <a:lnTo>
                    <a:pt x="2485504" y="1041527"/>
                  </a:lnTo>
                  <a:lnTo>
                    <a:pt x="2485504" y="1083983"/>
                  </a:lnTo>
                  <a:lnTo>
                    <a:pt x="2483015" y="1084402"/>
                  </a:lnTo>
                  <a:lnTo>
                    <a:pt x="1357299" y="587590"/>
                  </a:lnTo>
                  <a:lnTo>
                    <a:pt x="1732343" y="412559"/>
                  </a:lnTo>
                  <a:lnTo>
                    <a:pt x="2485402" y="1083602"/>
                  </a:lnTo>
                  <a:lnTo>
                    <a:pt x="2485504" y="1083983"/>
                  </a:lnTo>
                  <a:lnTo>
                    <a:pt x="2485504" y="1041527"/>
                  </a:lnTo>
                  <a:lnTo>
                    <a:pt x="2469007" y="1021588"/>
                  </a:lnTo>
                  <a:lnTo>
                    <a:pt x="2473388" y="1038199"/>
                  </a:lnTo>
                  <a:lnTo>
                    <a:pt x="1757895" y="400634"/>
                  </a:lnTo>
                  <a:lnTo>
                    <a:pt x="2547620" y="32092"/>
                  </a:lnTo>
                  <a:lnTo>
                    <a:pt x="2547620" y="3619"/>
                  </a:lnTo>
                  <a:lnTo>
                    <a:pt x="1736928" y="381939"/>
                  </a:lnTo>
                  <a:lnTo>
                    <a:pt x="1711363" y="359168"/>
                  </a:lnTo>
                  <a:lnTo>
                    <a:pt x="1711363" y="393865"/>
                  </a:lnTo>
                  <a:lnTo>
                    <a:pt x="1325918" y="573735"/>
                  </a:lnTo>
                  <a:lnTo>
                    <a:pt x="1294739" y="559981"/>
                  </a:lnTo>
                  <a:lnTo>
                    <a:pt x="1294739" y="588289"/>
                  </a:lnTo>
                  <a:lnTo>
                    <a:pt x="139992" y="1127163"/>
                  </a:lnTo>
                  <a:lnTo>
                    <a:pt x="138836" y="1126985"/>
                  </a:lnTo>
                  <a:lnTo>
                    <a:pt x="139192" y="1125524"/>
                  </a:lnTo>
                  <a:lnTo>
                    <a:pt x="906462" y="416890"/>
                  </a:lnTo>
                  <a:lnTo>
                    <a:pt x="1294739" y="588289"/>
                  </a:lnTo>
                  <a:lnTo>
                    <a:pt x="1294739" y="559981"/>
                  </a:lnTo>
                  <a:lnTo>
                    <a:pt x="927188" y="397751"/>
                  </a:lnTo>
                  <a:lnTo>
                    <a:pt x="1314411" y="40132"/>
                  </a:lnTo>
                  <a:lnTo>
                    <a:pt x="1711363" y="393865"/>
                  </a:lnTo>
                  <a:lnTo>
                    <a:pt x="1711363" y="359168"/>
                  </a:lnTo>
                  <a:lnTo>
                    <a:pt x="1322578" y="12700"/>
                  </a:lnTo>
                  <a:lnTo>
                    <a:pt x="1314246" y="22009"/>
                  </a:lnTo>
                  <a:lnTo>
                    <a:pt x="1305814" y="12827"/>
                  </a:lnTo>
                  <a:lnTo>
                    <a:pt x="901344" y="386346"/>
                  </a:lnTo>
                  <a:lnTo>
                    <a:pt x="880618" y="377202"/>
                  </a:lnTo>
                  <a:lnTo>
                    <a:pt x="880618" y="405485"/>
                  </a:lnTo>
                  <a:lnTo>
                    <a:pt x="150241" y="1079969"/>
                  </a:lnTo>
                  <a:lnTo>
                    <a:pt x="154305" y="1063244"/>
                  </a:lnTo>
                  <a:lnTo>
                    <a:pt x="120103" y="1106373"/>
                  </a:lnTo>
                  <a:lnTo>
                    <a:pt x="117602" y="1071664"/>
                  </a:lnTo>
                  <a:lnTo>
                    <a:pt x="129540" y="1048004"/>
                  </a:lnTo>
                  <a:lnTo>
                    <a:pt x="116636" y="1058252"/>
                  </a:lnTo>
                  <a:lnTo>
                    <a:pt x="115443" y="1041527"/>
                  </a:lnTo>
                  <a:lnTo>
                    <a:pt x="105892" y="1066800"/>
                  </a:lnTo>
                  <a:lnTo>
                    <a:pt x="77495" y="1089367"/>
                  </a:lnTo>
                  <a:lnTo>
                    <a:pt x="81203" y="52603"/>
                  </a:lnTo>
                  <a:lnTo>
                    <a:pt x="880618" y="405485"/>
                  </a:lnTo>
                  <a:lnTo>
                    <a:pt x="880618" y="377202"/>
                  </a:lnTo>
                  <a:lnTo>
                    <a:pt x="74041" y="21209"/>
                  </a:lnTo>
                  <a:lnTo>
                    <a:pt x="68834" y="33020"/>
                  </a:lnTo>
                  <a:lnTo>
                    <a:pt x="55372" y="33020"/>
                  </a:lnTo>
                  <a:lnTo>
                    <a:pt x="51739" y="1047623"/>
                  </a:lnTo>
                  <a:lnTo>
                    <a:pt x="51714" y="1089367"/>
                  </a:lnTo>
                  <a:lnTo>
                    <a:pt x="64427" y="1099629"/>
                  </a:lnTo>
                  <a:lnTo>
                    <a:pt x="64592" y="1099642"/>
                  </a:lnTo>
                  <a:lnTo>
                    <a:pt x="64427" y="1099629"/>
                  </a:lnTo>
                  <a:lnTo>
                    <a:pt x="51587" y="1089279"/>
                  </a:lnTo>
                  <a:lnTo>
                    <a:pt x="0" y="1047623"/>
                  </a:lnTo>
                  <a:lnTo>
                    <a:pt x="64262" y="1177417"/>
                  </a:lnTo>
                  <a:lnTo>
                    <a:pt x="64477" y="1176972"/>
                  </a:lnTo>
                  <a:lnTo>
                    <a:pt x="65049" y="1176807"/>
                  </a:lnTo>
                  <a:lnTo>
                    <a:pt x="209042" y="1180719"/>
                  </a:lnTo>
                  <a:lnTo>
                    <a:pt x="158305" y="1155573"/>
                  </a:lnTo>
                  <a:lnTo>
                    <a:pt x="150952" y="1151940"/>
                  </a:lnTo>
                  <a:lnTo>
                    <a:pt x="203327" y="1136777"/>
                  </a:lnTo>
                  <a:lnTo>
                    <a:pt x="186093" y="1134160"/>
                  </a:lnTo>
                  <a:lnTo>
                    <a:pt x="1326108" y="602145"/>
                  </a:lnTo>
                  <a:lnTo>
                    <a:pt x="2436495" y="1092276"/>
                  </a:lnTo>
                  <a:lnTo>
                    <a:pt x="2420366" y="1094994"/>
                  </a:lnTo>
                  <a:lnTo>
                    <a:pt x="2474849" y="1109751"/>
                  </a:lnTo>
                  <a:lnTo>
                    <a:pt x="2416683" y="1140079"/>
                  </a:lnTo>
                  <a:lnTo>
                    <a:pt x="2561336" y="1133094"/>
                  </a:lnTo>
                  <a:lnTo>
                    <a:pt x="2560688" y="1132344"/>
                  </a:lnTo>
                  <a:lnTo>
                    <a:pt x="2599436" y="1054862"/>
                  </a:lnTo>
                  <a:lnTo>
                    <a:pt x="2625344" y="100304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06923" y="2881883"/>
              <a:ext cx="2857500" cy="388620"/>
            </a:xfrm>
            <a:custGeom>
              <a:avLst/>
              <a:gdLst/>
              <a:ahLst/>
              <a:cxnLst/>
              <a:rect l="l" t="t" r="r" b="b"/>
              <a:pathLst>
                <a:path w="2857500" h="388620">
                  <a:moveTo>
                    <a:pt x="1428750" y="0"/>
                  </a:moveTo>
                  <a:lnTo>
                    <a:pt x="1350360" y="287"/>
                  </a:lnTo>
                  <a:lnTo>
                    <a:pt x="1273076" y="1140"/>
                  </a:lnTo>
                  <a:lnTo>
                    <a:pt x="1197005" y="2543"/>
                  </a:lnTo>
                  <a:lnTo>
                    <a:pt x="1122257" y="4481"/>
                  </a:lnTo>
                  <a:lnTo>
                    <a:pt x="1048940" y="6940"/>
                  </a:lnTo>
                  <a:lnTo>
                    <a:pt x="977164" y="9906"/>
                  </a:lnTo>
                  <a:lnTo>
                    <a:pt x="907037" y="13362"/>
                  </a:lnTo>
                  <a:lnTo>
                    <a:pt x="838669" y="17294"/>
                  </a:lnTo>
                  <a:lnTo>
                    <a:pt x="772168" y="21688"/>
                  </a:lnTo>
                  <a:lnTo>
                    <a:pt x="707644" y="26528"/>
                  </a:lnTo>
                  <a:lnTo>
                    <a:pt x="645204" y="31801"/>
                  </a:lnTo>
                  <a:lnTo>
                    <a:pt x="584959" y="37490"/>
                  </a:lnTo>
                  <a:lnTo>
                    <a:pt x="527018" y="43581"/>
                  </a:lnTo>
                  <a:lnTo>
                    <a:pt x="471489" y="50060"/>
                  </a:lnTo>
                  <a:lnTo>
                    <a:pt x="418480" y="56911"/>
                  </a:lnTo>
                  <a:lnTo>
                    <a:pt x="368102" y="64120"/>
                  </a:lnTo>
                  <a:lnTo>
                    <a:pt x="320464" y="71672"/>
                  </a:lnTo>
                  <a:lnTo>
                    <a:pt x="275673" y="79552"/>
                  </a:lnTo>
                  <a:lnTo>
                    <a:pt x="233839" y="87746"/>
                  </a:lnTo>
                  <a:lnTo>
                    <a:pt x="195072" y="96237"/>
                  </a:lnTo>
                  <a:lnTo>
                    <a:pt x="127170" y="114057"/>
                  </a:lnTo>
                  <a:lnTo>
                    <a:pt x="72841" y="132892"/>
                  </a:lnTo>
                  <a:lnTo>
                    <a:pt x="32954" y="152625"/>
                  </a:lnTo>
                  <a:lnTo>
                    <a:pt x="2114" y="183648"/>
                  </a:lnTo>
                  <a:lnTo>
                    <a:pt x="0" y="194310"/>
                  </a:lnTo>
                  <a:lnTo>
                    <a:pt x="2114" y="204971"/>
                  </a:lnTo>
                  <a:lnTo>
                    <a:pt x="32954" y="235994"/>
                  </a:lnTo>
                  <a:lnTo>
                    <a:pt x="72841" y="255727"/>
                  </a:lnTo>
                  <a:lnTo>
                    <a:pt x="127170" y="274562"/>
                  </a:lnTo>
                  <a:lnTo>
                    <a:pt x="195071" y="292382"/>
                  </a:lnTo>
                  <a:lnTo>
                    <a:pt x="233839" y="300873"/>
                  </a:lnTo>
                  <a:lnTo>
                    <a:pt x="275673" y="309067"/>
                  </a:lnTo>
                  <a:lnTo>
                    <a:pt x="320464" y="316947"/>
                  </a:lnTo>
                  <a:lnTo>
                    <a:pt x="368102" y="324499"/>
                  </a:lnTo>
                  <a:lnTo>
                    <a:pt x="418480" y="331708"/>
                  </a:lnTo>
                  <a:lnTo>
                    <a:pt x="471489" y="338559"/>
                  </a:lnTo>
                  <a:lnTo>
                    <a:pt x="527018" y="345038"/>
                  </a:lnTo>
                  <a:lnTo>
                    <a:pt x="584959" y="351129"/>
                  </a:lnTo>
                  <a:lnTo>
                    <a:pt x="645204" y="356818"/>
                  </a:lnTo>
                  <a:lnTo>
                    <a:pt x="707643" y="362091"/>
                  </a:lnTo>
                  <a:lnTo>
                    <a:pt x="772168" y="366931"/>
                  </a:lnTo>
                  <a:lnTo>
                    <a:pt x="838669" y="371325"/>
                  </a:lnTo>
                  <a:lnTo>
                    <a:pt x="907037" y="375257"/>
                  </a:lnTo>
                  <a:lnTo>
                    <a:pt x="977164" y="378713"/>
                  </a:lnTo>
                  <a:lnTo>
                    <a:pt x="1048940" y="381679"/>
                  </a:lnTo>
                  <a:lnTo>
                    <a:pt x="1122257" y="384138"/>
                  </a:lnTo>
                  <a:lnTo>
                    <a:pt x="1197005" y="386076"/>
                  </a:lnTo>
                  <a:lnTo>
                    <a:pt x="1273076" y="387479"/>
                  </a:lnTo>
                  <a:lnTo>
                    <a:pt x="1350360" y="388332"/>
                  </a:lnTo>
                  <a:lnTo>
                    <a:pt x="1428750" y="388619"/>
                  </a:lnTo>
                  <a:lnTo>
                    <a:pt x="1507139" y="388332"/>
                  </a:lnTo>
                  <a:lnTo>
                    <a:pt x="1584423" y="387479"/>
                  </a:lnTo>
                  <a:lnTo>
                    <a:pt x="1660494" y="386076"/>
                  </a:lnTo>
                  <a:lnTo>
                    <a:pt x="1735242" y="384138"/>
                  </a:lnTo>
                  <a:lnTo>
                    <a:pt x="1808559" y="381679"/>
                  </a:lnTo>
                  <a:lnTo>
                    <a:pt x="1880335" y="378713"/>
                  </a:lnTo>
                  <a:lnTo>
                    <a:pt x="1950462" y="375257"/>
                  </a:lnTo>
                  <a:lnTo>
                    <a:pt x="2018830" y="371325"/>
                  </a:lnTo>
                  <a:lnTo>
                    <a:pt x="2085331" y="366931"/>
                  </a:lnTo>
                  <a:lnTo>
                    <a:pt x="2149856" y="362091"/>
                  </a:lnTo>
                  <a:lnTo>
                    <a:pt x="2212295" y="356818"/>
                  </a:lnTo>
                  <a:lnTo>
                    <a:pt x="2272540" y="351129"/>
                  </a:lnTo>
                  <a:lnTo>
                    <a:pt x="2330481" y="345038"/>
                  </a:lnTo>
                  <a:lnTo>
                    <a:pt x="2386010" y="338559"/>
                  </a:lnTo>
                  <a:lnTo>
                    <a:pt x="2439019" y="331708"/>
                  </a:lnTo>
                  <a:lnTo>
                    <a:pt x="2489397" y="324499"/>
                  </a:lnTo>
                  <a:lnTo>
                    <a:pt x="2537035" y="316947"/>
                  </a:lnTo>
                  <a:lnTo>
                    <a:pt x="2581826" y="309067"/>
                  </a:lnTo>
                  <a:lnTo>
                    <a:pt x="2623660" y="300873"/>
                  </a:lnTo>
                  <a:lnTo>
                    <a:pt x="2662428" y="292382"/>
                  </a:lnTo>
                  <a:lnTo>
                    <a:pt x="2730329" y="274562"/>
                  </a:lnTo>
                  <a:lnTo>
                    <a:pt x="2784658" y="255727"/>
                  </a:lnTo>
                  <a:lnTo>
                    <a:pt x="2824545" y="235994"/>
                  </a:lnTo>
                  <a:lnTo>
                    <a:pt x="2855385" y="204971"/>
                  </a:lnTo>
                  <a:lnTo>
                    <a:pt x="2857500" y="194310"/>
                  </a:lnTo>
                  <a:lnTo>
                    <a:pt x="2855385" y="183648"/>
                  </a:lnTo>
                  <a:lnTo>
                    <a:pt x="2824545" y="152625"/>
                  </a:lnTo>
                  <a:lnTo>
                    <a:pt x="2784658" y="132892"/>
                  </a:lnTo>
                  <a:lnTo>
                    <a:pt x="2730329" y="114057"/>
                  </a:lnTo>
                  <a:lnTo>
                    <a:pt x="2662427" y="96237"/>
                  </a:lnTo>
                  <a:lnTo>
                    <a:pt x="2623660" y="87746"/>
                  </a:lnTo>
                  <a:lnTo>
                    <a:pt x="2581826" y="79552"/>
                  </a:lnTo>
                  <a:lnTo>
                    <a:pt x="2537035" y="71672"/>
                  </a:lnTo>
                  <a:lnTo>
                    <a:pt x="2489397" y="64120"/>
                  </a:lnTo>
                  <a:lnTo>
                    <a:pt x="2439019" y="56911"/>
                  </a:lnTo>
                  <a:lnTo>
                    <a:pt x="2386010" y="50060"/>
                  </a:lnTo>
                  <a:lnTo>
                    <a:pt x="2330481" y="43581"/>
                  </a:lnTo>
                  <a:lnTo>
                    <a:pt x="2272540" y="37490"/>
                  </a:lnTo>
                  <a:lnTo>
                    <a:pt x="2212295" y="31801"/>
                  </a:lnTo>
                  <a:lnTo>
                    <a:pt x="2149855" y="26528"/>
                  </a:lnTo>
                  <a:lnTo>
                    <a:pt x="2085331" y="21688"/>
                  </a:lnTo>
                  <a:lnTo>
                    <a:pt x="2018830" y="17294"/>
                  </a:lnTo>
                  <a:lnTo>
                    <a:pt x="1950462" y="13362"/>
                  </a:lnTo>
                  <a:lnTo>
                    <a:pt x="1880335" y="9905"/>
                  </a:lnTo>
                  <a:lnTo>
                    <a:pt x="1808559" y="6940"/>
                  </a:lnTo>
                  <a:lnTo>
                    <a:pt x="1735242" y="4481"/>
                  </a:lnTo>
                  <a:lnTo>
                    <a:pt x="1660494" y="2543"/>
                  </a:lnTo>
                  <a:lnTo>
                    <a:pt x="1584423" y="1140"/>
                  </a:lnTo>
                  <a:lnTo>
                    <a:pt x="1507139" y="287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FFFFFF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19090" y="2905759"/>
            <a:ext cx="237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 Light"/>
                <a:cs typeface="Calibri Light"/>
              </a:rPr>
              <a:t>RethinkDB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storage </a:t>
            </a:r>
            <a:r>
              <a:rPr sz="1800" spc="-10" dirty="0">
                <a:latin typeface="Calibri Light"/>
                <a:cs typeface="Calibri Light"/>
              </a:rPr>
              <a:t>cluster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223" y="1600961"/>
            <a:ext cx="367474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latin typeface="Calibri Light"/>
                <a:cs typeface="Calibri Light"/>
              </a:rPr>
              <a:t>Range-sharded</a:t>
            </a:r>
            <a:r>
              <a:rPr sz="2100" spc="-30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data</a:t>
            </a:r>
            <a:endParaRPr sz="21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spc="-20" dirty="0">
                <a:latin typeface="Calibri Light"/>
                <a:cs typeface="Calibri Light"/>
              </a:rPr>
              <a:t>RethinkDB</a:t>
            </a:r>
            <a:r>
              <a:rPr sz="2100" spc="-90" dirty="0">
                <a:latin typeface="Calibri Light"/>
                <a:cs typeface="Calibri Light"/>
              </a:rPr>
              <a:t> </a:t>
            </a:r>
            <a:r>
              <a:rPr sz="2100" spc="-25" dirty="0">
                <a:latin typeface="Calibri Light"/>
                <a:cs typeface="Calibri Light"/>
              </a:rPr>
              <a:t>proxy:</a:t>
            </a:r>
            <a:r>
              <a:rPr sz="2100" spc="-5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support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node</a:t>
            </a:r>
            <a:endParaRPr sz="21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sz="2100" dirty="0">
                <a:latin typeface="Calibri Light"/>
                <a:cs typeface="Calibri Light"/>
              </a:rPr>
              <a:t>without</a:t>
            </a:r>
            <a:r>
              <a:rPr sz="2100" spc="-60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data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9424" y="2561335"/>
            <a:ext cx="312293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alibri Light"/>
                <a:cs typeface="Calibri Light"/>
              </a:rPr>
              <a:t>Client</a:t>
            </a:r>
            <a:r>
              <a:rPr sz="2100" spc="-4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communication</a:t>
            </a:r>
            <a:endParaRPr sz="21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latin typeface="Calibri Light"/>
                <a:cs typeface="Calibri Light"/>
              </a:rPr>
              <a:t>Request</a:t>
            </a:r>
            <a:r>
              <a:rPr sz="2100" spc="-4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routing</a:t>
            </a:r>
            <a:endParaRPr sz="21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latin typeface="Calibri Light"/>
                <a:cs typeface="Calibri Light"/>
              </a:rPr>
              <a:t>Real-time</a:t>
            </a:r>
            <a:r>
              <a:rPr sz="2100" spc="-6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query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matching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223" y="3841750"/>
            <a:ext cx="252095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100" i="1" spc="-10" dirty="0">
                <a:latin typeface="Calibri Light"/>
                <a:cs typeface="Calibri Light"/>
              </a:rPr>
              <a:t>Every</a:t>
            </a:r>
            <a:r>
              <a:rPr sz="2100" i="1" spc="-30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proxy</a:t>
            </a:r>
            <a:r>
              <a:rPr sz="2100" spc="-4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receives</a:t>
            </a:r>
            <a:endParaRPr sz="21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sz="2100" i="1" dirty="0">
                <a:latin typeface="Calibri Light"/>
                <a:cs typeface="Calibri Light"/>
              </a:rPr>
              <a:t>all</a:t>
            </a:r>
            <a:r>
              <a:rPr sz="2100" i="1" spc="-3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database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writes</a:t>
            </a:r>
            <a:endParaRPr sz="21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sz="2100" dirty="0">
                <a:latin typeface="Calibri Light"/>
                <a:cs typeface="Calibri Light"/>
              </a:rPr>
              <a:t>→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5" dirty="0">
                <a:solidFill>
                  <a:srgbClr val="C00000"/>
                </a:solidFill>
                <a:latin typeface="Calibri Light"/>
                <a:cs typeface="Calibri Light"/>
              </a:rPr>
              <a:t>does</a:t>
            </a:r>
            <a:r>
              <a:rPr sz="2100" spc="-6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100" spc="-10" dirty="0">
                <a:solidFill>
                  <a:srgbClr val="C00000"/>
                </a:solidFill>
                <a:latin typeface="Calibri Light"/>
                <a:cs typeface="Calibri Light"/>
              </a:rPr>
              <a:t>not</a:t>
            </a:r>
            <a:r>
              <a:rPr sz="2100" spc="-6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100" spc="-15" dirty="0">
                <a:solidFill>
                  <a:srgbClr val="C00000"/>
                </a:solidFill>
                <a:latin typeface="Calibri Light"/>
                <a:cs typeface="Calibri Light"/>
              </a:rPr>
              <a:t>scale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37482" y="3966209"/>
            <a:ext cx="2197735" cy="1333500"/>
          </a:xfrm>
          <a:custGeom>
            <a:avLst/>
            <a:gdLst/>
            <a:ahLst/>
            <a:cxnLst/>
            <a:rect l="l" t="t" r="r" b="b"/>
            <a:pathLst>
              <a:path w="2197735" h="1333500">
                <a:moveTo>
                  <a:pt x="0" y="222250"/>
                </a:moveTo>
                <a:lnTo>
                  <a:pt x="4517" y="177477"/>
                </a:lnTo>
                <a:lnTo>
                  <a:pt x="17474" y="135766"/>
                </a:lnTo>
                <a:lnTo>
                  <a:pt x="37973" y="98015"/>
                </a:lnTo>
                <a:lnTo>
                  <a:pt x="65119" y="65119"/>
                </a:lnTo>
                <a:lnTo>
                  <a:pt x="98015" y="37973"/>
                </a:lnTo>
                <a:lnTo>
                  <a:pt x="135766" y="17474"/>
                </a:lnTo>
                <a:lnTo>
                  <a:pt x="177477" y="4517"/>
                </a:lnTo>
                <a:lnTo>
                  <a:pt x="222250" y="0"/>
                </a:lnTo>
                <a:lnTo>
                  <a:pt x="1975357" y="0"/>
                </a:lnTo>
                <a:lnTo>
                  <a:pt x="2020130" y="4517"/>
                </a:lnTo>
                <a:lnTo>
                  <a:pt x="2061841" y="17474"/>
                </a:lnTo>
                <a:lnTo>
                  <a:pt x="2099592" y="37973"/>
                </a:lnTo>
                <a:lnTo>
                  <a:pt x="2132488" y="65119"/>
                </a:lnTo>
                <a:lnTo>
                  <a:pt x="2159634" y="98015"/>
                </a:lnTo>
                <a:lnTo>
                  <a:pt x="2180133" y="135766"/>
                </a:lnTo>
                <a:lnTo>
                  <a:pt x="2193090" y="177477"/>
                </a:lnTo>
                <a:lnTo>
                  <a:pt x="2197607" y="222250"/>
                </a:lnTo>
                <a:lnTo>
                  <a:pt x="2197607" y="1111250"/>
                </a:lnTo>
                <a:lnTo>
                  <a:pt x="2193090" y="1156022"/>
                </a:lnTo>
                <a:lnTo>
                  <a:pt x="2180133" y="1197733"/>
                </a:lnTo>
                <a:lnTo>
                  <a:pt x="2159634" y="1235484"/>
                </a:lnTo>
                <a:lnTo>
                  <a:pt x="2132488" y="1268380"/>
                </a:lnTo>
                <a:lnTo>
                  <a:pt x="2099592" y="1295526"/>
                </a:lnTo>
                <a:lnTo>
                  <a:pt x="2061841" y="1316025"/>
                </a:lnTo>
                <a:lnTo>
                  <a:pt x="2020130" y="1328982"/>
                </a:lnTo>
                <a:lnTo>
                  <a:pt x="1975357" y="1333499"/>
                </a:lnTo>
                <a:lnTo>
                  <a:pt x="222250" y="1333499"/>
                </a:lnTo>
                <a:lnTo>
                  <a:pt x="177477" y="1328982"/>
                </a:lnTo>
                <a:lnTo>
                  <a:pt x="135766" y="1316025"/>
                </a:lnTo>
                <a:lnTo>
                  <a:pt x="98015" y="1295526"/>
                </a:lnTo>
                <a:lnTo>
                  <a:pt x="65119" y="1268380"/>
                </a:lnTo>
                <a:lnTo>
                  <a:pt x="37973" y="1235484"/>
                </a:lnTo>
                <a:lnTo>
                  <a:pt x="17474" y="1197733"/>
                </a:lnTo>
                <a:lnTo>
                  <a:pt x="4517" y="1156022"/>
                </a:lnTo>
                <a:lnTo>
                  <a:pt x="0" y="1111250"/>
                </a:lnTo>
                <a:lnTo>
                  <a:pt x="0" y="222250"/>
                </a:lnTo>
                <a:close/>
              </a:path>
            </a:pathLst>
          </a:custGeom>
          <a:ln w="25908">
            <a:solidFill>
              <a:srgbClr val="7E7E7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68444" y="4849876"/>
            <a:ext cx="1536065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marR="5080" indent="-258445">
              <a:lnSpc>
                <a:spcPct val="137300"/>
              </a:lnSpc>
              <a:spcBef>
                <a:spcPts val="100"/>
              </a:spcBef>
            </a:pPr>
            <a:r>
              <a:rPr sz="1800" spc="-10" dirty="0">
                <a:latin typeface="Calibri Light"/>
                <a:cs typeface="Calibri Light"/>
              </a:rPr>
              <a:t>RethinkDB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proxy </a:t>
            </a:r>
            <a:r>
              <a:rPr sz="1800" spc="-39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server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33793" y="3958590"/>
            <a:ext cx="2197735" cy="1333500"/>
          </a:xfrm>
          <a:custGeom>
            <a:avLst/>
            <a:gdLst/>
            <a:ahLst/>
            <a:cxnLst/>
            <a:rect l="l" t="t" r="r" b="b"/>
            <a:pathLst>
              <a:path w="2197734" h="1333500">
                <a:moveTo>
                  <a:pt x="0" y="222250"/>
                </a:moveTo>
                <a:lnTo>
                  <a:pt x="4517" y="177477"/>
                </a:lnTo>
                <a:lnTo>
                  <a:pt x="17474" y="135766"/>
                </a:lnTo>
                <a:lnTo>
                  <a:pt x="37973" y="98015"/>
                </a:lnTo>
                <a:lnTo>
                  <a:pt x="65119" y="65119"/>
                </a:lnTo>
                <a:lnTo>
                  <a:pt x="98015" y="37973"/>
                </a:lnTo>
                <a:lnTo>
                  <a:pt x="135766" y="17474"/>
                </a:lnTo>
                <a:lnTo>
                  <a:pt x="177477" y="4517"/>
                </a:lnTo>
                <a:lnTo>
                  <a:pt x="222250" y="0"/>
                </a:lnTo>
                <a:lnTo>
                  <a:pt x="1975357" y="0"/>
                </a:lnTo>
                <a:lnTo>
                  <a:pt x="2020130" y="4517"/>
                </a:lnTo>
                <a:lnTo>
                  <a:pt x="2061841" y="17474"/>
                </a:lnTo>
                <a:lnTo>
                  <a:pt x="2099592" y="37973"/>
                </a:lnTo>
                <a:lnTo>
                  <a:pt x="2132488" y="65119"/>
                </a:lnTo>
                <a:lnTo>
                  <a:pt x="2159634" y="98015"/>
                </a:lnTo>
                <a:lnTo>
                  <a:pt x="2180133" y="135766"/>
                </a:lnTo>
                <a:lnTo>
                  <a:pt x="2193090" y="177477"/>
                </a:lnTo>
                <a:lnTo>
                  <a:pt x="2197607" y="222250"/>
                </a:lnTo>
                <a:lnTo>
                  <a:pt x="2197607" y="1111250"/>
                </a:lnTo>
                <a:lnTo>
                  <a:pt x="2193090" y="1156022"/>
                </a:lnTo>
                <a:lnTo>
                  <a:pt x="2180133" y="1197733"/>
                </a:lnTo>
                <a:lnTo>
                  <a:pt x="2159634" y="1235484"/>
                </a:lnTo>
                <a:lnTo>
                  <a:pt x="2132488" y="1268380"/>
                </a:lnTo>
                <a:lnTo>
                  <a:pt x="2099592" y="1295526"/>
                </a:lnTo>
                <a:lnTo>
                  <a:pt x="2061841" y="1316025"/>
                </a:lnTo>
                <a:lnTo>
                  <a:pt x="2020130" y="1328982"/>
                </a:lnTo>
                <a:lnTo>
                  <a:pt x="1975357" y="1333500"/>
                </a:lnTo>
                <a:lnTo>
                  <a:pt x="222250" y="1333500"/>
                </a:lnTo>
                <a:lnTo>
                  <a:pt x="177477" y="1328982"/>
                </a:lnTo>
                <a:lnTo>
                  <a:pt x="135766" y="1316025"/>
                </a:lnTo>
                <a:lnTo>
                  <a:pt x="98015" y="1295526"/>
                </a:lnTo>
                <a:lnTo>
                  <a:pt x="65119" y="1268380"/>
                </a:lnTo>
                <a:lnTo>
                  <a:pt x="37973" y="1235484"/>
                </a:lnTo>
                <a:lnTo>
                  <a:pt x="17474" y="1197733"/>
                </a:lnTo>
                <a:lnTo>
                  <a:pt x="4517" y="1156022"/>
                </a:lnTo>
                <a:lnTo>
                  <a:pt x="0" y="1111250"/>
                </a:lnTo>
                <a:lnTo>
                  <a:pt x="0" y="222250"/>
                </a:lnTo>
                <a:close/>
              </a:path>
            </a:pathLst>
          </a:custGeom>
          <a:ln w="25908">
            <a:solidFill>
              <a:srgbClr val="7E7E7E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65391" y="4873878"/>
            <a:ext cx="1536065" cy="73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marR="5080" indent="-258445">
              <a:lnSpc>
                <a:spcPct val="128899"/>
              </a:lnSpc>
              <a:spcBef>
                <a:spcPts val="100"/>
              </a:spcBef>
            </a:pPr>
            <a:r>
              <a:rPr sz="1800" spc="-10" dirty="0">
                <a:latin typeface="Calibri Light"/>
                <a:cs typeface="Calibri Light"/>
              </a:rPr>
              <a:t>RethinkDB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proxy </a:t>
            </a:r>
            <a:r>
              <a:rPr sz="1800" spc="-39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server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772" y="6262115"/>
            <a:ext cx="6896100" cy="472440"/>
          </a:xfrm>
          <a:custGeom>
            <a:avLst/>
            <a:gdLst/>
            <a:ahLst/>
            <a:cxnLst/>
            <a:rect l="l" t="t" r="r" b="b"/>
            <a:pathLst>
              <a:path w="6896100" h="472440">
                <a:moveTo>
                  <a:pt x="6896100" y="0"/>
                </a:moveTo>
                <a:lnTo>
                  <a:pt x="0" y="0"/>
                </a:lnTo>
                <a:lnTo>
                  <a:pt x="0" y="472440"/>
                </a:lnTo>
                <a:lnTo>
                  <a:pt x="6896100" y="472440"/>
                </a:lnTo>
                <a:lnTo>
                  <a:pt x="6896100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8566" y="6294831"/>
            <a:ext cx="6334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Daniel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Mewes,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Comment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on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GitHub issue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#962: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Consider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adding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more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docs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on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RethinkDB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Proxy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(2016)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8"/>
              </a:rPr>
              <a:t>https://github.com/rethinkdb/docs/issues/962</a:t>
            </a:r>
            <a:r>
              <a:rPr sz="1200" spc="50" dirty="0">
                <a:solidFill>
                  <a:srgbClr val="2A4975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200" spc="-5" dirty="0">
                <a:latin typeface="Calibri"/>
                <a:cs typeface="Calibri"/>
              </a:rPr>
              <a:t>(2017-02-27)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6385559"/>
            <a:ext cx="257556" cy="22555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950711" y="5654750"/>
            <a:ext cx="1393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0" dirty="0">
                <a:solidFill>
                  <a:srgbClr val="C00000"/>
                </a:solidFill>
                <a:latin typeface="Calibri Light"/>
                <a:cs typeface="Calibri Light"/>
              </a:rPr>
              <a:t>Bottleneck!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36285" y="3979926"/>
            <a:ext cx="1337310" cy="1669414"/>
          </a:xfrm>
          <a:custGeom>
            <a:avLst/>
            <a:gdLst/>
            <a:ahLst/>
            <a:cxnLst/>
            <a:rect l="l" t="t" r="r" b="b"/>
            <a:pathLst>
              <a:path w="1337309" h="1669414">
                <a:moveTo>
                  <a:pt x="58674" y="52578"/>
                </a:moveTo>
                <a:lnTo>
                  <a:pt x="48513" y="60706"/>
                </a:lnTo>
                <a:lnTo>
                  <a:pt x="44841" y="76952"/>
                </a:lnTo>
                <a:lnTo>
                  <a:pt x="1317116" y="1669199"/>
                </a:lnTo>
                <a:lnTo>
                  <a:pt x="1337310" y="1653032"/>
                </a:lnTo>
                <a:lnTo>
                  <a:pt x="58674" y="52578"/>
                </a:lnTo>
                <a:close/>
              </a:path>
              <a:path w="1337309" h="1669414">
                <a:moveTo>
                  <a:pt x="0" y="0"/>
                </a:moveTo>
                <a:lnTo>
                  <a:pt x="30225" y="141605"/>
                </a:lnTo>
                <a:lnTo>
                  <a:pt x="44841" y="76952"/>
                </a:lnTo>
                <a:lnTo>
                  <a:pt x="38353" y="68834"/>
                </a:lnTo>
                <a:lnTo>
                  <a:pt x="58674" y="52578"/>
                </a:lnTo>
                <a:lnTo>
                  <a:pt x="113607" y="52578"/>
                </a:lnTo>
                <a:lnTo>
                  <a:pt x="0" y="0"/>
                </a:lnTo>
                <a:close/>
              </a:path>
              <a:path w="1337309" h="1669414">
                <a:moveTo>
                  <a:pt x="48513" y="60706"/>
                </a:moveTo>
                <a:lnTo>
                  <a:pt x="38353" y="68834"/>
                </a:lnTo>
                <a:lnTo>
                  <a:pt x="44841" y="76952"/>
                </a:lnTo>
                <a:lnTo>
                  <a:pt x="48513" y="60706"/>
                </a:lnTo>
                <a:close/>
              </a:path>
              <a:path w="1337309" h="1669414">
                <a:moveTo>
                  <a:pt x="113607" y="52578"/>
                </a:moveTo>
                <a:lnTo>
                  <a:pt x="58674" y="52578"/>
                </a:lnTo>
                <a:lnTo>
                  <a:pt x="65188" y="60731"/>
                </a:lnTo>
                <a:lnTo>
                  <a:pt x="131444" y="60832"/>
                </a:lnTo>
                <a:lnTo>
                  <a:pt x="113607" y="52578"/>
                </a:lnTo>
                <a:close/>
              </a:path>
              <a:path w="1337309" h="1669414">
                <a:moveTo>
                  <a:pt x="65167" y="60706"/>
                </a:moveTo>
                <a:lnTo>
                  <a:pt x="48514" y="60706"/>
                </a:lnTo>
                <a:lnTo>
                  <a:pt x="65188" y="6073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85"/>
            <a:ext cx="4492625" cy="73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>
                <a:latin typeface="Calibri Light"/>
                <a:cs typeface="Calibri Light"/>
              </a:rPr>
              <a:t>Overview:</a:t>
            </a:r>
            <a:endParaRPr sz="25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8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20" dirty="0">
                <a:latin typeface="Calibri Light"/>
                <a:cs typeface="Calibri Light"/>
              </a:rPr>
              <a:t>Backend-as-a-Service</a:t>
            </a:r>
            <a:r>
              <a:rPr sz="2100" spc="-8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for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mobile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apps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7180" y="2169693"/>
            <a:ext cx="6746240" cy="9588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40665" algn="l"/>
              </a:tabLst>
            </a:pPr>
            <a:r>
              <a:rPr sz="1900" spc="-36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1900" spc="-20" dirty="0">
                <a:latin typeface="Calibri Light"/>
                <a:cs typeface="Calibri Light"/>
              </a:rPr>
              <a:t>MongoDB:</a:t>
            </a:r>
            <a:r>
              <a:rPr sz="1900" spc="-60" dirty="0">
                <a:latin typeface="Calibri Light"/>
                <a:cs typeface="Calibri Light"/>
              </a:rPr>
              <a:t> </a:t>
            </a:r>
            <a:r>
              <a:rPr sz="1900" spc="-15" dirty="0">
                <a:latin typeface="Calibri Light"/>
                <a:cs typeface="Calibri Light"/>
              </a:rPr>
              <a:t>largest</a:t>
            </a:r>
            <a:r>
              <a:rPr sz="1900" spc="15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deployment</a:t>
            </a:r>
            <a:r>
              <a:rPr sz="1900" spc="15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world-wide</a:t>
            </a:r>
            <a:endParaRPr sz="1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240665" algn="l"/>
              </a:tabLst>
            </a:pPr>
            <a:r>
              <a:rPr sz="1900" spc="-36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sz="1900" spc="-25" dirty="0">
                <a:latin typeface="Calibri Light"/>
                <a:cs typeface="Calibri Light"/>
              </a:rPr>
              <a:t>Easy</a:t>
            </a:r>
            <a:r>
              <a:rPr sz="1900" spc="-55" dirty="0">
                <a:latin typeface="Calibri Light"/>
                <a:cs typeface="Calibri Light"/>
              </a:rPr>
              <a:t> </a:t>
            </a:r>
            <a:r>
              <a:rPr sz="1900" spc="-20" dirty="0">
                <a:latin typeface="Calibri Light"/>
                <a:cs typeface="Calibri Light"/>
              </a:rPr>
              <a:t>development:</a:t>
            </a:r>
            <a:r>
              <a:rPr sz="1900" spc="-30" dirty="0">
                <a:latin typeface="Calibri Light"/>
                <a:cs typeface="Calibri Light"/>
              </a:rPr>
              <a:t> </a:t>
            </a:r>
            <a:r>
              <a:rPr sz="1900" spc="-20" dirty="0">
                <a:latin typeface="Calibri Light"/>
                <a:cs typeface="Calibri Light"/>
              </a:rPr>
              <a:t>great</a:t>
            </a:r>
            <a:r>
              <a:rPr sz="1900" spc="20" dirty="0">
                <a:latin typeface="Calibri Light"/>
                <a:cs typeface="Calibri Light"/>
              </a:rPr>
              <a:t> </a:t>
            </a:r>
            <a:r>
              <a:rPr sz="1900" spc="-5" dirty="0">
                <a:latin typeface="Calibri Light"/>
                <a:cs typeface="Calibri Light"/>
              </a:rPr>
              <a:t>docs,</a:t>
            </a:r>
            <a:r>
              <a:rPr sz="1900" spc="10" dirty="0">
                <a:latin typeface="Calibri Light"/>
                <a:cs typeface="Calibri Light"/>
              </a:rPr>
              <a:t> </a:t>
            </a:r>
            <a:r>
              <a:rPr sz="1900" spc="-5" dirty="0">
                <a:latin typeface="Calibri Light"/>
                <a:cs typeface="Calibri Light"/>
              </a:rPr>
              <a:t>push</a:t>
            </a:r>
            <a:r>
              <a:rPr sz="1900" spc="15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notifications,</a:t>
            </a:r>
            <a:r>
              <a:rPr sz="1900" spc="55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authentication,</a:t>
            </a:r>
            <a:r>
              <a:rPr sz="1900" spc="55" dirty="0">
                <a:latin typeface="Calibri Light"/>
                <a:cs typeface="Calibri Light"/>
              </a:rPr>
              <a:t> </a:t>
            </a:r>
            <a:r>
              <a:rPr sz="1900" spc="-5" dirty="0">
                <a:latin typeface="Calibri Light"/>
                <a:cs typeface="Calibri Light"/>
              </a:rPr>
              <a:t>…</a:t>
            </a:r>
            <a:endParaRPr sz="1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900" spc="-36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5730" y="2813685"/>
            <a:ext cx="44246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latin typeface="Calibri Light"/>
                <a:cs typeface="Calibri Light"/>
              </a:rPr>
              <a:t>Real-time</a:t>
            </a:r>
            <a:r>
              <a:rPr sz="1900" spc="-65" dirty="0">
                <a:latin typeface="Calibri Light"/>
                <a:cs typeface="Calibri Light"/>
              </a:rPr>
              <a:t> </a:t>
            </a:r>
            <a:r>
              <a:rPr sz="1900" spc="-15" dirty="0">
                <a:latin typeface="Calibri Light"/>
                <a:cs typeface="Calibri Light"/>
              </a:rPr>
              <a:t>updates</a:t>
            </a:r>
            <a:r>
              <a:rPr sz="1900" spc="35" dirty="0">
                <a:latin typeface="Calibri Light"/>
                <a:cs typeface="Calibri Light"/>
              </a:rPr>
              <a:t> </a:t>
            </a:r>
            <a:r>
              <a:rPr sz="1900" spc="-25" dirty="0">
                <a:latin typeface="Calibri Light"/>
                <a:cs typeface="Calibri Light"/>
              </a:rPr>
              <a:t>for</a:t>
            </a:r>
            <a:r>
              <a:rPr sz="1900" spc="-15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most</a:t>
            </a:r>
            <a:r>
              <a:rPr sz="1900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MongoDB</a:t>
            </a:r>
            <a:r>
              <a:rPr sz="1900" spc="5" dirty="0">
                <a:latin typeface="Calibri Light"/>
                <a:cs typeface="Calibri Light"/>
              </a:rPr>
              <a:t> </a:t>
            </a:r>
            <a:r>
              <a:rPr sz="1900" spc="-5" dirty="0">
                <a:latin typeface="Calibri Light"/>
                <a:cs typeface="Calibri Light"/>
              </a:rPr>
              <a:t>queries</a:t>
            </a:r>
            <a:endParaRPr sz="19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510" indent="-229235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pc="-20" dirty="0"/>
              <a:t>Open-source:</a:t>
            </a:r>
            <a:r>
              <a:rPr spc="-65" dirty="0"/>
              <a:t> </a:t>
            </a:r>
            <a:r>
              <a:rPr dirty="0"/>
              <a:t>BSD</a:t>
            </a:r>
            <a:r>
              <a:rPr spc="-15" dirty="0"/>
              <a:t> </a:t>
            </a:r>
            <a:r>
              <a:rPr spc="-5" dirty="0"/>
              <a:t>license</a:t>
            </a:r>
          </a:p>
          <a:p>
            <a:pPr marL="524510" indent="-229235">
              <a:lnSpc>
                <a:spcPct val="100000"/>
              </a:lnSpc>
              <a:spcBef>
                <a:spcPts val="4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pc="-20" dirty="0"/>
              <a:t>Managed</a:t>
            </a:r>
            <a:r>
              <a:rPr spc="-90" dirty="0"/>
              <a:t> </a:t>
            </a:r>
            <a:r>
              <a:rPr spc="-10" dirty="0"/>
              <a:t>service:</a:t>
            </a:r>
            <a:r>
              <a:rPr spc="-55" dirty="0"/>
              <a:t> </a:t>
            </a:r>
            <a:r>
              <a:rPr spc="-5" dirty="0"/>
              <a:t>discontinued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500" spc="-20" dirty="0"/>
              <a:t>History:</a:t>
            </a:r>
            <a:endParaRPr sz="2500"/>
          </a:p>
          <a:p>
            <a:pPr marL="524510" indent="-229235">
              <a:lnSpc>
                <a:spcPct val="100000"/>
              </a:lnSpc>
              <a:spcBef>
                <a:spcPts val="8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dirty="0"/>
              <a:t>2011:</a:t>
            </a:r>
            <a:r>
              <a:rPr spc="-45" dirty="0"/>
              <a:t> </a:t>
            </a:r>
            <a:r>
              <a:rPr spc="-20" dirty="0"/>
              <a:t>Parse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0" dirty="0"/>
              <a:t>founded</a:t>
            </a:r>
          </a:p>
          <a:p>
            <a:pPr marL="524510" indent="-229235">
              <a:lnSpc>
                <a:spcPct val="100000"/>
              </a:lnSpc>
              <a:spcBef>
                <a:spcPts val="4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dirty="0"/>
              <a:t>2013:</a:t>
            </a:r>
            <a:r>
              <a:rPr spc="-30" dirty="0"/>
              <a:t> </a:t>
            </a:r>
            <a:r>
              <a:rPr spc="-20" dirty="0"/>
              <a:t>Parse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acquired</a:t>
            </a:r>
            <a:r>
              <a:rPr spc="-15" dirty="0"/>
              <a:t> </a:t>
            </a:r>
            <a:r>
              <a:rPr spc="-10" dirty="0"/>
              <a:t>by</a:t>
            </a:r>
            <a:r>
              <a:rPr spc="-15" dirty="0"/>
              <a:t> Facebook</a:t>
            </a: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dirty="0"/>
              <a:t>2015:</a:t>
            </a:r>
            <a:r>
              <a:rPr spc="-20" dirty="0"/>
              <a:t> </a:t>
            </a:r>
            <a:r>
              <a:rPr spc="-15" dirty="0"/>
              <a:t>more</a:t>
            </a:r>
            <a:r>
              <a:rPr spc="20" dirty="0"/>
              <a:t> </a:t>
            </a:r>
            <a:r>
              <a:rPr dirty="0"/>
              <a:t>than</a:t>
            </a:r>
            <a:r>
              <a:rPr spc="-15" dirty="0"/>
              <a:t> </a:t>
            </a:r>
            <a:r>
              <a:rPr dirty="0"/>
              <a:t>500,000</a:t>
            </a:r>
            <a:r>
              <a:rPr spc="-30" dirty="0"/>
              <a:t> </a:t>
            </a:r>
            <a:r>
              <a:rPr spc="-5" dirty="0"/>
              <a:t>mobile</a:t>
            </a:r>
            <a:r>
              <a:rPr dirty="0"/>
              <a:t> </a:t>
            </a:r>
            <a:r>
              <a:rPr spc="-5" dirty="0"/>
              <a:t>apps </a:t>
            </a:r>
            <a:r>
              <a:rPr spc="-15" dirty="0"/>
              <a:t>reported</a:t>
            </a:r>
            <a:r>
              <a:rPr spc="10" dirty="0"/>
              <a:t> </a:t>
            </a:r>
            <a:r>
              <a:rPr spc="-5" dirty="0"/>
              <a:t>on</a:t>
            </a:r>
            <a:r>
              <a:rPr spc="5" dirty="0"/>
              <a:t> </a:t>
            </a:r>
            <a:r>
              <a:rPr spc="-20" dirty="0"/>
              <a:t>Parse</a:t>
            </a: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dirty="0"/>
              <a:t>2016,</a:t>
            </a:r>
            <a:r>
              <a:rPr spc="-35" dirty="0"/>
              <a:t> </a:t>
            </a:r>
            <a:r>
              <a:rPr spc="-5" dirty="0"/>
              <a:t>January:</a:t>
            </a:r>
            <a:r>
              <a:rPr spc="5" dirty="0"/>
              <a:t> </a:t>
            </a:r>
            <a:r>
              <a:rPr spc="-20" dirty="0"/>
              <a:t>Parse</a:t>
            </a:r>
            <a:r>
              <a:rPr spc="-15" dirty="0"/>
              <a:t> </a:t>
            </a:r>
            <a:r>
              <a:rPr spc="-5" dirty="0"/>
              <a:t>shutdown</a:t>
            </a:r>
            <a:r>
              <a:rPr spc="-3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announced</a:t>
            </a: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dirty="0"/>
              <a:t>2016,</a:t>
            </a:r>
            <a:r>
              <a:rPr spc="-40" dirty="0"/>
              <a:t> </a:t>
            </a:r>
            <a:r>
              <a:rPr spc="-10" dirty="0"/>
              <a:t>March:</a:t>
            </a:r>
            <a:r>
              <a:rPr spc="-5" dirty="0"/>
              <a:t> Live</a:t>
            </a:r>
            <a:r>
              <a:rPr spc="-85" dirty="0"/>
              <a:t> </a:t>
            </a:r>
            <a:r>
              <a:rPr spc="-15" dirty="0"/>
              <a:t>Queries</a:t>
            </a:r>
            <a:r>
              <a:rPr spc="-60" dirty="0"/>
              <a:t> </a:t>
            </a:r>
            <a:r>
              <a:rPr spc="-20" dirty="0"/>
              <a:t>are</a:t>
            </a:r>
            <a:r>
              <a:rPr dirty="0"/>
              <a:t> </a:t>
            </a:r>
            <a:r>
              <a:rPr spc="-5" dirty="0"/>
              <a:t>announced</a:t>
            </a:r>
          </a:p>
          <a:p>
            <a:pPr marL="524510" indent="-229235">
              <a:lnSpc>
                <a:spcPct val="100000"/>
              </a:lnSpc>
              <a:spcBef>
                <a:spcPts val="4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dirty="0"/>
              <a:t>2017:</a:t>
            </a:r>
            <a:r>
              <a:rPr spc="-30" dirty="0"/>
              <a:t> </a:t>
            </a:r>
            <a:r>
              <a:rPr spc="-20" dirty="0"/>
              <a:t>Parse </a:t>
            </a:r>
            <a:r>
              <a:rPr spc="-5" dirty="0"/>
              <a:t>shutdown</a:t>
            </a:r>
            <a:r>
              <a:rPr spc="-3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-10" dirty="0"/>
              <a:t>finalized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96950"/>
            <a:ext cx="1112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P</a:t>
            </a:r>
            <a:r>
              <a:rPr spc="-30" dirty="0"/>
              <a:t>a</a:t>
            </a:r>
            <a:r>
              <a:rPr spc="-100" dirty="0"/>
              <a:t>r</a:t>
            </a:r>
            <a:r>
              <a:rPr spc="-30" dirty="0"/>
              <a:t>s</a:t>
            </a:r>
            <a:r>
              <a:rPr spc="-5" dirty="0"/>
              <a:t>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6208" y="414528"/>
            <a:ext cx="2345435" cy="862584"/>
          </a:xfrm>
          <a:prstGeom prst="rect">
            <a:avLst/>
          </a:prstGeo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01" y="2035513"/>
            <a:ext cx="8830438" cy="34996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6208" y="414528"/>
            <a:ext cx="2345435" cy="8625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7432" y="6365746"/>
            <a:ext cx="5715000" cy="472440"/>
          </a:xfrm>
          <a:custGeom>
            <a:avLst/>
            <a:gdLst/>
            <a:ahLst/>
            <a:cxnLst/>
            <a:rect l="l" t="t" r="r" b="b"/>
            <a:pathLst>
              <a:path w="5715000" h="472440">
                <a:moveTo>
                  <a:pt x="5715000" y="0"/>
                </a:moveTo>
                <a:lnTo>
                  <a:pt x="0" y="0"/>
                </a:lnTo>
                <a:lnTo>
                  <a:pt x="0" y="472440"/>
                </a:lnTo>
                <a:lnTo>
                  <a:pt x="5715000" y="472440"/>
                </a:lnTo>
                <a:lnTo>
                  <a:pt x="5715000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5531" y="6399072"/>
            <a:ext cx="517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taken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http://parseplatform.github.io/docs/parse-server/guide/#live-queries</a:t>
            </a:r>
            <a:r>
              <a:rPr sz="1200" spc="65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latin typeface="Calibri"/>
                <a:cs typeface="Calibri"/>
              </a:rPr>
              <a:t>(2017-02-22)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347" y="6489191"/>
            <a:ext cx="257556" cy="2255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245821"/>
            <a:ext cx="1113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P</a:t>
            </a:r>
            <a:r>
              <a:rPr spc="-30" dirty="0"/>
              <a:t>a</a:t>
            </a:r>
            <a:r>
              <a:rPr spc="-100" dirty="0"/>
              <a:t>r</a:t>
            </a:r>
            <a:r>
              <a:rPr spc="-30" dirty="0"/>
              <a:t>s</a:t>
            </a:r>
            <a:r>
              <a:rPr spc="-5"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036" y="802602"/>
            <a:ext cx="6718934" cy="1347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7E7E7E"/>
                </a:solidFill>
                <a:latin typeface="Calibri Light"/>
                <a:cs typeface="Calibri Light"/>
              </a:rPr>
              <a:t>LiveQuery</a:t>
            </a:r>
            <a:r>
              <a:rPr sz="1400" spc="-9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400" spc="-30" dirty="0">
                <a:solidFill>
                  <a:srgbClr val="7E7E7E"/>
                </a:solidFill>
                <a:latin typeface="Calibri Light"/>
                <a:cs typeface="Calibri Light"/>
              </a:rPr>
              <a:t>Architecture</a:t>
            </a:r>
            <a:endParaRPr sz="1400" dirty="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20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spc="-20" dirty="0">
                <a:latin typeface="Calibri Light"/>
                <a:cs typeface="Calibri Light"/>
              </a:rPr>
              <a:t>LiveQuery</a:t>
            </a:r>
            <a:r>
              <a:rPr sz="1400" spc="-7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Server:</a:t>
            </a:r>
            <a:r>
              <a:rPr sz="1400" spc="-4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no</a:t>
            </a:r>
            <a:r>
              <a:rPr sz="1400" spc="-15" dirty="0">
                <a:latin typeface="Calibri Light"/>
                <a:cs typeface="Calibri Light"/>
              </a:rPr>
              <a:t> data, </a:t>
            </a:r>
            <a:r>
              <a:rPr sz="1400" spc="-10" dirty="0">
                <a:latin typeface="Calibri Light"/>
                <a:cs typeface="Calibri Light"/>
              </a:rPr>
              <a:t>real-time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query</a:t>
            </a:r>
            <a:r>
              <a:rPr sz="1400" spc="-10" dirty="0">
                <a:latin typeface="Calibri Light"/>
                <a:cs typeface="Calibri Light"/>
              </a:rPr>
              <a:t> matching</a:t>
            </a:r>
            <a:endParaRPr sz="1400" dirty="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i="1" spc="-5" dirty="0">
                <a:latin typeface="Calibri Light"/>
                <a:cs typeface="Calibri Light"/>
              </a:rPr>
              <a:t>Every</a:t>
            </a:r>
            <a:r>
              <a:rPr sz="1400" i="1" spc="-3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LiveQuery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Server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receives</a:t>
            </a:r>
            <a:endParaRPr sz="1400" dirty="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latin typeface="Calibri Light"/>
                <a:cs typeface="Calibri Light"/>
              </a:rPr>
              <a:t>all</a:t>
            </a:r>
            <a:r>
              <a:rPr sz="1400" i="1" spc="-3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database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writes</a:t>
            </a:r>
            <a:endParaRPr sz="1400" dirty="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Calibri Light"/>
                <a:cs typeface="Calibri Light"/>
              </a:rPr>
              <a:t>→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libri Light"/>
                <a:cs typeface="Calibri Light"/>
              </a:rPr>
              <a:t>does</a:t>
            </a:r>
            <a:r>
              <a:rPr sz="1400" spc="-7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 Light"/>
                <a:cs typeface="Calibri Light"/>
              </a:rPr>
              <a:t>not</a:t>
            </a:r>
            <a:r>
              <a:rPr sz="1400" spc="-8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 Light"/>
                <a:cs typeface="Calibri Light"/>
              </a:rPr>
              <a:t>scale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1101" y="5575808"/>
            <a:ext cx="1393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0" dirty="0">
                <a:solidFill>
                  <a:srgbClr val="C00000"/>
                </a:solidFill>
                <a:latin typeface="Calibri Light"/>
                <a:cs typeface="Calibri Light"/>
              </a:rPr>
              <a:t>Bottleneck!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55823" y="3925061"/>
            <a:ext cx="1737360" cy="1647189"/>
          </a:xfrm>
          <a:custGeom>
            <a:avLst/>
            <a:gdLst/>
            <a:ahLst/>
            <a:cxnLst/>
            <a:rect l="l" t="t" r="r" b="b"/>
            <a:pathLst>
              <a:path w="1737360" h="1647189">
                <a:moveTo>
                  <a:pt x="1664443" y="51185"/>
                </a:moveTo>
                <a:lnTo>
                  <a:pt x="0" y="1628139"/>
                </a:lnTo>
                <a:lnTo>
                  <a:pt x="17780" y="1646936"/>
                </a:lnTo>
                <a:lnTo>
                  <a:pt x="1682215" y="69989"/>
                </a:lnTo>
                <a:lnTo>
                  <a:pt x="1680845" y="53467"/>
                </a:lnTo>
                <a:lnTo>
                  <a:pt x="1664443" y="51185"/>
                </a:lnTo>
                <a:close/>
              </a:path>
              <a:path w="1737360" h="1647189">
                <a:moveTo>
                  <a:pt x="1721200" y="44068"/>
                </a:moveTo>
                <a:lnTo>
                  <a:pt x="1671954" y="44068"/>
                </a:lnTo>
                <a:lnTo>
                  <a:pt x="1689735" y="62864"/>
                </a:lnTo>
                <a:lnTo>
                  <a:pt x="1682215" y="69989"/>
                </a:lnTo>
                <a:lnTo>
                  <a:pt x="1687702" y="136144"/>
                </a:lnTo>
                <a:lnTo>
                  <a:pt x="1721200" y="44068"/>
                </a:lnTo>
                <a:close/>
              </a:path>
              <a:path w="1737360" h="1647189">
                <a:moveTo>
                  <a:pt x="1680845" y="53467"/>
                </a:moveTo>
                <a:lnTo>
                  <a:pt x="1682215" y="69989"/>
                </a:lnTo>
                <a:lnTo>
                  <a:pt x="1689735" y="62864"/>
                </a:lnTo>
                <a:lnTo>
                  <a:pt x="1680845" y="53467"/>
                </a:lnTo>
                <a:close/>
              </a:path>
              <a:path w="1737360" h="1647189">
                <a:moveTo>
                  <a:pt x="1671954" y="44068"/>
                </a:moveTo>
                <a:lnTo>
                  <a:pt x="1664443" y="51185"/>
                </a:lnTo>
                <a:lnTo>
                  <a:pt x="1680845" y="53467"/>
                </a:lnTo>
                <a:lnTo>
                  <a:pt x="1671954" y="44068"/>
                </a:lnTo>
                <a:close/>
              </a:path>
              <a:path w="1737360" h="1647189">
                <a:moveTo>
                  <a:pt x="1737233" y="0"/>
                </a:moveTo>
                <a:lnTo>
                  <a:pt x="1598676" y="42037"/>
                </a:lnTo>
                <a:lnTo>
                  <a:pt x="1664443" y="51185"/>
                </a:lnTo>
                <a:lnTo>
                  <a:pt x="1671954" y="44068"/>
                </a:lnTo>
                <a:lnTo>
                  <a:pt x="1721200" y="44068"/>
                </a:lnTo>
                <a:lnTo>
                  <a:pt x="173723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6385"/>
            <a:ext cx="7218680" cy="4641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2500" spc="-25" dirty="0">
                <a:latin typeface="Calibri Light"/>
                <a:cs typeface="Calibri Light"/>
              </a:rPr>
              <a:t>Overview:</a:t>
            </a:r>
            <a:endParaRPr sz="25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8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20" dirty="0">
                <a:latin typeface="Calibri Light"/>
                <a:cs typeface="Calibri Light"/>
              </a:rPr>
              <a:t>Real-time</a:t>
            </a:r>
            <a:r>
              <a:rPr sz="2100" spc="-85" dirty="0">
                <a:latin typeface="Calibri Light"/>
                <a:cs typeface="Calibri Light"/>
              </a:rPr>
              <a:t> </a:t>
            </a:r>
            <a:r>
              <a:rPr sz="2100" spc="-30" dirty="0">
                <a:latin typeface="Calibri Light"/>
                <a:cs typeface="Calibri Light"/>
              </a:rPr>
              <a:t>state</a:t>
            </a:r>
            <a:r>
              <a:rPr sz="2100" spc="-80" dirty="0">
                <a:latin typeface="Calibri Light"/>
                <a:cs typeface="Calibri Light"/>
              </a:rPr>
              <a:t> </a:t>
            </a:r>
            <a:r>
              <a:rPr sz="2100" spc="-25" dirty="0">
                <a:latin typeface="Calibri Light"/>
                <a:cs typeface="Calibri Light"/>
              </a:rPr>
              <a:t>synchronization</a:t>
            </a:r>
            <a:r>
              <a:rPr sz="2100" spc="-7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across </a:t>
            </a:r>
            <a:r>
              <a:rPr sz="2100" spc="-5" dirty="0">
                <a:latin typeface="Calibri Light"/>
                <a:cs typeface="Calibri Light"/>
              </a:rPr>
              <a:t>devices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15" dirty="0">
                <a:latin typeface="Calibri Light"/>
                <a:cs typeface="Calibri Light"/>
              </a:rPr>
              <a:t>Simplistic</a:t>
            </a:r>
            <a:r>
              <a:rPr sz="2100" spc="-7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data</a:t>
            </a:r>
            <a:r>
              <a:rPr sz="2100" spc="-4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model:</a:t>
            </a:r>
            <a:r>
              <a:rPr sz="2100" spc="-5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nested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hierarchy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of</a:t>
            </a:r>
            <a:r>
              <a:rPr sz="2100" spc="1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lists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and</a:t>
            </a:r>
            <a:r>
              <a:rPr sz="2100" spc="-10" dirty="0">
                <a:latin typeface="Calibri Light"/>
                <a:cs typeface="Calibri Light"/>
              </a:rPr>
              <a:t> objects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4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15" dirty="0">
                <a:latin typeface="Calibri Light"/>
                <a:cs typeface="Calibri Light"/>
              </a:rPr>
              <a:t>Simplistic</a:t>
            </a:r>
            <a:r>
              <a:rPr sz="2100" spc="-8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queries:</a:t>
            </a:r>
            <a:r>
              <a:rPr sz="2100" spc="-50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mostly </a:t>
            </a:r>
            <a:r>
              <a:rPr sz="2100" spc="-10" dirty="0">
                <a:latin typeface="Calibri Light"/>
                <a:cs typeface="Calibri Light"/>
              </a:rPr>
              <a:t>navigation/filtering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5" dirty="0">
                <a:latin typeface="Calibri Light"/>
                <a:cs typeface="Calibri Light"/>
              </a:rPr>
              <a:t>Fully</a:t>
            </a:r>
            <a:r>
              <a:rPr sz="2100" spc="-9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managed,</a:t>
            </a:r>
            <a:r>
              <a:rPr sz="2100" spc="-6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proprietary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10" dirty="0">
                <a:latin typeface="Calibri Light"/>
                <a:cs typeface="Calibri Light"/>
              </a:rPr>
              <a:t>App</a:t>
            </a:r>
            <a:r>
              <a:rPr sz="2100" spc="-5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SDK</a:t>
            </a:r>
            <a:r>
              <a:rPr sz="2100" spc="-4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for</a:t>
            </a:r>
            <a:r>
              <a:rPr sz="2100" spc="-5" dirty="0">
                <a:latin typeface="Calibri Light"/>
                <a:cs typeface="Calibri Light"/>
              </a:rPr>
              <a:t> App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development,</a:t>
            </a:r>
            <a:r>
              <a:rPr sz="2100" spc="1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mobile-first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spc="-15" dirty="0">
                <a:latin typeface="Calibri Light"/>
                <a:cs typeface="Calibri Light"/>
              </a:rPr>
              <a:t>Google</a:t>
            </a:r>
            <a:r>
              <a:rPr sz="2100" spc="-7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services</a:t>
            </a:r>
            <a:r>
              <a:rPr sz="2100" spc="-65" dirty="0">
                <a:latin typeface="Calibri Light"/>
                <a:cs typeface="Calibri Light"/>
              </a:rPr>
              <a:t> </a:t>
            </a:r>
            <a:r>
              <a:rPr sz="2100" spc="-25" dirty="0">
                <a:latin typeface="Calibri Light"/>
                <a:cs typeface="Calibri Light"/>
              </a:rPr>
              <a:t>integration:</a:t>
            </a:r>
            <a:r>
              <a:rPr sz="2100" spc="-3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analytics,</a:t>
            </a:r>
            <a:r>
              <a:rPr sz="2100" spc="-3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hosting,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authorization,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…</a:t>
            </a:r>
            <a:endParaRPr sz="21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500" spc="-20" dirty="0">
                <a:latin typeface="Calibri Light"/>
                <a:cs typeface="Calibri Light"/>
              </a:rPr>
              <a:t>History:</a:t>
            </a:r>
            <a:endParaRPr sz="2500">
              <a:latin typeface="Calibri Light"/>
              <a:cs typeface="Calibri Light"/>
            </a:endParaRPr>
          </a:p>
          <a:p>
            <a:pPr marL="524510" indent="-229235">
              <a:lnSpc>
                <a:spcPts val="2395"/>
              </a:lnSpc>
              <a:spcBef>
                <a:spcPts val="8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2011: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chat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service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startup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Envolve</a:t>
            </a:r>
            <a:r>
              <a:rPr sz="2100" dirty="0">
                <a:latin typeface="Calibri Light"/>
                <a:cs typeface="Calibri Light"/>
              </a:rPr>
              <a:t> is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founded</a:t>
            </a:r>
            <a:endParaRPr sz="2100">
              <a:latin typeface="Calibri Light"/>
              <a:cs typeface="Calibri Light"/>
            </a:endParaRPr>
          </a:p>
          <a:p>
            <a:pPr marL="524510">
              <a:lnSpc>
                <a:spcPts val="2270"/>
              </a:lnSpc>
            </a:pPr>
            <a:r>
              <a:rPr sz="2100" dirty="0">
                <a:latin typeface="Calibri Light"/>
                <a:cs typeface="Calibri Light"/>
              </a:rPr>
              <a:t>→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was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often</a:t>
            </a:r>
            <a:r>
              <a:rPr sz="2100" dirty="0">
                <a:latin typeface="Calibri Light"/>
                <a:cs typeface="Calibri Light"/>
              </a:rPr>
              <a:t> used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for</a:t>
            </a:r>
            <a:r>
              <a:rPr sz="2100" spc="1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cross-device </a:t>
            </a:r>
            <a:r>
              <a:rPr sz="2100" spc="-25" dirty="0">
                <a:latin typeface="Calibri Light"/>
                <a:cs typeface="Calibri Light"/>
              </a:rPr>
              <a:t>state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synchronization</a:t>
            </a:r>
            <a:endParaRPr sz="2100">
              <a:latin typeface="Calibri Light"/>
              <a:cs typeface="Calibri Light"/>
            </a:endParaRPr>
          </a:p>
          <a:p>
            <a:pPr marL="524510">
              <a:lnSpc>
                <a:spcPts val="2395"/>
              </a:lnSpc>
            </a:pPr>
            <a:r>
              <a:rPr sz="2100" dirty="0">
                <a:latin typeface="Calibri Light"/>
                <a:cs typeface="Calibri Light"/>
              </a:rPr>
              <a:t>→ </a:t>
            </a:r>
            <a:r>
              <a:rPr sz="2100" spc="-25" dirty="0">
                <a:latin typeface="Calibri Light"/>
                <a:cs typeface="Calibri Light"/>
              </a:rPr>
              <a:t>state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synchronization</a:t>
            </a:r>
            <a:r>
              <a:rPr sz="2100" spc="-20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is </a:t>
            </a:r>
            <a:r>
              <a:rPr sz="2100" spc="-15" dirty="0">
                <a:latin typeface="Calibri Light"/>
                <a:cs typeface="Calibri Light"/>
              </a:rPr>
              <a:t>separated</a:t>
            </a:r>
            <a:r>
              <a:rPr sz="2100" spc="1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(Firebase)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2012:</a:t>
            </a:r>
            <a:r>
              <a:rPr sz="2100" spc="-3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Firebase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is</a:t>
            </a:r>
            <a:r>
              <a:rPr sz="2100" spc="-10" dirty="0">
                <a:latin typeface="Calibri Light"/>
                <a:cs typeface="Calibri Light"/>
              </a:rPr>
              <a:t> </a:t>
            </a:r>
            <a:r>
              <a:rPr sz="2100" spc="-15" dirty="0">
                <a:latin typeface="Calibri Light"/>
                <a:cs typeface="Calibri Light"/>
              </a:rPr>
              <a:t>founded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2013:</a:t>
            </a:r>
            <a:r>
              <a:rPr sz="2100" spc="-2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Firebase </a:t>
            </a:r>
            <a:r>
              <a:rPr sz="2100" dirty="0">
                <a:latin typeface="Calibri Light"/>
                <a:cs typeface="Calibri Light"/>
              </a:rPr>
              <a:t>is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acquired by</a:t>
            </a:r>
            <a:r>
              <a:rPr sz="2100" spc="-15" dirty="0">
                <a:latin typeface="Calibri Light"/>
                <a:cs typeface="Calibri Light"/>
              </a:rPr>
              <a:t> </a:t>
            </a:r>
            <a:r>
              <a:rPr sz="2100" spc="-5" dirty="0">
                <a:latin typeface="Calibri Light"/>
                <a:cs typeface="Calibri Light"/>
              </a:rPr>
              <a:t>Google</a:t>
            </a:r>
            <a:endParaRPr sz="210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4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100" dirty="0">
                <a:latin typeface="Calibri Light"/>
                <a:cs typeface="Calibri Light"/>
              </a:rPr>
              <a:t>2017,</a:t>
            </a:r>
            <a:r>
              <a:rPr sz="2100" spc="-30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October:</a:t>
            </a:r>
            <a:r>
              <a:rPr sz="2100" dirty="0">
                <a:latin typeface="Calibri Light"/>
                <a:cs typeface="Calibri Light"/>
              </a:rPr>
              <a:t> </a:t>
            </a:r>
            <a:r>
              <a:rPr sz="2100" spc="-20" dirty="0">
                <a:latin typeface="Calibri Light"/>
                <a:cs typeface="Calibri Light"/>
              </a:rPr>
              <a:t>Firestore</a:t>
            </a:r>
            <a:r>
              <a:rPr sz="2100" spc="5" dirty="0">
                <a:latin typeface="Calibri Light"/>
                <a:cs typeface="Calibri Light"/>
              </a:rPr>
              <a:t> </a:t>
            </a:r>
            <a:r>
              <a:rPr sz="2100" dirty="0">
                <a:latin typeface="Calibri Light"/>
                <a:cs typeface="Calibri Light"/>
              </a:rPr>
              <a:t>is</a:t>
            </a:r>
            <a:r>
              <a:rPr sz="2100" spc="-5" dirty="0">
                <a:latin typeface="Calibri Light"/>
                <a:cs typeface="Calibri Light"/>
              </a:rPr>
              <a:t> </a:t>
            </a:r>
            <a:r>
              <a:rPr sz="2100" spc="-10" dirty="0">
                <a:latin typeface="Calibri Light"/>
                <a:cs typeface="Calibri Light"/>
              </a:rPr>
              <a:t>released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83591"/>
            <a:ext cx="1717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Firebase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7379" y="593663"/>
            <a:ext cx="1688565" cy="482686"/>
          </a:xfrm>
          <a:prstGeom prst="rect">
            <a:avLst/>
          </a:prstGeom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006" y="1418900"/>
            <a:ext cx="6090628" cy="42223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Firebase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868807"/>
            <a:ext cx="5166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Real-Time</a:t>
            </a:r>
            <a:r>
              <a:rPr sz="3200" spc="-12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State</a:t>
            </a:r>
            <a:r>
              <a:rPr sz="3200" spc="-1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Synchronization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231647"/>
            <a:ext cx="2378964" cy="12192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1627" y="6309359"/>
            <a:ext cx="6390640" cy="472440"/>
          </a:xfrm>
          <a:custGeom>
            <a:avLst/>
            <a:gdLst/>
            <a:ahLst/>
            <a:cxnLst/>
            <a:rect l="l" t="t" r="r" b="b"/>
            <a:pathLst>
              <a:path w="6390640" h="472440">
                <a:moveTo>
                  <a:pt x="6390132" y="0"/>
                </a:moveTo>
                <a:lnTo>
                  <a:pt x="0" y="0"/>
                </a:lnTo>
                <a:lnTo>
                  <a:pt x="0" y="472439"/>
                </a:lnTo>
                <a:lnTo>
                  <a:pt x="6390132" y="472439"/>
                </a:lnTo>
                <a:lnTo>
                  <a:pt x="6390132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641" y="6342075"/>
            <a:ext cx="5867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taken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from:</a:t>
            </a:r>
            <a:r>
              <a:rPr sz="1200" spc="-5" dirty="0">
                <a:latin typeface="Calibri"/>
                <a:cs typeface="Calibri"/>
              </a:rPr>
              <a:t> Frank</a:t>
            </a:r>
            <a:r>
              <a:rPr sz="1200" spc="-10" dirty="0">
                <a:latin typeface="Calibri"/>
                <a:cs typeface="Calibri"/>
              </a:rPr>
              <a:t> van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Puffelen,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Have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you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met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the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Realtime </a:t>
            </a:r>
            <a:r>
              <a:rPr sz="1200" i="1" spc="-10" dirty="0">
                <a:latin typeface="Calibri"/>
                <a:cs typeface="Calibri"/>
              </a:rPr>
              <a:t>Database?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(2016)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https://firebase.googleblog.com/2016/07/have-you-met-realtime-database.html</a:t>
            </a:r>
            <a:r>
              <a:rPr sz="1200" spc="-45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latin typeface="Calibri"/>
                <a:cs typeface="Calibri"/>
              </a:rPr>
              <a:t>(2017-02-27)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544" y="6432803"/>
            <a:ext cx="257556" cy="2255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88077" y="1608582"/>
            <a:ext cx="148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Calibri Light"/>
                <a:cs typeface="Calibri Light"/>
              </a:rPr>
              <a:t>̴JSON</a:t>
            </a:r>
            <a:r>
              <a:rPr sz="2400" spc="22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object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608582"/>
            <a:ext cx="7308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180" dirty="0">
                <a:latin typeface="Calibri Light"/>
                <a:cs typeface="Calibri Light"/>
              </a:rPr>
              <a:t>T</a:t>
            </a:r>
            <a:r>
              <a:rPr sz="2400" spc="-40" dirty="0">
                <a:latin typeface="Calibri Light"/>
                <a:cs typeface="Calibri Light"/>
              </a:rPr>
              <a:t>r</a:t>
            </a:r>
            <a:r>
              <a:rPr sz="2400" spc="-10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e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d</a:t>
            </a:r>
            <a:r>
              <a:rPr sz="2400" spc="-30" dirty="0">
                <a:latin typeface="Calibri Light"/>
                <a:cs typeface="Calibri Light"/>
              </a:rPr>
              <a:t>a</a:t>
            </a:r>
            <a:r>
              <a:rPr sz="2400" spc="-35" dirty="0">
                <a:latin typeface="Calibri Light"/>
                <a:cs typeface="Calibri Light"/>
              </a:rPr>
              <a:t>t</a:t>
            </a:r>
            <a:r>
              <a:rPr sz="2400" dirty="0">
                <a:latin typeface="Calibri Light"/>
                <a:cs typeface="Calibri Light"/>
              </a:rPr>
              <a:t>a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m</a:t>
            </a:r>
            <a:r>
              <a:rPr sz="2400" spc="-5" dirty="0">
                <a:latin typeface="Calibri Light"/>
                <a:cs typeface="Calibri Light"/>
              </a:rPr>
              <a:t>o</a:t>
            </a:r>
            <a:r>
              <a:rPr sz="2400" spc="-30" dirty="0">
                <a:latin typeface="Calibri Light"/>
                <a:cs typeface="Calibri Light"/>
              </a:rPr>
              <a:t>d</a:t>
            </a:r>
            <a:r>
              <a:rPr sz="2400" spc="-25" dirty="0">
                <a:latin typeface="Calibri Light"/>
                <a:cs typeface="Calibri Light"/>
              </a:rPr>
              <a:t>e</a:t>
            </a:r>
            <a:r>
              <a:rPr sz="2400" spc="-10" dirty="0">
                <a:latin typeface="Calibri Light"/>
                <a:cs typeface="Calibri Light"/>
              </a:rPr>
              <a:t>l</a:t>
            </a:r>
            <a:r>
              <a:rPr sz="2400" dirty="0">
                <a:latin typeface="Calibri Light"/>
                <a:cs typeface="Calibri Light"/>
              </a:rPr>
              <a:t>: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appli</a:t>
            </a:r>
            <a:r>
              <a:rPr sz="2400" spc="-35" dirty="0">
                <a:latin typeface="Calibri Light"/>
                <a:cs typeface="Calibri Light"/>
              </a:rPr>
              <a:t>c</a:t>
            </a:r>
            <a:r>
              <a:rPr sz="2400" spc="-30" dirty="0">
                <a:latin typeface="Calibri Light"/>
                <a:cs typeface="Calibri Light"/>
              </a:rPr>
              <a:t>a</a:t>
            </a:r>
            <a:r>
              <a:rPr sz="2400" dirty="0">
                <a:latin typeface="Calibri Light"/>
                <a:cs typeface="Calibri Light"/>
              </a:rPr>
              <a:t>tion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30" dirty="0">
                <a:latin typeface="Calibri Light"/>
                <a:cs typeface="Calibri Light"/>
              </a:rPr>
              <a:t>s</a:t>
            </a:r>
            <a:r>
              <a:rPr sz="2400" spc="-35" dirty="0">
                <a:latin typeface="Calibri Light"/>
                <a:cs typeface="Calibri Light"/>
              </a:rPr>
              <a:t>t</a:t>
            </a:r>
            <a:r>
              <a:rPr sz="2400" spc="-30" dirty="0">
                <a:latin typeface="Calibri Light"/>
                <a:cs typeface="Calibri Light"/>
              </a:rPr>
              <a:t>a</a:t>
            </a:r>
            <a:r>
              <a:rPr sz="2400" spc="-25" dirty="0">
                <a:latin typeface="Calibri Light"/>
                <a:cs typeface="Calibri Light"/>
              </a:rPr>
              <a:t>t</a:t>
            </a:r>
            <a:r>
              <a:rPr sz="2400" dirty="0">
                <a:latin typeface="Calibri Light"/>
                <a:cs typeface="Calibri Light"/>
              </a:rPr>
              <a:t>e</a:t>
            </a:r>
            <a:endParaRPr sz="2400">
              <a:latin typeface="Calibri Light"/>
              <a:cs typeface="Calibri Light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latin typeface="Calibri Light"/>
                <a:cs typeface="Calibri Light"/>
              </a:rPr>
              <a:t>Subtree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synching: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push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notifications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specific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35" dirty="0">
                <a:latin typeface="Calibri Light"/>
                <a:cs typeface="Calibri Light"/>
              </a:rPr>
              <a:t>keys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only</a:t>
            </a:r>
            <a:endParaRPr sz="2400">
              <a:latin typeface="Calibri Light"/>
              <a:cs typeface="Calibri Light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→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Flat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structure</a:t>
            </a:r>
            <a:r>
              <a:rPr sz="2400" spc="-25" dirty="0">
                <a:latin typeface="Calibri Light"/>
                <a:cs typeface="Calibri Light"/>
              </a:rPr>
              <a:t> for </a:t>
            </a:r>
            <a:r>
              <a:rPr sz="2400" dirty="0">
                <a:latin typeface="Calibri Light"/>
                <a:cs typeface="Calibri Light"/>
              </a:rPr>
              <a:t>fine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granularity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711" y="3404996"/>
            <a:ext cx="3171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5" dirty="0">
                <a:solidFill>
                  <a:srgbClr val="C00000"/>
                </a:solidFill>
                <a:latin typeface="Calibri Light"/>
                <a:cs typeface="Calibri Light"/>
              </a:rPr>
              <a:t>→ </a:t>
            </a:r>
            <a:r>
              <a:rPr sz="2400" i="1" spc="-20" dirty="0">
                <a:solidFill>
                  <a:srgbClr val="C00000"/>
                </a:solidFill>
                <a:latin typeface="Calibri Light"/>
                <a:cs typeface="Calibri Light"/>
              </a:rPr>
              <a:t>Limited</a:t>
            </a:r>
            <a:r>
              <a:rPr sz="2400" i="1" spc="-5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400" i="1" spc="-20" dirty="0">
                <a:solidFill>
                  <a:srgbClr val="C00000"/>
                </a:solidFill>
                <a:latin typeface="Calibri Light"/>
                <a:cs typeface="Calibri Light"/>
              </a:rPr>
              <a:t>expressiveness!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5474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O</a:t>
            </a:r>
            <a:r>
              <a:rPr sz="4100" spc="-20" dirty="0"/>
              <a:t>u</a:t>
            </a:r>
            <a:r>
              <a:rPr sz="4100" spc="-30" dirty="0"/>
              <a:t>t</a:t>
            </a:r>
            <a:r>
              <a:rPr sz="4100" spc="-20" dirty="0"/>
              <a:t>li</a:t>
            </a:r>
            <a:r>
              <a:rPr sz="4100" spc="-45" dirty="0"/>
              <a:t>n</a:t>
            </a:r>
            <a:r>
              <a:rPr sz="4100" dirty="0"/>
              <a:t>e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5148071" y="1552955"/>
            <a:ext cx="3528060" cy="4109085"/>
          </a:xfrm>
          <a:custGeom>
            <a:avLst/>
            <a:gdLst/>
            <a:ahLst/>
            <a:cxnLst/>
            <a:rect l="l" t="t" r="r" b="b"/>
            <a:pathLst>
              <a:path w="3528059" h="4109085">
                <a:moveTo>
                  <a:pt x="3528060" y="0"/>
                </a:moveTo>
                <a:lnTo>
                  <a:pt x="0" y="0"/>
                </a:lnTo>
                <a:lnTo>
                  <a:pt x="0" y="4108704"/>
                </a:lnTo>
                <a:lnTo>
                  <a:pt x="3528060" y="4108704"/>
                </a:lnTo>
                <a:lnTo>
                  <a:pt x="3528060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0872" y="1570482"/>
            <a:ext cx="28162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Database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Explosion</a:t>
            </a:r>
            <a:endParaRPr sz="2000">
              <a:latin typeface="Calibri"/>
              <a:cs typeface="Calibri"/>
            </a:endParaRPr>
          </a:p>
          <a:p>
            <a:pPr marL="355600" marR="508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NoSQL: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Motivation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Origins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8071" y="2500883"/>
            <a:ext cx="3528060" cy="316103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0" rIns="0" bIns="0" rtlCol="0">
            <a:spAutoFit/>
          </a:bodyPr>
          <a:lstStyle/>
          <a:p>
            <a:pPr marL="668020" indent="-343535">
              <a:lnSpc>
                <a:spcPts val="2380"/>
              </a:lnSpc>
              <a:buFont typeface="Arial MT"/>
              <a:buChar char="•"/>
              <a:tabLst>
                <a:tab pos="668020" algn="l"/>
                <a:tab pos="668655" algn="l"/>
              </a:tabLst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Classes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NoSQL</a:t>
            </a:r>
            <a:endParaRPr sz="2000">
              <a:latin typeface="Calibri"/>
              <a:cs typeface="Calibri"/>
            </a:endParaRPr>
          </a:p>
          <a:p>
            <a:pPr marL="66802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Databases:</a:t>
            </a:r>
            <a:endParaRPr sz="2000">
              <a:latin typeface="Calibri"/>
              <a:cs typeface="Calibri"/>
            </a:endParaRPr>
          </a:p>
          <a:p>
            <a:pPr marL="1125855" lvl="1" indent="-344170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20" dirty="0">
                <a:latin typeface="Calibri"/>
                <a:cs typeface="Calibri"/>
              </a:rPr>
              <a:t>Key-Value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Stores</a:t>
            </a:r>
            <a:endParaRPr sz="2000">
              <a:latin typeface="Calibri"/>
              <a:cs typeface="Calibri"/>
            </a:endParaRPr>
          </a:p>
          <a:p>
            <a:pPr marL="1125855" lvl="1" indent="-344170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5" dirty="0">
                <a:latin typeface="Calibri"/>
                <a:cs typeface="Calibri"/>
              </a:rPr>
              <a:t>Wide-Column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Stores</a:t>
            </a:r>
            <a:endParaRPr sz="2000">
              <a:latin typeface="Calibri"/>
              <a:cs typeface="Calibri"/>
            </a:endParaRPr>
          </a:p>
          <a:p>
            <a:pPr marL="1125855" lvl="1" indent="-344170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5" dirty="0">
                <a:latin typeface="Calibri"/>
                <a:cs typeface="Calibri"/>
              </a:rPr>
              <a:t>Document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Stores</a:t>
            </a:r>
            <a:endParaRPr sz="2000">
              <a:latin typeface="Calibri"/>
              <a:cs typeface="Calibri"/>
            </a:endParaRPr>
          </a:p>
          <a:p>
            <a:pPr marL="1125855" lvl="1" indent="-344170">
              <a:lnSpc>
                <a:spcPct val="100000"/>
              </a:lnSpc>
              <a:buFont typeface="Arial MT"/>
              <a:buChar char="•"/>
              <a:tabLst>
                <a:tab pos="1125855" algn="l"/>
                <a:tab pos="1126490" algn="l"/>
              </a:tabLst>
            </a:pPr>
            <a:r>
              <a:rPr sz="2000" spc="-10" dirty="0">
                <a:latin typeface="Calibri"/>
                <a:cs typeface="Calibri"/>
              </a:rPr>
              <a:t>Graph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Databases</a:t>
            </a:r>
            <a:endParaRPr sz="2000">
              <a:latin typeface="Calibri"/>
              <a:cs typeface="Calibri"/>
            </a:endParaRPr>
          </a:p>
          <a:p>
            <a:pPr marL="668020" indent="-343535">
              <a:lnSpc>
                <a:spcPct val="100000"/>
              </a:lnSpc>
              <a:buFont typeface="Arial MT"/>
              <a:buChar char="•"/>
              <a:tabLst>
                <a:tab pos="668020" algn="l"/>
                <a:tab pos="668655" algn="l"/>
              </a:tabLst>
            </a:pPr>
            <a:r>
              <a:rPr sz="2000" spc="-5" dirty="0">
                <a:latin typeface="Calibri"/>
                <a:cs typeface="Calibri"/>
              </a:rPr>
              <a:t>CAP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Theorem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1123" y="1552955"/>
            <a:ext cx="4753610" cy="4066540"/>
            <a:chOff x="611123" y="1552955"/>
            <a:chExt cx="4753610" cy="4066540"/>
          </a:xfrm>
        </p:grpSpPr>
        <p:sp>
          <p:nvSpPr>
            <p:cNvPr id="7" name="object 7"/>
            <p:cNvSpPr/>
            <p:nvPr/>
          </p:nvSpPr>
          <p:spPr>
            <a:xfrm>
              <a:off x="611124" y="1552968"/>
              <a:ext cx="4753610" cy="948055"/>
            </a:xfrm>
            <a:custGeom>
              <a:avLst/>
              <a:gdLst/>
              <a:ahLst/>
              <a:cxnLst/>
              <a:rect l="l" t="t" r="r" b="b"/>
              <a:pathLst>
                <a:path w="4753610" h="948055">
                  <a:moveTo>
                    <a:pt x="4753356" y="0"/>
                  </a:moveTo>
                  <a:lnTo>
                    <a:pt x="4091940" y="0"/>
                  </a:lnTo>
                  <a:lnTo>
                    <a:pt x="4091940" y="6388"/>
                  </a:lnTo>
                  <a:lnTo>
                    <a:pt x="4082923" y="4559"/>
                  </a:lnTo>
                  <a:lnTo>
                    <a:pt x="94335" y="4559"/>
                  </a:lnTo>
                  <a:lnTo>
                    <a:pt x="57607" y="11988"/>
                  </a:lnTo>
                  <a:lnTo>
                    <a:pt x="27622" y="32219"/>
                  </a:lnTo>
                  <a:lnTo>
                    <a:pt x="7404" y="62217"/>
                  </a:lnTo>
                  <a:lnTo>
                    <a:pt x="0" y="98920"/>
                  </a:lnTo>
                  <a:lnTo>
                    <a:pt x="0" y="853554"/>
                  </a:lnTo>
                  <a:lnTo>
                    <a:pt x="7404" y="890270"/>
                  </a:lnTo>
                  <a:lnTo>
                    <a:pt x="27622" y="920267"/>
                  </a:lnTo>
                  <a:lnTo>
                    <a:pt x="57607" y="940498"/>
                  </a:lnTo>
                  <a:lnTo>
                    <a:pt x="94335" y="947915"/>
                  </a:lnTo>
                  <a:lnTo>
                    <a:pt x="4082923" y="947915"/>
                  </a:lnTo>
                  <a:lnTo>
                    <a:pt x="4091940" y="946099"/>
                  </a:lnTo>
                  <a:lnTo>
                    <a:pt x="4091940" y="947915"/>
                  </a:lnTo>
                  <a:lnTo>
                    <a:pt x="4753356" y="947915"/>
                  </a:lnTo>
                  <a:lnTo>
                    <a:pt x="475335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55" y="1725167"/>
              <a:ext cx="664463" cy="6080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1123" y="2595372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1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79"/>
                  </a:lnTo>
                  <a:lnTo>
                    <a:pt x="4082796" y="944879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1"/>
                  </a:lnTo>
                  <a:lnTo>
                    <a:pt x="4177284" y="94487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" y="2778252"/>
              <a:ext cx="559307" cy="5806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1123" y="3634739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80"/>
                  </a:lnTo>
                  <a:lnTo>
                    <a:pt x="4082796" y="944880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2"/>
                  </a:lnTo>
                  <a:lnTo>
                    <a:pt x="4177284" y="94487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3" y="3726179"/>
              <a:ext cx="675132" cy="762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1123" y="4674107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8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80"/>
                  </a:lnTo>
                  <a:lnTo>
                    <a:pt x="4082796" y="944880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2"/>
                  </a:lnTo>
                  <a:lnTo>
                    <a:pt x="4177284" y="94488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207010">
              <a:lnSpc>
                <a:spcPts val="2420"/>
              </a:lnSpc>
              <a:spcBef>
                <a:spcPts val="359"/>
              </a:spcBef>
            </a:pPr>
            <a:r>
              <a:rPr spc="-5" dirty="0"/>
              <a:t>NoSQL </a:t>
            </a:r>
            <a:r>
              <a:rPr spc="-10" dirty="0"/>
              <a:t>Foundations </a:t>
            </a:r>
            <a:r>
              <a:rPr spc="-5" dirty="0"/>
              <a:t>and </a:t>
            </a:r>
            <a:r>
              <a:rPr spc="-484" dirty="0"/>
              <a:t> </a:t>
            </a:r>
            <a:r>
              <a:rPr spc="-10" dirty="0"/>
              <a:t>Motivation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/>
          </a:p>
          <a:p>
            <a:pPr marL="12700">
              <a:lnSpc>
                <a:spcPts val="2535"/>
              </a:lnSpc>
            </a:pP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NoSQL</a:t>
            </a:r>
            <a:r>
              <a:rPr spc="-15" dirty="0"/>
              <a:t> </a:t>
            </a:r>
            <a:r>
              <a:rPr spc="-35" dirty="0"/>
              <a:t>Toolbox:</a:t>
            </a:r>
          </a:p>
          <a:p>
            <a:pPr marL="12700">
              <a:lnSpc>
                <a:spcPts val="2535"/>
              </a:lnSpc>
            </a:pPr>
            <a:r>
              <a:rPr spc="-5" dirty="0"/>
              <a:t>Common</a:t>
            </a:r>
            <a:r>
              <a:rPr spc="-10" dirty="0"/>
              <a:t> </a:t>
            </a:r>
            <a:r>
              <a:rPr spc="-30" dirty="0"/>
              <a:t>Techniques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/>
          </a:p>
          <a:p>
            <a:pPr marL="12700" marR="833755">
              <a:lnSpc>
                <a:spcPts val="2420"/>
              </a:lnSpc>
              <a:spcBef>
                <a:spcPts val="5"/>
              </a:spcBef>
            </a:pPr>
            <a:r>
              <a:rPr spc="-5" dirty="0"/>
              <a:t>NoSQL </a:t>
            </a:r>
            <a:r>
              <a:rPr spc="-20" dirty="0"/>
              <a:t>Systems </a:t>
            </a:r>
            <a:r>
              <a:rPr spc="-5" dirty="0"/>
              <a:t>&amp; </a:t>
            </a:r>
            <a:r>
              <a:rPr dirty="0"/>
              <a:t> </a:t>
            </a:r>
            <a:r>
              <a:rPr spc="-5" dirty="0"/>
              <a:t>Decision</a:t>
            </a:r>
            <a:r>
              <a:rPr spc="-55" dirty="0"/>
              <a:t> </a:t>
            </a:r>
            <a:r>
              <a:rPr spc="-10" dirty="0"/>
              <a:t>Guidance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/>
          </a:p>
          <a:p>
            <a:pPr marL="12700" marR="5080">
              <a:lnSpc>
                <a:spcPts val="2420"/>
              </a:lnSpc>
            </a:pPr>
            <a:r>
              <a:rPr spc="-10" dirty="0"/>
              <a:t>Scalable</a:t>
            </a:r>
            <a:r>
              <a:rPr spc="10" dirty="0"/>
              <a:t> </a:t>
            </a:r>
            <a:r>
              <a:rPr spc="-10" dirty="0"/>
              <a:t>Real-Time </a:t>
            </a:r>
            <a:r>
              <a:rPr spc="-5" dirty="0"/>
              <a:t> </a:t>
            </a:r>
            <a:r>
              <a:rPr spc="-10" dirty="0"/>
              <a:t>Databases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5" dirty="0"/>
              <a:t>Processing</a:t>
            </a: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6" y="4847844"/>
            <a:ext cx="559307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2123"/>
            <a:ext cx="3954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9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7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files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+</a:t>
            </a:r>
            <a:r>
              <a:rPr sz="2800" spc="-1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folders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72186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Distributed</a:t>
            </a:r>
            <a:r>
              <a:rPr sz="4100" spc="-130" dirty="0"/>
              <a:t> </a:t>
            </a:r>
            <a:r>
              <a:rPr sz="4100" spc="-10" dirty="0"/>
              <a:t>File</a:t>
            </a:r>
            <a:r>
              <a:rPr sz="4100" spc="-125" dirty="0"/>
              <a:t> </a:t>
            </a:r>
            <a:r>
              <a:rPr sz="4100" spc="-55" dirty="0"/>
              <a:t>System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6604643" y="3008303"/>
            <a:ext cx="1009015" cy="2059939"/>
            <a:chOff x="6604643" y="3008303"/>
            <a:chExt cx="1009015" cy="2059939"/>
          </a:xfrm>
        </p:grpSpPr>
        <p:sp>
          <p:nvSpPr>
            <p:cNvPr id="5" name="object 5"/>
            <p:cNvSpPr/>
            <p:nvPr/>
          </p:nvSpPr>
          <p:spPr>
            <a:xfrm>
              <a:off x="6640686" y="3015605"/>
              <a:ext cx="965835" cy="2045335"/>
            </a:xfrm>
            <a:custGeom>
              <a:avLst/>
              <a:gdLst/>
              <a:ahLst/>
              <a:cxnLst/>
              <a:rect l="l" t="t" r="r" b="b"/>
              <a:pathLst>
                <a:path w="965834" h="2045335">
                  <a:moveTo>
                    <a:pt x="0" y="1271907"/>
                  </a:moveTo>
                  <a:lnTo>
                    <a:pt x="965566" y="2045201"/>
                  </a:lnTo>
                </a:path>
                <a:path w="965834" h="2045335">
                  <a:moveTo>
                    <a:pt x="887440" y="1213257"/>
                  </a:moveTo>
                  <a:lnTo>
                    <a:pt x="82022" y="1976199"/>
                  </a:lnTo>
                </a:path>
                <a:path w="965834" h="2045335">
                  <a:moveTo>
                    <a:pt x="965566" y="2045201"/>
                  </a:moveTo>
                  <a:lnTo>
                    <a:pt x="0" y="2045201"/>
                  </a:lnTo>
                </a:path>
                <a:path w="965834" h="2045335">
                  <a:moveTo>
                    <a:pt x="965566" y="1271907"/>
                  </a:moveTo>
                  <a:lnTo>
                    <a:pt x="0" y="1271907"/>
                  </a:lnTo>
                </a:path>
                <a:path w="965834" h="2045335">
                  <a:moveTo>
                    <a:pt x="883738" y="1849857"/>
                  </a:moveTo>
                  <a:lnTo>
                    <a:pt x="883738" y="1447818"/>
                  </a:lnTo>
                </a:path>
                <a:path w="965834" h="2045335">
                  <a:moveTo>
                    <a:pt x="0" y="1875158"/>
                  </a:moveTo>
                  <a:lnTo>
                    <a:pt x="0" y="1473120"/>
                  </a:lnTo>
                </a:path>
                <a:path w="965834" h="2045335">
                  <a:moveTo>
                    <a:pt x="413424" y="0"/>
                  </a:moveTo>
                  <a:lnTo>
                    <a:pt x="412007" y="85943"/>
                  </a:lnTo>
                  <a:lnTo>
                    <a:pt x="407853" y="161217"/>
                  </a:lnTo>
                  <a:lnTo>
                    <a:pt x="401107" y="226593"/>
                  </a:lnTo>
                  <a:lnTo>
                    <a:pt x="391913" y="282844"/>
                  </a:lnTo>
                  <a:lnTo>
                    <a:pt x="380417" y="330741"/>
                  </a:lnTo>
                  <a:lnTo>
                    <a:pt x="366763" y="371057"/>
                  </a:lnTo>
                  <a:lnTo>
                    <a:pt x="333559" y="432034"/>
                  </a:lnTo>
                  <a:lnTo>
                    <a:pt x="293460" y="471952"/>
                  </a:lnTo>
                  <a:lnTo>
                    <a:pt x="247625" y="496988"/>
                  </a:lnTo>
                  <a:lnTo>
                    <a:pt x="195659" y="514869"/>
                  </a:lnTo>
                  <a:lnTo>
                    <a:pt x="169291" y="524502"/>
                  </a:lnTo>
                  <a:lnTo>
                    <a:pt x="118752" y="553591"/>
                  </a:lnTo>
                  <a:lnTo>
                    <a:pt x="75103" y="607032"/>
                  </a:lnTo>
                  <a:lnTo>
                    <a:pt x="57346" y="647105"/>
                  </a:lnTo>
                  <a:lnTo>
                    <a:pt x="43092" y="698330"/>
                  </a:lnTo>
                  <a:lnTo>
                    <a:pt x="32936" y="762394"/>
                  </a:lnTo>
                  <a:lnTo>
                    <a:pt x="27470" y="840986"/>
                  </a:lnTo>
                </a:path>
              </a:pathLst>
            </a:custGeom>
            <a:ln w="14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4643" y="3843600"/>
              <a:ext cx="127635" cy="61594"/>
            </a:xfrm>
            <a:custGeom>
              <a:avLst/>
              <a:gdLst/>
              <a:ahLst/>
              <a:cxnLst/>
              <a:rect l="l" t="t" r="r" b="b"/>
              <a:pathLst>
                <a:path w="127634" h="61595">
                  <a:moveTo>
                    <a:pt x="0" y="0"/>
                  </a:moveTo>
                  <a:lnTo>
                    <a:pt x="62734" y="61270"/>
                  </a:lnTo>
                  <a:lnTo>
                    <a:pt x="127417" y="1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52165" y="3636007"/>
            <a:ext cx="1657985" cy="1584325"/>
            <a:chOff x="3952165" y="3636007"/>
            <a:chExt cx="1657985" cy="1584325"/>
          </a:xfrm>
        </p:grpSpPr>
        <p:sp>
          <p:nvSpPr>
            <p:cNvPr id="8" name="object 8"/>
            <p:cNvSpPr/>
            <p:nvPr/>
          </p:nvSpPr>
          <p:spPr>
            <a:xfrm>
              <a:off x="4277036" y="4037099"/>
              <a:ext cx="276860" cy="339090"/>
            </a:xfrm>
            <a:custGeom>
              <a:avLst/>
              <a:gdLst/>
              <a:ahLst/>
              <a:cxnLst/>
              <a:rect l="l" t="t" r="r" b="b"/>
              <a:pathLst>
                <a:path w="276860" h="339089">
                  <a:moveTo>
                    <a:pt x="276265" y="338572"/>
                  </a:moveTo>
                  <a:lnTo>
                    <a:pt x="0" y="0"/>
                  </a:lnTo>
                </a:path>
              </a:pathLst>
            </a:custGeom>
            <a:ln w="14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9467" y="3643310"/>
              <a:ext cx="469900" cy="445134"/>
            </a:xfrm>
            <a:custGeom>
              <a:avLst/>
              <a:gdLst/>
              <a:ahLst/>
              <a:cxnLst/>
              <a:rect l="l" t="t" r="r" b="b"/>
              <a:pathLst>
                <a:path w="469900" h="445135">
                  <a:moveTo>
                    <a:pt x="469417" y="0"/>
                  </a:moveTo>
                  <a:lnTo>
                    <a:pt x="0" y="0"/>
                  </a:lnTo>
                  <a:lnTo>
                    <a:pt x="0" y="444650"/>
                  </a:lnTo>
                  <a:lnTo>
                    <a:pt x="469417" y="444650"/>
                  </a:lnTo>
                  <a:lnTo>
                    <a:pt x="469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9467" y="3643310"/>
              <a:ext cx="469900" cy="445134"/>
            </a:xfrm>
            <a:custGeom>
              <a:avLst/>
              <a:gdLst/>
              <a:ahLst/>
              <a:cxnLst/>
              <a:rect l="l" t="t" r="r" b="b"/>
              <a:pathLst>
                <a:path w="469900" h="445135">
                  <a:moveTo>
                    <a:pt x="0" y="444650"/>
                  </a:moveTo>
                  <a:lnTo>
                    <a:pt x="469417" y="444650"/>
                  </a:lnTo>
                  <a:lnTo>
                    <a:pt x="469417" y="0"/>
                  </a:lnTo>
                  <a:lnTo>
                    <a:pt x="0" y="0"/>
                  </a:lnTo>
                  <a:lnTo>
                    <a:pt x="0" y="444650"/>
                  </a:lnTo>
                  <a:close/>
                </a:path>
              </a:pathLst>
            </a:custGeom>
            <a:ln w="14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74042" y="4087960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0"/>
                  </a:moveTo>
                  <a:lnTo>
                    <a:pt x="0" y="260102"/>
                  </a:lnTo>
                </a:path>
              </a:pathLst>
            </a:custGeom>
            <a:ln w="14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4977" y="4087960"/>
              <a:ext cx="220979" cy="260350"/>
            </a:xfrm>
            <a:custGeom>
              <a:avLst/>
              <a:gdLst/>
              <a:ahLst/>
              <a:cxnLst/>
              <a:rect l="l" t="t" r="r" b="b"/>
              <a:pathLst>
                <a:path w="220979" h="260350">
                  <a:moveTo>
                    <a:pt x="0" y="260102"/>
                  </a:moveTo>
                  <a:lnTo>
                    <a:pt x="220934" y="0"/>
                  </a:lnTo>
                </a:path>
              </a:pathLst>
            </a:custGeom>
            <a:ln w="14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9469" y="3643310"/>
              <a:ext cx="469900" cy="445134"/>
            </a:xfrm>
            <a:custGeom>
              <a:avLst/>
              <a:gdLst/>
              <a:ahLst/>
              <a:cxnLst/>
              <a:rect l="l" t="t" r="r" b="b"/>
              <a:pathLst>
                <a:path w="469900" h="445135">
                  <a:moveTo>
                    <a:pt x="469417" y="0"/>
                  </a:moveTo>
                  <a:lnTo>
                    <a:pt x="0" y="0"/>
                  </a:lnTo>
                  <a:lnTo>
                    <a:pt x="0" y="444650"/>
                  </a:lnTo>
                  <a:lnTo>
                    <a:pt x="469417" y="444650"/>
                  </a:lnTo>
                  <a:lnTo>
                    <a:pt x="469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9469" y="3643310"/>
              <a:ext cx="1049655" cy="445134"/>
            </a:xfrm>
            <a:custGeom>
              <a:avLst/>
              <a:gdLst/>
              <a:ahLst/>
              <a:cxnLst/>
              <a:rect l="l" t="t" r="r" b="b"/>
              <a:pathLst>
                <a:path w="1049654" h="445135">
                  <a:moveTo>
                    <a:pt x="0" y="444650"/>
                  </a:moveTo>
                  <a:lnTo>
                    <a:pt x="469417" y="444650"/>
                  </a:lnTo>
                  <a:lnTo>
                    <a:pt x="469417" y="0"/>
                  </a:lnTo>
                  <a:lnTo>
                    <a:pt x="0" y="0"/>
                  </a:lnTo>
                  <a:lnTo>
                    <a:pt x="0" y="444650"/>
                  </a:lnTo>
                  <a:close/>
                </a:path>
                <a:path w="1049654" h="445135">
                  <a:moveTo>
                    <a:pt x="579807" y="444650"/>
                  </a:moveTo>
                  <a:lnTo>
                    <a:pt x="1049225" y="444650"/>
                  </a:lnTo>
                  <a:lnTo>
                    <a:pt x="1049225" y="0"/>
                  </a:lnTo>
                  <a:lnTo>
                    <a:pt x="579807" y="0"/>
                  </a:lnTo>
                  <a:lnTo>
                    <a:pt x="579807" y="444650"/>
                  </a:lnTo>
                  <a:close/>
                </a:path>
              </a:pathLst>
            </a:custGeom>
            <a:ln w="14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1433" y="3668002"/>
              <a:ext cx="1259840" cy="369570"/>
            </a:xfrm>
            <a:custGeom>
              <a:avLst/>
              <a:gdLst/>
              <a:ahLst/>
              <a:cxnLst/>
              <a:rect l="l" t="t" r="r" b="b"/>
              <a:pathLst>
                <a:path w="1259839" h="369570">
                  <a:moveTo>
                    <a:pt x="1259775" y="0"/>
                  </a:moveTo>
                  <a:lnTo>
                    <a:pt x="0" y="0"/>
                  </a:lnTo>
                  <a:lnTo>
                    <a:pt x="0" y="369096"/>
                  </a:lnTo>
                  <a:lnTo>
                    <a:pt x="1259775" y="369096"/>
                  </a:lnTo>
                  <a:lnTo>
                    <a:pt x="1259775" y="0"/>
                  </a:lnTo>
                  <a:close/>
                </a:path>
              </a:pathLst>
            </a:custGeom>
            <a:solidFill>
              <a:srgbClr val="FFFFFF">
                <a:alpha val="6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32917" y="4584931"/>
              <a:ext cx="1569720" cy="628015"/>
            </a:xfrm>
            <a:custGeom>
              <a:avLst/>
              <a:gdLst/>
              <a:ahLst/>
              <a:cxnLst/>
              <a:rect l="l" t="t" r="r" b="b"/>
              <a:pathLst>
                <a:path w="1569720" h="628014">
                  <a:moveTo>
                    <a:pt x="1569531" y="313879"/>
                  </a:moveTo>
                  <a:lnTo>
                    <a:pt x="1182993" y="0"/>
                  </a:lnTo>
                </a:path>
                <a:path w="1569720" h="628014">
                  <a:moveTo>
                    <a:pt x="1293461" y="627759"/>
                  </a:moveTo>
                  <a:lnTo>
                    <a:pt x="1017390" y="209240"/>
                  </a:lnTo>
                </a:path>
                <a:path w="1569720" h="628014">
                  <a:moveTo>
                    <a:pt x="851591" y="627759"/>
                  </a:moveTo>
                  <a:lnTo>
                    <a:pt x="851591" y="263018"/>
                  </a:lnTo>
                </a:path>
                <a:path w="1569720" h="628014">
                  <a:moveTo>
                    <a:pt x="386538" y="627759"/>
                  </a:moveTo>
                  <a:lnTo>
                    <a:pt x="607472" y="367638"/>
                  </a:lnTo>
                </a:path>
                <a:path w="1569720" h="628014">
                  <a:moveTo>
                    <a:pt x="0" y="501104"/>
                  </a:moveTo>
                  <a:lnTo>
                    <a:pt x="220934" y="240983"/>
                  </a:lnTo>
                </a:path>
              </a:pathLst>
            </a:custGeom>
            <a:ln w="14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415206" y="3981534"/>
            <a:ext cx="1739264" cy="1477645"/>
            <a:chOff x="1415206" y="3981534"/>
            <a:chExt cx="1739264" cy="1477645"/>
          </a:xfrm>
        </p:grpSpPr>
        <p:sp>
          <p:nvSpPr>
            <p:cNvPr id="18" name="object 18"/>
            <p:cNvSpPr/>
            <p:nvPr/>
          </p:nvSpPr>
          <p:spPr>
            <a:xfrm>
              <a:off x="1420921" y="3987566"/>
              <a:ext cx="1727835" cy="388620"/>
            </a:xfrm>
            <a:custGeom>
              <a:avLst/>
              <a:gdLst/>
              <a:ahLst/>
              <a:cxnLst/>
              <a:rect l="l" t="t" r="r" b="b"/>
              <a:pathLst>
                <a:path w="1727835" h="388620">
                  <a:moveTo>
                    <a:pt x="1727283" y="0"/>
                  </a:moveTo>
                  <a:lnTo>
                    <a:pt x="276129" y="0"/>
                  </a:lnTo>
                  <a:lnTo>
                    <a:pt x="0" y="388105"/>
                  </a:lnTo>
                  <a:lnTo>
                    <a:pt x="1451096" y="388105"/>
                  </a:lnTo>
                  <a:lnTo>
                    <a:pt x="1727283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20921" y="3987566"/>
              <a:ext cx="1727835" cy="388620"/>
            </a:xfrm>
            <a:custGeom>
              <a:avLst/>
              <a:gdLst/>
              <a:ahLst/>
              <a:cxnLst/>
              <a:rect l="l" t="t" r="r" b="b"/>
              <a:pathLst>
                <a:path w="1727835" h="388620">
                  <a:moveTo>
                    <a:pt x="1451096" y="388105"/>
                  </a:moveTo>
                  <a:lnTo>
                    <a:pt x="0" y="388105"/>
                  </a:lnTo>
                  <a:lnTo>
                    <a:pt x="276129" y="0"/>
                  </a:lnTo>
                  <a:lnTo>
                    <a:pt x="1727283" y="0"/>
                  </a:lnTo>
                  <a:lnTo>
                    <a:pt x="1451096" y="388105"/>
                  </a:lnTo>
                  <a:close/>
                </a:path>
              </a:pathLst>
            </a:custGeom>
            <a:ln w="11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2017" y="3987566"/>
              <a:ext cx="276225" cy="1465580"/>
            </a:xfrm>
            <a:custGeom>
              <a:avLst/>
              <a:gdLst/>
              <a:ahLst/>
              <a:cxnLst/>
              <a:rect l="l" t="t" r="r" b="b"/>
              <a:pathLst>
                <a:path w="276225" h="1465579">
                  <a:moveTo>
                    <a:pt x="276187" y="0"/>
                  </a:moveTo>
                  <a:lnTo>
                    <a:pt x="0" y="388105"/>
                  </a:lnTo>
                  <a:lnTo>
                    <a:pt x="0" y="1465461"/>
                  </a:lnTo>
                  <a:lnTo>
                    <a:pt x="276187" y="1077356"/>
                  </a:lnTo>
                  <a:lnTo>
                    <a:pt x="276187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72017" y="3987566"/>
              <a:ext cx="276225" cy="1465580"/>
            </a:xfrm>
            <a:custGeom>
              <a:avLst/>
              <a:gdLst/>
              <a:ahLst/>
              <a:cxnLst/>
              <a:rect l="l" t="t" r="r" b="b"/>
              <a:pathLst>
                <a:path w="276225" h="1465579">
                  <a:moveTo>
                    <a:pt x="276187" y="1077356"/>
                  </a:moveTo>
                  <a:lnTo>
                    <a:pt x="0" y="1465461"/>
                  </a:lnTo>
                  <a:lnTo>
                    <a:pt x="0" y="388105"/>
                  </a:lnTo>
                  <a:lnTo>
                    <a:pt x="276187" y="0"/>
                  </a:lnTo>
                  <a:lnTo>
                    <a:pt x="276187" y="1077356"/>
                  </a:lnTo>
                  <a:close/>
                </a:path>
              </a:pathLst>
            </a:custGeom>
            <a:ln w="116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20921" y="4375671"/>
              <a:ext cx="1451610" cy="1077595"/>
            </a:xfrm>
            <a:custGeom>
              <a:avLst/>
              <a:gdLst/>
              <a:ahLst/>
              <a:cxnLst/>
              <a:rect l="l" t="t" r="r" b="b"/>
              <a:pathLst>
                <a:path w="1451610" h="1077595">
                  <a:moveTo>
                    <a:pt x="1451076" y="0"/>
                  </a:moveTo>
                  <a:lnTo>
                    <a:pt x="0" y="0"/>
                  </a:lnTo>
                  <a:lnTo>
                    <a:pt x="0" y="1077356"/>
                  </a:lnTo>
                  <a:lnTo>
                    <a:pt x="1451076" y="1077356"/>
                  </a:lnTo>
                  <a:lnTo>
                    <a:pt x="1451076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0921" y="4375671"/>
              <a:ext cx="1451610" cy="1077595"/>
            </a:xfrm>
            <a:custGeom>
              <a:avLst/>
              <a:gdLst/>
              <a:ahLst/>
              <a:cxnLst/>
              <a:rect l="l" t="t" r="r" b="b"/>
              <a:pathLst>
                <a:path w="1451610" h="1077595">
                  <a:moveTo>
                    <a:pt x="0" y="1077356"/>
                  </a:moveTo>
                  <a:lnTo>
                    <a:pt x="1451076" y="1077356"/>
                  </a:lnTo>
                  <a:lnTo>
                    <a:pt x="1451076" y="0"/>
                  </a:lnTo>
                  <a:lnTo>
                    <a:pt x="0" y="0"/>
                  </a:lnTo>
                  <a:lnTo>
                    <a:pt x="0" y="1077356"/>
                  </a:lnTo>
                  <a:close/>
                </a:path>
              </a:pathLst>
            </a:custGeom>
            <a:ln w="11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40848" y="4399567"/>
            <a:ext cx="67056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50" spc="40" dirty="0">
                <a:latin typeface="Cambria"/>
                <a:cs typeface="Cambria"/>
              </a:rPr>
              <a:t>S</a:t>
            </a:r>
            <a:r>
              <a:rPr sz="1750" spc="65" dirty="0">
                <a:latin typeface="Cambria"/>
                <a:cs typeface="Cambria"/>
              </a:rPr>
              <a:t>e</a:t>
            </a:r>
            <a:r>
              <a:rPr sz="1750" spc="5" dirty="0">
                <a:latin typeface="Cambria"/>
                <a:cs typeface="Cambria"/>
              </a:rPr>
              <a:t>r</a:t>
            </a:r>
            <a:r>
              <a:rPr sz="1750" spc="35" dirty="0">
                <a:latin typeface="Cambria"/>
                <a:cs typeface="Cambria"/>
              </a:rPr>
              <a:t>v</a:t>
            </a:r>
            <a:r>
              <a:rPr sz="1750" spc="60" dirty="0">
                <a:latin typeface="Cambria"/>
                <a:cs typeface="Cambria"/>
              </a:rPr>
              <a:t>e</a:t>
            </a:r>
            <a:r>
              <a:rPr sz="1750" spc="35" dirty="0">
                <a:latin typeface="Cambria"/>
                <a:cs typeface="Cambria"/>
              </a:rPr>
              <a:t>r</a:t>
            </a:r>
            <a:endParaRPr sz="175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24086" y="4473007"/>
            <a:ext cx="567055" cy="433705"/>
            <a:chOff x="1524086" y="4473007"/>
            <a:chExt cx="567055" cy="433705"/>
          </a:xfrm>
        </p:grpSpPr>
        <p:sp>
          <p:nvSpPr>
            <p:cNvPr id="26" name="object 26"/>
            <p:cNvSpPr/>
            <p:nvPr/>
          </p:nvSpPr>
          <p:spPr>
            <a:xfrm>
              <a:off x="1531388" y="4480310"/>
              <a:ext cx="552450" cy="419100"/>
            </a:xfrm>
            <a:custGeom>
              <a:avLst/>
              <a:gdLst/>
              <a:ahLst/>
              <a:cxnLst/>
              <a:rect l="l" t="t" r="r" b="b"/>
              <a:pathLst>
                <a:path w="552450" h="419100">
                  <a:moveTo>
                    <a:pt x="552258" y="0"/>
                  </a:moveTo>
                  <a:lnTo>
                    <a:pt x="0" y="0"/>
                  </a:lnTo>
                  <a:lnTo>
                    <a:pt x="0" y="418500"/>
                  </a:lnTo>
                  <a:lnTo>
                    <a:pt x="552258" y="418500"/>
                  </a:lnTo>
                  <a:lnTo>
                    <a:pt x="552258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31388" y="4480310"/>
              <a:ext cx="552450" cy="419100"/>
            </a:xfrm>
            <a:custGeom>
              <a:avLst/>
              <a:gdLst/>
              <a:ahLst/>
              <a:cxnLst/>
              <a:rect l="l" t="t" r="r" b="b"/>
              <a:pathLst>
                <a:path w="552450" h="419100">
                  <a:moveTo>
                    <a:pt x="0" y="418500"/>
                  </a:moveTo>
                  <a:lnTo>
                    <a:pt x="552258" y="418500"/>
                  </a:lnTo>
                  <a:lnTo>
                    <a:pt x="552258" y="0"/>
                  </a:lnTo>
                  <a:lnTo>
                    <a:pt x="0" y="0"/>
                  </a:lnTo>
                  <a:lnTo>
                    <a:pt x="0" y="418500"/>
                  </a:lnTo>
                  <a:close/>
                </a:path>
              </a:pathLst>
            </a:custGeom>
            <a:ln w="1412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646473" y="4567968"/>
            <a:ext cx="34036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00" spc="45" dirty="0">
                <a:latin typeface="Calibri"/>
                <a:cs typeface="Calibri"/>
              </a:rPr>
              <a:t>S</a:t>
            </a:r>
            <a:r>
              <a:rPr sz="1300" spc="25" dirty="0">
                <a:latin typeface="Calibri"/>
                <a:cs typeface="Calibri"/>
              </a:rPr>
              <a:t>t</a:t>
            </a:r>
            <a:r>
              <a:rPr sz="1300" spc="50" dirty="0">
                <a:latin typeface="Calibri"/>
                <a:cs typeface="Calibri"/>
              </a:rPr>
              <a:t>u</a:t>
            </a:r>
            <a:r>
              <a:rPr sz="1300" spc="40" dirty="0"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00477" y="4891770"/>
            <a:ext cx="1071880" cy="561340"/>
            <a:chOff x="1800477" y="4891770"/>
            <a:chExt cx="1071880" cy="56134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2491" y="4923023"/>
              <a:ext cx="559525" cy="53000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807517" y="4898811"/>
              <a:ext cx="454025" cy="289560"/>
            </a:xfrm>
            <a:custGeom>
              <a:avLst/>
              <a:gdLst/>
              <a:ahLst/>
              <a:cxnLst/>
              <a:rect l="l" t="t" r="r" b="b"/>
              <a:pathLst>
                <a:path w="454025" h="289560">
                  <a:moveTo>
                    <a:pt x="0" y="0"/>
                  </a:moveTo>
                  <a:lnTo>
                    <a:pt x="0" y="289224"/>
                  </a:lnTo>
                  <a:lnTo>
                    <a:pt x="454006" y="289224"/>
                  </a:lnTo>
                </a:path>
              </a:pathLst>
            </a:custGeom>
            <a:ln w="14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48783" y="5127687"/>
              <a:ext cx="64135" cy="121285"/>
            </a:xfrm>
            <a:custGeom>
              <a:avLst/>
              <a:gdLst/>
              <a:ahLst/>
              <a:cxnLst/>
              <a:rect l="l" t="t" r="r" b="b"/>
              <a:pathLst>
                <a:path w="64135" h="121285">
                  <a:moveTo>
                    <a:pt x="0" y="0"/>
                  </a:moveTo>
                  <a:lnTo>
                    <a:pt x="0" y="120694"/>
                  </a:lnTo>
                  <a:lnTo>
                    <a:pt x="63708" y="60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978199" y="2681898"/>
            <a:ext cx="768350" cy="1240155"/>
            <a:chOff x="1978199" y="2681898"/>
            <a:chExt cx="768350" cy="1240155"/>
          </a:xfrm>
        </p:grpSpPr>
        <p:sp>
          <p:nvSpPr>
            <p:cNvPr id="34" name="object 34"/>
            <p:cNvSpPr/>
            <p:nvPr/>
          </p:nvSpPr>
          <p:spPr>
            <a:xfrm>
              <a:off x="2286034" y="3285744"/>
              <a:ext cx="0" cy="588010"/>
            </a:xfrm>
            <a:custGeom>
              <a:avLst/>
              <a:gdLst/>
              <a:ahLst/>
              <a:cxnLst/>
              <a:rect l="l" t="t" r="r" b="b"/>
              <a:pathLst>
                <a:path h="588010">
                  <a:moveTo>
                    <a:pt x="0" y="0"/>
                  </a:moveTo>
                  <a:lnTo>
                    <a:pt x="0" y="587716"/>
                  </a:lnTo>
                </a:path>
              </a:pathLst>
            </a:custGeom>
            <a:ln w="146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22325" y="3861390"/>
              <a:ext cx="127635" cy="60960"/>
            </a:xfrm>
            <a:custGeom>
              <a:avLst/>
              <a:gdLst/>
              <a:ahLst/>
              <a:cxnLst/>
              <a:rect l="l" t="t" r="r" b="b"/>
              <a:pathLst>
                <a:path w="127635" h="60960">
                  <a:moveTo>
                    <a:pt x="127417" y="0"/>
                  </a:moveTo>
                  <a:lnTo>
                    <a:pt x="0" y="0"/>
                  </a:lnTo>
                  <a:lnTo>
                    <a:pt x="63708" y="60347"/>
                  </a:lnTo>
                  <a:lnTo>
                    <a:pt x="127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8199" y="2681898"/>
              <a:ext cx="767953" cy="57303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372170" y="3293200"/>
            <a:ext cx="39624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5" dirty="0">
                <a:latin typeface="Calibri"/>
                <a:cs typeface="Calibri"/>
              </a:rPr>
              <a:t>R</a:t>
            </a:r>
            <a:r>
              <a:rPr sz="1750" spc="15" dirty="0">
                <a:latin typeface="Calibri"/>
                <a:cs typeface="Calibri"/>
              </a:rPr>
              <a:t>P</a:t>
            </a:r>
            <a:r>
              <a:rPr sz="1750" spc="50" dirty="0">
                <a:latin typeface="Calibri"/>
                <a:cs typeface="Calibri"/>
              </a:rPr>
              <a:t>C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683836" y="3277806"/>
            <a:ext cx="127635" cy="273050"/>
            <a:chOff x="4683836" y="3277806"/>
            <a:chExt cx="127635" cy="273050"/>
          </a:xfrm>
        </p:grpSpPr>
        <p:sp>
          <p:nvSpPr>
            <p:cNvPr id="39" name="object 39"/>
            <p:cNvSpPr/>
            <p:nvPr/>
          </p:nvSpPr>
          <p:spPr>
            <a:xfrm>
              <a:off x="4747058" y="3285744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3821"/>
                  </a:lnTo>
                </a:path>
              </a:pathLst>
            </a:custGeom>
            <a:ln w="15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83836" y="3490079"/>
              <a:ext cx="127635" cy="60960"/>
            </a:xfrm>
            <a:custGeom>
              <a:avLst/>
              <a:gdLst/>
              <a:ahLst/>
              <a:cxnLst/>
              <a:rect l="l" t="t" r="r" b="b"/>
              <a:pathLst>
                <a:path w="127635" h="60960">
                  <a:moveTo>
                    <a:pt x="127417" y="0"/>
                  </a:moveTo>
                  <a:lnTo>
                    <a:pt x="0" y="184"/>
                  </a:lnTo>
                  <a:lnTo>
                    <a:pt x="63903" y="60347"/>
                  </a:lnTo>
                  <a:lnTo>
                    <a:pt x="1274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263947" y="3688595"/>
            <a:ext cx="10541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latin typeface="Cambria"/>
                <a:cs typeface="Cambria"/>
              </a:rPr>
              <a:t>I/O</a:t>
            </a:r>
            <a:r>
              <a:rPr sz="1750" spc="-80" dirty="0">
                <a:latin typeface="Cambria"/>
                <a:cs typeface="Cambria"/>
              </a:rPr>
              <a:t> </a:t>
            </a:r>
            <a:r>
              <a:rPr sz="1750" spc="60" dirty="0">
                <a:latin typeface="Cambria"/>
                <a:cs typeface="Cambria"/>
              </a:rPr>
              <a:t>Nodes</a:t>
            </a:r>
            <a:endParaRPr sz="1750">
              <a:latin typeface="Cambria"/>
              <a:cs typeface="Cambr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084677" y="4286374"/>
            <a:ext cx="1385570" cy="751840"/>
            <a:chOff x="4084677" y="4286374"/>
            <a:chExt cx="1385570" cy="751840"/>
          </a:xfrm>
        </p:grpSpPr>
        <p:sp>
          <p:nvSpPr>
            <p:cNvPr id="43" name="object 43"/>
            <p:cNvSpPr/>
            <p:nvPr/>
          </p:nvSpPr>
          <p:spPr>
            <a:xfrm>
              <a:off x="4090392" y="4292089"/>
              <a:ext cx="1374140" cy="740410"/>
            </a:xfrm>
            <a:custGeom>
              <a:avLst/>
              <a:gdLst/>
              <a:ahLst/>
              <a:cxnLst/>
              <a:rect l="l" t="t" r="r" b="b"/>
              <a:pathLst>
                <a:path w="1374139" h="740410">
                  <a:moveTo>
                    <a:pt x="748722" y="0"/>
                  </a:moveTo>
                  <a:lnTo>
                    <a:pt x="696063" y="3461"/>
                  </a:lnTo>
                  <a:lnTo>
                    <a:pt x="642669" y="10995"/>
                  </a:lnTo>
                  <a:lnTo>
                    <a:pt x="589713" y="22530"/>
                  </a:lnTo>
                  <a:lnTo>
                    <a:pt x="538365" y="37995"/>
                  </a:lnTo>
                  <a:lnTo>
                    <a:pt x="489796" y="57318"/>
                  </a:lnTo>
                  <a:lnTo>
                    <a:pt x="445179" y="80427"/>
                  </a:lnTo>
                  <a:lnTo>
                    <a:pt x="405685" y="107251"/>
                  </a:lnTo>
                  <a:lnTo>
                    <a:pt x="372484" y="137719"/>
                  </a:lnTo>
                  <a:lnTo>
                    <a:pt x="346748" y="171757"/>
                  </a:lnTo>
                  <a:lnTo>
                    <a:pt x="329648" y="209296"/>
                  </a:lnTo>
                  <a:lnTo>
                    <a:pt x="295921" y="218932"/>
                  </a:lnTo>
                  <a:lnTo>
                    <a:pt x="268350" y="233972"/>
                  </a:lnTo>
                  <a:lnTo>
                    <a:pt x="246441" y="253666"/>
                  </a:lnTo>
                  <a:lnTo>
                    <a:pt x="229701" y="277265"/>
                  </a:lnTo>
                  <a:lnTo>
                    <a:pt x="214310" y="276084"/>
                  </a:lnTo>
                  <a:lnTo>
                    <a:pt x="151803" y="282363"/>
                  </a:lnTo>
                  <a:lnTo>
                    <a:pt x="103258" y="300081"/>
                  </a:lnTo>
                  <a:lnTo>
                    <a:pt x="62247" y="327559"/>
                  </a:lnTo>
                  <a:lnTo>
                    <a:pt x="30328" y="363117"/>
                  </a:lnTo>
                  <a:lnTo>
                    <a:pt x="9059" y="405075"/>
                  </a:lnTo>
                  <a:lnTo>
                    <a:pt x="0" y="451755"/>
                  </a:lnTo>
                  <a:lnTo>
                    <a:pt x="3362" y="500997"/>
                  </a:lnTo>
                  <a:lnTo>
                    <a:pt x="18069" y="541462"/>
                  </a:lnTo>
                  <a:lnTo>
                    <a:pt x="42537" y="573589"/>
                  </a:lnTo>
                  <a:lnTo>
                    <a:pt x="75181" y="597815"/>
                  </a:lnTo>
                  <a:lnTo>
                    <a:pt x="114417" y="614578"/>
                  </a:lnTo>
                  <a:lnTo>
                    <a:pt x="158659" y="624315"/>
                  </a:lnTo>
                  <a:lnTo>
                    <a:pt x="206322" y="627464"/>
                  </a:lnTo>
                  <a:lnTo>
                    <a:pt x="218456" y="627142"/>
                  </a:lnTo>
                  <a:lnTo>
                    <a:pt x="230335" y="626207"/>
                  </a:lnTo>
                  <a:lnTo>
                    <a:pt x="241994" y="624700"/>
                  </a:lnTo>
                  <a:lnTo>
                    <a:pt x="253470" y="622666"/>
                  </a:lnTo>
                  <a:lnTo>
                    <a:pt x="272551" y="632528"/>
                  </a:lnTo>
                  <a:lnTo>
                    <a:pt x="293897" y="639956"/>
                  </a:lnTo>
                  <a:lnTo>
                    <a:pt x="317142" y="644639"/>
                  </a:lnTo>
                  <a:lnTo>
                    <a:pt x="341922" y="646269"/>
                  </a:lnTo>
                  <a:lnTo>
                    <a:pt x="364808" y="644867"/>
                  </a:lnTo>
                  <a:lnTo>
                    <a:pt x="386489" y="640821"/>
                  </a:lnTo>
                  <a:lnTo>
                    <a:pt x="406635" y="634373"/>
                  </a:lnTo>
                  <a:lnTo>
                    <a:pt x="424919" y="625766"/>
                  </a:lnTo>
                  <a:lnTo>
                    <a:pt x="450468" y="659209"/>
                  </a:lnTo>
                  <a:lnTo>
                    <a:pt x="482869" y="688197"/>
                  </a:lnTo>
                  <a:lnTo>
                    <a:pt x="521212" y="711768"/>
                  </a:lnTo>
                  <a:lnTo>
                    <a:pt x="564589" y="728961"/>
                  </a:lnTo>
                  <a:lnTo>
                    <a:pt x="612089" y="738816"/>
                  </a:lnTo>
                  <a:lnTo>
                    <a:pt x="662803" y="740371"/>
                  </a:lnTo>
                  <a:lnTo>
                    <a:pt x="723354" y="734873"/>
                  </a:lnTo>
                  <a:lnTo>
                    <a:pt x="774170" y="725710"/>
                  </a:lnTo>
                  <a:lnTo>
                    <a:pt x="816083" y="713075"/>
                  </a:lnTo>
                  <a:lnTo>
                    <a:pt x="849925" y="697166"/>
                  </a:lnTo>
                  <a:lnTo>
                    <a:pt x="876529" y="678178"/>
                  </a:lnTo>
                  <a:lnTo>
                    <a:pt x="883738" y="677661"/>
                  </a:lnTo>
                  <a:lnTo>
                    <a:pt x="949177" y="666886"/>
                  </a:lnTo>
                  <a:lnTo>
                    <a:pt x="999699" y="652273"/>
                  </a:lnTo>
                  <a:lnTo>
                    <a:pt x="1036849" y="633614"/>
                  </a:lnTo>
                  <a:lnTo>
                    <a:pt x="1077202" y="583338"/>
                  </a:lnTo>
                  <a:lnTo>
                    <a:pt x="1086943" y="583486"/>
                  </a:lnTo>
                  <a:lnTo>
                    <a:pt x="1138560" y="581770"/>
                  </a:lnTo>
                  <a:lnTo>
                    <a:pt x="1187143" y="576261"/>
                  </a:lnTo>
                  <a:lnTo>
                    <a:pt x="1231881" y="566415"/>
                  </a:lnTo>
                  <a:lnTo>
                    <a:pt x="1271962" y="551689"/>
                  </a:lnTo>
                  <a:lnTo>
                    <a:pt x="1306575" y="531542"/>
                  </a:lnTo>
                  <a:lnTo>
                    <a:pt x="1334908" y="505429"/>
                  </a:lnTo>
                  <a:lnTo>
                    <a:pt x="1356151" y="472808"/>
                  </a:lnTo>
                  <a:lnTo>
                    <a:pt x="1369492" y="433137"/>
                  </a:lnTo>
                  <a:lnTo>
                    <a:pt x="1374119" y="385872"/>
                  </a:lnTo>
                  <a:lnTo>
                    <a:pt x="1367735" y="344409"/>
                  </a:lnTo>
                  <a:lnTo>
                    <a:pt x="1349477" y="306026"/>
                  </a:lnTo>
                  <a:lnTo>
                    <a:pt x="1320688" y="271592"/>
                  </a:lnTo>
                  <a:lnTo>
                    <a:pt x="1282709" y="241977"/>
                  </a:lnTo>
                  <a:lnTo>
                    <a:pt x="1236883" y="218049"/>
                  </a:lnTo>
                  <a:lnTo>
                    <a:pt x="1184552" y="200677"/>
                  </a:lnTo>
                  <a:lnTo>
                    <a:pt x="1169879" y="157397"/>
                  </a:lnTo>
                  <a:lnTo>
                    <a:pt x="1139352" y="122440"/>
                  </a:lnTo>
                  <a:lnTo>
                    <a:pt x="1096551" y="99072"/>
                  </a:lnTo>
                  <a:lnTo>
                    <a:pt x="1045055" y="90557"/>
                  </a:lnTo>
                  <a:lnTo>
                    <a:pt x="1029713" y="91309"/>
                  </a:lnTo>
                  <a:lnTo>
                    <a:pt x="1014954" y="93480"/>
                  </a:lnTo>
                  <a:lnTo>
                    <a:pt x="1000781" y="96949"/>
                  </a:lnTo>
                  <a:lnTo>
                    <a:pt x="987191" y="101593"/>
                  </a:lnTo>
                  <a:lnTo>
                    <a:pt x="966875" y="72736"/>
                  </a:lnTo>
                  <a:lnTo>
                    <a:pt x="939740" y="47469"/>
                  </a:lnTo>
                  <a:lnTo>
                    <a:pt x="905072" y="26678"/>
                  </a:lnTo>
                  <a:lnTo>
                    <a:pt x="862155" y="11247"/>
                  </a:lnTo>
                  <a:lnTo>
                    <a:pt x="810277" y="2059"/>
                  </a:lnTo>
                  <a:lnTo>
                    <a:pt x="748722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90392" y="4292089"/>
              <a:ext cx="1374140" cy="740410"/>
            </a:xfrm>
            <a:custGeom>
              <a:avLst/>
              <a:gdLst/>
              <a:ahLst/>
              <a:cxnLst/>
              <a:rect l="l" t="t" r="r" b="b"/>
              <a:pathLst>
                <a:path w="1374139" h="740410">
                  <a:moveTo>
                    <a:pt x="1184552" y="200677"/>
                  </a:moveTo>
                  <a:lnTo>
                    <a:pt x="1169879" y="157397"/>
                  </a:lnTo>
                  <a:lnTo>
                    <a:pt x="1139352" y="122440"/>
                  </a:lnTo>
                  <a:lnTo>
                    <a:pt x="1096551" y="99072"/>
                  </a:lnTo>
                  <a:lnTo>
                    <a:pt x="1045055" y="90557"/>
                  </a:lnTo>
                  <a:lnTo>
                    <a:pt x="1029713" y="91309"/>
                  </a:lnTo>
                  <a:lnTo>
                    <a:pt x="1014954" y="93480"/>
                  </a:lnTo>
                  <a:lnTo>
                    <a:pt x="1000781" y="96949"/>
                  </a:lnTo>
                  <a:lnTo>
                    <a:pt x="987191" y="101593"/>
                  </a:lnTo>
                  <a:lnTo>
                    <a:pt x="966875" y="72736"/>
                  </a:lnTo>
                  <a:lnTo>
                    <a:pt x="905072" y="26678"/>
                  </a:lnTo>
                  <a:lnTo>
                    <a:pt x="862155" y="11247"/>
                  </a:lnTo>
                  <a:lnTo>
                    <a:pt x="810277" y="2059"/>
                  </a:lnTo>
                  <a:lnTo>
                    <a:pt x="748722" y="0"/>
                  </a:lnTo>
                  <a:lnTo>
                    <a:pt x="696063" y="3461"/>
                  </a:lnTo>
                  <a:lnTo>
                    <a:pt x="642669" y="10995"/>
                  </a:lnTo>
                  <a:lnTo>
                    <a:pt x="589713" y="22530"/>
                  </a:lnTo>
                  <a:lnTo>
                    <a:pt x="538365" y="37995"/>
                  </a:lnTo>
                  <a:lnTo>
                    <a:pt x="489796" y="57318"/>
                  </a:lnTo>
                  <a:lnTo>
                    <a:pt x="445179" y="80427"/>
                  </a:lnTo>
                  <a:lnTo>
                    <a:pt x="405685" y="107251"/>
                  </a:lnTo>
                  <a:lnTo>
                    <a:pt x="372484" y="137719"/>
                  </a:lnTo>
                  <a:lnTo>
                    <a:pt x="346748" y="171757"/>
                  </a:lnTo>
                  <a:lnTo>
                    <a:pt x="329648" y="209296"/>
                  </a:lnTo>
                  <a:lnTo>
                    <a:pt x="295921" y="218932"/>
                  </a:lnTo>
                  <a:lnTo>
                    <a:pt x="268350" y="233972"/>
                  </a:lnTo>
                  <a:lnTo>
                    <a:pt x="246441" y="253666"/>
                  </a:lnTo>
                  <a:lnTo>
                    <a:pt x="229701" y="277265"/>
                  </a:lnTo>
                  <a:lnTo>
                    <a:pt x="222103" y="276527"/>
                  </a:lnTo>
                  <a:lnTo>
                    <a:pt x="214310" y="276084"/>
                  </a:lnTo>
                  <a:lnTo>
                    <a:pt x="206322" y="276084"/>
                  </a:lnTo>
                  <a:lnTo>
                    <a:pt x="151803" y="282363"/>
                  </a:lnTo>
                  <a:lnTo>
                    <a:pt x="103258" y="300081"/>
                  </a:lnTo>
                  <a:lnTo>
                    <a:pt x="62247" y="327559"/>
                  </a:lnTo>
                  <a:lnTo>
                    <a:pt x="30328" y="363117"/>
                  </a:lnTo>
                  <a:lnTo>
                    <a:pt x="9059" y="405075"/>
                  </a:lnTo>
                  <a:lnTo>
                    <a:pt x="0" y="451755"/>
                  </a:lnTo>
                  <a:lnTo>
                    <a:pt x="3362" y="500997"/>
                  </a:lnTo>
                  <a:lnTo>
                    <a:pt x="18069" y="541462"/>
                  </a:lnTo>
                  <a:lnTo>
                    <a:pt x="42537" y="573589"/>
                  </a:lnTo>
                  <a:lnTo>
                    <a:pt x="75181" y="597815"/>
                  </a:lnTo>
                  <a:lnTo>
                    <a:pt x="114417" y="614578"/>
                  </a:lnTo>
                  <a:lnTo>
                    <a:pt x="158659" y="624315"/>
                  </a:lnTo>
                  <a:lnTo>
                    <a:pt x="206322" y="627464"/>
                  </a:lnTo>
                  <a:lnTo>
                    <a:pt x="218456" y="627142"/>
                  </a:lnTo>
                  <a:lnTo>
                    <a:pt x="230335" y="626207"/>
                  </a:lnTo>
                  <a:lnTo>
                    <a:pt x="241994" y="624700"/>
                  </a:lnTo>
                  <a:lnTo>
                    <a:pt x="253470" y="622666"/>
                  </a:lnTo>
                  <a:lnTo>
                    <a:pt x="272551" y="632528"/>
                  </a:lnTo>
                  <a:lnTo>
                    <a:pt x="293897" y="639956"/>
                  </a:lnTo>
                  <a:lnTo>
                    <a:pt x="317142" y="644639"/>
                  </a:lnTo>
                  <a:lnTo>
                    <a:pt x="341922" y="646269"/>
                  </a:lnTo>
                  <a:lnTo>
                    <a:pt x="364808" y="644867"/>
                  </a:lnTo>
                  <a:lnTo>
                    <a:pt x="386489" y="640821"/>
                  </a:lnTo>
                  <a:lnTo>
                    <a:pt x="406635" y="634373"/>
                  </a:lnTo>
                  <a:lnTo>
                    <a:pt x="424919" y="625766"/>
                  </a:lnTo>
                  <a:lnTo>
                    <a:pt x="450468" y="659209"/>
                  </a:lnTo>
                  <a:lnTo>
                    <a:pt x="482869" y="688197"/>
                  </a:lnTo>
                  <a:lnTo>
                    <a:pt x="521212" y="711768"/>
                  </a:lnTo>
                  <a:lnTo>
                    <a:pt x="564589" y="728961"/>
                  </a:lnTo>
                  <a:lnTo>
                    <a:pt x="612089" y="738816"/>
                  </a:lnTo>
                  <a:lnTo>
                    <a:pt x="662803" y="740371"/>
                  </a:lnTo>
                  <a:lnTo>
                    <a:pt x="723354" y="734873"/>
                  </a:lnTo>
                  <a:lnTo>
                    <a:pt x="774170" y="725710"/>
                  </a:lnTo>
                  <a:lnTo>
                    <a:pt x="816083" y="713075"/>
                  </a:lnTo>
                  <a:lnTo>
                    <a:pt x="849925" y="697166"/>
                  </a:lnTo>
                  <a:lnTo>
                    <a:pt x="876529" y="678178"/>
                  </a:lnTo>
                  <a:lnTo>
                    <a:pt x="879062" y="677938"/>
                  </a:lnTo>
                  <a:lnTo>
                    <a:pt x="949177" y="666886"/>
                  </a:lnTo>
                  <a:lnTo>
                    <a:pt x="999699" y="652273"/>
                  </a:lnTo>
                  <a:lnTo>
                    <a:pt x="1036849" y="633614"/>
                  </a:lnTo>
                  <a:lnTo>
                    <a:pt x="1077202" y="583338"/>
                  </a:lnTo>
                  <a:lnTo>
                    <a:pt x="1080319" y="583412"/>
                  </a:lnTo>
                  <a:lnTo>
                    <a:pt x="1083631" y="583486"/>
                  </a:lnTo>
                  <a:lnTo>
                    <a:pt x="1086943" y="583486"/>
                  </a:lnTo>
                  <a:lnTo>
                    <a:pt x="1138560" y="581770"/>
                  </a:lnTo>
                  <a:lnTo>
                    <a:pt x="1187143" y="576261"/>
                  </a:lnTo>
                  <a:lnTo>
                    <a:pt x="1231881" y="566415"/>
                  </a:lnTo>
                  <a:lnTo>
                    <a:pt x="1271962" y="551689"/>
                  </a:lnTo>
                  <a:lnTo>
                    <a:pt x="1306575" y="531542"/>
                  </a:lnTo>
                  <a:lnTo>
                    <a:pt x="1334908" y="505429"/>
                  </a:lnTo>
                  <a:lnTo>
                    <a:pt x="1356151" y="472808"/>
                  </a:lnTo>
                  <a:lnTo>
                    <a:pt x="1369492" y="433137"/>
                  </a:lnTo>
                  <a:lnTo>
                    <a:pt x="1374119" y="385872"/>
                  </a:lnTo>
                  <a:lnTo>
                    <a:pt x="1367735" y="344409"/>
                  </a:lnTo>
                  <a:lnTo>
                    <a:pt x="1349477" y="306026"/>
                  </a:lnTo>
                  <a:lnTo>
                    <a:pt x="1320688" y="271592"/>
                  </a:lnTo>
                  <a:lnTo>
                    <a:pt x="1282709" y="241977"/>
                  </a:lnTo>
                  <a:lnTo>
                    <a:pt x="1236883" y="218049"/>
                  </a:lnTo>
                  <a:lnTo>
                    <a:pt x="1184552" y="200677"/>
                  </a:lnTo>
                  <a:close/>
                </a:path>
              </a:pathLst>
            </a:custGeom>
            <a:ln w="112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560669" y="4528751"/>
            <a:ext cx="4432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40" dirty="0">
                <a:latin typeface="Cambria"/>
                <a:cs typeface="Cambria"/>
              </a:rPr>
              <a:t>S</a:t>
            </a:r>
            <a:r>
              <a:rPr sz="1750" spc="20" dirty="0">
                <a:latin typeface="Cambria"/>
                <a:cs typeface="Cambria"/>
              </a:rPr>
              <a:t>A</a:t>
            </a:r>
            <a:r>
              <a:rPr sz="1750" spc="65" dirty="0">
                <a:latin typeface="Cambria"/>
                <a:cs typeface="Cambria"/>
              </a:rPr>
              <a:t>N</a:t>
            </a:r>
            <a:endParaRPr sz="1750">
              <a:latin typeface="Cambria"/>
              <a:cs typeface="Cambr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721193" y="4794190"/>
            <a:ext cx="2137410" cy="683895"/>
            <a:chOff x="3721193" y="4794190"/>
            <a:chExt cx="2137410" cy="683895"/>
          </a:xfrm>
        </p:grpSpPr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1193" y="4923041"/>
              <a:ext cx="362593" cy="3434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0533" y="5109564"/>
              <a:ext cx="362593" cy="3434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0068" y="5109564"/>
              <a:ext cx="362593" cy="34346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5684" y="4794190"/>
              <a:ext cx="362593" cy="3434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0775" y="5134220"/>
              <a:ext cx="362593" cy="343462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901618" y="3266994"/>
            <a:ext cx="39624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5" dirty="0">
                <a:latin typeface="Calibri"/>
                <a:cs typeface="Calibri"/>
              </a:rPr>
              <a:t>R</a:t>
            </a:r>
            <a:r>
              <a:rPr sz="1750" spc="15" dirty="0">
                <a:latin typeface="Calibri"/>
                <a:cs typeface="Calibri"/>
              </a:rPr>
              <a:t>P</a:t>
            </a:r>
            <a:r>
              <a:rPr sz="1750" spc="50" dirty="0">
                <a:latin typeface="Calibri"/>
                <a:cs typeface="Calibri"/>
              </a:rPr>
              <a:t>C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19200" y="3348564"/>
            <a:ext cx="39624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5" dirty="0">
                <a:latin typeface="Calibri"/>
                <a:cs typeface="Calibri"/>
              </a:rPr>
              <a:t>R</a:t>
            </a:r>
            <a:r>
              <a:rPr sz="1750" spc="15" dirty="0">
                <a:latin typeface="Calibri"/>
                <a:cs typeface="Calibri"/>
              </a:rPr>
              <a:t>P</a:t>
            </a:r>
            <a:r>
              <a:rPr sz="1750" spc="50" dirty="0">
                <a:latin typeface="Calibri"/>
                <a:cs typeface="Calibri"/>
              </a:rPr>
              <a:t>C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309379" y="2548127"/>
            <a:ext cx="1560830" cy="2835910"/>
            <a:chOff x="6309379" y="2548127"/>
            <a:chExt cx="1560830" cy="2835910"/>
          </a:xfrm>
        </p:grpSpPr>
        <p:sp>
          <p:nvSpPr>
            <p:cNvPr id="55" name="object 55"/>
            <p:cNvSpPr/>
            <p:nvPr/>
          </p:nvSpPr>
          <p:spPr>
            <a:xfrm>
              <a:off x="6316493" y="3911606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552336" y="0"/>
                  </a:moveTo>
                  <a:lnTo>
                    <a:pt x="110467" y="0"/>
                  </a:lnTo>
                  <a:lnTo>
                    <a:pt x="67480" y="8221"/>
                  </a:lnTo>
                  <a:lnTo>
                    <a:pt x="32365" y="30644"/>
                  </a:lnTo>
                  <a:lnTo>
                    <a:pt x="8685" y="63904"/>
                  </a:lnTo>
                  <a:lnTo>
                    <a:pt x="0" y="104638"/>
                  </a:lnTo>
                  <a:lnTo>
                    <a:pt x="0" y="523139"/>
                  </a:lnTo>
                  <a:lnTo>
                    <a:pt x="8685" y="563862"/>
                  </a:lnTo>
                  <a:lnTo>
                    <a:pt x="32365" y="597117"/>
                  </a:lnTo>
                  <a:lnTo>
                    <a:pt x="67480" y="619538"/>
                  </a:lnTo>
                  <a:lnTo>
                    <a:pt x="110467" y="627759"/>
                  </a:lnTo>
                  <a:lnTo>
                    <a:pt x="552336" y="627759"/>
                  </a:lnTo>
                  <a:lnTo>
                    <a:pt x="595323" y="619538"/>
                  </a:lnTo>
                  <a:lnTo>
                    <a:pt x="630438" y="597117"/>
                  </a:lnTo>
                  <a:lnTo>
                    <a:pt x="654118" y="563863"/>
                  </a:lnTo>
                  <a:lnTo>
                    <a:pt x="662803" y="523139"/>
                  </a:lnTo>
                  <a:lnTo>
                    <a:pt x="662803" y="104638"/>
                  </a:lnTo>
                  <a:lnTo>
                    <a:pt x="654118" y="63904"/>
                  </a:lnTo>
                  <a:lnTo>
                    <a:pt x="630438" y="30644"/>
                  </a:lnTo>
                  <a:lnTo>
                    <a:pt x="595323" y="8221"/>
                  </a:lnTo>
                  <a:lnTo>
                    <a:pt x="552336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16493" y="3911606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110467" y="627759"/>
                  </a:moveTo>
                  <a:lnTo>
                    <a:pt x="552336" y="627759"/>
                  </a:lnTo>
                  <a:lnTo>
                    <a:pt x="595323" y="619538"/>
                  </a:lnTo>
                  <a:lnTo>
                    <a:pt x="630438" y="597117"/>
                  </a:lnTo>
                  <a:lnTo>
                    <a:pt x="654118" y="563863"/>
                  </a:lnTo>
                  <a:lnTo>
                    <a:pt x="662803" y="523139"/>
                  </a:lnTo>
                  <a:lnTo>
                    <a:pt x="662803" y="104638"/>
                  </a:lnTo>
                  <a:lnTo>
                    <a:pt x="654118" y="63904"/>
                  </a:lnTo>
                  <a:lnTo>
                    <a:pt x="630438" y="30644"/>
                  </a:lnTo>
                  <a:lnTo>
                    <a:pt x="595323" y="8221"/>
                  </a:lnTo>
                  <a:lnTo>
                    <a:pt x="552336" y="0"/>
                  </a:lnTo>
                  <a:lnTo>
                    <a:pt x="110467" y="0"/>
                  </a:lnTo>
                  <a:lnTo>
                    <a:pt x="67480" y="8221"/>
                  </a:lnTo>
                  <a:lnTo>
                    <a:pt x="32365" y="30644"/>
                  </a:lnTo>
                  <a:lnTo>
                    <a:pt x="8685" y="63904"/>
                  </a:lnTo>
                  <a:lnTo>
                    <a:pt x="0" y="104638"/>
                  </a:lnTo>
                  <a:lnTo>
                    <a:pt x="0" y="523139"/>
                  </a:lnTo>
                  <a:lnTo>
                    <a:pt x="8685" y="563862"/>
                  </a:lnTo>
                  <a:lnTo>
                    <a:pt x="32365" y="597117"/>
                  </a:lnTo>
                  <a:lnTo>
                    <a:pt x="67480" y="619538"/>
                  </a:lnTo>
                  <a:lnTo>
                    <a:pt x="110467" y="627759"/>
                  </a:lnTo>
                  <a:close/>
                </a:path>
              </a:pathLst>
            </a:custGeom>
            <a:ln w="14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6510" y="4053763"/>
              <a:ext cx="362593" cy="34344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200231" y="3911606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552141" y="0"/>
                  </a:moveTo>
                  <a:lnTo>
                    <a:pt x="110272" y="0"/>
                  </a:lnTo>
                  <a:lnTo>
                    <a:pt x="67316" y="8221"/>
                  </a:lnTo>
                  <a:lnTo>
                    <a:pt x="32268" y="30644"/>
                  </a:lnTo>
                  <a:lnTo>
                    <a:pt x="8654" y="63904"/>
                  </a:lnTo>
                  <a:lnTo>
                    <a:pt x="0" y="104638"/>
                  </a:lnTo>
                  <a:lnTo>
                    <a:pt x="0" y="523139"/>
                  </a:lnTo>
                  <a:lnTo>
                    <a:pt x="8654" y="563862"/>
                  </a:lnTo>
                  <a:lnTo>
                    <a:pt x="32268" y="597117"/>
                  </a:lnTo>
                  <a:lnTo>
                    <a:pt x="67316" y="619538"/>
                  </a:lnTo>
                  <a:lnTo>
                    <a:pt x="110272" y="627759"/>
                  </a:lnTo>
                  <a:lnTo>
                    <a:pt x="552141" y="627759"/>
                  </a:lnTo>
                  <a:lnTo>
                    <a:pt x="595128" y="619538"/>
                  </a:lnTo>
                  <a:lnTo>
                    <a:pt x="630243" y="597117"/>
                  </a:lnTo>
                  <a:lnTo>
                    <a:pt x="653923" y="563863"/>
                  </a:lnTo>
                  <a:lnTo>
                    <a:pt x="662609" y="523139"/>
                  </a:lnTo>
                  <a:lnTo>
                    <a:pt x="662608" y="104638"/>
                  </a:lnTo>
                  <a:lnTo>
                    <a:pt x="653923" y="63904"/>
                  </a:lnTo>
                  <a:lnTo>
                    <a:pt x="630243" y="30644"/>
                  </a:lnTo>
                  <a:lnTo>
                    <a:pt x="595128" y="8221"/>
                  </a:lnTo>
                  <a:lnTo>
                    <a:pt x="552141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00231" y="3911606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110272" y="627759"/>
                  </a:moveTo>
                  <a:lnTo>
                    <a:pt x="552141" y="627759"/>
                  </a:lnTo>
                  <a:lnTo>
                    <a:pt x="595128" y="619538"/>
                  </a:lnTo>
                  <a:lnTo>
                    <a:pt x="630243" y="597117"/>
                  </a:lnTo>
                  <a:lnTo>
                    <a:pt x="653923" y="563863"/>
                  </a:lnTo>
                  <a:lnTo>
                    <a:pt x="662609" y="523139"/>
                  </a:lnTo>
                  <a:lnTo>
                    <a:pt x="662608" y="104638"/>
                  </a:lnTo>
                  <a:lnTo>
                    <a:pt x="653923" y="63904"/>
                  </a:lnTo>
                  <a:lnTo>
                    <a:pt x="630243" y="30644"/>
                  </a:lnTo>
                  <a:lnTo>
                    <a:pt x="595128" y="8221"/>
                  </a:lnTo>
                  <a:lnTo>
                    <a:pt x="552141" y="0"/>
                  </a:lnTo>
                  <a:lnTo>
                    <a:pt x="110272" y="0"/>
                  </a:lnTo>
                  <a:lnTo>
                    <a:pt x="67316" y="8221"/>
                  </a:lnTo>
                  <a:lnTo>
                    <a:pt x="32268" y="30644"/>
                  </a:lnTo>
                  <a:lnTo>
                    <a:pt x="8654" y="63904"/>
                  </a:lnTo>
                  <a:lnTo>
                    <a:pt x="0" y="104638"/>
                  </a:lnTo>
                  <a:lnTo>
                    <a:pt x="0" y="523139"/>
                  </a:lnTo>
                  <a:lnTo>
                    <a:pt x="8654" y="563862"/>
                  </a:lnTo>
                  <a:lnTo>
                    <a:pt x="32268" y="597117"/>
                  </a:lnTo>
                  <a:lnTo>
                    <a:pt x="67316" y="619538"/>
                  </a:lnTo>
                  <a:lnTo>
                    <a:pt x="110272" y="627759"/>
                  </a:lnTo>
                  <a:close/>
                </a:path>
              </a:pathLst>
            </a:custGeom>
            <a:ln w="14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0249" y="4053763"/>
              <a:ext cx="362593" cy="34344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316493" y="4748625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552336" y="0"/>
                  </a:moveTo>
                  <a:lnTo>
                    <a:pt x="110467" y="0"/>
                  </a:lnTo>
                  <a:lnTo>
                    <a:pt x="67480" y="8221"/>
                  </a:lnTo>
                  <a:lnTo>
                    <a:pt x="32365" y="30641"/>
                  </a:lnTo>
                  <a:lnTo>
                    <a:pt x="8685" y="63896"/>
                  </a:lnTo>
                  <a:lnTo>
                    <a:pt x="0" y="104620"/>
                  </a:lnTo>
                  <a:lnTo>
                    <a:pt x="0" y="523120"/>
                  </a:lnTo>
                  <a:lnTo>
                    <a:pt x="8685" y="563844"/>
                  </a:lnTo>
                  <a:lnTo>
                    <a:pt x="32365" y="597099"/>
                  </a:lnTo>
                  <a:lnTo>
                    <a:pt x="67480" y="619519"/>
                  </a:lnTo>
                  <a:lnTo>
                    <a:pt x="110467" y="627741"/>
                  </a:lnTo>
                  <a:lnTo>
                    <a:pt x="552336" y="627741"/>
                  </a:lnTo>
                  <a:lnTo>
                    <a:pt x="595323" y="619519"/>
                  </a:lnTo>
                  <a:lnTo>
                    <a:pt x="630438" y="597099"/>
                  </a:lnTo>
                  <a:lnTo>
                    <a:pt x="654118" y="563844"/>
                  </a:lnTo>
                  <a:lnTo>
                    <a:pt x="662803" y="523120"/>
                  </a:lnTo>
                  <a:lnTo>
                    <a:pt x="662803" y="104620"/>
                  </a:lnTo>
                  <a:lnTo>
                    <a:pt x="654118" y="63896"/>
                  </a:lnTo>
                  <a:lnTo>
                    <a:pt x="630438" y="30641"/>
                  </a:lnTo>
                  <a:lnTo>
                    <a:pt x="595323" y="8221"/>
                  </a:lnTo>
                  <a:lnTo>
                    <a:pt x="552336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16493" y="4748625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110467" y="627741"/>
                  </a:moveTo>
                  <a:lnTo>
                    <a:pt x="552336" y="627741"/>
                  </a:lnTo>
                  <a:lnTo>
                    <a:pt x="595323" y="619519"/>
                  </a:lnTo>
                  <a:lnTo>
                    <a:pt x="630438" y="597099"/>
                  </a:lnTo>
                  <a:lnTo>
                    <a:pt x="654118" y="563844"/>
                  </a:lnTo>
                  <a:lnTo>
                    <a:pt x="662803" y="523120"/>
                  </a:lnTo>
                  <a:lnTo>
                    <a:pt x="662803" y="104620"/>
                  </a:lnTo>
                  <a:lnTo>
                    <a:pt x="654118" y="63896"/>
                  </a:lnTo>
                  <a:lnTo>
                    <a:pt x="630438" y="30641"/>
                  </a:lnTo>
                  <a:lnTo>
                    <a:pt x="595323" y="8221"/>
                  </a:lnTo>
                  <a:lnTo>
                    <a:pt x="552336" y="0"/>
                  </a:lnTo>
                  <a:lnTo>
                    <a:pt x="110467" y="0"/>
                  </a:lnTo>
                  <a:lnTo>
                    <a:pt x="67480" y="8221"/>
                  </a:lnTo>
                  <a:lnTo>
                    <a:pt x="32365" y="30641"/>
                  </a:lnTo>
                  <a:lnTo>
                    <a:pt x="8685" y="63896"/>
                  </a:lnTo>
                  <a:lnTo>
                    <a:pt x="0" y="104620"/>
                  </a:lnTo>
                  <a:lnTo>
                    <a:pt x="0" y="523120"/>
                  </a:lnTo>
                  <a:lnTo>
                    <a:pt x="8685" y="563844"/>
                  </a:lnTo>
                  <a:lnTo>
                    <a:pt x="32365" y="597099"/>
                  </a:lnTo>
                  <a:lnTo>
                    <a:pt x="67480" y="619519"/>
                  </a:lnTo>
                  <a:lnTo>
                    <a:pt x="110467" y="627741"/>
                  </a:lnTo>
                  <a:close/>
                </a:path>
              </a:pathLst>
            </a:custGeom>
            <a:ln w="14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6510" y="4890764"/>
              <a:ext cx="362593" cy="34346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200231" y="4748625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552141" y="0"/>
                  </a:moveTo>
                  <a:lnTo>
                    <a:pt x="110272" y="0"/>
                  </a:lnTo>
                  <a:lnTo>
                    <a:pt x="67316" y="8221"/>
                  </a:lnTo>
                  <a:lnTo>
                    <a:pt x="32268" y="30641"/>
                  </a:lnTo>
                  <a:lnTo>
                    <a:pt x="8654" y="63896"/>
                  </a:lnTo>
                  <a:lnTo>
                    <a:pt x="0" y="104620"/>
                  </a:lnTo>
                  <a:lnTo>
                    <a:pt x="0" y="523120"/>
                  </a:lnTo>
                  <a:lnTo>
                    <a:pt x="8654" y="563844"/>
                  </a:lnTo>
                  <a:lnTo>
                    <a:pt x="32268" y="597099"/>
                  </a:lnTo>
                  <a:lnTo>
                    <a:pt x="67316" y="619519"/>
                  </a:lnTo>
                  <a:lnTo>
                    <a:pt x="110272" y="627741"/>
                  </a:lnTo>
                  <a:lnTo>
                    <a:pt x="552141" y="627741"/>
                  </a:lnTo>
                  <a:lnTo>
                    <a:pt x="595128" y="619519"/>
                  </a:lnTo>
                  <a:lnTo>
                    <a:pt x="630243" y="597099"/>
                  </a:lnTo>
                  <a:lnTo>
                    <a:pt x="653923" y="563844"/>
                  </a:lnTo>
                  <a:lnTo>
                    <a:pt x="662609" y="523120"/>
                  </a:lnTo>
                  <a:lnTo>
                    <a:pt x="662608" y="104620"/>
                  </a:lnTo>
                  <a:lnTo>
                    <a:pt x="653923" y="63896"/>
                  </a:lnTo>
                  <a:lnTo>
                    <a:pt x="630243" y="30641"/>
                  </a:lnTo>
                  <a:lnTo>
                    <a:pt x="595128" y="8221"/>
                  </a:lnTo>
                  <a:lnTo>
                    <a:pt x="552141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00231" y="4748625"/>
              <a:ext cx="662940" cy="628015"/>
            </a:xfrm>
            <a:custGeom>
              <a:avLst/>
              <a:gdLst/>
              <a:ahLst/>
              <a:cxnLst/>
              <a:rect l="l" t="t" r="r" b="b"/>
              <a:pathLst>
                <a:path w="662940" h="628014">
                  <a:moveTo>
                    <a:pt x="110272" y="627741"/>
                  </a:moveTo>
                  <a:lnTo>
                    <a:pt x="552141" y="627741"/>
                  </a:lnTo>
                  <a:lnTo>
                    <a:pt x="595128" y="619519"/>
                  </a:lnTo>
                  <a:lnTo>
                    <a:pt x="630243" y="597099"/>
                  </a:lnTo>
                  <a:lnTo>
                    <a:pt x="653923" y="563844"/>
                  </a:lnTo>
                  <a:lnTo>
                    <a:pt x="662609" y="523120"/>
                  </a:lnTo>
                  <a:lnTo>
                    <a:pt x="662608" y="104620"/>
                  </a:lnTo>
                  <a:lnTo>
                    <a:pt x="653923" y="63896"/>
                  </a:lnTo>
                  <a:lnTo>
                    <a:pt x="630243" y="30641"/>
                  </a:lnTo>
                  <a:lnTo>
                    <a:pt x="595128" y="8221"/>
                  </a:lnTo>
                  <a:lnTo>
                    <a:pt x="552141" y="0"/>
                  </a:lnTo>
                  <a:lnTo>
                    <a:pt x="110272" y="0"/>
                  </a:lnTo>
                  <a:lnTo>
                    <a:pt x="67316" y="8221"/>
                  </a:lnTo>
                  <a:lnTo>
                    <a:pt x="32268" y="30641"/>
                  </a:lnTo>
                  <a:lnTo>
                    <a:pt x="8654" y="63896"/>
                  </a:lnTo>
                  <a:lnTo>
                    <a:pt x="0" y="104620"/>
                  </a:lnTo>
                  <a:lnTo>
                    <a:pt x="0" y="523120"/>
                  </a:lnTo>
                  <a:lnTo>
                    <a:pt x="8654" y="563844"/>
                  </a:lnTo>
                  <a:lnTo>
                    <a:pt x="32268" y="597099"/>
                  </a:lnTo>
                  <a:lnTo>
                    <a:pt x="67316" y="619519"/>
                  </a:lnTo>
                  <a:lnTo>
                    <a:pt x="110272" y="627741"/>
                  </a:lnTo>
                  <a:close/>
                </a:path>
              </a:pathLst>
            </a:custGeom>
            <a:ln w="14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0249" y="4890764"/>
              <a:ext cx="362593" cy="34346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7020" y="2548127"/>
              <a:ext cx="786383" cy="664463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1299156" y="2848438"/>
            <a:ext cx="6096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0" dirty="0">
                <a:latin typeface="Cambria"/>
                <a:cs typeface="Cambria"/>
              </a:rPr>
              <a:t>C</a:t>
            </a:r>
            <a:r>
              <a:rPr sz="1750" spc="75" dirty="0">
                <a:latin typeface="Cambria"/>
                <a:cs typeface="Cambria"/>
              </a:rPr>
              <a:t>l</a:t>
            </a:r>
            <a:r>
              <a:rPr sz="1750" spc="-25" dirty="0">
                <a:latin typeface="Cambria"/>
                <a:cs typeface="Cambria"/>
              </a:rPr>
              <a:t>i</a:t>
            </a:r>
            <a:r>
              <a:rPr sz="1750" spc="65" dirty="0">
                <a:latin typeface="Cambria"/>
                <a:cs typeface="Cambria"/>
              </a:rPr>
              <a:t>e</a:t>
            </a:r>
            <a:r>
              <a:rPr sz="1750" spc="40" dirty="0">
                <a:latin typeface="Cambria"/>
                <a:cs typeface="Cambria"/>
              </a:rPr>
              <a:t>n</a:t>
            </a:r>
            <a:r>
              <a:rPr sz="1750" spc="30" dirty="0">
                <a:latin typeface="Cambria"/>
                <a:cs typeface="Cambria"/>
              </a:rPr>
              <a:t>t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75232" y="2104644"/>
            <a:ext cx="1440180" cy="38862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04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934967" y="2104644"/>
            <a:ext cx="1440180" cy="38862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204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Cluster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45107" y="5536488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NFS,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199382" y="5536488"/>
            <a:ext cx="1172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GPFS,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Lustre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61809" y="5536488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1735" y="2702780"/>
            <a:ext cx="767953" cy="570690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6155435" y="2104644"/>
            <a:ext cx="1737360" cy="38862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204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Distributed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2819400"/>
            <a:ext cx="4657344" cy="26106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Firebase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727" y="668201"/>
            <a:ext cx="5219700" cy="2308324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680"/>
              </a:spcBef>
            </a:pPr>
            <a:r>
              <a:rPr spc="-20" dirty="0">
                <a:solidFill>
                  <a:srgbClr val="7E7E7E"/>
                </a:solidFill>
                <a:latin typeface="Calibri Light"/>
                <a:cs typeface="Calibri Light"/>
              </a:rPr>
              <a:t>Query</a:t>
            </a:r>
            <a:r>
              <a:rPr spc="-8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pc="-30" dirty="0">
                <a:solidFill>
                  <a:srgbClr val="7E7E7E"/>
                </a:solidFill>
                <a:latin typeface="Calibri Light"/>
                <a:cs typeface="Calibri Light"/>
              </a:rPr>
              <a:t>Processing</a:t>
            </a:r>
            <a:r>
              <a:rPr spc="-8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>
                <a:solidFill>
                  <a:srgbClr val="7E7E7E"/>
                </a:solidFill>
                <a:latin typeface="Calibri Light"/>
                <a:cs typeface="Calibri Light"/>
              </a:rPr>
              <a:t>in</a:t>
            </a:r>
            <a:r>
              <a:rPr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rgbClr val="7E7E7E"/>
                </a:solidFill>
                <a:latin typeface="Calibri Light"/>
                <a:cs typeface="Calibri Light"/>
              </a:rPr>
              <a:t>the</a:t>
            </a:r>
            <a:r>
              <a:rPr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pc="-20" dirty="0">
                <a:solidFill>
                  <a:srgbClr val="7E7E7E"/>
                </a:solidFill>
                <a:latin typeface="Calibri Light"/>
                <a:cs typeface="Calibri Light"/>
              </a:rPr>
              <a:t>Client</a:t>
            </a:r>
            <a:endParaRPr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 Light"/>
                <a:cs typeface="Calibri Light"/>
              </a:rPr>
              <a:t>Push</a:t>
            </a:r>
            <a:r>
              <a:rPr spc="-2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notifications</a:t>
            </a:r>
            <a:r>
              <a:rPr spc="-35" dirty="0">
                <a:latin typeface="Calibri Light"/>
                <a:cs typeface="Calibri Light"/>
              </a:rPr>
              <a:t> </a:t>
            </a:r>
            <a:r>
              <a:rPr spc="-25" dirty="0">
                <a:latin typeface="Calibri Light"/>
                <a:cs typeface="Calibri Light"/>
              </a:rPr>
              <a:t>for </a:t>
            </a:r>
            <a:r>
              <a:rPr spc="-15" dirty="0">
                <a:latin typeface="Calibri Light"/>
                <a:cs typeface="Calibri Light"/>
              </a:rPr>
              <a:t>specific</a:t>
            </a:r>
            <a:r>
              <a:rPr spc="-60" dirty="0">
                <a:latin typeface="Calibri Light"/>
                <a:cs typeface="Calibri Light"/>
              </a:rPr>
              <a:t> </a:t>
            </a:r>
            <a:r>
              <a:rPr spc="-45" dirty="0">
                <a:latin typeface="Calibri Light"/>
                <a:cs typeface="Calibri Light"/>
              </a:rPr>
              <a:t>keys</a:t>
            </a:r>
            <a:r>
              <a:rPr spc="-6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only</a:t>
            </a:r>
            <a:endParaRPr dirty="0">
              <a:latin typeface="Calibri Light"/>
              <a:cs typeface="Calibri Light"/>
            </a:endParaRPr>
          </a:p>
          <a:p>
            <a:pPr marL="812800" lvl="1" indent="-344170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pc="-10" dirty="0">
                <a:latin typeface="Calibri Light"/>
                <a:cs typeface="Calibri Light"/>
              </a:rPr>
              <a:t>Order by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a</a:t>
            </a:r>
            <a:r>
              <a:rPr spc="-2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single</a:t>
            </a:r>
            <a:r>
              <a:rPr spc="-70" dirty="0">
                <a:latin typeface="Calibri Light"/>
                <a:cs typeface="Calibri Light"/>
              </a:rPr>
              <a:t> </a:t>
            </a:r>
            <a:r>
              <a:rPr spc="-25" dirty="0">
                <a:latin typeface="Calibri Light"/>
                <a:cs typeface="Calibri Light"/>
              </a:rPr>
              <a:t>attribute</a:t>
            </a:r>
            <a:endParaRPr dirty="0">
              <a:latin typeface="Calibri Light"/>
              <a:cs typeface="Calibri Light"/>
            </a:endParaRPr>
          </a:p>
          <a:p>
            <a:pPr marL="812800" lvl="1" indent="-344170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pc="-5" dirty="0">
                <a:latin typeface="Calibri Light"/>
                <a:cs typeface="Calibri Light"/>
              </a:rPr>
              <a:t>Apply</a:t>
            </a:r>
            <a:r>
              <a:rPr spc="-2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a</a:t>
            </a:r>
            <a:r>
              <a:rPr spc="-2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single</a:t>
            </a:r>
            <a:r>
              <a:rPr spc="-90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filter</a:t>
            </a:r>
            <a:r>
              <a:rPr spc="-70" dirty="0">
                <a:latin typeface="Calibri Light"/>
                <a:cs typeface="Calibri Light"/>
              </a:rPr>
              <a:t> </a:t>
            </a:r>
            <a:r>
              <a:rPr spc="-5" dirty="0">
                <a:latin typeface="Calibri Light"/>
                <a:cs typeface="Calibri Light"/>
              </a:rPr>
              <a:t>on</a:t>
            </a:r>
            <a:r>
              <a:rPr spc="-20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that</a:t>
            </a:r>
            <a:r>
              <a:rPr spc="-2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attribute</a:t>
            </a:r>
            <a:endParaRPr dirty="0">
              <a:latin typeface="Calibri Light"/>
              <a:cs typeface="Calibri Light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dirty="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 Light"/>
                <a:cs typeface="Calibri Light"/>
              </a:rPr>
              <a:t>Non-trivial</a:t>
            </a:r>
            <a:r>
              <a:rPr spc="-3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query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processing</a:t>
            </a:r>
            <a:r>
              <a:rPr spc="-5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in</a:t>
            </a:r>
            <a:r>
              <a:rPr spc="-1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client</a:t>
            </a:r>
            <a:endParaRPr dirty="0">
              <a:latin typeface="Calibri Light"/>
              <a:cs typeface="Calibri Light"/>
            </a:endParaRPr>
          </a:p>
          <a:p>
            <a:pPr marL="354965">
              <a:lnSpc>
                <a:spcPct val="100000"/>
              </a:lnSpc>
            </a:pPr>
            <a:r>
              <a:rPr dirty="0">
                <a:latin typeface="Calibri Light"/>
                <a:cs typeface="Calibri Light"/>
              </a:rPr>
              <a:t>→</a:t>
            </a:r>
            <a:r>
              <a:rPr spc="-30" dirty="0"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rgbClr val="C00000"/>
                </a:solidFill>
                <a:latin typeface="Calibri Light"/>
                <a:cs typeface="Calibri Light"/>
              </a:rPr>
              <a:t>does</a:t>
            </a:r>
            <a:r>
              <a:rPr spc="-7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pc="-5" dirty="0">
                <a:solidFill>
                  <a:srgbClr val="C00000"/>
                </a:solidFill>
                <a:latin typeface="Calibri Light"/>
                <a:cs typeface="Calibri Light"/>
              </a:rPr>
              <a:t>not</a:t>
            </a:r>
            <a:r>
              <a:rPr spc="-8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pc="-10" dirty="0">
                <a:solidFill>
                  <a:srgbClr val="C00000"/>
                </a:solidFill>
                <a:latin typeface="Calibri Light"/>
                <a:cs typeface="Calibri Light"/>
              </a:rPr>
              <a:t>scale!</a:t>
            </a:r>
            <a:endParaRPr dirty="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7379" y="593663"/>
            <a:ext cx="1688565" cy="48268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627" y="6309359"/>
            <a:ext cx="6390640" cy="472440"/>
            <a:chOff x="71627" y="6309359"/>
            <a:chExt cx="6390640" cy="472440"/>
          </a:xfrm>
        </p:grpSpPr>
        <p:sp>
          <p:nvSpPr>
            <p:cNvPr id="7" name="object 7"/>
            <p:cNvSpPr/>
            <p:nvPr/>
          </p:nvSpPr>
          <p:spPr>
            <a:xfrm>
              <a:off x="71627" y="6309359"/>
              <a:ext cx="6390640" cy="472440"/>
            </a:xfrm>
            <a:custGeom>
              <a:avLst/>
              <a:gdLst/>
              <a:ahLst/>
              <a:cxnLst/>
              <a:rect l="l" t="t" r="r" b="b"/>
              <a:pathLst>
                <a:path w="6390640" h="472440">
                  <a:moveTo>
                    <a:pt x="6390132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6390132" y="472439"/>
                  </a:lnTo>
                  <a:lnTo>
                    <a:pt x="6390132" y="0"/>
                  </a:lnTo>
                  <a:close/>
                </a:path>
              </a:pathLst>
            </a:custGeom>
            <a:solidFill>
              <a:srgbClr val="D6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43" y="6432803"/>
              <a:ext cx="257556" cy="225552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83819" y="5774435"/>
            <a:ext cx="5659120" cy="472440"/>
          </a:xfrm>
          <a:custGeom>
            <a:avLst/>
            <a:gdLst/>
            <a:ahLst/>
            <a:cxnLst/>
            <a:rect l="l" t="t" r="r" b="b"/>
            <a:pathLst>
              <a:path w="5659120" h="472439">
                <a:moveTo>
                  <a:pt x="5658612" y="0"/>
                </a:moveTo>
                <a:lnTo>
                  <a:pt x="0" y="0"/>
                </a:lnTo>
                <a:lnTo>
                  <a:pt x="0" y="472439"/>
                </a:lnTo>
                <a:lnTo>
                  <a:pt x="5658612" y="472439"/>
                </a:lnTo>
                <a:lnTo>
                  <a:pt x="5658612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641" y="5807150"/>
            <a:ext cx="5867400" cy="92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Jacob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Wenger,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Firebase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Google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Group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(2015)</a:t>
            </a:r>
            <a:endParaRPr sz="12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5"/>
              </a:rPr>
              <a:t>https://groups.google.com/forum/#!topic/firebase-talk/d-XjaBVL2Ko</a:t>
            </a:r>
            <a:r>
              <a:rPr sz="1200" spc="35" dirty="0">
                <a:solidFill>
                  <a:srgbClr val="2A4975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200" dirty="0">
                <a:latin typeface="Calibri"/>
                <a:cs typeface="Calibri"/>
              </a:rPr>
              <a:t>(2017-02-27)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taken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from:</a:t>
            </a:r>
            <a:r>
              <a:rPr sz="1200" spc="-5" dirty="0">
                <a:latin typeface="Calibri"/>
                <a:cs typeface="Calibri"/>
              </a:rPr>
              <a:t> Frank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van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Puffelen,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Have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you met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the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Realtime </a:t>
            </a:r>
            <a:r>
              <a:rPr sz="1200" i="1" spc="-10" dirty="0">
                <a:latin typeface="Calibri"/>
                <a:cs typeface="Calibri"/>
              </a:rPr>
              <a:t>Database?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(2016)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6"/>
              </a:rPr>
              <a:t>https://firebase.googleblog.com/2016/07/have-you-met-realtime-database.html</a:t>
            </a:r>
            <a:r>
              <a:rPr sz="1200" spc="-50" dirty="0">
                <a:solidFill>
                  <a:srgbClr val="2A4975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200" dirty="0">
                <a:latin typeface="Calibri"/>
                <a:cs typeface="Calibri"/>
              </a:rPr>
              <a:t>(2017-02-27)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5897879"/>
            <a:ext cx="257556" cy="225552"/>
          </a:xfrm>
          <a:prstGeom prst="rect">
            <a:avLst/>
          </a:prstGeom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3111"/>
            <a:ext cx="3046730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Firebase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200" spc="-30" dirty="0">
                <a:solidFill>
                  <a:srgbClr val="7E7E7E"/>
                </a:solidFill>
              </a:rPr>
              <a:t>Hard</a:t>
            </a:r>
            <a:r>
              <a:rPr sz="3200" spc="-90" dirty="0">
                <a:solidFill>
                  <a:srgbClr val="7E7E7E"/>
                </a:solidFill>
              </a:rPr>
              <a:t> </a:t>
            </a:r>
            <a:r>
              <a:rPr sz="3200" spc="-20" dirty="0">
                <a:solidFill>
                  <a:srgbClr val="7E7E7E"/>
                </a:solidFill>
              </a:rPr>
              <a:t>Scaling</a:t>
            </a:r>
            <a:r>
              <a:rPr sz="3200" spc="-105" dirty="0">
                <a:solidFill>
                  <a:srgbClr val="7E7E7E"/>
                </a:solidFill>
              </a:rPr>
              <a:t> </a:t>
            </a:r>
            <a:r>
              <a:rPr sz="3200" spc="-10" dirty="0">
                <a:solidFill>
                  <a:srgbClr val="7E7E7E"/>
                </a:solidFill>
              </a:rPr>
              <a:t>Limits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7379" y="593663"/>
            <a:ext cx="1688565" cy="48268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819" y="6300215"/>
            <a:ext cx="5659120" cy="472440"/>
          </a:xfrm>
          <a:custGeom>
            <a:avLst/>
            <a:gdLst/>
            <a:ahLst/>
            <a:cxnLst/>
            <a:rect l="l" t="t" r="r" b="b"/>
            <a:pathLst>
              <a:path w="5659120" h="472440">
                <a:moveTo>
                  <a:pt x="5658612" y="0"/>
                </a:moveTo>
                <a:lnTo>
                  <a:pt x="0" y="0"/>
                </a:lnTo>
                <a:lnTo>
                  <a:pt x="0" y="472440"/>
                </a:lnTo>
                <a:lnTo>
                  <a:pt x="5658612" y="472440"/>
                </a:lnTo>
                <a:lnTo>
                  <a:pt x="5658612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1614" y="6333235"/>
            <a:ext cx="4629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Firebase,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Choose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a</a:t>
            </a:r>
            <a:r>
              <a:rPr sz="1200" i="1" spc="-5" dirty="0">
                <a:latin typeface="Calibri"/>
                <a:cs typeface="Calibri"/>
              </a:rPr>
              <a:t> Database: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Cloud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Firestore</a:t>
            </a:r>
            <a:r>
              <a:rPr sz="1200" i="1" spc="-5" dirty="0">
                <a:latin typeface="Calibri"/>
                <a:cs typeface="Calibri"/>
              </a:rPr>
              <a:t> or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Realtime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Database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(2018)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https://firebase.google.com/docs/database/rtdb-vs-firestore</a:t>
            </a:r>
            <a:r>
              <a:rPr sz="1200" spc="-60" dirty="0">
                <a:solidFill>
                  <a:srgbClr val="2A4975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dirty="0">
                <a:latin typeface="Calibri"/>
                <a:cs typeface="Calibri"/>
              </a:rPr>
              <a:t>(2018-03-10)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736" y="6423659"/>
            <a:ext cx="257556" cy="2255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80617" y="2721051"/>
            <a:ext cx="6955790" cy="291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“Scale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around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100,000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concurrent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connections</a:t>
            </a:r>
            <a:endParaRPr sz="2700">
              <a:latin typeface="Calibri"/>
              <a:cs typeface="Calibri"/>
            </a:endParaRPr>
          </a:p>
          <a:p>
            <a:pPr marL="12700" marR="320675">
              <a:lnSpc>
                <a:spcPct val="100000"/>
              </a:lnSpc>
              <a:spcBef>
                <a:spcPts val="5"/>
              </a:spcBef>
            </a:pPr>
            <a:r>
              <a:rPr sz="2700" dirty="0">
                <a:latin typeface="Calibri"/>
                <a:cs typeface="Calibri"/>
              </a:rPr>
              <a:t>and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1,000 </a:t>
            </a:r>
            <a:r>
              <a:rPr sz="27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writes/second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a </a:t>
            </a:r>
            <a:r>
              <a:rPr sz="2700" spc="-5" dirty="0">
                <a:latin typeface="Calibri"/>
                <a:cs typeface="Calibri"/>
              </a:rPr>
              <a:t>single </a:t>
            </a:r>
            <a:r>
              <a:rPr sz="2700" spc="-10" dirty="0">
                <a:latin typeface="Calibri"/>
                <a:cs typeface="Calibri"/>
              </a:rPr>
              <a:t>database.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Scaling</a:t>
            </a:r>
            <a:r>
              <a:rPr sz="2700" spc="-15" dirty="0">
                <a:latin typeface="Calibri"/>
                <a:cs typeface="Calibri"/>
              </a:rPr>
              <a:t> beyond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that requires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sharding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your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data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across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multiple </a:t>
            </a:r>
            <a:r>
              <a:rPr sz="2700" spc="-30" dirty="0">
                <a:latin typeface="Calibri"/>
                <a:cs typeface="Calibri"/>
              </a:rPr>
              <a:t>databases.”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Calibri"/>
              <a:cs typeface="Calibri"/>
            </a:endParaRPr>
          </a:p>
          <a:p>
            <a:pPr marR="65405" algn="ctr">
              <a:lnSpc>
                <a:spcPct val="100000"/>
              </a:lnSpc>
            </a:pPr>
            <a:r>
              <a:rPr sz="2400" i="1" spc="-20" dirty="0">
                <a:solidFill>
                  <a:srgbClr val="C00000"/>
                </a:solidFill>
                <a:latin typeface="Calibri Light"/>
                <a:cs typeface="Calibri Light"/>
              </a:rPr>
              <a:t>Bottleneck!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37965" y="3609594"/>
            <a:ext cx="1012190" cy="1631314"/>
          </a:xfrm>
          <a:custGeom>
            <a:avLst/>
            <a:gdLst/>
            <a:ahLst/>
            <a:cxnLst/>
            <a:rect l="l" t="t" r="r" b="b"/>
            <a:pathLst>
              <a:path w="1012189" h="1631314">
                <a:moveTo>
                  <a:pt x="40852" y="66177"/>
                </a:moveTo>
                <a:lnTo>
                  <a:pt x="35155" y="81852"/>
                </a:lnTo>
                <a:lnTo>
                  <a:pt x="989584" y="1631314"/>
                </a:lnTo>
                <a:lnTo>
                  <a:pt x="1011682" y="1617725"/>
                </a:lnTo>
                <a:lnTo>
                  <a:pt x="57212" y="68197"/>
                </a:lnTo>
                <a:lnTo>
                  <a:pt x="40852" y="66177"/>
                </a:lnTo>
                <a:close/>
              </a:path>
              <a:path w="1012189" h="1631314">
                <a:moveTo>
                  <a:pt x="0" y="0"/>
                </a:moveTo>
                <a:lnTo>
                  <a:pt x="12826" y="144271"/>
                </a:lnTo>
                <a:lnTo>
                  <a:pt x="35155" y="81852"/>
                </a:lnTo>
                <a:lnTo>
                  <a:pt x="29718" y="73024"/>
                </a:lnTo>
                <a:lnTo>
                  <a:pt x="40737" y="66248"/>
                </a:lnTo>
                <a:lnTo>
                  <a:pt x="40870" y="66166"/>
                </a:lnTo>
                <a:lnTo>
                  <a:pt x="51816" y="59435"/>
                </a:lnTo>
                <a:lnTo>
                  <a:pt x="95829" y="59435"/>
                </a:lnTo>
                <a:lnTo>
                  <a:pt x="0" y="0"/>
                </a:lnTo>
                <a:close/>
              </a:path>
              <a:path w="1012189" h="1631314">
                <a:moveTo>
                  <a:pt x="40737" y="66248"/>
                </a:moveTo>
                <a:lnTo>
                  <a:pt x="29718" y="73024"/>
                </a:lnTo>
                <a:lnTo>
                  <a:pt x="35155" y="81852"/>
                </a:lnTo>
                <a:lnTo>
                  <a:pt x="40737" y="66248"/>
                </a:lnTo>
                <a:close/>
              </a:path>
              <a:path w="1012189" h="1631314">
                <a:moveTo>
                  <a:pt x="95829" y="59435"/>
                </a:moveTo>
                <a:lnTo>
                  <a:pt x="51816" y="59435"/>
                </a:lnTo>
                <a:lnTo>
                  <a:pt x="57212" y="68197"/>
                </a:lnTo>
                <a:lnTo>
                  <a:pt x="123062" y="76326"/>
                </a:lnTo>
                <a:lnTo>
                  <a:pt x="95829" y="59435"/>
                </a:lnTo>
                <a:close/>
              </a:path>
              <a:path w="1012189" h="1631314">
                <a:moveTo>
                  <a:pt x="51816" y="59435"/>
                </a:moveTo>
                <a:lnTo>
                  <a:pt x="40852" y="66177"/>
                </a:lnTo>
                <a:lnTo>
                  <a:pt x="57212" y="68197"/>
                </a:lnTo>
                <a:lnTo>
                  <a:pt x="51816" y="5943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731" y="1493519"/>
            <a:ext cx="8460105" cy="3915410"/>
            <a:chOff x="522731" y="1493519"/>
            <a:chExt cx="8460105" cy="391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163" y="2302764"/>
              <a:ext cx="7172325" cy="29051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2731" y="1493519"/>
              <a:ext cx="8460105" cy="3915410"/>
            </a:xfrm>
            <a:custGeom>
              <a:avLst/>
              <a:gdLst/>
              <a:ahLst/>
              <a:cxnLst/>
              <a:rect l="l" t="t" r="r" b="b"/>
              <a:pathLst>
                <a:path w="8460105" h="3915410">
                  <a:moveTo>
                    <a:pt x="8459724" y="0"/>
                  </a:moveTo>
                  <a:lnTo>
                    <a:pt x="0" y="0"/>
                  </a:lnTo>
                  <a:lnTo>
                    <a:pt x="0" y="3915155"/>
                  </a:lnTo>
                  <a:lnTo>
                    <a:pt x="8459724" y="3915155"/>
                  </a:lnTo>
                  <a:lnTo>
                    <a:pt x="8459724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7379" y="593663"/>
            <a:ext cx="1688565" cy="48268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1627" y="6309359"/>
            <a:ext cx="6616065" cy="472440"/>
          </a:xfrm>
          <a:custGeom>
            <a:avLst/>
            <a:gdLst/>
            <a:ahLst/>
            <a:cxnLst/>
            <a:rect l="l" t="t" r="r" b="b"/>
            <a:pathLst>
              <a:path w="6616065" h="472440">
                <a:moveTo>
                  <a:pt x="6615683" y="0"/>
                </a:moveTo>
                <a:lnTo>
                  <a:pt x="0" y="0"/>
                </a:lnTo>
                <a:lnTo>
                  <a:pt x="0" y="472439"/>
                </a:lnTo>
                <a:lnTo>
                  <a:pt x="6615683" y="472439"/>
                </a:lnTo>
                <a:lnTo>
                  <a:pt x="6615683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641" y="6342075"/>
            <a:ext cx="6076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taken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from: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Todd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Kerpelman,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Cloud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Firestore </a:t>
            </a:r>
            <a:r>
              <a:rPr sz="1200" i="1" spc="-5" dirty="0">
                <a:latin typeface="Calibri"/>
                <a:cs typeface="Calibri"/>
              </a:rPr>
              <a:t>for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Realtime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Database </a:t>
            </a:r>
            <a:r>
              <a:rPr sz="1200" i="1" spc="-5" dirty="0">
                <a:latin typeface="Calibri"/>
                <a:cs typeface="Calibri"/>
              </a:rPr>
              <a:t>Developers</a:t>
            </a:r>
            <a:r>
              <a:rPr sz="1200" i="1" spc="2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(2017)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https://firebase.googleblog.com/2017/10/cloud-firestore-for-rtdb-developers.html</a:t>
            </a:r>
            <a:r>
              <a:rPr sz="1200" spc="-40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spc="-5" dirty="0">
                <a:latin typeface="Calibri"/>
                <a:cs typeface="Calibri"/>
              </a:rPr>
              <a:t>(2018-03-10)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544" y="6432803"/>
            <a:ext cx="257556" cy="22555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593085" y="2625089"/>
            <a:ext cx="900430" cy="39370"/>
          </a:xfrm>
          <a:custGeom>
            <a:avLst/>
            <a:gdLst/>
            <a:ahLst/>
            <a:cxnLst/>
            <a:rect l="l" t="t" r="r" b="b"/>
            <a:pathLst>
              <a:path w="900429" h="39369">
                <a:moveTo>
                  <a:pt x="900049" y="39115"/>
                </a:moveTo>
                <a:lnTo>
                  <a:pt x="0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1752" y="2408046"/>
            <a:ext cx="131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collections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44467" y="1869948"/>
            <a:ext cx="2567305" cy="1510665"/>
            <a:chOff x="3744467" y="1869948"/>
            <a:chExt cx="2567305" cy="151066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4467" y="2301240"/>
              <a:ext cx="1653539" cy="7482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6447" y="2446020"/>
              <a:ext cx="457200" cy="5958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75809" y="1885950"/>
              <a:ext cx="48895" cy="526415"/>
            </a:xfrm>
            <a:custGeom>
              <a:avLst/>
              <a:gdLst/>
              <a:ahLst/>
              <a:cxnLst/>
              <a:rect l="l" t="t" r="r" b="b"/>
              <a:pathLst>
                <a:path w="48895" h="526414">
                  <a:moveTo>
                    <a:pt x="48640" y="0"/>
                  </a:moveTo>
                  <a:lnTo>
                    <a:pt x="0" y="525907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92573" y="2980182"/>
              <a:ext cx="0" cy="400050"/>
            </a:xfrm>
            <a:custGeom>
              <a:avLst/>
              <a:gdLst/>
              <a:ahLst/>
              <a:cxnLst/>
              <a:rect l="l" t="t" r="r" b="b"/>
              <a:pathLst>
                <a:path h="400050">
                  <a:moveTo>
                    <a:pt x="0" y="0"/>
                  </a:moveTo>
                  <a:lnTo>
                    <a:pt x="0" y="400050"/>
                  </a:lnTo>
                </a:path>
              </a:pathLst>
            </a:custGeom>
            <a:ln w="35052">
              <a:solidFill>
                <a:srgbClr val="9B9B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62677" y="2861310"/>
              <a:ext cx="1632585" cy="344170"/>
            </a:xfrm>
            <a:custGeom>
              <a:avLst/>
              <a:gdLst/>
              <a:ahLst/>
              <a:cxnLst/>
              <a:rect l="l" t="t" r="r" b="b"/>
              <a:pathLst>
                <a:path w="1632585" h="344169">
                  <a:moveTo>
                    <a:pt x="1632585" y="0"/>
                  </a:moveTo>
                  <a:lnTo>
                    <a:pt x="0" y="343788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74384" y="2643378"/>
            <a:ext cx="129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 Light"/>
                <a:cs typeface="Calibri Light"/>
              </a:rPr>
              <a:t>references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Firebase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5940" y="761790"/>
            <a:ext cx="4772025" cy="10668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Firestore:</a:t>
            </a:r>
            <a:r>
              <a:rPr sz="3200" spc="-9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New</a:t>
            </a:r>
            <a:r>
              <a:rPr sz="3200" spc="-9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Model</a:t>
            </a:r>
            <a:endParaRPr sz="3200">
              <a:latin typeface="Calibri Light"/>
              <a:cs typeface="Calibri Light"/>
            </a:endParaRPr>
          </a:p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2400" spc="-25" dirty="0">
                <a:latin typeface="Calibri Light"/>
                <a:cs typeface="Calibri Light"/>
              </a:rPr>
              <a:t>documents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375" y="1708404"/>
            <a:ext cx="8461375" cy="3915410"/>
            <a:chOff x="341375" y="1708404"/>
            <a:chExt cx="8461375" cy="391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163" y="2302764"/>
              <a:ext cx="7172325" cy="29051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1375" y="1708404"/>
              <a:ext cx="8461375" cy="3915410"/>
            </a:xfrm>
            <a:custGeom>
              <a:avLst/>
              <a:gdLst/>
              <a:ahLst/>
              <a:cxnLst/>
              <a:rect l="l" t="t" r="r" b="b"/>
              <a:pathLst>
                <a:path w="8461375" h="3915410">
                  <a:moveTo>
                    <a:pt x="8461248" y="0"/>
                  </a:moveTo>
                  <a:lnTo>
                    <a:pt x="0" y="0"/>
                  </a:lnTo>
                  <a:lnTo>
                    <a:pt x="0" y="3915155"/>
                  </a:lnTo>
                  <a:lnTo>
                    <a:pt x="8461248" y="3915155"/>
                  </a:lnTo>
                  <a:lnTo>
                    <a:pt x="8461248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2508" y="2095500"/>
              <a:ext cx="2539365" cy="3139440"/>
            </a:xfrm>
            <a:custGeom>
              <a:avLst/>
              <a:gdLst/>
              <a:ahLst/>
              <a:cxnLst/>
              <a:rect l="l" t="t" r="r" b="b"/>
              <a:pathLst>
                <a:path w="2539365" h="3139440">
                  <a:moveTo>
                    <a:pt x="0" y="3139440"/>
                  </a:moveTo>
                  <a:lnTo>
                    <a:pt x="1269491" y="0"/>
                  </a:lnTo>
                  <a:lnTo>
                    <a:pt x="2538983" y="3139440"/>
                  </a:lnTo>
                  <a:lnTo>
                    <a:pt x="0" y="3139440"/>
                  </a:lnTo>
                  <a:close/>
                </a:path>
              </a:pathLst>
            </a:custGeom>
            <a:ln w="54864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253111"/>
            <a:ext cx="3499485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Firebase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200" spc="-35" dirty="0">
                <a:solidFill>
                  <a:srgbClr val="7E7E7E"/>
                </a:solidFill>
              </a:rPr>
              <a:t>Firestore:</a:t>
            </a:r>
            <a:r>
              <a:rPr sz="3200" spc="-100" dirty="0">
                <a:solidFill>
                  <a:srgbClr val="7E7E7E"/>
                </a:solidFill>
              </a:rPr>
              <a:t> </a:t>
            </a:r>
            <a:r>
              <a:rPr sz="3200" spc="-25" dirty="0">
                <a:solidFill>
                  <a:srgbClr val="7E7E7E"/>
                </a:solidFill>
              </a:rPr>
              <a:t>New</a:t>
            </a:r>
            <a:r>
              <a:rPr sz="3200" spc="-105" dirty="0">
                <a:solidFill>
                  <a:srgbClr val="7E7E7E"/>
                </a:solidFill>
              </a:rPr>
              <a:t> </a:t>
            </a:r>
            <a:r>
              <a:rPr sz="3200" spc="-25" dirty="0">
                <a:solidFill>
                  <a:srgbClr val="7E7E7E"/>
                </a:solidFill>
              </a:rPr>
              <a:t>Model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7379" y="593663"/>
            <a:ext cx="1688565" cy="48268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1627" y="6309359"/>
            <a:ext cx="6616065" cy="472440"/>
          </a:xfrm>
          <a:custGeom>
            <a:avLst/>
            <a:gdLst/>
            <a:ahLst/>
            <a:cxnLst/>
            <a:rect l="l" t="t" r="r" b="b"/>
            <a:pathLst>
              <a:path w="6616065" h="472440">
                <a:moveTo>
                  <a:pt x="6615683" y="0"/>
                </a:moveTo>
                <a:lnTo>
                  <a:pt x="0" y="0"/>
                </a:lnTo>
                <a:lnTo>
                  <a:pt x="0" y="472439"/>
                </a:lnTo>
                <a:lnTo>
                  <a:pt x="6615683" y="472439"/>
                </a:lnTo>
                <a:lnTo>
                  <a:pt x="6615683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641" y="6342075"/>
            <a:ext cx="6077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Illustration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taken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from: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Todd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Kerpelman,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Cloud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Firestore </a:t>
            </a:r>
            <a:r>
              <a:rPr sz="1200" i="1" spc="-5" dirty="0">
                <a:latin typeface="Calibri"/>
                <a:cs typeface="Calibri"/>
              </a:rPr>
              <a:t>for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Realtime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Database </a:t>
            </a:r>
            <a:r>
              <a:rPr sz="1200" i="1" spc="-5" dirty="0">
                <a:latin typeface="Calibri"/>
                <a:cs typeface="Calibri"/>
              </a:rPr>
              <a:t>Developers</a:t>
            </a:r>
            <a:r>
              <a:rPr sz="1200" i="1" spc="28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(2017)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ht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s: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f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1200" u="sng" spc="-2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b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ase</a:t>
            </a:r>
            <a:r>
              <a:rPr sz="1200" u="sng" spc="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1200" u="sng" spc="-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g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gle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b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log.</a:t>
            </a:r>
            <a:r>
              <a:rPr sz="1200" u="sng" spc="-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m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2017/10</a:t>
            </a:r>
            <a:r>
              <a:rPr sz="1200" u="sng" spc="-2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/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lo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u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d-f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1200" u="sng" spc="-2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1200" u="sng" spc="-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spc="-2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e-</a:t>
            </a:r>
            <a:r>
              <a:rPr sz="1200" u="sng" spc="-3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f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r-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spc="-2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db-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d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1200" u="sng" spc="-1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v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el</a:t>
            </a:r>
            <a:r>
              <a:rPr sz="1200" u="sng" spc="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1200" u="sng" spc="-1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1200" u="sng" spc="-2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s.</a:t>
            </a:r>
            <a:r>
              <a:rPr sz="1200" u="sng" spc="-20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h</a:t>
            </a:r>
            <a:r>
              <a:rPr sz="1200" u="sng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4"/>
              </a:rPr>
              <a:t>tml</a:t>
            </a:r>
            <a:r>
              <a:rPr sz="1200" spc="-30" dirty="0">
                <a:solidFill>
                  <a:srgbClr val="2A4975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dirty="0">
                <a:latin typeface="Calibri"/>
                <a:cs typeface="Calibri"/>
              </a:rPr>
              <a:t>201</a:t>
            </a:r>
            <a:r>
              <a:rPr sz="1200" spc="5" dirty="0">
                <a:latin typeface="Calibri"/>
                <a:cs typeface="Calibri"/>
              </a:rPr>
              <a:t>8</a:t>
            </a:r>
            <a:r>
              <a:rPr sz="1200" dirty="0">
                <a:latin typeface="Calibri"/>
                <a:cs typeface="Calibri"/>
              </a:rPr>
              <a:t>-03-10)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544" y="6432803"/>
            <a:ext cx="257556" cy="2255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81832" y="5264658"/>
            <a:ext cx="2185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 Light"/>
                <a:cs typeface="Calibri Light"/>
              </a:rPr>
              <a:t>t</a:t>
            </a:r>
            <a:r>
              <a:rPr sz="2400" spc="-35" dirty="0">
                <a:latin typeface="Calibri Light"/>
                <a:cs typeface="Calibri Light"/>
              </a:rPr>
              <a:t>r</a:t>
            </a:r>
            <a:r>
              <a:rPr sz="2400" spc="-25" dirty="0">
                <a:latin typeface="Calibri Light"/>
                <a:cs typeface="Calibri Light"/>
              </a:rPr>
              <a:t>ee</a:t>
            </a:r>
            <a:r>
              <a:rPr sz="2400" spc="-5" dirty="0">
                <a:latin typeface="Calibri Light"/>
                <a:cs typeface="Calibri Light"/>
              </a:rPr>
              <a:t>-</a:t>
            </a:r>
            <a:r>
              <a:rPr sz="2400" spc="-15" dirty="0">
                <a:latin typeface="Calibri Light"/>
                <a:cs typeface="Calibri Light"/>
              </a:rPr>
              <a:t>l</a:t>
            </a:r>
            <a:r>
              <a:rPr sz="2400" dirty="0">
                <a:latin typeface="Calibri Light"/>
                <a:cs typeface="Calibri Light"/>
              </a:rPr>
              <a:t>i</a:t>
            </a:r>
            <a:r>
              <a:rPr sz="2400" spc="-105" dirty="0">
                <a:latin typeface="Calibri Light"/>
                <a:cs typeface="Calibri Light"/>
              </a:rPr>
              <a:t>k</a:t>
            </a:r>
            <a:r>
              <a:rPr sz="2400" dirty="0">
                <a:latin typeface="Calibri Light"/>
                <a:cs typeface="Calibri Light"/>
              </a:rPr>
              <a:t>e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30" dirty="0">
                <a:latin typeface="Calibri Light"/>
                <a:cs typeface="Calibri Light"/>
              </a:rPr>
              <a:t>s</a:t>
            </a:r>
            <a:r>
              <a:rPr sz="2400" dirty="0">
                <a:latin typeface="Calibri Light"/>
                <a:cs typeface="Calibri Light"/>
              </a:rPr>
              <a:t>t</a:t>
            </a:r>
            <a:r>
              <a:rPr sz="2400" spc="-10" dirty="0">
                <a:latin typeface="Calibri Light"/>
                <a:cs typeface="Calibri Light"/>
              </a:rPr>
              <a:t>r</a:t>
            </a:r>
            <a:r>
              <a:rPr sz="2400" spc="-25" dirty="0">
                <a:latin typeface="Calibri Light"/>
                <a:cs typeface="Calibri Light"/>
              </a:rPr>
              <a:t>u</a:t>
            </a:r>
            <a:r>
              <a:rPr sz="2400" spc="-15" dirty="0">
                <a:latin typeface="Calibri Light"/>
                <a:cs typeface="Calibri Light"/>
              </a:rPr>
              <a:t>c</a:t>
            </a:r>
            <a:r>
              <a:rPr sz="2400" spc="-25" dirty="0">
                <a:latin typeface="Calibri Light"/>
                <a:cs typeface="Calibri Light"/>
              </a:rPr>
              <a:t>tu</a:t>
            </a:r>
            <a:r>
              <a:rPr sz="2400" spc="-50" dirty="0">
                <a:latin typeface="Calibri Light"/>
                <a:cs typeface="Calibri Light"/>
              </a:rPr>
              <a:t>r</a:t>
            </a:r>
            <a:r>
              <a:rPr sz="2400" dirty="0">
                <a:latin typeface="Calibri Light"/>
                <a:cs typeface="Calibri Light"/>
              </a:rPr>
              <a:t>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3628" y="1816430"/>
            <a:ext cx="2759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 Light"/>
                <a:cs typeface="Calibri Light"/>
              </a:rPr>
              <a:t>finer</a:t>
            </a:r>
            <a:r>
              <a:rPr sz="2400" spc="-8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access</a:t>
            </a:r>
            <a:r>
              <a:rPr sz="2400" spc="-8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granulates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51020" y="2449067"/>
            <a:ext cx="451103" cy="556260"/>
          </a:xfrm>
          <a:prstGeom prst="rect">
            <a:avLst/>
          </a:prstGeom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Firebase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7379" y="593663"/>
            <a:ext cx="1688565" cy="4826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9727" y="668201"/>
            <a:ext cx="6758940" cy="4888865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680"/>
              </a:spcBef>
            </a:pP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Firestore:</a:t>
            </a:r>
            <a:r>
              <a:rPr sz="3200" spc="-9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Summary</a:t>
            </a:r>
            <a:endParaRPr sz="32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 Light"/>
                <a:cs typeface="Calibri Light"/>
              </a:rPr>
              <a:t>More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specific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data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selection</a:t>
            </a:r>
            <a:endParaRPr sz="24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 Light"/>
                <a:cs typeface="Calibri Light"/>
              </a:rPr>
              <a:t>Logical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AND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 </a:t>
            </a:r>
            <a:r>
              <a:rPr sz="2400" spc="-5" dirty="0">
                <a:latin typeface="Calibri Light"/>
                <a:cs typeface="Calibri Light"/>
              </a:rPr>
              <a:t>some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filter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combinations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3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…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But:</a:t>
            </a:r>
            <a:endParaRPr sz="24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 Light"/>
                <a:cs typeface="Calibri Light"/>
              </a:rPr>
              <a:t>Still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Limited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Expressiveness</a:t>
            </a:r>
            <a:endParaRPr sz="2400">
              <a:latin typeface="Calibri Light"/>
              <a:cs typeface="Calibri Light"/>
            </a:endParaRPr>
          </a:p>
          <a:p>
            <a:pPr marL="812800" lvl="1" indent="-344170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spc="-5" dirty="0">
                <a:latin typeface="Calibri Light"/>
                <a:cs typeface="Calibri Light"/>
              </a:rPr>
              <a:t>No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logical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OR</a:t>
            </a:r>
            <a:endParaRPr sz="2400">
              <a:latin typeface="Calibri Light"/>
              <a:cs typeface="Calibri Light"/>
            </a:endParaRPr>
          </a:p>
          <a:p>
            <a:pPr marL="812800" lvl="1" indent="-344170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dirty="0">
                <a:latin typeface="Calibri Light"/>
                <a:cs typeface="Calibri Light"/>
              </a:rPr>
              <a:t>No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logical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AND</a:t>
            </a:r>
            <a:r>
              <a:rPr sz="2400" spc="1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</a:t>
            </a:r>
            <a:r>
              <a:rPr sz="2400" spc="-15" dirty="0">
                <a:latin typeface="Calibri Light"/>
                <a:cs typeface="Calibri Light"/>
              </a:rPr>
              <a:t> many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filter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combinations</a:t>
            </a:r>
            <a:endParaRPr sz="2400">
              <a:latin typeface="Calibri Light"/>
              <a:cs typeface="Calibri Light"/>
            </a:endParaRPr>
          </a:p>
          <a:p>
            <a:pPr marL="812800" lvl="1" indent="-344170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spc="-5" dirty="0">
                <a:latin typeface="Calibri Light"/>
                <a:cs typeface="Calibri Light"/>
              </a:rPr>
              <a:t>No</a:t>
            </a:r>
            <a:r>
              <a:rPr sz="2400" spc="-10" dirty="0">
                <a:latin typeface="Calibri Light"/>
                <a:cs typeface="Calibri Light"/>
              </a:rPr>
              <a:t> content-based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search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(regex,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full-text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search)</a:t>
            </a:r>
            <a:endParaRPr sz="2400">
              <a:latin typeface="Calibri Light"/>
              <a:cs typeface="Calibri Light"/>
            </a:endParaRPr>
          </a:p>
          <a:p>
            <a:pPr marL="342265" marR="2691765" indent="-342265" algn="r">
              <a:lnSpc>
                <a:spcPct val="100000"/>
              </a:lnSpc>
              <a:buFont typeface="Arial MT"/>
              <a:buChar char="•"/>
              <a:tabLst>
                <a:tab pos="342265" algn="l"/>
                <a:tab pos="355600" algn="l"/>
              </a:tabLst>
            </a:pPr>
            <a:r>
              <a:rPr sz="2400" dirty="0">
                <a:latin typeface="Calibri Light"/>
                <a:cs typeface="Calibri Light"/>
              </a:rPr>
              <a:t>Still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Limited</a:t>
            </a:r>
            <a:r>
              <a:rPr sz="2400" spc="-80" dirty="0">
                <a:latin typeface="Calibri Light"/>
                <a:cs typeface="Calibri Light"/>
              </a:rPr>
              <a:t> </a:t>
            </a:r>
            <a:r>
              <a:rPr sz="2400" spc="-30" dirty="0">
                <a:latin typeface="Calibri Light"/>
                <a:cs typeface="Calibri Light"/>
              </a:rPr>
              <a:t>Write</a:t>
            </a:r>
            <a:r>
              <a:rPr sz="2400" spc="-8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Throughput:</a:t>
            </a:r>
            <a:endParaRPr sz="2400">
              <a:latin typeface="Calibri Light"/>
              <a:cs typeface="Calibri Light"/>
            </a:endParaRPr>
          </a:p>
          <a:p>
            <a:pPr marL="342900" marR="2707640" lvl="1" indent="-342900" algn="r">
              <a:lnSpc>
                <a:spcPct val="100000"/>
              </a:lnSpc>
              <a:buFont typeface="Arial MT"/>
              <a:buChar char="•"/>
              <a:tabLst>
                <a:tab pos="342900" algn="l"/>
                <a:tab pos="343535" algn="l"/>
              </a:tabLst>
            </a:pP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500</a:t>
            </a:r>
            <a:r>
              <a:rPr sz="2400" i="1" spc="-20" dirty="0">
                <a:latin typeface="Calibri Light"/>
                <a:cs typeface="Calibri Light"/>
              </a:rPr>
              <a:t> </a:t>
            </a:r>
            <a:r>
              <a:rPr sz="2400" i="1" spc="-10" dirty="0">
                <a:latin typeface="Calibri Light"/>
                <a:cs typeface="Calibri Light"/>
              </a:rPr>
              <a:t>writes/s</a:t>
            </a:r>
            <a:r>
              <a:rPr sz="2400" i="1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per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collection</a:t>
            </a:r>
            <a:endParaRPr sz="2400">
              <a:latin typeface="Calibri Light"/>
              <a:cs typeface="Calibri Light"/>
            </a:endParaRPr>
          </a:p>
          <a:p>
            <a:pPr marL="812800" lvl="1" indent="-344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1</a:t>
            </a:r>
            <a:r>
              <a:rPr sz="2400" i="1" spc="-25" dirty="0">
                <a:latin typeface="Calibri Light"/>
                <a:cs typeface="Calibri Light"/>
              </a:rPr>
              <a:t> </a:t>
            </a:r>
            <a:r>
              <a:rPr sz="2400" i="1" spc="-10" dirty="0">
                <a:latin typeface="Calibri Light"/>
                <a:cs typeface="Calibri Light"/>
              </a:rPr>
              <a:t>writes/s</a:t>
            </a:r>
            <a:r>
              <a:rPr sz="2400" i="1" spc="-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per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document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27" y="6300215"/>
            <a:ext cx="5659120" cy="472440"/>
          </a:xfrm>
          <a:custGeom>
            <a:avLst/>
            <a:gdLst/>
            <a:ahLst/>
            <a:cxnLst/>
            <a:rect l="l" t="t" r="r" b="b"/>
            <a:pathLst>
              <a:path w="5659120" h="472440">
                <a:moveTo>
                  <a:pt x="5658612" y="0"/>
                </a:moveTo>
                <a:lnTo>
                  <a:pt x="0" y="0"/>
                </a:lnTo>
                <a:lnTo>
                  <a:pt x="0" y="472440"/>
                </a:lnTo>
                <a:lnTo>
                  <a:pt x="5658612" y="472440"/>
                </a:lnTo>
                <a:lnTo>
                  <a:pt x="5658612" y="0"/>
                </a:lnTo>
                <a:close/>
              </a:path>
            </a:pathLst>
          </a:custGeom>
          <a:solidFill>
            <a:srgbClr val="D6E7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641" y="6333235"/>
            <a:ext cx="4008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Firebase,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Firestore: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Quotas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and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Limits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(2018)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solidFill>
                  <a:srgbClr val="2A4975"/>
                </a:solidFill>
                <a:uFill>
                  <a:solidFill>
                    <a:srgbClr val="2A4975"/>
                  </a:solidFill>
                </a:uFill>
                <a:latin typeface="Calibri"/>
                <a:cs typeface="Calibri"/>
                <a:hlinkClick r:id="rId3"/>
              </a:rPr>
              <a:t>https://firebase.google.com/docs/firestore/quotas</a:t>
            </a:r>
            <a:r>
              <a:rPr sz="1200" spc="-60" dirty="0">
                <a:solidFill>
                  <a:srgbClr val="2A4975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dirty="0">
                <a:latin typeface="Calibri"/>
                <a:cs typeface="Calibri"/>
              </a:rPr>
              <a:t>(2018-03-10)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44" y="6423659"/>
            <a:ext cx="257556" cy="225552"/>
          </a:xfrm>
          <a:prstGeom prst="rect">
            <a:avLst/>
          </a:prstGeom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637921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solidFill>
                  <a:srgbClr val="000000"/>
                </a:solidFill>
              </a:rPr>
              <a:t>Honorable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Mentions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200" spc="-15" dirty="0">
                <a:solidFill>
                  <a:srgbClr val="7E7E7E"/>
                </a:solidFill>
              </a:rPr>
              <a:t>Other</a:t>
            </a:r>
            <a:r>
              <a:rPr sz="3200" spc="-75" dirty="0">
                <a:solidFill>
                  <a:srgbClr val="7E7E7E"/>
                </a:solidFill>
              </a:rPr>
              <a:t> </a:t>
            </a:r>
            <a:r>
              <a:rPr sz="3200" spc="-40" dirty="0">
                <a:solidFill>
                  <a:srgbClr val="7E7E7E"/>
                </a:solidFill>
              </a:rPr>
              <a:t>Systems</a:t>
            </a:r>
            <a:r>
              <a:rPr sz="3200" spc="-120" dirty="0">
                <a:solidFill>
                  <a:srgbClr val="7E7E7E"/>
                </a:solidFill>
              </a:rPr>
              <a:t> </a:t>
            </a:r>
            <a:r>
              <a:rPr sz="3200" spc="-15" dirty="0">
                <a:solidFill>
                  <a:srgbClr val="7E7E7E"/>
                </a:solidFill>
              </a:rPr>
              <a:t>With</a:t>
            </a:r>
            <a:r>
              <a:rPr sz="3200" spc="-85" dirty="0">
                <a:solidFill>
                  <a:srgbClr val="7E7E7E"/>
                </a:solidFill>
              </a:rPr>
              <a:t> </a:t>
            </a:r>
            <a:r>
              <a:rPr sz="3200" spc="-25" dirty="0">
                <a:solidFill>
                  <a:srgbClr val="7E7E7E"/>
                </a:solidFill>
              </a:rPr>
              <a:t>Real-Time</a:t>
            </a:r>
            <a:r>
              <a:rPr sz="3200" spc="-100" dirty="0">
                <a:solidFill>
                  <a:srgbClr val="7E7E7E"/>
                </a:solidFill>
              </a:rPr>
              <a:t> </a:t>
            </a:r>
            <a:r>
              <a:rPr sz="3200" spc="-35" dirty="0">
                <a:solidFill>
                  <a:srgbClr val="7E7E7E"/>
                </a:solidFill>
              </a:rPr>
              <a:t>Features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882396" y="1783079"/>
            <a:ext cx="7289800" cy="4502150"/>
            <a:chOff x="882396" y="1783079"/>
            <a:chExt cx="7289800" cy="4502150"/>
          </a:xfrm>
        </p:grpSpPr>
        <p:sp>
          <p:nvSpPr>
            <p:cNvPr id="4" name="object 4"/>
            <p:cNvSpPr/>
            <p:nvPr/>
          </p:nvSpPr>
          <p:spPr>
            <a:xfrm>
              <a:off x="3145536" y="4907279"/>
              <a:ext cx="1874520" cy="1377950"/>
            </a:xfrm>
            <a:custGeom>
              <a:avLst/>
              <a:gdLst/>
              <a:ahLst/>
              <a:cxnLst/>
              <a:rect l="l" t="t" r="r" b="b"/>
              <a:pathLst>
                <a:path w="1874520" h="1377950">
                  <a:moveTo>
                    <a:pt x="1644903" y="0"/>
                  </a:moveTo>
                  <a:lnTo>
                    <a:pt x="229615" y="0"/>
                  </a:lnTo>
                  <a:lnTo>
                    <a:pt x="183323" y="4662"/>
                  </a:lnTo>
                  <a:lnTo>
                    <a:pt x="140213" y="18035"/>
                  </a:lnTo>
                  <a:lnTo>
                    <a:pt x="101209" y="39199"/>
                  </a:lnTo>
                  <a:lnTo>
                    <a:pt x="67230" y="67230"/>
                  </a:lnTo>
                  <a:lnTo>
                    <a:pt x="39199" y="101209"/>
                  </a:lnTo>
                  <a:lnTo>
                    <a:pt x="18035" y="140213"/>
                  </a:lnTo>
                  <a:lnTo>
                    <a:pt x="4662" y="183323"/>
                  </a:lnTo>
                  <a:lnTo>
                    <a:pt x="0" y="229616"/>
                  </a:lnTo>
                  <a:lnTo>
                    <a:pt x="0" y="1148080"/>
                  </a:lnTo>
                  <a:lnTo>
                    <a:pt x="4662" y="1194354"/>
                  </a:lnTo>
                  <a:lnTo>
                    <a:pt x="18035" y="1237455"/>
                  </a:lnTo>
                  <a:lnTo>
                    <a:pt x="39199" y="1276458"/>
                  </a:lnTo>
                  <a:lnTo>
                    <a:pt x="67230" y="1310441"/>
                  </a:lnTo>
                  <a:lnTo>
                    <a:pt x="101209" y="1338480"/>
                  </a:lnTo>
                  <a:lnTo>
                    <a:pt x="140213" y="1359651"/>
                  </a:lnTo>
                  <a:lnTo>
                    <a:pt x="183323" y="1373030"/>
                  </a:lnTo>
                  <a:lnTo>
                    <a:pt x="229615" y="1377696"/>
                  </a:lnTo>
                  <a:lnTo>
                    <a:pt x="1644903" y="1377696"/>
                  </a:lnTo>
                  <a:lnTo>
                    <a:pt x="1691196" y="1373030"/>
                  </a:lnTo>
                  <a:lnTo>
                    <a:pt x="1734306" y="1359651"/>
                  </a:lnTo>
                  <a:lnTo>
                    <a:pt x="1773310" y="1338480"/>
                  </a:lnTo>
                  <a:lnTo>
                    <a:pt x="1807289" y="1310441"/>
                  </a:lnTo>
                  <a:lnTo>
                    <a:pt x="1835320" y="1276458"/>
                  </a:lnTo>
                  <a:lnTo>
                    <a:pt x="1856484" y="1237455"/>
                  </a:lnTo>
                  <a:lnTo>
                    <a:pt x="1869857" y="1194354"/>
                  </a:lnTo>
                  <a:lnTo>
                    <a:pt x="1874519" y="1148080"/>
                  </a:lnTo>
                  <a:lnTo>
                    <a:pt x="1874519" y="229616"/>
                  </a:lnTo>
                  <a:lnTo>
                    <a:pt x="1869857" y="183323"/>
                  </a:lnTo>
                  <a:lnTo>
                    <a:pt x="1856484" y="140213"/>
                  </a:lnTo>
                  <a:lnTo>
                    <a:pt x="1835320" y="101209"/>
                  </a:lnTo>
                  <a:lnTo>
                    <a:pt x="1807289" y="67230"/>
                  </a:lnTo>
                  <a:lnTo>
                    <a:pt x="1773310" y="39199"/>
                  </a:lnTo>
                  <a:lnTo>
                    <a:pt x="1734306" y="18035"/>
                  </a:lnTo>
                  <a:lnTo>
                    <a:pt x="1691196" y="4662"/>
                  </a:lnTo>
                  <a:lnTo>
                    <a:pt x="1644903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4512" y="5641847"/>
              <a:ext cx="1504188" cy="4800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2236" y="5020055"/>
              <a:ext cx="704088" cy="509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73296" y="2039111"/>
              <a:ext cx="3898900" cy="3639820"/>
            </a:xfrm>
            <a:custGeom>
              <a:avLst/>
              <a:gdLst/>
              <a:ahLst/>
              <a:cxnLst/>
              <a:rect l="l" t="t" r="r" b="b"/>
              <a:pathLst>
                <a:path w="3898900" h="3639820">
                  <a:moveTo>
                    <a:pt x="3291839" y="0"/>
                  </a:moveTo>
                  <a:lnTo>
                    <a:pt x="606551" y="0"/>
                  </a:lnTo>
                  <a:lnTo>
                    <a:pt x="559145" y="1824"/>
                  </a:lnTo>
                  <a:lnTo>
                    <a:pt x="512737" y="7208"/>
                  </a:lnTo>
                  <a:lnTo>
                    <a:pt x="467463" y="16017"/>
                  </a:lnTo>
                  <a:lnTo>
                    <a:pt x="423457" y="28116"/>
                  </a:lnTo>
                  <a:lnTo>
                    <a:pt x="380854" y="43370"/>
                  </a:lnTo>
                  <a:lnTo>
                    <a:pt x="339789" y="61644"/>
                  </a:lnTo>
                  <a:lnTo>
                    <a:pt x="300397" y="82804"/>
                  </a:lnTo>
                  <a:lnTo>
                    <a:pt x="262812" y="106714"/>
                  </a:lnTo>
                  <a:lnTo>
                    <a:pt x="227169" y="133241"/>
                  </a:lnTo>
                  <a:lnTo>
                    <a:pt x="193603" y="162248"/>
                  </a:lnTo>
                  <a:lnTo>
                    <a:pt x="162248" y="193603"/>
                  </a:lnTo>
                  <a:lnTo>
                    <a:pt x="133241" y="227169"/>
                  </a:lnTo>
                  <a:lnTo>
                    <a:pt x="106714" y="262812"/>
                  </a:lnTo>
                  <a:lnTo>
                    <a:pt x="82804" y="300397"/>
                  </a:lnTo>
                  <a:lnTo>
                    <a:pt x="61644" y="339789"/>
                  </a:lnTo>
                  <a:lnTo>
                    <a:pt x="43370" y="380854"/>
                  </a:lnTo>
                  <a:lnTo>
                    <a:pt x="28116" y="423457"/>
                  </a:lnTo>
                  <a:lnTo>
                    <a:pt x="16017" y="467463"/>
                  </a:lnTo>
                  <a:lnTo>
                    <a:pt x="7208" y="512737"/>
                  </a:lnTo>
                  <a:lnTo>
                    <a:pt x="1824" y="559145"/>
                  </a:lnTo>
                  <a:lnTo>
                    <a:pt x="0" y="606551"/>
                  </a:lnTo>
                  <a:lnTo>
                    <a:pt x="0" y="3032760"/>
                  </a:lnTo>
                  <a:lnTo>
                    <a:pt x="1824" y="3080166"/>
                  </a:lnTo>
                  <a:lnTo>
                    <a:pt x="7208" y="3126574"/>
                  </a:lnTo>
                  <a:lnTo>
                    <a:pt x="16017" y="3171848"/>
                  </a:lnTo>
                  <a:lnTo>
                    <a:pt x="28116" y="3215854"/>
                  </a:lnTo>
                  <a:lnTo>
                    <a:pt x="43370" y="3258457"/>
                  </a:lnTo>
                  <a:lnTo>
                    <a:pt x="61644" y="3299522"/>
                  </a:lnTo>
                  <a:lnTo>
                    <a:pt x="82803" y="3338914"/>
                  </a:lnTo>
                  <a:lnTo>
                    <a:pt x="106714" y="3376499"/>
                  </a:lnTo>
                  <a:lnTo>
                    <a:pt x="133241" y="3412142"/>
                  </a:lnTo>
                  <a:lnTo>
                    <a:pt x="162248" y="3445708"/>
                  </a:lnTo>
                  <a:lnTo>
                    <a:pt x="193603" y="3477063"/>
                  </a:lnTo>
                  <a:lnTo>
                    <a:pt x="227169" y="3506070"/>
                  </a:lnTo>
                  <a:lnTo>
                    <a:pt x="262812" y="3532597"/>
                  </a:lnTo>
                  <a:lnTo>
                    <a:pt x="300397" y="3556507"/>
                  </a:lnTo>
                  <a:lnTo>
                    <a:pt x="339789" y="3577667"/>
                  </a:lnTo>
                  <a:lnTo>
                    <a:pt x="380854" y="3595941"/>
                  </a:lnTo>
                  <a:lnTo>
                    <a:pt x="423457" y="3611195"/>
                  </a:lnTo>
                  <a:lnTo>
                    <a:pt x="467463" y="3623294"/>
                  </a:lnTo>
                  <a:lnTo>
                    <a:pt x="512737" y="3632103"/>
                  </a:lnTo>
                  <a:lnTo>
                    <a:pt x="559145" y="3637487"/>
                  </a:lnTo>
                  <a:lnTo>
                    <a:pt x="606551" y="3639312"/>
                  </a:lnTo>
                  <a:lnTo>
                    <a:pt x="3291839" y="3639312"/>
                  </a:lnTo>
                  <a:lnTo>
                    <a:pt x="3339246" y="3637487"/>
                  </a:lnTo>
                  <a:lnTo>
                    <a:pt x="3385654" y="3632103"/>
                  </a:lnTo>
                  <a:lnTo>
                    <a:pt x="3430928" y="3623294"/>
                  </a:lnTo>
                  <a:lnTo>
                    <a:pt x="3474934" y="3611195"/>
                  </a:lnTo>
                  <a:lnTo>
                    <a:pt x="3517537" y="3595941"/>
                  </a:lnTo>
                  <a:lnTo>
                    <a:pt x="3558602" y="3577667"/>
                  </a:lnTo>
                  <a:lnTo>
                    <a:pt x="3597994" y="3556508"/>
                  </a:lnTo>
                  <a:lnTo>
                    <a:pt x="3635579" y="3532597"/>
                  </a:lnTo>
                  <a:lnTo>
                    <a:pt x="3671222" y="3506070"/>
                  </a:lnTo>
                  <a:lnTo>
                    <a:pt x="3704788" y="3477063"/>
                  </a:lnTo>
                  <a:lnTo>
                    <a:pt x="3736143" y="3445708"/>
                  </a:lnTo>
                  <a:lnTo>
                    <a:pt x="3765150" y="3412142"/>
                  </a:lnTo>
                  <a:lnTo>
                    <a:pt x="3791677" y="3376499"/>
                  </a:lnTo>
                  <a:lnTo>
                    <a:pt x="3815588" y="3338914"/>
                  </a:lnTo>
                  <a:lnTo>
                    <a:pt x="3836747" y="3299522"/>
                  </a:lnTo>
                  <a:lnTo>
                    <a:pt x="3855021" y="3258457"/>
                  </a:lnTo>
                  <a:lnTo>
                    <a:pt x="3870275" y="3215854"/>
                  </a:lnTo>
                  <a:lnTo>
                    <a:pt x="3882374" y="3171848"/>
                  </a:lnTo>
                  <a:lnTo>
                    <a:pt x="3891183" y="3126574"/>
                  </a:lnTo>
                  <a:lnTo>
                    <a:pt x="3896567" y="3080166"/>
                  </a:lnTo>
                  <a:lnTo>
                    <a:pt x="3898392" y="3032760"/>
                  </a:lnTo>
                  <a:lnTo>
                    <a:pt x="3898392" y="606551"/>
                  </a:lnTo>
                  <a:lnTo>
                    <a:pt x="3896567" y="559145"/>
                  </a:lnTo>
                  <a:lnTo>
                    <a:pt x="3891183" y="512737"/>
                  </a:lnTo>
                  <a:lnTo>
                    <a:pt x="3882374" y="467463"/>
                  </a:lnTo>
                  <a:lnTo>
                    <a:pt x="3870275" y="423457"/>
                  </a:lnTo>
                  <a:lnTo>
                    <a:pt x="3855021" y="380854"/>
                  </a:lnTo>
                  <a:lnTo>
                    <a:pt x="3836747" y="339789"/>
                  </a:lnTo>
                  <a:lnTo>
                    <a:pt x="3815587" y="300397"/>
                  </a:lnTo>
                  <a:lnTo>
                    <a:pt x="3791677" y="262812"/>
                  </a:lnTo>
                  <a:lnTo>
                    <a:pt x="3765150" y="227169"/>
                  </a:lnTo>
                  <a:lnTo>
                    <a:pt x="3736143" y="193603"/>
                  </a:lnTo>
                  <a:lnTo>
                    <a:pt x="3704788" y="162248"/>
                  </a:lnTo>
                  <a:lnTo>
                    <a:pt x="3671222" y="133241"/>
                  </a:lnTo>
                  <a:lnTo>
                    <a:pt x="3635579" y="106714"/>
                  </a:lnTo>
                  <a:lnTo>
                    <a:pt x="3597994" y="82804"/>
                  </a:lnTo>
                  <a:lnTo>
                    <a:pt x="3558602" y="61644"/>
                  </a:lnTo>
                  <a:lnTo>
                    <a:pt x="3517537" y="43370"/>
                  </a:lnTo>
                  <a:lnTo>
                    <a:pt x="3474934" y="28116"/>
                  </a:lnTo>
                  <a:lnTo>
                    <a:pt x="3430928" y="16017"/>
                  </a:lnTo>
                  <a:lnTo>
                    <a:pt x="3385654" y="7208"/>
                  </a:lnTo>
                  <a:lnTo>
                    <a:pt x="3339246" y="1824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1372" y="2979419"/>
              <a:ext cx="2456687" cy="11262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1372" y="2150363"/>
              <a:ext cx="2944368" cy="7513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3855" y="4820411"/>
              <a:ext cx="2653283" cy="7193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3855" y="4221479"/>
              <a:ext cx="2680716" cy="4876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2396" y="1783079"/>
              <a:ext cx="3825240" cy="2129155"/>
            </a:xfrm>
            <a:custGeom>
              <a:avLst/>
              <a:gdLst/>
              <a:ahLst/>
              <a:cxnLst/>
              <a:rect l="l" t="t" r="r" b="b"/>
              <a:pathLst>
                <a:path w="3825240" h="2129154">
                  <a:moveTo>
                    <a:pt x="3470402" y="0"/>
                  </a:moveTo>
                  <a:lnTo>
                    <a:pt x="354838" y="0"/>
                  </a:lnTo>
                  <a:lnTo>
                    <a:pt x="306688" y="3239"/>
                  </a:lnTo>
                  <a:lnTo>
                    <a:pt x="260507" y="12675"/>
                  </a:lnTo>
                  <a:lnTo>
                    <a:pt x="216718" y="27886"/>
                  </a:lnTo>
                  <a:lnTo>
                    <a:pt x="175743" y="48448"/>
                  </a:lnTo>
                  <a:lnTo>
                    <a:pt x="138006" y="73938"/>
                  </a:lnTo>
                  <a:lnTo>
                    <a:pt x="103928" y="103933"/>
                  </a:lnTo>
                  <a:lnTo>
                    <a:pt x="73934" y="138011"/>
                  </a:lnTo>
                  <a:lnTo>
                    <a:pt x="48445" y="175749"/>
                  </a:lnTo>
                  <a:lnTo>
                    <a:pt x="27884" y="216723"/>
                  </a:lnTo>
                  <a:lnTo>
                    <a:pt x="12675" y="260511"/>
                  </a:lnTo>
                  <a:lnTo>
                    <a:pt x="3239" y="306690"/>
                  </a:lnTo>
                  <a:lnTo>
                    <a:pt x="0" y="354838"/>
                  </a:lnTo>
                  <a:lnTo>
                    <a:pt x="0" y="1774190"/>
                  </a:lnTo>
                  <a:lnTo>
                    <a:pt x="3239" y="1822337"/>
                  </a:lnTo>
                  <a:lnTo>
                    <a:pt x="12675" y="1868516"/>
                  </a:lnTo>
                  <a:lnTo>
                    <a:pt x="27884" y="1912304"/>
                  </a:lnTo>
                  <a:lnTo>
                    <a:pt x="48445" y="1953278"/>
                  </a:lnTo>
                  <a:lnTo>
                    <a:pt x="73934" y="1991016"/>
                  </a:lnTo>
                  <a:lnTo>
                    <a:pt x="103928" y="2025094"/>
                  </a:lnTo>
                  <a:lnTo>
                    <a:pt x="138006" y="2055089"/>
                  </a:lnTo>
                  <a:lnTo>
                    <a:pt x="175743" y="2080579"/>
                  </a:lnTo>
                  <a:lnTo>
                    <a:pt x="216718" y="2101141"/>
                  </a:lnTo>
                  <a:lnTo>
                    <a:pt x="260507" y="2116352"/>
                  </a:lnTo>
                  <a:lnTo>
                    <a:pt x="306688" y="2125788"/>
                  </a:lnTo>
                  <a:lnTo>
                    <a:pt x="354838" y="2129028"/>
                  </a:lnTo>
                  <a:lnTo>
                    <a:pt x="3470402" y="2129028"/>
                  </a:lnTo>
                  <a:lnTo>
                    <a:pt x="3518549" y="2125788"/>
                  </a:lnTo>
                  <a:lnTo>
                    <a:pt x="3564728" y="2116352"/>
                  </a:lnTo>
                  <a:lnTo>
                    <a:pt x="3608516" y="2101141"/>
                  </a:lnTo>
                  <a:lnTo>
                    <a:pt x="3649490" y="2080579"/>
                  </a:lnTo>
                  <a:lnTo>
                    <a:pt x="3687228" y="2055089"/>
                  </a:lnTo>
                  <a:lnTo>
                    <a:pt x="3721306" y="2025094"/>
                  </a:lnTo>
                  <a:lnTo>
                    <a:pt x="3751301" y="1991016"/>
                  </a:lnTo>
                  <a:lnTo>
                    <a:pt x="3776791" y="1953278"/>
                  </a:lnTo>
                  <a:lnTo>
                    <a:pt x="3797353" y="1912304"/>
                  </a:lnTo>
                  <a:lnTo>
                    <a:pt x="3812564" y="1868516"/>
                  </a:lnTo>
                  <a:lnTo>
                    <a:pt x="3822000" y="1822337"/>
                  </a:lnTo>
                  <a:lnTo>
                    <a:pt x="3825240" y="1774190"/>
                  </a:lnTo>
                  <a:lnTo>
                    <a:pt x="3825240" y="354838"/>
                  </a:lnTo>
                  <a:lnTo>
                    <a:pt x="3822000" y="306690"/>
                  </a:lnTo>
                  <a:lnTo>
                    <a:pt x="3812564" y="260511"/>
                  </a:lnTo>
                  <a:lnTo>
                    <a:pt x="3797353" y="216723"/>
                  </a:lnTo>
                  <a:lnTo>
                    <a:pt x="3776791" y="175749"/>
                  </a:lnTo>
                  <a:lnTo>
                    <a:pt x="3751301" y="138011"/>
                  </a:lnTo>
                  <a:lnTo>
                    <a:pt x="3721306" y="103933"/>
                  </a:lnTo>
                  <a:lnTo>
                    <a:pt x="3687228" y="73938"/>
                  </a:lnTo>
                  <a:lnTo>
                    <a:pt x="3649490" y="48448"/>
                  </a:lnTo>
                  <a:lnTo>
                    <a:pt x="3608516" y="27886"/>
                  </a:lnTo>
                  <a:lnTo>
                    <a:pt x="3564728" y="12675"/>
                  </a:lnTo>
                  <a:lnTo>
                    <a:pt x="3518549" y="3239"/>
                  </a:lnTo>
                  <a:lnTo>
                    <a:pt x="347040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2812" y="1973579"/>
              <a:ext cx="3290316" cy="5410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2812" y="2924555"/>
              <a:ext cx="1504188" cy="6050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06983" y="4088638"/>
            <a:ext cx="1909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 Light"/>
                <a:cs typeface="Calibri Light"/>
              </a:rPr>
              <a:t>REAL-TIME</a:t>
            </a:r>
            <a:r>
              <a:rPr sz="2400" spc="-9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DBS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3" y="4567504"/>
            <a:ext cx="4251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Summary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&amp;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Discussion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14083" y="1223772"/>
          <a:ext cx="8371205" cy="5611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2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Poll-and-Diff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Tailing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Unknown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Scalability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953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Read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Scalability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400" dirty="0">
                          <a:solidFill>
                            <a:srgbClr val="039BE4"/>
                          </a:solidFill>
                          <a:latin typeface="Calibri Light"/>
                          <a:cs typeface="Calibri Light"/>
                        </a:rPr>
                        <a:t>?</a:t>
                      </a:r>
                      <a:endParaRPr sz="2400">
                        <a:latin typeface="Calibri Light"/>
                        <a:cs typeface="Calibri Light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latin typeface="Calibri Light"/>
                          <a:cs typeface="Calibri Light"/>
                        </a:rPr>
                        <a:t>(100k</a:t>
                      </a:r>
                      <a:r>
                        <a:rPr sz="100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5" dirty="0">
                          <a:latin typeface="Calibri Light"/>
                          <a:cs typeface="Calibri Light"/>
                        </a:rPr>
                        <a:t>connections)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143510" marR="137160" indent="153670">
                        <a:lnSpc>
                          <a:spcPts val="167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Composite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AN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5" dirty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200" dirty="0">
                          <a:latin typeface="Courier New"/>
                          <a:cs typeface="Courier New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2865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FFC000"/>
                          </a:solidFill>
                          <a:latin typeface="Wingdings"/>
                          <a:cs typeface="Wingdings"/>
                        </a:rPr>
                        <a:t></a:t>
                      </a:r>
                      <a:endParaRPr sz="2400">
                        <a:latin typeface="Wingdings"/>
                        <a:cs typeface="Wingdings"/>
                      </a:endParaRPr>
                    </a:p>
                    <a:p>
                      <a:pPr marL="39370" algn="ctr">
                        <a:lnSpc>
                          <a:spcPts val="1185"/>
                        </a:lnSpc>
                      </a:pPr>
                      <a:r>
                        <a:rPr sz="1000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1000" dirty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000" spc="-37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000" spc="-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00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00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000" spc="-1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000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000" spc="-5" dirty="0">
                          <a:latin typeface="Calibri Light"/>
                          <a:cs typeface="Calibri Light"/>
                        </a:rPr>
                        <a:t>es</a:t>
                      </a:r>
                      <a:r>
                        <a:rPr sz="1000" spc="-1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000" spc="-5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000" spc="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000" dirty="0">
                          <a:latin typeface="Calibri Light"/>
                          <a:cs typeface="Calibri Light"/>
                        </a:rPr>
                        <a:t>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Sorted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Queries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FFC000"/>
                          </a:solidFill>
                          <a:latin typeface="Wingdings"/>
                          <a:cs typeface="Wingdings"/>
                        </a:rPr>
                        <a:t></a:t>
                      </a:r>
                      <a:endParaRPr sz="2400">
                        <a:latin typeface="Wingdings"/>
                        <a:cs typeface="Wingdings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alibri Light"/>
                          <a:cs typeface="Calibri Light"/>
                        </a:rPr>
                        <a:t>(single</a:t>
                      </a:r>
                      <a:r>
                        <a:rPr sz="100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5" dirty="0">
                          <a:latin typeface="Calibri Light"/>
                          <a:cs typeface="Calibri Light"/>
                        </a:rPr>
                        <a:t>attribute)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Limit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Offset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>
                          <a:solidFill>
                            <a:srgbClr val="FFC000"/>
                          </a:solidFill>
                          <a:latin typeface="Wingdings"/>
                          <a:cs typeface="Wingdings"/>
                        </a:rPr>
                        <a:t></a:t>
                      </a:r>
                      <a:endParaRPr sz="2400">
                        <a:latin typeface="Wingdings"/>
                        <a:cs typeface="Wingdings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alibri Light"/>
                          <a:cs typeface="Calibri Light"/>
                        </a:rPr>
                        <a:t>(value-based)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12">
                <a:tc>
                  <a:txBody>
                    <a:bodyPr/>
                    <a:lstStyle/>
                    <a:p>
                      <a:pPr marL="402590" marR="64135" indent="-2914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-Mai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ing  Queries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FF0000"/>
                          </a:solidFill>
                          <a:latin typeface="Wingdings"/>
                          <a:cs typeface="Wingdings"/>
                        </a:rPr>
                        <a:t>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Event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Stream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Queries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EF3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32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885950" y="1268983"/>
            <a:ext cx="5668645" cy="495300"/>
          </a:xfrm>
          <a:custGeom>
            <a:avLst/>
            <a:gdLst/>
            <a:ahLst/>
            <a:cxnLst/>
            <a:rect l="l" t="t" r="r" b="b"/>
            <a:pathLst>
              <a:path w="5668645" h="495300">
                <a:moveTo>
                  <a:pt x="4556823" y="0"/>
                </a:moveTo>
                <a:lnTo>
                  <a:pt x="3406444" y="0"/>
                </a:lnTo>
                <a:lnTo>
                  <a:pt x="2256028" y="0"/>
                </a:lnTo>
                <a:lnTo>
                  <a:pt x="0" y="0"/>
                </a:lnTo>
                <a:lnTo>
                  <a:pt x="0" y="495300"/>
                </a:lnTo>
                <a:lnTo>
                  <a:pt x="2256028" y="495300"/>
                </a:lnTo>
                <a:lnTo>
                  <a:pt x="3406394" y="495300"/>
                </a:lnTo>
                <a:lnTo>
                  <a:pt x="4556823" y="495300"/>
                </a:lnTo>
                <a:lnTo>
                  <a:pt x="4556823" y="0"/>
                </a:lnTo>
                <a:close/>
              </a:path>
              <a:path w="5668645" h="495300">
                <a:moveTo>
                  <a:pt x="5668518" y="0"/>
                </a:moveTo>
                <a:lnTo>
                  <a:pt x="4556887" y="0"/>
                </a:lnTo>
                <a:lnTo>
                  <a:pt x="4556887" y="495300"/>
                </a:lnTo>
                <a:lnTo>
                  <a:pt x="5668518" y="495300"/>
                </a:lnTo>
                <a:lnTo>
                  <a:pt x="5668518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1594" y="1863851"/>
            <a:ext cx="977265" cy="450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2-D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Partitioning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800" spc="-5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2800">
              <a:latin typeface="Wingdings"/>
              <a:cs typeface="Wingding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6123" y="1223772"/>
            <a:ext cx="6372225" cy="5634355"/>
            <a:chOff x="2516123" y="1223772"/>
            <a:chExt cx="6372225" cy="56343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2900" y="1345692"/>
              <a:ext cx="1107948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6123" y="1353312"/>
              <a:ext cx="1074420" cy="249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8863" y="1328928"/>
              <a:ext cx="925067" cy="3398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9859" y="1347216"/>
              <a:ext cx="1054608" cy="3017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2023" y="1345692"/>
              <a:ext cx="763524" cy="3728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54467" y="1223772"/>
              <a:ext cx="1333500" cy="5634355"/>
            </a:xfrm>
            <a:custGeom>
              <a:avLst/>
              <a:gdLst/>
              <a:ahLst/>
              <a:cxnLst/>
              <a:rect l="l" t="t" r="r" b="b"/>
              <a:pathLst>
                <a:path w="1333500" h="5634355">
                  <a:moveTo>
                    <a:pt x="1333500" y="0"/>
                  </a:moveTo>
                  <a:lnTo>
                    <a:pt x="0" y="0"/>
                  </a:lnTo>
                  <a:lnTo>
                    <a:pt x="0" y="5634225"/>
                  </a:lnTo>
                  <a:lnTo>
                    <a:pt x="1333500" y="5634225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1838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>
                <a:solidFill>
                  <a:srgbClr val="000000"/>
                </a:solidFill>
              </a:rPr>
              <a:t>W</a:t>
            </a:r>
            <a:r>
              <a:rPr spc="-85" dirty="0">
                <a:solidFill>
                  <a:srgbClr val="000000"/>
                </a:solidFill>
              </a:rPr>
              <a:t>r</a:t>
            </a:r>
            <a:r>
              <a:rPr spc="-25" dirty="0">
                <a:solidFill>
                  <a:srgbClr val="000000"/>
                </a:solidFill>
              </a:rPr>
              <a:t>a</a:t>
            </a:r>
            <a:r>
              <a:rPr spc="-50" dirty="0">
                <a:solidFill>
                  <a:srgbClr val="000000"/>
                </a:solidFill>
              </a:rPr>
              <a:t>p</a:t>
            </a:r>
            <a:r>
              <a:rPr spc="-30" dirty="0">
                <a:solidFill>
                  <a:srgbClr val="000000"/>
                </a:solidFill>
              </a:rPr>
              <a:t>-</a:t>
            </a:r>
            <a:r>
              <a:rPr spc="-55" dirty="0">
                <a:solidFill>
                  <a:srgbClr val="000000"/>
                </a:solidFill>
              </a:rPr>
              <a:t>Up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5938" y="1930737"/>
            <a:ext cx="128905" cy="302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900" spc="-265" dirty="0">
                <a:solidFill>
                  <a:srgbClr val="D2DFEE"/>
                </a:solidFill>
                <a:latin typeface="Microsoft Sans Serif"/>
                <a:cs typeface="Microsoft Sans Serif"/>
              </a:rPr>
              <a:t>🞂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1900" spc="-265" dirty="0">
                <a:solidFill>
                  <a:srgbClr val="D2DFEE"/>
                </a:solidFill>
                <a:latin typeface="Microsoft Sans Serif"/>
                <a:cs typeface="Microsoft Sans Serif"/>
              </a:rPr>
              <a:t>🞂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r>
              <a:rPr sz="1900" spc="-265" dirty="0">
                <a:solidFill>
                  <a:srgbClr val="D2DFEE"/>
                </a:solidFill>
                <a:latin typeface="Microsoft Sans Serif"/>
                <a:cs typeface="Microsoft Sans Serif"/>
              </a:rPr>
              <a:t>🞂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2107" y="348818"/>
            <a:ext cx="1937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000000"/>
                </a:solidFill>
              </a:rPr>
              <a:t>S</a:t>
            </a:r>
            <a:r>
              <a:rPr spc="-30" dirty="0">
                <a:solidFill>
                  <a:srgbClr val="000000"/>
                </a:solidFill>
              </a:rPr>
              <a:t>u</a:t>
            </a:r>
            <a:r>
              <a:rPr spc="-60" dirty="0">
                <a:solidFill>
                  <a:srgbClr val="000000"/>
                </a:solidFill>
              </a:rPr>
              <a:t>m</a:t>
            </a:r>
            <a:r>
              <a:rPr spc="-70" dirty="0">
                <a:solidFill>
                  <a:srgbClr val="000000"/>
                </a:solidFill>
              </a:rPr>
              <a:t>m</a:t>
            </a:r>
            <a:r>
              <a:rPr spc="-4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107" y="965072"/>
            <a:ext cx="7082790" cy="4916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Real-Time</a:t>
            </a:r>
            <a:r>
              <a:rPr sz="3200" spc="-1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35" dirty="0">
                <a:solidFill>
                  <a:srgbClr val="7E7E7E"/>
                </a:solidFill>
                <a:latin typeface="Calibri Light"/>
                <a:cs typeface="Calibri Light"/>
              </a:rPr>
              <a:t>Databases:</a:t>
            </a:r>
            <a:r>
              <a:rPr sz="32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7E7E7E"/>
                </a:solidFill>
                <a:latin typeface="Calibri Light"/>
                <a:cs typeface="Calibri Light"/>
              </a:rPr>
              <a:t>Major</a:t>
            </a:r>
            <a:r>
              <a:rPr sz="32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7E7E7E"/>
                </a:solidFill>
                <a:latin typeface="Calibri Light"/>
                <a:cs typeface="Calibri Light"/>
              </a:rPr>
              <a:t>challenges</a:t>
            </a:r>
            <a:endParaRPr sz="3200">
              <a:latin typeface="Calibri Light"/>
              <a:cs typeface="Calibri Light"/>
            </a:endParaRPr>
          </a:p>
          <a:p>
            <a:pPr marL="1289685">
              <a:lnSpc>
                <a:spcPct val="100000"/>
              </a:lnSpc>
              <a:spcBef>
                <a:spcPts val="2630"/>
              </a:spcBef>
            </a:pPr>
            <a:r>
              <a:rPr sz="2800" spc="-20" dirty="0">
                <a:latin typeface="Calibri Light"/>
                <a:cs typeface="Calibri Light"/>
              </a:rPr>
              <a:t>Scalability:</a:t>
            </a:r>
            <a:endParaRPr sz="2800">
              <a:latin typeface="Calibri Light"/>
              <a:cs typeface="Calibri Light"/>
            </a:endParaRPr>
          </a:p>
          <a:p>
            <a:pPr marL="1527810" indent="-257175">
              <a:lnSpc>
                <a:spcPct val="100000"/>
              </a:lnSpc>
              <a:spcBef>
                <a:spcPts val="420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1527175" algn="l"/>
                <a:tab pos="1528445" algn="l"/>
              </a:tabLst>
            </a:pPr>
            <a:r>
              <a:rPr sz="2600" spc="-5" dirty="0">
                <a:latin typeface="Calibri Light"/>
                <a:cs typeface="Calibri Light"/>
              </a:rPr>
              <a:t>Handle</a:t>
            </a:r>
            <a:r>
              <a:rPr sz="2600" spc="-1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increasing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throughput</a:t>
            </a:r>
            <a:endParaRPr sz="2600">
              <a:latin typeface="Calibri Light"/>
              <a:cs typeface="Calibri Light"/>
            </a:endParaRPr>
          </a:p>
          <a:p>
            <a:pPr marL="1527810" indent="-257175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1527175" algn="l"/>
                <a:tab pos="1528445" algn="l"/>
              </a:tabLst>
            </a:pPr>
            <a:r>
              <a:rPr sz="2600" spc="-5" dirty="0">
                <a:latin typeface="Calibri Light"/>
                <a:cs typeface="Calibri Light"/>
              </a:rPr>
              <a:t>Handle</a:t>
            </a:r>
            <a:r>
              <a:rPr sz="2600" spc="-2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additional</a:t>
            </a:r>
            <a:r>
              <a:rPr sz="2600" spc="-50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queries</a:t>
            </a:r>
            <a:endParaRPr sz="2600">
              <a:latin typeface="Calibri Light"/>
              <a:cs typeface="Calibri Light"/>
            </a:endParaRPr>
          </a:p>
          <a:p>
            <a:pPr marL="1289685">
              <a:lnSpc>
                <a:spcPct val="100000"/>
              </a:lnSpc>
              <a:spcBef>
                <a:spcPts val="380"/>
              </a:spcBef>
            </a:pPr>
            <a:r>
              <a:rPr sz="2800" spc="-25" dirty="0">
                <a:latin typeface="Calibri Light"/>
                <a:cs typeface="Calibri Light"/>
              </a:rPr>
              <a:t>Expressiveness:</a:t>
            </a:r>
            <a:endParaRPr sz="2800">
              <a:latin typeface="Calibri Light"/>
              <a:cs typeface="Calibri Light"/>
            </a:endParaRPr>
          </a:p>
          <a:p>
            <a:pPr marL="1527810" indent="-257175">
              <a:lnSpc>
                <a:spcPct val="100000"/>
              </a:lnSpc>
              <a:spcBef>
                <a:spcPts val="415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1527175" algn="l"/>
                <a:tab pos="1528445" algn="l"/>
              </a:tabLst>
            </a:pPr>
            <a:r>
              <a:rPr sz="2600" spc="-10" dirty="0">
                <a:latin typeface="Calibri Light"/>
                <a:cs typeface="Calibri Light"/>
              </a:rPr>
              <a:t>Content-based</a:t>
            </a:r>
            <a:r>
              <a:rPr sz="2600" spc="-4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search?</a:t>
            </a:r>
            <a:r>
              <a:rPr sz="2600" spc="-25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Composite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spc="-10" dirty="0">
                <a:latin typeface="Calibri Light"/>
                <a:cs typeface="Calibri Light"/>
              </a:rPr>
              <a:t>filters?</a:t>
            </a:r>
            <a:endParaRPr sz="2600">
              <a:latin typeface="Calibri Light"/>
              <a:cs typeface="Calibri Light"/>
            </a:endParaRPr>
          </a:p>
          <a:p>
            <a:pPr marL="1527810" indent="-257175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1527175" algn="l"/>
                <a:tab pos="1528445" algn="l"/>
              </a:tabLst>
            </a:pPr>
            <a:r>
              <a:rPr sz="2600" spc="-5" dirty="0">
                <a:latin typeface="Calibri Light"/>
                <a:cs typeface="Calibri Light"/>
              </a:rPr>
              <a:t>Ordering?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dirty="0">
                <a:latin typeface="Calibri Light"/>
                <a:cs typeface="Calibri Light"/>
              </a:rPr>
              <a:t>Limit?</a:t>
            </a:r>
            <a:r>
              <a:rPr sz="2600" spc="-35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Offset?</a:t>
            </a:r>
            <a:endParaRPr sz="2600">
              <a:latin typeface="Calibri Light"/>
              <a:cs typeface="Calibri Light"/>
            </a:endParaRPr>
          </a:p>
          <a:p>
            <a:pPr marL="1289685">
              <a:lnSpc>
                <a:spcPct val="100000"/>
              </a:lnSpc>
              <a:spcBef>
                <a:spcPts val="375"/>
              </a:spcBef>
            </a:pPr>
            <a:r>
              <a:rPr sz="2800" spc="-25" dirty="0">
                <a:latin typeface="Calibri Light"/>
                <a:cs typeface="Calibri Light"/>
              </a:rPr>
              <a:t>Legacy</a:t>
            </a:r>
            <a:r>
              <a:rPr sz="2800" spc="-9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Support:</a:t>
            </a:r>
            <a:endParaRPr sz="2800">
              <a:latin typeface="Calibri Light"/>
              <a:cs typeface="Calibri Light"/>
            </a:endParaRPr>
          </a:p>
          <a:p>
            <a:pPr marL="1527810" indent="-257175">
              <a:lnSpc>
                <a:spcPct val="100000"/>
              </a:lnSpc>
              <a:spcBef>
                <a:spcPts val="420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1527175" algn="l"/>
                <a:tab pos="1528445" algn="l"/>
              </a:tabLst>
            </a:pPr>
            <a:r>
              <a:rPr sz="2600" spc="-10" dirty="0">
                <a:latin typeface="Calibri Light"/>
                <a:cs typeface="Calibri Light"/>
              </a:rPr>
              <a:t>Real-time </a:t>
            </a:r>
            <a:r>
              <a:rPr sz="2600" dirty="0">
                <a:latin typeface="Calibri Light"/>
                <a:cs typeface="Calibri Light"/>
              </a:rPr>
              <a:t>queries</a:t>
            </a:r>
            <a:r>
              <a:rPr sz="2600" spc="-10" dirty="0">
                <a:latin typeface="Calibri Light"/>
                <a:cs typeface="Calibri Light"/>
              </a:rPr>
              <a:t> </a:t>
            </a:r>
            <a:r>
              <a:rPr sz="2600" spc="-25" dirty="0">
                <a:latin typeface="Calibri Light"/>
                <a:cs typeface="Calibri Light"/>
              </a:rPr>
              <a:t>for</a:t>
            </a:r>
            <a:r>
              <a:rPr sz="2600" spc="-5" dirty="0">
                <a:latin typeface="Calibri Light"/>
                <a:cs typeface="Calibri Light"/>
              </a:rPr>
              <a:t> </a:t>
            </a:r>
            <a:r>
              <a:rPr sz="2600" i="1" spc="-15" dirty="0">
                <a:latin typeface="Calibri Light"/>
                <a:cs typeface="Calibri Light"/>
              </a:rPr>
              <a:t>existing</a:t>
            </a:r>
            <a:r>
              <a:rPr sz="2600" i="1" spc="-40" dirty="0">
                <a:latin typeface="Calibri Light"/>
                <a:cs typeface="Calibri Light"/>
              </a:rPr>
              <a:t> </a:t>
            </a:r>
            <a:r>
              <a:rPr sz="2600" i="1" spc="-5" dirty="0">
                <a:latin typeface="Calibri Light"/>
                <a:cs typeface="Calibri Light"/>
              </a:rPr>
              <a:t>databases</a:t>
            </a:r>
            <a:r>
              <a:rPr sz="2600" spc="-5" dirty="0">
                <a:latin typeface="Calibri Light"/>
                <a:cs typeface="Calibri Light"/>
              </a:rPr>
              <a:t>?</a:t>
            </a:r>
            <a:endParaRPr sz="2600">
              <a:latin typeface="Calibri Light"/>
              <a:cs typeface="Calibri Light"/>
            </a:endParaRPr>
          </a:p>
          <a:p>
            <a:pPr marL="1527810" indent="-257175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67307"/>
              <a:buFont typeface="Microsoft Sans Serif"/>
              <a:buChar char=""/>
              <a:tabLst>
                <a:tab pos="1527175" algn="l"/>
                <a:tab pos="1528445" algn="l"/>
              </a:tabLst>
            </a:pPr>
            <a:r>
              <a:rPr sz="2600" i="1" spc="-5" dirty="0">
                <a:latin typeface="Calibri Light"/>
                <a:cs typeface="Calibri Light"/>
              </a:rPr>
              <a:t>Decouple</a:t>
            </a:r>
            <a:r>
              <a:rPr sz="2600" i="1" spc="-45" dirty="0">
                <a:latin typeface="Calibri Light"/>
                <a:cs typeface="Calibri Light"/>
              </a:rPr>
              <a:t> </a:t>
            </a:r>
            <a:r>
              <a:rPr sz="2600" spc="-50" dirty="0">
                <a:latin typeface="Calibri Light"/>
                <a:cs typeface="Calibri Light"/>
              </a:rPr>
              <a:t>OLTP</a:t>
            </a:r>
            <a:r>
              <a:rPr sz="2600" spc="-10" dirty="0">
                <a:latin typeface="Calibri Light"/>
                <a:cs typeface="Calibri Light"/>
              </a:rPr>
              <a:t> </a:t>
            </a:r>
            <a:r>
              <a:rPr sz="2600" spc="-15" dirty="0">
                <a:latin typeface="Calibri Light"/>
                <a:cs typeface="Calibri Light"/>
              </a:rPr>
              <a:t>from</a:t>
            </a:r>
            <a:r>
              <a:rPr sz="2600" spc="-20" dirty="0">
                <a:latin typeface="Calibri Light"/>
                <a:cs typeface="Calibri Light"/>
              </a:rPr>
              <a:t> </a:t>
            </a:r>
            <a:r>
              <a:rPr sz="2600" spc="-5" dirty="0">
                <a:latin typeface="Calibri Light"/>
                <a:cs typeface="Calibri Light"/>
              </a:rPr>
              <a:t>real-time workloads?</a:t>
            </a:r>
            <a:endParaRPr sz="26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375" y="1776983"/>
            <a:ext cx="1367155" cy="4217035"/>
          </a:xfrm>
          <a:custGeom>
            <a:avLst/>
            <a:gdLst/>
            <a:ahLst/>
            <a:cxnLst/>
            <a:rect l="l" t="t" r="r" b="b"/>
            <a:pathLst>
              <a:path w="1367155" h="4217035">
                <a:moveTo>
                  <a:pt x="1367028" y="0"/>
                </a:moveTo>
                <a:lnTo>
                  <a:pt x="0" y="0"/>
                </a:lnTo>
                <a:lnTo>
                  <a:pt x="0" y="4216908"/>
                </a:lnTo>
                <a:lnTo>
                  <a:pt x="1367028" y="4216908"/>
                </a:lnTo>
                <a:lnTo>
                  <a:pt x="1367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36" y="1597152"/>
            <a:ext cx="734568" cy="7360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563" y="4439411"/>
            <a:ext cx="720851" cy="7208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603" y="3073907"/>
            <a:ext cx="624840" cy="6248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2781299"/>
            <a:ext cx="5775960" cy="2982595"/>
          </a:xfrm>
          <a:custGeom>
            <a:avLst/>
            <a:gdLst/>
            <a:ahLst/>
            <a:cxnLst/>
            <a:rect l="l" t="t" r="r" b="b"/>
            <a:pathLst>
              <a:path w="5775959" h="2982595">
                <a:moveTo>
                  <a:pt x="1991868" y="331978"/>
                </a:moveTo>
                <a:lnTo>
                  <a:pt x="1988261" y="282917"/>
                </a:lnTo>
                <a:lnTo>
                  <a:pt x="1977809" y="236093"/>
                </a:lnTo>
                <a:lnTo>
                  <a:pt x="1961019" y="192011"/>
                </a:lnTo>
                <a:lnTo>
                  <a:pt x="1938388" y="151206"/>
                </a:lnTo>
                <a:lnTo>
                  <a:pt x="1910448" y="114160"/>
                </a:lnTo>
                <a:lnTo>
                  <a:pt x="1877707" y="81419"/>
                </a:lnTo>
                <a:lnTo>
                  <a:pt x="1840661" y="53479"/>
                </a:lnTo>
                <a:lnTo>
                  <a:pt x="1799856" y="30848"/>
                </a:lnTo>
                <a:lnTo>
                  <a:pt x="1755775" y="14058"/>
                </a:lnTo>
                <a:lnTo>
                  <a:pt x="1708950" y="3606"/>
                </a:lnTo>
                <a:lnTo>
                  <a:pt x="1659890" y="0"/>
                </a:lnTo>
                <a:lnTo>
                  <a:pt x="331990" y="0"/>
                </a:lnTo>
                <a:lnTo>
                  <a:pt x="282930" y="3606"/>
                </a:lnTo>
                <a:lnTo>
                  <a:pt x="236105" y="14058"/>
                </a:lnTo>
                <a:lnTo>
                  <a:pt x="192024" y="30848"/>
                </a:lnTo>
                <a:lnTo>
                  <a:pt x="151218" y="53479"/>
                </a:lnTo>
                <a:lnTo>
                  <a:pt x="114173" y="81419"/>
                </a:lnTo>
                <a:lnTo>
                  <a:pt x="81432" y="114160"/>
                </a:lnTo>
                <a:lnTo>
                  <a:pt x="53479" y="151206"/>
                </a:lnTo>
                <a:lnTo>
                  <a:pt x="30848" y="192011"/>
                </a:lnTo>
                <a:lnTo>
                  <a:pt x="14046" y="236093"/>
                </a:lnTo>
                <a:lnTo>
                  <a:pt x="3594" y="282917"/>
                </a:lnTo>
                <a:lnTo>
                  <a:pt x="0" y="331978"/>
                </a:lnTo>
                <a:lnTo>
                  <a:pt x="0" y="2620010"/>
                </a:lnTo>
                <a:lnTo>
                  <a:pt x="3594" y="2669082"/>
                </a:lnTo>
                <a:lnTo>
                  <a:pt x="14046" y="2715907"/>
                </a:lnTo>
                <a:lnTo>
                  <a:pt x="30848" y="2759989"/>
                </a:lnTo>
                <a:lnTo>
                  <a:pt x="53479" y="2800794"/>
                </a:lnTo>
                <a:lnTo>
                  <a:pt x="81432" y="2837840"/>
                </a:lnTo>
                <a:lnTo>
                  <a:pt x="114173" y="2870581"/>
                </a:lnTo>
                <a:lnTo>
                  <a:pt x="151218" y="2898521"/>
                </a:lnTo>
                <a:lnTo>
                  <a:pt x="192024" y="2921152"/>
                </a:lnTo>
                <a:lnTo>
                  <a:pt x="236105" y="2937941"/>
                </a:lnTo>
                <a:lnTo>
                  <a:pt x="282930" y="2948394"/>
                </a:lnTo>
                <a:lnTo>
                  <a:pt x="331990" y="2951988"/>
                </a:lnTo>
                <a:lnTo>
                  <a:pt x="1659890" y="2951988"/>
                </a:lnTo>
                <a:lnTo>
                  <a:pt x="1708950" y="2948394"/>
                </a:lnTo>
                <a:lnTo>
                  <a:pt x="1755775" y="2937941"/>
                </a:lnTo>
                <a:lnTo>
                  <a:pt x="1799856" y="2921152"/>
                </a:lnTo>
                <a:lnTo>
                  <a:pt x="1840661" y="2898521"/>
                </a:lnTo>
                <a:lnTo>
                  <a:pt x="1877707" y="2870581"/>
                </a:lnTo>
                <a:lnTo>
                  <a:pt x="1910448" y="2837840"/>
                </a:lnTo>
                <a:lnTo>
                  <a:pt x="1938388" y="2800794"/>
                </a:lnTo>
                <a:lnTo>
                  <a:pt x="1961019" y="2759989"/>
                </a:lnTo>
                <a:lnTo>
                  <a:pt x="1977809" y="2715907"/>
                </a:lnTo>
                <a:lnTo>
                  <a:pt x="1988261" y="2669082"/>
                </a:lnTo>
                <a:lnTo>
                  <a:pt x="1991868" y="2620010"/>
                </a:lnTo>
                <a:lnTo>
                  <a:pt x="1991868" y="331978"/>
                </a:lnTo>
                <a:close/>
              </a:path>
              <a:path w="5775959" h="2982595">
                <a:moveTo>
                  <a:pt x="5775960" y="521208"/>
                </a:moveTo>
                <a:lnTo>
                  <a:pt x="5773699" y="473798"/>
                </a:lnTo>
                <a:lnTo>
                  <a:pt x="5767082" y="427659"/>
                </a:lnTo>
                <a:lnTo>
                  <a:pt x="5756300" y="383006"/>
                </a:lnTo>
                <a:lnTo>
                  <a:pt x="5741555" y="340042"/>
                </a:lnTo>
                <a:lnTo>
                  <a:pt x="5723064" y="298970"/>
                </a:lnTo>
                <a:lnTo>
                  <a:pt x="5701030" y="260007"/>
                </a:lnTo>
                <a:lnTo>
                  <a:pt x="5675655" y="223342"/>
                </a:lnTo>
                <a:lnTo>
                  <a:pt x="5647156" y="189191"/>
                </a:lnTo>
                <a:lnTo>
                  <a:pt x="5615724" y="157759"/>
                </a:lnTo>
                <a:lnTo>
                  <a:pt x="5581574" y="129260"/>
                </a:lnTo>
                <a:lnTo>
                  <a:pt x="5544909" y="103886"/>
                </a:lnTo>
                <a:lnTo>
                  <a:pt x="5505945" y="81851"/>
                </a:lnTo>
                <a:lnTo>
                  <a:pt x="5464873" y="63360"/>
                </a:lnTo>
                <a:lnTo>
                  <a:pt x="5421909" y="48615"/>
                </a:lnTo>
                <a:lnTo>
                  <a:pt x="5377256" y="37833"/>
                </a:lnTo>
                <a:lnTo>
                  <a:pt x="5331117" y="31216"/>
                </a:lnTo>
                <a:lnTo>
                  <a:pt x="5283708" y="28956"/>
                </a:lnTo>
                <a:lnTo>
                  <a:pt x="2668524" y="28956"/>
                </a:lnTo>
                <a:lnTo>
                  <a:pt x="2621102" y="31216"/>
                </a:lnTo>
                <a:lnTo>
                  <a:pt x="2574963" y="37833"/>
                </a:lnTo>
                <a:lnTo>
                  <a:pt x="2530310" y="48615"/>
                </a:lnTo>
                <a:lnTo>
                  <a:pt x="2487345" y="63360"/>
                </a:lnTo>
                <a:lnTo>
                  <a:pt x="2446274" y="81851"/>
                </a:lnTo>
                <a:lnTo>
                  <a:pt x="2407310" y="103886"/>
                </a:lnTo>
                <a:lnTo>
                  <a:pt x="2370645" y="129260"/>
                </a:lnTo>
                <a:lnTo>
                  <a:pt x="2336495" y="157759"/>
                </a:lnTo>
                <a:lnTo>
                  <a:pt x="2305062" y="189191"/>
                </a:lnTo>
                <a:lnTo>
                  <a:pt x="2276564" y="223342"/>
                </a:lnTo>
                <a:lnTo>
                  <a:pt x="2251189" y="260007"/>
                </a:lnTo>
                <a:lnTo>
                  <a:pt x="2229154" y="298970"/>
                </a:lnTo>
                <a:lnTo>
                  <a:pt x="2210663" y="340042"/>
                </a:lnTo>
                <a:lnTo>
                  <a:pt x="2195919" y="383006"/>
                </a:lnTo>
                <a:lnTo>
                  <a:pt x="2185136" y="427659"/>
                </a:lnTo>
                <a:lnTo>
                  <a:pt x="2178520" y="473798"/>
                </a:lnTo>
                <a:lnTo>
                  <a:pt x="2176272" y="521208"/>
                </a:lnTo>
                <a:lnTo>
                  <a:pt x="2176272" y="2490216"/>
                </a:lnTo>
                <a:lnTo>
                  <a:pt x="2178520" y="2537637"/>
                </a:lnTo>
                <a:lnTo>
                  <a:pt x="2185136" y="2583777"/>
                </a:lnTo>
                <a:lnTo>
                  <a:pt x="2195919" y="2628430"/>
                </a:lnTo>
                <a:lnTo>
                  <a:pt x="2210663" y="2671394"/>
                </a:lnTo>
                <a:lnTo>
                  <a:pt x="2229154" y="2712466"/>
                </a:lnTo>
                <a:lnTo>
                  <a:pt x="2251189" y="2751429"/>
                </a:lnTo>
                <a:lnTo>
                  <a:pt x="2276564" y="2788094"/>
                </a:lnTo>
                <a:lnTo>
                  <a:pt x="2305062" y="2822244"/>
                </a:lnTo>
                <a:lnTo>
                  <a:pt x="2336495" y="2853677"/>
                </a:lnTo>
                <a:lnTo>
                  <a:pt x="2370645" y="2882176"/>
                </a:lnTo>
                <a:lnTo>
                  <a:pt x="2407310" y="2907550"/>
                </a:lnTo>
                <a:lnTo>
                  <a:pt x="2446274" y="2929585"/>
                </a:lnTo>
                <a:lnTo>
                  <a:pt x="2487345" y="2948076"/>
                </a:lnTo>
                <a:lnTo>
                  <a:pt x="2530310" y="2962821"/>
                </a:lnTo>
                <a:lnTo>
                  <a:pt x="2574963" y="2973603"/>
                </a:lnTo>
                <a:lnTo>
                  <a:pt x="2621102" y="2980220"/>
                </a:lnTo>
                <a:lnTo>
                  <a:pt x="2668524" y="2982468"/>
                </a:lnTo>
                <a:lnTo>
                  <a:pt x="5283708" y="2982468"/>
                </a:lnTo>
                <a:lnTo>
                  <a:pt x="5331117" y="2980220"/>
                </a:lnTo>
                <a:lnTo>
                  <a:pt x="5377256" y="2973603"/>
                </a:lnTo>
                <a:lnTo>
                  <a:pt x="5421909" y="2962821"/>
                </a:lnTo>
                <a:lnTo>
                  <a:pt x="5464873" y="2948076"/>
                </a:lnTo>
                <a:lnTo>
                  <a:pt x="5505945" y="2929585"/>
                </a:lnTo>
                <a:lnTo>
                  <a:pt x="5544909" y="2907550"/>
                </a:lnTo>
                <a:lnTo>
                  <a:pt x="5581574" y="2882176"/>
                </a:lnTo>
                <a:lnTo>
                  <a:pt x="5615724" y="2853677"/>
                </a:lnTo>
                <a:lnTo>
                  <a:pt x="5647156" y="2822244"/>
                </a:lnTo>
                <a:lnTo>
                  <a:pt x="5675655" y="2788094"/>
                </a:lnTo>
                <a:lnTo>
                  <a:pt x="5701030" y="2751429"/>
                </a:lnTo>
                <a:lnTo>
                  <a:pt x="5723064" y="2712466"/>
                </a:lnTo>
                <a:lnTo>
                  <a:pt x="5741555" y="2671394"/>
                </a:lnTo>
                <a:lnTo>
                  <a:pt x="5756300" y="2628430"/>
                </a:lnTo>
                <a:lnTo>
                  <a:pt x="5767082" y="2583777"/>
                </a:lnTo>
                <a:lnTo>
                  <a:pt x="5773699" y="2537637"/>
                </a:lnTo>
                <a:lnTo>
                  <a:pt x="5775960" y="2490216"/>
                </a:lnTo>
                <a:lnTo>
                  <a:pt x="5775960" y="521208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439697"/>
            <a:ext cx="7345680" cy="982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8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6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arbitrary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(frequently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unstructured)</a:t>
            </a:r>
            <a:endParaRPr sz="28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Hadoop,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Spark,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Flink,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DryadLink,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Pregel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2812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5" dirty="0"/>
              <a:t>Big</a:t>
            </a:r>
            <a:r>
              <a:rPr sz="4100" spc="-105" dirty="0"/>
              <a:t> </a:t>
            </a:r>
            <a:r>
              <a:rPr sz="4100" spc="-45" dirty="0"/>
              <a:t>Data</a:t>
            </a:r>
            <a:r>
              <a:rPr sz="4100" spc="-110" dirty="0"/>
              <a:t> </a:t>
            </a:r>
            <a:r>
              <a:rPr sz="4100" spc="-40" dirty="0"/>
              <a:t>Batch</a:t>
            </a:r>
            <a:r>
              <a:rPr sz="4100" spc="-100" dirty="0"/>
              <a:t> </a:t>
            </a:r>
            <a:r>
              <a:rPr sz="4100" spc="-40" dirty="0"/>
              <a:t>Processing</a:t>
            </a:r>
            <a:endParaRPr sz="4100"/>
          </a:p>
        </p:txBody>
      </p:sp>
      <p:sp>
        <p:nvSpPr>
          <p:cNvPr id="5" name="object 5"/>
          <p:cNvSpPr txBox="1"/>
          <p:nvPr/>
        </p:nvSpPr>
        <p:spPr>
          <a:xfrm>
            <a:off x="1501521" y="5350865"/>
            <a:ext cx="5054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1632" y="3488435"/>
            <a:ext cx="3288792" cy="19324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31411" y="5380431"/>
            <a:ext cx="1594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Batch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Analytics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8083" y="2810255"/>
            <a:ext cx="1874520" cy="2954020"/>
          </a:xfrm>
          <a:custGeom>
            <a:avLst/>
            <a:gdLst/>
            <a:ahLst/>
            <a:cxnLst/>
            <a:rect l="l" t="t" r="r" b="b"/>
            <a:pathLst>
              <a:path w="1874520" h="2954020">
                <a:moveTo>
                  <a:pt x="1562100" y="0"/>
                </a:moveTo>
                <a:lnTo>
                  <a:pt x="312420" y="0"/>
                </a:lnTo>
                <a:lnTo>
                  <a:pt x="266241" y="3386"/>
                </a:lnTo>
                <a:lnTo>
                  <a:pt x="222171" y="13223"/>
                </a:lnTo>
                <a:lnTo>
                  <a:pt x="180690" y="29029"/>
                </a:lnTo>
                <a:lnTo>
                  <a:pt x="142282" y="50320"/>
                </a:lnTo>
                <a:lnTo>
                  <a:pt x="107429" y="76615"/>
                </a:lnTo>
                <a:lnTo>
                  <a:pt x="76615" y="107429"/>
                </a:lnTo>
                <a:lnTo>
                  <a:pt x="50320" y="142282"/>
                </a:lnTo>
                <a:lnTo>
                  <a:pt x="29029" y="180690"/>
                </a:lnTo>
                <a:lnTo>
                  <a:pt x="13223" y="222171"/>
                </a:lnTo>
                <a:lnTo>
                  <a:pt x="3386" y="266241"/>
                </a:lnTo>
                <a:lnTo>
                  <a:pt x="0" y="312420"/>
                </a:lnTo>
                <a:lnTo>
                  <a:pt x="0" y="2641092"/>
                </a:lnTo>
                <a:lnTo>
                  <a:pt x="3386" y="2687258"/>
                </a:lnTo>
                <a:lnTo>
                  <a:pt x="13223" y="2731322"/>
                </a:lnTo>
                <a:lnTo>
                  <a:pt x="29029" y="2772799"/>
                </a:lnTo>
                <a:lnTo>
                  <a:pt x="50320" y="2811206"/>
                </a:lnTo>
                <a:lnTo>
                  <a:pt x="76615" y="2846061"/>
                </a:lnTo>
                <a:lnTo>
                  <a:pt x="107429" y="2876879"/>
                </a:lnTo>
                <a:lnTo>
                  <a:pt x="142282" y="2903178"/>
                </a:lnTo>
                <a:lnTo>
                  <a:pt x="180690" y="2924474"/>
                </a:lnTo>
                <a:lnTo>
                  <a:pt x="222171" y="2940284"/>
                </a:lnTo>
                <a:lnTo>
                  <a:pt x="266241" y="2950124"/>
                </a:lnTo>
                <a:lnTo>
                  <a:pt x="312420" y="2953512"/>
                </a:lnTo>
                <a:lnTo>
                  <a:pt x="1562100" y="2953512"/>
                </a:lnTo>
                <a:lnTo>
                  <a:pt x="1608278" y="2950124"/>
                </a:lnTo>
                <a:lnTo>
                  <a:pt x="1652348" y="2940284"/>
                </a:lnTo>
                <a:lnTo>
                  <a:pt x="1693829" y="2924474"/>
                </a:lnTo>
                <a:lnTo>
                  <a:pt x="1732237" y="2903178"/>
                </a:lnTo>
                <a:lnTo>
                  <a:pt x="1767090" y="2876879"/>
                </a:lnTo>
                <a:lnTo>
                  <a:pt x="1797904" y="2846061"/>
                </a:lnTo>
                <a:lnTo>
                  <a:pt x="1824199" y="2811206"/>
                </a:lnTo>
                <a:lnTo>
                  <a:pt x="1845490" y="2772799"/>
                </a:lnTo>
                <a:lnTo>
                  <a:pt x="1861296" y="2731322"/>
                </a:lnTo>
                <a:lnTo>
                  <a:pt x="1871133" y="2687258"/>
                </a:lnTo>
                <a:lnTo>
                  <a:pt x="1874520" y="2641092"/>
                </a:lnTo>
                <a:lnTo>
                  <a:pt x="1874520" y="312420"/>
                </a:lnTo>
                <a:lnTo>
                  <a:pt x="1871133" y="266241"/>
                </a:lnTo>
                <a:lnTo>
                  <a:pt x="1861296" y="222171"/>
                </a:lnTo>
                <a:lnTo>
                  <a:pt x="1845490" y="180690"/>
                </a:lnTo>
                <a:lnTo>
                  <a:pt x="1824199" y="142282"/>
                </a:lnTo>
                <a:lnTo>
                  <a:pt x="1797904" y="107429"/>
                </a:lnTo>
                <a:lnTo>
                  <a:pt x="1767090" y="76615"/>
                </a:lnTo>
                <a:lnTo>
                  <a:pt x="1732237" y="50320"/>
                </a:lnTo>
                <a:lnTo>
                  <a:pt x="1693829" y="29029"/>
                </a:lnTo>
                <a:lnTo>
                  <a:pt x="1652348" y="13223"/>
                </a:lnTo>
                <a:lnTo>
                  <a:pt x="1608278" y="3386"/>
                </a:lnTo>
                <a:lnTo>
                  <a:pt x="1562100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31760" y="5051805"/>
            <a:ext cx="9975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tics,  Models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403" y="3188207"/>
            <a:ext cx="457200" cy="4572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21638" y="3266694"/>
            <a:ext cx="697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Log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1638" y="3874134"/>
            <a:ext cx="1120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Unstructured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Files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49452" y="2695955"/>
            <a:ext cx="7367270" cy="2980690"/>
            <a:chOff x="949452" y="2695955"/>
            <a:chExt cx="7367270" cy="2980690"/>
          </a:xfrm>
        </p:grpSpPr>
        <p:sp>
          <p:nvSpPr>
            <p:cNvPr id="14" name="object 14"/>
            <p:cNvSpPr/>
            <p:nvPr/>
          </p:nvSpPr>
          <p:spPr>
            <a:xfrm>
              <a:off x="4035353" y="3143262"/>
              <a:ext cx="741680" cy="808990"/>
            </a:xfrm>
            <a:custGeom>
              <a:avLst/>
              <a:gdLst/>
              <a:ahLst/>
              <a:cxnLst/>
              <a:rect l="l" t="t" r="r" b="b"/>
              <a:pathLst>
                <a:path w="741679" h="808989">
                  <a:moveTo>
                    <a:pt x="0" y="401132"/>
                  </a:moveTo>
                  <a:lnTo>
                    <a:pt x="4682" y="383653"/>
                  </a:lnTo>
                  <a:lnTo>
                    <a:pt x="22500" y="384748"/>
                  </a:lnTo>
                  <a:lnTo>
                    <a:pt x="39982" y="386891"/>
                  </a:lnTo>
                  <a:lnTo>
                    <a:pt x="56488" y="390322"/>
                  </a:lnTo>
                  <a:lnTo>
                    <a:pt x="71378" y="395283"/>
                  </a:lnTo>
                  <a:lnTo>
                    <a:pt x="79739" y="390556"/>
                  </a:lnTo>
                  <a:lnTo>
                    <a:pt x="89664" y="388688"/>
                  </a:lnTo>
                  <a:lnTo>
                    <a:pt x="100348" y="388835"/>
                  </a:lnTo>
                  <a:lnTo>
                    <a:pt x="110983" y="390150"/>
                  </a:lnTo>
                  <a:lnTo>
                    <a:pt x="146466" y="390444"/>
                  </a:lnTo>
                  <a:lnTo>
                    <a:pt x="182330" y="391744"/>
                  </a:lnTo>
                  <a:lnTo>
                    <a:pt x="217495" y="393768"/>
                  </a:lnTo>
                  <a:lnTo>
                    <a:pt x="250879" y="396232"/>
                  </a:lnTo>
                  <a:lnTo>
                    <a:pt x="243752" y="348190"/>
                  </a:lnTo>
                  <a:lnTo>
                    <a:pt x="240782" y="299125"/>
                  </a:lnTo>
                  <a:lnTo>
                    <a:pt x="243636" y="250588"/>
                  </a:lnTo>
                  <a:lnTo>
                    <a:pt x="253982" y="204129"/>
                  </a:lnTo>
                  <a:lnTo>
                    <a:pt x="273487" y="161300"/>
                  </a:lnTo>
                  <a:lnTo>
                    <a:pt x="303818" y="123651"/>
                  </a:lnTo>
                  <a:lnTo>
                    <a:pt x="308359" y="121938"/>
                  </a:lnTo>
                  <a:lnTo>
                    <a:pt x="309169" y="124085"/>
                  </a:lnTo>
                  <a:lnTo>
                    <a:pt x="312257" y="125373"/>
                  </a:lnTo>
                  <a:lnTo>
                    <a:pt x="346215" y="93248"/>
                  </a:lnTo>
                  <a:lnTo>
                    <a:pt x="386622" y="67888"/>
                  </a:lnTo>
                  <a:lnTo>
                    <a:pt x="429466" y="41961"/>
                  </a:lnTo>
                  <a:lnTo>
                    <a:pt x="497416" y="16326"/>
                  </a:lnTo>
                  <a:lnTo>
                    <a:pt x="586884" y="0"/>
                  </a:lnTo>
                  <a:lnTo>
                    <a:pt x="638202" y="436"/>
                  </a:lnTo>
                  <a:lnTo>
                    <a:pt x="687726" y="5794"/>
                  </a:lnTo>
                  <a:lnTo>
                    <a:pt x="707355" y="32877"/>
                  </a:lnTo>
                  <a:lnTo>
                    <a:pt x="714866" y="69130"/>
                  </a:lnTo>
                  <a:lnTo>
                    <a:pt x="722250" y="112789"/>
                  </a:lnTo>
                  <a:lnTo>
                    <a:pt x="741120" y="162806"/>
                  </a:lnTo>
                  <a:lnTo>
                    <a:pt x="733370" y="177532"/>
                  </a:lnTo>
                  <a:lnTo>
                    <a:pt x="722922" y="181665"/>
                  </a:lnTo>
                  <a:lnTo>
                    <a:pt x="714667" y="180431"/>
                  </a:lnTo>
                  <a:lnTo>
                    <a:pt x="664975" y="48714"/>
                  </a:lnTo>
                  <a:lnTo>
                    <a:pt x="656204" y="48151"/>
                  </a:lnTo>
                  <a:lnTo>
                    <a:pt x="649332" y="49401"/>
                  </a:lnTo>
                  <a:lnTo>
                    <a:pt x="642491" y="52020"/>
                  </a:lnTo>
                  <a:lnTo>
                    <a:pt x="636062" y="54644"/>
                  </a:lnTo>
                  <a:lnTo>
                    <a:pt x="632036" y="43972"/>
                  </a:lnTo>
                  <a:lnTo>
                    <a:pt x="625057" y="39247"/>
                  </a:lnTo>
                  <a:lnTo>
                    <a:pt x="602264" y="37002"/>
                  </a:lnTo>
                  <a:lnTo>
                    <a:pt x="577687" y="38418"/>
                  </a:lnTo>
                  <a:lnTo>
                    <a:pt x="553140" y="41202"/>
                  </a:lnTo>
                  <a:lnTo>
                    <a:pt x="530436" y="43062"/>
                  </a:lnTo>
                  <a:lnTo>
                    <a:pt x="483644" y="62487"/>
                  </a:lnTo>
                  <a:lnTo>
                    <a:pt x="438882" y="83503"/>
                  </a:lnTo>
                  <a:lnTo>
                    <a:pt x="397298" y="106653"/>
                  </a:lnTo>
                  <a:lnTo>
                    <a:pt x="360042" y="132483"/>
                  </a:lnTo>
                  <a:lnTo>
                    <a:pt x="328261" y="161534"/>
                  </a:lnTo>
                  <a:lnTo>
                    <a:pt x="303104" y="194352"/>
                  </a:lnTo>
                  <a:lnTo>
                    <a:pt x="285719" y="231481"/>
                  </a:lnTo>
                  <a:lnTo>
                    <a:pt x="277254" y="273463"/>
                  </a:lnTo>
                  <a:lnTo>
                    <a:pt x="278254" y="301599"/>
                  </a:lnTo>
                  <a:lnTo>
                    <a:pt x="282206" y="330458"/>
                  </a:lnTo>
                  <a:lnTo>
                    <a:pt x="287191" y="360765"/>
                  </a:lnTo>
                  <a:lnTo>
                    <a:pt x="291293" y="393243"/>
                  </a:lnTo>
                  <a:lnTo>
                    <a:pt x="305108" y="429861"/>
                  </a:lnTo>
                  <a:lnTo>
                    <a:pt x="299887" y="433232"/>
                  </a:lnTo>
                  <a:lnTo>
                    <a:pt x="294754" y="437045"/>
                  </a:lnTo>
                  <a:lnTo>
                    <a:pt x="291584" y="442185"/>
                  </a:lnTo>
                  <a:lnTo>
                    <a:pt x="239623" y="432626"/>
                  </a:lnTo>
                  <a:lnTo>
                    <a:pt x="183688" y="428017"/>
                  </a:lnTo>
                  <a:lnTo>
                    <a:pt x="124775" y="426708"/>
                  </a:lnTo>
                  <a:lnTo>
                    <a:pt x="65187" y="427044"/>
                  </a:lnTo>
                  <a:lnTo>
                    <a:pt x="103408" y="528354"/>
                  </a:lnTo>
                  <a:lnTo>
                    <a:pt x="78737" y="498440"/>
                  </a:lnTo>
                  <a:lnTo>
                    <a:pt x="47640" y="463098"/>
                  </a:lnTo>
                  <a:lnTo>
                    <a:pt x="41660" y="455426"/>
                  </a:lnTo>
                  <a:lnTo>
                    <a:pt x="31108" y="438637"/>
                  </a:lnTo>
                  <a:lnTo>
                    <a:pt x="25590" y="432174"/>
                  </a:lnTo>
                  <a:lnTo>
                    <a:pt x="15841" y="422900"/>
                  </a:lnTo>
                  <a:lnTo>
                    <a:pt x="5515" y="413384"/>
                  </a:lnTo>
                  <a:lnTo>
                    <a:pt x="0" y="401132"/>
                  </a:lnTo>
                  <a:close/>
                </a:path>
                <a:path w="741679" h="808989">
                  <a:moveTo>
                    <a:pt x="741120" y="162806"/>
                  </a:moveTo>
                  <a:lnTo>
                    <a:pt x="722250" y="112789"/>
                  </a:lnTo>
                  <a:lnTo>
                    <a:pt x="741498" y="162088"/>
                  </a:lnTo>
                  <a:lnTo>
                    <a:pt x="741120" y="162806"/>
                  </a:lnTo>
                  <a:close/>
                </a:path>
                <a:path w="741679" h="808989">
                  <a:moveTo>
                    <a:pt x="665339" y="64517"/>
                  </a:moveTo>
                  <a:lnTo>
                    <a:pt x="664975" y="48714"/>
                  </a:lnTo>
                  <a:lnTo>
                    <a:pt x="714667" y="180431"/>
                  </a:lnTo>
                  <a:lnTo>
                    <a:pt x="712346" y="180083"/>
                  </a:lnTo>
                  <a:lnTo>
                    <a:pt x="684015" y="104988"/>
                  </a:lnTo>
                  <a:lnTo>
                    <a:pt x="673918" y="82740"/>
                  </a:lnTo>
                  <a:lnTo>
                    <a:pt x="665339" y="64517"/>
                  </a:lnTo>
                  <a:close/>
                </a:path>
                <a:path w="741679" h="808989">
                  <a:moveTo>
                    <a:pt x="385469" y="439343"/>
                  </a:moveTo>
                  <a:lnTo>
                    <a:pt x="386297" y="394596"/>
                  </a:lnTo>
                  <a:lnTo>
                    <a:pt x="391871" y="353052"/>
                  </a:lnTo>
                  <a:lnTo>
                    <a:pt x="402434" y="311128"/>
                  </a:lnTo>
                  <a:lnTo>
                    <a:pt x="419117" y="270499"/>
                  </a:lnTo>
                  <a:lnTo>
                    <a:pt x="443051" y="232840"/>
                  </a:lnTo>
                  <a:lnTo>
                    <a:pt x="475368" y="199826"/>
                  </a:lnTo>
                  <a:lnTo>
                    <a:pt x="517199" y="173132"/>
                  </a:lnTo>
                  <a:lnTo>
                    <a:pt x="559379" y="156223"/>
                  </a:lnTo>
                  <a:lnTo>
                    <a:pt x="601491" y="146238"/>
                  </a:lnTo>
                  <a:lnTo>
                    <a:pt x="644392" y="139634"/>
                  </a:lnTo>
                  <a:lnTo>
                    <a:pt x="688935" y="132868"/>
                  </a:lnTo>
                  <a:lnTo>
                    <a:pt x="684015" y="104988"/>
                  </a:lnTo>
                  <a:lnTo>
                    <a:pt x="712346" y="180083"/>
                  </a:lnTo>
                  <a:lnTo>
                    <a:pt x="710196" y="179762"/>
                  </a:lnTo>
                  <a:lnTo>
                    <a:pt x="695234" y="177092"/>
                  </a:lnTo>
                  <a:lnTo>
                    <a:pt x="671486" y="175972"/>
                  </a:lnTo>
                  <a:lnTo>
                    <a:pt x="614185" y="183872"/>
                  </a:lnTo>
                  <a:lnTo>
                    <a:pt x="537757" y="210933"/>
                  </a:lnTo>
                  <a:lnTo>
                    <a:pt x="499493" y="237030"/>
                  </a:lnTo>
                  <a:lnTo>
                    <a:pt x="470734" y="268336"/>
                  </a:lnTo>
                  <a:lnTo>
                    <a:pt x="450680" y="303695"/>
                  </a:lnTo>
                  <a:lnTo>
                    <a:pt x="438530" y="341950"/>
                  </a:lnTo>
                  <a:lnTo>
                    <a:pt x="433484" y="381943"/>
                  </a:lnTo>
                  <a:lnTo>
                    <a:pt x="434743" y="422518"/>
                  </a:lnTo>
                  <a:lnTo>
                    <a:pt x="450580" y="464495"/>
                  </a:lnTo>
                  <a:lnTo>
                    <a:pt x="443791" y="464243"/>
                  </a:lnTo>
                  <a:lnTo>
                    <a:pt x="417345" y="465866"/>
                  </a:lnTo>
                  <a:lnTo>
                    <a:pt x="408905" y="464142"/>
                  </a:lnTo>
                  <a:lnTo>
                    <a:pt x="393489" y="457699"/>
                  </a:lnTo>
                  <a:lnTo>
                    <a:pt x="390410" y="450505"/>
                  </a:lnTo>
                  <a:lnTo>
                    <a:pt x="387575" y="444602"/>
                  </a:lnTo>
                  <a:lnTo>
                    <a:pt x="385469" y="439343"/>
                  </a:lnTo>
                  <a:close/>
                </a:path>
                <a:path w="741679" h="808989">
                  <a:moveTo>
                    <a:pt x="626836" y="50835"/>
                  </a:moveTo>
                  <a:lnTo>
                    <a:pt x="632036" y="43972"/>
                  </a:lnTo>
                  <a:lnTo>
                    <a:pt x="636062" y="54644"/>
                  </a:lnTo>
                  <a:lnTo>
                    <a:pt x="633807" y="55564"/>
                  </a:lnTo>
                  <a:lnTo>
                    <a:pt x="626836" y="50835"/>
                  </a:lnTo>
                  <a:close/>
                </a:path>
                <a:path w="741679" h="808989">
                  <a:moveTo>
                    <a:pt x="450580" y="464495"/>
                  </a:moveTo>
                  <a:lnTo>
                    <a:pt x="434743" y="422518"/>
                  </a:lnTo>
                  <a:lnTo>
                    <a:pt x="458958" y="428210"/>
                  </a:lnTo>
                  <a:lnTo>
                    <a:pt x="485595" y="430002"/>
                  </a:lnTo>
                  <a:lnTo>
                    <a:pt x="540232" y="426863"/>
                  </a:lnTo>
                  <a:lnTo>
                    <a:pt x="573811" y="415230"/>
                  </a:lnTo>
                  <a:lnTo>
                    <a:pt x="581948" y="413576"/>
                  </a:lnTo>
                  <a:lnTo>
                    <a:pt x="594418" y="416843"/>
                  </a:lnTo>
                  <a:lnTo>
                    <a:pt x="604054" y="424858"/>
                  </a:lnTo>
                  <a:lnTo>
                    <a:pt x="610463" y="435930"/>
                  </a:lnTo>
                  <a:lnTo>
                    <a:pt x="613247" y="448369"/>
                  </a:lnTo>
                  <a:lnTo>
                    <a:pt x="580914" y="487653"/>
                  </a:lnTo>
                  <a:lnTo>
                    <a:pt x="556577" y="518380"/>
                  </a:lnTo>
                  <a:lnTo>
                    <a:pt x="538085" y="469366"/>
                  </a:lnTo>
                  <a:lnTo>
                    <a:pt x="505986" y="467604"/>
                  </a:lnTo>
                  <a:lnTo>
                    <a:pt x="473946" y="465360"/>
                  </a:lnTo>
                  <a:lnTo>
                    <a:pt x="450580" y="464495"/>
                  </a:lnTo>
                  <a:close/>
                </a:path>
                <a:path w="741679" h="808989">
                  <a:moveTo>
                    <a:pt x="103408" y="528354"/>
                  </a:moveTo>
                  <a:lnTo>
                    <a:pt x="65187" y="427044"/>
                  </a:lnTo>
                  <a:lnTo>
                    <a:pt x="250351" y="663226"/>
                  </a:lnTo>
                  <a:lnTo>
                    <a:pt x="314901" y="744860"/>
                  </a:lnTo>
                  <a:lnTo>
                    <a:pt x="353091" y="704155"/>
                  </a:lnTo>
                  <a:lnTo>
                    <a:pt x="385737" y="665412"/>
                  </a:lnTo>
                  <a:lnTo>
                    <a:pt x="417501" y="626744"/>
                  </a:lnTo>
                  <a:lnTo>
                    <a:pt x="448502" y="587977"/>
                  </a:lnTo>
                  <a:lnTo>
                    <a:pt x="478856" y="548940"/>
                  </a:lnTo>
                  <a:lnTo>
                    <a:pt x="508678" y="509461"/>
                  </a:lnTo>
                  <a:lnTo>
                    <a:pt x="538085" y="469366"/>
                  </a:lnTo>
                  <a:lnTo>
                    <a:pt x="556577" y="518380"/>
                  </a:lnTo>
                  <a:lnTo>
                    <a:pt x="549572" y="527225"/>
                  </a:lnTo>
                  <a:lnTo>
                    <a:pt x="518842" y="566969"/>
                  </a:lnTo>
                  <a:lnTo>
                    <a:pt x="488348" y="606768"/>
                  </a:lnTo>
                  <a:lnTo>
                    <a:pt x="457709" y="646506"/>
                  </a:lnTo>
                  <a:lnTo>
                    <a:pt x="426548" y="686068"/>
                  </a:lnTo>
                  <a:lnTo>
                    <a:pt x="394486" y="725337"/>
                  </a:lnTo>
                  <a:lnTo>
                    <a:pt x="361144" y="764198"/>
                  </a:lnTo>
                  <a:lnTo>
                    <a:pt x="356740" y="774254"/>
                  </a:lnTo>
                  <a:lnTo>
                    <a:pt x="351533" y="783463"/>
                  </a:lnTo>
                  <a:lnTo>
                    <a:pt x="346175" y="792268"/>
                  </a:lnTo>
                  <a:lnTo>
                    <a:pt x="341318" y="801112"/>
                  </a:lnTo>
                  <a:lnTo>
                    <a:pt x="332878" y="799387"/>
                  </a:lnTo>
                  <a:lnTo>
                    <a:pt x="328489" y="808402"/>
                  </a:lnTo>
                  <a:lnTo>
                    <a:pt x="324601" y="804968"/>
                  </a:lnTo>
                  <a:lnTo>
                    <a:pt x="312587" y="800113"/>
                  </a:lnTo>
                  <a:lnTo>
                    <a:pt x="304059" y="790952"/>
                  </a:lnTo>
                  <a:lnTo>
                    <a:pt x="297205" y="779780"/>
                  </a:lnTo>
                  <a:lnTo>
                    <a:pt x="290141" y="768799"/>
                  </a:lnTo>
                  <a:lnTo>
                    <a:pt x="277557" y="752973"/>
                  </a:lnTo>
                  <a:lnTo>
                    <a:pt x="263743" y="736571"/>
                  </a:lnTo>
                  <a:lnTo>
                    <a:pt x="249626" y="719363"/>
                  </a:lnTo>
                  <a:lnTo>
                    <a:pt x="141728" y="576590"/>
                  </a:lnTo>
                  <a:lnTo>
                    <a:pt x="110148" y="536525"/>
                  </a:lnTo>
                  <a:lnTo>
                    <a:pt x="103408" y="528354"/>
                  </a:lnTo>
                  <a:close/>
                </a:path>
                <a:path w="741679" h="808989">
                  <a:moveTo>
                    <a:pt x="305108" y="429861"/>
                  </a:moveTo>
                  <a:lnTo>
                    <a:pt x="291293" y="393243"/>
                  </a:lnTo>
                  <a:lnTo>
                    <a:pt x="298246" y="399857"/>
                  </a:lnTo>
                  <a:lnTo>
                    <a:pt x="303146" y="407474"/>
                  </a:lnTo>
                  <a:lnTo>
                    <a:pt x="306495" y="416136"/>
                  </a:lnTo>
                  <a:lnTo>
                    <a:pt x="308794" y="425883"/>
                  </a:lnTo>
                  <a:lnTo>
                    <a:pt x="305171" y="429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452" y="4623816"/>
              <a:ext cx="440435" cy="4389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9652" y="5362955"/>
              <a:ext cx="615695" cy="3036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7267" y="3433572"/>
              <a:ext cx="1219200" cy="1219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4892" y="5373623"/>
              <a:ext cx="615695" cy="3023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7199" y="2695955"/>
              <a:ext cx="2537459" cy="210159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34464" y="4717796"/>
            <a:ext cx="87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Databases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9159" y="2847593"/>
            <a:ext cx="925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gori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hms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9114" y="3232149"/>
            <a:ext cx="10845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-Aggregation</a:t>
            </a:r>
            <a:endParaRPr sz="1600">
              <a:latin typeface="Calibri"/>
              <a:cs typeface="Calibri"/>
            </a:endParaRPr>
          </a:p>
          <a:p>
            <a:pPr marL="12700" marR="28321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-Machi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e  </a:t>
            </a:r>
            <a:r>
              <a:rPr sz="1600" spc="-10" dirty="0">
                <a:latin typeface="Calibri"/>
                <a:cs typeface="Calibri"/>
              </a:rPr>
              <a:t>Learning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-Correlation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-Clustering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7739" y="3892296"/>
            <a:ext cx="475488" cy="4754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2781299"/>
            <a:ext cx="5775960" cy="2982595"/>
          </a:xfrm>
          <a:custGeom>
            <a:avLst/>
            <a:gdLst/>
            <a:ahLst/>
            <a:cxnLst/>
            <a:rect l="l" t="t" r="r" b="b"/>
            <a:pathLst>
              <a:path w="5775959" h="2982595">
                <a:moveTo>
                  <a:pt x="1991868" y="331978"/>
                </a:moveTo>
                <a:lnTo>
                  <a:pt x="1988261" y="282917"/>
                </a:lnTo>
                <a:lnTo>
                  <a:pt x="1977809" y="236093"/>
                </a:lnTo>
                <a:lnTo>
                  <a:pt x="1961019" y="192011"/>
                </a:lnTo>
                <a:lnTo>
                  <a:pt x="1938388" y="151206"/>
                </a:lnTo>
                <a:lnTo>
                  <a:pt x="1910448" y="114160"/>
                </a:lnTo>
                <a:lnTo>
                  <a:pt x="1877707" y="81419"/>
                </a:lnTo>
                <a:lnTo>
                  <a:pt x="1840661" y="53479"/>
                </a:lnTo>
                <a:lnTo>
                  <a:pt x="1799856" y="30848"/>
                </a:lnTo>
                <a:lnTo>
                  <a:pt x="1755775" y="14058"/>
                </a:lnTo>
                <a:lnTo>
                  <a:pt x="1708950" y="3606"/>
                </a:lnTo>
                <a:lnTo>
                  <a:pt x="1659890" y="0"/>
                </a:lnTo>
                <a:lnTo>
                  <a:pt x="331990" y="0"/>
                </a:lnTo>
                <a:lnTo>
                  <a:pt x="282930" y="3606"/>
                </a:lnTo>
                <a:lnTo>
                  <a:pt x="236105" y="14058"/>
                </a:lnTo>
                <a:lnTo>
                  <a:pt x="192024" y="30848"/>
                </a:lnTo>
                <a:lnTo>
                  <a:pt x="151218" y="53479"/>
                </a:lnTo>
                <a:lnTo>
                  <a:pt x="114173" y="81419"/>
                </a:lnTo>
                <a:lnTo>
                  <a:pt x="81432" y="114160"/>
                </a:lnTo>
                <a:lnTo>
                  <a:pt x="53479" y="151206"/>
                </a:lnTo>
                <a:lnTo>
                  <a:pt x="30848" y="192011"/>
                </a:lnTo>
                <a:lnTo>
                  <a:pt x="14046" y="236093"/>
                </a:lnTo>
                <a:lnTo>
                  <a:pt x="3594" y="282917"/>
                </a:lnTo>
                <a:lnTo>
                  <a:pt x="0" y="331978"/>
                </a:lnTo>
                <a:lnTo>
                  <a:pt x="0" y="2620010"/>
                </a:lnTo>
                <a:lnTo>
                  <a:pt x="3594" y="2669082"/>
                </a:lnTo>
                <a:lnTo>
                  <a:pt x="14046" y="2715907"/>
                </a:lnTo>
                <a:lnTo>
                  <a:pt x="30848" y="2759989"/>
                </a:lnTo>
                <a:lnTo>
                  <a:pt x="53479" y="2800794"/>
                </a:lnTo>
                <a:lnTo>
                  <a:pt x="81432" y="2837840"/>
                </a:lnTo>
                <a:lnTo>
                  <a:pt x="114173" y="2870581"/>
                </a:lnTo>
                <a:lnTo>
                  <a:pt x="151218" y="2898521"/>
                </a:lnTo>
                <a:lnTo>
                  <a:pt x="192024" y="2921152"/>
                </a:lnTo>
                <a:lnTo>
                  <a:pt x="236105" y="2937941"/>
                </a:lnTo>
                <a:lnTo>
                  <a:pt x="282930" y="2948394"/>
                </a:lnTo>
                <a:lnTo>
                  <a:pt x="331990" y="2951988"/>
                </a:lnTo>
                <a:lnTo>
                  <a:pt x="1659890" y="2951988"/>
                </a:lnTo>
                <a:lnTo>
                  <a:pt x="1708950" y="2948394"/>
                </a:lnTo>
                <a:lnTo>
                  <a:pt x="1755775" y="2937941"/>
                </a:lnTo>
                <a:lnTo>
                  <a:pt x="1799856" y="2921152"/>
                </a:lnTo>
                <a:lnTo>
                  <a:pt x="1840661" y="2898521"/>
                </a:lnTo>
                <a:lnTo>
                  <a:pt x="1877707" y="2870581"/>
                </a:lnTo>
                <a:lnTo>
                  <a:pt x="1910448" y="2837840"/>
                </a:lnTo>
                <a:lnTo>
                  <a:pt x="1938388" y="2800794"/>
                </a:lnTo>
                <a:lnTo>
                  <a:pt x="1961019" y="2759989"/>
                </a:lnTo>
                <a:lnTo>
                  <a:pt x="1977809" y="2715907"/>
                </a:lnTo>
                <a:lnTo>
                  <a:pt x="1988261" y="2669082"/>
                </a:lnTo>
                <a:lnTo>
                  <a:pt x="1991868" y="2620010"/>
                </a:lnTo>
                <a:lnTo>
                  <a:pt x="1991868" y="331978"/>
                </a:lnTo>
                <a:close/>
              </a:path>
              <a:path w="5775959" h="2982595">
                <a:moveTo>
                  <a:pt x="5775960" y="521208"/>
                </a:moveTo>
                <a:lnTo>
                  <a:pt x="5773699" y="473798"/>
                </a:lnTo>
                <a:lnTo>
                  <a:pt x="5767082" y="427659"/>
                </a:lnTo>
                <a:lnTo>
                  <a:pt x="5756300" y="383006"/>
                </a:lnTo>
                <a:lnTo>
                  <a:pt x="5741555" y="340042"/>
                </a:lnTo>
                <a:lnTo>
                  <a:pt x="5723064" y="298970"/>
                </a:lnTo>
                <a:lnTo>
                  <a:pt x="5701030" y="260007"/>
                </a:lnTo>
                <a:lnTo>
                  <a:pt x="5675655" y="223342"/>
                </a:lnTo>
                <a:lnTo>
                  <a:pt x="5647156" y="189191"/>
                </a:lnTo>
                <a:lnTo>
                  <a:pt x="5615724" y="157759"/>
                </a:lnTo>
                <a:lnTo>
                  <a:pt x="5581574" y="129260"/>
                </a:lnTo>
                <a:lnTo>
                  <a:pt x="5544909" y="103886"/>
                </a:lnTo>
                <a:lnTo>
                  <a:pt x="5505945" y="81851"/>
                </a:lnTo>
                <a:lnTo>
                  <a:pt x="5464873" y="63360"/>
                </a:lnTo>
                <a:lnTo>
                  <a:pt x="5421909" y="48615"/>
                </a:lnTo>
                <a:lnTo>
                  <a:pt x="5377256" y="37833"/>
                </a:lnTo>
                <a:lnTo>
                  <a:pt x="5331117" y="31216"/>
                </a:lnTo>
                <a:lnTo>
                  <a:pt x="5283708" y="28956"/>
                </a:lnTo>
                <a:lnTo>
                  <a:pt x="2668524" y="28956"/>
                </a:lnTo>
                <a:lnTo>
                  <a:pt x="2621102" y="31216"/>
                </a:lnTo>
                <a:lnTo>
                  <a:pt x="2574963" y="37833"/>
                </a:lnTo>
                <a:lnTo>
                  <a:pt x="2530310" y="48615"/>
                </a:lnTo>
                <a:lnTo>
                  <a:pt x="2487345" y="63360"/>
                </a:lnTo>
                <a:lnTo>
                  <a:pt x="2446274" y="81851"/>
                </a:lnTo>
                <a:lnTo>
                  <a:pt x="2407310" y="103886"/>
                </a:lnTo>
                <a:lnTo>
                  <a:pt x="2370645" y="129260"/>
                </a:lnTo>
                <a:lnTo>
                  <a:pt x="2336495" y="157759"/>
                </a:lnTo>
                <a:lnTo>
                  <a:pt x="2305062" y="189191"/>
                </a:lnTo>
                <a:lnTo>
                  <a:pt x="2276564" y="223342"/>
                </a:lnTo>
                <a:lnTo>
                  <a:pt x="2251189" y="260007"/>
                </a:lnTo>
                <a:lnTo>
                  <a:pt x="2229154" y="298970"/>
                </a:lnTo>
                <a:lnTo>
                  <a:pt x="2210663" y="340042"/>
                </a:lnTo>
                <a:lnTo>
                  <a:pt x="2195919" y="383006"/>
                </a:lnTo>
                <a:lnTo>
                  <a:pt x="2185136" y="427659"/>
                </a:lnTo>
                <a:lnTo>
                  <a:pt x="2178520" y="473798"/>
                </a:lnTo>
                <a:lnTo>
                  <a:pt x="2176272" y="521208"/>
                </a:lnTo>
                <a:lnTo>
                  <a:pt x="2176272" y="2490216"/>
                </a:lnTo>
                <a:lnTo>
                  <a:pt x="2178520" y="2537637"/>
                </a:lnTo>
                <a:lnTo>
                  <a:pt x="2185136" y="2583777"/>
                </a:lnTo>
                <a:lnTo>
                  <a:pt x="2195919" y="2628430"/>
                </a:lnTo>
                <a:lnTo>
                  <a:pt x="2210663" y="2671394"/>
                </a:lnTo>
                <a:lnTo>
                  <a:pt x="2229154" y="2712466"/>
                </a:lnTo>
                <a:lnTo>
                  <a:pt x="2251189" y="2751429"/>
                </a:lnTo>
                <a:lnTo>
                  <a:pt x="2276564" y="2788094"/>
                </a:lnTo>
                <a:lnTo>
                  <a:pt x="2305062" y="2822244"/>
                </a:lnTo>
                <a:lnTo>
                  <a:pt x="2336495" y="2853677"/>
                </a:lnTo>
                <a:lnTo>
                  <a:pt x="2370645" y="2882176"/>
                </a:lnTo>
                <a:lnTo>
                  <a:pt x="2407310" y="2907550"/>
                </a:lnTo>
                <a:lnTo>
                  <a:pt x="2446274" y="2929585"/>
                </a:lnTo>
                <a:lnTo>
                  <a:pt x="2487345" y="2948076"/>
                </a:lnTo>
                <a:lnTo>
                  <a:pt x="2530310" y="2962821"/>
                </a:lnTo>
                <a:lnTo>
                  <a:pt x="2574963" y="2973603"/>
                </a:lnTo>
                <a:lnTo>
                  <a:pt x="2621102" y="2980220"/>
                </a:lnTo>
                <a:lnTo>
                  <a:pt x="2668524" y="2982468"/>
                </a:lnTo>
                <a:lnTo>
                  <a:pt x="5283708" y="2982468"/>
                </a:lnTo>
                <a:lnTo>
                  <a:pt x="5331117" y="2980220"/>
                </a:lnTo>
                <a:lnTo>
                  <a:pt x="5377256" y="2973603"/>
                </a:lnTo>
                <a:lnTo>
                  <a:pt x="5421909" y="2962821"/>
                </a:lnTo>
                <a:lnTo>
                  <a:pt x="5464873" y="2948076"/>
                </a:lnTo>
                <a:lnTo>
                  <a:pt x="5505945" y="2929585"/>
                </a:lnTo>
                <a:lnTo>
                  <a:pt x="5544909" y="2907550"/>
                </a:lnTo>
                <a:lnTo>
                  <a:pt x="5581574" y="2882176"/>
                </a:lnTo>
                <a:lnTo>
                  <a:pt x="5615724" y="2853677"/>
                </a:lnTo>
                <a:lnTo>
                  <a:pt x="5647156" y="2822244"/>
                </a:lnTo>
                <a:lnTo>
                  <a:pt x="5675655" y="2788094"/>
                </a:lnTo>
                <a:lnTo>
                  <a:pt x="5701030" y="2751429"/>
                </a:lnTo>
                <a:lnTo>
                  <a:pt x="5723064" y="2712466"/>
                </a:lnTo>
                <a:lnTo>
                  <a:pt x="5741555" y="2671394"/>
                </a:lnTo>
                <a:lnTo>
                  <a:pt x="5756300" y="2628430"/>
                </a:lnTo>
                <a:lnTo>
                  <a:pt x="5767082" y="2583777"/>
                </a:lnTo>
                <a:lnTo>
                  <a:pt x="5773699" y="2537637"/>
                </a:lnTo>
                <a:lnTo>
                  <a:pt x="5775960" y="2490216"/>
                </a:lnTo>
                <a:lnTo>
                  <a:pt x="5775960" y="521208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82066"/>
            <a:ext cx="559181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15" dirty="0"/>
              <a:t>Big</a:t>
            </a:r>
            <a:r>
              <a:rPr sz="4100" spc="-100" dirty="0"/>
              <a:t> </a:t>
            </a:r>
            <a:r>
              <a:rPr sz="4100" spc="-45" dirty="0"/>
              <a:t>Data</a:t>
            </a:r>
            <a:r>
              <a:rPr sz="4100" spc="-100" dirty="0"/>
              <a:t> </a:t>
            </a:r>
            <a:r>
              <a:rPr sz="4100" spc="-35" dirty="0"/>
              <a:t>Stream</a:t>
            </a:r>
            <a:r>
              <a:rPr sz="4100" spc="-130" dirty="0"/>
              <a:t> </a:t>
            </a:r>
            <a:r>
              <a:rPr sz="4100" spc="-40" dirty="0"/>
              <a:t>Processing</a:t>
            </a:r>
            <a:endParaRPr sz="4100"/>
          </a:p>
        </p:txBody>
      </p:sp>
      <p:sp>
        <p:nvSpPr>
          <p:cNvPr id="4" name="object 4"/>
          <p:cNvSpPr txBox="1"/>
          <p:nvPr/>
        </p:nvSpPr>
        <p:spPr>
          <a:xfrm>
            <a:off x="535940" y="763101"/>
            <a:ext cx="7166609" cy="165925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endParaRPr sz="2700" dirty="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7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10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8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arbitrary</a:t>
            </a:r>
            <a:endParaRPr sz="2800" dirty="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800" spc="-15" dirty="0">
                <a:latin typeface="Calibri Light"/>
                <a:cs typeface="Calibri Light"/>
              </a:rPr>
              <a:t>Examples: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Storm,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Samza,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Flink,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Spark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Streaming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8989" y="5316677"/>
            <a:ext cx="1595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Real-Time</a:t>
            </a:r>
            <a:r>
              <a:rPr sz="2000" spc="-15" dirty="0">
                <a:latin typeface="Calibri"/>
                <a:cs typeface="Calibri"/>
              </a:rPr>
              <a:t> Data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042" y="5273166"/>
            <a:ext cx="1916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Stream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8083" y="2810255"/>
            <a:ext cx="1874520" cy="2954020"/>
          </a:xfrm>
          <a:custGeom>
            <a:avLst/>
            <a:gdLst/>
            <a:ahLst/>
            <a:cxnLst/>
            <a:rect l="l" t="t" r="r" b="b"/>
            <a:pathLst>
              <a:path w="1874520" h="2954020">
                <a:moveTo>
                  <a:pt x="1562100" y="0"/>
                </a:moveTo>
                <a:lnTo>
                  <a:pt x="312420" y="0"/>
                </a:lnTo>
                <a:lnTo>
                  <a:pt x="266241" y="3386"/>
                </a:lnTo>
                <a:lnTo>
                  <a:pt x="222171" y="13223"/>
                </a:lnTo>
                <a:lnTo>
                  <a:pt x="180690" y="29029"/>
                </a:lnTo>
                <a:lnTo>
                  <a:pt x="142282" y="50320"/>
                </a:lnTo>
                <a:lnTo>
                  <a:pt x="107429" y="76615"/>
                </a:lnTo>
                <a:lnTo>
                  <a:pt x="76615" y="107429"/>
                </a:lnTo>
                <a:lnTo>
                  <a:pt x="50320" y="142282"/>
                </a:lnTo>
                <a:lnTo>
                  <a:pt x="29029" y="180690"/>
                </a:lnTo>
                <a:lnTo>
                  <a:pt x="13223" y="222171"/>
                </a:lnTo>
                <a:lnTo>
                  <a:pt x="3386" y="266241"/>
                </a:lnTo>
                <a:lnTo>
                  <a:pt x="0" y="312420"/>
                </a:lnTo>
                <a:lnTo>
                  <a:pt x="0" y="2641092"/>
                </a:lnTo>
                <a:lnTo>
                  <a:pt x="3386" y="2687258"/>
                </a:lnTo>
                <a:lnTo>
                  <a:pt x="13223" y="2731322"/>
                </a:lnTo>
                <a:lnTo>
                  <a:pt x="29029" y="2772799"/>
                </a:lnTo>
                <a:lnTo>
                  <a:pt x="50320" y="2811206"/>
                </a:lnTo>
                <a:lnTo>
                  <a:pt x="76615" y="2846061"/>
                </a:lnTo>
                <a:lnTo>
                  <a:pt x="107429" y="2876879"/>
                </a:lnTo>
                <a:lnTo>
                  <a:pt x="142282" y="2903178"/>
                </a:lnTo>
                <a:lnTo>
                  <a:pt x="180690" y="2924474"/>
                </a:lnTo>
                <a:lnTo>
                  <a:pt x="222171" y="2940284"/>
                </a:lnTo>
                <a:lnTo>
                  <a:pt x="266241" y="2950124"/>
                </a:lnTo>
                <a:lnTo>
                  <a:pt x="312420" y="2953512"/>
                </a:lnTo>
                <a:lnTo>
                  <a:pt x="1562100" y="2953512"/>
                </a:lnTo>
                <a:lnTo>
                  <a:pt x="1608278" y="2950124"/>
                </a:lnTo>
                <a:lnTo>
                  <a:pt x="1652348" y="2940284"/>
                </a:lnTo>
                <a:lnTo>
                  <a:pt x="1693829" y="2924474"/>
                </a:lnTo>
                <a:lnTo>
                  <a:pt x="1732237" y="2903178"/>
                </a:lnTo>
                <a:lnTo>
                  <a:pt x="1767090" y="2876879"/>
                </a:lnTo>
                <a:lnTo>
                  <a:pt x="1797904" y="2846061"/>
                </a:lnTo>
                <a:lnTo>
                  <a:pt x="1824199" y="2811206"/>
                </a:lnTo>
                <a:lnTo>
                  <a:pt x="1845490" y="2772799"/>
                </a:lnTo>
                <a:lnTo>
                  <a:pt x="1861296" y="2731322"/>
                </a:lnTo>
                <a:lnTo>
                  <a:pt x="1871133" y="2687258"/>
                </a:lnTo>
                <a:lnTo>
                  <a:pt x="1874520" y="2641092"/>
                </a:lnTo>
                <a:lnTo>
                  <a:pt x="1874520" y="312420"/>
                </a:lnTo>
                <a:lnTo>
                  <a:pt x="1871133" y="266241"/>
                </a:lnTo>
                <a:lnTo>
                  <a:pt x="1861296" y="222171"/>
                </a:lnTo>
                <a:lnTo>
                  <a:pt x="1845490" y="180690"/>
                </a:lnTo>
                <a:lnTo>
                  <a:pt x="1824199" y="142282"/>
                </a:lnTo>
                <a:lnTo>
                  <a:pt x="1797904" y="107429"/>
                </a:lnTo>
                <a:lnTo>
                  <a:pt x="1767090" y="76615"/>
                </a:lnTo>
                <a:lnTo>
                  <a:pt x="1732237" y="50320"/>
                </a:lnTo>
                <a:lnTo>
                  <a:pt x="1693829" y="29029"/>
                </a:lnTo>
                <a:lnTo>
                  <a:pt x="1652348" y="13223"/>
                </a:lnTo>
                <a:lnTo>
                  <a:pt x="1608278" y="3386"/>
                </a:lnTo>
                <a:lnTo>
                  <a:pt x="1562100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97369" y="3326129"/>
            <a:ext cx="15474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-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Notifications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Statistics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Aggregates</a:t>
            </a:r>
            <a:endParaRPr sz="1800">
              <a:latin typeface="Calibri"/>
              <a:cs typeface="Calibri"/>
            </a:endParaRPr>
          </a:p>
          <a:p>
            <a:pPr marL="355600" marR="64769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-  </a:t>
            </a:r>
            <a:r>
              <a:rPr sz="1800" spc="-10" dirty="0">
                <a:latin typeface="Calibri"/>
                <a:cs typeface="Calibri"/>
              </a:rPr>
              <a:t>dations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Models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Warnings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3188207"/>
            <a:ext cx="457200" cy="457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42974" y="3139820"/>
            <a:ext cx="1014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Sensor </a:t>
            </a:r>
            <a:r>
              <a:rPr sz="1600" spc="-15" dirty="0">
                <a:latin typeface="Calibri"/>
                <a:cs typeface="Calibri"/>
              </a:rPr>
              <a:t>Data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&amp;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IOT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1638" y="3874134"/>
            <a:ext cx="6934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Log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St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ea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49452" y="3474745"/>
            <a:ext cx="6041390" cy="2201545"/>
            <a:chOff x="949452" y="3474745"/>
            <a:chExt cx="6041390" cy="220154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452" y="4623815"/>
              <a:ext cx="440435" cy="4389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9652" y="5362955"/>
              <a:ext cx="615695" cy="303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4892" y="5373623"/>
              <a:ext cx="615695" cy="3023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7740" y="3892295"/>
              <a:ext cx="475488" cy="4754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4384" y="3736873"/>
              <a:ext cx="519658" cy="5013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2296" y="3756659"/>
              <a:ext cx="408431" cy="3901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92296" y="3756659"/>
              <a:ext cx="408940" cy="390525"/>
            </a:xfrm>
            <a:custGeom>
              <a:avLst/>
              <a:gdLst/>
              <a:ahLst/>
              <a:cxnLst/>
              <a:rect l="l" t="t" r="r" b="b"/>
              <a:pathLst>
                <a:path w="408939" h="390525">
                  <a:moveTo>
                    <a:pt x="0" y="65023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343407" y="0"/>
                  </a:lnTo>
                  <a:lnTo>
                    <a:pt x="368730" y="5105"/>
                  </a:lnTo>
                  <a:lnTo>
                    <a:pt x="389397" y="19034"/>
                  </a:lnTo>
                  <a:lnTo>
                    <a:pt x="403326" y="39701"/>
                  </a:lnTo>
                  <a:lnTo>
                    <a:pt x="408431" y="65023"/>
                  </a:lnTo>
                  <a:lnTo>
                    <a:pt x="408431" y="325119"/>
                  </a:lnTo>
                  <a:lnTo>
                    <a:pt x="403326" y="350442"/>
                  </a:lnTo>
                  <a:lnTo>
                    <a:pt x="389397" y="371109"/>
                  </a:lnTo>
                  <a:lnTo>
                    <a:pt x="368730" y="385038"/>
                  </a:lnTo>
                  <a:lnTo>
                    <a:pt x="343407" y="390144"/>
                  </a:lnTo>
                  <a:lnTo>
                    <a:pt x="65024" y="390144"/>
                  </a:lnTo>
                  <a:lnTo>
                    <a:pt x="39701" y="385038"/>
                  </a:lnTo>
                  <a:lnTo>
                    <a:pt x="19034" y="371109"/>
                  </a:lnTo>
                  <a:lnTo>
                    <a:pt x="5105" y="350442"/>
                  </a:lnTo>
                  <a:lnTo>
                    <a:pt x="0" y="325119"/>
                  </a:lnTo>
                  <a:lnTo>
                    <a:pt x="0" y="65023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4384" y="4311408"/>
              <a:ext cx="519658" cy="4998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2296" y="4331207"/>
              <a:ext cx="408431" cy="38861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92296" y="433120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39" h="388620">
                  <a:moveTo>
                    <a:pt x="0" y="64770"/>
                  </a:moveTo>
                  <a:lnTo>
                    <a:pt x="5083" y="39540"/>
                  </a:lnTo>
                  <a:lnTo>
                    <a:pt x="18954" y="18954"/>
                  </a:lnTo>
                  <a:lnTo>
                    <a:pt x="39540" y="5083"/>
                  </a:lnTo>
                  <a:lnTo>
                    <a:pt x="64769" y="0"/>
                  </a:lnTo>
                  <a:lnTo>
                    <a:pt x="343662" y="0"/>
                  </a:lnTo>
                  <a:lnTo>
                    <a:pt x="368891" y="5083"/>
                  </a:lnTo>
                  <a:lnTo>
                    <a:pt x="389477" y="18954"/>
                  </a:lnTo>
                  <a:lnTo>
                    <a:pt x="403348" y="39540"/>
                  </a:lnTo>
                  <a:lnTo>
                    <a:pt x="408431" y="64770"/>
                  </a:lnTo>
                  <a:lnTo>
                    <a:pt x="408431" y="323850"/>
                  </a:lnTo>
                  <a:lnTo>
                    <a:pt x="403348" y="349079"/>
                  </a:lnTo>
                  <a:lnTo>
                    <a:pt x="389477" y="369665"/>
                  </a:lnTo>
                  <a:lnTo>
                    <a:pt x="368891" y="383536"/>
                  </a:lnTo>
                  <a:lnTo>
                    <a:pt x="343662" y="388620"/>
                  </a:lnTo>
                  <a:lnTo>
                    <a:pt x="64769" y="388620"/>
                  </a:lnTo>
                  <a:lnTo>
                    <a:pt x="39540" y="383536"/>
                  </a:lnTo>
                  <a:lnTo>
                    <a:pt x="18954" y="369665"/>
                  </a:lnTo>
                  <a:lnTo>
                    <a:pt x="5083" y="349079"/>
                  </a:lnTo>
                  <a:lnTo>
                    <a:pt x="0" y="323850"/>
                  </a:lnTo>
                  <a:lnTo>
                    <a:pt x="0" y="64770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9911" y="3474745"/>
              <a:ext cx="518147" cy="5013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87823" y="3494531"/>
              <a:ext cx="406908" cy="3901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87823" y="3494531"/>
              <a:ext cx="407034" cy="390525"/>
            </a:xfrm>
            <a:custGeom>
              <a:avLst/>
              <a:gdLst/>
              <a:ahLst/>
              <a:cxnLst/>
              <a:rect l="l" t="t" r="r" b="b"/>
              <a:pathLst>
                <a:path w="407035" h="390525">
                  <a:moveTo>
                    <a:pt x="0" y="65023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341884" y="0"/>
                  </a:lnTo>
                  <a:lnTo>
                    <a:pt x="367206" y="5105"/>
                  </a:lnTo>
                  <a:lnTo>
                    <a:pt x="387873" y="19034"/>
                  </a:lnTo>
                  <a:lnTo>
                    <a:pt x="401802" y="39701"/>
                  </a:lnTo>
                  <a:lnTo>
                    <a:pt x="406908" y="65023"/>
                  </a:lnTo>
                  <a:lnTo>
                    <a:pt x="406908" y="325119"/>
                  </a:lnTo>
                  <a:lnTo>
                    <a:pt x="401802" y="350442"/>
                  </a:lnTo>
                  <a:lnTo>
                    <a:pt x="387873" y="371109"/>
                  </a:lnTo>
                  <a:lnTo>
                    <a:pt x="367206" y="385038"/>
                  </a:lnTo>
                  <a:lnTo>
                    <a:pt x="341884" y="390143"/>
                  </a:lnTo>
                  <a:lnTo>
                    <a:pt x="65024" y="390143"/>
                  </a:lnTo>
                  <a:lnTo>
                    <a:pt x="39701" y="385038"/>
                  </a:lnTo>
                  <a:lnTo>
                    <a:pt x="19034" y="371109"/>
                  </a:lnTo>
                  <a:lnTo>
                    <a:pt x="5105" y="350442"/>
                  </a:lnTo>
                  <a:lnTo>
                    <a:pt x="0" y="325119"/>
                  </a:lnTo>
                  <a:lnTo>
                    <a:pt x="0" y="65023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9911" y="4506480"/>
              <a:ext cx="518147" cy="4998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7823" y="4526279"/>
              <a:ext cx="406908" cy="3886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87823" y="4526279"/>
              <a:ext cx="407034" cy="388620"/>
            </a:xfrm>
            <a:custGeom>
              <a:avLst/>
              <a:gdLst/>
              <a:ahLst/>
              <a:cxnLst/>
              <a:rect l="l" t="t" r="r" b="b"/>
              <a:pathLst>
                <a:path w="407035" h="388620">
                  <a:moveTo>
                    <a:pt x="0" y="64770"/>
                  </a:moveTo>
                  <a:lnTo>
                    <a:pt x="5083" y="39540"/>
                  </a:lnTo>
                  <a:lnTo>
                    <a:pt x="18954" y="18954"/>
                  </a:lnTo>
                  <a:lnTo>
                    <a:pt x="39540" y="5083"/>
                  </a:lnTo>
                  <a:lnTo>
                    <a:pt x="64770" y="0"/>
                  </a:lnTo>
                  <a:lnTo>
                    <a:pt x="342138" y="0"/>
                  </a:lnTo>
                  <a:lnTo>
                    <a:pt x="367367" y="5083"/>
                  </a:lnTo>
                  <a:lnTo>
                    <a:pt x="387953" y="18954"/>
                  </a:lnTo>
                  <a:lnTo>
                    <a:pt x="401824" y="39540"/>
                  </a:lnTo>
                  <a:lnTo>
                    <a:pt x="406908" y="64770"/>
                  </a:lnTo>
                  <a:lnTo>
                    <a:pt x="406908" y="323850"/>
                  </a:lnTo>
                  <a:lnTo>
                    <a:pt x="401824" y="349079"/>
                  </a:lnTo>
                  <a:lnTo>
                    <a:pt x="387953" y="369665"/>
                  </a:lnTo>
                  <a:lnTo>
                    <a:pt x="367367" y="383536"/>
                  </a:lnTo>
                  <a:lnTo>
                    <a:pt x="342138" y="388620"/>
                  </a:lnTo>
                  <a:lnTo>
                    <a:pt x="64770" y="388620"/>
                  </a:lnTo>
                  <a:lnTo>
                    <a:pt x="39540" y="383536"/>
                  </a:lnTo>
                  <a:lnTo>
                    <a:pt x="18954" y="369665"/>
                  </a:lnTo>
                  <a:lnTo>
                    <a:pt x="5083" y="349079"/>
                  </a:lnTo>
                  <a:lnTo>
                    <a:pt x="0" y="323850"/>
                  </a:lnTo>
                  <a:lnTo>
                    <a:pt x="0" y="64770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6108" y="3736873"/>
              <a:ext cx="518147" cy="501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94019" y="3756659"/>
              <a:ext cx="406907" cy="3901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494019" y="3756659"/>
              <a:ext cx="407034" cy="390525"/>
            </a:xfrm>
            <a:custGeom>
              <a:avLst/>
              <a:gdLst/>
              <a:ahLst/>
              <a:cxnLst/>
              <a:rect l="l" t="t" r="r" b="b"/>
              <a:pathLst>
                <a:path w="407035" h="390525">
                  <a:moveTo>
                    <a:pt x="0" y="65023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341883" y="0"/>
                  </a:lnTo>
                  <a:lnTo>
                    <a:pt x="367206" y="5105"/>
                  </a:lnTo>
                  <a:lnTo>
                    <a:pt x="387873" y="19034"/>
                  </a:lnTo>
                  <a:lnTo>
                    <a:pt x="401802" y="39701"/>
                  </a:lnTo>
                  <a:lnTo>
                    <a:pt x="406907" y="65023"/>
                  </a:lnTo>
                  <a:lnTo>
                    <a:pt x="406907" y="325119"/>
                  </a:lnTo>
                  <a:lnTo>
                    <a:pt x="401802" y="350442"/>
                  </a:lnTo>
                  <a:lnTo>
                    <a:pt x="387873" y="371109"/>
                  </a:lnTo>
                  <a:lnTo>
                    <a:pt x="367206" y="385038"/>
                  </a:lnTo>
                  <a:lnTo>
                    <a:pt x="341883" y="390144"/>
                  </a:lnTo>
                  <a:lnTo>
                    <a:pt x="65024" y="390144"/>
                  </a:lnTo>
                  <a:lnTo>
                    <a:pt x="39701" y="385038"/>
                  </a:lnTo>
                  <a:lnTo>
                    <a:pt x="19034" y="371109"/>
                  </a:lnTo>
                  <a:lnTo>
                    <a:pt x="5105" y="350442"/>
                  </a:lnTo>
                  <a:lnTo>
                    <a:pt x="0" y="325119"/>
                  </a:lnTo>
                  <a:lnTo>
                    <a:pt x="0" y="65023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36108" y="4311408"/>
              <a:ext cx="518147" cy="4998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94019" y="4331207"/>
              <a:ext cx="406907" cy="3886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494019" y="4331207"/>
              <a:ext cx="407034" cy="388620"/>
            </a:xfrm>
            <a:custGeom>
              <a:avLst/>
              <a:gdLst/>
              <a:ahLst/>
              <a:cxnLst/>
              <a:rect l="l" t="t" r="r" b="b"/>
              <a:pathLst>
                <a:path w="407035" h="388620">
                  <a:moveTo>
                    <a:pt x="0" y="64770"/>
                  </a:moveTo>
                  <a:lnTo>
                    <a:pt x="5083" y="39540"/>
                  </a:lnTo>
                  <a:lnTo>
                    <a:pt x="18954" y="18954"/>
                  </a:lnTo>
                  <a:lnTo>
                    <a:pt x="39540" y="5083"/>
                  </a:lnTo>
                  <a:lnTo>
                    <a:pt x="64769" y="0"/>
                  </a:lnTo>
                  <a:lnTo>
                    <a:pt x="342138" y="0"/>
                  </a:lnTo>
                  <a:lnTo>
                    <a:pt x="367367" y="5083"/>
                  </a:lnTo>
                  <a:lnTo>
                    <a:pt x="387953" y="18954"/>
                  </a:lnTo>
                  <a:lnTo>
                    <a:pt x="401824" y="39540"/>
                  </a:lnTo>
                  <a:lnTo>
                    <a:pt x="406907" y="64770"/>
                  </a:lnTo>
                  <a:lnTo>
                    <a:pt x="406907" y="323850"/>
                  </a:lnTo>
                  <a:lnTo>
                    <a:pt x="401824" y="349079"/>
                  </a:lnTo>
                  <a:lnTo>
                    <a:pt x="387953" y="369665"/>
                  </a:lnTo>
                  <a:lnTo>
                    <a:pt x="367367" y="383536"/>
                  </a:lnTo>
                  <a:lnTo>
                    <a:pt x="342138" y="388620"/>
                  </a:lnTo>
                  <a:lnTo>
                    <a:pt x="64769" y="388620"/>
                  </a:lnTo>
                  <a:lnTo>
                    <a:pt x="39540" y="383536"/>
                  </a:lnTo>
                  <a:lnTo>
                    <a:pt x="18954" y="369665"/>
                  </a:lnTo>
                  <a:lnTo>
                    <a:pt x="5083" y="349079"/>
                  </a:lnTo>
                  <a:lnTo>
                    <a:pt x="0" y="323850"/>
                  </a:lnTo>
                  <a:lnTo>
                    <a:pt x="0" y="64770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5592" y="3673347"/>
              <a:ext cx="3497579" cy="1111885"/>
            </a:xfrm>
            <a:custGeom>
              <a:avLst/>
              <a:gdLst/>
              <a:ahLst/>
              <a:cxnLst/>
              <a:rect l="l" t="t" r="r" b="b"/>
              <a:pathLst>
                <a:path w="3497579" h="1111885">
                  <a:moveTo>
                    <a:pt x="808736" y="853313"/>
                  </a:moveTo>
                  <a:lnTo>
                    <a:pt x="793369" y="837438"/>
                  </a:lnTo>
                  <a:lnTo>
                    <a:pt x="705612" y="746760"/>
                  </a:lnTo>
                  <a:lnTo>
                    <a:pt x="690956" y="788454"/>
                  </a:lnTo>
                  <a:lnTo>
                    <a:pt x="74714" y="572008"/>
                  </a:lnTo>
                  <a:lnTo>
                    <a:pt x="690727" y="345567"/>
                  </a:lnTo>
                  <a:lnTo>
                    <a:pt x="705993" y="387096"/>
                  </a:lnTo>
                  <a:lnTo>
                    <a:pt x="791210" y="296545"/>
                  </a:lnTo>
                  <a:lnTo>
                    <a:pt x="807593" y="279146"/>
                  </a:lnTo>
                  <a:lnTo>
                    <a:pt x="660273" y="262636"/>
                  </a:lnTo>
                  <a:lnTo>
                    <a:pt x="675513" y="304152"/>
                  </a:lnTo>
                  <a:lnTo>
                    <a:pt x="2794" y="551307"/>
                  </a:lnTo>
                  <a:lnTo>
                    <a:pt x="8801" y="567690"/>
                  </a:lnTo>
                  <a:lnTo>
                    <a:pt x="0" y="592582"/>
                  </a:lnTo>
                  <a:lnTo>
                    <a:pt x="676313" y="830148"/>
                  </a:lnTo>
                  <a:lnTo>
                    <a:pt x="661670" y="871855"/>
                  </a:lnTo>
                  <a:lnTo>
                    <a:pt x="808736" y="853313"/>
                  </a:lnTo>
                  <a:close/>
                </a:path>
                <a:path w="3497579" h="1111885">
                  <a:moveTo>
                    <a:pt x="1602867" y="17018"/>
                  </a:moveTo>
                  <a:lnTo>
                    <a:pt x="1455039" y="28702"/>
                  </a:lnTo>
                  <a:lnTo>
                    <a:pt x="1477886" y="66548"/>
                  </a:lnTo>
                  <a:lnTo>
                    <a:pt x="1201420" y="233426"/>
                  </a:lnTo>
                  <a:lnTo>
                    <a:pt x="1224280" y="271272"/>
                  </a:lnTo>
                  <a:lnTo>
                    <a:pt x="1500746" y="104394"/>
                  </a:lnTo>
                  <a:lnTo>
                    <a:pt x="1523619" y="142240"/>
                  </a:lnTo>
                  <a:lnTo>
                    <a:pt x="1578749" y="55118"/>
                  </a:lnTo>
                  <a:lnTo>
                    <a:pt x="1602867" y="17018"/>
                  </a:lnTo>
                  <a:close/>
                </a:path>
                <a:path w="3497579" h="1111885">
                  <a:moveTo>
                    <a:pt x="1603502" y="1071499"/>
                  </a:moveTo>
                  <a:lnTo>
                    <a:pt x="1579880" y="1036574"/>
                  </a:lnTo>
                  <a:lnTo>
                    <a:pt x="1520444" y="948690"/>
                  </a:lnTo>
                  <a:lnTo>
                    <a:pt x="1498752" y="987272"/>
                  </a:lnTo>
                  <a:lnTo>
                    <a:pt x="1270635" y="859091"/>
                  </a:lnTo>
                  <a:lnTo>
                    <a:pt x="1517357" y="643597"/>
                  </a:lnTo>
                  <a:lnTo>
                    <a:pt x="1546479" y="676910"/>
                  </a:lnTo>
                  <a:lnTo>
                    <a:pt x="1579765" y="595757"/>
                  </a:lnTo>
                  <a:lnTo>
                    <a:pt x="1602740" y="539750"/>
                  </a:lnTo>
                  <a:lnTo>
                    <a:pt x="1459230" y="577088"/>
                  </a:lnTo>
                  <a:lnTo>
                    <a:pt x="1488274" y="610323"/>
                  </a:lnTo>
                  <a:lnTo>
                    <a:pt x="1229829" y="836155"/>
                  </a:lnTo>
                  <a:lnTo>
                    <a:pt x="1226693" y="834390"/>
                  </a:lnTo>
                  <a:lnTo>
                    <a:pt x="1221752" y="843203"/>
                  </a:lnTo>
                  <a:lnTo>
                    <a:pt x="1215136" y="848995"/>
                  </a:lnTo>
                  <a:lnTo>
                    <a:pt x="1217193" y="851369"/>
                  </a:lnTo>
                  <a:lnTo>
                    <a:pt x="1205103" y="872998"/>
                  </a:lnTo>
                  <a:lnTo>
                    <a:pt x="1477137" y="1025740"/>
                  </a:lnTo>
                  <a:lnTo>
                    <a:pt x="1455420" y="1064387"/>
                  </a:lnTo>
                  <a:lnTo>
                    <a:pt x="1603502" y="1071499"/>
                  </a:lnTo>
                  <a:close/>
                </a:path>
                <a:path w="3497579" h="1111885">
                  <a:moveTo>
                    <a:pt x="2409825" y="278384"/>
                  </a:moveTo>
                  <a:lnTo>
                    <a:pt x="2385326" y="236347"/>
                  </a:lnTo>
                  <a:lnTo>
                    <a:pt x="2335149" y="150241"/>
                  </a:lnTo>
                  <a:lnTo>
                    <a:pt x="2310917" y="187274"/>
                  </a:lnTo>
                  <a:lnTo>
                    <a:pt x="2025015" y="0"/>
                  </a:lnTo>
                  <a:lnTo>
                    <a:pt x="2000885" y="37084"/>
                  </a:lnTo>
                  <a:lnTo>
                    <a:pt x="2286698" y="224256"/>
                  </a:lnTo>
                  <a:lnTo>
                    <a:pt x="2262505" y="261239"/>
                  </a:lnTo>
                  <a:lnTo>
                    <a:pt x="2409825" y="278384"/>
                  </a:lnTo>
                  <a:close/>
                </a:path>
                <a:path w="3497579" h="1111885">
                  <a:moveTo>
                    <a:pt x="2409952" y="279146"/>
                  </a:moveTo>
                  <a:lnTo>
                    <a:pt x="2261997" y="287782"/>
                  </a:lnTo>
                  <a:lnTo>
                    <a:pt x="2284044" y="326085"/>
                  </a:lnTo>
                  <a:lnTo>
                    <a:pt x="1965325" y="509524"/>
                  </a:lnTo>
                  <a:lnTo>
                    <a:pt x="1987423" y="547878"/>
                  </a:lnTo>
                  <a:lnTo>
                    <a:pt x="2306116" y="364451"/>
                  </a:lnTo>
                  <a:lnTo>
                    <a:pt x="2328164" y="402717"/>
                  </a:lnTo>
                  <a:lnTo>
                    <a:pt x="2386152" y="315087"/>
                  </a:lnTo>
                  <a:lnTo>
                    <a:pt x="2409952" y="279146"/>
                  </a:lnTo>
                  <a:close/>
                </a:path>
                <a:path w="3497579" h="1111885">
                  <a:moveTo>
                    <a:pt x="2435860" y="843026"/>
                  </a:moveTo>
                  <a:lnTo>
                    <a:pt x="2287905" y="851662"/>
                  </a:lnTo>
                  <a:lnTo>
                    <a:pt x="2309952" y="889965"/>
                  </a:lnTo>
                  <a:lnTo>
                    <a:pt x="1991233" y="1073404"/>
                  </a:lnTo>
                  <a:lnTo>
                    <a:pt x="2013331" y="1111758"/>
                  </a:lnTo>
                  <a:lnTo>
                    <a:pt x="2332024" y="928331"/>
                  </a:lnTo>
                  <a:lnTo>
                    <a:pt x="2354072" y="966597"/>
                  </a:lnTo>
                  <a:lnTo>
                    <a:pt x="2412060" y="878967"/>
                  </a:lnTo>
                  <a:lnTo>
                    <a:pt x="2435860" y="843026"/>
                  </a:lnTo>
                  <a:close/>
                </a:path>
                <a:path w="3497579" h="1111885">
                  <a:moveTo>
                    <a:pt x="3497072" y="576326"/>
                  </a:moveTo>
                  <a:lnTo>
                    <a:pt x="3496500" y="576287"/>
                  </a:lnTo>
                  <a:lnTo>
                    <a:pt x="3477082" y="553085"/>
                  </a:lnTo>
                  <a:lnTo>
                    <a:pt x="3401949" y="463296"/>
                  </a:lnTo>
                  <a:lnTo>
                    <a:pt x="3384359" y="503770"/>
                  </a:lnTo>
                  <a:lnTo>
                    <a:pt x="2824861" y="260350"/>
                  </a:lnTo>
                  <a:lnTo>
                    <a:pt x="2807335" y="300990"/>
                  </a:lnTo>
                  <a:lnTo>
                    <a:pt x="3366732" y="544296"/>
                  </a:lnTo>
                  <a:lnTo>
                    <a:pt x="3357753" y="564946"/>
                  </a:lnTo>
                  <a:lnTo>
                    <a:pt x="3349371" y="564261"/>
                  </a:lnTo>
                  <a:lnTo>
                    <a:pt x="3353536" y="574662"/>
                  </a:lnTo>
                  <a:lnTo>
                    <a:pt x="3349117" y="584835"/>
                  </a:lnTo>
                  <a:lnTo>
                    <a:pt x="3357448" y="584403"/>
                  </a:lnTo>
                  <a:lnTo>
                    <a:pt x="3365830" y="605269"/>
                  </a:lnTo>
                  <a:lnTo>
                    <a:pt x="2807843" y="829564"/>
                  </a:lnTo>
                  <a:lnTo>
                    <a:pt x="2824353" y="870585"/>
                  </a:lnTo>
                  <a:lnTo>
                    <a:pt x="3382302" y="646303"/>
                  </a:lnTo>
                  <a:lnTo>
                    <a:pt x="3398774" y="687324"/>
                  </a:lnTo>
                  <a:lnTo>
                    <a:pt x="3478733" y="597027"/>
                  </a:lnTo>
                  <a:lnTo>
                    <a:pt x="3496475" y="576999"/>
                  </a:lnTo>
                  <a:lnTo>
                    <a:pt x="3497072" y="576961"/>
                  </a:lnTo>
                  <a:lnTo>
                    <a:pt x="3496792" y="576643"/>
                  </a:lnTo>
                  <a:lnTo>
                    <a:pt x="3497072" y="576326"/>
                  </a:lnTo>
                  <a:close/>
                </a:path>
              </a:pathLst>
            </a:custGeom>
            <a:solidFill>
              <a:srgbClr val="2B49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9911" y="3997477"/>
              <a:ext cx="518147" cy="50137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7823" y="4017263"/>
              <a:ext cx="406908" cy="3901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87823" y="4017263"/>
              <a:ext cx="407034" cy="390525"/>
            </a:xfrm>
            <a:custGeom>
              <a:avLst/>
              <a:gdLst/>
              <a:ahLst/>
              <a:cxnLst/>
              <a:rect l="l" t="t" r="r" b="b"/>
              <a:pathLst>
                <a:path w="407035" h="390525">
                  <a:moveTo>
                    <a:pt x="0" y="65024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341884" y="0"/>
                  </a:lnTo>
                  <a:lnTo>
                    <a:pt x="367206" y="5105"/>
                  </a:lnTo>
                  <a:lnTo>
                    <a:pt x="387873" y="19034"/>
                  </a:lnTo>
                  <a:lnTo>
                    <a:pt x="401802" y="39701"/>
                  </a:lnTo>
                  <a:lnTo>
                    <a:pt x="406908" y="65024"/>
                  </a:lnTo>
                  <a:lnTo>
                    <a:pt x="406908" y="325119"/>
                  </a:lnTo>
                  <a:lnTo>
                    <a:pt x="401802" y="350442"/>
                  </a:lnTo>
                  <a:lnTo>
                    <a:pt x="387873" y="371109"/>
                  </a:lnTo>
                  <a:lnTo>
                    <a:pt x="367206" y="385038"/>
                  </a:lnTo>
                  <a:lnTo>
                    <a:pt x="341884" y="390144"/>
                  </a:lnTo>
                  <a:lnTo>
                    <a:pt x="65024" y="390144"/>
                  </a:lnTo>
                  <a:lnTo>
                    <a:pt x="39701" y="385038"/>
                  </a:lnTo>
                  <a:lnTo>
                    <a:pt x="19034" y="371109"/>
                  </a:lnTo>
                  <a:lnTo>
                    <a:pt x="5105" y="350442"/>
                  </a:lnTo>
                  <a:lnTo>
                    <a:pt x="0" y="325119"/>
                  </a:lnTo>
                  <a:lnTo>
                    <a:pt x="0" y="65024"/>
                  </a:lnTo>
                  <a:close/>
                </a:path>
              </a:pathLst>
            </a:custGeom>
            <a:ln w="9144">
              <a:solidFill>
                <a:srgbClr val="2B49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42587" y="3790187"/>
              <a:ext cx="321563" cy="32156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8872" y="4375403"/>
              <a:ext cx="321563" cy="32156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5923" y="3529583"/>
              <a:ext cx="321563" cy="3200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5923" y="4053839"/>
              <a:ext cx="321563" cy="3215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5923" y="4559807"/>
              <a:ext cx="321563" cy="32156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50408" y="4375403"/>
              <a:ext cx="321563" cy="32156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33643" y="3802379"/>
              <a:ext cx="321563" cy="32003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439925" y="4582159"/>
            <a:ext cx="921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DB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Change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Streams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5255767"/>
            <a:ext cx="7255509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76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10" dirty="0">
                <a:latin typeface="Calibri Light"/>
                <a:cs typeface="Calibri Light"/>
              </a:rPr>
              <a:t>Examples: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Firebase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(CP),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Parse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(CP),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Meteor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(CP), </a:t>
            </a:r>
            <a:r>
              <a:rPr sz="2800" spc="-6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Lambda/Kappa</a:t>
            </a:r>
            <a:r>
              <a:rPr sz="2800" spc="-3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Architecture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82066"/>
            <a:ext cx="429260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40" dirty="0"/>
              <a:t>Real-Time</a:t>
            </a:r>
            <a:r>
              <a:rPr sz="4100" spc="-165" dirty="0"/>
              <a:t> </a:t>
            </a:r>
            <a:r>
              <a:rPr sz="4100" spc="-40" dirty="0"/>
              <a:t>Databases</a:t>
            </a:r>
            <a:endParaRPr sz="4100"/>
          </a:p>
        </p:txBody>
      </p:sp>
      <p:sp>
        <p:nvSpPr>
          <p:cNvPr id="4" name="object 4"/>
          <p:cNvSpPr txBox="1"/>
          <p:nvPr/>
        </p:nvSpPr>
        <p:spPr>
          <a:xfrm>
            <a:off x="535940" y="763101"/>
            <a:ext cx="6926580" cy="165925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endParaRPr sz="2700" dirty="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27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800" spc="-35" dirty="0">
                <a:latin typeface="Calibri Light"/>
                <a:cs typeface="Calibri Light"/>
              </a:rPr>
              <a:t>Data</a:t>
            </a:r>
            <a:r>
              <a:rPr sz="2800" spc="-8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model: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several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data </a:t>
            </a:r>
            <a:r>
              <a:rPr sz="2800" spc="-5" dirty="0">
                <a:latin typeface="Calibri Light"/>
                <a:cs typeface="Calibri Light"/>
              </a:rPr>
              <a:t>models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possible</a:t>
            </a:r>
            <a:endParaRPr sz="2800" dirty="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800" spc="-30" dirty="0">
                <a:latin typeface="Calibri Light"/>
                <a:cs typeface="Calibri Light"/>
              </a:rPr>
              <a:t>Interface: </a:t>
            </a:r>
            <a:r>
              <a:rPr sz="2800" spc="-25" dirty="0">
                <a:latin typeface="Calibri Light"/>
                <a:cs typeface="Calibri Light"/>
              </a:rPr>
              <a:t>CRUD,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Querys</a:t>
            </a:r>
            <a:r>
              <a:rPr sz="2800" spc="2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+</a:t>
            </a:r>
            <a:r>
              <a:rPr sz="2800" spc="1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Continuous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Queries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594" y="2858261"/>
            <a:ext cx="1317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Segoe Print"/>
                <a:cs typeface="Segoe Print"/>
              </a:rPr>
              <a:t>Subscribing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5885" y="3132582"/>
            <a:ext cx="69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C</a:t>
            </a:r>
            <a:r>
              <a:rPr sz="1800" b="1" spc="5" dirty="0">
                <a:latin typeface="Segoe Print"/>
                <a:cs typeface="Segoe Print"/>
              </a:rPr>
              <a:t>l</a:t>
            </a:r>
            <a:r>
              <a:rPr sz="1800" b="1" spc="-5" dirty="0">
                <a:latin typeface="Segoe Print"/>
                <a:cs typeface="Segoe Print"/>
              </a:rPr>
              <a:t>ient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36886" y="3116464"/>
            <a:ext cx="469265" cy="316865"/>
          </a:xfrm>
          <a:custGeom>
            <a:avLst/>
            <a:gdLst/>
            <a:ahLst/>
            <a:cxnLst/>
            <a:rect l="l" t="t" r="r" b="b"/>
            <a:pathLst>
              <a:path w="469264" h="316864">
                <a:moveTo>
                  <a:pt x="207512" y="309617"/>
                </a:moveTo>
                <a:lnTo>
                  <a:pt x="201638" y="316078"/>
                </a:lnTo>
                <a:lnTo>
                  <a:pt x="155487" y="307303"/>
                </a:lnTo>
                <a:lnTo>
                  <a:pt x="110316" y="305021"/>
                </a:lnTo>
                <a:lnTo>
                  <a:pt x="65756" y="306797"/>
                </a:lnTo>
                <a:lnTo>
                  <a:pt x="21440" y="310198"/>
                </a:lnTo>
                <a:lnTo>
                  <a:pt x="17438" y="313019"/>
                </a:lnTo>
                <a:lnTo>
                  <a:pt x="13109" y="313676"/>
                </a:lnTo>
                <a:lnTo>
                  <a:pt x="9224" y="316414"/>
                </a:lnTo>
                <a:lnTo>
                  <a:pt x="5887" y="313953"/>
                </a:lnTo>
                <a:lnTo>
                  <a:pt x="1117" y="310184"/>
                </a:lnTo>
                <a:lnTo>
                  <a:pt x="0" y="299196"/>
                </a:lnTo>
                <a:lnTo>
                  <a:pt x="3741" y="286019"/>
                </a:lnTo>
                <a:lnTo>
                  <a:pt x="10328" y="273137"/>
                </a:lnTo>
                <a:lnTo>
                  <a:pt x="20484" y="261441"/>
                </a:lnTo>
                <a:lnTo>
                  <a:pt x="45321" y="237782"/>
                </a:lnTo>
                <a:lnTo>
                  <a:pt x="58245" y="223800"/>
                </a:lnTo>
                <a:lnTo>
                  <a:pt x="85211" y="192000"/>
                </a:lnTo>
                <a:lnTo>
                  <a:pt x="142980" y="115743"/>
                </a:lnTo>
                <a:lnTo>
                  <a:pt x="201812" y="35968"/>
                </a:lnTo>
                <a:lnTo>
                  <a:pt x="202623" y="35845"/>
                </a:lnTo>
                <a:lnTo>
                  <a:pt x="209767" y="39191"/>
                </a:lnTo>
                <a:lnTo>
                  <a:pt x="209499" y="44767"/>
                </a:lnTo>
                <a:lnTo>
                  <a:pt x="211377" y="47434"/>
                </a:lnTo>
                <a:lnTo>
                  <a:pt x="35496" y="285925"/>
                </a:lnTo>
                <a:lnTo>
                  <a:pt x="37661" y="285596"/>
                </a:lnTo>
                <a:lnTo>
                  <a:pt x="41070" y="286186"/>
                </a:lnTo>
                <a:lnTo>
                  <a:pt x="44154" y="284612"/>
                </a:lnTo>
                <a:lnTo>
                  <a:pt x="68377" y="265612"/>
                </a:lnTo>
                <a:lnTo>
                  <a:pt x="92550" y="247657"/>
                </a:lnTo>
                <a:lnTo>
                  <a:pt x="117313" y="230858"/>
                </a:lnTo>
                <a:lnTo>
                  <a:pt x="143304" y="215326"/>
                </a:lnTo>
                <a:lnTo>
                  <a:pt x="138706" y="221560"/>
                </a:lnTo>
                <a:lnTo>
                  <a:pt x="134438" y="229960"/>
                </a:lnTo>
                <a:lnTo>
                  <a:pt x="148323" y="221557"/>
                </a:lnTo>
                <a:lnTo>
                  <a:pt x="104487" y="280997"/>
                </a:lnTo>
                <a:lnTo>
                  <a:pt x="156583" y="283335"/>
                </a:lnTo>
                <a:lnTo>
                  <a:pt x="181039" y="284953"/>
                </a:lnTo>
                <a:lnTo>
                  <a:pt x="207302" y="287541"/>
                </a:lnTo>
                <a:lnTo>
                  <a:pt x="210313" y="295145"/>
                </a:lnTo>
                <a:lnTo>
                  <a:pt x="210394" y="302571"/>
                </a:lnTo>
                <a:lnTo>
                  <a:pt x="207512" y="309617"/>
                </a:lnTo>
                <a:close/>
              </a:path>
              <a:path w="469264" h="316864">
                <a:moveTo>
                  <a:pt x="201812" y="35968"/>
                </a:moveTo>
                <a:lnTo>
                  <a:pt x="142980" y="115743"/>
                </a:lnTo>
                <a:lnTo>
                  <a:pt x="165838" y="84219"/>
                </a:lnTo>
                <a:lnTo>
                  <a:pt x="187264" y="51459"/>
                </a:lnTo>
                <a:lnTo>
                  <a:pt x="191535" y="43061"/>
                </a:lnTo>
                <a:lnTo>
                  <a:pt x="193967" y="37157"/>
                </a:lnTo>
                <a:lnTo>
                  <a:pt x="201812" y="35968"/>
                </a:lnTo>
                <a:close/>
              </a:path>
              <a:path w="469264" h="316864">
                <a:moveTo>
                  <a:pt x="164191" y="135938"/>
                </a:moveTo>
                <a:lnTo>
                  <a:pt x="131176" y="177037"/>
                </a:lnTo>
                <a:lnTo>
                  <a:pt x="63564" y="252403"/>
                </a:lnTo>
                <a:lnTo>
                  <a:pt x="35496" y="285925"/>
                </a:lnTo>
                <a:lnTo>
                  <a:pt x="211377" y="47434"/>
                </a:lnTo>
                <a:lnTo>
                  <a:pt x="212316" y="48767"/>
                </a:lnTo>
                <a:lnTo>
                  <a:pt x="192326" y="93057"/>
                </a:lnTo>
                <a:lnTo>
                  <a:pt x="164191" y="135938"/>
                </a:lnTo>
                <a:close/>
              </a:path>
              <a:path w="469264" h="316864">
                <a:moveTo>
                  <a:pt x="254545" y="189602"/>
                </a:moveTo>
                <a:lnTo>
                  <a:pt x="253627" y="190847"/>
                </a:lnTo>
                <a:lnTo>
                  <a:pt x="219575" y="211077"/>
                </a:lnTo>
                <a:lnTo>
                  <a:pt x="104487" y="280997"/>
                </a:lnTo>
                <a:lnTo>
                  <a:pt x="148323" y="221557"/>
                </a:lnTo>
                <a:lnTo>
                  <a:pt x="178275" y="203429"/>
                </a:lnTo>
                <a:lnTo>
                  <a:pt x="221525" y="174411"/>
                </a:lnTo>
                <a:lnTo>
                  <a:pt x="264152" y="143183"/>
                </a:lnTo>
                <a:lnTo>
                  <a:pt x="306120" y="110022"/>
                </a:lnTo>
                <a:lnTo>
                  <a:pt x="309681" y="107018"/>
                </a:lnTo>
                <a:lnTo>
                  <a:pt x="250810" y="186847"/>
                </a:lnTo>
                <a:lnTo>
                  <a:pt x="254545" y="189602"/>
                </a:lnTo>
                <a:close/>
              </a:path>
              <a:path w="469264" h="316864">
                <a:moveTo>
                  <a:pt x="324944" y="94143"/>
                </a:moveTo>
                <a:lnTo>
                  <a:pt x="257303" y="185862"/>
                </a:lnTo>
                <a:lnTo>
                  <a:pt x="252649" y="184352"/>
                </a:lnTo>
                <a:lnTo>
                  <a:pt x="309681" y="107018"/>
                </a:lnTo>
                <a:lnTo>
                  <a:pt x="324944" y="94143"/>
                </a:lnTo>
                <a:close/>
              </a:path>
              <a:path w="469264" h="316864">
                <a:moveTo>
                  <a:pt x="295817" y="162307"/>
                </a:moveTo>
                <a:lnTo>
                  <a:pt x="287452" y="164527"/>
                </a:lnTo>
                <a:lnTo>
                  <a:pt x="279906" y="171500"/>
                </a:lnTo>
                <a:lnTo>
                  <a:pt x="273689" y="177649"/>
                </a:lnTo>
                <a:lnTo>
                  <a:pt x="269309" y="177394"/>
                </a:lnTo>
                <a:lnTo>
                  <a:pt x="264711" y="183629"/>
                </a:lnTo>
                <a:lnTo>
                  <a:pt x="259791" y="187696"/>
                </a:lnTo>
                <a:lnTo>
                  <a:pt x="253297" y="188681"/>
                </a:lnTo>
                <a:lnTo>
                  <a:pt x="257303" y="185862"/>
                </a:lnTo>
                <a:lnTo>
                  <a:pt x="324944" y="94143"/>
                </a:lnTo>
                <a:lnTo>
                  <a:pt x="347393" y="75205"/>
                </a:lnTo>
                <a:lnTo>
                  <a:pt x="367572" y="57188"/>
                </a:lnTo>
                <a:lnTo>
                  <a:pt x="292082" y="159552"/>
                </a:lnTo>
                <a:lnTo>
                  <a:pt x="293326" y="160469"/>
                </a:lnTo>
                <a:lnTo>
                  <a:pt x="295492" y="160144"/>
                </a:lnTo>
                <a:lnTo>
                  <a:pt x="295817" y="162307"/>
                </a:lnTo>
                <a:close/>
              </a:path>
              <a:path w="469264" h="316864">
                <a:moveTo>
                  <a:pt x="340173" y="133434"/>
                </a:moveTo>
                <a:lnTo>
                  <a:pt x="329492" y="139449"/>
                </a:lnTo>
                <a:lnTo>
                  <a:pt x="319915" y="145918"/>
                </a:lnTo>
                <a:lnTo>
                  <a:pt x="310460" y="153199"/>
                </a:lnTo>
                <a:lnTo>
                  <a:pt x="300145" y="161646"/>
                </a:lnTo>
                <a:lnTo>
                  <a:pt x="297332" y="157649"/>
                </a:lnTo>
                <a:lnTo>
                  <a:pt x="295165" y="157974"/>
                </a:lnTo>
                <a:lnTo>
                  <a:pt x="292082" y="159552"/>
                </a:lnTo>
                <a:lnTo>
                  <a:pt x="367572" y="57188"/>
                </a:lnTo>
                <a:lnTo>
                  <a:pt x="387935" y="39007"/>
                </a:lnTo>
                <a:lnTo>
                  <a:pt x="427712" y="1705"/>
                </a:lnTo>
                <a:lnTo>
                  <a:pt x="429874" y="1377"/>
                </a:lnTo>
                <a:lnTo>
                  <a:pt x="333354" y="132256"/>
                </a:lnTo>
                <a:lnTo>
                  <a:pt x="336764" y="132849"/>
                </a:lnTo>
                <a:lnTo>
                  <a:pt x="338297" y="130770"/>
                </a:lnTo>
                <a:lnTo>
                  <a:pt x="340173" y="133434"/>
                </a:lnTo>
                <a:close/>
              </a:path>
              <a:path w="469264" h="316864">
                <a:moveTo>
                  <a:pt x="337064" y="131120"/>
                </a:moveTo>
                <a:lnTo>
                  <a:pt x="333354" y="132256"/>
                </a:lnTo>
                <a:lnTo>
                  <a:pt x="429874" y="1377"/>
                </a:lnTo>
                <a:lnTo>
                  <a:pt x="432036" y="1049"/>
                </a:lnTo>
                <a:lnTo>
                  <a:pt x="337356" y="129434"/>
                </a:lnTo>
                <a:lnTo>
                  <a:pt x="337064" y="131120"/>
                </a:lnTo>
                <a:close/>
              </a:path>
              <a:path w="469264" h="316864">
                <a:moveTo>
                  <a:pt x="338281" y="130747"/>
                </a:moveTo>
                <a:lnTo>
                  <a:pt x="337064" y="131120"/>
                </a:lnTo>
                <a:lnTo>
                  <a:pt x="337356" y="129434"/>
                </a:lnTo>
                <a:lnTo>
                  <a:pt x="338281" y="130747"/>
                </a:lnTo>
                <a:close/>
              </a:path>
              <a:path w="469264" h="316864">
                <a:moveTo>
                  <a:pt x="367503" y="111780"/>
                </a:moveTo>
                <a:lnTo>
                  <a:pt x="363864" y="114346"/>
                </a:lnTo>
                <a:lnTo>
                  <a:pt x="355333" y="120050"/>
                </a:lnTo>
                <a:lnTo>
                  <a:pt x="348510" y="125391"/>
                </a:lnTo>
                <a:lnTo>
                  <a:pt x="341737" y="129688"/>
                </a:lnTo>
                <a:lnTo>
                  <a:pt x="338281" y="130747"/>
                </a:lnTo>
                <a:lnTo>
                  <a:pt x="337356" y="129434"/>
                </a:lnTo>
                <a:lnTo>
                  <a:pt x="432036" y="1049"/>
                </a:lnTo>
                <a:lnTo>
                  <a:pt x="434205" y="720"/>
                </a:lnTo>
                <a:lnTo>
                  <a:pt x="435508" y="9377"/>
                </a:lnTo>
                <a:lnTo>
                  <a:pt x="437211" y="9673"/>
                </a:lnTo>
                <a:lnTo>
                  <a:pt x="363212" y="110014"/>
                </a:lnTo>
                <a:lnTo>
                  <a:pt x="367349" y="111356"/>
                </a:lnTo>
                <a:lnTo>
                  <a:pt x="367503" y="111780"/>
                </a:lnTo>
                <a:close/>
              </a:path>
              <a:path w="469264" h="316864">
                <a:moveTo>
                  <a:pt x="338297" y="130770"/>
                </a:moveTo>
                <a:lnTo>
                  <a:pt x="336764" y="132849"/>
                </a:lnTo>
                <a:lnTo>
                  <a:pt x="337064" y="131120"/>
                </a:lnTo>
                <a:lnTo>
                  <a:pt x="338281" y="130747"/>
                </a:lnTo>
                <a:close/>
              </a:path>
              <a:path w="469264" h="316864">
                <a:moveTo>
                  <a:pt x="367867" y="111522"/>
                </a:moveTo>
                <a:lnTo>
                  <a:pt x="367349" y="111356"/>
                </a:lnTo>
                <a:lnTo>
                  <a:pt x="366297" y="108444"/>
                </a:lnTo>
                <a:lnTo>
                  <a:pt x="364130" y="108769"/>
                </a:lnTo>
                <a:lnTo>
                  <a:pt x="437211" y="9673"/>
                </a:lnTo>
                <a:lnTo>
                  <a:pt x="438919" y="9970"/>
                </a:lnTo>
                <a:lnTo>
                  <a:pt x="367218" y="107194"/>
                </a:lnTo>
                <a:lnTo>
                  <a:pt x="367867" y="111522"/>
                </a:lnTo>
                <a:close/>
              </a:path>
              <a:path w="469264" h="316864">
                <a:moveTo>
                  <a:pt x="372464" y="105289"/>
                </a:moveTo>
                <a:lnTo>
                  <a:pt x="371543" y="106538"/>
                </a:lnTo>
                <a:lnTo>
                  <a:pt x="368462" y="108112"/>
                </a:lnTo>
                <a:lnTo>
                  <a:pt x="368137" y="105949"/>
                </a:lnTo>
                <a:lnTo>
                  <a:pt x="369055" y="104704"/>
                </a:lnTo>
                <a:lnTo>
                  <a:pt x="370299" y="105621"/>
                </a:lnTo>
                <a:lnTo>
                  <a:pt x="372464" y="105289"/>
                </a:lnTo>
                <a:close/>
              </a:path>
              <a:path w="469264" h="316864">
                <a:moveTo>
                  <a:pt x="383552" y="98074"/>
                </a:moveTo>
                <a:lnTo>
                  <a:pt x="381713" y="100568"/>
                </a:lnTo>
                <a:lnTo>
                  <a:pt x="377714" y="103387"/>
                </a:lnTo>
                <a:lnTo>
                  <a:pt x="369055" y="104704"/>
                </a:lnTo>
                <a:lnTo>
                  <a:pt x="442595" y="4985"/>
                </a:lnTo>
                <a:lnTo>
                  <a:pt x="444759" y="4655"/>
                </a:lnTo>
                <a:lnTo>
                  <a:pt x="379491" y="93156"/>
                </a:lnTo>
                <a:lnTo>
                  <a:pt x="381348" y="93243"/>
                </a:lnTo>
                <a:lnTo>
                  <a:pt x="377059" y="99059"/>
                </a:lnTo>
                <a:lnTo>
                  <a:pt x="378302" y="99976"/>
                </a:lnTo>
                <a:lnTo>
                  <a:pt x="382930" y="97615"/>
                </a:lnTo>
                <a:lnTo>
                  <a:pt x="383552" y="98074"/>
                </a:lnTo>
                <a:close/>
              </a:path>
              <a:path w="469264" h="316864">
                <a:moveTo>
                  <a:pt x="448759" y="1834"/>
                </a:moveTo>
                <a:lnTo>
                  <a:pt x="446922" y="4325"/>
                </a:lnTo>
                <a:lnTo>
                  <a:pt x="446271" y="0"/>
                </a:lnTo>
                <a:lnTo>
                  <a:pt x="448759" y="1834"/>
                </a:lnTo>
                <a:close/>
              </a:path>
              <a:path w="469264" h="316864">
                <a:moveTo>
                  <a:pt x="451251" y="3672"/>
                </a:moveTo>
                <a:lnTo>
                  <a:pt x="385067" y="93417"/>
                </a:lnTo>
                <a:lnTo>
                  <a:pt x="383204" y="93330"/>
                </a:lnTo>
                <a:lnTo>
                  <a:pt x="384737" y="91251"/>
                </a:lnTo>
                <a:lnTo>
                  <a:pt x="379491" y="93156"/>
                </a:lnTo>
                <a:lnTo>
                  <a:pt x="444759" y="4655"/>
                </a:lnTo>
                <a:lnTo>
                  <a:pt x="446922" y="4325"/>
                </a:lnTo>
                <a:lnTo>
                  <a:pt x="448759" y="1834"/>
                </a:lnTo>
                <a:lnTo>
                  <a:pt x="451251" y="3672"/>
                </a:lnTo>
                <a:close/>
              </a:path>
              <a:path w="469264" h="316864">
                <a:moveTo>
                  <a:pt x="367866" y="111524"/>
                </a:moveTo>
                <a:lnTo>
                  <a:pt x="367503" y="111780"/>
                </a:lnTo>
                <a:lnTo>
                  <a:pt x="367349" y="111356"/>
                </a:lnTo>
                <a:lnTo>
                  <a:pt x="367866" y="111524"/>
                </a:lnTo>
                <a:close/>
              </a:path>
              <a:path w="469264" h="316864">
                <a:moveTo>
                  <a:pt x="368192" y="113686"/>
                </a:moveTo>
                <a:lnTo>
                  <a:pt x="367503" y="111780"/>
                </a:lnTo>
                <a:lnTo>
                  <a:pt x="367866" y="111524"/>
                </a:lnTo>
                <a:lnTo>
                  <a:pt x="368192" y="113686"/>
                </a:lnTo>
                <a:close/>
              </a:path>
              <a:path w="469264" h="316864">
                <a:moveTo>
                  <a:pt x="385067" y="93417"/>
                </a:moveTo>
                <a:lnTo>
                  <a:pt x="378898" y="96564"/>
                </a:lnTo>
                <a:lnTo>
                  <a:pt x="381348" y="93243"/>
                </a:lnTo>
                <a:lnTo>
                  <a:pt x="385067" y="93417"/>
                </a:lnTo>
                <a:close/>
              </a:path>
              <a:path w="469264" h="316864">
                <a:moveTo>
                  <a:pt x="452495" y="4589"/>
                </a:moveTo>
                <a:lnTo>
                  <a:pt x="384471" y="96828"/>
                </a:lnTo>
                <a:lnTo>
                  <a:pt x="382930" y="97615"/>
                </a:lnTo>
                <a:lnTo>
                  <a:pt x="381061" y="96236"/>
                </a:lnTo>
                <a:lnTo>
                  <a:pt x="381977" y="94993"/>
                </a:lnTo>
                <a:lnTo>
                  <a:pt x="385067" y="93417"/>
                </a:lnTo>
                <a:lnTo>
                  <a:pt x="451251" y="3672"/>
                </a:lnTo>
                <a:lnTo>
                  <a:pt x="452495" y="4589"/>
                </a:lnTo>
                <a:close/>
              </a:path>
              <a:path w="469264" h="316864">
                <a:moveTo>
                  <a:pt x="418927" y="68351"/>
                </a:moveTo>
                <a:lnTo>
                  <a:pt x="410860" y="76805"/>
                </a:lnTo>
                <a:lnTo>
                  <a:pt x="401362" y="84024"/>
                </a:lnTo>
                <a:lnTo>
                  <a:pt x="391802" y="90836"/>
                </a:lnTo>
                <a:lnTo>
                  <a:pt x="383552" y="98074"/>
                </a:lnTo>
                <a:lnTo>
                  <a:pt x="382930" y="97615"/>
                </a:lnTo>
                <a:lnTo>
                  <a:pt x="384471" y="96828"/>
                </a:lnTo>
                <a:lnTo>
                  <a:pt x="452495" y="4589"/>
                </a:lnTo>
                <a:lnTo>
                  <a:pt x="453738" y="5506"/>
                </a:lnTo>
                <a:lnTo>
                  <a:pt x="460232" y="4521"/>
                </a:lnTo>
                <a:lnTo>
                  <a:pt x="461173" y="5858"/>
                </a:lnTo>
                <a:lnTo>
                  <a:pt x="416439" y="66517"/>
                </a:lnTo>
                <a:lnTo>
                  <a:pt x="417683" y="67434"/>
                </a:lnTo>
                <a:lnTo>
                  <a:pt x="418601" y="66189"/>
                </a:lnTo>
                <a:lnTo>
                  <a:pt x="418927" y="68351"/>
                </a:lnTo>
                <a:close/>
              </a:path>
              <a:path w="469264" h="316864">
                <a:moveTo>
                  <a:pt x="418601" y="66189"/>
                </a:moveTo>
                <a:lnTo>
                  <a:pt x="416439" y="66517"/>
                </a:lnTo>
                <a:lnTo>
                  <a:pt x="417357" y="65272"/>
                </a:lnTo>
                <a:lnTo>
                  <a:pt x="418601" y="66189"/>
                </a:lnTo>
                <a:close/>
              </a:path>
              <a:path w="469264" h="316864">
                <a:moveTo>
                  <a:pt x="428501" y="65793"/>
                </a:moveTo>
                <a:lnTo>
                  <a:pt x="419845" y="67106"/>
                </a:lnTo>
                <a:lnTo>
                  <a:pt x="420763" y="65861"/>
                </a:lnTo>
                <a:lnTo>
                  <a:pt x="418276" y="64026"/>
                </a:lnTo>
                <a:lnTo>
                  <a:pt x="461173" y="5858"/>
                </a:lnTo>
                <a:lnTo>
                  <a:pt x="464929" y="11190"/>
                </a:lnTo>
                <a:lnTo>
                  <a:pt x="427853" y="61464"/>
                </a:lnTo>
                <a:lnTo>
                  <a:pt x="428501" y="65793"/>
                </a:lnTo>
                <a:close/>
              </a:path>
              <a:path w="469264" h="316864">
                <a:moveTo>
                  <a:pt x="468863" y="26461"/>
                </a:moveTo>
                <a:lnTo>
                  <a:pt x="458791" y="39058"/>
                </a:lnTo>
                <a:lnTo>
                  <a:pt x="443605" y="50771"/>
                </a:lnTo>
                <a:lnTo>
                  <a:pt x="431259" y="62053"/>
                </a:lnTo>
                <a:lnTo>
                  <a:pt x="428177" y="63630"/>
                </a:lnTo>
                <a:lnTo>
                  <a:pt x="429690" y="58974"/>
                </a:lnTo>
                <a:lnTo>
                  <a:pt x="464929" y="11190"/>
                </a:lnTo>
                <a:lnTo>
                  <a:pt x="465867" y="12523"/>
                </a:lnTo>
                <a:lnTo>
                  <a:pt x="468863" y="26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9553" y="2840228"/>
            <a:ext cx="215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Real-Time</a:t>
            </a:r>
            <a:r>
              <a:rPr sz="1800" b="1" spc="-55" dirty="0">
                <a:latin typeface="Segoe Print"/>
                <a:cs typeface="Segoe Print"/>
              </a:rPr>
              <a:t> </a:t>
            </a:r>
            <a:r>
              <a:rPr sz="1800" b="1" spc="-5" dirty="0">
                <a:latin typeface="Segoe Print"/>
                <a:cs typeface="Segoe Print"/>
              </a:rPr>
              <a:t>Change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9553" y="3114243"/>
            <a:ext cx="1460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egoe Print"/>
                <a:cs typeface="Segoe Print"/>
              </a:rPr>
              <a:t>Notifications</a:t>
            </a:r>
            <a:endParaRPr sz="1800">
              <a:latin typeface="Segoe Print"/>
              <a:cs typeface="Segoe Prin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69198" y="3461272"/>
            <a:ext cx="1003300" cy="648970"/>
            <a:chOff x="2169198" y="3461272"/>
            <a:chExt cx="1003300" cy="6489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9198" y="3461272"/>
              <a:ext cx="1002693" cy="648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664" y="3503675"/>
              <a:ext cx="813815" cy="137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4663" y="3502148"/>
              <a:ext cx="813271" cy="922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4663" y="3624075"/>
              <a:ext cx="813271" cy="382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3808" y="3851147"/>
              <a:ext cx="86868" cy="80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0508" y="3851147"/>
              <a:ext cx="86868" cy="807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7208" y="3851147"/>
              <a:ext cx="88392" cy="8229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179866" y="4296424"/>
            <a:ext cx="4848860" cy="648970"/>
            <a:chOff x="2179866" y="4296424"/>
            <a:chExt cx="4848860" cy="648970"/>
          </a:xfrm>
        </p:grpSpPr>
        <p:sp>
          <p:nvSpPr>
            <p:cNvPr id="19" name="object 19"/>
            <p:cNvSpPr/>
            <p:nvPr/>
          </p:nvSpPr>
          <p:spPr>
            <a:xfrm>
              <a:off x="3185160" y="4465320"/>
              <a:ext cx="3843654" cy="467359"/>
            </a:xfrm>
            <a:custGeom>
              <a:avLst/>
              <a:gdLst/>
              <a:ahLst/>
              <a:cxnLst/>
              <a:rect l="l" t="t" r="r" b="b"/>
              <a:pathLst>
                <a:path w="3843654" h="467360">
                  <a:moveTo>
                    <a:pt x="3703319" y="397001"/>
                  </a:moveTo>
                  <a:lnTo>
                    <a:pt x="0" y="397001"/>
                  </a:lnTo>
                  <a:lnTo>
                    <a:pt x="0" y="467105"/>
                  </a:lnTo>
                  <a:lnTo>
                    <a:pt x="3738371" y="467105"/>
                  </a:lnTo>
                  <a:lnTo>
                    <a:pt x="3751992" y="464343"/>
                  </a:lnTo>
                  <a:lnTo>
                    <a:pt x="3763136" y="456818"/>
                  </a:lnTo>
                  <a:lnTo>
                    <a:pt x="3770661" y="445674"/>
                  </a:lnTo>
                  <a:lnTo>
                    <a:pt x="3773423" y="432053"/>
                  </a:lnTo>
                  <a:lnTo>
                    <a:pt x="3703319" y="432053"/>
                  </a:lnTo>
                  <a:lnTo>
                    <a:pt x="3703319" y="397001"/>
                  </a:lnTo>
                  <a:close/>
                </a:path>
                <a:path w="3843654" h="467360">
                  <a:moveTo>
                    <a:pt x="3773423" y="175259"/>
                  </a:moveTo>
                  <a:lnTo>
                    <a:pt x="3703319" y="175259"/>
                  </a:lnTo>
                  <a:lnTo>
                    <a:pt x="3703319" y="432053"/>
                  </a:lnTo>
                  <a:lnTo>
                    <a:pt x="3738371" y="397001"/>
                  </a:lnTo>
                  <a:lnTo>
                    <a:pt x="3773423" y="397001"/>
                  </a:lnTo>
                  <a:lnTo>
                    <a:pt x="3773423" y="175259"/>
                  </a:lnTo>
                  <a:close/>
                </a:path>
                <a:path w="3843654" h="467360">
                  <a:moveTo>
                    <a:pt x="3773423" y="397001"/>
                  </a:moveTo>
                  <a:lnTo>
                    <a:pt x="3738371" y="397001"/>
                  </a:lnTo>
                  <a:lnTo>
                    <a:pt x="3703319" y="432053"/>
                  </a:lnTo>
                  <a:lnTo>
                    <a:pt x="3773423" y="432053"/>
                  </a:lnTo>
                  <a:lnTo>
                    <a:pt x="3773423" y="397001"/>
                  </a:lnTo>
                  <a:close/>
                </a:path>
                <a:path w="3843654" h="467360">
                  <a:moveTo>
                    <a:pt x="3738371" y="0"/>
                  </a:moveTo>
                  <a:lnTo>
                    <a:pt x="3633216" y="210311"/>
                  </a:lnTo>
                  <a:lnTo>
                    <a:pt x="3703319" y="210311"/>
                  </a:lnTo>
                  <a:lnTo>
                    <a:pt x="3703319" y="175259"/>
                  </a:lnTo>
                  <a:lnTo>
                    <a:pt x="3826002" y="175259"/>
                  </a:lnTo>
                  <a:lnTo>
                    <a:pt x="3738371" y="0"/>
                  </a:lnTo>
                  <a:close/>
                </a:path>
                <a:path w="3843654" h="467360">
                  <a:moveTo>
                    <a:pt x="3826002" y="175259"/>
                  </a:moveTo>
                  <a:lnTo>
                    <a:pt x="3773423" y="175259"/>
                  </a:lnTo>
                  <a:lnTo>
                    <a:pt x="3773423" y="210311"/>
                  </a:lnTo>
                  <a:lnTo>
                    <a:pt x="3843528" y="210311"/>
                  </a:lnTo>
                  <a:lnTo>
                    <a:pt x="3826002" y="175259"/>
                  </a:lnTo>
                  <a:close/>
                </a:path>
              </a:pathLst>
            </a:custGeom>
            <a:solidFill>
              <a:srgbClr val="B54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866" y="4296424"/>
              <a:ext cx="1002693" cy="6486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332" y="4338828"/>
              <a:ext cx="813816" cy="137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5331" y="4337300"/>
              <a:ext cx="813271" cy="922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5331" y="4459227"/>
              <a:ext cx="813271" cy="3821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4476" y="4686300"/>
              <a:ext cx="86868" cy="807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1176" y="4686300"/>
              <a:ext cx="86868" cy="807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7876" y="4686300"/>
              <a:ext cx="88392" cy="8229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470275" y="4288993"/>
            <a:ext cx="1205865" cy="48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onsolas"/>
                <a:cs typeface="Consolas"/>
              </a:rPr>
              <a:t>Insert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306705" algn="l"/>
              </a:tabLst>
            </a:pPr>
            <a:r>
              <a:rPr sz="1400" dirty="0">
                <a:latin typeface="Consolas"/>
                <a:cs typeface="Consolas"/>
              </a:rPr>
              <a:t>…	</a:t>
            </a:r>
            <a:r>
              <a:rPr sz="1400" spc="5" dirty="0">
                <a:latin typeface="Consolas"/>
                <a:cs typeface="Consolas"/>
              </a:rPr>
              <a:t>tag=‘b‘</a:t>
            </a:r>
            <a:r>
              <a:rPr sz="1400" spc="-8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…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86658" y="3572383"/>
            <a:ext cx="1026794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onsolas"/>
                <a:cs typeface="Consolas"/>
              </a:rPr>
              <a:t>Subscribe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onsolas"/>
                <a:cs typeface="Consolas"/>
              </a:rPr>
              <a:t>tag=‘b‘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60414" y="3827526"/>
            <a:ext cx="1138555" cy="635635"/>
          </a:xfrm>
          <a:prstGeom prst="rect">
            <a:avLst/>
          </a:prstGeom>
          <a:solidFill>
            <a:srgbClr val="404040"/>
          </a:solidFill>
          <a:ln w="19811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Real-Time</a:t>
            </a:r>
            <a:endParaRPr sz="16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 Light"/>
                <a:cs typeface="Calibri Light"/>
              </a:rPr>
              <a:t>DB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85160" y="3406140"/>
            <a:ext cx="3774440" cy="393700"/>
          </a:xfrm>
          <a:custGeom>
            <a:avLst/>
            <a:gdLst/>
            <a:ahLst/>
            <a:cxnLst/>
            <a:rect l="l" t="t" r="r" b="b"/>
            <a:pathLst>
              <a:path w="3774440" h="393700">
                <a:moveTo>
                  <a:pt x="3703828" y="105156"/>
                </a:moveTo>
                <a:lnTo>
                  <a:pt x="3703828" y="393192"/>
                </a:lnTo>
                <a:lnTo>
                  <a:pt x="3773932" y="393192"/>
                </a:lnTo>
                <a:lnTo>
                  <a:pt x="3773932" y="140208"/>
                </a:lnTo>
                <a:lnTo>
                  <a:pt x="3738880" y="140208"/>
                </a:lnTo>
                <a:lnTo>
                  <a:pt x="3703828" y="105156"/>
                </a:lnTo>
                <a:close/>
              </a:path>
              <a:path w="3774440" h="393700">
                <a:moveTo>
                  <a:pt x="210312" y="0"/>
                </a:moveTo>
                <a:lnTo>
                  <a:pt x="0" y="105156"/>
                </a:lnTo>
                <a:lnTo>
                  <a:pt x="210312" y="210312"/>
                </a:lnTo>
                <a:lnTo>
                  <a:pt x="210312" y="140208"/>
                </a:lnTo>
                <a:lnTo>
                  <a:pt x="175260" y="140208"/>
                </a:lnTo>
                <a:lnTo>
                  <a:pt x="175260" y="70104"/>
                </a:lnTo>
                <a:lnTo>
                  <a:pt x="210312" y="70104"/>
                </a:lnTo>
                <a:lnTo>
                  <a:pt x="210312" y="0"/>
                </a:lnTo>
                <a:close/>
              </a:path>
              <a:path w="3774440" h="393700">
                <a:moveTo>
                  <a:pt x="210312" y="70104"/>
                </a:moveTo>
                <a:lnTo>
                  <a:pt x="175260" y="70104"/>
                </a:lnTo>
                <a:lnTo>
                  <a:pt x="175260" y="140208"/>
                </a:lnTo>
                <a:lnTo>
                  <a:pt x="210312" y="140208"/>
                </a:lnTo>
                <a:lnTo>
                  <a:pt x="210312" y="70104"/>
                </a:lnTo>
                <a:close/>
              </a:path>
              <a:path w="3774440" h="393700">
                <a:moveTo>
                  <a:pt x="3738880" y="70104"/>
                </a:moveTo>
                <a:lnTo>
                  <a:pt x="210312" y="70104"/>
                </a:lnTo>
                <a:lnTo>
                  <a:pt x="210312" y="140208"/>
                </a:lnTo>
                <a:lnTo>
                  <a:pt x="3703828" y="140208"/>
                </a:lnTo>
                <a:lnTo>
                  <a:pt x="3703828" y="105156"/>
                </a:lnTo>
                <a:lnTo>
                  <a:pt x="3773932" y="105156"/>
                </a:lnTo>
                <a:lnTo>
                  <a:pt x="3771169" y="91535"/>
                </a:lnTo>
                <a:lnTo>
                  <a:pt x="3763645" y="80391"/>
                </a:lnTo>
                <a:lnTo>
                  <a:pt x="3752500" y="72866"/>
                </a:lnTo>
                <a:lnTo>
                  <a:pt x="3738880" y="70104"/>
                </a:lnTo>
                <a:close/>
              </a:path>
              <a:path w="3774440" h="393700">
                <a:moveTo>
                  <a:pt x="3773932" y="105156"/>
                </a:moveTo>
                <a:lnTo>
                  <a:pt x="3703828" y="105156"/>
                </a:lnTo>
                <a:lnTo>
                  <a:pt x="3738880" y="140208"/>
                </a:lnTo>
                <a:lnTo>
                  <a:pt x="3773932" y="140208"/>
                </a:lnTo>
                <a:lnTo>
                  <a:pt x="3773932" y="1051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01567" y="4657344"/>
            <a:ext cx="426720" cy="42824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555865" y="3503622"/>
            <a:ext cx="508000" cy="276860"/>
          </a:xfrm>
          <a:custGeom>
            <a:avLst/>
            <a:gdLst/>
            <a:ahLst/>
            <a:cxnLst/>
            <a:rect l="l" t="t" r="r" b="b"/>
            <a:pathLst>
              <a:path w="508000" h="276860">
                <a:moveTo>
                  <a:pt x="304026" y="271078"/>
                </a:moveTo>
                <a:lnTo>
                  <a:pt x="310875" y="276495"/>
                </a:lnTo>
                <a:lnTo>
                  <a:pt x="354992" y="260300"/>
                </a:lnTo>
                <a:lnTo>
                  <a:pt x="399199" y="250672"/>
                </a:lnTo>
                <a:lnTo>
                  <a:pt x="443464" y="245150"/>
                </a:lnTo>
                <a:lnTo>
                  <a:pt x="487753" y="241269"/>
                </a:lnTo>
                <a:lnTo>
                  <a:pt x="492162" y="243399"/>
                </a:lnTo>
                <a:lnTo>
                  <a:pt x="496541" y="243341"/>
                </a:lnTo>
                <a:lnTo>
                  <a:pt x="500821" y="245408"/>
                </a:lnTo>
                <a:lnTo>
                  <a:pt x="503714" y="242435"/>
                </a:lnTo>
                <a:lnTo>
                  <a:pt x="507807" y="237937"/>
                </a:lnTo>
                <a:lnTo>
                  <a:pt x="507121" y="226912"/>
                </a:lnTo>
                <a:lnTo>
                  <a:pt x="501284" y="214519"/>
                </a:lnTo>
                <a:lnTo>
                  <a:pt x="492685" y="202882"/>
                </a:lnTo>
                <a:lnTo>
                  <a:pt x="480758" y="193000"/>
                </a:lnTo>
                <a:lnTo>
                  <a:pt x="452395" y="173707"/>
                </a:lnTo>
                <a:lnTo>
                  <a:pt x="437363" y="162020"/>
                </a:lnTo>
                <a:lnTo>
                  <a:pt x="405574" y="135043"/>
                </a:lnTo>
                <a:lnTo>
                  <a:pt x="336146" y="69224"/>
                </a:lnTo>
                <a:lnTo>
                  <a:pt x="265098" y="107"/>
                </a:lnTo>
                <a:lnTo>
                  <a:pt x="264277" y="118"/>
                </a:lnTo>
                <a:lnTo>
                  <a:pt x="257771" y="4586"/>
                </a:lnTo>
                <a:lnTo>
                  <a:pt x="258944" y="10045"/>
                </a:lnTo>
                <a:lnTo>
                  <a:pt x="257525" y="12983"/>
                </a:lnTo>
                <a:lnTo>
                  <a:pt x="469929" y="219611"/>
                </a:lnTo>
                <a:lnTo>
                  <a:pt x="467739" y="219641"/>
                </a:lnTo>
                <a:lnTo>
                  <a:pt x="464471" y="220780"/>
                </a:lnTo>
                <a:lnTo>
                  <a:pt x="461171" y="219729"/>
                </a:lnTo>
                <a:lnTo>
                  <a:pt x="434172" y="204936"/>
                </a:lnTo>
                <a:lnTo>
                  <a:pt x="407392" y="191164"/>
                </a:lnTo>
                <a:lnTo>
                  <a:pt x="380219" y="178630"/>
                </a:lnTo>
                <a:lnTo>
                  <a:pt x="352041" y="167546"/>
                </a:lnTo>
                <a:lnTo>
                  <a:pt x="357593" y="172948"/>
                </a:lnTo>
                <a:lnTo>
                  <a:pt x="363173" y="180540"/>
                </a:lnTo>
                <a:lnTo>
                  <a:pt x="348102" y="174514"/>
                </a:lnTo>
                <a:lnTo>
                  <a:pt x="401041" y="226014"/>
                </a:lnTo>
                <a:lnTo>
                  <a:pt x="350008" y="236827"/>
                </a:lnTo>
                <a:lnTo>
                  <a:pt x="326136" y="242416"/>
                </a:lnTo>
                <a:lnTo>
                  <a:pt x="300639" y="249259"/>
                </a:lnTo>
                <a:lnTo>
                  <a:pt x="298905" y="257254"/>
                </a:lnTo>
                <a:lnTo>
                  <a:pt x="300035" y="264596"/>
                </a:lnTo>
                <a:lnTo>
                  <a:pt x="304026" y="271078"/>
                </a:lnTo>
                <a:close/>
              </a:path>
              <a:path w="508000" h="276860">
                <a:moveTo>
                  <a:pt x="265098" y="107"/>
                </a:moveTo>
                <a:lnTo>
                  <a:pt x="336146" y="69224"/>
                </a:lnTo>
                <a:lnTo>
                  <a:pt x="308455" y="41847"/>
                </a:lnTo>
                <a:lnTo>
                  <a:pt x="281976" y="13018"/>
                </a:lnTo>
                <a:lnTo>
                  <a:pt x="276394" y="5428"/>
                </a:lnTo>
                <a:lnTo>
                  <a:pt x="273033" y="0"/>
                </a:lnTo>
                <a:lnTo>
                  <a:pt x="265098" y="107"/>
                </a:lnTo>
                <a:close/>
              </a:path>
              <a:path w="508000" h="276860">
                <a:moveTo>
                  <a:pt x="318501" y="92616"/>
                </a:moveTo>
                <a:lnTo>
                  <a:pt x="357775" y="127782"/>
                </a:lnTo>
                <a:lnTo>
                  <a:pt x="436771" y="191114"/>
                </a:lnTo>
                <a:lnTo>
                  <a:pt x="469929" y="219611"/>
                </a:lnTo>
                <a:lnTo>
                  <a:pt x="257525" y="12983"/>
                </a:lnTo>
                <a:lnTo>
                  <a:pt x="256815" y="14452"/>
                </a:lnTo>
                <a:lnTo>
                  <a:pt x="283754" y="54894"/>
                </a:lnTo>
                <a:lnTo>
                  <a:pt x="318501" y="92616"/>
                </a:lnTo>
                <a:close/>
              </a:path>
              <a:path w="508000" h="276860">
                <a:moveTo>
                  <a:pt x="238069" y="160325"/>
                </a:moveTo>
                <a:lnTo>
                  <a:pt x="239178" y="161404"/>
                </a:lnTo>
                <a:lnTo>
                  <a:pt x="276077" y="175807"/>
                </a:lnTo>
                <a:lnTo>
                  <a:pt x="401041" y="226014"/>
                </a:lnTo>
                <a:lnTo>
                  <a:pt x="348102" y="174514"/>
                </a:lnTo>
                <a:lnTo>
                  <a:pt x="315591" y="161516"/>
                </a:lnTo>
                <a:lnTo>
                  <a:pt x="268184" y="139943"/>
                </a:lnTo>
                <a:lnTo>
                  <a:pt x="221031" y="116087"/>
                </a:lnTo>
                <a:lnTo>
                  <a:pt x="174214" y="90216"/>
                </a:lnTo>
                <a:lnTo>
                  <a:pt x="170210" y="87833"/>
                </a:lnTo>
                <a:lnTo>
                  <a:pt x="241307" y="156997"/>
                </a:lnTo>
                <a:lnTo>
                  <a:pt x="238069" y="160325"/>
                </a:lnTo>
                <a:close/>
              </a:path>
              <a:path w="508000" h="276860">
                <a:moveTo>
                  <a:pt x="153052" y="77620"/>
                </a:moveTo>
                <a:lnTo>
                  <a:pt x="234738" y="157085"/>
                </a:lnTo>
                <a:lnTo>
                  <a:pt x="239085" y="154835"/>
                </a:lnTo>
                <a:lnTo>
                  <a:pt x="170210" y="87833"/>
                </a:lnTo>
                <a:lnTo>
                  <a:pt x="153052" y="77620"/>
                </a:lnTo>
                <a:close/>
              </a:path>
              <a:path w="508000" h="276860">
                <a:moveTo>
                  <a:pt x="192894" y="140129"/>
                </a:moveTo>
                <a:lnTo>
                  <a:pt x="201511" y="140954"/>
                </a:lnTo>
                <a:lnTo>
                  <a:pt x="210093" y="146603"/>
                </a:lnTo>
                <a:lnTo>
                  <a:pt x="217231" y="151655"/>
                </a:lnTo>
                <a:lnTo>
                  <a:pt x="221511" y="150689"/>
                </a:lnTo>
                <a:lnTo>
                  <a:pt x="227064" y="156091"/>
                </a:lnTo>
                <a:lnTo>
                  <a:pt x="232582" y="159301"/>
                </a:lnTo>
                <a:lnTo>
                  <a:pt x="239151" y="159213"/>
                </a:lnTo>
                <a:lnTo>
                  <a:pt x="234738" y="157085"/>
                </a:lnTo>
                <a:lnTo>
                  <a:pt x="153052" y="77620"/>
                </a:lnTo>
                <a:lnTo>
                  <a:pt x="127813" y="62597"/>
                </a:lnTo>
                <a:lnTo>
                  <a:pt x="104965" y="48113"/>
                </a:lnTo>
                <a:lnTo>
                  <a:pt x="196132" y="136800"/>
                </a:lnTo>
                <a:lnTo>
                  <a:pt x="195054" y="137908"/>
                </a:lnTo>
                <a:lnTo>
                  <a:pt x="192863" y="137942"/>
                </a:lnTo>
                <a:lnTo>
                  <a:pt x="192894" y="140129"/>
                </a:lnTo>
                <a:close/>
              </a:path>
              <a:path w="508000" h="276860">
                <a:moveTo>
                  <a:pt x="144419" y="118879"/>
                </a:moveTo>
                <a:lnTo>
                  <a:pt x="155940" y="123071"/>
                </a:lnTo>
                <a:lnTo>
                  <a:pt x="166444" y="127891"/>
                </a:lnTo>
                <a:lnTo>
                  <a:pt x="176960" y="133532"/>
                </a:lnTo>
                <a:lnTo>
                  <a:pt x="188516" y="140184"/>
                </a:lnTo>
                <a:lnTo>
                  <a:pt x="190641" y="135780"/>
                </a:lnTo>
                <a:lnTo>
                  <a:pt x="192832" y="135747"/>
                </a:lnTo>
                <a:lnTo>
                  <a:pt x="196132" y="136800"/>
                </a:lnTo>
                <a:lnTo>
                  <a:pt x="104965" y="48113"/>
                </a:lnTo>
                <a:lnTo>
                  <a:pt x="81909" y="33496"/>
                </a:lnTo>
                <a:lnTo>
                  <a:pt x="36581" y="3181"/>
                </a:lnTo>
                <a:lnTo>
                  <a:pt x="34394" y="3210"/>
                </a:lnTo>
                <a:lnTo>
                  <a:pt x="150957" y="116604"/>
                </a:lnTo>
                <a:lnTo>
                  <a:pt x="147688" y="117745"/>
                </a:lnTo>
                <a:lnTo>
                  <a:pt x="145837" y="115944"/>
                </a:lnTo>
                <a:lnTo>
                  <a:pt x="144419" y="118879"/>
                </a:lnTo>
                <a:close/>
              </a:path>
              <a:path w="508000" h="276860">
                <a:moveTo>
                  <a:pt x="147111" y="116088"/>
                </a:moveTo>
                <a:lnTo>
                  <a:pt x="150957" y="116604"/>
                </a:lnTo>
                <a:lnTo>
                  <a:pt x="34394" y="3210"/>
                </a:lnTo>
                <a:lnTo>
                  <a:pt x="32207" y="3240"/>
                </a:lnTo>
                <a:lnTo>
                  <a:pt x="146548" y="114472"/>
                </a:lnTo>
                <a:lnTo>
                  <a:pt x="147111" y="116088"/>
                </a:lnTo>
                <a:close/>
              </a:path>
              <a:path w="508000" h="276860">
                <a:moveTo>
                  <a:pt x="145849" y="115919"/>
                </a:moveTo>
                <a:lnTo>
                  <a:pt x="147111" y="116088"/>
                </a:lnTo>
                <a:lnTo>
                  <a:pt x="146548" y="114472"/>
                </a:lnTo>
                <a:lnTo>
                  <a:pt x="145849" y="115919"/>
                </a:lnTo>
                <a:close/>
              </a:path>
              <a:path w="508000" h="276860">
                <a:moveTo>
                  <a:pt x="113922" y="101973"/>
                </a:moveTo>
                <a:lnTo>
                  <a:pt x="117931" y="103912"/>
                </a:lnTo>
                <a:lnTo>
                  <a:pt x="127278" y="108147"/>
                </a:lnTo>
                <a:lnTo>
                  <a:pt x="134882" y="112304"/>
                </a:lnTo>
                <a:lnTo>
                  <a:pt x="142266" y="115438"/>
                </a:lnTo>
                <a:lnTo>
                  <a:pt x="145849" y="115919"/>
                </a:lnTo>
                <a:lnTo>
                  <a:pt x="146548" y="114472"/>
                </a:lnTo>
                <a:lnTo>
                  <a:pt x="32207" y="3240"/>
                </a:lnTo>
                <a:lnTo>
                  <a:pt x="30012" y="3269"/>
                </a:lnTo>
                <a:lnTo>
                  <a:pt x="30135" y="12025"/>
                </a:lnTo>
                <a:lnTo>
                  <a:pt x="28504" y="12595"/>
                </a:lnTo>
                <a:lnTo>
                  <a:pt x="117869" y="99530"/>
                </a:lnTo>
                <a:lnTo>
                  <a:pt x="114004" y="101530"/>
                </a:lnTo>
                <a:lnTo>
                  <a:pt x="113922" y="101973"/>
                </a:lnTo>
                <a:close/>
              </a:path>
              <a:path w="508000" h="276860">
                <a:moveTo>
                  <a:pt x="145837" y="115944"/>
                </a:moveTo>
                <a:lnTo>
                  <a:pt x="147688" y="117745"/>
                </a:lnTo>
                <a:lnTo>
                  <a:pt x="147111" y="116088"/>
                </a:lnTo>
                <a:lnTo>
                  <a:pt x="145849" y="115919"/>
                </a:lnTo>
                <a:close/>
              </a:path>
              <a:path w="508000" h="276860">
                <a:moveTo>
                  <a:pt x="113521" y="101778"/>
                </a:moveTo>
                <a:lnTo>
                  <a:pt x="114004" y="101530"/>
                </a:lnTo>
                <a:lnTo>
                  <a:pt x="114569" y="98484"/>
                </a:lnTo>
                <a:lnTo>
                  <a:pt x="116760" y="98451"/>
                </a:lnTo>
                <a:lnTo>
                  <a:pt x="28504" y="12595"/>
                </a:lnTo>
                <a:lnTo>
                  <a:pt x="26866" y="13166"/>
                </a:lnTo>
                <a:lnTo>
                  <a:pt x="113456" y="97402"/>
                </a:lnTo>
                <a:lnTo>
                  <a:pt x="113521" y="101778"/>
                </a:lnTo>
                <a:close/>
              </a:path>
              <a:path w="508000" h="276860">
                <a:moveTo>
                  <a:pt x="107969" y="96378"/>
                </a:moveTo>
                <a:lnTo>
                  <a:pt x="109082" y="97461"/>
                </a:lnTo>
                <a:lnTo>
                  <a:pt x="112378" y="98510"/>
                </a:lnTo>
                <a:lnTo>
                  <a:pt x="112347" y="96323"/>
                </a:lnTo>
                <a:lnTo>
                  <a:pt x="111238" y="95244"/>
                </a:lnTo>
                <a:lnTo>
                  <a:pt x="110160" y="96352"/>
                </a:lnTo>
                <a:lnTo>
                  <a:pt x="107969" y="96378"/>
                </a:lnTo>
                <a:close/>
              </a:path>
              <a:path w="508000" h="276860">
                <a:moveTo>
                  <a:pt x="95851" y="91068"/>
                </a:moveTo>
                <a:lnTo>
                  <a:pt x="98073" y="93230"/>
                </a:lnTo>
                <a:lnTo>
                  <a:pt x="102478" y="95358"/>
                </a:lnTo>
                <a:lnTo>
                  <a:pt x="111238" y="95244"/>
                </a:lnTo>
                <a:lnTo>
                  <a:pt x="22427" y="8847"/>
                </a:lnTo>
                <a:lnTo>
                  <a:pt x="20238" y="8875"/>
                </a:lnTo>
                <a:lnTo>
                  <a:pt x="99059" y="85553"/>
                </a:lnTo>
                <a:lnTo>
                  <a:pt x="97241" y="85941"/>
                </a:lnTo>
                <a:lnTo>
                  <a:pt x="102420" y="90980"/>
                </a:lnTo>
                <a:lnTo>
                  <a:pt x="101342" y="92088"/>
                </a:lnTo>
                <a:lnTo>
                  <a:pt x="96391" y="90514"/>
                </a:lnTo>
                <a:lnTo>
                  <a:pt x="95851" y="91068"/>
                </a:lnTo>
                <a:close/>
              </a:path>
              <a:path w="508000" h="276860">
                <a:moveTo>
                  <a:pt x="15831" y="6745"/>
                </a:moveTo>
                <a:lnTo>
                  <a:pt x="18049" y="8903"/>
                </a:lnTo>
                <a:lnTo>
                  <a:pt x="17987" y="4528"/>
                </a:lnTo>
                <a:lnTo>
                  <a:pt x="15831" y="6745"/>
                </a:lnTo>
                <a:close/>
              </a:path>
              <a:path w="508000" h="276860">
                <a:moveTo>
                  <a:pt x="13671" y="8965"/>
                </a:moveTo>
                <a:lnTo>
                  <a:pt x="93599" y="86720"/>
                </a:lnTo>
                <a:lnTo>
                  <a:pt x="95423" y="86330"/>
                </a:lnTo>
                <a:lnTo>
                  <a:pt x="93572" y="84529"/>
                </a:lnTo>
                <a:lnTo>
                  <a:pt x="99059" y="85553"/>
                </a:lnTo>
                <a:lnTo>
                  <a:pt x="20238" y="8875"/>
                </a:lnTo>
                <a:lnTo>
                  <a:pt x="18049" y="8903"/>
                </a:lnTo>
                <a:lnTo>
                  <a:pt x="15831" y="6745"/>
                </a:lnTo>
                <a:lnTo>
                  <a:pt x="13671" y="8965"/>
                </a:lnTo>
                <a:close/>
              </a:path>
              <a:path w="508000" h="276860">
                <a:moveTo>
                  <a:pt x="113522" y="101780"/>
                </a:moveTo>
                <a:lnTo>
                  <a:pt x="113922" y="101973"/>
                </a:lnTo>
                <a:lnTo>
                  <a:pt x="114004" y="101530"/>
                </a:lnTo>
                <a:lnTo>
                  <a:pt x="113522" y="101780"/>
                </a:lnTo>
                <a:close/>
              </a:path>
              <a:path w="508000" h="276860">
                <a:moveTo>
                  <a:pt x="113553" y="103967"/>
                </a:moveTo>
                <a:lnTo>
                  <a:pt x="113922" y="101973"/>
                </a:lnTo>
                <a:lnTo>
                  <a:pt x="113522" y="101780"/>
                </a:lnTo>
                <a:lnTo>
                  <a:pt x="113553" y="103967"/>
                </a:lnTo>
                <a:close/>
              </a:path>
              <a:path w="508000" h="276860">
                <a:moveTo>
                  <a:pt x="93599" y="86720"/>
                </a:moveTo>
                <a:lnTo>
                  <a:pt x="100199" y="88819"/>
                </a:lnTo>
                <a:lnTo>
                  <a:pt x="97241" y="85941"/>
                </a:lnTo>
                <a:lnTo>
                  <a:pt x="93599" y="86720"/>
                </a:lnTo>
                <a:close/>
              </a:path>
              <a:path w="508000" h="276860">
                <a:moveTo>
                  <a:pt x="12592" y="10073"/>
                </a:moveTo>
                <a:lnTo>
                  <a:pt x="94742" y="89990"/>
                </a:lnTo>
                <a:lnTo>
                  <a:pt x="96391" y="90514"/>
                </a:lnTo>
                <a:lnTo>
                  <a:pt x="98011" y="88848"/>
                </a:lnTo>
                <a:lnTo>
                  <a:pt x="96904" y="87771"/>
                </a:lnTo>
                <a:lnTo>
                  <a:pt x="93599" y="86720"/>
                </a:lnTo>
                <a:lnTo>
                  <a:pt x="13671" y="8965"/>
                </a:lnTo>
                <a:lnTo>
                  <a:pt x="12592" y="10073"/>
                </a:lnTo>
                <a:close/>
              </a:path>
              <a:path w="508000" h="276860">
                <a:moveTo>
                  <a:pt x="56102" y="67514"/>
                </a:moveTo>
                <a:lnTo>
                  <a:pt x="65439" y="74539"/>
                </a:lnTo>
                <a:lnTo>
                  <a:pt x="75988" y="80111"/>
                </a:lnTo>
                <a:lnTo>
                  <a:pt x="86531" y="85273"/>
                </a:lnTo>
                <a:lnTo>
                  <a:pt x="95851" y="91068"/>
                </a:lnTo>
                <a:lnTo>
                  <a:pt x="96391" y="90514"/>
                </a:lnTo>
                <a:lnTo>
                  <a:pt x="94742" y="89990"/>
                </a:lnTo>
                <a:lnTo>
                  <a:pt x="12592" y="10073"/>
                </a:lnTo>
                <a:lnTo>
                  <a:pt x="11514" y="11182"/>
                </a:lnTo>
                <a:lnTo>
                  <a:pt x="4945" y="11270"/>
                </a:lnTo>
                <a:lnTo>
                  <a:pt x="4234" y="12743"/>
                </a:lnTo>
                <a:lnTo>
                  <a:pt x="58258" y="65298"/>
                </a:lnTo>
                <a:lnTo>
                  <a:pt x="57180" y="66406"/>
                </a:lnTo>
                <a:lnTo>
                  <a:pt x="56071" y="65327"/>
                </a:lnTo>
                <a:lnTo>
                  <a:pt x="56102" y="67514"/>
                </a:lnTo>
                <a:close/>
              </a:path>
              <a:path w="508000" h="276860">
                <a:moveTo>
                  <a:pt x="56071" y="65327"/>
                </a:moveTo>
                <a:lnTo>
                  <a:pt x="58258" y="65298"/>
                </a:lnTo>
                <a:lnTo>
                  <a:pt x="57149" y="64219"/>
                </a:lnTo>
                <a:lnTo>
                  <a:pt x="56071" y="65327"/>
                </a:lnTo>
                <a:close/>
              </a:path>
              <a:path w="508000" h="276860">
                <a:moveTo>
                  <a:pt x="46236" y="66553"/>
                </a:moveTo>
                <a:lnTo>
                  <a:pt x="54993" y="66435"/>
                </a:lnTo>
                <a:lnTo>
                  <a:pt x="53884" y="65356"/>
                </a:lnTo>
                <a:lnTo>
                  <a:pt x="56040" y="63140"/>
                </a:lnTo>
                <a:lnTo>
                  <a:pt x="4234" y="12743"/>
                </a:lnTo>
                <a:lnTo>
                  <a:pt x="1396" y="18618"/>
                </a:lnTo>
                <a:lnTo>
                  <a:pt x="46171" y="62175"/>
                </a:lnTo>
                <a:lnTo>
                  <a:pt x="46236" y="66553"/>
                </a:lnTo>
                <a:close/>
              </a:path>
              <a:path w="508000" h="276860">
                <a:moveTo>
                  <a:pt x="0" y="34329"/>
                </a:moveTo>
                <a:lnTo>
                  <a:pt x="11991" y="45116"/>
                </a:lnTo>
                <a:lnTo>
                  <a:pt x="28885" y="54195"/>
                </a:lnTo>
                <a:lnTo>
                  <a:pt x="42906" y="63313"/>
                </a:lnTo>
                <a:lnTo>
                  <a:pt x="46204" y="64365"/>
                </a:lnTo>
                <a:lnTo>
                  <a:pt x="43953" y="60017"/>
                </a:lnTo>
                <a:lnTo>
                  <a:pt x="1396" y="18618"/>
                </a:lnTo>
                <a:lnTo>
                  <a:pt x="687" y="20086"/>
                </a:lnTo>
                <a:lnTo>
                  <a:pt x="0" y="34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9018"/>
            <a:ext cx="371919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0" dirty="0"/>
              <a:t>Soft</a:t>
            </a:r>
            <a:r>
              <a:rPr sz="3700" spc="-85" dirty="0"/>
              <a:t> </a:t>
            </a:r>
            <a:r>
              <a:rPr sz="3700" spc="-30" dirty="0"/>
              <a:t>NoSQL</a:t>
            </a:r>
            <a:r>
              <a:rPr sz="3700" spc="-110" dirty="0"/>
              <a:t> </a:t>
            </a:r>
            <a:r>
              <a:rPr sz="3700" spc="-50" dirty="0"/>
              <a:t>Systems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665021"/>
            <a:ext cx="8020050" cy="5412379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996950">
              <a:lnSpc>
                <a:spcPct val="100000"/>
              </a:lnSpc>
              <a:spcBef>
                <a:spcPts val="1240"/>
              </a:spcBef>
            </a:pPr>
            <a:endParaRPr lang="ro-RO" sz="2800" spc="-25" dirty="0">
              <a:latin typeface="Calibri Light"/>
              <a:cs typeface="Calibri Light"/>
            </a:endParaRPr>
          </a:p>
          <a:p>
            <a:pPr marL="996950">
              <a:lnSpc>
                <a:spcPct val="100000"/>
              </a:lnSpc>
              <a:spcBef>
                <a:spcPts val="1240"/>
              </a:spcBef>
            </a:pPr>
            <a:r>
              <a:rPr sz="2800" spc="-25" dirty="0">
                <a:latin typeface="Calibri Light"/>
                <a:cs typeface="Calibri Light"/>
              </a:rPr>
              <a:t>Search</a:t>
            </a:r>
            <a:r>
              <a:rPr sz="2800" spc="-80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Platforms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(Full </a:t>
            </a:r>
            <a:r>
              <a:rPr sz="2800" spc="-75" dirty="0">
                <a:latin typeface="Calibri Light"/>
                <a:cs typeface="Calibri Light"/>
              </a:rPr>
              <a:t>Text</a:t>
            </a:r>
            <a:r>
              <a:rPr sz="2800" spc="-10" dirty="0">
                <a:latin typeface="Calibri Light"/>
                <a:cs typeface="Calibri Light"/>
              </a:rPr>
              <a:t> Search):</a:t>
            </a:r>
            <a:endParaRPr sz="2800" dirty="0">
              <a:latin typeface="Calibri Light"/>
              <a:cs typeface="Calibri Light"/>
            </a:endParaRPr>
          </a:p>
          <a:p>
            <a:pPr marL="1508760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1509395" algn="l"/>
              </a:tabLst>
            </a:pPr>
            <a:r>
              <a:rPr sz="2400" dirty="0">
                <a:latin typeface="Calibri Light"/>
                <a:cs typeface="Calibri Light"/>
              </a:rPr>
              <a:t>No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persistence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and </a:t>
            </a:r>
            <a:r>
              <a:rPr sz="2400" spc="-15" dirty="0">
                <a:latin typeface="Calibri Light"/>
                <a:cs typeface="Calibri Light"/>
              </a:rPr>
              <a:t>consistency</a:t>
            </a:r>
            <a:r>
              <a:rPr sz="2400" spc="2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guarantees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for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0" dirty="0">
                <a:latin typeface="Calibri Light"/>
                <a:cs typeface="Calibri Light"/>
              </a:rPr>
              <a:t>OLTP</a:t>
            </a:r>
            <a:endParaRPr sz="2400" dirty="0">
              <a:latin typeface="Calibri Light"/>
              <a:cs typeface="Calibri Light"/>
            </a:endParaRPr>
          </a:p>
          <a:p>
            <a:pPr marL="150876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1509395" algn="l"/>
              </a:tabLst>
            </a:pPr>
            <a:r>
              <a:rPr sz="2400" i="1" spc="-10" dirty="0">
                <a:latin typeface="Calibri Light"/>
                <a:cs typeface="Calibri Light"/>
              </a:rPr>
              <a:t>Examples</a:t>
            </a:r>
            <a:r>
              <a:rPr sz="2400" spc="-10" dirty="0">
                <a:latin typeface="Calibri Light"/>
                <a:cs typeface="Calibri Light"/>
              </a:rPr>
              <a:t>: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ElasticSearch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(AP),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Solr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(AP)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2DFEE"/>
              </a:buClr>
              <a:buFont typeface="Verdana"/>
              <a:buChar char="◦"/>
            </a:pPr>
            <a:endParaRPr sz="2900" dirty="0">
              <a:latin typeface="Calibri Light"/>
              <a:cs typeface="Calibri Light"/>
            </a:endParaRPr>
          </a:p>
          <a:p>
            <a:pPr marL="996950">
              <a:lnSpc>
                <a:spcPct val="100000"/>
              </a:lnSpc>
            </a:pPr>
            <a:r>
              <a:rPr sz="2800" spc="-25" dirty="0">
                <a:latin typeface="Calibri Light"/>
                <a:cs typeface="Calibri Light"/>
              </a:rPr>
              <a:t>Object-Oriented</a:t>
            </a:r>
            <a:r>
              <a:rPr sz="2800" spc="-90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Databases:</a:t>
            </a:r>
            <a:endParaRPr sz="2800" dirty="0">
              <a:latin typeface="Calibri Light"/>
              <a:cs typeface="Calibri Light"/>
            </a:endParaRPr>
          </a:p>
          <a:p>
            <a:pPr marL="1508760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1509395" algn="l"/>
              </a:tabLst>
            </a:pPr>
            <a:r>
              <a:rPr sz="2400" spc="-10" dirty="0">
                <a:latin typeface="Calibri Light"/>
                <a:cs typeface="Calibri Light"/>
              </a:rPr>
              <a:t>Strong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coupling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programming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language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and </a:t>
            </a:r>
            <a:r>
              <a:rPr sz="2400" spc="-5" dirty="0">
                <a:latin typeface="Calibri Light"/>
                <a:cs typeface="Calibri Light"/>
              </a:rPr>
              <a:t>DB</a:t>
            </a:r>
            <a:endParaRPr sz="2400" dirty="0">
              <a:latin typeface="Calibri Light"/>
              <a:cs typeface="Calibri Light"/>
            </a:endParaRPr>
          </a:p>
          <a:p>
            <a:pPr marL="1508760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1509395" algn="l"/>
              </a:tabLst>
            </a:pPr>
            <a:r>
              <a:rPr sz="2400" i="1" spc="-10" dirty="0">
                <a:latin typeface="Calibri Light"/>
                <a:cs typeface="Calibri Light"/>
              </a:rPr>
              <a:t>Examples</a:t>
            </a:r>
            <a:r>
              <a:rPr sz="2400" spc="-10" dirty="0">
                <a:latin typeface="Calibri Light"/>
                <a:cs typeface="Calibri Light"/>
              </a:rPr>
              <a:t>:</a:t>
            </a:r>
            <a:r>
              <a:rPr sz="2400" spc="-30" dirty="0">
                <a:latin typeface="Calibri Light"/>
                <a:cs typeface="Calibri Light"/>
              </a:rPr>
              <a:t> Versant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(CA),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db4o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(CA),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Objectivity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(CA)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2DFEE"/>
              </a:buClr>
              <a:buFont typeface="Verdana"/>
              <a:buChar char="◦"/>
            </a:pPr>
            <a:endParaRPr sz="2900" dirty="0">
              <a:latin typeface="Calibri Light"/>
              <a:cs typeface="Calibri Light"/>
            </a:endParaRPr>
          </a:p>
          <a:p>
            <a:pPr marL="996950">
              <a:lnSpc>
                <a:spcPct val="100000"/>
              </a:lnSpc>
            </a:pPr>
            <a:r>
              <a:rPr sz="2800" spc="-30" dirty="0">
                <a:latin typeface="Calibri Light"/>
                <a:cs typeface="Calibri Light"/>
              </a:rPr>
              <a:t>XML-Databases,</a:t>
            </a:r>
            <a:r>
              <a:rPr sz="2800" spc="-9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RDF-Stores:</a:t>
            </a:r>
            <a:endParaRPr sz="2800" dirty="0">
              <a:latin typeface="Calibri Light"/>
              <a:cs typeface="Calibri Light"/>
            </a:endParaRPr>
          </a:p>
          <a:p>
            <a:pPr marL="1508760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1509395" algn="l"/>
              </a:tabLst>
            </a:pPr>
            <a:r>
              <a:rPr sz="2400" spc="-5" dirty="0">
                <a:latin typeface="Calibri Light"/>
                <a:cs typeface="Calibri Light"/>
              </a:rPr>
              <a:t>Not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scalable,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data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models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not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widely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used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in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industry</a:t>
            </a:r>
            <a:endParaRPr sz="2400" dirty="0">
              <a:latin typeface="Calibri Light"/>
              <a:cs typeface="Calibri Light"/>
            </a:endParaRPr>
          </a:p>
          <a:p>
            <a:pPr marL="150876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1509395" algn="l"/>
              </a:tabLst>
            </a:pPr>
            <a:r>
              <a:rPr sz="2400" i="1" spc="-10" dirty="0">
                <a:latin typeface="Calibri Light"/>
                <a:cs typeface="Calibri Light"/>
              </a:rPr>
              <a:t>Examples</a:t>
            </a:r>
            <a:r>
              <a:rPr sz="2400" spc="-10" dirty="0">
                <a:latin typeface="Calibri Light"/>
                <a:cs typeface="Calibri Light"/>
              </a:rPr>
              <a:t>: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MarkLogic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(CA),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AllegroGraph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(CA)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1772411"/>
            <a:ext cx="777240" cy="7772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" y="5122164"/>
            <a:ext cx="777240" cy="7772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" y="3509771"/>
            <a:ext cx="777240" cy="7772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8959" y="1596339"/>
            <a:ext cx="5003800" cy="37026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765175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Calibri Light"/>
                <a:cs typeface="Calibri Light"/>
              </a:rPr>
              <a:t>Only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2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out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of 3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properties</a:t>
            </a:r>
            <a:r>
              <a:rPr sz="2800" spc="3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are </a:t>
            </a:r>
            <a:r>
              <a:rPr sz="2800" spc="-6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achievable</a:t>
            </a:r>
            <a:r>
              <a:rPr sz="2800" spc="-2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at</a:t>
            </a:r>
            <a:r>
              <a:rPr sz="2800" spc="-5" dirty="0">
                <a:latin typeface="Calibri Light"/>
                <a:cs typeface="Calibri Light"/>
              </a:rPr>
              <a:t> a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time:</a:t>
            </a:r>
            <a:endParaRPr sz="2800">
              <a:latin typeface="Calibri Light"/>
              <a:cs typeface="Calibri Light"/>
            </a:endParaRPr>
          </a:p>
          <a:p>
            <a:pPr marL="441959" marR="5080" indent="-228600">
              <a:lnSpc>
                <a:spcPts val="2590"/>
              </a:lnSpc>
              <a:spcBef>
                <a:spcPts val="615"/>
              </a:spcBef>
              <a:buClr>
                <a:srgbClr val="D2DFEE"/>
              </a:buClr>
              <a:buFont typeface="Verdana"/>
              <a:buChar char="◦"/>
              <a:tabLst>
                <a:tab pos="442595" algn="l"/>
              </a:tabLst>
            </a:pPr>
            <a:r>
              <a:rPr sz="2400" spc="-25" dirty="0">
                <a:latin typeface="Calibri Light"/>
                <a:cs typeface="Calibri Light"/>
              </a:rPr>
              <a:t>Consistency: </a:t>
            </a:r>
            <a:r>
              <a:rPr sz="2400" dirty="0">
                <a:latin typeface="Calibri Light"/>
                <a:cs typeface="Calibri Light"/>
              </a:rPr>
              <a:t>all </a:t>
            </a:r>
            <a:r>
              <a:rPr sz="2400" spc="-10" dirty="0">
                <a:latin typeface="Calibri Light"/>
                <a:cs typeface="Calibri Light"/>
              </a:rPr>
              <a:t>clients </a:t>
            </a:r>
            <a:r>
              <a:rPr sz="2400" spc="-20" dirty="0">
                <a:latin typeface="Calibri Light"/>
                <a:cs typeface="Calibri Light"/>
              </a:rPr>
              <a:t>have </a:t>
            </a:r>
            <a:r>
              <a:rPr sz="2400" dirty="0">
                <a:latin typeface="Calibri Light"/>
                <a:cs typeface="Calibri Light"/>
              </a:rPr>
              <a:t>the </a:t>
            </a:r>
            <a:r>
              <a:rPr sz="2400" spc="-5" dirty="0">
                <a:latin typeface="Calibri Light"/>
                <a:cs typeface="Calibri Light"/>
              </a:rPr>
              <a:t>same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view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the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data</a:t>
            </a:r>
            <a:endParaRPr sz="2400">
              <a:latin typeface="Calibri Light"/>
              <a:cs typeface="Calibri Light"/>
            </a:endParaRPr>
          </a:p>
          <a:p>
            <a:pPr marL="441959" marR="266065" indent="-228600">
              <a:lnSpc>
                <a:spcPts val="2590"/>
              </a:lnSpc>
              <a:spcBef>
                <a:spcPts val="610"/>
              </a:spcBef>
              <a:buClr>
                <a:srgbClr val="D2DFEE"/>
              </a:buClr>
              <a:buFont typeface="Verdana"/>
              <a:buChar char="◦"/>
              <a:tabLst>
                <a:tab pos="442595" algn="l"/>
              </a:tabLst>
            </a:pPr>
            <a:r>
              <a:rPr sz="2400" spc="-20" dirty="0">
                <a:latin typeface="Calibri Light"/>
                <a:cs typeface="Calibri Light"/>
              </a:rPr>
              <a:t>Availability: </a:t>
            </a:r>
            <a:r>
              <a:rPr sz="2400" spc="-10" dirty="0">
                <a:latin typeface="Calibri Light"/>
                <a:cs typeface="Calibri Light"/>
              </a:rPr>
              <a:t>every </a:t>
            </a:r>
            <a:r>
              <a:rPr sz="2400" spc="-15" dirty="0">
                <a:latin typeface="Calibri Light"/>
                <a:cs typeface="Calibri Light"/>
              </a:rPr>
              <a:t>request to </a:t>
            </a:r>
            <a:r>
              <a:rPr sz="2400" dirty="0">
                <a:latin typeface="Calibri Light"/>
                <a:cs typeface="Calibri Light"/>
              </a:rPr>
              <a:t>a </a:t>
            </a:r>
            <a:r>
              <a:rPr sz="2400" spc="-5" dirty="0">
                <a:latin typeface="Calibri Light"/>
                <a:cs typeface="Calibri Light"/>
              </a:rPr>
              <a:t>non-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failed </a:t>
            </a:r>
            <a:r>
              <a:rPr sz="2400" dirty="0">
                <a:latin typeface="Calibri Light"/>
                <a:cs typeface="Calibri Light"/>
              </a:rPr>
              <a:t>node </a:t>
            </a:r>
            <a:r>
              <a:rPr sz="2400" spc="-10" dirty="0">
                <a:latin typeface="Calibri Light"/>
                <a:cs typeface="Calibri Light"/>
              </a:rPr>
              <a:t>most result </a:t>
            </a:r>
            <a:r>
              <a:rPr sz="2400" dirty="0">
                <a:latin typeface="Calibri Light"/>
                <a:cs typeface="Calibri Light"/>
              </a:rPr>
              <a:t>in </a:t>
            </a:r>
            <a:r>
              <a:rPr sz="2400" spc="-15" dirty="0">
                <a:latin typeface="Calibri Light"/>
                <a:cs typeface="Calibri Light"/>
              </a:rPr>
              <a:t>correct </a:t>
            </a:r>
            <a:r>
              <a:rPr sz="2400" spc="-10" dirty="0">
                <a:latin typeface="Calibri Light"/>
                <a:cs typeface="Calibri Light"/>
              </a:rPr>
              <a:t> response</a:t>
            </a:r>
            <a:endParaRPr sz="2400">
              <a:latin typeface="Calibri Light"/>
              <a:cs typeface="Calibri Light"/>
            </a:endParaRPr>
          </a:p>
          <a:p>
            <a:pPr marL="441959" marR="37465" indent="-228600">
              <a:lnSpc>
                <a:spcPts val="2590"/>
              </a:lnSpc>
              <a:spcBef>
                <a:spcPts val="605"/>
              </a:spcBef>
              <a:buClr>
                <a:srgbClr val="D2DFEE"/>
              </a:buClr>
              <a:buFont typeface="Verdana"/>
              <a:buChar char="◦"/>
              <a:tabLst>
                <a:tab pos="442595" algn="l"/>
              </a:tabLst>
            </a:pPr>
            <a:r>
              <a:rPr sz="2400" spc="-20" dirty="0">
                <a:latin typeface="Calibri Light"/>
                <a:cs typeface="Calibri Light"/>
              </a:rPr>
              <a:t>Partition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tolerance: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the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system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has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to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continue </a:t>
            </a:r>
            <a:r>
              <a:rPr sz="2400" spc="-5" dirty="0">
                <a:latin typeface="Calibri Light"/>
                <a:cs typeface="Calibri Light"/>
              </a:rPr>
              <a:t>working, </a:t>
            </a:r>
            <a:r>
              <a:rPr sz="2400" spc="-10" dirty="0">
                <a:latin typeface="Calibri Light"/>
                <a:cs typeface="Calibri Light"/>
              </a:rPr>
              <a:t>even </a:t>
            </a:r>
            <a:r>
              <a:rPr sz="2400" dirty="0">
                <a:latin typeface="Calibri Light"/>
                <a:cs typeface="Calibri Light"/>
              </a:rPr>
              <a:t>under 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arbitrary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network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partitions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87401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CAP-Theorem</a:t>
            </a:r>
            <a:endParaRPr sz="4100"/>
          </a:p>
        </p:txBody>
      </p:sp>
      <p:sp>
        <p:nvSpPr>
          <p:cNvPr id="4" name="object 4"/>
          <p:cNvSpPr/>
          <p:nvPr/>
        </p:nvSpPr>
        <p:spPr>
          <a:xfrm>
            <a:off x="5842253" y="5805678"/>
            <a:ext cx="2860675" cy="262255"/>
          </a:xfrm>
          <a:custGeom>
            <a:avLst/>
            <a:gdLst/>
            <a:ahLst/>
            <a:cxnLst/>
            <a:rect l="l" t="t" r="r" b="b"/>
            <a:pathLst>
              <a:path w="2860675" h="262254">
                <a:moveTo>
                  <a:pt x="2860548" y="0"/>
                </a:moveTo>
                <a:lnTo>
                  <a:pt x="0" y="0"/>
                </a:lnTo>
                <a:lnTo>
                  <a:pt x="0" y="262128"/>
                </a:lnTo>
                <a:lnTo>
                  <a:pt x="2860548" y="262128"/>
                </a:lnTo>
                <a:lnTo>
                  <a:pt x="28605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42253" y="5805678"/>
            <a:ext cx="2860675" cy="26225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309"/>
              </a:spcBef>
            </a:pPr>
            <a:r>
              <a:rPr sz="1100" dirty="0">
                <a:latin typeface="Calibri Light"/>
                <a:cs typeface="Calibri Light"/>
              </a:rPr>
              <a:t>Eric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Brewer,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ACM-PODC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Keynote,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Juli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2000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0282" y="6168390"/>
            <a:ext cx="4922520" cy="431800"/>
          </a:xfrm>
          <a:custGeom>
            <a:avLst/>
            <a:gdLst/>
            <a:ahLst/>
            <a:cxnLst/>
            <a:rect l="l" t="t" r="r" b="b"/>
            <a:pathLst>
              <a:path w="4922520" h="431800">
                <a:moveTo>
                  <a:pt x="4922520" y="0"/>
                </a:moveTo>
                <a:lnTo>
                  <a:pt x="0" y="0"/>
                </a:lnTo>
                <a:lnTo>
                  <a:pt x="0" y="431292"/>
                </a:lnTo>
                <a:lnTo>
                  <a:pt x="4922520" y="431292"/>
                </a:lnTo>
                <a:lnTo>
                  <a:pt x="49225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80282" y="6168390"/>
            <a:ext cx="4922520" cy="43180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Gilbert,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Lynch: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Brewer's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Conjecture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-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</a:t>
            </a:r>
            <a:r>
              <a:rPr sz="1100" spc="-5" dirty="0">
                <a:latin typeface="Calibri Light"/>
                <a:cs typeface="Calibri Light"/>
              </a:rPr>
              <a:t> Feasibility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of</a:t>
            </a:r>
            <a:endParaRPr sz="1100">
              <a:latin typeface="Calibri Light"/>
              <a:cs typeface="Calibri Light"/>
            </a:endParaRPr>
          </a:p>
          <a:p>
            <a:pPr marL="342900">
              <a:lnSpc>
                <a:spcPct val="100000"/>
              </a:lnSpc>
            </a:pPr>
            <a:r>
              <a:rPr sz="1100" spc="-5" dirty="0">
                <a:latin typeface="Calibri Light"/>
                <a:cs typeface="Calibri Light"/>
              </a:rPr>
              <a:t>Consistent,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Available,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Partition-Tolerant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Web</a:t>
            </a:r>
            <a:r>
              <a:rPr sz="1100" spc="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Services, </a:t>
            </a:r>
            <a:r>
              <a:rPr sz="1100" dirty="0">
                <a:latin typeface="Calibri Light"/>
                <a:cs typeface="Calibri Light"/>
              </a:rPr>
              <a:t>SigAct</a:t>
            </a:r>
            <a:r>
              <a:rPr sz="1100" spc="-5" dirty="0">
                <a:latin typeface="Calibri Light"/>
                <a:cs typeface="Calibri Light"/>
              </a:rPr>
              <a:t> News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2002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1658111"/>
            <a:ext cx="1604010" cy="160401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56436" y="2134362"/>
            <a:ext cx="10687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Consistency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1848" y="2691383"/>
            <a:ext cx="1604010" cy="160248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312289" y="3379673"/>
            <a:ext cx="982344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40" dirty="0">
                <a:latin typeface="Calibri"/>
                <a:cs typeface="Calibri"/>
              </a:rPr>
              <a:t>A</a:t>
            </a:r>
            <a:r>
              <a:rPr sz="1700" spc="-30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ailab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y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2657855"/>
            <a:ext cx="1604009" cy="160400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07516" y="3228213"/>
            <a:ext cx="871855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43815">
              <a:lnSpc>
                <a:spcPts val="1860"/>
              </a:lnSpc>
              <a:spcBef>
                <a:spcPts val="315"/>
              </a:spcBef>
            </a:pPr>
            <a:r>
              <a:rPr sz="1700" spc="-5" dirty="0">
                <a:latin typeface="Calibri"/>
                <a:cs typeface="Calibri"/>
              </a:rPr>
              <a:t>Partition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160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le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ance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08641" y="3092100"/>
            <a:ext cx="332740" cy="2135505"/>
          </a:xfrm>
          <a:custGeom>
            <a:avLst/>
            <a:gdLst/>
            <a:ahLst/>
            <a:cxnLst/>
            <a:rect l="l" t="t" r="r" b="b"/>
            <a:pathLst>
              <a:path w="332739" h="2135504">
                <a:moveTo>
                  <a:pt x="148365" y="176354"/>
                </a:moveTo>
                <a:lnTo>
                  <a:pt x="150535" y="214935"/>
                </a:lnTo>
                <a:lnTo>
                  <a:pt x="250706" y="209302"/>
                </a:lnTo>
                <a:lnTo>
                  <a:pt x="286051" y="212405"/>
                </a:lnTo>
                <a:lnTo>
                  <a:pt x="259315" y="183704"/>
                </a:lnTo>
                <a:lnTo>
                  <a:pt x="251333" y="175775"/>
                </a:lnTo>
                <a:lnTo>
                  <a:pt x="235268" y="158140"/>
                </a:lnTo>
                <a:lnTo>
                  <a:pt x="227285" y="150211"/>
                </a:lnTo>
                <a:lnTo>
                  <a:pt x="225673" y="121553"/>
                </a:lnTo>
                <a:lnTo>
                  <a:pt x="219891" y="117845"/>
                </a:lnTo>
                <a:lnTo>
                  <a:pt x="215216" y="114298"/>
                </a:lnTo>
                <a:lnTo>
                  <a:pt x="218961" y="180883"/>
                </a:lnTo>
                <a:lnTo>
                  <a:pt x="193918" y="182291"/>
                </a:lnTo>
                <a:lnTo>
                  <a:pt x="181817" y="182100"/>
                </a:lnTo>
                <a:lnTo>
                  <a:pt x="168697" y="180549"/>
                </a:lnTo>
                <a:lnTo>
                  <a:pt x="155368" y="178041"/>
                </a:lnTo>
                <a:lnTo>
                  <a:pt x="148365" y="176354"/>
                </a:lnTo>
                <a:close/>
              </a:path>
              <a:path w="332739" h="2135504">
                <a:moveTo>
                  <a:pt x="225673" y="121553"/>
                </a:moveTo>
                <a:lnTo>
                  <a:pt x="227285" y="150211"/>
                </a:lnTo>
                <a:lnTo>
                  <a:pt x="230886" y="124895"/>
                </a:lnTo>
                <a:lnTo>
                  <a:pt x="225673" y="121553"/>
                </a:lnTo>
                <a:close/>
              </a:path>
              <a:path w="332739" h="2135504">
                <a:moveTo>
                  <a:pt x="38237" y="1978941"/>
                </a:moveTo>
                <a:lnTo>
                  <a:pt x="49129" y="1985356"/>
                </a:lnTo>
                <a:lnTo>
                  <a:pt x="90102" y="2010005"/>
                </a:lnTo>
                <a:lnTo>
                  <a:pt x="134091" y="2033648"/>
                </a:lnTo>
                <a:lnTo>
                  <a:pt x="180028" y="2057181"/>
                </a:lnTo>
                <a:lnTo>
                  <a:pt x="226847" y="2081502"/>
                </a:lnTo>
                <a:lnTo>
                  <a:pt x="273534" y="2107542"/>
                </a:lnTo>
                <a:lnTo>
                  <a:pt x="317717" y="2135377"/>
                </a:lnTo>
                <a:lnTo>
                  <a:pt x="319296" y="2135288"/>
                </a:lnTo>
                <a:lnTo>
                  <a:pt x="290072" y="2083580"/>
                </a:lnTo>
                <a:lnTo>
                  <a:pt x="246617" y="2058872"/>
                </a:lnTo>
                <a:lnTo>
                  <a:pt x="202665" y="2035421"/>
                </a:lnTo>
                <a:lnTo>
                  <a:pt x="160303" y="2013367"/>
                </a:lnTo>
                <a:lnTo>
                  <a:pt x="118417" y="1991189"/>
                </a:lnTo>
                <a:lnTo>
                  <a:pt x="78321" y="1968632"/>
                </a:lnTo>
                <a:lnTo>
                  <a:pt x="76387" y="1934237"/>
                </a:lnTo>
                <a:lnTo>
                  <a:pt x="42981" y="1965597"/>
                </a:lnTo>
                <a:lnTo>
                  <a:pt x="37812" y="1971385"/>
                </a:lnTo>
                <a:lnTo>
                  <a:pt x="38237" y="1978941"/>
                </a:lnTo>
                <a:close/>
              </a:path>
              <a:path w="332739" h="2135504">
                <a:moveTo>
                  <a:pt x="76387" y="1934237"/>
                </a:moveTo>
                <a:lnTo>
                  <a:pt x="78321" y="1968632"/>
                </a:lnTo>
                <a:lnTo>
                  <a:pt x="112110" y="1941968"/>
                </a:lnTo>
                <a:lnTo>
                  <a:pt x="150153" y="1918973"/>
                </a:lnTo>
                <a:lnTo>
                  <a:pt x="190485" y="1896966"/>
                </a:lnTo>
                <a:lnTo>
                  <a:pt x="231139" y="1873264"/>
                </a:lnTo>
                <a:lnTo>
                  <a:pt x="270151" y="1845183"/>
                </a:lnTo>
                <a:lnTo>
                  <a:pt x="305556" y="1810043"/>
                </a:lnTo>
                <a:lnTo>
                  <a:pt x="315010" y="1799465"/>
                </a:lnTo>
                <a:lnTo>
                  <a:pt x="299420" y="1790280"/>
                </a:lnTo>
                <a:lnTo>
                  <a:pt x="268194" y="1771081"/>
                </a:lnTo>
                <a:lnTo>
                  <a:pt x="270214" y="1807007"/>
                </a:lnTo>
                <a:lnTo>
                  <a:pt x="236871" y="1835397"/>
                </a:lnTo>
                <a:lnTo>
                  <a:pt x="199622" y="1858837"/>
                </a:lnTo>
                <a:lnTo>
                  <a:pt x="160038" y="1880452"/>
                </a:lnTo>
                <a:lnTo>
                  <a:pt x="119690" y="1903367"/>
                </a:lnTo>
                <a:lnTo>
                  <a:pt x="80147" y="1930707"/>
                </a:lnTo>
                <a:lnTo>
                  <a:pt x="76387" y="1934237"/>
                </a:lnTo>
                <a:close/>
              </a:path>
              <a:path w="332739" h="2135504">
                <a:moveTo>
                  <a:pt x="140171" y="119985"/>
                </a:moveTo>
                <a:lnTo>
                  <a:pt x="143272" y="175128"/>
                </a:lnTo>
                <a:lnTo>
                  <a:pt x="168314" y="173715"/>
                </a:lnTo>
                <a:lnTo>
                  <a:pt x="171914" y="148404"/>
                </a:lnTo>
                <a:lnTo>
                  <a:pt x="177199" y="153027"/>
                </a:lnTo>
                <a:lnTo>
                  <a:pt x="192225" y="152182"/>
                </a:lnTo>
                <a:lnTo>
                  <a:pt x="199381" y="159387"/>
                </a:lnTo>
                <a:lnTo>
                  <a:pt x="211809" y="173774"/>
                </a:lnTo>
                <a:lnTo>
                  <a:pt x="218961" y="180883"/>
                </a:lnTo>
                <a:lnTo>
                  <a:pt x="215216" y="114298"/>
                </a:lnTo>
                <a:lnTo>
                  <a:pt x="209312" y="109818"/>
                </a:lnTo>
                <a:lnTo>
                  <a:pt x="197687" y="99941"/>
                </a:lnTo>
                <a:lnTo>
                  <a:pt x="183554" y="87341"/>
                </a:lnTo>
                <a:lnTo>
                  <a:pt x="167120" y="63150"/>
                </a:lnTo>
                <a:lnTo>
                  <a:pt x="170221" y="118295"/>
                </a:lnTo>
                <a:lnTo>
                  <a:pt x="140171" y="119985"/>
                </a:lnTo>
                <a:close/>
              </a:path>
              <a:path w="332739" h="2135504">
                <a:moveTo>
                  <a:pt x="94848" y="1726375"/>
                </a:moveTo>
                <a:lnTo>
                  <a:pt x="95411" y="1736389"/>
                </a:lnTo>
                <a:lnTo>
                  <a:pt x="105717" y="1740849"/>
                </a:lnTo>
                <a:lnTo>
                  <a:pt x="148441" y="1752343"/>
                </a:lnTo>
                <a:lnTo>
                  <a:pt x="191403" y="1768071"/>
                </a:lnTo>
                <a:lnTo>
                  <a:pt x="232647" y="1786728"/>
                </a:lnTo>
                <a:lnTo>
                  <a:pt x="270214" y="1807007"/>
                </a:lnTo>
                <a:lnTo>
                  <a:pt x="268194" y="1771081"/>
                </a:lnTo>
                <a:lnTo>
                  <a:pt x="261608" y="1767032"/>
                </a:lnTo>
                <a:lnTo>
                  <a:pt x="219701" y="1746370"/>
                </a:lnTo>
                <a:lnTo>
                  <a:pt x="175135" y="1728687"/>
                </a:lnTo>
                <a:lnTo>
                  <a:pt x="129342" y="1714373"/>
                </a:lnTo>
                <a:lnTo>
                  <a:pt x="126229" y="1659007"/>
                </a:lnTo>
                <a:lnTo>
                  <a:pt x="120335" y="1665859"/>
                </a:lnTo>
                <a:lnTo>
                  <a:pt x="102789" y="1694501"/>
                </a:lnTo>
                <a:lnTo>
                  <a:pt x="94848" y="1726375"/>
                </a:lnTo>
                <a:close/>
              </a:path>
              <a:path w="332739" h="2135504">
                <a:moveTo>
                  <a:pt x="126229" y="1659007"/>
                </a:moveTo>
                <a:lnTo>
                  <a:pt x="129342" y="1714373"/>
                </a:lnTo>
                <a:lnTo>
                  <a:pt x="138457" y="1694931"/>
                </a:lnTo>
                <a:lnTo>
                  <a:pt x="152244" y="1674744"/>
                </a:lnTo>
                <a:lnTo>
                  <a:pt x="169722" y="1653418"/>
                </a:lnTo>
                <a:lnTo>
                  <a:pt x="189946" y="1630517"/>
                </a:lnTo>
                <a:lnTo>
                  <a:pt x="214369" y="1605502"/>
                </a:lnTo>
                <a:lnTo>
                  <a:pt x="235372" y="1578318"/>
                </a:lnTo>
                <a:lnTo>
                  <a:pt x="249642" y="1548684"/>
                </a:lnTo>
                <a:lnTo>
                  <a:pt x="253866" y="1516320"/>
                </a:lnTo>
                <a:lnTo>
                  <a:pt x="252739" y="1496276"/>
                </a:lnTo>
                <a:lnTo>
                  <a:pt x="237954" y="1474875"/>
                </a:lnTo>
                <a:lnTo>
                  <a:pt x="220806" y="1464475"/>
                </a:lnTo>
                <a:lnTo>
                  <a:pt x="223816" y="1518010"/>
                </a:lnTo>
                <a:lnTo>
                  <a:pt x="220465" y="1537991"/>
                </a:lnTo>
                <a:lnTo>
                  <a:pt x="209238" y="1560304"/>
                </a:lnTo>
                <a:lnTo>
                  <a:pt x="191542" y="1584866"/>
                </a:lnTo>
                <a:lnTo>
                  <a:pt x="168788" y="1611598"/>
                </a:lnTo>
                <a:lnTo>
                  <a:pt x="143623" y="1638781"/>
                </a:lnTo>
                <a:lnTo>
                  <a:pt x="126229" y="1659007"/>
                </a:lnTo>
                <a:close/>
              </a:path>
              <a:path w="332739" h="2135504">
                <a:moveTo>
                  <a:pt x="118751" y="7220"/>
                </a:moveTo>
                <a:lnTo>
                  <a:pt x="120907" y="45557"/>
                </a:lnTo>
                <a:lnTo>
                  <a:pt x="170221" y="118295"/>
                </a:lnTo>
                <a:lnTo>
                  <a:pt x="167120" y="63150"/>
                </a:lnTo>
                <a:lnTo>
                  <a:pt x="134254" y="14772"/>
                </a:lnTo>
                <a:lnTo>
                  <a:pt x="128399" y="0"/>
                </a:lnTo>
                <a:lnTo>
                  <a:pt x="118751" y="7220"/>
                </a:lnTo>
                <a:close/>
              </a:path>
              <a:path w="332739" h="2135504">
                <a:moveTo>
                  <a:pt x="106590" y="416352"/>
                </a:moveTo>
                <a:lnTo>
                  <a:pt x="109246" y="463591"/>
                </a:lnTo>
                <a:lnTo>
                  <a:pt x="138601" y="427141"/>
                </a:lnTo>
                <a:lnTo>
                  <a:pt x="156607" y="389916"/>
                </a:lnTo>
                <a:lnTo>
                  <a:pt x="165166" y="352258"/>
                </a:lnTo>
                <a:lnTo>
                  <a:pt x="166184" y="314510"/>
                </a:lnTo>
                <a:lnTo>
                  <a:pt x="163889" y="289064"/>
                </a:lnTo>
                <a:lnTo>
                  <a:pt x="160237" y="264617"/>
                </a:lnTo>
                <a:lnTo>
                  <a:pt x="155646" y="240223"/>
                </a:lnTo>
                <a:lnTo>
                  <a:pt x="150535" y="214935"/>
                </a:lnTo>
                <a:lnTo>
                  <a:pt x="148365" y="176354"/>
                </a:lnTo>
                <a:lnTo>
                  <a:pt x="143272" y="175128"/>
                </a:lnTo>
                <a:lnTo>
                  <a:pt x="140171" y="119985"/>
                </a:lnTo>
                <a:lnTo>
                  <a:pt x="126395" y="120759"/>
                </a:lnTo>
                <a:lnTo>
                  <a:pt x="135948" y="290635"/>
                </a:lnTo>
                <a:lnTo>
                  <a:pt x="136127" y="316200"/>
                </a:lnTo>
                <a:lnTo>
                  <a:pt x="134819" y="350173"/>
                </a:lnTo>
                <a:lnTo>
                  <a:pt x="125501" y="384120"/>
                </a:lnTo>
                <a:lnTo>
                  <a:pt x="106590" y="416352"/>
                </a:lnTo>
                <a:close/>
              </a:path>
              <a:path w="332739" h="2135504">
                <a:moveTo>
                  <a:pt x="85219" y="661725"/>
                </a:moveTo>
                <a:lnTo>
                  <a:pt x="92226" y="786324"/>
                </a:lnTo>
                <a:lnTo>
                  <a:pt x="92202" y="771951"/>
                </a:lnTo>
                <a:lnTo>
                  <a:pt x="94029" y="742977"/>
                </a:lnTo>
                <a:lnTo>
                  <a:pt x="101699" y="700721"/>
                </a:lnTo>
                <a:lnTo>
                  <a:pt x="125222" y="655556"/>
                </a:lnTo>
                <a:lnTo>
                  <a:pt x="152516" y="613171"/>
                </a:lnTo>
                <a:lnTo>
                  <a:pt x="164264" y="593107"/>
                </a:lnTo>
                <a:lnTo>
                  <a:pt x="172202" y="572316"/>
                </a:lnTo>
                <a:lnTo>
                  <a:pt x="174426" y="550436"/>
                </a:lnTo>
                <a:lnTo>
                  <a:pt x="170105" y="528051"/>
                </a:lnTo>
                <a:lnTo>
                  <a:pt x="158741" y="506063"/>
                </a:lnTo>
                <a:lnTo>
                  <a:pt x="140682" y="486458"/>
                </a:lnTo>
                <a:lnTo>
                  <a:pt x="144375" y="552126"/>
                </a:lnTo>
                <a:lnTo>
                  <a:pt x="142406" y="564571"/>
                </a:lnTo>
                <a:lnTo>
                  <a:pt x="135867" y="579637"/>
                </a:lnTo>
                <a:lnTo>
                  <a:pt x="125742" y="597710"/>
                </a:lnTo>
                <a:lnTo>
                  <a:pt x="112980" y="619238"/>
                </a:lnTo>
                <a:lnTo>
                  <a:pt x="98448" y="640014"/>
                </a:lnTo>
                <a:lnTo>
                  <a:pt x="85219" y="661725"/>
                </a:lnTo>
                <a:close/>
              </a:path>
              <a:path w="332739" h="2135504">
                <a:moveTo>
                  <a:pt x="5564" y="1389512"/>
                </a:moveTo>
                <a:lnTo>
                  <a:pt x="16151" y="1398962"/>
                </a:lnTo>
                <a:lnTo>
                  <a:pt x="40485" y="1421317"/>
                </a:lnTo>
                <a:lnTo>
                  <a:pt x="71131" y="1438603"/>
                </a:lnTo>
                <a:lnTo>
                  <a:pt x="105324" y="1451920"/>
                </a:lnTo>
                <a:lnTo>
                  <a:pt x="140301" y="1462366"/>
                </a:lnTo>
                <a:lnTo>
                  <a:pt x="173375" y="1475433"/>
                </a:lnTo>
                <a:lnTo>
                  <a:pt x="200768" y="1487880"/>
                </a:lnTo>
                <a:lnTo>
                  <a:pt x="218662" y="1498972"/>
                </a:lnTo>
                <a:lnTo>
                  <a:pt x="223252" y="1507980"/>
                </a:lnTo>
                <a:lnTo>
                  <a:pt x="220806" y="1464475"/>
                </a:lnTo>
                <a:lnTo>
                  <a:pt x="213652" y="1460136"/>
                </a:lnTo>
                <a:lnTo>
                  <a:pt x="182933" y="1448585"/>
                </a:lnTo>
                <a:lnTo>
                  <a:pt x="148899" y="1436752"/>
                </a:lnTo>
                <a:lnTo>
                  <a:pt x="118565" y="1426359"/>
                </a:lnTo>
                <a:lnTo>
                  <a:pt x="90526" y="1414896"/>
                </a:lnTo>
                <a:lnTo>
                  <a:pt x="67180" y="1403168"/>
                </a:lnTo>
                <a:lnTo>
                  <a:pt x="50929" y="1391983"/>
                </a:lnTo>
                <a:lnTo>
                  <a:pt x="48495" y="1348714"/>
                </a:lnTo>
                <a:lnTo>
                  <a:pt x="15024" y="1378917"/>
                </a:lnTo>
                <a:lnTo>
                  <a:pt x="5564" y="1389512"/>
                </a:lnTo>
                <a:close/>
              </a:path>
              <a:path w="332739" h="2135504">
                <a:moveTo>
                  <a:pt x="48495" y="1348714"/>
                </a:moveTo>
                <a:lnTo>
                  <a:pt x="50929" y="1391983"/>
                </a:lnTo>
                <a:lnTo>
                  <a:pt x="90427" y="1355193"/>
                </a:lnTo>
                <a:lnTo>
                  <a:pt x="126658" y="1322360"/>
                </a:lnTo>
                <a:lnTo>
                  <a:pt x="157602" y="1289826"/>
                </a:lnTo>
                <a:lnTo>
                  <a:pt x="181239" y="1253930"/>
                </a:lnTo>
                <a:lnTo>
                  <a:pt x="195550" y="1211016"/>
                </a:lnTo>
                <a:lnTo>
                  <a:pt x="198514" y="1157424"/>
                </a:lnTo>
                <a:lnTo>
                  <a:pt x="197669" y="1142404"/>
                </a:lnTo>
                <a:lnTo>
                  <a:pt x="194341" y="1129308"/>
                </a:lnTo>
                <a:lnTo>
                  <a:pt x="186971" y="1119745"/>
                </a:lnTo>
                <a:lnTo>
                  <a:pt x="176942" y="1113164"/>
                </a:lnTo>
                <a:lnTo>
                  <a:pt x="165637" y="1109012"/>
                </a:lnTo>
                <a:lnTo>
                  <a:pt x="168455" y="1159115"/>
                </a:lnTo>
                <a:lnTo>
                  <a:pt x="165769" y="1205638"/>
                </a:lnTo>
                <a:lnTo>
                  <a:pt x="152503" y="1242698"/>
                </a:lnTo>
                <a:lnTo>
                  <a:pt x="129725" y="1274428"/>
                </a:lnTo>
                <a:lnTo>
                  <a:pt x="98510" y="1304952"/>
                </a:lnTo>
                <a:lnTo>
                  <a:pt x="59919" y="1338406"/>
                </a:lnTo>
                <a:lnTo>
                  <a:pt x="48495" y="1348714"/>
                </a:lnTo>
                <a:close/>
              </a:path>
              <a:path w="332739" h="2135504">
                <a:moveTo>
                  <a:pt x="52274" y="165143"/>
                </a:moveTo>
                <a:lnTo>
                  <a:pt x="53967" y="195252"/>
                </a:lnTo>
                <a:lnTo>
                  <a:pt x="73998" y="194126"/>
                </a:lnTo>
                <a:lnTo>
                  <a:pt x="75406" y="219160"/>
                </a:lnTo>
                <a:lnTo>
                  <a:pt x="120488" y="216625"/>
                </a:lnTo>
                <a:lnTo>
                  <a:pt x="132064" y="266201"/>
                </a:lnTo>
                <a:lnTo>
                  <a:pt x="135948" y="290635"/>
                </a:lnTo>
                <a:lnTo>
                  <a:pt x="126395" y="120759"/>
                </a:lnTo>
                <a:lnTo>
                  <a:pt x="125140" y="120830"/>
                </a:lnTo>
                <a:lnTo>
                  <a:pt x="118751" y="7220"/>
                </a:lnTo>
                <a:lnTo>
                  <a:pt x="113934" y="10824"/>
                </a:lnTo>
                <a:lnTo>
                  <a:pt x="95030" y="31982"/>
                </a:lnTo>
                <a:lnTo>
                  <a:pt x="101799" y="152347"/>
                </a:lnTo>
                <a:lnTo>
                  <a:pt x="86744" y="156924"/>
                </a:lnTo>
                <a:lnTo>
                  <a:pt x="73380" y="160796"/>
                </a:lnTo>
                <a:lnTo>
                  <a:pt x="61378" y="163766"/>
                </a:lnTo>
                <a:lnTo>
                  <a:pt x="52274" y="165143"/>
                </a:lnTo>
                <a:close/>
              </a:path>
              <a:path w="332739" h="2135504">
                <a:moveTo>
                  <a:pt x="59160" y="466407"/>
                </a:moveTo>
                <a:lnTo>
                  <a:pt x="111656" y="498105"/>
                </a:lnTo>
                <a:lnTo>
                  <a:pt x="141123" y="536198"/>
                </a:lnTo>
                <a:lnTo>
                  <a:pt x="144375" y="552126"/>
                </a:lnTo>
                <a:lnTo>
                  <a:pt x="140682" y="486458"/>
                </a:lnTo>
                <a:lnTo>
                  <a:pt x="138925" y="484549"/>
                </a:lnTo>
                <a:lnTo>
                  <a:pt x="109246" y="463591"/>
                </a:lnTo>
                <a:lnTo>
                  <a:pt x="106590" y="416352"/>
                </a:lnTo>
                <a:lnTo>
                  <a:pt x="105801" y="417697"/>
                </a:lnTo>
                <a:lnTo>
                  <a:pt x="73344" y="450558"/>
                </a:lnTo>
                <a:lnTo>
                  <a:pt x="59160" y="466407"/>
                </a:lnTo>
                <a:close/>
              </a:path>
              <a:path w="332739" h="2135504">
                <a:moveTo>
                  <a:pt x="43460" y="1080672"/>
                </a:moveTo>
                <a:lnTo>
                  <a:pt x="75702" y="1117832"/>
                </a:lnTo>
                <a:lnTo>
                  <a:pt x="121416" y="1126567"/>
                </a:lnTo>
                <a:lnTo>
                  <a:pt x="129914" y="1129787"/>
                </a:lnTo>
                <a:lnTo>
                  <a:pt x="139327" y="1132481"/>
                </a:lnTo>
                <a:lnTo>
                  <a:pt x="148691" y="1134232"/>
                </a:lnTo>
                <a:lnTo>
                  <a:pt x="157039" y="1134626"/>
                </a:lnTo>
                <a:lnTo>
                  <a:pt x="167328" y="1139070"/>
                </a:lnTo>
                <a:lnTo>
                  <a:pt x="165637" y="1109012"/>
                </a:lnTo>
                <a:lnTo>
                  <a:pt x="150284" y="1103979"/>
                </a:lnTo>
                <a:lnTo>
                  <a:pt x="135062" y="1101299"/>
                </a:lnTo>
                <a:lnTo>
                  <a:pt x="119891" y="1099560"/>
                </a:lnTo>
                <a:lnTo>
                  <a:pt x="104698" y="1097354"/>
                </a:lnTo>
                <a:lnTo>
                  <a:pt x="97054" y="1094085"/>
                </a:lnTo>
                <a:lnTo>
                  <a:pt x="89908" y="1091264"/>
                </a:lnTo>
                <a:lnTo>
                  <a:pt x="83754" y="1089332"/>
                </a:lnTo>
                <a:lnTo>
                  <a:pt x="79083" y="1088732"/>
                </a:lnTo>
                <a:lnTo>
                  <a:pt x="73798" y="1084006"/>
                </a:lnTo>
                <a:lnTo>
                  <a:pt x="70209" y="1020192"/>
                </a:lnTo>
                <a:lnTo>
                  <a:pt x="52670" y="1047479"/>
                </a:lnTo>
                <a:lnTo>
                  <a:pt x="43460" y="1080672"/>
                </a:lnTo>
                <a:close/>
              </a:path>
              <a:path w="332739" h="2135504">
                <a:moveTo>
                  <a:pt x="70897" y="138982"/>
                </a:moveTo>
                <a:lnTo>
                  <a:pt x="76503" y="142387"/>
                </a:lnTo>
                <a:lnTo>
                  <a:pt x="84461" y="145707"/>
                </a:lnTo>
                <a:lnTo>
                  <a:pt x="93447" y="149039"/>
                </a:lnTo>
                <a:lnTo>
                  <a:pt x="101799" y="152347"/>
                </a:lnTo>
                <a:lnTo>
                  <a:pt x="95030" y="31982"/>
                </a:lnTo>
                <a:lnTo>
                  <a:pt x="90307" y="37267"/>
                </a:lnTo>
                <a:lnTo>
                  <a:pt x="94816" y="117444"/>
                </a:lnTo>
                <a:lnTo>
                  <a:pt x="89520" y="112821"/>
                </a:lnTo>
                <a:lnTo>
                  <a:pt x="79506" y="113406"/>
                </a:lnTo>
                <a:lnTo>
                  <a:pt x="70897" y="138982"/>
                </a:lnTo>
                <a:close/>
              </a:path>
              <a:path w="332739" h="2135504">
                <a:moveTo>
                  <a:pt x="70209" y="1020192"/>
                </a:moveTo>
                <a:lnTo>
                  <a:pt x="73515" y="1078982"/>
                </a:lnTo>
                <a:lnTo>
                  <a:pt x="75498" y="1066779"/>
                </a:lnTo>
                <a:lnTo>
                  <a:pt x="82130" y="1053358"/>
                </a:lnTo>
                <a:lnTo>
                  <a:pt x="92505" y="1039737"/>
                </a:lnTo>
                <a:lnTo>
                  <a:pt x="105755" y="1026891"/>
                </a:lnTo>
                <a:lnTo>
                  <a:pt x="109953" y="1019197"/>
                </a:lnTo>
                <a:lnTo>
                  <a:pt x="115588" y="1011890"/>
                </a:lnTo>
                <a:lnTo>
                  <a:pt x="122218" y="1005468"/>
                </a:lnTo>
                <a:lnTo>
                  <a:pt x="129398" y="1000431"/>
                </a:lnTo>
                <a:lnTo>
                  <a:pt x="134120" y="995143"/>
                </a:lnTo>
                <a:lnTo>
                  <a:pt x="139124" y="994862"/>
                </a:lnTo>
                <a:lnTo>
                  <a:pt x="138841" y="989838"/>
                </a:lnTo>
                <a:lnTo>
                  <a:pt x="143861" y="989555"/>
                </a:lnTo>
                <a:lnTo>
                  <a:pt x="143001" y="974478"/>
                </a:lnTo>
                <a:lnTo>
                  <a:pt x="127195" y="917990"/>
                </a:lnTo>
                <a:lnTo>
                  <a:pt x="111457" y="871345"/>
                </a:lnTo>
                <a:lnTo>
                  <a:pt x="106052" y="853363"/>
                </a:lnTo>
                <a:lnTo>
                  <a:pt x="112956" y="976230"/>
                </a:lnTo>
                <a:lnTo>
                  <a:pt x="94357" y="992976"/>
                </a:lnTo>
                <a:lnTo>
                  <a:pt x="71948" y="1017487"/>
                </a:lnTo>
                <a:lnTo>
                  <a:pt x="70209" y="1020192"/>
                </a:lnTo>
                <a:close/>
              </a:path>
              <a:path w="332739" h="2135504">
                <a:moveTo>
                  <a:pt x="0" y="218310"/>
                </a:moveTo>
                <a:lnTo>
                  <a:pt x="30323" y="221695"/>
                </a:lnTo>
                <a:lnTo>
                  <a:pt x="43453" y="184212"/>
                </a:lnTo>
                <a:lnTo>
                  <a:pt x="57622" y="148531"/>
                </a:lnTo>
                <a:lnTo>
                  <a:pt x="73773" y="114616"/>
                </a:lnTo>
                <a:lnTo>
                  <a:pt x="92847" y="82430"/>
                </a:lnTo>
                <a:lnTo>
                  <a:pt x="90307" y="37267"/>
                </a:lnTo>
                <a:lnTo>
                  <a:pt x="55576" y="75925"/>
                </a:lnTo>
                <a:lnTo>
                  <a:pt x="29589" y="119246"/>
                </a:lnTo>
                <a:lnTo>
                  <a:pt x="11385" y="166838"/>
                </a:lnTo>
                <a:lnTo>
                  <a:pt x="0" y="218310"/>
                </a:lnTo>
                <a:close/>
              </a:path>
              <a:path w="332739" h="2135504">
                <a:moveTo>
                  <a:pt x="61890" y="783007"/>
                </a:moveTo>
                <a:lnTo>
                  <a:pt x="68906" y="833752"/>
                </a:lnTo>
                <a:lnTo>
                  <a:pt x="81684" y="878049"/>
                </a:lnTo>
                <a:lnTo>
                  <a:pt x="97334" y="923130"/>
                </a:lnTo>
                <a:lnTo>
                  <a:pt x="112962" y="976225"/>
                </a:lnTo>
                <a:lnTo>
                  <a:pt x="106044" y="853336"/>
                </a:lnTo>
                <a:lnTo>
                  <a:pt x="98802" y="829243"/>
                </a:lnTo>
                <a:lnTo>
                  <a:pt x="92226" y="786324"/>
                </a:lnTo>
                <a:lnTo>
                  <a:pt x="85219" y="661725"/>
                </a:lnTo>
                <a:lnTo>
                  <a:pt x="84072" y="663607"/>
                </a:lnTo>
                <a:lnTo>
                  <a:pt x="71783" y="690867"/>
                </a:lnTo>
                <a:lnTo>
                  <a:pt x="63528" y="722575"/>
                </a:lnTo>
                <a:lnTo>
                  <a:pt x="63747" y="740478"/>
                </a:lnTo>
                <a:lnTo>
                  <a:pt x="62920" y="756552"/>
                </a:lnTo>
                <a:lnTo>
                  <a:pt x="61987" y="770746"/>
                </a:lnTo>
                <a:lnTo>
                  <a:pt x="61890" y="783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82597" y="5240528"/>
            <a:ext cx="1318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Segoe Print"/>
                <a:cs typeface="Segoe Print"/>
              </a:rPr>
              <a:t>Impossible</a:t>
            </a:r>
            <a:endParaRPr sz="2000">
              <a:latin typeface="Segoe Print"/>
              <a:cs typeface="Segoe Prin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5908" y="6286500"/>
            <a:ext cx="219456" cy="1920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1784" y="5829300"/>
            <a:ext cx="219456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805" y="1442973"/>
            <a:ext cx="7038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30" dirty="0">
                <a:latin typeface="Calibri Light"/>
                <a:cs typeface="Calibri Light"/>
              </a:rPr>
              <a:t>Problem: </a:t>
            </a:r>
            <a:r>
              <a:rPr sz="2700" dirty="0">
                <a:latin typeface="Calibri Light"/>
                <a:cs typeface="Calibri Light"/>
              </a:rPr>
              <a:t>when a </a:t>
            </a:r>
            <a:r>
              <a:rPr sz="2700" spc="-10" dirty="0">
                <a:latin typeface="Calibri Light"/>
                <a:cs typeface="Calibri Light"/>
              </a:rPr>
              <a:t>network </a:t>
            </a:r>
            <a:r>
              <a:rPr sz="2700" dirty="0">
                <a:latin typeface="Calibri Light"/>
                <a:cs typeface="Calibri Light"/>
              </a:rPr>
              <a:t>partition </a:t>
            </a:r>
            <a:r>
              <a:rPr sz="2700" spc="-10" dirty="0">
                <a:latin typeface="Calibri Light"/>
                <a:cs typeface="Calibri Light"/>
              </a:rPr>
              <a:t>occurs, </a:t>
            </a:r>
            <a:r>
              <a:rPr sz="2700" spc="-5" dirty="0">
                <a:latin typeface="Calibri Light"/>
                <a:cs typeface="Calibri Light"/>
              </a:rPr>
              <a:t>either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consistency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or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availability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have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to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be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given</a:t>
            </a:r>
            <a:r>
              <a:rPr sz="2700" dirty="0">
                <a:latin typeface="Calibri Light"/>
                <a:cs typeface="Calibri Light"/>
              </a:rPr>
              <a:t> up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633984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CAP-Theorem:</a:t>
            </a:r>
            <a:r>
              <a:rPr sz="4100" spc="-90" dirty="0"/>
              <a:t> </a:t>
            </a:r>
            <a:r>
              <a:rPr sz="4100" spc="-30" dirty="0"/>
              <a:t>simplified</a:t>
            </a:r>
            <a:r>
              <a:rPr sz="4100" spc="-105" dirty="0"/>
              <a:t> </a:t>
            </a:r>
            <a:r>
              <a:rPr sz="4100" spc="-40" dirty="0"/>
              <a:t>proof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3515867" y="4509515"/>
            <a:ext cx="2016760" cy="1028700"/>
            <a:chOff x="3515867" y="4509515"/>
            <a:chExt cx="2016760" cy="1028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7095" y="4704587"/>
              <a:ext cx="705612" cy="704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5867" y="4509515"/>
              <a:ext cx="2016252" cy="1028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97578" y="4860417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31795" y="4534511"/>
            <a:ext cx="2373630" cy="1026794"/>
            <a:chOff x="5631795" y="4534511"/>
            <a:chExt cx="2373630" cy="102679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3326" y="4559878"/>
              <a:ext cx="2351487" cy="10013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780" y="4541496"/>
              <a:ext cx="2325283" cy="9720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38780" y="4541496"/>
              <a:ext cx="2325370" cy="972185"/>
            </a:xfrm>
            <a:custGeom>
              <a:avLst/>
              <a:gdLst/>
              <a:ahLst/>
              <a:cxnLst/>
              <a:rect l="l" t="t" r="r" b="b"/>
              <a:pathLst>
                <a:path w="2325370" h="972185">
                  <a:moveTo>
                    <a:pt x="0" y="972043"/>
                  </a:moveTo>
                  <a:lnTo>
                    <a:pt x="2325283" y="972043"/>
                  </a:lnTo>
                  <a:lnTo>
                    <a:pt x="2325283" y="0"/>
                  </a:lnTo>
                  <a:lnTo>
                    <a:pt x="0" y="0"/>
                  </a:lnTo>
                  <a:lnTo>
                    <a:pt x="0" y="972043"/>
                  </a:lnTo>
                  <a:close/>
                </a:path>
              </a:pathLst>
            </a:custGeom>
            <a:ln w="13723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95380" y="4855800"/>
            <a:ext cx="1027430" cy="307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850" spc="-25" dirty="0">
                <a:latin typeface="Calibri"/>
                <a:cs typeface="Calibri"/>
              </a:rPr>
              <a:t>Value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=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V</a:t>
            </a:r>
            <a:r>
              <a:rPr sz="1800" spc="-30" baseline="-11574" dirty="0">
                <a:latin typeface="Calibri"/>
                <a:cs typeface="Calibri"/>
              </a:rPr>
              <a:t>0</a:t>
            </a:r>
            <a:endParaRPr sz="1800" baseline="-11574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77306" y="4314696"/>
            <a:ext cx="2632710" cy="1293495"/>
            <a:chOff x="5477306" y="4314696"/>
            <a:chExt cx="2632710" cy="129349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7306" y="4314696"/>
              <a:ext cx="577003" cy="5789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3973" y="5307783"/>
              <a:ext cx="477019" cy="2916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23973" y="5307783"/>
              <a:ext cx="477520" cy="292100"/>
            </a:xfrm>
            <a:custGeom>
              <a:avLst/>
              <a:gdLst/>
              <a:ahLst/>
              <a:cxnLst/>
              <a:rect l="l" t="t" r="r" b="b"/>
              <a:pathLst>
                <a:path w="477520" h="292100">
                  <a:moveTo>
                    <a:pt x="0" y="291613"/>
                  </a:moveTo>
                  <a:lnTo>
                    <a:pt x="477019" y="291613"/>
                  </a:lnTo>
                  <a:lnTo>
                    <a:pt x="477019" y="0"/>
                  </a:lnTo>
                  <a:lnTo>
                    <a:pt x="0" y="0"/>
                  </a:lnTo>
                  <a:lnTo>
                    <a:pt x="0" y="291613"/>
                  </a:lnTo>
                  <a:close/>
                </a:path>
              </a:pathLst>
            </a:custGeom>
            <a:ln w="1713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07138" y="5307302"/>
            <a:ext cx="398145" cy="2749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0"/>
              </a:spcBef>
            </a:pPr>
            <a:r>
              <a:rPr sz="1600" b="1" spc="5" dirty="0">
                <a:latin typeface="Courier New"/>
                <a:cs typeface="Courier New"/>
              </a:rPr>
              <a:t>N</a:t>
            </a:r>
            <a:r>
              <a:rPr sz="1650" b="1" spc="7" baseline="-12626" dirty="0">
                <a:latin typeface="Courier New"/>
                <a:cs typeface="Courier New"/>
              </a:rPr>
              <a:t>2</a:t>
            </a:r>
            <a:endParaRPr sz="1650" baseline="-12626">
              <a:latin typeface="Courier New"/>
              <a:cs typeface="Courier Ne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40091" y="4538532"/>
            <a:ext cx="2421255" cy="1042035"/>
            <a:chOff x="1340091" y="4538532"/>
            <a:chExt cx="2421255" cy="104203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1831" y="4564171"/>
              <a:ext cx="2399069" cy="10161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7076" y="4545517"/>
              <a:ext cx="2358622" cy="9864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47076" y="4545517"/>
              <a:ext cx="2359025" cy="986790"/>
            </a:xfrm>
            <a:custGeom>
              <a:avLst/>
              <a:gdLst/>
              <a:ahLst/>
              <a:cxnLst/>
              <a:rect l="l" t="t" r="r" b="b"/>
              <a:pathLst>
                <a:path w="2359025" h="986789">
                  <a:moveTo>
                    <a:pt x="0" y="986423"/>
                  </a:moveTo>
                  <a:lnTo>
                    <a:pt x="2358622" y="986423"/>
                  </a:lnTo>
                  <a:lnTo>
                    <a:pt x="2358622" y="0"/>
                  </a:lnTo>
                  <a:lnTo>
                    <a:pt x="0" y="0"/>
                  </a:lnTo>
                  <a:lnTo>
                    <a:pt x="0" y="986423"/>
                  </a:lnTo>
                  <a:close/>
                </a:path>
              </a:pathLst>
            </a:custGeom>
            <a:ln w="1392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13636" y="4864658"/>
            <a:ext cx="104076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850" spc="-10" dirty="0">
                <a:latin typeface="Calibri"/>
                <a:cs typeface="Calibri"/>
              </a:rPr>
              <a:t>Value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=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V</a:t>
            </a:r>
            <a:r>
              <a:rPr sz="1800" spc="-15" baseline="-11574" dirty="0">
                <a:latin typeface="Calibri"/>
                <a:cs typeface="Calibri"/>
              </a:rPr>
              <a:t>1</a:t>
            </a:r>
            <a:endParaRPr sz="1800" baseline="-11574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183287" y="4315361"/>
            <a:ext cx="2670810" cy="1313180"/>
            <a:chOff x="1183287" y="4315361"/>
            <a:chExt cx="2670810" cy="131318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287" y="4315361"/>
              <a:ext cx="585275" cy="5874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0732" y="5323140"/>
              <a:ext cx="483858" cy="2959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60732" y="5323140"/>
              <a:ext cx="483870" cy="296545"/>
            </a:xfrm>
            <a:custGeom>
              <a:avLst/>
              <a:gdLst/>
              <a:ahLst/>
              <a:cxnLst/>
              <a:rect l="l" t="t" r="r" b="b"/>
              <a:pathLst>
                <a:path w="483870" h="296545">
                  <a:moveTo>
                    <a:pt x="0" y="295927"/>
                  </a:moveTo>
                  <a:lnTo>
                    <a:pt x="483858" y="295927"/>
                  </a:lnTo>
                  <a:lnTo>
                    <a:pt x="483858" y="0"/>
                  </a:lnTo>
                  <a:lnTo>
                    <a:pt x="0" y="0"/>
                  </a:lnTo>
                  <a:lnTo>
                    <a:pt x="0" y="295927"/>
                  </a:lnTo>
                  <a:close/>
                </a:path>
              </a:pathLst>
            </a:custGeom>
            <a:ln w="1738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44023" y="5322840"/>
            <a:ext cx="40322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Courier New"/>
                <a:cs typeface="Courier New"/>
              </a:rPr>
              <a:t>N</a:t>
            </a:r>
            <a:r>
              <a:rPr sz="1650" b="1" baseline="-12626" dirty="0">
                <a:latin typeface="Courier New"/>
                <a:cs typeface="Courier New"/>
              </a:rPr>
              <a:t>1</a:t>
            </a:r>
            <a:endParaRPr sz="1650" baseline="-12626">
              <a:latin typeface="Courier New"/>
              <a:cs typeface="Courier New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36116" y="2970276"/>
            <a:ext cx="4855845" cy="2675890"/>
            <a:chOff x="1436116" y="2970276"/>
            <a:chExt cx="4855845" cy="2675890"/>
          </a:xfrm>
        </p:grpSpPr>
        <p:sp>
          <p:nvSpPr>
            <p:cNvPr id="29" name="object 29"/>
            <p:cNvSpPr/>
            <p:nvPr/>
          </p:nvSpPr>
          <p:spPr>
            <a:xfrm>
              <a:off x="1436116" y="2970275"/>
              <a:ext cx="4855845" cy="1343025"/>
            </a:xfrm>
            <a:custGeom>
              <a:avLst/>
              <a:gdLst/>
              <a:ahLst/>
              <a:cxnLst/>
              <a:rect l="l" t="t" r="r" b="b"/>
              <a:pathLst>
                <a:path w="4855845" h="1343025">
                  <a:moveTo>
                    <a:pt x="571881" y="27432"/>
                  </a:moveTo>
                  <a:lnTo>
                    <a:pt x="563308" y="6858"/>
                  </a:lnTo>
                  <a:lnTo>
                    <a:pt x="544449" y="0"/>
                  </a:lnTo>
                  <a:lnTo>
                    <a:pt x="525589" y="6858"/>
                  </a:lnTo>
                  <a:lnTo>
                    <a:pt x="517017" y="27432"/>
                  </a:lnTo>
                  <a:lnTo>
                    <a:pt x="517017" y="169837"/>
                  </a:lnTo>
                  <a:lnTo>
                    <a:pt x="0" y="1320038"/>
                  </a:lnTo>
                  <a:lnTo>
                    <a:pt x="9906" y="1324483"/>
                  </a:lnTo>
                  <a:lnTo>
                    <a:pt x="517017" y="196723"/>
                  </a:lnTo>
                  <a:lnTo>
                    <a:pt x="517017" y="223481"/>
                  </a:lnTo>
                  <a:lnTo>
                    <a:pt x="19939" y="1329055"/>
                  </a:lnTo>
                  <a:lnTo>
                    <a:pt x="50038" y="1342517"/>
                  </a:lnTo>
                  <a:lnTo>
                    <a:pt x="517017" y="303631"/>
                  </a:lnTo>
                  <a:lnTo>
                    <a:pt x="517017" y="854964"/>
                  </a:lnTo>
                  <a:lnTo>
                    <a:pt x="571881" y="854964"/>
                  </a:lnTo>
                  <a:lnTo>
                    <a:pt x="571881" y="818388"/>
                  </a:lnTo>
                  <a:lnTo>
                    <a:pt x="571881" y="27432"/>
                  </a:lnTo>
                  <a:close/>
                </a:path>
                <a:path w="4855845" h="1343025">
                  <a:moveTo>
                    <a:pt x="4855845" y="27432"/>
                  </a:moveTo>
                  <a:lnTo>
                    <a:pt x="4847272" y="6858"/>
                  </a:lnTo>
                  <a:lnTo>
                    <a:pt x="4828413" y="0"/>
                  </a:lnTo>
                  <a:lnTo>
                    <a:pt x="4809553" y="6858"/>
                  </a:lnTo>
                  <a:lnTo>
                    <a:pt x="4800981" y="27432"/>
                  </a:lnTo>
                  <a:lnTo>
                    <a:pt x="4800981" y="170268"/>
                  </a:lnTo>
                  <a:lnTo>
                    <a:pt x="4319778" y="1320673"/>
                  </a:lnTo>
                  <a:lnTo>
                    <a:pt x="4329938" y="1324991"/>
                  </a:lnTo>
                  <a:lnTo>
                    <a:pt x="4800981" y="198577"/>
                  </a:lnTo>
                  <a:lnTo>
                    <a:pt x="4800981" y="227063"/>
                  </a:lnTo>
                  <a:lnTo>
                    <a:pt x="4340098" y="1329182"/>
                  </a:lnTo>
                  <a:lnTo>
                    <a:pt x="4370451" y="1341882"/>
                  </a:lnTo>
                  <a:lnTo>
                    <a:pt x="4800981" y="312356"/>
                  </a:lnTo>
                  <a:lnTo>
                    <a:pt x="4800981" y="854964"/>
                  </a:lnTo>
                  <a:lnTo>
                    <a:pt x="4855845" y="854964"/>
                  </a:lnTo>
                  <a:lnTo>
                    <a:pt x="4855845" y="818388"/>
                  </a:lnTo>
                  <a:lnTo>
                    <a:pt x="4855845" y="2743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2778" y="4443101"/>
              <a:ext cx="1660840" cy="120268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467855" y="2997707"/>
            <a:ext cx="2440305" cy="791210"/>
          </a:xfrm>
          <a:prstGeom prst="rect">
            <a:avLst/>
          </a:prstGeom>
          <a:solidFill>
            <a:srgbClr val="D3DFEE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920"/>
              </a:lnSpc>
            </a:pPr>
            <a:r>
              <a:rPr sz="1800" spc="-5" dirty="0">
                <a:latin typeface="Calibri"/>
                <a:cs typeface="Calibri"/>
              </a:rPr>
              <a:t>Response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before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ts val="2120"/>
              </a:lnSpc>
            </a:pPr>
            <a:r>
              <a:rPr sz="1800" spc="-5" dirty="0">
                <a:latin typeface="Calibri"/>
                <a:cs typeface="Calibri"/>
              </a:rPr>
              <a:t>successful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replication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ts val="2185"/>
              </a:lnSpc>
            </a:pPr>
            <a:r>
              <a:rPr sz="1900" spc="-100" dirty="0">
                <a:latin typeface="Wingdings"/>
                <a:cs typeface="Wingdings"/>
              </a:rPr>
              <a:t>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Calibri"/>
                <a:cs typeface="Calibri"/>
              </a:rPr>
              <a:t>A</a:t>
            </a:r>
            <a:r>
              <a:rPr sz="1800" i="1" dirty="0">
                <a:latin typeface="Calibri"/>
                <a:cs typeface="Calibri"/>
              </a:rPr>
              <a:t>va</a:t>
            </a:r>
            <a:r>
              <a:rPr sz="1800" i="1" spc="-5" dirty="0">
                <a:latin typeface="Calibri"/>
                <a:cs typeface="Calibri"/>
              </a:rPr>
              <a:t>ilab</a:t>
            </a:r>
            <a:r>
              <a:rPr sz="1800" i="1" spc="-10" dirty="0">
                <a:latin typeface="Calibri"/>
                <a:cs typeface="Calibri"/>
              </a:rPr>
              <a:t>i</a:t>
            </a:r>
            <a:r>
              <a:rPr sz="1800" i="1" spc="-5" dirty="0">
                <a:latin typeface="Calibri"/>
                <a:cs typeface="Calibri"/>
              </a:rPr>
              <a:t>li</a:t>
            </a:r>
            <a:r>
              <a:rPr sz="1800" i="1" dirty="0"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83892" y="2997707"/>
            <a:ext cx="2440305" cy="791210"/>
          </a:xfrm>
          <a:prstGeom prst="rect">
            <a:avLst/>
          </a:prstGeom>
          <a:solidFill>
            <a:srgbClr val="D3DFEE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920"/>
              </a:lnSpc>
            </a:pPr>
            <a:r>
              <a:rPr sz="1800" spc="-5" dirty="0">
                <a:latin typeface="Calibri"/>
                <a:cs typeface="Calibri"/>
              </a:rPr>
              <a:t>Block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until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ts val="2120"/>
              </a:lnSpc>
            </a:pPr>
            <a:r>
              <a:rPr sz="1800" spc="-10" dirty="0">
                <a:latin typeface="Calibri"/>
                <a:cs typeface="Calibri"/>
              </a:rPr>
              <a:t>ACK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arrives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ts val="2185"/>
              </a:lnSpc>
            </a:pPr>
            <a:r>
              <a:rPr sz="1900" spc="-100" dirty="0">
                <a:latin typeface="Wingdings"/>
                <a:cs typeface="Wingdings"/>
              </a:rPr>
              <a:t>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Calibri"/>
                <a:cs typeface="Calibri"/>
              </a:rPr>
              <a:t>Con</a:t>
            </a:r>
            <a:r>
              <a:rPr sz="1800" i="1" spc="-10" dirty="0">
                <a:latin typeface="Calibri"/>
                <a:cs typeface="Calibri"/>
              </a:rPr>
              <a:t>s</a:t>
            </a:r>
            <a:r>
              <a:rPr sz="1800" i="1" spc="-5" dirty="0">
                <a:latin typeface="Calibri"/>
                <a:cs typeface="Calibri"/>
              </a:rPr>
              <a:t>i</a:t>
            </a:r>
            <a:r>
              <a:rPr sz="1800" i="1" spc="-30" dirty="0">
                <a:latin typeface="Calibri"/>
                <a:cs typeface="Calibri"/>
              </a:rPr>
              <a:t>st</a:t>
            </a:r>
            <a:r>
              <a:rPr sz="1800" i="1" dirty="0">
                <a:latin typeface="Calibri"/>
                <a:cs typeface="Calibri"/>
              </a:rPr>
              <a:t>ency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46982" y="5710224"/>
            <a:ext cx="2368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Segoe Print"/>
                <a:cs typeface="Segoe Print"/>
              </a:rPr>
              <a:t>Network</a:t>
            </a:r>
            <a:r>
              <a:rPr sz="2000" spc="-85" dirty="0">
                <a:latin typeface="Segoe Print"/>
                <a:cs typeface="Segoe Print"/>
              </a:rPr>
              <a:t> </a:t>
            </a:r>
            <a:r>
              <a:rPr sz="2000" spc="-5" dirty="0">
                <a:latin typeface="Segoe Print"/>
                <a:cs typeface="Segoe Print"/>
              </a:rPr>
              <a:t>partition</a:t>
            </a:r>
            <a:endParaRPr sz="20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7807"/>
            <a:ext cx="314071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>
                <a:solidFill>
                  <a:srgbClr val="464646"/>
                </a:solidFill>
                <a:latin typeface="Calibri Light"/>
                <a:cs typeface="Calibri Light"/>
              </a:rPr>
              <a:t>NoSQL</a:t>
            </a:r>
            <a:r>
              <a:rPr sz="4100" spc="-165" dirty="0">
                <a:solidFill>
                  <a:srgbClr val="464646"/>
                </a:solidFill>
                <a:latin typeface="Calibri Light"/>
                <a:cs typeface="Calibri Light"/>
              </a:rPr>
              <a:t> </a:t>
            </a:r>
            <a:r>
              <a:rPr sz="4100" spc="-60" dirty="0">
                <a:solidFill>
                  <a:srgbClr val="464646"/>
                </a:solidFill>
                <a:latin typeface="Calibri Light"/>
                <a:cs typeface="Calibri Light"/>
              </a:rPr>
              <a:t>Triangle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6550" y="2019376"/>
            <a:ext cx="3911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Tahoma"/>
                <a:cs typeface="Tahoma"/>
              </a:rPr>
              <a:t>A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969" y="4252341"/>
            <a:ext cx="39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Tahoma"/>
                <a:cs typeface="Tahoma"/>
              </a:rPr>
              <a:t>C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0180" y="4252341"/>
            <a:ext cx="361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Tahoma"/>
                <a:cs typeface="Tahoma"/>
              </a:rPr>
              <a:t>P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2708148"/>
            <a:ext cx="1368425" cy="1584325"/>
          </a:xfrm>
          <a:custGeom>
            <a:avLst/>
            <a:gdLst/>
            <a:ahLst/>
            <a:cxnLst/>
            <a:rect l="l" t="t" r="r" b="b"/>
            <a:pathLst>
              <a:path w="1368425" h="1584325">
                <a:moveTo>
                  <a:pt x="1368425" y="158432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3783" y="2708148"/>
            <a:ext cx="1297305" cy="1584325"/>
          </a:xfrm>
          <a:custGeom>
            <a:avLst/>
            <a:gdLst/>
            <a:ahLst/>
            <a:cxnLst/>
            <a:rect l="l" t="t" r="r" b="b"/>
            <a:pathLst>
              <a:path w="1297304" h="1584325">
                <a:moveTo>
                  <a:pt x="0" y="1584325"/>
                </a:moveTo>
                <a:lnTo>
                  <a:pt x="12969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2551" y="4637532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67532" y="1631061"/>
            <a:ext cx="1906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Every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client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can</a:t>
            </a:r>
            <a:r>
              <a:rPr sz="1600" spc="-15" dirty="0">
                <a:latin typeface="Calibri"/>
                <a:cs typeface="Calibri"/>
              </a:rPr>
              <a:t> always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5859" y="1874900"/>
            <a:ext cx="1231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read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write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0479" y="4819650"/>
            <a:ext cx="19602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All </a:t>
            </a:r>
            <a:r>
              <a:rPr sz="1600" spc="-10" dirty="0">
                <a:latin typeface="Calibri"/>
                <a:cs typeface="Calibri"/>
              </a:rPr>
              <a:t>nodes continue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working </a:t>
            </a:r>
            <a:r>
              <a:rPr sz="1600" spc="-5" dirty="0">
                <a:latin typeface="Calibri"/>
                <a:cs typeface="Calibri"/>
              </a:rPr>
              <a:t>under </a:t>
            </a:r>
            <a:r>
              <a:rPr sz="1600" spc="-10" dirty="0">
                <a:latin typeface="Calibri"/>
                <a:cs typeface="Calibri"/>
              </a:rPr>
              <a:t>network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061" y="4819650"/>
            <a:ext cx="1891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71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All clients </a:t>
            </a:r>
            <a:r>
              <a:rPr sz="1600" spc="-10" dirty="0">
                <a:latin typeface="Calibri"/>
                <a:cs typeface="Calibri"/>
              </a:rPr>
              <a:t>share the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same view</a:t>
            </a:r>
            <a:r>
              <a:rPr sz="1600" spc="-5" dirty="0">
                <a:latin typeface="Calibri"/>
                <a:cs typeface="Calibri"/>
              </a:rPr>
              <a:t> 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15534" y="6281165"/>
            <a:ext cx="3549650" cy="429895"/>
          </a:xfrm>
          <a:custGeom>
            <a:avLst/>
            <a:gdLst/>
            <a:ahLst/>
            <a:cxnLst/>
            <a:rect l="l" t="t" r="r" b="b"/>
            <a:pathLst>
              <a:path w="3549650" h="429895">
                <a:moveTo>
                  <a:pt x="3549396" y="0"/>
                </a:moveTo>
                <a:lnTo>
                  <a:pt x="0" y="0"/>
                </a:lnTo>
                <a:lnTo>
                  <a:pt x="0" y="429768"/>
                </a:lnTo>
                <a:lnTo>
                  <a:pt x="3549396" y="429768"/>
                </a:lnTo>
                <a:lnTo>
                  <a:pt x="35493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15534" y="6281165"/>
            <a:ext cx="354965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3535" marR="113664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latin typeface="Calibri Light"/>
                <a:cs typeface="Calibri Light"/>
              </a:rPr>
              <a:t>Nathan Hurst: </a:t>
            </a:r>
            <a:r>
              <a:rPr sz="1100" spc="-5" dirty="0">
                <a:latin typeface="Calibri Light"/>
                <a:cs typeface="Calibri Light"/>
              </a:rPr>
              <a:t>Visual </a:t>
            </a:r>
            <a:r>
              <a:rPr sz="1100" dirty="0">
                <a:latin typeface="Calibri Light"/>
                <a:cs typeface="Calibri Light"/>
              </a:rPr>
              <a:t>Guide to NoSQL Systems 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  <a:hlinkClick r:id="rId2"/>
              </a:rPr>
              <a:t>http://blog.nahurst.com/visual-guide-to-nosql-systems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5967" y="2729864"/>
            <a:ext cx="12928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CA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Oracle,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2121E"/>
                </a:solidFill>
                <a:latin typeface="Calibri"/>
                <a:cs typeface="Calibri"/>
              </a:rPr>
              <a:t>MySQL,</a:t>
            </a:r>
            <a:r>
              <a:rPr sz="1400" spc="-50" dirty="0">
                <a:solidFill>
                  <a:srgbClr val="12121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2121E"/>
                </a:solidFill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1023" y="1505458"/>
            <a:ext cx="1056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Data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models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45680" y="1267967"/>
            <a:ext cx="0" cy="720725"/>
          </a:xfrm>
          <a:custGeom>
            <a:avLst/>
            <a:gdLst/>
            <a:ahLst/>
            <a:cxnLst/>
            <a:rect l="l" t="t" r="r" b="b"/>
            <a:pathLst>
              <a:path h="720725">
                <a:moveTo>
                  <a:pt x="0" y="0"/>
                </a:moveTo>
                <a:lnTo>
                  <a:pt x="0" y="72072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34833" y="1289684"/>
            <a:ext cx="147510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974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2121E"/>
                </a:solidFill>
                <a:latin typeface="Calibri"/>
                <a:cs typeface="Calibri"/>
              </a:rPr>
              <a:t>Relational </a:t>
            </a:r>
            <a:r>
              <a:rPr sz="1400" dirty="0">
                <a:solidFill>
                  <a:srgbClr val="12121E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Calibri"/>
                <a:cs typeface="Calibri"/>
              </a:rPr>
              <a:t>Key-Value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92D050"/>
                </a:solidFill>
                <a:latin typeface="Calibri"/>
                <a:cs typeface="Calibri"/>
              </a:rPr>
              <a:t>Wi</a:t>
            </a:r>
            <a:r>
              <a:rPr sz="1400" spc="-10" dirty="0">
                <a:solidFill>
                  <a:srgbClr val="92D050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92D050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92D050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rgbClr val="92D050"/>
                </a:solidFill>
                <a:latin typeface="Calibri"/>
                <a:cs typeface="Calibri"/>
              </a:rPr>
              <a:t>Co</a:t>
            </a:r>
            <a:r>
              <a:rPr sz="1400" dirty="0">
                <a:solidFill>
                  <a:srgbClr val="92D050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92D050"/>
                </a:solidFill>
                <a:latin typeface="Calibri"/>
                <a:cs typeface="Calibri"/>
              </a:rPr>
              <a:t>um</a:t>
            </a:r>
            <a:r>
              <a:rPr sz="1400" dirty="0">
                <a:solidFill>
                  <a:srgbClr val="92D050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8300A"/>
                </a:solidFill>
                <a:latin typeface="Calibri"/>
                <a:cs typeface="Calibri"/>
              </a:rPr>
              <a:t>Document-Oriented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04408" y="2658237"/>
            <a:ext cx="23406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AP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Dynamo, </a:t>
            </a: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Redis, </a:t>
            </a:r>
            <a:r>
              <a:rPr sz="1400" dirty="0">
                <a:solidFill>
                  <a:srgbClr val="006FC0"/>
                </a:solidFill>
                <a:latin typeface="Calibri"/>
                <a:cs typeface="Calibri"/>
              </a:rPr>
              <a:t>Riak, </a:t>
            </a:r>
            <a:r>
              <a:rPr sz="1400" spc="-10" dirty="0">
                <a:solidFill>
                  <a:srgbClr val="006FC0"/>
                </a:solidFill>
                <a:latin typeface="Calibri"/>
                <a:cs typeface="Calibri"/>
              </a:rPr>
              <a:t>Voldemort </a:t>
            </a:r>
            <a:r>
              <a:rPr sz="1400" spc="-3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2D050"/>
                </a:solidFill>
                <a:latin typeface="Calibri"/>
                <a:cs typeface="Calibri"/>
              </a:rPr>
              <a:t>Cassandra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8300A"/>
                </a:solidFill>
                <a:latin typeface="Calibri"/>
                <a:cs typeface="Calibri"/>
              </a:rPr>
              <a:t>SimpleDB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7050" y="4746497"/>
            <a:ext cx="270002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CP</a:t>
            </a:r>
            <a:endParaRPr sz="1400">
              <a:latin typeface="Calibri"/>
              <a:cs typeface="Calibri"/>
            </a:endParaRPr>
          </a:p>
          <a:p>
            <a:pPr marL="12700" marR="5715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Postgres, </a:t>
            </a:r>
            <a:r>
              <a:rPr sz="1400" dirty="0">
                <a:latin typeface="Calibri"/>
                <a:cs typeface="Calibri"/>
              </a:rPr>
              <a:t>MySQL </a:t>
            </a:r>
            <a:r>
              <a:rPr sz="1400" spc="-20" dirty="0">
                <a:latin typeface="Calibri"/>
                <a:cs typeface="Calibri"/>
              </a:rPr>
              <a:t>Cluster, </a:t>
            </a:r>
            <a:r>
              <a:rPr sz="1400" spc="-5" dirty="0">
                <a:latin typeface="Calibri"/>
                <a:cs typeface="Calibri"/>
              </a:rPr>
              <a:t>Oracle RAC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92D050"/>
                </a:solidFill>
                <a:latin typeface="Calibri"/>
                <a:cs typeface="Calibri"/>
              </a:rPr>
              <a:t>BigTable, </a:t>
            </a:r>
            <a:r>
              <a:rPr sz="1400" dirty="0">
                <a:solidFill>
                  <a:srgbClr val="92D050"/>
                </a:solidFill>
                <a:latin typeface="Calibri"/>
                <a:cs typeface="Calibri"/>
              </a:rPr>
              <a:t>HBase, </a:t>
            </a:r>
            <a:r>
              <a:rPr sz="1400" spc="-5" dirty="0">
                <a:solidFill>
                  <a:srgbClr val="92D050"/>
                </a:solidFill>
                <a:latin typeface="Calibri"/>
                <a:cs typeface="Calibri"/>
              </a:rPr>
              <a:t>Accumulo, </a:t>
            </a:r>
            <a:r>
              <a:rPr sz="1400" spc="-10" dirty="0">
                <a:solidFill>
                  <a:srgbClr val="92D050"/>
                </a:solidFill>
                <a:latin typeface="Calibri"/>
                <a:cs typeface="Calibri"/>
              </a:rPr>
              <a:t>Azure </a:t>
            </a:r>
            <a:r>
              <a:rPr sz="1400" spc="-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92D050"/>
                </a:solidFill>
                <a:latin typeface="Calibri"/>
                <a:cs typeface="Calibri"/>
              </a:rPr>
              <a:t>Tables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8300A"/>
                </a:solidFill>
                <a:latin typeface="Calibri"/>
                <a:cs typeface="Calibri"/>
              </a:rPr>
              <a:t>MongoDB,</a:t>
            </a:r>
            <a:r>
              <a:rPr sz="1400" spc="-20" dirty="0">
                <a:solidFill>
                  <a:srgbClr val="78300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8300A"/>
                </a:solidFill>
                <a:latin typeface="Calibri"/>
                <a:cs typeface="Calibri"/>
              </a:rPr>
              <a:t>RethinkDB,</a:t>
            </a:r>
            <a:r>
              <a:rPr sz="1400" spc="5" dirty="0">
                <a:solidFill>
                  <a:srgbClr val="78300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8300A"/>
                </a:solidFill>
                <a:latin typeface="Calibri"/>
                <a:cs typeface="Calibri"/>
              </a:rPr>
              <a:t>DocumentsDB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1159" y="6391655"/>
            <a:ext cx="219456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70129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Idea: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Classify</a:t>
            </a:r>
            <a:r>
              <a:rPr sz="2700" spc="4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systems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according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to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their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behavior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during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i="1" spc="-5" dirty="0">
                <a:latin typeface="Calibri Light"/>
                <a:cs typeface="Calibri Light"/>
              </a:rPr>
              <a:t>network</a:t>
            </a:r>
            <a:r>
              <a:rPr sz="2700" i="1" spc="-15" dirty="0">
                <a:latin typeface="Calibri Light"/>
                <a:cs typeface="Calibri Light"/>
              </a:rPr>
              <a:t> </a:t>
            </a:r>
            <a:r>
              <a:rPr sz="2700" i="1" dirty="0">
                <a:latin typeface="Calibri Light"/>
                <a:cs typeface="Calibri Light"/>
              </a:rPr>
              <a:t>partitions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62083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95" dirty="0"/>
              <a:t>PACELC</a:t>
            </a:r>
            <a:r>
              <a:rPr sz="4100" spc="-110" dirty="0"/>
              <a:t> </a:t>
            </a:r>
            <a:r>
              <a:rPr sz="2800" spc="-5" dirty="0"/>
              <a:t>–</a:t>
            </a:r>
            <a:r>
              <a:rPr sz="2800" spc="-35" dirty="0"/>
              <a:t> </a:t>
            </a:r>
            <a:r>
              <a:rPr sz="2800" spc="-10" dirty="0"/>
              <a:t>an</a:t>
            </a:r>
            <a:r>
              <a:rPr sz="2800" spc="-65" dirty="0"/>
              <a:t> </a:t>
            </a:r>
            <a:r>
              <a:rPr sz="2800" spc="-25" dirty="0"/>
              <a:t>alternative</a:t>
            </a:r>
            <a:r>
              <a:rPr sz="2800" spc="-60" dirty="0"/>
              <a:t> </a:t>
            </a:r>
            <a:r>
              <a:rPr sz="2800" spc="-15" dirty="0"/>
              <a:t>CAP</a:t>
            </a:r>
            <a:r>
              <a:rPr sz="2800" spc="-65" dirty="0"/>
              <a:t> </a:t>
            </a:r>
            <a:r>
              <a:rPr sz="2800" spc="-30" dirty="0"/>
              <a:t>formulation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3869309" y="2551048"/>
            <a:ext cx="1109980" cy="1036955"/>
            <a:chOff x="3869309" y="2551048"/>
            <a:chExt cx="1109980" cy="1036955"/>
          </a:xfrm>
        </p:grpSpPr>
        <p:sp>
          <p:nvSpPr>
            <p:cNvPr id="5" name="object 5"/>
            <p:cNvSpPr/>
            <p:nvPr/>
          </p:nvSpPr>
          <p:spPr>
            <a:xfrm>
              <a:off x="3883914" y="2565653"/>
              <a:ext cx="1080770" cy="1007744"/>
            </a:xfrm>
            <a:custGeom>
              <a:avLst/>
              <a:gdLst/>
              <a:ahLst/>
              <a:cxnLst/>
              <a:rect l="l" t="t" r="r" b="b"/>
              <a:pathLst>
                <a:path w="1080770" h="1007745">
                  <a:moveTo>
                    <a:pt x="540258" y="0"/>
                  </a:moveTo>
                  <a:lnTo>
                    <a:pt x="491091" y="2058"/>
                  </a:lnTo>
                  <a:lnTo>
                    <a:pt x="443159" y="8116"/>
                  </a:lnTo>
                  <a:lnTo>
                    <a:pt x="396654" y="17995"/>
                  </a:lnTo>
                  <a:lnTo>
                    <a:pt x="351765" y="31516"/>
                  </a:lnTo>
                  <a:lnTo>
                    <a:pt x="308685" y="48503"/>
                  </a:lnTo>
                  <a:lnTo>
                    <a:pt x="267603" y="68777"/>
                  </a:lnTo>
                  <a:lnTo>
                    <a:pt x="228710" y="92160"/>
                  </a:lnTo>
                  <a:lnTo>
                    <a:pt x="192198" y="118474"/>
                  </a:lnTo>
                  <a:lnTo>
                    <a:pt x="158257" y="147542"/>
                  </a:lnTo>
                  <a:lnTo>
                    <a:pt x="127079" y="179184"/>
                  </a:lnTo>
                  <a:lnTo>
                    <a:pt x="98854" y="213225"/>
                  </a:lnTo>
                  <a:lnTo>
                    <a:pt x="73772" y="249484"/>
                  </a:lnTo>
                  <a:lnTo>
                    <a:pt x="52026" y="287785"/>
                  </a:lnTo>
                  <a:lnTo>
                    <a:pt x="33806" y="327949"/>
                  </a:lnTo>
                  <a:lnTo>
                    <a:pt x="19302" y="369799"/>
                  </a:lnTo>
                  <a:lnTo>
                    <a:pt x="8706" y="413156"/>
                  </a:lnTo>
                  <a:lnTo>
                    <a:pt x="2208" y="457843"/>
                  </a:lnTo>
                  <a:lnTo>
                    <a:pt x="0" y="503682"/>
                  </a:lnTo>
                  <a:lnTo>
                    <a:pt x="2208" y="549520"/>
                  </a:lnTo>
                  <a:lnTo>
                    <a:pt x="8706" y="594207"/>
                  </a:lnTo>
                  <a:lnTo>
                    <a:pt x="19302" y="637564"/>
                  </a:lnTo>
                  <a:lnTo>
                    <a:pt x="33806" y="679414"/>
                  </a:lnTo>
                  <a:lnTo>
                    <a:pt x="52026" y="719578"/>
                  </a:lnTo>
                  <a:lnTo>
                    <a:pt x="73772" y="757879"/>
                  </a:lnTo>
                  <a:lnTo>
                    <a:pt x="98854" y="794138"/>
                  </a:lnTo>
                  <a:lnTo>
                    <a:pt x="127079" y="828179"/>
                  </a:lnTo>
                  <a:lnTo>
                    <a:pt x="158257" y="859821"/>
                  </a:lnTo>
                  <a:lnTo>
                    <a:pt x="192198" y="888889"/>
                  </a:lnTo>
                  <a:lnTo>
                    <a:pt x="228710" y="915203"/>
                  </a:lnTo>
                  <a:lnTo>
                    <a:pt x="267603" y="938586"/>
                  </a:lnTo>
                  <a:lnTo>
                    <a:pt x="308685" y="958860"/>
                  </a:lnTo>
                  <a:lnTo>
                    <a:pt x="351765" y="975847"/>
                  </a:lnTo>
                  <a:lnTo>
                    <a:pt x="396654" y="989368"/>
                  </a:lnTo>
                  <a:lnTo>
                    <a:pt x="443159" y="999247"/>
                  </a:lnTo>
                  <a:lnTo>
                    <a:pt x="491091" y="1005305"/>
                  </a:lnTo>
                  <a:lnTo>
                    <a:pt x="540258" y="1007363"/>
                  </a:lnTo>
                  <a:lnTo>
                    <a:pt x="589424" y="1005305"/>
                  </a:lnTo>
                  <a:lnTo>
                    <a:pt x="637356" y="999247"/>
                  </a:lnTo>
                  <a:lnTo>
                    <a:pt x="683861" y="989368"/>
                  </a:lnTo>
                  <a:lnTo>
                    <a:pt x="728750" y="975847"/>
                  </a:lnTo>
                  <a:lnTo>
                    <a:pt x="771830" y="958860"/>
                  </a:lnTo>
                  <a:lnTo>
                    <a:pt x="812912" y="938586"/>
                  </a:lnTo>
                  <a:lnTo>
                    <a:pt x="851805" y="915203"/>
                  </a:lnTo>
                  <a:lnTo>
                    <a:pt x="888317" y="888889"/>
                  </a:lnTo>
                  <a:lnTo>
                    <a:pt x="922258" y="859821"/>
                  </a:lnTo>
                  <a:lnTo>
                    <a:pt x="953436" y="828179"/>
                  </a:lnTo>
                  <a:lnTo>
                    <a:pt x="981661" y="794138"/>
                  </a:lnTo>
                  <a:lnTo>
                    <a:pt x="1006743" y="757879"/>
                  </a:lnTo>
                  <a:lnTo>
                    <a:pt x="1028489" y="719578"/>
                  </a:lnTo>
                  <a:lnTo>
                    <a:pt x="1046709" y="679414"/>
                  </a:lnTo>
                  <a:lnTo>
                    <a:pt x="1061213" y="637564"/>
                  </a:lnTo>
                  <a:lnTo>
                    <a:pt x="1071809" y="594207"/>
                  </a:lnTo>
                  <a:lnTo>
                    <a:pt x="1078307" y="549520"/>
                  </a:lnTo>
                  <a:lnTo>
                    <a:pt x="1080515" y="503682"/>
                  </a:lnTo>
                  <a:lnTo>
                    <a:pt x="1078307" y="457843"/>
                  </a:lnTo>
                  <a:lnTo>
                    <a:pt x="1071809" y="413156"/>
                  </a:lnTo>
                  <a:lnTo>
                    <a:pt x="1061213" y="369799"/>
                  </a:lnTo>
                  <a:lnTo>
                    <a:pt x="1046709" y="327949"/>
                  </a:lnTo>
                  <a:lnTo>
                    <a:pt x="1028489" y="287785"/>
                  </a:lnTo>
                  <a:lnTo>
                    <a:pt x="1006743" y="249484"/>
                  </a:lnTo>
                  <a:lnTo>
                    <a:pt x="981661" y="213225"/>
                  </a:lnTo>
                  <a:lnTo>
                    <a:pt x="953436" y="179184"/>
                  </a:lnTo>
                  <a:lnTo>
                    <a:pt x="922258" y="147542"/>
                  </a:lnTo>
                  <a:lnTo>
                    <a:pt x="888317" y="118474"/>
                  </a:lnTo>
                  <a:lnTo>
                    <a:pt x="851805" y="92160"/>
                  </a:lnTo>
                  <a:lnTo>
                    <a:pt x="812912" y="68777"/>
                  </a:lnTo>
                  <a:lnTo>
                    <a:pt x="771830" y="48503"/>
                  </a:lnTo>
                  <a:lnTo>
                    <a:pt x="728750" y="31516"/>
                  </a:lnTo>
                  <a:lnTo>
                    <a:pt x="683861" y="17995"/>
                  </a:lnTo>
                  <a:lnTo>
                    <a:pt x="637356" y="8116"/>
                  </a:lnTo>
                  <a:lnTo>
                    <a:pt x="589424" y="205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3914" y="2565653"/>
              <a:ext cx="1080770" cy="1007744"/>
            </a:xfrm>
            <a:custGeom>
              <a:avLst/>
              <a:gdLst/>
              <a:ahLst/>
              <a:cxnLst/>
              <a:rect l="l" t="t" r="r" b="b"/>
              <a:pathLst>
                <a:path w="1080770" h="1007745">
                  <a:moveTo>
                    <a:pt x="0" y="503682"/>
                  </a:moveTo>
                  <a:lnTo>
                    <a:pt x="2208" y="457843"/>
                  </a:lnTo>
                  <a:lnTo>
                    <a:pt x="8706" y="413156"/>
                  </a:lnTo>
                  <a:lnTo>
                    <a:pt x="19302" y="369799"/>
                  </a:lnTo>
                  <a:lnTo>
                    <a:pt x="33806" y="327949"/>
                  </a:lnTo>
                  <a:lnTo>
                    <a:pt x="52026" y="287785"/>
                  </a:lnTo>
                  <a:lnTo>
                    <a:pt x="73772" y="249484"/>
                  </a:lnTo>
                  <a:lnTo>
                    <a:pt x="98854" y="213225"/>
                  </a:lnTo>
                  <a:lnTo>
                    <a:pt x="127079" y="179184"/>
                  </a:lnTo>
                  <a:lnTo>
                    <a:pt x="158257" y="147542"/>
                  </a:lnTo>
                  <a:lnTo>
                    <a:pt x="192198" y="118474"/>
                  </a:lnTo>
                  <a:lnTo>
                    <a:pt x="228710" y="92160"/>
                  </a:lnTo>
                  <a:lnTo>
                    <a:pt x="267603" y="68777"/>
                  </a:lnTo>
                  <a:lnTo>
                    <a:pt x="308685" y="48503"/>
                  </a:lnTo>
                  <a:lnTo>
                    <a:pt x="351765" y="31516"/>
                  </a:lnTo>
                  <a:lnTo>
                    <a:pt x="396654" y="17995"/>
                  </a:lnTo>
                  <a:lnTo>
                    <a:pt x="443159" y="8116"/>
                  </a:lnTo>
                  <a:lnTo>
                    <a:pt x="491091" y="2058"/>
                  </a:lnTo>
                  <a:lnTo>
                    <a:pt x="540258" y="0"/>
                  </a:lnTo>
                  <a:lnTo>
                    <a:pt x="589424" y="2058"/>
                  </a:lnTo>
                  <a:lnTo>
                    <a:pt x="637356" y="8116"/>
                  </a:lnTo>
                  <a:lnTo>
                    <a:pt x="683861" y="17995"/>
                  </a:lnTo>
                  <a:lnTo>
                    <a:pt x="728750" y="31516"/>
                  </a:lnTo>
                  <a:lnTo>
                    <a:pt x="771830" y="48503"/>
                  </a:lnTo>
                  <a:lnTo>
                    <a:pt x="812912" y="68777"/>
                  </a:lnTo>
                  <a:lnTo>
                    <a:pt x="851805" y="92160"/>
                  </a:lnTo>
                  <a:lnTo>
                    <a:pt x="888317" y="118474"/>
                  </a:lnTo>
                  <a:lnTo>
                    <a:pt x="922258" y="147542"/>
                  </a:lnTo>
                  <a:lnTo>
                    <a:pt x="953436" y="179184"/>
                  </a:lnTo>
                  <a:lnTo>
                    <a:pt x="981661" y="213225"/>
                  </a:lnTo>
                  <a:lnTo>
                    <a:pt x="1006743" y="249484"/>
                  </a:lnTo>
                  <a:lnTo>
                    <a:pt x="1028489" y="287785"/>
                  </a:lnTo>
                  <a:lnTo>
                    <a:pt x="1046709" y="327949"/>
                  </a:lnTo>
                  <a:lnTo>
                    <a:pt x="1061213" y="369799"/>
                  </a:lnTo>
                  <a:lnTo>
                    <a:pt x="1071809" y="413156"/>
                  </a:lnTo>
                  <a:lnTo>
                    <a:pt x="1078307" y="457843"/>
                  </a:lnTo>
                  <a:lnTo>
                    <a:pt x="1080515" y="503682"/>
                  </a:lnTo>
                  <a:lnTo>
                    <a:pt x="1078307" y="549520"/>
                  </a:lnTo>
                  <a:lnTo>
                    <a:pt x="1071809" y="594207"/>
                  </a:lnTo>
                  <a:lnTo>
                    <a:pt x="1061213" y="637564"/>
                  </a:lnTo>
                  <a:lnTo>
                    <a:pt x="1046709" y="679414"/>
                  </a:lnTo>
                  <a:lnTo>
                    <a:pt x="1028489" y="719578"/>
                  </a:lnTo>
                  <a:lnTo>
                    <a:pt x="1006743" y="757879"/>
                  </a:lnTo>
                  <a:lnTo>
                    <a:pt x="981661" y="794138"/>
                  </a:lnTo>
                  <a:lnTo>
                    <a:pt x="953436" y="828179"/>
                  </a:lnTo>
                  <a:lnTo>
                    <a:pt x="922258" y="859821"/>
                  </a:lnTo>
                  <a:lnTo>
                    <a:pt x="888317" y="888889"/>
                  </a:lnTo>
                  <a:lnTo>
                    <a:pt x="851805" y="915203"/>
                  </a:lnTo>
                  <a:lnTo>
                    <a:pt x="812912" y="938586"/>
                  </a:lnTo>
                  <a:lnTo>
                    <a:pt x="771830" y="958860"/>
                  </a:lnTo>
                  <a:lnTo>
                    <a:pt x="728750" y="975847"/>
                  </a:lnTo>
                  <a:lnTo>
                    <a:pt x="683861" y="989368"/>
                  </a:lnTo>
                  <a:lnTo>
                    <a:pt x="637356" y="999247"/>
                  </a:lnTo>
                  <a:lnTo>
                    <a:pt x="589424" y="1005305"/>
                  </a:lnTo>
                  <a:lnTo>
                    <a:pt x="540258" y="1007363"/>
                  </a:lnTo>
                  <a:lnTo>
                    <a:pt x="491091" y="1005305"/>
                  </a:lnTo>
                  <a:lnTo>
                    <a:pt x="443159" y="999247"/>
                  </a:lnTo>
                  <a:lnTo>
                    <a:pt x="396654" y="989368"/>
                  </a:lnTo>
                  <a:lnTo>
                    <a:pt x="351765" y="975847"/>
                  </a:lnTo>
                  <a:lnTo>
                    <a:pt x="308685" y="958860"/>
                  </a:lnTo>
                  <a:lnTo>
                    <a:pt x="267603" y="938586"/>
                  </a:lnTo>
                  <a:lnTo>
                    <a:pt x="228710" y="915203"/>
                  </a:lnTo>
                  <a:lnTo>
                    <a:pt x="192198" y="888889"/>
                  </a:lnTo>
                  <a:lnTo>
                    <a:pt x="158257" y="859821"/>
                  </a:lnTo>
                  <a:lnTo>
                    <a:pt x="127079" y="828179"/>
                  </a:lnTo>
                  <a:lnTo>
                    <a:pt x="98854" y="794138"/>
                  </a:lnTo>
                  <a:lnTo>
                    <a:pt x="73772" y="757879"/>
                  </a:lnTo>
                  <a:lnTo>
                    <a:pt x="52026" y="719578"/>
                  </a:lnTo>
                  <a:lnTo>
                    <a:pt x="33806" y="679414"/>
                  </a:lnTo>
                  <a:lnTo>
                    <a:pt x="19302" y="637564"/>
                  </a:lnTo>
                  <a:lnTo>
                    <a:pt x="8706" y="594207"/>
                  </a:lnTo>
                  <a:lnTo>
                    <a:pt x="2208" y="549520"/>
                  </a:lnTo>
                  <a:lnTo>
                    <a:pt x="0" y="503682"/>
                  </a:lnTo>
                  <a:close/>
                </a:path>
              </a:pathLst>
            </a:custGeom>
            <a:ln w="28956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44771" y="2691973"/>
            <a:ext cx="557530" cy="6991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artiti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24533" y="3070098"/>
            <a:ext cx="6480810" cy="739775"/>
          </a:xfrm>
          <a:custGeom>
            <a:avLst/>
            <a:gdLst/>
            <a:ahLst/>
            <a:cxnLst/>
            <a:rect l="l" t="t" r="r" b="b"/>
            <a:pathLst>
              <a:path w="6480809" h="739775">
                <a:moveTo>
                  <a:pt x="2659761" y="0"/>
                </a:moveTo>
                <a:lnTo>
                  <a:pt x="770890" y="0"/>
                </a:lnTo>
                <a:lnTo>
                  <a:pt x="770890" y="369824"/>
                </a:lnTo>
                <a:lnTo>
                  <a:pt x="755904" y="369824"/>
                </a:lnTo>
              </a:path>
              <a:path w="6480809" h="739775">
                <a:moveTo>
                  <a:pt x="756030" y="368807"/>
                </a:moveTo>
                <a:lnTo>
                  <a:pt x="0" y="368807"/>
                </a:lnTo>
                <a:lnTo>
                  <a:pt x="0" y="719074"/>
                </a:lnTo>
              </a:path>
              <a:path w="6480809" h="739775">
                <a:moveTo>
                  <a:pt x="755904" y="368807"/>
                </a:moveTo>
                <a:lnTo>
                  <a:pt x="1525523" y="368807"/>
                </a:lnTo>
                <a:lnTo>
                  <a:pt x="1525523" y="738632"/>
                </a:lnTo>
                <a:lnTo>
                  <a:pt x="1515617" y="738632"/>
                </a:lnTo>
              </a:path>
              <a:path w="6480809" h="739775">
                <a:moveTo>
                  <a:pt x="3739895" y="0"/>
                </a:moveTo>
                <a:lnTo>
                  <a:pt x="5742177" y="0"/>
                </a:lnTo>
                <a:lnTo>
                  <a:pt x="5742177" y="369824"/>
                </a:lnTo>
                <a:lnTo>
                  <a:pt x="5720842" y="369824"/>
                </a:lnTo>
              </a:path>
              <a:path w="6480809" h="739775">
                <a:moveTo>
                  <a:pt x="5721222" y="359663"/>
                </a:moveTo>
                <a:lnTo>
                  <a:pt x="4969891" y="359663"/>
                </a:lnTo>
                <a:lnTo>
                  <a:pt x="4969891" y="719708"/>
                </a:lnTo>
                <a:lnTo>
                  <a:pt x="4965192" y="719708"/>
                </a:lnTo>
              </a:path>
              <a:path w="6480809" h="739775">
                <a:moveTo>
                  <a:pt x="5721095" y="359663"/>
                </a:moveTo>
                <a:lnTo>
                  <a:pt x="6480810" y="359663"/>
                </a:lnTo>
                <a:lnTo>
                  <a:pt x="6480810" y="73926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14041" y="2685364"/>
            <a:ext cx="3733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5414" y="2708275"/>
            <a:ext cx="300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no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761" y="6136385"/>
            <a:ext cx="4249420" cy="431800"/>
          </a:xfrm>
          <a:custGeom>
            <a:avLst/>
            <a:gdLst/>
            <a:ahLst/>
            <a:cxnLst/>
            <a:rect l="l" t="t" r="r" b="b"/>
            <a:pathLst>
              <a:path w="4249420" h="431800">
                <a:moveTo>
                  <a:pt x="4248912" y="0"/>
                </a:moveTo>
                <a:lnTo>
                  <a:pt x="0" y="0"/>
                </a:lnTo>
                <a:lnTo>
                  <a:pt x="0" y="431291"/>
                </a:lnTo>
                <a:lnTo>
                  <a:pt x="4248912" y="431291"/>
                </a:lnTo>
                <a:lnTo>
                  <a:pt x="424891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761" y="6136385"/>
            <a:ext cx="4249420" cy="43180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42900" marR="572770">
              <a:lnSpc>
                <a:spcPct val="100000"/>
              </a:lnSpc>
              <a:spcBef>
                <a:spcPts val="315"/>
              </a:spcBef>
            </a:pPr>
            <a:r>
              <a:rPr sz="1100" dirty="0">
                <a:latin typeface="Calibri Light"/>
                <a:cs typeface="Calibri Light"/>
              </a:rPr>
              <a:t>Abadi,</a:t>
            </a:r>
            <a:r>
              <a:rPr sz="1100" spc="-5" dirty="0">
                <a:latin typeface="Calibri Light"/>
                <a:cs typeface="Calibri Light"/>
              </a:rPr>
              <a:t> Daniel.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"Consistency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tradeoffs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in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modern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distributed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database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system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design: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CAP is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only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part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of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story."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0433" y="3774821"/>
            <a:ext cx="1108710" cy="1038225"/>
            <a:chOff x="670433" y="3774821"/>
            <a:chExt cx="1108710" cy="1038225"/>
          </a:xfrm>
        </p:grpSpPr>
        <p:sp>
          <p:nvSpPr>
            <p:cNvPr id="14" name="object 14"/>
            <p:cNvSpPr/>
            <p:nvPr/>
          </p:nvSpPr>
          <p:spPr>
            <a:xfrm>
              <a:off x="685038" y="3789426"/>
              <a:ext cx="1079500" cy="1009015"/>
            </a:xfrm>
            <a:custGeom>
              <a:avLst/>
              <a:gdLst/>
              <a:ahLst/>
              <a:cxnLst/>
              <a:rect l="l" t="t" r="r" b="b"/>
              <a:pathLst>
                <a:path w="1079500" h="1009014">
                  <a:moveTo>
                    <a:pt x="539496" y="0"/>
                  </a:moveTo>
                  <a:lnTo>
                    <a:pt x="490390" y="2061"/>
                  </a:lnTo>
                  <a:lnTo>
                    <a:pt x="442521" y="8125"/>
                  </a:lnTo>
                  <a:lnTo>
                    <a:pt x="396076" y="18016"/>
                  </a:lnTo>
                  <a:lnTo>
                    <a:pt x="351248" y="31554"/>
                  </a:lnTo>
                  <a:lnTo>
                    <a:pt x="308227" y="48562"/>
                  </a:lnTo>
                  <a:lnTo>
                    <a:pt x="267202" y="68862"/>
                  </a:lnTo>
                  <a:lnTo>
                    <a:pt x="228365" y="92275"/>
                  </a:lnTo>
                  <a:lnTo>
                    <a:pt x="191905" y="118625"/>
                  </a:lnTo>
                  <a:lnTo>
                    <a:pt x="158014" y="147732"/>
                  </a:lnTo>
                  <a:lnTo>
                    <a:pt x="126882" y="179420"/>
                  </a:lnTo>
                  <a:lnTo>
                    <a:pt x="98700" y="213509"/>
                  </a:lnTo>
                  <a:lnTo>
                    <a:pt x="73657" y="249823"/>
                  </a:lnTo>
                  <a:lnTo>
                    <a:pt x="51944" y="288182"/>
                  </a:lnTo>
                  <a:lnTo>
                    <a:pt x="33752" y="328410"/>
                  </a:lnTo>
                  <a:lnTo>
                    <a:pt x="19271" y="370328"/>
                  </a:lnTo>
                  <a:lnTo>
                    <a:pt x="8692" y="413758"/>
                  </a:lnTo>
                  <a:lnTo>
                    <a:pt x="2204" y="458523"/>
                  </a:lnTo>
                  <a:lnTo>
                    <a:pt x="0" y="504444"/>
                  </a:lnTo>
                  <a:lnTo>
                    <a:pt x="2204" y="550364"/>
                  </a:lnTo>
                  <a:lnTo>
                    <a:pt x="8692" y="595129"/>
                  </a:lnTo>
                  <a:lnTo>
                    <a:pt x="19271" y="638559"/>
                  </a:lnTo>
                  <a:lnTo>
                    <a:pt x="33752" y="680477"/>
                  </a:lnTo>
                  <a:lnTo>
                    <a:pt x="51944" y="720705"/>
                  </a:lnTo>
                  <a:lnTo>
                    <a:pt x="73657" y="759064"/>
                  </a:lnTo>
                  <a:lnTo>
                    <a:pt x="98700" y="795378"/>
                  </a:lnTo>
                  <a:lnTo>
                    <a:pt x="126882" y="829467"/>
                  </a:lnTo>
                  <a:lnTo>
                    <a:pt x="158014" y="861155"/>
                  </a:lnTo>
                  <a:lnTo>
                    <a:pt x="191905" y="890262"/>
                  </a:lnTo>
                  <a:lnTo>
                    <a:pt x="228365" y="916612"/>
                  </a:lnTo>
                  <a:lnTo>
                    <a:pt x="267202" y="940025"/>
                  </a:lnTo>
                  <a:lnTo>
                    <a:pt x="308227" y="960325"/>
                  </a:lnTo>
                  <a:lnTo>
                    <a:pt x="351248" y="977333"/>
                  </a:lnTo>
                  <a:lnTo>
                    <a:pt x="396076" y="990871"/>
                  </a:lnTo>
                  <a:lnTo>
                    <a:pt x="442521" y="1000762"/>
                  </a:lnTo>
                  <a:lnTo>
                    <a:pt x="490390" y="1006826"/>
                  </a:lnTo>
                  <a:lnTo>
                    <a:pt x="539496" y="1008888"/>
                  </a:lnTo>
                  <a:lnTo>
                    <a:pt x="588599" y="1006826"/>
                  </a:lnTo>
                  <a:lnTo>
                    <a:pt x="636467" y="1000762"/>
                  </a:lnTo>
                  <a:lnTo>
                    <a:pt x="682910" y="990871"/>
                  </a:lnTo>
                  <a:lnTo>
                    <a:pt x="727738" y="977333"/>
                  </a:lnTo>
                  <a:lnTo>
                    <a:pt x="770759" y="960325"/>
                  </a:lnTo>
                  <a:lnTo>
                    <a:pt x="811784" y="940025"/>
                  </a:lnTo>
                  <a:lnTo>
                    <a:pt x="850621" y="916612"/>
                  </a:lnTo>
                  <a:lnTo>
                    <a:pt x="887080" y="890262"/>
                  </a:lnTo>
                  <a:lnTo>
                    <a:pt x="920972" y="861155"/>
                  </a:lnTo>
                  <a:lnTo>
                    <a:pt x="952104" y="829467"/>
                  </a:lnTo>
                  <a:lnTo>
                    <a:pt x="980288" y="795378"/>
                  </a:lnTo>
                  <a:lnTo>
                    <a:pt x="1005332" y="759064"/>
                  </a:lnTo>
                  <a:lnTo>
                    <a:pt x="1027045" y="720705"/>
                  </a:lnTo>
                  <a:lnTo>
                    <a:pt x="1045238" y="680477"/>
                  </a:lnTo>
                  <a:lnTo>
                    <a:pt x="1059719" y="638559"/>
                  </a:lnTo>
                  <a:lnTo>
                    <a:pt x="1070299" y="595129"/>
                  </a:lnTo>
                  <a:lnTo>
                    <a:pt x="1076787" y="550364"/>
                  </a:lnTo>
                  <a:lnTo>
                    <a:pt x="1078992" y="504444"/>
                  </a:lnTo>
                  <a:lnTo>
                    <a:pt x="1076787" y="458523"/>
                  </a:lnTo>
                  <a:lnTo>
                    <a:pt x="1070299" y="413758"/>
                  </a:lnTo>
                  <a:lnTo>
                    <a:pt x="1059719" y="370328"/>
                  </a:lnTo>
                  <a:lnTo>
                    <a:pt x="1045238" y="328410"/>
                  </a:lnTo>
                  <a:lnTo>
                    <a:pt x="1027045" y="288182"/>
                  </a:lnTo>
                  <a:lnTo>
                    <a:pt x="1005332" y="249823"/>
                  </a:lnTo>
                  <a:lnTo>
                    <a:pt x="980288" y="213509"/>
                  </a:lnTo>
                  <a:lnTo>
                    <a:pt x="952104" y="179420"/>
                  </a:lnTo>
                  <a:lnTo>
                    <a:pt x="920972" y="147732"/>
                  </a:lnTo>
                  <a:lnTo>
                    <a:pt x="887080" y="118625"/>
                  </a:lnTo>
                  <a:lnTo>
                    <a:pt x="850621" y="92275"/>
                  </a:lnTo>
                  <a:lnTo>
                    <a:pt x="811784" y="68862"/>
                  </a:lnTo>
                  <a:lnTo>
                    <a:pt x="770759" y="48562"/>
                  </a:lnTo>
                  <a:lnTo>
                    <a:pt x="727738" y="31554"/>
                  </a:lnTo>
                  <a:lnTo>
                    <a:pt x="682910" y="18016"/>
                  </a:lnTo>
                  <a:lnTo>
                    <a:pt x="636467" y="8125"/>
                  </a:lnTo>
                  <a:lnTo>
                    <a:pt x="588599" y="2061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038" y="3789426"/>
              <a:ext cx="1079500" cy="1009015"/>
            </a:xfrm>
            <a:custGeom>
              <a:avLst/>
              <a:gdLst/>
              <a:ahLst/>
              <a:cxnLst/>
              <a:rect l="l" t="t" r="r" b="b"/>
              <a:pathLst>
                <a:path w="1079500" h="1009014">
                  <a:moveTo>
                    <a:pt x="0" y="504444"/>
                  </a:moveTo>
                  <a:lnTo>
                    <a:pt x="2204" y="458523"/>
                  </a:lnTo>
                  <a:lnTo>
                    <a:pt x="8692" y="413758"/>
                  </a:lnTo>
                  <a:lnTo>
                    <a:pt x="19271" y="370328"/>
                  </a:lnTo>
                  <a:lnTo>
                    <a:pt x="33752" y="328410"/>
                  </a:lnTo>
                  <a:lnTo>
                    <a:pt x="51944" y="288182"/>
                  </a:lnTo>
                  <a:lnTo>
                    <a:pt x="73657" y="249823"/>
                  </a:lnTo>
                  <a:lnTo>
                    <a:pt x="98700" y="213509"/>
                  </a:lnTo>
                  <a:lnTo>
                    <a:pt x="126882" y="179420"/>
                  </a:lnTo>
                  <a:lnTo>
                    <a:pt x="158014" y="147732"/>
                  </a:lnTo>
                  <a:lnTo>
                    <a:pt x="191905" y="118625"/>
                  </a:lnTo>
                  <a:lnTo>
                    <a:pt x="228365" y="92275"/>
                  </a:lnTo>
                  <a:lnTo>
                    <a:pt x="267202" y="68862"/>
                  </a:lnTo>
                  <a:lnTo>
                    <a:pt x="308227" y="48562"/>
                  </a:lnTo>
                  <a:lnTo>
                    <a:pt x="351248" y="31554"/>
                  </a:lnTo>
                  <a:lnTo>
                    <a:pt x="396076" y="18016"/>
                  </a:lnTo>
                  <a:lnTo>
                    <a:pt x="442521" y="8125"/>
                  </a:lnTo>
                  <a:lnTo>
                    <a:pt x="490390" y="2061"/>
                  </a:lnTo>
                  <a:lnTo>
                    <a:pt x="539496" y="0"/>
                  </a:lnTo>
                  <a:lnTo>
                    <a:pt x="588599" y="2061"/>
                  </a:lnTo>
                  <a:lnTo>
                    <a:pt x="636467" y="8125"/>
                  </a:lnTo>
                  <a:lnTo>
                    <a:pt x="682910" y="18016"/>
                  </a:lnTo>
                  <a:lnTo>
                    <a:pt x="727738" y="31554"/>
                  </a:lnTo>
                  <a:lnTo>
                    <a:pt x="770759" y="48562"/>
                  </a:lnTo>
                  <a:lnTo>
                    <a:pt x="811784" y="68862"/>
                  </a:lnTo>
                  <a:lnTo>
                    <a:pt x="850621" y="92275"/>
                  </a:lnTo>
                  <a:lnTo>
                    <a:pt x="887080" y="118625"/>
                  </a:lnTo>
                  <a:lnTo>
                    <a:pt x="920972" y="147732"/>
                  </a:lnTo>
                  <a:lnTo>
                    <a:pt x="952104" y="179420"/>
                  </a:lnTo>
                  <a:lnTo>
                    <a:pt x="980288" y="213509"/>
                  </a:lnTo>
                  <a:lnTo>
                    <a:pt x="1005332" y="249823"/>
                  </a:lnTo>
                  <a:lnTo>
                    <a:pt x="1027045" y="288182"/>
                  </a:lnTo>
                  <a:lnTo>
                    <a:pt x="1045238" y="328410"/>
                  </a:lnTo>
                  <a:lnTo>
                    <a:pt x="1059719" y="370328"/>
                  </a:lnTo>
                  <a:lnTo>
                    <a:pt x="1070299" y="413758"/>
                  </a:lnTo>
                  <a:lnTo>
                    <a:pt x="1076787" y="458523"/>
                  </a:lnTo>
                  <a:lnTo>
                    <a:pt x="1078992" y="504444"/>
                  </a:lnTo>
                  <a:lnTo>
                    <a:pt x="1076787" y="550364"/>
                  </a:lnTo>
                  <a:lnTo>
                    <a:pt x="1070299" y="595129"/>
                  </a:lnTo>
                  <a:lnTo>
                    <a:pt x="1059719" y="638559"/>
                  </a:lnTo>
                  <a:lnTo>
                    <a:pt x="1045238" y="680477"/>
                  </a:lnTo>
                  <a:lnTo>
                    <a:pt x="1027045" y="720705"/>
                  </a:lnTo>
                  <a:lnTo>
                    <a:pt x="1005332" y="759064"/>
                  </a:lnTo>
                  <a:lnTo>
                    <a:pt x="980288" y="795378"/>
                  </a:lnTo>
                  <a:lnTo>
                    <a:pt x="952104" y="829467"/>
                  </a:lnTo>
                  <a:lnTo>
                    <a:pt x="920972" y="861155"/>
                  </a:lnTo>
                  <a:lnTo>
                    <a:pt x="887080" y="890262"/>
                  </a:lnTo>
                  <a:lnTo>
                    <a:pt x="850621" y="916612"/>
                  </a:lnTo>
                  <a:lnTo>
                    <a:pt x="811784" y="940025"/>
                  </a:lnTo>
                  <a:lnTo>
                    <a:pt x="770759" y="960325"/>
                  </a:lnTo>
                  <a:lnTo>
                    <a:pt x="727738" y="977333"/>
                  </a:lnTo>
                  <a:lnTo>
                    <a:pt x="682910" y="990871"/>
                  </a:lnTo>
                  <a:lnTo>
                    <a:pt x="636467" y="1000762"/>
                  </a:lnTo>
                  <a:lnTo>
                    <a:pt x="588599" y="1006826"/>
                  </a:lnTo>
                  <a:lnTo>
                    <a:pt x="539496" y="1008888"/>
                  </a:lnTo>
                  <a:lnTo>
                    <a:pt x="490390" y="1006826"/>
                  </a:lnTo>
                  <a:lnTo>
                    <a:pt x="442521" y="1000762"/>
                  </a:lnTo>
                  <a:lnTo>
                    <a:pt x="396076" y="990871"/>
                  </a:lnTo>
                  <a:lnTo>
                    <a:pt x="351248" y="977333"/>
                  </a:lnTo>
                  <a:lnTo>
                    <a:pt x="308227" y="960325"/>
                  </a:lnTo>
                  <a:lnTo>
                    <a:pt x="267202" y="940025"/>
                  </a:lnTo>
                  <a:lnTo>
                    <a:pt x="228365" y="916612"/>
                  </a:lnTo>
                  <a:lnTo>
                    <a:pt x="191905" y="890262"/>
                  </a:lnTo>
                  <a:lnTo>
                    <a:pt x="158014" y="861155"/>
                  </a:lnTo>
                  <a:lnTo>
                    <a:pt x="126882" y="829467"/>
                  </a:lnTo>
                  <a:lnTo>
                    <a:pt x="98700" y="795378"/>
                  </a:lnTo>
                  <a:lnTo>
                    <a:pt x="73657" y="759064"/>
                  </a:lnTo>
                  <a:lnTo>
                    <a:pt x="51944" y="720705"/>
                  </a:lnTo>
                  <a:lnTo>
                    <a:pt x="33752" y="680477"/>
                  </a:lnTo>
                  <a:lnTo>
                    <a:pt x="19271" y="638559"/>
                  </a:lnTo>
                  <a:lnTo>
                    <a:pt x="8692" y="595129"/>
                  </a:lnTo>
                  <a:lnTo>
                    <a:pt x="2204" y="550364"/>
                  </a:lnTo>
                  <a:lnTo>
                    <a:pt x="0" y="504444"/>
                  </a:lnTo>
                  <a:close/>
                </a:path>
              </a:pathLst>
            </a:custGeom>
            <a:ln w="28956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8088" y="3914976"/>
            <a:ext cx="531495" cy="701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ail-</a:t>
            </a:r>
            <a:endParaRPr sz="14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ability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82241" y="3794633"/>
            <a:ext cx="1109980" cy="1038225"/>
            <a:chOff x="2182241" y="3794633"/>
            <a:chExt cx="1109980" cy="1038225"/>
          </a:xfrm>
        </p:grpSpPr>
        <p:sp>
          <p:nvSpPr>
            <p:cNvPr id="18" name="object 18"/>
            <p:cNvSpPr/>
            <p:nvPr/>
          </p:nvSpPr>
          <p:spPr>
            <a:xfrm>
              <a:off x="2196846" y="3809238"/>
              <a:ext cx="1080770" cy="1009015"/>
            </a:xfrm>
            <a:custGeom>
              <a:avLst/>
              <a:gdLst/>
              <a:ahLst/>
              <a:cxnLst/>
              <a:rect l="l" t="t" r="r" b="b"/>
              <a:pathLst>
                <a:path w="1080770" h="1009014">
                  <a:moveTo>
                    <a:pt x="540258" y="0"/>
                  </a:moveTo>
                  <a:lnTo>
                    <a:pt x="491091" y="2061"/>
                  </a:lnTo>
                  <a:lnTo>
                    <a:pt x="443159" y="8125"/>
                  </a:lnTo>
                  <a:lnTo>
                    <a:pt x="396654" y="18016"/>
                  </a:lnTo>
                  <a:lnTo>
                    <a:pt x="351765" y="31554"/>
                  </a:lnTo>
                  <a:lnTo>
                    <a:pt x="308685" y="48562"/>
                  </a:lnTo>
                  <a:lnTo>
                    <a:pt x="267603" y="68862"/>
                  </a:lnTo>
                  <a:lnTo>
                    <a:pt x="228710" y="92275"/>
                  </a:lnTo>
                  <a:lnTo>
                    <a:pt x="192198" y="118625"/>
                  </a:lnTo>
                  <a:lnTo>
                    <a:pt x="158257" y="147732"/>
                  </a:lnTo>
                  <a:lnTo>
                    <a:pt x="127079" y="179420"/>
                  </a:lnTo>
                  <a:lnTo>
                    <a:pt x="98854" y="213509"/>
                  </a:lnTo>
                  <a:lnTo>
                    <a:pt x="73772" y="249823"/>
                  </a:lnTo>
                  <a:lnTo>
                    <a:pt x="52026" y="288182"/>
                  </a:lnTo>
                  <a:lnTo>
                    <a:pt x="33806" y="328410"/>
                  </a:lnTo>
                  <a:lnTo>
                    <a:pt x="19302" y="370328"/>
                  </a:lnTo>
                  <a:lnTo>
                    <a:pt x="8706" y="413758"/>
                  </a:lnTo>
                  <a:lnTo>
                    <a:pt x="2208" y="458523"/>
                  </a:lnTo>
                  <a:lnTo>
                    <a:pt x="0" y="504444"/>
                  </a:lnTo>
                  <a:lnTo>
                    <a:pt x="2208" y="550364"/>
                  </a:lnTo>
                  <a:lnTo>
                    <a:pt x="8706" y="595129"/>
                  </a:lnTo>
                  <a:lnTo>
                    <a:pt x="19302" y="638559"/>
                  </a:lnTo>
                  <a:lnTo>
                    <a:pt x="33806" y="680477"/>
                  </a:lnTo>
                  <a:lnTo>
                    <a:pt x="52026" y="720705"/>
                  </a:lnTo>
                  <a:lnTo>
                    <a:pt x="73772" y="759064"/>
                  </a:lnTo>
                  <a:lnTo>
                    <a:pt x="98854" y="795378"/>
                  </a:lnTo>
                  <a:lnTo>
                    <a:pt x="127079" y="829467"/>
                  </a:lnTo>
                  <a:lnTo>
                    <a:pt x="158257" y="861155"/>
                  </a:lnTo>
                  <a:lnTo>
                    <a:pt x="192198" y="890262"/>
                  </a:lnTo>
                  <a:lnTo>
                    <a:pt x="228710" y="916612"/>
                  </a:lnTo>
                  <a:lnTo>
                    <a:pt x="267603" y="940025"/>
                  </a:lnTo>
                  <a:lnTo>
                    <a:pt x="308685" y="960325"/>
                  </a:lnTo>
                  <a:lnTo>
                    <a:pt x="351765" y="977333"/>
                  </a:lnTo>
                  <a:lnTo>
                    <a:pt x="396654" y="990871"/>
                  </a:lnTo>
                  <a:lnTo>
                    <a:pt x="443159" y="1000762"/>
                  </a:lnTo>
                  <a:lnTo>
                    <a:pt x="491091" y="1006826"/>
                  </a:lnTo>
                  <a:lnTo>
                    <a:pt x="540258" y="1008888"/>
                  </a:lnTo>
                  <a:lnTo>
                    <a:pt x="589424" y="1006826"/>
                  </a:lnTo>
                  <a:lnTo>
                    <a:pt x="637356" y="1000762"/>
                  </a:lnTo>
                  <a:lnTo>
                    <a:pt x="683861" y="990871"/>
                  </a:lnTo>
                  <a:lnTo>
                    <a:pt x="728750" y="977333"/>
                  </a:lnTo>
                  <a:lnTo>
                    <a:pt x="771830" y="960325"/>
                  </a:lnTo>
                  <a:lnTo>
                    <a:pt x="812912" y="940025"/>
                  </a:lnTo>
                  <a:lnTo>
                    <a:pt x="851805" y="916612"/>
                  </a:lnTo>
                  <a:lnTo>
                    <a:pt x="888317" y="890262"/>
                  </a:lnTo>
                  <a:lnTo>
                    <a:pt x="922258" y="861155"/>
                  </a:lnTo>
                  <a:lnTo>
                    <a:pt x="953436" y="829467"/>
                  </a:lnTo>
                  <a:lnTo>
                    <a:pt x="981661" y="795378"/>
                  </a:lnTo>
                  <a:lnTo>
                    <a:pt x="1006743" y="759064"/>
                  </a:lnTo>
                  <a:lnTo>
                    <a:pt x="1028489" y="720705"/>
                  </a:lnTo>
                  <a:lnTo>
                    <a:pt x="1046709" y="680477"/>
                  </a:lnTo>
                  <a:lnTo>
                    <a:pt x="1061213" y="638559"/>
                  </a:lnTo>
                  <a:lnTo>
                    <a:pt x="1071809" y="595129"/>
                  </a:lnTo>
                  <a:lnTo>
                    <a:pt x="1078307" y="550364"/>
                  </a:lnTo>
                  <a:lnTo>
                    <a:pt x="1080516" y="504444"/>
                  </a:lnTo>
                  <a:lnTo>
                    <a:pt x="1078307" y="458523"/>
                  </a:lnTo>
                  <a:lnTo>
                    <a:pt x="1071809" y="413758"/>
                  </a:lnTo>
                  <a:lnTo>
                    <a:pt x="1061213" y="370328"/>
                  </a:lnTo>
                  <a:lnTo>
                    <a:pt x="1046709" y="328410"/>
                  </a:lnTo>
                  <a:lnTo>
                    <a:pt x="1028489" y="288182"/>
                  </a:lnTo>
                  <a:lnTo>
                    <a:pt x="1006743" y="249823"/>
                  </a:lnTo>
                  <a:lnTo>
                    <a:pt x="981661" y="213509"/>
                  </a:lnTo>
                  <a:lnTo>
                    <a:pt x="953436" y="179420"/>
                  </a:lnTo>
                  <a:lnTo>
                    <a:pt x="922258" y="147732"/>
                  </a:lnTo>
                  <a:lnTo>
                    <a:pt x="888317" y="118625"/>
                  </a:lnTo>
                  <a:lnTo>
                    <a:pt x="851805" y="92275"/>
                  </a:lnTo>
                  <a:lnTo>
                    <a:pt x="812912" y="68862"/>
                  </a:lnTo>
                  <a:lnTo>
                    <a:pt x="771830" y="48562"/>
                  </a:lnTo>
                  <a:lnTo>
                    <a:pt x="728750" y="31554"/>
                  </a:lnTo>
                  <a:lnTo>
                    <a:pt x="683861" y="18016"/>
                  </a:lnTo>
                  <a:lnTo>
                    <a:pt x="637356" y="8125"/>
                  </a:lnTo>
                  <a:lnTo>
                    <a:pt x="589424" y="2061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6846" y="3809238"/>
              <a:ext cx="1080770" cy="1009015"/>
            </a:xfrm>
            <a:custGeom>
              <a:avLst/>
              <a:gdLst/>
              <a:ahLst/>
              <a:cxnLst/>
              <a:rect l="l" t="t" r="r" b="b"/>
              <a:pathLst>
                <a:path w="1080770" h="1009014">
                  <a:moveTo>
                    <a:pt x="0" y="504444"/>
                  </a:moveTo>
                  <a:lnTo>
                    <a:pt x="2208" y="458523"/>
                  </a:lnTo>
                  <a:lnTo>
                    <a:pt x="8706" y="413758"/>
                  </a:lnTo>
                  <a:lnTo>
                    <a:pt x="19302" y="370328"/>
                  </a:lnTo>
                  <a:lnTo>
                    <a:pt x="33806" y="328410"/>
                  </a:lnTo>
                  <a:lnTo>
                    <a:pt x="52026" y="288182"/>
                  </a:lnTo>
                  <a:lnTo>
                    <a:pt x="73772" y="249823"/>
                  </a:lnTo>
                  <a:lnTo>
                    <a:pt x="98854" y="213509"/>
                  </a:lnTo>
                  <a:lnTo>
                    <a:pt x="127079" y="179420"/>
                  </a:lnTo>
                  <a:lnTo>
                    <a:pt x="158257" y="147732"/>
                  </a:lnTo>
                  <a:lnTo>
                    <a:pt x="192198" y="118625"/>
                  </a:lnTo>
                  <a:lnTo>
                    <a:pt x="228710" y="92275"/>
                  </a:lnTo>
                  <a:lnTo>
                    <a:pt x="267603" y="68862"/>
                  </a:lnTo>
                  <a:lnTo>
                    <a:pt x="308685" y="48562"/>
                  </a:lnTo>
                  <a:lnTo>
                    <a:pt x="351765" y="31554"/>
                  </a:lnTo>
                  <a:lnTo>
                    <a:pt x="396654" y="18016"/>
                  </a:lnTo>
                  <a:lnTo>
                    <a:pt x="443159" y="8125"/>
                  </a:lnTo>
                  <a:lnTo>
                    <a:pt x="491091" y="2061"/>
                  </a:lnTo>
                  <a:lnTo>
                    <a:pt x="540258" y="0"/>
                  </a:lnTo>
                  <a:lnTo>
                    <a:pt x="589424" y="2061"/>
                  </a:lnTo>
                  <a:lnTo>
                    <a:pt x="637356" y="8125"/>
                  </a:lnTo>
                  <a:lnTo>
                    <a:pt x="683861" y="18016"/>
                  </a:lnTo>
                  <a:lnTo>
                    <a:pt x="728750" y="31554"/>
                  </a:lnTo>
                  <a:lnTo>
                    <a:pt x="771830" y="48562"/>
                  </a:lnTo>
                  <a:lnTo>
                    <a:pt x="812912" y="68862"/>
                  </a:lnTo>
                  <a:lnTo>
                    <a:pt x="851805" y="92275"/>
                  </a:lnTo>
                  <a:lnTo>
                    <a:pt x="888317" y="118625"/>
                  </a:lnTo>
                  <a:lnTo>
                    <a:pt x="922258" y="147732"/>
                  </a:lnTo>
                  <a:lnTo>
                    <a:pt x="953436" y="179420"/>
                  </a:lnTo>
                  <a:lnTo>
                    <a:pt x="981661" y="213509"/>
                  </a:lnTo>
                  <a:lnTo>
                    <a:pt x="1006743" y="249823"/>
                  </a:lnTo>
                  <a:lnTo>
                    <a:pt x="1028489" y="288182"/>
                  </a:lnTo>
                  <a:lnTo>
                    <a:pt x="1046709" y="328410"/>
                  </a:lnTo>
                  <a:lnTo>
                    <a:pt x="1061213" y="370328"/>
                  </a:lnTo>
                  <a:lnTo>
                    <a:pt x="1071809" y="413758"/>
                  </a:lnTo>
                  <a:lnTo>
                    <a:pt x="1078307" y="458523"/>
                  </a:lnTo>
                  <a:lnTo>
                    <a:pt x="1080516" y="504444"/>
                  </a:lnTo>
                  <a:lnTo>
                    <a:pt x="1078307" y="550364"/>
                  </a:lnTo>
                  <a:lnTo>
                    <a:pt x="1071809" y="595129"/>
                  </a:lnTo>
                  <a:lnTo>
                    <a:pt x="1061213" y="638559"/>
                  </a:lnTo>
                  <a:lnTo>
                    <a:pt x="1046709" y="680477"/>
                  </a:lnTo>
                  <a:lnTo>
                    <a:pt x="1028489" y="720705"/>
                  </a:lnTo>
                  <a:lnTo>
                    <a:pt x="1006743" y="759064"/>
                  </a:lnTo>
                  <a:lnTo>
                    <a:pt x="981661" y="795378"/>
                  </a:lnTo>
                  <a:lnTo>
                    <a:pt x="953436" y="829467"/>
                  </a:lnTo>
                  <a:lnTo>
                    <a:pt x="922258" y="861155"/>
                  </a:lnTo>
                  <a:lnTo>
                    <a:pt x="888317" y="890262"/>
                  </a:lnTo>
                  <a:lnTo>
                    <a:pt x="851805" y="916612"/>
                  </a:lnTo>
                  <a:lnTo>
                    <a:pt x="812912" y="940025"/>
                  </a:lnTo>
                  <a:lnTo>
                    <a:pt x="771830" y="960325"/>
                  </a:lnTo>
                  <a:lnTo>
                    <a:pt x="728750" y="977333"/>
                  </a:lnTo>
                  <a:lnTo>
                    <a:pt x="683861" y="990871"/>
                  </a:lnTo>
                  <a:lnTo>
                    <a:pt x="637356" y="1000762"/>
                  </a:lnTo>
                  <a:lnTo>
                    <a:pt x="589424" y="1006826"/>
                  </a:lnTo>
                  <a:lnTo>
                    <a:pt x="540258" y="1008888"/>
                  </a:lnTo>
                  <a:lnTo>
                    <a:pt x="491091" y="1006826"/>
                  </a:lnTo>
                  <a:lnTo>
                    <a:pt x="443159" y="1000762"/>
                  </a:lnTo>
                  <a:lnTo>
                    <a:pt x="396654" y="990871"/>
                  </a:lnTo>
                  <a:lnTo>
                    <a:pt x="351765" y="977333"/>
                  </a:lnTo>
                  <a:lnTo>
                    <a:pt x="308685" y="960325"/>
                  </a:lnTo>
                  <a:lnTo>
                    <a:pt x="267603" y="940025"/>
                  </a:lnTo>
                  <a:lnTo>
                    <a:pt x="228710" y="916612"/>
                  </a:lnTo>
                  <a:lnTo>
                    <a:pt x="192198" y="890262"/>
                  </a:lnTo>
                  <a:lnTo>
                    <a:pt x="158257" y="861155"/>
                  </a:lnTo>
                  <a:lnTo>
                    <a:pt x="127079" y="829467"/>
                  </a:lnTo>
                  <a:lnTo>
                    <a:pt x="98854" y="795378"/>
                  </a:lnTo>
                  <a:lnTo>
                    <a:pt x="73772" y="759064"/>
                  </a:lnTo>
                  <a:lnTo>
                    <a:pt x="52026" y="720705"/>
                  </a:lnTo>
                  <a:lnTo>
                    <a:pt x="33806" y="680477"/>
                  </a:lnTo>
                  <a:lnTo>
                    <a:pt x="19302" y="638559"/>
                  </a:lnTo>
                  <a:lnTo>
                    <a:pt x="8706" y="595129"/>
                  </a:lnTo>
                  <a:lnTo>
                    <a:pt x="2208" y="550364"/>
                  </a:lnTo>
                  <a:lnTo>
                    <a:pt x="0" y="504444"/>
                  </a:lnTo>
                  <a:close/>
                </a:path>
              </a:pathLst>
            </a:custGeom>
            <a:ln w="28956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35479" y="3935750"/>
            <a:ext cx="600075" cy="6997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on-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sis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nc</a:t>
            </a:r>
            <a:r>
              <a:rPr sz="1400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38672" y="3794633"/>
            <a:ext cx="1108710" cy="1038225"/>
            <a:chOff x="5638672" y="3794633"/>
            <a:chExt cx="1108710" cy="1038225"/>
          </a:xfrm>
        </p:grpSpPr>
        <p:sp>
          <p:nvSpPr>
            <p:cNvPr id="22" name="object 22"/>
            <p:cNvSpPr/>
            <p:nvPr/>
          </p:nvSpPr>
          <p:spPr>
            <a:xfrm>
              <a:off x="5653277" y="3809238"/>
              <a:ext cx="1079500" cy="1009015"/>
            </a:xfrm>
            <a:custGeom>
              <a:avLst/>
              <a:gdLst/>
              <a:ahLst/>
              <a:cxnLst/>
              <a:rect l="l" t="t" r="r" b="b"/>
              <a:pathLst>
                <a:path w="1079500" h="1009014">
                  <a:moveTo>
                    <a:pt x="539496" y="0"/>
                  </a:moveTo>
                  <a:lnTo>
                    <a:pt x="490392" y="2061"/>
                  </a:lnTo>
                  <a:lnTo>
                    <a:pt x="442524" y="8125"/>
                  </a:lnTo>
                  <a:lnTo>
                    <a:pt x="396081" y="18016"/>
                  </a:lnTo>
                  <a:lnTo>
                    <a:pt x="351253" y="31554"/>
                  </a:lnTo>
                  <a:lnTo>
                    <a:pt x="308232" y="48562"/>
                  </a:lnTo>
                  <a:lnTo>
                    <a:pt x="267208" y="68862"/>
                  </a:lnTo>
                  <a:lnTo>
                    <a:pt x="228370" y="92275"/>
                  </a:lnTo>
                  <a:lnTo>
                    <a:pt x="191911" y="118625"/>
                  </a:lnTo>
                  <a:lnTo>
                    <a:pt x="158019" y="147732"/>
                  </a:lnTo>
                  <a:lnTo>
                    <a:pt x="126887" y="179420"/>
                  </a:lnTo>
                  <a:lnTo>
                    <a:pt x="98703" y="213509"/>
                  </a:lnTo>
                  <a:lnTo>
                    <a:pt x="73660" y="249823"/>
                  </a:lnTo>
                  <a:lnTo>
                    <a:pt x="51946" y="288182"/>
                  </a:lnTo>
                  <a:lnTo>
                    <a:pt x="33753" y="328410"/>
                  </a:lnTo>
                  <a:lnTo>
                    <a:pt x="19272" y="370328"/>
                  </a:lnTo>
                  <a:lnTo>
                    <a:pt x="8692" y="413758"/>
                  </a:lnTo>
                  <a:lnTo>
                    <a:pt x="2204" y="458523"/>
                  </a:lnTo>
                  <a:lnTo>
                    <a:pt x="0" y="504444"/>
                  </a:lnTo>
                  <a:lnTo>
                    <a:pt x="2204" y="550364"/>
                  </a:lnTo>
                  <a:lnTo>
                    <a:pt x="8692" y="595129"/>
                  </a:lnTo>
                  <a:lnTo>
                    <a:pt x="19272" y="638559"/>
                  </a:lnTo>
                  <a:lnTo>
                    <a:pt x="33753" y="680477"/>
                  </a:lnTo>
                  <a:lnTo>
                    <a:pt x="51946" y="720705"/>
                  </a:lnTo>
                  <a:lnTo>
                    <a:pt x="73660" y="759064"/>
                  </a:lnTo>
                  <a:lnTo>
                    <a:pt x="98703" y="795378"/>
                  </a:lnTo>
                  <a:lnTo>
                    <a:pt x="126887" y="829467"/>
                  </a:lnTo>
                  <a:lnTo>
                    <a:pt x="158019" y="861155"/>
                  </a:lnTo>
                  <a:lnTo>
                    <a:pt x="191911" y="890262"/>
                  </a:lnTo>
                  <a:lnTo>
                    <a:pt x="228370" y="916612"/>
                  </a:lnTo>
                  <a:lnTo>
                    <a:pt x="267208" y="940025"/>
                  </a:lnTo>
                  <a:lnTo>
                    <a:pt x="308232" y="960325"/>
                  </a:lnTo>
                  <a:lnTo>
                    <a:pt x="351253" y="977333"/>
                  </a:lnTo>
                  <a:lnTo>
                    <a:pt x="396081" y="990871"/>
                  </a:lnTo>
                  <a:lnTo>
                    <a:pt x="442524" y="1000762"/>
                  </a:lnTo>
                  <a:lnTo>
                    <a:pt x="490392" y="1006826"/>
                  </a:lnTo>
                  <a:lnTo>
                    <a:pt x="539496" y="1008888"/>
                  </a:lnTo>
                  <a:lnTo>
                    <a:pt x="588599" y="1006826"/>
                  </a:lnTo>
                  <a:lnTo>
                    <a:pt x="636467" y="1000762"/>
                  </a:lnTo>
                  <a:lnTo>
                    <a:pt x="682910" y="990871"/>
                  </a:lnTo>
                  <a:lnTo>
                    <a:pt x="727738" y="977333"/>
                  </a:lnTo>
                  <a:lnTo>
                    <a:pt x="770759" y="960325"/>
                  </a:lnTo>
                  <a:lnTo>
                    <a:pt x="811784" y="940025"/>
                  </a:lnTo>
                  <a:lnTo>
                    <a:pt x="850621" y="916612"/>
                  </a:lnTo>
                  <a:lnTo>
                    <a:pt x="887080" y="890262"/>
                  </a:lnTo>
                  <a:lnTo>
                    <a:pt x="920972" y="861155"/>
                  </a:lnTo>
                  <a:lnTo>
                    <a:pt x="952104" y="829467"/>
                  </a:lnTo>
                  <a:lnTo>
                    <a:pt x="980288" y="795378"/>
                  </a:lnTo>
                  <a:lnTo>
                    <a:pt x="1005331" y="759064"/>
                  </a:lnTo>
                  <a:lnTo>
                    <a:pt x="1027045" y="720705"/>
                  </a:lnTo>
                  <a:lnTo>
                    <a:pt x="1045238" y="680477"/>
                  </a:lnTo>
                  <a:lnTo>
                    <a:pt x="1059719" y="638559"/>
                  </a:lnTo>
                  <a:lnTo>
                    <a:pt x="1070299" y="595129"/>
                  </a:lnTo>
                  <a:lnTo>
                    <a:pt x="1076787" y="550364"/>
                  </a:lnTo>
                  <a:lnTo>
                    <a:pt x="1078992" y="504444"/>
                  </a:lnTo>
                  <a:lnTo>
                    <a:pt x="1076787" y="458523"/>
                  </a:lnTo>
                  <a:lnTo>
                    <a:pt x="1070299" y="413758"/>
                  </a:lnTo>
                  <a:lnTo>
                    <a:pt x="1059719" y="370328"/>
                  </a:lnTo>
                  <a:lnTo>
                    <a:pt x="1045238" y="328410"/>
                  </a:lnTo>
                  <a:lnTo>
                    <a:pt x="1027045" y="288182"/>
                  </a:lnTo>
                  <a:lnTo>
                    <a:pt x="1005332" y="249823"/>
                  </a:lnTo>
                  <a:lnTo>
                    <a:pt x="980288" y="213509"/>
                  </a:lnTo>
                  <a:lnTo>
                    <a:pt x="952104" y="179420"/>
                  </a:lnTo>
                  <a:lnTo>
                    <a:pt x="920972" y="147732"/>
                  </a:lnTo>
                  <a:lnTo>
                    <a:pt x="887080" y="118625"/>
                  </a:lnTo>
                  <a:lnTo>
                    <a:pt x="850621" y="92275"/>
                  </a:lnTo>
                  <a:lnTo>
                    <a:pt x="811783" y="68862"/>
                  </a:lnTo>
                  <a:lnTo>
                    <a:pt x="770759" y="48562"/>
                  </a:lnTo>
                  <a:lnTo>
                    <a:pt x="727738" y="31554"/>
                  </a:lnTo>
                  <a:lnTo>
                    <a:pt x="682910" y="18016"/>
                  </a:lnTo>
                  <a:lnTo>
                    <a:pt x="636467" y="8125"/>
                  </a:lnTo>
                  <a:lnTo>
                    <a:pt x="588599" y="2061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3277" y="3809238"/>
              <a:ext cx="1079500" cy="1009015"/>
            </a:xfrm>
            <a:custGeom>
              <a:avLst/>
              <a:gdLst/>
              <a:ahLst/>
              <a:cxnLst/>
              <a:rect l="l" t="t" r="r" b="b"/>
              <a:pathLst>
                <a:path w="1079500" h="1009014">
                  <a:moveTo>
                    <a:pt x="0" y="504444"/>
                  </a:moveTo>
                  <a:lnTo>
                    <a:pt x="2204" y="458523"/>
                  </a:lnTo>
                  <a:lnTo>
                    <a:pt x="8692" y="413758"/>
                  </a:lnTo>
                  <a:lnTo>
                    <a:pt x="19272" y="370328"/>
                  </a:lnTo>
                  <a:lnTo>
                    <a:pt x="33753" y="328410"/>
                  </a:lnTo>
                  <a:lnTo>
                    <a:pt x="51946" y="288182"/>
                  </a:lnTo>
                  <a:lnTo>
                    <a:pt x="73660" y="249823"/>
                  </a:lnTo>
                  <a:lnTo>
                    <a:pt x="98703" y="213509"/>
                  </a:lnTo>
                  <a:lnTo>
                    <a:pt x="126887" y="179420"/>
                  </a:lnTo>
                  <a:lnTo>
                    <a:pt x="158019" y="147732"/>
                  </a:lnTo>
                  <a:lnTo>
                    <a:pt x="191911" y="118625"/>
                  </a:lnTo>
                  <a:lnTo>
                    <a:pt x="228370" y="92275"/>
                  </a:lnTo>
                  <a:lnTo>
                    <a:pt x="267208" y="68862"/>
                  </a:lnTo>
                  <a:lnTo>
                    <a:pt x="308232" y="48562"/>
                  </a:lnTo>
                  <a:lnTo>
                    <a:pt x="351253" y="31554"/>
                  </a:lnTo>
                  <a:lnTo>
                    <a:pt x="396081" y="18016"/>
                  </a:lnTo>
                  <a:lnTo>
                    <a:pt x="442524" y="8125"/>
                  </a:lnTo>
                  <a:lnTo>
                    <a:pt x="490392" y="2061"/>
                  </a:lnTo>
                  <a:lnTo>
                    <a:pt x="539496" y="0"/>
                  </a:lnTo>
                  <a:lnTo>
                    <a:pt x="588599" y="2061"/>
                  </a:lnTo>
                  <a:lnTo>
                    <a:pt x="636467" y="8125"/>
                  </a:lnTo>
                  <a:lnTo>
                    <a:pt x="682910" y="18016"/>
                  </a:lnTo>
                  <a:lnTo>
                    <a:pt x="727738" y="31554"/>
                  </a:lnTo>
                  <a:lnTo>
                    <a:pt x="770759" y="48562"/>
                  </a:lnTo>
                  <a:lnTo>
                    <a:pt x="811783" y="68862"/>
                  </a:lnTo>
                  <a:lnTo>
                    <a:pt x="850621" y="92275"/>
                  </a:lnTo>
                  <a:lnTo>
                    <a:pt x="887080" y="118625"/>
                  </a:lnTo>
                  <a:lnTo>
                    <a:pt x="920972" y="147732"/>
                  </a:lnTo>
                  <a:lnTo>
                    <a:pt x="952104" y="179420"/>
                  </a:lnTo>
                  <a:lnTo>
                    <a:pt x="980288" y="213509"/>
                  </a:lnTo>
                  <a:lnTo>
                    <a:pt x="1005332" y="249823"/>
                  </a:lnTo>
                  <a:lnTo>
                    <a:pt x="1027045" y="288182"/>
                  </a:lnTo>
                  <a:lnTo>
                    <a:pt x="1045238" y="328410"/>
                  </a:lnTo>
                  <a:lnTo>
                    <a:pt x="1059719" y="370328"/>
                  </a:lnTo>
                  <a:lnTo>
                    <a:pt x="1070299" y="413758"/>
                  </a:lnTo>
                  <a:lnTo>
                    <a:pt x="1076787" y="458523"/>
                  </a:lnTo>
                  <a:lnTo>
                    <a:pt x="1078992" y="504444"/>
                  </a:lnTo>
                  <a:lnTo>
                    <a:pt x="1076787" y="550364"/>
                  </a:lnTo>
                  <a:lnTo>
                    <a:pt x="1070299" y="595129"/>
                  </a:lnTo>
                  <a:lnTo>
                    <a:pt x="1059719" y="638559"/>
                  </a:lnTo>
                  <a:lnTo>
                    <a:pt x="1045238" y="680477"/>
                  </a:lnTo>
                  <a:lnTo>
                    <a:pt x="1027045" y="720705"/>
                  </a:lnTo>
                  <a:lnTo>
                    <a:pt x="1005331" y="759064"/>
                  </a:lnTo>
                  <a:lnTo>
                    <a:pt x="980288" y="795378"/>
                  </a:lnTo>
                  <a:lnTo>
                    <a:pt x="952104" y="829467"/>
                  </a:lnTo>
                  <a:lnTo>
                    <a:pt x="920972" y="861155"/>
                  </a:lnTo>
                  <a:lnTo>
                    <a:pt x="887080" y="890262"/>
                  </a:lnTo>
                  <a:lnTo>
                    <a:pt x="850621" y="916612"/>
                  </a:lnTo>
                  <a:lnTo>
                    <a:pt x="811784" y="940025"/>
                  </a:lnTo>
                  <a:lnTo>
                    <a:pt x="770759" y="960325"/>
                  </a:lnTo>
                  <a:lnTo>
                    <a:pt x="727738" y="977333"/>
                  </a:lnTo>
                  <a:lnTo>
                    <a:pt x="682910" y="990871"/>
                  </a:lnTo>
                  <a:lnTo>
                    <a:pt x="636467" y="1000762"/>
                  </a:lnTo>
                  <a:lnTo>
                    <a:pt x="588599" y="1006826"/>
                  </a:lnTo>
                  <a:lnTo>
                    <a:pt x="539496" y="1008888"/>
                  </a:lnTo>
                  <a:lnTo>
                    <a:pt x="490392" y="1006826"/>
                  </a:lnTo>
                  <a:lnTo>
                    <a:pt x="442524" y="1000762"/>
                  </a:lnTo>
                  <a:lnTo>
                    <a:pt x="396081" y="990871"/>
                  </a:lnTo>
                  <a:lnTo>
                    <a:pt x="351253" y="977333"/>
                  </a:lnTo>
                  <a:lnTo>
                    <a:pt x="308232" y="960325"/>
                  </a:lnTo>
                  <a:lnTo>
                    <a:pt x="267208" y="940025"/>
                  </a:lnTo>
                  <a:lnTo>
                    <a:pt x="228370" y="916612"/>
                  </a:lnTo>
                  <a:lnTo>
                    <a:pt x="191911" y="890262"/>
                  </a:lnTo>
                  <a:lnTo>
                    <a:pt x="158019" y="861155"/>
                  </a:lnTo>
                  <a:lnTo>
                    <a:pt x="126887" y="829467"/>
                  </a:lnTo>
                  <a:lnTo>
                    <a:pt x="98703" y="795378"/>
                  </a:lnTo>
                  <a:lnTo>
                    <a:pt x="73660" y="759064"/>
                  </a:lnTo>
                  <a:lnTo>
                    <a:pt x="51946" y="720705"/>
                  </a:lnTo>
                  <a:lnTo>
                    <a:pt x="33753" y="680477"/>
                  </a:lnTo>
                  <a:lnTo>
                    <a:pt x="19272" y="638559"/>
                  </a:lnTo>
                  <a:lnTo>
                    <a:pt x="8692" y="595129"/>
                  </a:lnTo>
                  <a:lnTo>
                    <a:pt x="2204" y="550364"/>
                  </a:lnTo>
                  <a:lnTo>
                    <a:pt x="0" y="504444"/>
                  </a:lnTo>
                  <a:close/>
                </a:path>
              </a:pathLst>
            </a:custGeom>
            <a:ln w="28956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16548" y="3935750"/>
            <a:ext cx="553085" cy="6997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800" spc="-1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aten-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cy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50481" y="3794633"/>
            <a:ext cx="1109980" cy="1038225"/>
            <a:chOff x="7150481" y="3794633"/>
            <a:chExt cx="1109980" cy="1038225"/>
          </a:xfrm>
        </p:grpSpPr>
        <p:sp>
          <p:nvSpPr>
            <p:cNvPr id="26" name="object 26"/>
            <p:cNvSpPr/>
            <p:nvPr/>
          </p:nvSpPr>
          <p:spPr>
            <a:xfrm>
              <a:off x="7165086" y="3809238"/>
              <a:ext cx="1080770" cy="1009015"/>
            </a:xfrm>
            <a:custGeom>
              <a:avLst/>
              <a:gdLst/>
              <a:ahLst/>
              <a:cxnLst/>
              <a:rect l="l" t="t" r="r" b="b"/>
              <a:pathLst>
                <a:path w="1080770" h="1009014">
                  <a:moveTo>
                    <a:pt x="540258" y="0"/>
                  </a:moveTo>
                  <a:lnTo>
                    <a:pt x="491091" y="2061"/>
                  </a:lnTo>
                  <a:lnTo>
                    <a:pt x="443159" y="8125"/>
                  </a:lnTo>
                  <a:lnTo>
                    <a:pt x="396654" y="18016"/>
                  </a:lnTo>
                  <a:lnTo>
                    <a:pt x="351765" y="31554"/>
                  </a:lnTo>
                  <a:lnTo>
                    <a:pt x="308685" y="48562"/>
                  </a:lnTo>
                  <a:lnTo>
                    <a:pt x="267603" y="68862"/>
                  </a:lnTo>
                  <a:lnTo>
                    <a:pt x="228710" y="92275"/>
                  </a:lnTo>
                  <a:lnTo>
                    <a:pt x="192198" y="118625"/>
                  </a:lnTo>
                  <a:lnTo>
                    <a:pt x="158257" y="147732"/>
                  </a:lnTo>
                  <a:lnTo>
                    <a:pt x="127079" y="179420"/>
                  </a:lnTo>
                  <a:lnTo>
                    <a:pt x="98854" y="213509"/>
                  </a:lnTo>
                  <a:lnTo>
                    <a:pt x="73772" y="249823"/>
                  </a:lnTo>
                  <a:lnTo>
                    <a:pt x="52026" y="288182"/>
                  </a:lnTo>
                  <a:lnTo>
                    <a:pt x="33806" y="328410"/>
                  </a:lnTo>
                  <a:lnTo>
                    <a:pt x="19302" y="370328"/>
                  </a:lnTo>
                  <a:lnTo>
                    <a:pt x="8706" y="413758"/>
                  </a:lnTo>
                  <a:lnTo>
                    <a:pt x="2208" y="458523"/>
                  </a:lnTo>
                  <a:lnTo>
                    <a:pt x="0" y="504444"/>
                  </a:lnTo>
                  <a:lnTo>
                    <a:pt x="2208" y="550364"/>
                  </a:lnTo>
                  <a:lnTo>
                    <a:pt x="8706" y="595129"/>
                  </a:lnTo>
                  <a:lnTo>
                    <a:pt x="19302" y="638559"/>
                  </a:lnTo>
                  <a:lnTo>
                    <a:pt x="33806" y="680477"/>
                  </a:lnTo>
                  <a:lnTo>
                    <a:pt x="52026" y="720705"/>
                  </a:lnTo>
                  <a:lnTo>
                    <a:pt x="73772" y="759064"/>
                  </a:lnTo>
                  <a:lnTo>
                    <a:pt x="98854" y="795378"/>
                  </a:lnTo>
                  <a:lnTo>
                    <a:pt x="127079" y="829467"/>
                  </a:lnTo>
                  <a:lnTo>
                    <a:pt x="158257" y="861155"/>
                  </a:lnTo>
                  <a:lnTo>
                    <a:pt x="192198" y="890262"/>
                  </a:lnTo>
                  <a:lnTo>
                    <a:pt x="228710" y="916612"/>
                  </a:lnTo>
                  <a:lnTo>
                    <a:pt x="267603" y="940025"/>
                  </a:lnTo>
                  <a:lnTo>
                    <a:pt x="308685" y="960325"/>
                  </a:lnTo>
                  <a:lnTo>
                    <a:pt x="351765" y="977333"/>
                  </a:lnTo>
                  <a:lnTo>
                    <a:pt x="396654" y="990871"/>
                  </a:lnTo>
                  <a:lnTo>
                    <a:pt x="443159" y="1000762"/>
                  </a:lnTo>
                  <a:lnTo>
                    <a:pt x="491091" y="1006826"/>
                  </a:lnTo>
                  <a:lnTo>
                    <a:pt x="540258" y="1008888"/>
                  </a:lnTo>
                  <a:lnTo>
                    <a:pt x="589424" y="1006826"/>
                  </a:lnTo>
                  <a:lnTo>
                    <a:pt x="637356" y="1000762"/>
                  </a:lnTo>
                  <a:lnTo>
                    <a:pt x="683861" y="990871"/>
                  </a:lnTo>
                  <a:lnTo>
                    <a:pt x="728750" y="977333"/>
                  </a:lnTo>
                  <a:lnTo>
                    <a:pt x="771830" y="960325"/>
                  </a:lnTo>
                  <a:lnTo>
                    <a:pt x="812912" y="940025"/>
                  </a:lnTo>
                  <a:lnTo>
                    <a:pt x="851805" y="916612"/>
                  </a:lnTo>
                  <a:lnTo>
                    <a:pt x="888317" y="890262"/>
                  </a:lnTo>
                  <a:lnTo>
                    <a:pt x="922258" y="861155"/>
                  </a:lnTo>
                  <a:lnTo>
                    <a:pt x="953436" y="829467"/>
                  </a:lnTo>
                  <a:lnTo>
                    <a:pt x="981661" y="795378"/>
                  </a:lnTo>
                  <a:lnTo>
                    <a:pt x="1006743" y="759064"/>
                  </a:lnTo>
                  <a:lnTo>
                    <a:pt x="1028489" y="720705"/>
                  </a:lnTo>
                  <a:lnTo>
                    <a:pt x="1046709" y="680477"/>
                  </a:lnTo>
                  <a:lnTo>
                    <a:pt x="1061213" y="638559"/>
                  </a:lnTo>
                  <a:lnTo>
                    <a:pt x="1071809" y="595129"/>
                  </a:lnTo>
                  <a:lnTo>
                    <a:pt x="1078307" y="550364"/>
                  </a:lnTo>
                  <a:lnTo>
                    <a:pt x="1080516" y="504444"/>
                  </a:lnTo>
                  <a:lnTo>
                    <a:pt x="1078307" y="458523"/>
                  </a:lnTo>
                  <a:lnTo>
                    <a:pt x="1071809" y="413758"/>
                  </a:lnTo>
                  <a:lnTo>
                    <a:pt x="1061213" y="370328"/>
                  </a:lnTo>
                  <a:lnTo>
                    <a:pt x="1046709" y="328410"/>
                  </a:lnTo>
                  <a:lnTo>
                    <a:pt x="1028489" y="288182"/>
                  </a:lnTo>
                  <a:lnTo>
                    <a:pt x="1006743" y="249823"/>
                  </a:lnTo>
                  <a:lnTo>
                    <a:pt x="981661" y="213509"/>
                  </a:lnTo>
                  <a:lnTo>
                    <a:pt x="953436" y="179420"/>
                  </a:lnTo>
                  <a:lnTo>
                    <a:pt x="922258" y="147732"/>
                  </a:lnTo>
                  <a:lnTo>
                    <a:pt x="888317" y="118625"/>
                  </a:lnTo>
                  <a:lnTo>
                    <a:pt x="851805" y="92275"/>
                  </a:lnTo>
                  <a:lnTo>
                    <a:pt x="812912" y="68862"/>
                  </a:lnTo>
                  <a:lnTo>
                    <a:pt x="771830" y="48562"/>
                  </a:lnTo>
                  <a:lnTo>
                    <a:pt x="728750" y="31554"/>
                  </a:lnTo>
                  <a:lnTo>
                    <a:pt x="683861" y="18016"/>
                  </a:lnTo>
                  <a:lnTo>
                    <a:pt x="637356" y="8125"/>
                  </a:lnTo>
                  <a:lnTo>
                    <a:pt x="589424" y="2061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65086" y="3809238"/>
              <a:ext cx="1080770" cy="1009015"/>
            </a:xfrm>
            <a:custGeom>
              <a:avLst/>
              <a:gdLst/>
              <a:ahLst/>
              <a:cxnLst/>
              <a:rect l="l" t="t" r="r" b="b"/>
              <a:pathLst>
                <a:path w="1080770" h="1009014">
                  <a:moveTo>
                    <a:pt x="0" y="504444"/>
                  </a:moveTo>
                  <a:lnTo>
                    <a:pt x="2208" y="458523"/>
                  </a:lnTo>
                  <a:lnTo>
                    <a:pt x="8706" y="413758"/>
                  </a:lnTo>
                  <a:lnTo>
                    <a:pt x="19302" y="370328"/>
                  </a:lnTo>
                  <a:lnTo>
                    <a:pt x="33806" y="328410"/>
                  </a:lnTo>
                  <a:lnTo>
                    <a:pt x="52026" y="288182"/>
                  </a:lnTo>
                  <a:lnTo>
                    <a:pt x="73772" y="249823"/>
                  </a:lnTo>
                  <a:lnTo>
                    <a:pt x="98854" y="213509"/>
                  </a:lnTo>
                  <a:lnTo>
                    <a:pt x="127079" y="179420"/>
                  </a:lnTo>
                  <a:lnTo>
                    <a:pt x="158257" y="147732"/>
                  </a:lnTo>
                  <a:lnTo>
                    <a:pt x="192198" y="118625"/>
                  </a:lnTo>
                  <a:lnTo>
                    <a:pt x="228710" y="92275"/>
                  </a:lnTo>
                  <a:lnTo>
                    <a:pt x="267603" y="68862"/>
                  </a:lnTo>
                  <a:lnTo>
                    <a:pt x="308685" y="48562"/>
                  </a:lnTo>
                  <a:lnTo>
                    <a:pt x="351765" y="31554"/>
                  </a:lnTo>
                  <a:lnTo>
                    <a:pt x="396654" y="18016"/>
                  </a:lnTo>
                  <a:lnTo>
                    <a:pt x="443159" y="8125"/>
                  </a:lnTo>
                  <a:lnTo>
                    <a:pt x="491091" y="2061"/>
                  </a:lnTo>
                  <a:lnTo>
                    <a:pt x="540258" y="0"/>
                  </a:lnTo>
                  <a:lnTo>
                    <a:pt x="589424" y="2061"/>
                  </a:lnTo>
                  <a:lnTo>
                    <a:pt x="637356" y="8125"/>
                  </a:lnTo>
                  <a:lnTo>
                    <a:pt x="683861" y="18016"/>
                  </a:lnTo>
                  <a:lnTo>
                    <a:pt x="728750" y="31554"/>
                  </a:lnTo>
                  <a:lnTo>
                    <a:pt x="771830" y="48562"/>
                  </a:lnTo>
                  <a:lnTo>
                    <a:pt x="812912" y="68862"/>
                  </a:lnTo>
                  <a:lnTo>
                    <a:pt x="851805" y="92275"/>
                  </a:lnTo>
                  <a:lnTo>
                    <a:pt x="888317" y="118625"/>
                  </a:lnTo>
                  <a:lnTo>
                    <a:pt x="922258" y="147732"/>
                  </a:lnTo>
                  <a:lnTo>
                    <a:pt x="953436" y="179420"/>
                  </a:lnTo>
                  <a:lnTo>
                    <a:pt x="981661" y="213509"/>
                  </a:lnTo>
                  <a:lnTo>
                    <a:pt x="1006743" y="249823"/>
                  </a:lnTo>
                  <a:lnTo>
                    <a:pt x="1028489" y="288182"/>
                  </a:lnTo>
                  <a:lnTo>
                    <a:pt x="1046709" y="328410"/>
                  </a:lnTo>
                  <a:lnTo>
                    <a:pt x="1061213" y="370328"/>
                  </a:lnTo>
                  <a:lnTo>
                    <a:pt x="1071809" y="413758"/>
                  </a:lnTo>
                  <a:lnTo>
                    <a:pt x="1078307" y="458523"/>
                  </a:lnTo>
                  <a:lnTo>
                    <a:pt x="1080516" y="504444"/>
                  </a:lnTo>
                  <a:lnTo>
                    <a:pt x="1078307" y="550364"/>
                  </a:lnTo>
                  <a:lnTo>
                    <a:pt x="1071809" y="595129"/>
                  </a:lnTo>
                  <a:lnTo>
                    <a:pt x="1061213" y="638559"/>
                  </a:lnTo>
                  <a:lnTo>
                    <a:pt x="1046709" y="680477"/>
                  </a:lnTo>
                  <a:lnTo>
                    <a:pt x="1028489" y="720705"/>
                  </a:lnTo>
                  <a:lnTo>
                    <a:pt x="1006743" y="759064"/>
                  </a:lnTo>
                  <a:lnTo>
                    <a:pt x="981661" y="795378"/>
                  </a:lnTo>
                  <a:lnTo>
                    <a:pt x="953436" y="829467"/>
                  </a:lnTo>
                  <a:lnTo>
                    <a:pt x="922258" y="861155"/>
                  </a:lnTo>
                  <a:lnTo>
                    <a:pt x="888317" y="890262"/>
                  </a:lnTo>
                  <a:lnTo>
                    <a:pt x="851805" y="916612"/>
                  </a:lnTo>
                  <a:lnTo>
                    <a:pt x="812912" y="940025"/>
                  </a:lnTo>
                  <a:lnTo>
                    <a:pt x="771830" y="960325"/>
                  </a:lnTo>
                  <a:lnTo>
                    <a:pt x="728750" y="977333"/>
                  </a:lnTo>
                  <a:lnTo>
                    <a:pt x="683861" y="990871"/>
                  </a:lnTo>
                  <a:lnTo>
                    <a:pt x="637356" y="1000762"/>
                  </a:lnTo>
                  <a:lnTo>
                    <a:pt x="589424" y="1006826"/>
                  </a:lnTo>
                  <a:lnTo>
                    <a:pt x="540258" y="1008888"/>
                  </a:lnTo>
                  <a:lnTo>
                    <a:pt x="491091" y="1006826"/>
                  </a:lnTo>
                  <a:lnTo>
                    <a:pt x="443159" y="1000762"/>
                  </a:lnTo>
                  <a:lnTo>
                    <a:pt x="396654" y="990871"/>
                  </a:lnTo>
                  <a:lnTo>
                    <a:pt x="351765" y="977333"/>
                  </a:lnTo>
                  <a:lnTo>
                    <a:pt x="308685" y="960325"/>
                  </a:lnTo>
                  <a:lnTo>
                    <a:pt x="267603" y="940025"/>
                  </a:lnTo>
                  <a:lnTo>
                    <a:pt x="228710" y="916612"/>
                  </a:lnTo>
                  <a:lnTo>
                    <a:pt x="192198" y="890262"/>
                  </a:lnTo>
                  <a:lnTo>
                    <a:pt x="158257" y="861155"/>
                  </a:lnTo>
                  <a:lnTo>
                    <a:pt x="127079" y="829467"/>
                  </a:lnTo>
                  <a:lnTo>
                    <a:pt x="98854" y="795378"/>
                  </a:lnTo>
                  <a:lnTo>
                    <a:pt x="73772" y="759064"/>
                  </a:lnTo>
                  <a:lnTo>
                    <a:pt x="52026" y="720705"/>
                  </a:lnTo>
                  <a:lnTo>
                    <a:pt x="33806" y="680477"/>
                  </a:lnTo>
                  <a:lnTo>
                    <a:pt x="19302" y="638559"/>
                  </a:lnTo>
                  <a:lnTo>
                    <a:pt x="8706" y="595129"/>
                  </a:lnTo>
                  <a:lnTo>
                    <a:pt x="2208" y="550364"/>
                  </a:lnTo>
                  <a:lnTo>
                    <a:pt x="0" y="504444"/>
                  </a:lnTo>
                  <a:close/>
                </a:path>
              </a:pathLst>
            </a:custGeom>
            <a:ln w="28956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04607" y="3935750"/>
            <a:ext cx="601980" cy="6997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on-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si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200" y="5186629"/>
            <a:ext cx="21323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Dynamo-Style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Cassandra,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Riak,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35757" y="5206746"/>
            <a:ext cx="1537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Calibri"/>
                <a:cs typeface="Calibri"/>
              </a:rPr>
              <a:t>AC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MongoDB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87265" y="5246878"/>
            <a:ext cx="35286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CC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Always </a:t>
            </a:r>
            <a:r>
              <a:rPr sz="2000" spc="-10" dirty="0">
                <a:latin typeface="Calibri"/>
                <a:cs typeface="Calibri"/>
              </a:rPr>
              <a:t>Consistent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HBase,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BigTable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ACID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19923" y="3760547"/>
            <a:ext cx="6487160" cy="1602740"/>
            <a:chOff x="1219923" y="3760547"/>
            <a:chExt cx="6487160" cy="1602740"/>
          </a:xfrm>
        </p:grpSpPr>
        <p:sp>
          <p:nvSpPr>
            <p:cNvPr id="33" name="object 33"/>
            <p:cNvSpPr/>
            <p:nvPr/>
          </p:nvSpPr>
          <p:spPr>
            <a:xfrm>
              <a:off x="1219923" y="4791328"/>
              <a:ext cx="6487160" cy="572135"/>
            </a:xfrm>
            <a:custGeom>
              <a:avLst/>
              <a:gdLst/>
              <a:ahLst/>
              <a:cxnLst/>
              <a:rect l="l" t="t" r="r" b="b"/>
              <a:pathLst>
                <a:path w="6487159" h="572135">
                  <a:moveTo>
                    <a:pt x="42456" y="7493"/>
                  </a:moveTo>
                  <a:lnTo>
                    <a:pt x="5092" y="0"/>
                  </a:lnTo>
                  <a:lnTo>
                    <a:pt x="3848" y="6223"/>
                  </a:lnTo>
                  <a:lnTo>
                    <a:pt x="0" y="11303"/>
                  </a:lnTo>
                  <a:lnTo>
                    <a:pt x="30289" y="34417"/>
                  </a:lnTo>
                  <a:lnTo>
                    <a:pt x="37998" y="24257"/>
                  </a:lnTo>
                  <a:lnTo>
                    <a:pt x="29603" y="17868"/>
                  </a:lnTo>
                  <a:lnTo>
                    <a:pt x="39966" y="19939"/>
                  </a:lnTo>
                  <a:lnTo>
                    <a:pt x="42456" y="7493"/>
                  </a:lnTo>
                  <a:close/>
                </a:path>
                <a:path w="6487159" h="572135">
                  <a:moveTo>
                    <a:pt x="78397" y="55118"/>
                  </a:moveTo>
                  <a:lnTo>
                    <a:pt x="48094" y="32004"/>
                  </a:lnTo>
                  <a:lnTo>
                    <a:pt x="40386" y="42037"/>
                  </a:lnTo>
                  <a:lnTo>
                    <a:pt x="70650" y="65151"/>
                  </a:lnTo>
                  <a:lnTo>
                    <a:pt x="78397" y="55118"/>
                  </a:lnTo>
                  <a:close/>
                </a:path>
                <a:path w="6487159" h="572135">
                  <a:moveTo>
                    <a:pt x="92240" y="17399"/>
                  </a:moveTo>
                  <a:lnTo>
                    <a:pt x="54902" y="9906"/>
                  </a:lnTo>
                  <a:lnTo>
                    <a:pt x="52362" y="22352"/>
                  </a:lnTo>
                  <a:lnTo>
                    <a:pt x="89827" y="29845"/>
                  </a:lnTo>
                  <a:lnTo>
                    <a:pt x="92240" y="17399"/>
                  </a:lnTo>
                  <a:close/>
                </a:path>
                <a:path w="6487159" h="572135">
                  <a:moveTo>
                    <a:pt x="118783" y="85852"/>
                  </a:moveTo>
                  <a:lnTo>
                    <a:pt x="88430" y="62738"/>
                  </a:lnTo>
                  <a:lnTo>
                    <a:pt x="80810" y="72898"/>
                  </a:lnTo>
                  <a:lnTo>
                    <a:pt x="111036" y="96012"/>
                  </a:lnTo>
                  <a:lnTo>
                    <a:pt x="118783" y="85852"/>
                  </a:lnTo>
                  <a:close/>
                </a:path>
                <a:path w="6487159" h="572135">
                  <a:moveTo>
                    <a:pt x="142024" y="27305"/>
                  </a:moveTo>
                  <a:lnTo>
                    <a:pt x="104686" y="19939"/>
                  </a:lnTo>
                  <a:lnTo>
                    <a:pt x="102273" y="32385"/>
                  </a:lnTo>
                  <a:lnTo>
                    <a:pt x="139611" y="39878"/>
                  </a:lnTo>
                  <a:lnTo>
                    <a:pt x="142024" y="27305"/>
                  </a:lnTo>
                  <a:close/>
                </a:path>
                <a:path w="6487159" h="572135">
                  <a:moveTo>
                    <a:pt x="159169" y="116713"/>
                  </a:moveTo>
                  <a:lnTo>
                    <a:pt x="128816" y="93599"/>
                  </a:lnTo>
                  <a:lnTo>
                    <a:pt x="121196" y="103632"/>
                  </a:lnTo>
                  <a:lnTo>
                    <a:pt x="151422" y="126746"/>
                  </a:lnTo>
                  <a:lnTo>
                    <a:pt x="159169" y="116713"/>
                  </a:lnTo>
                  <a:close/>
                </a:path>
                <a:path w="6487159" h="572135">
                  <a:moveTo>
                    <a:pt x="191935" y="37338"/>
                  </a:moveTo>
                  <a:lnTo>
                    <a:pt x="154597" y="29845"/>
                  </a:lnTo>
                  <a:lnTo>
                    <a:pt x="152057" y="42291"/>
                  </a:lnTo>
                  <a:lnTo>
                    <a:pt x="189395" y="49784"/>
                  </a:lnTo>
                  <a:lnTo>
                    <a:pt x="191935" y="37338"/>
                  </a:lnTo>
                  <a:close/>
                </a:path>
                <a:path w="6487159" h="572135">
                  <a:moveTo>
                    <a:pt x="199555" y="147447"/>
                  </a:moveTo>
                  <a:lnTo>
                    <a:pt x="169329" y="124460"/>
                  </a:lnTo>
                  <a:lnTo>
                    <a:pt x="161582" y="134493"/>
                  </a:lnTo>
                  <a:lnTo>
                    <a:pt x="191808" y="157607"/>
                  </a:lnTo>
                  <a:lnTo>
                    <a:pt x="199555" y="147447"/>
                  </a:lnTo>
                  <a:close/>
                </a:path>
                <a:path w="6487159" h="572135">
                  <a:moveTo>
                    <a:pt x="239941" y="178308"/>
                  </a:moveTo>
                  <a:lnTo>
                    <a:pt x="209715" y="155194"/>
                  </a:lnTo>
                  <a:lnTo>
                    <a:pt x="201968" y="165354"/>
                  </a:lnTo>
                  <a:lnTo>
                    <a:pt x="232194" y="188468"/>
                  </a:lnTo>
                  <a:lnTo>
                    <a:pt x="239941" y="178308"/>
                  </a:lnTo>
                  <a:close/>
                </a:path>
                <a:path w="6487159" h="572135">
                  <a:moveTo>
                    <a:pt x="241719" y="47244"/>
                  </a:moveTo>
                  <a:lnTo>
                    <a:pt x="204381" y="39751"/>
                  </a:lnTo>
                  <a:lnTo>
                    <a:pt x="201841" y="52324"/>
                  </a:lnTo>
                  <a:lnTo>
                    <a:pt x="239179" y="59690"/>
                  </a:lnTo>
                  <a:lnTo>
                    <a:pt x="241719" y="47244"/>
                  </a:lnTo>
                  <a:close/>
                </a:path>
                <a:path w="6487159" h="572135">
                  <a:moveTo>
                    <a:pt x="280327" y="209169"/>
                  </a:moveTo>
                  <a:lnTo>
                    <a:pt x="250101" y="186055"/>
                  </a:lnTo>
                  <a:lnTo>
                    <a:pt x="242354" y="196088"/>
                  </a:lnTo>
                  <a:lnTo>
                    <a:pt x="272580" y="219202"/>
                  </a:lnTo>
                  <a:lnTo>
                    <a:pt x="280327" y="209169"/>
                  </a:lnTo>
                  <a:close/>
                </a:path>
                <a:path w="6487159" h="572135">
                  <a:moveTo>
                    <a:pt x="291503" y="57277"/>
                  </a:moveTo>
                  <a:lnTo>
                    <a:pt x="254165" y="49784"/>
                  </a:lnTo>
                  <a:lnTo>
                    <a:pt x="251625" y="62230"/>
                  </a:lnTo>
                  <a:lnTo>
                    <a:pt x="289090" y="69723"/>
                  </a:lnTo>
                  <a:lnTo>
                    <a:pt x="291503" y="57277"/>
                  </a:lnTo>
                  <a:close/>
                </a:path>
                <a:path w="6487159" h="572135">
                  <a:moveTo>
                    <a:pt x="320713" y="239903"/>
                  </a:moveTo>
                  <a:lnTo>
                    <a:pt x="290487" y="216789"/>
                  </a:lnTo>
                  <a:lnTo>
                    <a:pt x="282740" y="226949"/>
                  </a:lnTo>
                  <a:lnTo>
                    <a:pt x="313093" y="250063"/>
                  </a:lnTo>
                  <a:lnTo>
                    <a:pt x="320713" y="239903"/>
                  </a:lnTo>
                  <a:close/>
                </a:path>
                <a:path w="6487159" h="572135">
                  <a:moveTo>
                    <a:pt x="341287" y="67183"/>
                  </a:moveTo>
                  <a:lnTo>
                    <a:pt x="303949" y="59690"/>
                  </a:lnTo>
                  <a:lnTo>
                    <a:pt x="301536" y="72136"/>
                  </a:lnTo>
                  <a:lnTo>
                    <a:pt x="338874" y="79629"/>
                  </a:lnTo>
                  <a:lnTo>
                    <a:pt x="341287" y="67183"/>
                  </a:lnTo>
                  <a:close/>
                </a:path>
                <a:path w="6487159" h="572135">
                  <a:moveTo>
                    <a:pt x="361099" y="270764"/>
                  </a:moveTo>
                  <a:lnTo>
                    <a:pt x="330873" y="247650"/>
                  </a:lnTo>
                  <a:lnTo>
                    <a:pt x="323126" y="257683"/>
                  </a:lnTo>
                  <a:lnTo>
                    <a:pt x="353479" y="280797"/>
                  </a:lnTo>
                  <a:lnTo>
                    <a:pt x="361099" y="270764"/>
                  </a:lnTo>
                  <a:close/>
                </a:path>
                <a:path w="6487159" h="572135">
                  <a:moveTo>
                    <a:pt x="391198" y="77089"/>
                  </a:moveTo>
                  <a:lnTo>
                    <a:pt x="353860" y="69723"/>
                  </a:lnTo>
                  <a:lnTo>
                    <a:pt x="351320" y="82169"/>
                  </a:lnTo>
                  <a:lnTo>
                    <a:pt x="388658" y="89535"/>
                  </a:lnTo>
                  <a:lnTo>
                    <a:pt x="391198" y="77089"/>
                  </a:lnTo>
                  <a:close/>
                </a:path>
                <a:path w="6487159" h="572135">
                  <a:moveTo>
                    <a:pt x="401485" y="301498"/>
                  </a:moveTo>
                  <a:lnTo>
                    <a:pt x="371259" y="278384"/>
                  </a:lnTo>
                  <a:lnTo>
                    <a:pt x="363512" y="288544"/>
                  </a:lnTo>
                  <a:lnTo>
                    <a:pt x="393865" y="311658"/>
                  </a:lnTo>
                  <a:lnTo>
                    <a:pt x="401485" y="301498"/>
                  </a:lnTo>
                  <a:close/>
                </a:path>
                <a:path w="6487159" h="572135">
                  <a:moveTo>
                    <a:pt x="440982" y="87122"/>
                  </a:moveTo>
                  <a:lnTo>
                    <a:pt x="403644" y="79629"/>
                  </a:lnTo>
                  <a:lnTo>
                    <a:pt x="401104" y="92075"/>
                  </a:lnTo>
                  <a:lnTo>
                    <a:pt x="438442" y="99568"/>
                  </a:lnTo>
                  <a:lnTo>
                    <a:pt x="440982" y="87122"/>
                  </a:lnTo>
                  <a:close/>
                </a:path>
                <a:path w="6487159" h="572135">
                  <a:moveTo>
                    <a:pt x="441871" y="332359"/>
                  </a:moveTo>
                  <a:lnTo>
                    <a:pt x="411645" y="309245"/>
                  </a:lnTo>
                  <a:lnTo>
                    <a:pt x="403898" y="319405"/>
                  </a:lnTo>
                  <a:lnTo>
                    <a:pt x="434251" y="342392"/>
                  </a:lnTo>
                  <a:lnTo>
                    <a:pt x="441871" y="332359"/>
                  </a:lnTo>
                  <a:close/>
                </a:path>
                <a:path w="6487159" h="572135">
                  <a:moveTo>
                    <a:pt x="482257" y="363220"/>
                  </a:moveTo>
                  <a:lnTo>
                    <a:pt x="452031" y="340106"/>
                  </a:lnTo>
                  <a:lnTo>
                    <a:pt x="444271" y="350139"/>
                  </a:lnTo>
                  <a:lnTo>
                    <a:pt x="474637" y="373253"/>
                  </a:lnTo>
                  <a:lnTo>
                    <a:pt x="482257" y="363220"/>
                  </a:lnTo>
                  <a:close/>
                </a:path>
                <a:path w="6487159" h="572135">
                  <a:moveTo>
                    <a:pt x="490766" y="97028"/>
                  </a:moveTo>
                  <a:lnTo>
                    <a:pt x="453428" y="89535"/>
                  </a:lnTo>
                  <a:lnTo>
                    <a:pt x="450888" y="101981"/>
                  </a:lnTo>
                  <a:lnTo>
                    <a:pt x="488353" y="109474"/>
                  </a:lnTo>
                  <a:lnTo>
                    <a:pt x="490766" y="97028"/>
                  </a:lnTo>
                  <a:close/>
                </a:path>
                <a:path w="6487159" h="572135">
                  <a:moveTo>
                    <a:pt x="522643" y="393954"/>
                  </a:moveTo>
                  <a:lnTo>
                    <a:pt x="492417" y="370840"/>
                  </a:lnTo>
                  <a:lnTo>
                    <a:pt x="484670" y="381000"/>
                  </a:lnTo>
                  <a:lnTo>
                    <a:pt x="515023" y="404114"/>
                  </a:lnTo>
                  <a:lnTo>
                    <a:pt x="522643" y="393954"/>
                  </a:lnTo>
                  <a:close/>
                </a:path>
                <a:path w="6487159" h="572135">
                  <a:moveTo>
                    <a:pt x="540550" y="107061"/>
                  </a:moveTo>
                  <a:lnTo>
                    <a:pt x="503212" y="99568"/>
                  </a:lnTo>
                  <a:lnTo>
                    <a:pt x="500799" y="112014"/>
                  </a:lnTo>
                  <a:lnTo>
                    <a:pt x="538137" y="119507"/>
                  </a:lnTo>
                  <a:lnTo>
                    <a:pt x="540550" y="107061"/>
                  </a:lnTo>
                  <a:close/>
                </a:path>
                <a:path w="6487159" h="572135">
                  <a:moveTo>
                    <a:pt x="563029" y="424815"/>
                  </a:moveTo>
                  <a:lnTo>
                    <a:pt x="532803" y="401701"/>
                  </a:lnTo>
                  <a:lnTo>
                    <a:pt x="525056" y="411734"/>
                  </a:lnTo>
                  <a:lnTo>
                    <a:pt x="555409" y="434848"/>
                  </a:lnTo>
                  <a:lnTo>
                    <a:pt x="563029" y="424815"/>
                  </a:lnTo>
                  <a:close/>
                </a:path>
                <a:path w="6487159" h="572135">
                  <a:moveTo>
                    <a:pt x="590461" y="116967"/>
                  </a:moveTo>
                  <a:lnTo>
                    <a:pt x="553123" y="109474"/>
                  </a:lnTo>
                  <a:lnTo>
                    <a:pt x="550583" y="121920"/>
                  </a:lnTo>
                  <a:lnTo>
                    <a:pt x="587921" y="129413"/>
                  </a:lnTo>
                  <a:lnTo>
                    <a:pt x="590461" y="116967"/>
                  </a:lnTo>
                  <a:close/>
                </a:path>
                <a:path w="6487159" h="572135">
                  <a:moveTo>
                    <a:pt x="603542" y="455549"/>
                  </a:moveTo>
                  <a:lnTo>
                    <a:pt x="573189" y="432435"/>
                  </a:lnTo>
                  <a:lnTo>
                    <a:pt x="565442" y="442595"/>
                  </a:lnTo>
                  <a:lnTo>
                    <a:pt x="595795" y="465709"/>
                  </a:lnTo>
                  <a:lnTo>
                    <a:pt x="603542" y="455549"/>
                  </a:lnTo>
                  <a:close/>
                </a:path>
                <a:path w="6487159" h="572135">
                  <a:moveTo>
                    <a:pt x="640245" y="126873"/>
                  </a:moveTo>
                  <a:lnTo>
                    <a:pt x="602907" y="119380"/>
                  </a:lnTo>
                  <a:lnTo>
                    <a:pt x="600367" y="131953"/>
                  </a:lnTo>
                  <a:lnTo>
                    <a:pt x="637705" y="139319"/>
                  </a:lnTo>
                  <a:lnTo>
                    <a:pt x="640245" y="126873"/>
                  </a:lnTo>
                  <a:close/>
                </a:path>
                <a:path w="6487159" h="572135">
                  <a:moveTo>
                    <a:pt x="664756" y="510286"/>
                  </a:moveTo>
                  <a:lnTo>
                    <a:pt x="648322" y="476758"/>
                  </a:lnTo>
                  <a:lnTo>
                    <a:pt x="641718" y="463296"/>
                  </a:lnTo>
                  <a:lnTo>
                    <a:pt x="627291" y="433832"/>
                  </a:lnTo>
                  <a:lnTo>
                    <a:pt x="581063" y="494411"/>
                  </a:lnTo>
                  <a:lnTo>
                    <a:pt x="664756" y="510286"/>
                  </a:lnTo>
                  <a:close/>
                </a:path>
                <a:path w="6487159" h="572135">
                  <a:moveTo>
                    <a:pt x="690029" y="136906"/>
                  </a:moveTo>
                  <a:lnTo>
                    <a:pt x="652691" y="129413"/>
                  </a:lnTo>
                  <a:lnTo>
                    <a:pt x="650151" y="141859"/>
                  </a:lnTo>
                  <a:lnTo>
                    <a:pt x="687616" y="149352"/>
                  </a:lnTo>
                  <a:lnTo>
                    <a:pt x="690029" y="136906"/>
                  </a:lnTo>
                  <a:close/>
                </a:path>
                <a:path w="6487159" h="572135">
                  <a:moveTo>
                    <a:pt x="739813" y="146812"/>
                  </a:moveTo>
                  <a:lnTo>
                    <a:pt x="702475" y="139319"/>
                  </a:lnTo>
                  <a:lnTo>
                    <a:pt x="700062" y="151765"/>
                  </a:lnTo>
                  <a:lnTo>
                    <a:pt x="737400" y="159258"/>
                  </a:lnTo>
                  <a:lnTo>
                    <a:pt x="739813" y="146812"/>
                  </a:lnTo>
                  <a:close/>
                </a:path>
                <a:path w="6487159" h="572135">
                  <a:moveTo>
                    <a:pt x="789724" y="156718"/>
                  </a:moveTo>
                  <a:lnTo>
                    <a:pt x="752259" y="149352"/>
                  </a:lnTo>
                  <a:lnTo>
                    <a:pt x="749846" y="161798"/>
                  </a:lnTo>
                  <a:lnTo>
                    <a:pt x="787184" y="169164"/>
                  </a:lnTo>
                  <a:lnTo>
                    <a:pt x="789724" y="156718"/>
                  </a:lnTo>
                  <a:close/>
                </a:path>
                <a:path w="6487159" h="572135">
                  <a:moveTo>
                    <a:pt x="839508" y="166751"/>
                  </a:moveTo>
                  <a:lnTo>
                    <a:pt x="802170" y="159258"/>
                  </a:lnTo>
                  <a:lnTo>
                    <a:pt x="799630" y="171704"/>
                  </a:lnTo>
                  <a:lnTo>
                    <a:pt x="836968" y="179197"/>
                  </a:lnTo>
                  <a:lnTo>
                    <a:pt x="839508" y="166751"/>
                  </a:lnTo>
                  <a:close/>
                </a:path>
                <a:path w="6487159" h="572135">
                  <a:moveTo>
                    <a:pt x="889292" y="176657"/>
                  </a:moveTo>
                  <a:lnTo>
                    <a:pt x="851954" y="169164"/>
                  </a:lnTo>
                  <a:lnTo>
                    <a:pt x="849414" y="181610"/>
                  </a:lnTo>
                  <a:lnTo>
                    <a:pt x="886879" y="189103"/>
                  </a:lnTo>
                  <a:lnTo>
                    <a:pt x="889292" y="176657"/>
                  </a:lnTo>
                  <a:close/>
                </a:path>
                <a:path w="6487159" h="572135">
                  <a:moveTo>
                    <a:pt x="939076" y="186690"/>
                  </a:moveTo>
                  <a:lnTo>
                    <a:pt x="901738" y="179197"/>
                  </a:lnTo>
                  <a:lnTo>
                    <a:pt x="899325" y="191643"/>
                  </a:lnTo>
                  <a:lnTo>
                    <a:pt x="936663" y="199136"/>
                  </a:lnTo>
                  <a:lnTo>
                    <a:pt x="939076" y="186690"/>
                  </a:lnTo>
                  <a:close/>
                </a:path>
                <a:path w="6487159" h="572135">
                  <a:moveTo>
                    <a:pt x="986574" y="491490"/>
                  </a:moveTo>
                  <a:lnTo>
                    <a:pt x="985177" y="478917"/>
                  </a:lnTo>
                  <a:lnTo>
                    <a:pt x="959675" y="481838"/>
                  </a:lnTo>
                  <a:lnTo>
                    <a:pt x="956094" y="450342"/>
                  </a:lnTo>
                  <a:lnTo>
                    <a:pt x="884720" y="496824"/>
                  </a:lnTo>
                  <a:lnTo>
                    <a:pt x="964730" y="526034"/>
                  </a:lnTo>
                  <a:lnTo>
                    <a:pt x="961288" y="495935"/>
                  </a:lnTo>
                  <a:lnTo>
                    <a:pt x="961123" y="494487"/>
                  </a:lnTo>
                  <a:lnTo>
                    <a:pt x="986574" y="491490"/>
                  </a:lnTo>
                  <a:close/>
                </a:path>
                <a:path w="6487159" h="572135">
                  <a:moveTo>
                    <a:pt x="988987" y="196596"/>
                  </a:moveTo>
                  <a:lnTo>
                    <a:pt x="951522" y="189103"/>
                  </a:lnTo>
                  <a:lnTo>
                    <a:pt x="949109" y="201549"/>
                  </a:lnTo>
                  <a:lnTo>
                    <a:pt x="986447" y="209042"/>
                  </a:lnTo>
                  <a:lnTo>
                    <a:pt x="988987" y="196596"/>
                  </a:lnTo>
                  <a:close/>
                </a:path>
                <a:path w="6487159" h="572135">
                  <a:moveTo>
                    <a:pt x="1036993" y="485775"/>
                  </a:moveTo>
                  <a:lnTo>
                    <a:pt x="1035596" y="473075"/>
                  </a:lnTo>
                  <a:lnTo>
                    <a:pt x="997750" y="477520"/>
                  </a:lnTo>
                  <a:lnTo>
                    <a:pt x="999147" y="490093"/>
                  </a:lnTo>
                  <a:lnTo>
                    <a:pt x="1036993" y="485775"/>
                  </a:lnTo>
                  <a:close/>
                </a:path>
                <a:path w="6487159" h="572135">
                  <a:moveTo>
                    <a:pt x="1038771" y="206502"/>
                  </a:moveTo>
                  <a:lnTo>
                    <a:pt x="1001433" y="199009"/>
                  </a:lnTo>
                  <a:lnTo>
                    <a:pt x="998893" y="211582"/>
                  </a:lnTo>
                  <a:lnTo>
                    <a:pt x="1036231" y="218948"/>
                  </a:lnTo>
                  <a:lnTo>
                    <a:pt x="1038771" y="206502"/>
                  </a:lnTo>
                  <a:close/>
                </a:path>
                <a:path w="6487159" h="572135">
                  <a:moveTo>
                    <a:pt x="1087539" y="479933"/>
                  </a:moveTo>
                  <a:lnTo>
                    <a:pt x="1086015" y="467233"/>
                  </a:lnTo>
                  <a:lnTo>
                    <a:pt x="1048169" y="471678"/>
                  </a:lnTo>
                  <a:lnTo>
                    <a:pt x="1049693" y="484251"/>
                  </a:lnTo>
                  <a:lnTo>
                    <a:pt x="1087539" y="479933"/>
                  </a:lnTo>
                  <a:close/>
                </a:path>
                <a:path w="6487159" h="572135">
                  <a:moveTo>
                    <a:pt x="1088555" y="216535"/>
                  </a:moveTo>
                  <a:lnTo>
                    <a:pt x="1051217" y="209042"/>
                  </a:lnTo>
                  <a:lnTo>
                    <a:pt x="1048677" y="221488"/>
                  </a:lnTo>
                  <a:lnTo>
                    <a:pt x="1086142" y="228981"/>
                  </a:lnTo>
                  <a:lnTo>
                    <a:pt x="1088555" y="216535"/>
                  </a:lnTo>
                  <a:close/>
                </a:path>
                <a:path w="6487159" h="572135">
                  <a:moveTo>
                    <a:pt x="1137958" y="474091"/>
                  </a:moveTo>
                  <a:lnTo>
                    <a:pt x="1136561" y="461518"/>
                  </a:lnTo>
                  <a:lnTo>
                    <a:pt x="1098715" y="465836"/>
                  </a:lnTo>
                  <a:lnTo>
                    <a:pt x="1100112" y="478409"/>
                  </a:lnTo>
                  <a:lnTo>
                    <a:pt x="1137958" y="474091"/>
                  </a:lnTo>
                  <a:close/>
                </a:path>
                <a:path w="6487159" h="572135">
                  <a:moveTo>
                    <a:pt x="1138339" y="226441"/>
                  </a:moveTo>
                  <a:lnTo>
                    <a:pt x="1101001" y="218948"/>
                  </a:lnTo>
                  <a:lnTo>
                    <a:pt x="1098588" y="231394"/>
                  </a:lnTo>
                  <a:lnTo>
                    <a:pt x="1135926" y="238887"/>
                  </a:lnTo>
                  <a:lnTo>
                    <a:pt x="1138339" y="226441"/>
                  </a:lnTo>
                  <a:close/>
                </a:path>
                <a:path w="6487159" h="572135">
                  <a:moveTo>
                    <a:pt x="1188250" y="236347"/>
                  </a:moveTo>
                  <a:lnTo>
                    <a:pt x="1150785" y="228981"/>
                  </a:lnTo>
                  <a:lnTo>
                    <a:pt x="1148372" y="241427"/>
                  </a:lnTo>
                  <a:lnTo>
                    <a:pt x="1185710" y="248793"/>
                  </a:lnTo>
                  <a:lnTo>
                    <a:pt x="1188250" y="236347"/>
                  </a:lnTo>
                  <a:close/>
                </a:path>
                <a:path w="6487159" h="572135">
                  <a:moveTo>
                    <a:pt x="1188504" y="468249"/>
                  </a:moveTo>
                  <a:lnTo>
                    <a:pt x="1186980" y="455676"/>
                  </a:lnTo>
                  <a:lnTo>
                    <a:pt x="1149134" y="459994"/>
                  </a:lnTo>
                  <a:lnTo>
                    <a:pt x="1150658" y="472694"/>
                  </a:lnTo>
                  <a:lnTo>
                    <a:pt x="1188504" y="468249"/>
                  </a:lnTo>
                  <a:close/>
                </a:path>
                <a:path w="6487159" h="572135">
                  <a:moveTo>
                    <a:pt x="1238034" y="246380"/>
                  </a:moveTo>
                  <a:lnTo>
                    <a:pt x="1200696" y="238887"/>
                  </a:lnTo>
                  <a:lnTo>
                    <a:pt x="1198156" y="251333"/>
                  </a:lnTo>
                  <a:lnTo>
                    <a:pt x="1235494" y="258826"/>
                  </a:lnTo>
                  <a:lnTo>
                    <a:pt x="1238034" y="246380"/>
                  </a:lnTo>
                  <a:close/>
                </a:path>
                <a:path w="6487159" h="572135">
                  <a:moveTo>
                    <a:pt x="1238923" y="462407"/>
                  </a:moveTo>
                  <a:lnTo>
                    <a:pt x="1237526" y="449834"/>
                  </a:lnTo>
                  <a:lnTo>
                    <a:pt x="1199680" y="454152"/>
                  </a:lnTo>
                  <a:lnTo>
                    <a:pt x="1201077" y="466852"/>
                  </a:lnTo>
                  <a:lnTo>
                    <a:pt x="1238923" y="462407"/>
                  </a:lnTo>
                  <a:close/>
                </a:path>
                <a:path w="6487159" h="572135">
                  <a:moveTo>
                    <a:pt x="1287818" y="256286"/>
                  </a:moveTo>
                  <a:lnTo>
                    <a:pt x="1250480" y="248793"/>
                  </a:lnTo>
                  <a:lnTo>
                    <a:pt x="1247940" y="261239"/>
                  </a:lnTo>
                  <a:lnTo>
                    <a:pt x="1285405" y="268732"/>
                  </a:lnTo>
                  <a:lnTo>
                    <a:pt x="1287818" y="256286"/>
                  </a:lnTo>
                  <a:close/>
                </a:path>
                <a:path w="6487159" h="572135">
                  <a:moveTo>
                    <a:pt x="1289342" y="456692"/>
                  </a:moveTo>
                  <a:lnTo>
                    <a:pt x="1287945" y="443992"/>
                  </a:lnTo>
                  <a:lnTo>
                    <a:pt x="1250099" y="448437"/>
                  </a:lnTo>
                  <a:lnTo>
                    <a:pt x="1251496" y="461010"/>
                  </a:lnTo>
                  <a:lnTo>
                    <a:pt x="1289342" y="456692"/>
                  </a:lnTo>
                  <a:close/>
                </a:path>
                <a:path w="6487159" h="572135">
                  <a:moveTo>
                    <a:pt x="1337602" y="266319"/>
                  </a:moveTo>
                  <a:lnTo>
                    <a:pt x="1300264" y="258826"/>
                  </a:lnTo>
                  <a:lnTo>
                    <a:pt x="1297851" y="271272"/>
                  </a:lnTo>
                  <a:lnTo>
                    <a:pt x="1335189" y="278765"/>
                  </a:lnTo>
                  <a:lnTo>
                    <a:pt x="1337602" y="266319"/>
                  </a:lnTo>
                  <a:close/>
                </a:path>
                <a:path w="6487159" h="572135">
                  <a:moveTo>
                    <a:pt x="1339888" y="450850"/>
                  </a:moveTo>
                  <a:lnTo>
                    <a:pt x="1338364" y="438277"/>
                  </a:lnTo>
                  <a:lnTo>
                    <a:pt x="1300518" y="442595"/>
                  </a:lnTo>
                  <a:lnTo>
                    <a:pt x="1302042" y="455168"/>
                  </a:lnTo>
                  <a:lnTo>
                    <a:pt x="1339888" y="450850"/>
                  </a:lnTo>
                  <a:close/>
                </a:path>
                <a:path w="6487159" h="572135">
                  <a:moveTo>
                    <a:pt x="1387513" y="276225"/>
                  </a:moveTo>
                  <a:lnTo>
                    <a:pt x="1350048" y="268732"/>
                  </a:lnTo>
                  <a:lnTo>
                    <a:pt x="1347635" y="281178"/>
                  </a:lnTo>
                  <a:lnTo>
                    <a:pt x="1384973" y="288671"/>
                  </a:lnTo>
                  <a:lnTo>
                    <a:pt x="1387513" y="276225"/>
                  </a:lnTo>
                  <a:close/>
                </a:path>
                <a:path w="6487159" h="572135">
                  <a:moveTo>
                    <a:pt x="1390307" y="445008"/>
                  </a:moveTo>
                  <a:lnTo>
                    <a:pt x="1388910" y="432435"/>
                  </a:lnTo>
                  <a:lnTo>
                    <a:pt x="1351064" y="436753"/>
                  </a:lnTo>
                  <a:lnTo>
                    <a:pt x="1352461" y="449326"/>
                  </a:lnTo>
                  <a:lnTo>
                    <a:pt x="1390307" y="445008"/>
                  </a:lnTo>
                  <a:close/>
                </a:path>
                <a:path w="6487159" h="572135">
                  <a:moveTo>
                    <a:pt x="1437297" y="286131"/>
                  </a:moveTo>
                  <a:lnTo>
                    <a:pt x="1399959" y="278638"/>
                  </a:lnTo>
                  <a:lnTo>
                    <a:pt x="1397419" y="291211"/>
                  </a:lnTo>
                  <a:lnTo>
                    <a:pt x="1434757" y="298577"/>
                  </a:lnTo>
                  <a:lnTo>
                    <a:pt x="1437297" y="286131"/>
                  </a:lnTo>
                  <a:close/>
                </a:path>
                <a:path w="6487159" h="572135">
                  <a:moveTo>
                    <a:pt x="1440853" y="439166"/>
                  </a:moveTo>
                  <a:lnTo>
                    <a:pt x="1439329" y="426605"/>
                  </a:lnTo>
                  <a:lnTo>
                    <a:pt x="1401483" y="430911"/>
                  </a:lnTo>
                  <a:lnTo>
                    <a:pt x="1402880" y="443611"/>
                  </a:lnTo>
                  <a:lnTo>
                    <a:pt x="1440853" y="439166"/>
                  </a:lnTo>
                  <a:close/>
                </a:path>
                <a:path w="6487159" h="572135">
                  <a:moveTo>
                    <a:pt x="1487081" y="296164"/>
                  </a:moveTo>
                  <a:lnTo>
                    <a:pt x="1449743" y="288671"/>
                  </a:lnTo>
                  <a:lnTo>
                    <a:pt x="1447203" y="301117"/>
                  </a:lnTo>
                  <a:lnTo>
                    <a:pt x="1484668" y="308610"/>
                  </a:lnTo>
                  <a:lnTo>
                    <a:pt x="1487081" y="296164"/>
                  </a:lnTo>
                  <a:close/>
                </a:path>
                <a:path w="6487159" h="572135">
                  <a:moveTo>
                    <a:pt x="1491272" y="433451"/>
                  </a:moveTo>
                  <a:lnTo>
                    <a:pt x="1489748" y="420751"/>
                  </a:lnTo>
                  <a:lnTo>
                    <a:pt x="1451902" y="425196"/>
                  </a:lnTo>
                  <a:lnTo>
                    <a:pt x="1453426" y="437781"/>
                  </a:lnTo>
                  <a:lnTo>
                    <a:pt x="1491272" y="433451"/>
                  </a:lnTo>
                  <a:close/>
                </a:path>
                <a:path w="6487159" h="572135">
                  <a:moveTo>
                    <a:pt x="1536865" y="306070"/>
                  </a:moveTo>
                  <a:lnTo>
                    <a:pt x="1499527" y="298577"/>
                  </a:lnTo>
                  <a:lnTo>
                    <a:pt x="1497114" y="311023"/>
                  </a:lnTo>
                  <a:lnTo>
                    <a:pt x="1534452" y="318516"/>
                  </a:lnTo>
                  <a:lnTo>
                    <a:pt x="1536865" y="306070"/>
                  </a:lnTo>
                  <a:close/>
                </a:path>
                <a:path w="6487159" h="572135">
                  <a:moveTo>
                    <a:pt x="1541691" y="427609"/>
                  </a:moveTo>
                  <a:lnTo>
                    <a:pt x="1540294" y="415036"/>
                  </a:lnTo>
                  <a:lnTo>
                    <a:pt x="1502448" y="419354"/>
                  </a:lnTo>
                  <a:lnTo>
                    <a:pt x="1503845" y="431927"/>
                  </a:lnTo>
                  <a:lnTo>
                    <a:pt x="1541691" y="427609"/>
                  </a:lnTo>
                  <a:close/>
                </a:path>
                <a:path w="6487159" h="572135">
                  <a:moveTo>
                    <a:pt x="1551216" y="17907"/>
                  </a:moveTo>
                  <a:lnTo>
                    <a:pt x="1513624" y="12192"/>
                  </a:lnTo>
                  <a:lnTo>
                    <a:pt x="1511592" y="24638"/>
                  </a:lnTo>
                  <a:lnTo>
                    <a:pt x="1549311" y="30480"/>
                  </a:lnTo>
                  <a:lnTo>
                    <a:pt x="1551216" y="17907"/>
                  </a:lnTo>
                  <a:close/>
                </a:path>
                <a:path w="6487159" h="572135">
                  <a:moveTo>
                    <a:pt x="1586776" y="315976"/>
                  </a:moveTo>
                  <a:lnTo>
                    <a:pt x="1549311" y="308610"/>
                  </a:lnTo>
                  <a:lnTo>
                    <a:pt x="1546898" y="321056"/>
                  </a:lnTo>
                  <a:lnTo>
                    <a:pt x="1584236" y="328422"/>
                  </a:lnTo>
                  <a:lnTo>
                    <a:pt x="1586776" y="315976"/>
                  </a:lnTo>
                  <a:close/>
                </a:path>
                <a:path w="6487159" h="572135">
                  <a:moveTo>
                    <a:pt x="1592237" y="421767"/>
                  </a:moveTo>
                  <a:lnTo>
                    <a:pt x="1590713" y="409206"/>
                  </a:lnTo>
                  <a:lnTo>
                    <a:pt x="1552867" y="413524"/>
                  </a:lnTo>
                  <a:lnTo>
                    <a:pt x="1554391" y="426085"/>
                  </a:lnTo>
                  <a:lnTo>
                    <a:pt x="1592237" y="421767"/>
                  </a:lnTo>
                  <a:close/>
                </a:path>
                <a:path w="6487159" h="572135">
                  <a:moveTo>
                    <a:pt x="1601508" y="25527"/>
                  </a:moveTo>
                  <a:lnTo>
                    <a:pt x="1563789" y="19812"/>
                  </a:lnTo>
                  <a:lnTo>
                    <a:pt x="1561884" y="32385"/>
                  </a:lnTo>
                  <a:lnTo>
                    <a:pt x="1599476" y="38100"/>
                  </a:lnTo>
                  <a:lnTo>
                    <a:pt x="1601508" y="25527"/>
                  </a:lnTo>
                  <a:close/>
                </a:path>
                <a:path w="6487159" h="572135">
                  <a:moveTo>
                    <a:pt x="1636560" y="326009"/>
                  </a:moveTo>
                  <a:lnTo>
                    <a:pt x="1599222" y="318516"/>
                  </a:lnTo>
                  <a:lnTo>
                    <a:pt x="1596682" y="330962"/>
                  </a:lnTo>
                  <a:lnTo>
                    <a:pt x="1634020" y="338455"/>
                  </a:lnTo>
                  <a:lnTo>
                    <a:pt x="1636560" y="326009"/>
                  </a:lnTo>
                  <a:close/>
                </a:path>
                <a:path w="6487159" h="572135">
                  <a:moveTo>
                    <a:pt x="1642656" y="415937"/>
                  </a:moveTo>
                  <a:lnTo>
                    <a:pt x="1641259" y="403352"/>
                  </a:lnTo>
                  <a:lnTo>
                    <a:pt x="1603413" y="407670"/>
                  </a:lnTo>
                  <a:lnTo>
                    <a:pt x="1604810" y="420370"/>
                  </a:lnTo>
                  <a:lnTo>
                    <a:pt x="1642656" y="415937"/>
                  </a:lnTo>
                  <a:close/>
                </a:path>
                <a:path w="6487159" h="572135">
                  <a:moveTo>
                    <a:pt x="1651673" y="33274"/>
                  </a:moveTo>
                  <a:lnTo>
                    <a:pt x="1613954" y="27432"/>
                  </a:lnTo>
                  <a:lnTo>
                    <a:pt x="1612049" y="40005"/>
                  </a:lnTo>
                  <a:lnTo>
                    <a:pt x="1649768" y="45847"/>
                  </a:lnTo>
                  <a:lnTo>
                    <a:pt x="1651673" y="33274"/>
                  </a:lnTo>
                  <a:close/>
                </a:path>
                <a:path w="6487159" h="572135">
                  <a:moveTo>
                    <a:pt x="1686344" y="335915"/>
                  </a:moveTo>
                  <a:lnTo>
                    <a:pt x="1649006" y="328422"/>
                  </a:lnTo>
                  <a:lnTo>
                    <a:pt x="1646466" y="340868"/>
                  </a:lnTo>
                  <a:lnTo>
                    <a:pt x="1683804" y="348361"/>
                  </a:lnTo>
                  <a:lnTo>
                    <a:pt x="1686344" y="335915"/>
                  </a:lnTo>
                  <a:close/>
                </a:path>
                <a:path w="6487159" h="572135">
                  <a:moveTo>
                    <a:pt x="1693075" y="410210"/>
                  </a:moveTo>
                  <a:lnTo>
                    <a:pt x="1691678" y="397510"/>
                  </a:lnTo>
                  <a:lnTo>
                    <a:pt x="1653832" y="401955"/>
                  </a:lnTo>
                  <a:lnTo>
                    <a:pt x="1655229" y="414528"/>
                  </a:lnTo>
                  <a:lnTo>
                    <a:pt x="1693075" y="410210"/>
                  </a:lnTo>
                  <a:close/>
                </a:path>
                <a:path w="6487159" h="572135">
                  <a:moveTo>
                    <a:pt x="1701838" y="40894"/>
                  </a:moveTo>
                  <a:lnTo>
                    <a:pt x="1664246" y="35179"/>
                  </a:lnTo>
                  <a:lnTo>
                    <a:pt x="1662341" y="47752"/>
                  </a:lnTo>
                  <a:lnTo>
                    <a:pt x="1699933" y="53467"/>
                  </a:lnTo>
                  <a:lnTo>
                    <a:pt x="1701838" y="40894"/>
                  </a:lnTo>
                  <a:close/>
                </a:path>
                <a:path w="6487159" h="572135">
                  <a:moveTo>
                    <a:pt x="1736128" y="345948"/>
                  </a:moveTo>
                  <a:lnTo>
                    <a:pt x="1698790" y="338455"/>
                  </a:lnTo>
                  <a:lnTo>
                    <a:pt x="1696377" y="350901"/>
                  </a:lnTo>
                  <a:lnTo>
                    <a:pt x="1733715" y="358394"/>
                  </a:lnTo>
                  <a:lnTo>
                    <a:pt x="1736128" y="345948"/>
                  </a:lnTo>
                  <a:close/>
                </a:path>
                <a:path w="6487159" h="572135">
                  <a:moveTo>
                    <a:pt x="1743621" y="404380"/>
                  </a:moveTo>
                  <a:lnTo>
                    <a:pt x="1742097" y="391668"/>
                  </a:lnTo>
                  <a:lnTo>
                    <a:pt x="1704251" y="396113"/>
                  </a:lnTo>
                  <a:lnTo>
                    <a:pt x="1705775" y="408686"/>
                  </a:lnTo>
                  <a:lnTo>
                    <a:pt x="1743621" y="404380"/>
                  </a:lnTo>
                  <a:close/>
                </a:path>
                <a:path w="6487159" h="572135">
                  <a:moveTo>
                    <a:pt x="1752130" y="48641"/>
                  </a:moveTo>
                  <a:lnTo>
                    <a:pt x="1714411" y="42799"/>
                  </a:lnTo>
                  <a:lnTo>
                    <a:pt x="1712506" y="55372"/>
                  </a:lnTo>
                  <a:lnTo>
                    <a:pt x="1750225" y="61087"/>
                  </a:lnTo>
                  <a:lnTo>
                    <a:pt x="1752130" y="48641"/>
                  </a:lnTo>
                  <a:close/>
                </a:path>
                <a:path w="6487159" h="572135">
                  <a:moveTo>
                    <a:pt x="1786039" y="355854"/>
                  </a:moveTo>
                  <a:lnTo>
                    <a:pt x="1748574" y="348361"/>
                  </a:lnTo>
                  <a:lnTo>
                    <a:pt x="1746161" y="360807"/>
                  </a:lnTo>
                  <a:lnTo>
                    <a:pt x="1783499" y="368300"/>
                  </a:lnTo>
                  <a:lnTo>
                    <a:pt x="1786039" y="355854"/>
                  </a:lnTo>
                  <a:close/>
                </a:path>
                <a:path w="6487159" h="572135">
                  <a:moveTo>
                    <a:pt x="1794040" y="398526"/>
                  </a:moveTo>
                  <a:lnTo>
                    <a:pt x="1792643" y="385953"/>
                  </a:lnTo>
                  <a:lnTo>
                    <a:pt x="1754797" y="390271"/>
                  </a:lnTo>
                  <a:lnTo>
                    <a:pt x="1756194" y="402856"/>
                  </a:lnTo>
                  <a:lnTo>
                    <a:pt x="1794040" y="398526"/>
                  </a:lnTo>
                  <a:close/>
                </a:path>
                <a:path w="6487159" h="572135">
                  <a:moveTo>
                    <a:pt x="1802295" y="56261"/>
                  </a:moveTo>
                  <a:lnTo>
                    <a:pt x="1764703" y="50546"/>
                  </a:lnTo>
                  <a:lnTo>
                    <a:pt x="1762671" y="62992"/>
                  </a:lnTo>
                  <a:lnTo>
                    <a:pt x="1800390" y="68834"/>
                  </a:lnTo>
                  <a:lnTo>
                    <a:pt x="1802295" y="56261"/>
                  </a:lnTo>
                  <a:close/>
                </a:path>
                <a:path w="6487159" h="572135">
                  <a:moveTo>
                    <a:pt x="1835823" y="365760"/>
                  </a:moveTo>
                  <a:lnTo>
                    <a:pt x="1798485" y="358394"/>
                  </a:lnTo>
                  <a:lnTo>
                    <a:pt x="1795945" y="370840"/>
                  </a:lnTo>
                  <a:lnTo>
                    <a:pt x="1833283" y="378206"/>
                  </a:lnTo>
                  <a:lnTo>
                    <a:pt x="1835823" y="365760"/>
                  </a:lnTo>
                  <a:close/>
                </a:path>
                <a:path w="6487159" h="572135">
                  <a:moveTo>
                    <a:pt x="1844586" y="392684"/>
                  </a:moveTo>
                  <a:lnTo>
                    <a:pt x="1843062" y="380111"/>
                  </a:lnTo>
                  <a:lnTo>
                    <a:pt x="1805216" y="384429"/>
                  </a:lnTo>
                  <a:lnTo>
                    <a:pt x="1806613" y="397129"/>
                  </a:lnTo>
                  <a:lnTo>
                    <a:pt x="1844586" y="392684"/>
                  </a:lnTo>
                  <a:close/>
                </a:path>
                <a:path w="6487159" h="572135">
                  <a:moveTo>
                    <a:pt x="1852587" y="63881"/>
                  </a:moveTo>
                  <a:lnTo>
                    <a:pt x="1814868" y="58166"/>
                  </a:lnTo>
                  <a:lnTo>
                    <a:pt x="1812963" y="70739"/>
                  </a:lnTo>
                  <a:lnTo>
                    <a:pt x="1850555" y="76454"/>
                  </a:lnTo>
                  <a:lnTo>
                    <a:pt x="1852587" y="63881"/>
                  </a:lnTo>
                  <a:close/>
                </a:path>
                <a:path w="6487159" h="572135">
                  <a:moveTo>
                    <a:pt x="1895005" y="386842"/>
                  </a:moveTo>
                  <a:lnTo>
                    <a:pt x="1893481" y="374269"/>
                  </a:lnTo>
                  <a:lnTo>
                    <a:pt x="1883613" y="375399"/>
                  </a:lnTo>
                  <a:lnTo>
                    <a:pt x="1848269" y="368300"/>
                  </a:lnTo>
                  <a:lnTo>
                    <a:pt x="1845729" y="380746"/>
                  </a:lnTo>
                  <a:lnTo>
                    <a:pt x="1856143" y="382841"/>
                  </a:lnTo>
                  <a:lnTo>
                    <a:pt x="1857159" y="391287"/>
                  </a:lnTo>
                  <a:lnTo>
                    <a:pt x="1895005" y="386842"/>
                  </a:lnTo>
                  <a:close/>
                </a:path>
                <a:path w="6487159" h="572135">
                  <a:moveTo>
                    <a:pt x="1902752" y="71628"/>
                  </a:moveTo>
                  <a:lnTo>
                    <a:pt x="1865033" y="65786"/>
                  </a:lnTo>
                  <a:lnTo>
                    <a:pt x="1863128" y="78359"/>
                  </a:lnTo>
                  <a:lnTo>
                    <a:pt x="1900847" y="84201"/>
                  </a:lnTo>
                  <a:lnTo>
                    <a:pt x="1902752" y="71628"/>
                  </a:lnTo>
                  <a:close/>
                </a:path>
                <a:path w="6487159" h="572135">
                  <a:moveTo>
                    <a:pt x="1945424" y="381127"/>
                  </a:moveTo>
                  <a:lnTo>
                    <a:pt x="1944027" y="368427"/>
                  </a:lnTo>
                  <a:lnTo>
                    <a:pt x="1906181" y="372872"/>
                  </a:lnTo>
                  <a:lnTo>
                    <a:pt x="1906968" y="379996"/>
                  </a:lnTo>
                  <a:lnTo>
                    <a:pt x="1898053" y="378206"/>
                  </a:lnTo>
                  <a:lnTo>
                    <a:pt x="1895640" y="390652"/>
                  </a:lnTo>
                  <a:lnTo>
                    <a:pt x="1932978" y="398145"/>
                  </a:lnTo>
                  <a:lnTo>
                    <a:pt x="1935391" y="385699"/>
                  </a:lnTo>
                  <a:lnTo>
                    <a:pt x="1924494" y="383514"/>
                  </a:lnTo>
                  <a:lnTo>
                    <a:pt x="1945424" y="381127"/>
                  </a:lnTo>
                  <a:close/>
                </a:path>
                <a:path w="6487159" h="572135">
                  <a:moveTo>
                    <a:pt x="1952917" y="79248"/>
                  </a:moveTo>
                  <a:lnTo>
                    <a:pt x="1915325" y="73533"/>
                  </a:lnTo>
                  <a:lnTo>
                    <a:pt x="1913420" y="86106"/>
                  </a:lnTo>
                  <a:lnTo>
                    <a:pt x="1951012" y="91821"/>
                  </a:lnTo>
                  <a:lnTo>
                    <a:pt x="1952917" y="79248"/>
                  </a:lnTo>
                  <a:close/>
                </a:path>
                <a:path w="6487159" h="572135">
                  <a:moveTo>
                    <a:pt x="1985302" y="395605"/>
                  </a:moveTo>
                  <a:lnTo>
                    <a:pt x="1947837" y="388239"/>
                  </a:lnTo>
                  <a:lnTo>
                    <a:pt x="1945424" y="400685"/>
                  </a:lnTo>
                  <a:lnTo>
                    <a:pt x="1982762" y="408051"/>
                  </a:lnTo>
                  <a:lnTo>
                    <a:pt x="1985302" y="395605"/>
                  </a:lnTo>
                  <a:close/>
                </a:path>
                <a:path w="6487159" h="572135">
                  <a:moveTo>
                    <a:pt x="1995970" y="375285"/>
                  </a:moveTo>
                  <a:lnTo>
                    <a:pt x="1994446" y="362712"/>
                  </a:lnTo>
                  <a:lnTo>
                    <a:pt x="1956600" y="367030"/>
                  </a:lnTo>
                  <a:lnTo>
                    <a:pt x="1958124" y="379603"/>
                  </a:lnTo>
                  <a:lnTo>
                    <a:pt x="1995970" y="375285"/>
                  </a:lnTo>
                  <a:close/>
                </a:path>
                <a:path w="6487159" h="572135">
                  <a:moveTo>
                    <a:pt x="2003209" y="86995"/>
                  </a:moveTo>
                  <a:lnTo>
                    <a:pt x="1965490" y="81153"/>
                  </a:lnTo>
                  <a:lnTo>
                    <a:pt x="1963585" y="93726"/>
                  </a:lnTo>
                  <a:lnTo>
                    <a:pt x="2001304" y="99441"/>
                  </a:lnTo>
                  <a:lnTo>
                    <a:pt x="2003209" y="86995"/>
                  </a:lnTo>
                  <a:close/>
                </a:path>
                <a:path w="6487159" h="572135">
                  <a:moveTo>
                    <a:pt x="2035086" y="405650"/>
                  </a:moveTo>
                  <a:lnTo>
                    <a:pt x="1997748" y="398145"/>
                  </a:lnTo>
                  <a:lnTo>
                    <a:pt x="1995208" y="410591"/>
                  </a:lnTo>
                  <a:lnTo>
                    <a:pt x="2032546" y="418084"/>
                  </a:lnTo>
                  <a:lnTo>
                    <a:pt x="2035086" y="405650"/>
                  </a:lnTo>
                  <a:close/>
                </a:path>
                <a:path w="6487159" h="572135">
                  <a:moveTo>
                    <a:pt x="2046389" y="369443"/>
                  </a:moveTo>
                  <a:lnTo>
                    <a:pt x="2044979" y="356870"/>
                  </a:lnTo>
                  <a:lnTo>
                    <a:pt x="2007146" y="361188"/>
                  </a:lnTo>
                  <a:lnTo>
                    <a:pt x="2008543" y="373888"/>
                  </a:lnTo>
                  <a:lnTo>
                    <a:pt x="2046389" y="369443"/>
                  </a:lnTo>
                  <a:close/>
                </a:path>
                <a:path w="6487159" h="572135">
                  <a:moveTo>
                    <a:pt x="2053374" y="94615"/>
                  </a:moveTo>
                  <a:lnTo>
                    <a:pt x="2015782" y="88900"/>
                  </a:lnTo>
                  <a:lnTo>
                    <a:pt x="2013877" y="101473"/>
                  </a:lnTo>
                  <a:lnTo>
                    <a:pt x="2051456" y="107188"/>
                  </a:lnTo>
                  <a:lnTo>
                    <a:pt x="2053374" y="94615"/>
                  </a:lnTo>
                  <a:close/>
                </a:path>
                <a:path w="6487159" h="572135">
                  <a:moveTo>
                    <a:pt x="2084870" y="415556"/>
                  </a:moveTo>
                  <a:lnTo>
                    <a:pt x="2047519" y="408051"/>
                  </a:lnTo>
                  <a:lnTo>
                    <a:pt x="2044979" y="420497"/>
                  </a:lnTo>
                  <a:lnTo>
                    <a:pt x="2082317" y="427990"/>
                  </a:lnTo>
                  <a:lnTo>
                    <a:pt x="2084870" y="415556"/>
                  </a:lnTo>
                  <a:close/>
                </a:path>
                <a:path w="6487159" h="572135">
                  <a:moveTo>
                    <a:pt x="2096808" y="363601"/>
                  </a:moveTo>
                  <a:lnTo>
                    <a:pt x="2095411" y="351028"/>
                  </a:lnTo>
                  <a:lnTo>
                    <a:pt x="2057565" y="355346"/>
                  </a:lnTo>
                  <a:lnTo>
                    <a:pt x="2058962" y="368046"/>
                  </a:lnTo>
                  <a:lnTo>
                    <a:pt x="2096808" y="363601"/>
                  </a:lnTo>
                  <a:close/>
                </a:path>
                <a:path w="6487159" h="572135">
                  <a:moveTo>
                    <a:pt x="2103666" y="102235"/>
                  </a:moveTo>
                  <a:lnTo>
                    <a:pt x="2065947" y="96520"/>
                  </a:lnTo>
                  <a:lnTo>
                    <a:pt x="2064029" y="109093"/>
                  </a:lnTo>
                  <a:lnTo>
                    <a:pt x="2101761" y="114808"/>
                  </a:lnTo>
                  <a:lnTo>
                    <a:pt x="2103666" y="102235"/>
                  </a:lnTo>
                  <a:close/>
                </a:path>
                <a:path w="6487159" h="572135">
                  <a:moveTo>
                    <a:pt x="2134654" y="425577"/>
                  </a:moveTo>
                  <a:lnTo>
                    <a:pt x="2097316" y="418084"/>
                  </a:lnTo>
                  <a:lnTo>
                    <a:pt x="2094903" y="430530"/>
                  </a:lnTo>
                  <a:lnTo>
                    <a:pt x="2132241" y="438023"/>
                  </a:lnTo>
                  <a:lnTo>
                    <a:pt x="2134654" y="425577"/>
                  </a:lnTo>
                  <a:close/>
                </a:path>
                <a:path w="6487159" h="572135">
                  <a:moveTo>
                    <a:pt x="2147354" y="357886"/>
                  </a:moveTo>
                  <a:lnTo>
                    <a:pt x="2145830" y="345186"/>
                  </a:lnTo>
                  <a:lnTo>
                    <a:pt x="2107984" y="349631"/>
                  </a:lnTo>
                  <a:lnTo>
                    <a:pt x="2109508" y="362204"/>
                  </a:lnTo>
                  <a:lnTo>
                    <a:pt x="2147354" y="357886"/>
                  </a:lnTo>
                  <a:close/>
                </a:path>
                <a:path w="6487159" h="572135">
                  <a:moveTo>
                    <a:pt x="2153831" y="109982"/>
                  </a:moveTo>
                  <a:lnTo>
                    <a:pt x="2116112" y="104267"/>
                  </a:lnTo>
                  <a:lnTo>
                    <a:pt x="2114207" y="116713"/>
                  </a:lnTo>
                  <a:lnTo>
                    <a:pt x="2151926" y="122555"/>
                  </a:lnTo>
                  <a:lnTo>
                    <a:pt x="2153831" y="109982"/>
                  </a:lnTo>
                  <a:close/>
                </a:path>
                <a:path w="6487159" h="572135">
                  <a:moveTo>
                    <a:pt x="2184565" y="435483"/>
                  </a:moveTo>
                  <a:lnTo>
                    <a:pt x="2147100" y="427990"/>
                  </a:lnTo>
                  <a:lnTo>
                    <a:pt x="2144687" y="440436"/>
                  </a:lnTo>
                  <a:lnTo>
                    <a:pt x="2182025" y="447929"/>
                  </a:lnTo>
                  <a:lnTo>
                    <a:pt x="2184565" y="435483"/>
                  </a:lnTo>
                  <a:close/>
                </a:path>
                <a:path w="6487159" h="572135">
                  <a:moveTo>
                    <a:pt x="2197773" y="352044"/>
                  </a:moveTo>
                  <a:lnTo>
                    <a:pt x="2196376" y="339471"/>
                  </a:lnTo>
                  <a:lnTo>
                    <a:pt x="2158530" y="343789"/>
                  </a:lnTo>
                  <a:lnTo>
                    <a:pt x="2159927" y="356362"/>
                  </a:lnTo>
                  <a:lnTo>
                    <a:pt x="2197773" y="352044"/>
                  </a:lnTo>
                  <a:close/>
                </a:path>
                <a:path w="6487159" h="572135">
                  <a:moveTo>
                    <a:pt x="2203996" y="117602"/>
                  </a:moveTo>
                  <a:lnTo>
                    <a:pt x="2166404" y="111887"/>
                  </a:lnTo>
                  <a:lnTo>
                    <a:pt x="2164499" y="124460"/>
                  </a:lnTo>
                  <a:lnTo>
                    <a:pt x="2202091" y="130175"/>
                  </a:lnTo>
                  <a:lnTo>
                    <a:pt x="2203996" y="117602"/>
                  </a:lnTo>
                  <a:close/>
                </a:path>
                <a:path w="6487159" h="572135">
                  <a:moveTo>
                    <a:pt x="2234349" y="445389"/>
                  </a:moveTo>
                  <a:lnTo>
                    <a:pt x="2197011" y="438023"/>
                  </a:lnTo>
                  <a:lnTo>
                    <a:pt x="2194471" y="450469"/>
                  </a:lnTo>
                  <a:lnTo>
                    <a:pt x="2231809" y="457835"/>
                  </a:lnTo>
                  <a:lnTo>
                    <a:pt x="2234349" y="445389"/>
                  </a:lnTo>
                  <a:close/>
                </a:path>
                <a:path w="6487159" h="572135">
                  <a:moveTo>
                    <a:pt x="2248192" y="346202"/>
                  </a:moveTo>
                  <a:lnTo>
                    <a:pt x="2246795" y="333629"/>
                  </a:lnTo>
                  <a:lnTo>
                    <a:pt x="2208949" y="337947"/>
                  </a:lnTo>
                  <a:lnTo>
                    <a:pt x="2210346" y="350520"/>
                  </a:lnTo>
                  <a:lnTo>
                    <a:pt x="2248192" y="346202"/>
                  </a:lnTo>
                  <a:close/>
                </a:path>
                <a:path w="6487159" h="572135">
                  <a:moveTo>
                    <a:pt x="2254288" y="125349"/>
                  </a:moveTo>
                  <a:lnTo>
                    <a:pt x="2216569" y="119507"/>
                  </a:lnTo>
                  <a:lnTo>
                    <a:pt x="2214664" y="132080"/>
                  </a:lnTo>
                  <a:lnTo>
                    <a:pt x="2252383" y="137922"/>
                  </a:lnTo>
                  <a:lnTo>
                    <a:pt x="2254288" y="125349"/>
                  </a:lnTo>
                  <a:close/>
                </a:path>
                <a:path w="6487159" h="572135">
                  <a:moveTo>
                    <a:pt x="2284133" y="455422"/>
                  </a:moveTo>
                  <a:lnTo>
                    <a:pt x="2246795" y="447929"/>
                  </a:lnTo>
                  <a:lnTo>
                    <a:pt x="2244255" y="460375"/>
                  </a:lnTo>
                  <a:lnTo>
                    <a:pt x="2281593" y="467868"/>
                  </a:lnTo>
                  <a:lnTo>
                    <a:pt x="2284133" y="455422"/>
                  </a:lnTo>
                  <a:close/>
                </a:path>
                <a:path w="6487159" h="572135">
                  <a:moveTo>
                    <a:pt x="2298738" y="340360"/>
                  </a:moveTo>
                  <a:lnTo>
                    <a:pt x="2297214" y="327787"/>
                  </a:lnTo>
                  <a:lnTo>
                    <a:pt x="2259368" y="332105"/>
                  </a:lnTo>
                  <a:lnTo>
                    <a:pt x="2260892" y="344805"/>
                  </a:lnTo>
                  <a:lnTo>
                    <a:pt x="2298738" y="340360"/>
                  </a:lnTo>
                  <a:close/>
                </a:path>
                <a:path w="6487159" h="572135">
                  <a:moveTo>
                    <a:pt x="2304453" y="132969"/>
                  </a:moveTo>
                  <a:lnTo>
                    <a:pt x="2266861" y="127254"/>
                  </a:lnTo>
                  <a:lnTo>
                    <a:pt x="2264956" y="139827"/>
                  </a:lnTo>
                  <a:lnTo>
                    <a:pt x="2302548" y="145542"/>
                  </a:lnTo>
                  <a:lnTo>
                    <a:pt x="2304453" y="132969"/>
                  </a:lnTo>
                  <a:close/>
                </a:path>
                <a:path w="6487159" h="572135">
                  <a:moveTo>
                    <a:pt x="2333917" y="465328"/>
                  </a:moveTo>
                  <a:lnTo>
                    <a:pt x="2296579" y="457835"/>
                  </a:lnTo>
                  <a:lnTo>
                    <a:pt x="2294166" y="470281"/>
                  </a:lnTo>
                  <a:lnTo>
                    <a:pt x="2331504" y="477774"/>
                  </a:lnTo>
                  <a:lnTo>
                    <a:pt x="2333917" y="465328"/>
                  </a:lnTo>
                  <a:close/>
                </a:path>
                <a:path w="6487159" h="572135">
                  <a:moveTo>
                    <a:pt x="2349157" y="334645"/>
                  </a:moveTo>
                  <a:lnTo>
                    <a:pt x="2347760" y="321945"/>
                  </a:lnTo>
                  <a:lnTo>
                    <a:pt x="2309914" y="326390"/>
                  </a:lnTo>
                  <a:lnTo>
                    <a:pt x="2311311" y="338963"/>
                  </a:lnTo>
                  <a:lnTo>
                    <a:pt x="2349157" y="334645"/>
                  </a:lnTo>
                  <a:close/>
                </a:path>
                <a:path w="6487159" h="572135">
                  <a:moveTo>
                    <a:pt x="2354745" y="140716"/>
                  </a:moveTo>
                  <a:lnTo>
                    <a:pt x="2317026" y="134874"/>
                  </a:lnTo>
                  <a:lnTo>
                    <a:pt x="2315121" y="147447"/>
                  </a:lnTo>
                  <a:lnTo>
                    <a:pt x="2352840" y="153162"/>
                  </a:lnTo>
                  <a:lnTo>
                    <a:pt x="2354745" y="140716"/>
                  </a:lnTo>
                  <a:close/>
                </a:path>
                <a:path w="6487159" h="572135">
                  <a:moveTo>
                    <a:pt x="2383828" y="475234"/>
                  </a:moveTo>
                  <a:lnTo>
                    <a:pt x="2346363" y="467868"/>
                  </a:lnTo>
                  <a:lnTo>
                    <a:pt x="2343950" y="480314"/>
                  </a:lnTo>
                  <a:lnTo>
                    <a:pt x="2381288" y="487680"/>
                  </a:lnTo>
                  <a:lnTo>
                    <a:pt x="2383828" y="475234"/>
                  </a:lnTo>
                  <a:close/>
                </a:path>
                <a:path w="6487159" h="572135">
                  <a:moveTo>
                    <a:pt x="2399703" y="328803"/>
                  </a:moveTo>
                  <a:lnTo>
                    <a:pt x="2398179" y="316103"/>
                  </a:lnTo>
                  <a:lnTo>
                    <a:pt x="2360333" y="320548"/>
                  </a:lnTo>
                  <a:lnTo>
                    <a:pt x="2361857" y="333121"/>
                  </a:lnTo>
                  <a:lnTo>
                    <a:pt x="2399703" y="328803"/>
                  </a:lnTo>
                  <a:close/>
                </a:path>
                <a:path w="6487159" h="572135">
                  <a:moveTo>
                    <a:pt x="2404910" y="148336"/>
                  </a:moveTo>
                  <a:lnTo>
                    <a:pt x="2367318" y="142621"/>
                  </a:lnTo>
                  <a:lnTo>
                    <a:pt x="2365286" y="155194"/>
                  </a:lnTo>
                  <a:lnTo>
                    <a:pt x="2403005" y="160909"/>
                  </a:lnTo>
                  <a:lnTo>
                    <a:pt x="2404910" y="148336"/>
                  </a:lnTo>
                  <a:close/>
                </a:path>
                <a:path w="6487159" h="572135">
                  <a:moveTo>
                    <a:pt x="2433612" y="485267"/>
                  </a:moveTo>
                  <a:lnTo>
                    <a:pt x="2396274" y="477774"/>
                  </a:lnTo>
                  <a:lnTo>
                    <a:pt x="2393734" y="490220"/>
                  </a:lnTo>
                  <a:lnTo>
                    <a:pt x="2431072" y="497713"/>
                  </a:lnTo>
                  <a:lnTo>
                    <a:pt x="2433612" y="485267"/>
                  </a:lnTo>
                  <a:close/>
                </a:path>
                <a:path w="6487159" h="572135">
                  <a:moveTo>
                    <a:pt x="2450122" y="322961"/>
                  </a:moveTo>
                  <a:lnTo>
                    <a:pt x="2448725" y="310388"/>
                  </a:lnTo>
                  <a:lnTo>
                    <a:pt x="2410752" y="314706"/>
                  </a:lnTo>
                  <a:lnTo>
                    <a:pt x="2412276" y="327279"/>
                  </a:lnTo>
                  <a:lnTo>
                    <a:pt x="2450122" y="322961"/>
                  </a:lnTo>
                  <a:close/>
                </a:path>
                <a:path w="6487159" h="572135">
                  <a:moveTo>
                    <a:pt x="2455075" y="155956"/>
                  </a:moveTo>
                  <a:lnTo>
                    <a:pt x="2417483" y="150241"/>
                  </a:lnTo>
                  <a:lnTo>
                    <a:pt x="2415578" y="162814"/>
                  </a:lnTo>
                  <a:lnTo>
                    <a:pt x="2453170" y="168529"/>
                  </a:lnTo>
                  <a:lnTo>
                    <a:pt x="2455075" y="155956"/>
                  </a:lnTo>
                  <a:close/>
                </a:path>
                <a:path w="6487159" h="572135">
                  <a:moveTo>
                    <a:pt x="2483396" y="495173"/>
                  </a:moveTo>
                  <a:lnTo>
                    <a:pt x="2446058" y="487680"/>
                  </a:lnTo>
                  <a:lnTo>
                    <a:pt x="2443518" y="500126"/>
                  </a:lnTo>
                  <a:lnTo>
                    <a:pt x="2480856" y="507619"/>
                  </a:lnTo>
                  <a:lnTo>
                    <a:pt x="2483396" y="495173"/>
                  </a:lnTo>
                  <a:close/>
                </a:path>
                <a:path w="6487159" h="572135">
                  <a:moveTo>
                    <a:pt x="2500541" y="317119"/>
                  </a:moveTo>
                  <a:lnTo>
                    <a:pt x="2499144" y="304546"/>
                  </a:lnTo>
                  <a:lnTo>
                    <a:pt x="2461298" y="308864"/>
                  </a:lnTo>
                  <a:lnTo>
                    <a:pt x="2462695" y="321564"/>
                  </a:lnTo>
                  <a:lnTo>
                    <a:pt x="2500541" y="317119"/>
                  </a:lnTo>
                  <a:close/>
                </a:path>
                <a:path w="6487159" h="572135">
                  <a:moveTo>
                    <a:pt x="2505367" y="163703"/>
                  </a:moveTo>
                  <a:lnTo>
                    <a:pt x="2467648" y="157861"/>
                  </a:lnTo>
                  <a:lnTo>
                    <a:pt x="2465743" y="170434"/>
                  </a:lnTo>
                  <a:lnTo>
                    <a:pt x="2503462" y="176276"/>
                  </a:lnTo>
                  <a:lnTo>
                    <a:pt x="2505367" y="163703"/>
                  </a:lnTo>
                  <a:close/>
                </a:path>
                <a:path w="6487159" h="572135">
                  <a:moveTo>
                    <a:pt x="2551087" y="311404"/>
                  </a:moveTo>
                  <a:lnTo>
                    <a:pt x="2549563" y="298704"/>
                  </a:lnTo>
                  <a:lnTo>
                    <a:pt x="2511717" y="303022"/>
                  </a:lnTo>
                  <a:lnTo>
                    <a:pt x="2513241" y="315722"/>
                  </a:lnTo>
                  <a:lnTo>
                    <a:pt x="2551087" y="311404"/>
                  </a:lnTo>
                  <a:close/>
                </a:path>
                <a:path w="6487159" h="572135">
                  <a:moveTo>
                    <a:pt x="2555532" y="171323"/>
                  </a:moveTo>
                  <a:lnTo>
                    <a:pt x="2517940" y="165608"/>
                  </a:lnTo>
                  <a:lnTo>
                    <a:pt x="2516035" y="178181"/>
                  </a:lnTo>
                  <a:lnTo>
                    <a:pt x="2553627" y="183896"/>
                  </a:lnTo>
                  <a:lnTo>
                    <a:pt x="2555532" y="171323"/>
                  </a:lnTo>
                  <a:close/>
                </a:path>
                <a:path w="6487159" h="572135">
                  <a:moveTo>
                    <a:pt x="2560104" y="517017"/>
                  </a:moveTo>
                  <a:lnTo>
                    <a:pt x="2552103" y="510794"/>
                  </a:lnTo>
                  <a:lnTo>
                    <a:pt x="2535313" y="497713"/>
                  </a:lnTo>
                  <a:lnTo>
                    <a:pt x="2492921" y="464693"/>
                  </a:lnTo>
                  <a:lnTo>
                    <a:pt x="2477935" y="539496"/>
                  </a:lnTo>
                  <a:lnTo>
                    <a:pt x="2560104" y="517017"/>
                  </a:lnTo>
                  <a:close/>
                </a:path>
                <a:path w="6487159" h="572135">
                  <a:moveTo>
                    <a:pt x="2601506" y="305562"/>
                  </a:moveTo>
                  <a:lnTo>
                    <a:pt x="2600109" y="292862"/>
                  </a:lnTo>
                  <a:lnTo>
                    <a:pt x="2562263" y="297307"/>
                  </a:lnTo>
                  <a:lnTo>
                    <a:pt x="2563660" y="309880"/>
                  </a:lnTo>
                  <a:lnTo>
                    <a:pt x="2601506" y="305562"/>
                  </a:lnTo>
                  <a:close/>
                </a:path>
                <a:path w="6487159" h="572135">
                  <a:moveTo>
                    <a:pt x="2605824" y="179070"/>
                  </a:moveTo>
                  <a:lnTo>
                    <a:pt x="2568105" y="173228"/>
                  </a:lnTo>
                  <a:lnTo>
                    <a:pt x="2566200" y="185801"/>
                  </a:lnTo>
                  <a:lnTo>
                    <a:pt x="2603919" y="191516"/>
                  </a:lnTo>
                  <a:lnTo>
                    <a:pt x="2605824" y="179070"/>
                  </a:lnTo>
                  <a:close/>
                </a:path>
                <a:path w="6487159" h="572135">
                  <a:moveTo>
                    <a:pt x="2651925" y="299720"/>
                  </a:moveTo>
                  <a:lnTo>
                    <a:pt x="2650528" y="287147"/>
                  </a:lnTo>
                  <a:lnTo>
                    <a:pt x="2612682" y="291465"/>
                  </a:lnTo>
                  <a:lnTo>
                    <a:pt x="2614079" y="304038"/>
                  </a:lnTo>
                  <a:lnTo>
                    <a:pt x="2651925" y="299720"/>
                  </a:lnTo>
                  <a:close/>
                </a:path>
                <a:path w="6487159" h="572135">
                  <a:moveTo>
                    <a:pt x="2655989" y="186690"/>
                  </a:moveTo>
                  <a:lnTo>
                    <a:pt x="2618397" y="180975"/>
                  </a:lnTo>
                  <a:lnTo>
                    <a:pt x="2616365" y="193548"/>
                  </a:lnTo>
                  <a:lnTo>
                    <a:pt x="2654084" y="199263"/>
                  </a:lnTo>
                  <a:lnTo>
                    <a:pt x="2655989" y="186690"/>
                  </a:lnTo>
                  <a:close/>
                </a:path>
                <a:path w="6487159" h="572135">
                  <a:moveTo>
                    <a:pt x="2702471" y="293878"/>
                  </a:moveTo>
                  <a:lnTo>
                    <a:pt x="2700947" y="281305"/>
                  </a:lnTo>
                  <a:lnTo>
                    <a:pt x="2663101" y="285623"/>
                  </a:lnTo>
                  <a:lnTo>
                    <a:pt x="2664625" y="298323"/>
                  </a:lnTo>
                  <a:lnTo>
                    <a:pt x="2702471" y="293878"/>
                  </a:lnTo>
                  <a:close/>
                </a:path>
                <a:path w="6487159" h="572135">
                  <a:moveTo>
                    <a:pt x="2706281" y="194310"/>
                  </a:moveTo>
                  <a:lnTo>
                    <a:pt x="2668562" y="188595"/>
                  </a:lnTo>
                  <a:lnTo>
                    <a:pt x="2666657" y="201168"/>
                  </a:lnTo>
                  <a:lnTo>
                    <a:pt x="2704249" y="206883"/>
                  </a:lnTo>
                  <a:lnTo>
                    <a:pt x="2706281" y="194310"/>
                  </a:lnTo>
                  <a:close/>
                </a:path>
                <a:path w="6487159" h="572135">
                  <a:moveTo>
                    <a:pt x="2752890" y="288036"/>
                  </a:moveTo>
                  <a:lnTo>
                    <a:pt x="2751493" y="275463"/>
                  </a:lnTo>
                  <a:lnTo>
                    <a:pt x="2713647" y="279781"/>
                  </a:lnTo>
                  <a:lnTo>
                    <a:pt x="2715044" y="292481"/>
                  </a:lnTo>
                  <a:lnTo>
                    <a:pt x="2752890" y="288036"/>
                  </a:lnTo>
                  <a:close/>
                </a:path>
                <a:path w="6487159" h="572135">
                  <a:moveTo>
                    <a:pt x="2756446" y="202057"/>
                  </a:moveTo>
                  <a:lnTo>
                    <a:pt x="2718727" y="196342"/>
                  </a:lnTo>
                  <a:lnTo>
                    <a:pt x="2716822" y="208788"/>
                  </a:lnTo>
                  <a:lnTo>
                    <a:pt x="2754541" y="214630"/>
                  </a:lnTo>
                  <a:lnTo>
                    <a:pt x="2756446" y="202057"/>
                  </a:lnTo>
                  <a:close/>
                </a:path>
                <a:path w="6487159" h="572135">
                  <a:moveTo>
                    <a:pt x="2803436" y="282321"/>
                  </a:moveTo>
                  <a:lnTo>
                    <a:pt x="2801912" y="269621"/>
                  </a:lnTo>
                  <a:lnTo>
                    <a:pt x="2764066" y="274066"/>
                  </a:lnTo>
                  <a:lnTo>
                    <a:pt x="2765590" y="286639"/>
                  </a:lnTo>
                  <a:lnTo>
                    <a:pt x="2803436" y="282321"/>
                  </a:lnTo>
                  <a:close/>
                </a:path>
                <a:path w="6487159" h="572135">
                  <a:moveTo>
                    <a:pt x="2806611" y="209677"/>
                  </a:moveTo>
                  <a:lnTo>
                    <a:pt x="2769019" y="203962"/>
                  </a:lnTo>
                  <a:lnTo>
                    <a:pt x="2767114" y="216535"/>
                  </a:lnTo>
                  <a:lnTo>
                    <a:pt x="2804706" y="222250"/>
                  </a:lnTo>
                  <a:lnTo>
                    <a:pt x="2806611" y="209677"/>
                  </a:lnTo>
                  <a:close/>
                </a:path>
                <a:path w="6487159" h="572135">
                  <a:moveTo>
                    <a:pt x="2853855" y="276479"/>
                  </a:moveTo>
                  <a:lnTo>
                    <a:pt x="2852458" y="263906"/>
                  </a:lnTo>
                  <a:lnTo>
                    <a:pt x="2814485" y="268224"/>
                  </a:lnTo>
                  <a:lnTo>
                    <a:pt x="2816009" y="280797"/>
                  </a:lnTo>
                  <a:lnTo>
                    <a:pt x="2853855" y="276479"/>
                  </a:lnTo>
                  <a:close/>
                </a:path>
                <a:path w="6487159" h="572135">
                  <a:moveTo>
                    <a:pt x="2856903" y="217424"/>
                  </a:moveTo>
                  <a:lnTo>
                    <a:pt x="2819184" y="211582"/>
                  </a:lnTo>
                  <a:lnTo>
                    <a:pt x="2817279" y="224155"/>
                  </a:lnTo>
                  <a:lnTo>
                    <a:pt x="2854998" y="229997"/>
                  </a:lnTo>
                  <a:lnTo>
                    <a:pt x="2856903" y="217424"/>
                  </a:lnTo>
                  <a:close/>
                </a:path>
                <a:path w="6487159" h="572135">
                  <a:moveTo>
                    <a:pt x="2904274" y="270637"/>
                  </a:moveTo>
                  <a:lnTo>
                    <a:pt x="2902877" y="258064"/>
                  </a:lnTo>
                  <a:lnTo>
                    <a:pt x="2865031" y="262382"/>
                  </a:lnTo>
                  <a:lnTo>
                    <a:pt x="2866428" y="274955"/>
                  </a:lnTo>
                  <a:lnTo>
                    <a:pt x="2904274" y="270637"/>
                  </a:lnTo>
                  <a:close/>
                </a:path>
                <a:path w="6487159" h="572135">
                  <a:moveTo>
                    <a:pt x="2907068" y="225044"/>
                  </a:moveTo>
                  <a:lnTo>
                    <a:pt x="2869476" y="219329"/>
                  </a:lnTo>
                  <a:lnTo>
                    <a:pt x="2867571" y="231902"/>
                  </a:lnTo>
                  <a:lnTo>
                    <a:pt x="2905163" y="237617"/>
                  </a:lnTo>
                  <a:lnTo>
                    <a:pt x="2907068" y="225044"/>
                  </a:lnTo>
                  <a:close/>
                </a:path>
                <a:path w="6487159" h="572135">
                  <a:moveTo>
                    <a:pt x="2908846" y="502666"/>
                  </a:moveTo>
                  <a:lnTo>
                    <a:pt x="2907195" y="490093"/>
                  </a:lnTo>
                  <a:lnTo>
                    <a:pt x="2875127" y="494309"/>
                  </a:lnTo>
                  <a:lnTo>
                    <a:pt x="2871000" y="462788"/>
                  </a:lnTo>
                  <a:lnTo>
                    <a:pt x="2800388" y="510540"/>
                  </a:lnTo>
                  <a:lnTo>
                    <a:pt x="2880906" y="538353"/>
                  </a:lnTo>
                  <a:lnTo>
                    <a:pt x="2876867" y="507619"/>
                  </a:lnTo>
                  <a:lnTo>
                    <a:pt x="2876778" y="506882"/>
                  </a:lnTo>
                  <a:lnTo>
                    <a:pt x="2908846" y="502666"/>
                  </a:lnTo>
                  <a:close/>
                </a:path>
                <a:path w="6487159" h="572135">
                  <a:moveTo>
                    <a:pt x="2954820" y="264795"/>
                  </a:moveTo>
                  <a:lnTo>
                    <a:pt x="2953296" y="252222"/>
                  </a:lnTo>
                  <a:lnTo>
                    <a:pt x="2915450" y="256540"/>
                  </a:lnTo>
                  <a:lnTo>
                    <a:pt x="2916974" y="269240"/>
                  </a:lnTo>
                  <a:lnTo>
                    <a:pt x="2954820" y="264795"/>
                  </a:lnTo>
                  <a:close/>
                </a:path>
                <a:path w="6487159" h="572135">
                  <a:moveTo>
                    <a:pt x="2957360" y="232791"/>
                  </a:moveTo>
                  <a:lnTo>
                    <a:pt x="2919641" y="226949"/>
                  </a:lnTo>
                  <a:lnTo>
                    <a:pt x="2917736" y="239522"/>
                  </a:lnTo>
                  <a:lnTo>
                    <a:pt x="2955328" y="245237"/>
                  </a:lnTo>
                  <a:lnTo>
                    <a:pt x="2957360" y="232791"/>
                  </a:lnTo>
                  <a:close/>
                </a:path>
                <a:path w="6487159" h="572135">
                  <a:moveTo>
                    <a:pt x="2959265" y="496062"/>
                  </a:moveTo>
                  <a:lnTo>
                    <a:pt x="2957614" y="483489"/>
                  </a:lnTo>
                  <a:lnTo>
                    <a:pt x="2919895" y="488442"/>
                  </a:lnTo>
                  <a:lnTo>
                    <a:pt x="2921546" y="501015"/>
                  </a:lnTo>
                  <a:lnTo>
                    <a:pt x="2959265" y="496062"/>
                  </a:lnTo>
                  <a:close/>
                </a:path>
                <a:path w="6487159" h="572135">
                  <a:moveTo>
                    <a:pt x="3007525" y="240411"/>
                  </a:moveTo>
                  <a:lnTo>
                    <a:pt x="2969806" y="234696"/>
                  </a:lnTo>
                  <a:lnTo>
                    <a:pt x="2967901" y="247269"/>
                  </a:lnTo>
                  <a:lnTo>
                    <a:pt x="2980283" y="249148"/>
                  </a:lnTo>
                  <a:lnTo>
                    <a:pt x="2965996" y="250825"/>
                  </a:lnTo>
                  <a:lnTo>
                    <a:pt x="2967393" y="263398"/>
                  </a:lnTo>
                  <a:lnTo>
                    <a:pt x="3005239" y="259080"/>
                  </a:lnTo>
                  <a:lnTo>
                    <a:pt x="3004540" y="252831"/>
                  </a:lnTo>
                  <a:lnTo>
                    <a:pt x="3005620" y="252984"/>
                  </a:lnTo>
                  <a:lnTo>
                    <a:pt x="3007525" y="240411"/>
                  </a:lnTo>
                  <a:close/>
                </a:path>
                <a:path w="6487159" h="572135">
                  <a:moveTo>
                    <a:pt x="3009684" y="489458"/>
                  </a:moveTo>
                  <a:lnTo>
                    <a:pt x="3008033" y="476758"/>
                  </a:lnTo>
                  <a:lnTo>
                    <a:pt x="2970187" y="481838"/>
                  </a:lnTo>
                  <a:lnTo>
                    <a:pt x="2971838" y="494411"/>
                  </a:lnTo>
                  <a:lnTo>
                    <a:pt x="3009684" y="489458"/>
                  </a:lnTo>
                  <a:close/>
                </a:path>
                <a:path w="6487159" h="572135">
                  <a:moveTo>
                    <a:pt x="3057690" y="248031"/>
                  </a:moveTo>
                  <a:lnTo>
                    <a:pt x="3055035" y="247637"/>
                  </a:lnTo>
                  <a:lnTo>
                    <a:pt x="3054261" y="240538"/>
                  </a:lnTo>
                  <a:lnTo>
                    <a:pt x="3028378" y="243586"/>
                  </a:lnTo>
                  <a:lnTo>
                    <a:pt x="3020098" y="242316"/>
                  </a:lnTo>
                  <a:lnTo>
                    <a:pt x="3019742" y="244602"/>
                  </a:lnTo>
                  <a:lnTo>
                    <a:pt x="3016415" y="244983"/>
                  </a:lnTo>
                  <a:lnTo>
                    <a:pt x="3017812" y="257556"/>
                  </a:lnTo>
                  <a:lnTo>
                    <a:pt x="3028048" y="256400"/>
                  </a:lnTo>
                  <a:lnTo>
                    <a:pt x="3055785" y="260604"/>
                  </a:lnTo>
                  <a:lnTo>
                    <a:pt x="3057690" y="248031"/>
                  </a:lnTo>
                  <a:close/>
                </a:path>
                <a:path w="6487159" h="572135">
                  <a:moveTo>
                    <a:pt x="3059976" y="482727"/>
                  </a:moveTo>
                  <a:lnTo>
                    <a:pt x="3058325" y="470154"/>
                  </a:lnTo>
                  <a:lnTo>
                    <a:pt x="3020606" y="475107"/>
                  </a:lnTo>
                  <a:lnTo>
                    <a:pt x="3022257" y="487807"/>
                  </a:lnTo>
                  <a:lnTo>
                    <a:pt x="3059976" y="482727"/>
                  </a:lnTo>
                  <a:close/>
                </a:path>
                <a:path w="6487159" h="572135">
                  <a:moveTo>
                    <a:pt x="3107982" y="255778"/>
                  </a:moveTo>
                  <a:lnTo>
                    <a:pt x="3075660" y="250888"/>
                  </a:lnTo>
                  <a:lnTo>
                    <a:pt x="3106204" y="247396"/>
                  </a:lnTo>
                  <a:lnTo>
                    <a:pt x="3104680" y="234823"/>
                  </a:lnTo>
                  <a:lnTo>
                    <a:pt x="3066834" y="239141"/>
                  </a:lnTo>
                  <a:lnTo>
                    <a:pt x="3068358" y="251714"/>
                  </a:lnTo>
                  <a:lnTo>
                    <a:pt x="3070034" y="251523"/>
                  </a:lnTo>
                  <a:lnTo>
                    <a:pt x="3068358" y="262509"/>
                  </a:lnTo>
                  <a:lnTo>
                    <a:pt x="3106077" y="268351"/>
                  </a:lnTo>
                  <a:lnTo>
                    <a:pt x="3107982" y="255778"/>
                  </a:lnTo>
                  <a:close/>
                </a:path>
                <a:path w="6487159" h="572135">
                  <a:moveTo>
                    <a:pt x="3110395" y="476123"/>
                  </a:moveTo>
                  <a:lnTo>
                    <a:pt x="3108744" y="463550"/>
                  </a:lnTo>
                  <a:lnTo>
                    <a:pt x="3070898" y="468503"/>
                  </a:lnTo>
                  <a:lnTo>
                    <a:pt x="3072549" y="481076"/>
                  </a:lnTo>
                  <a:lnTo>
                    <a:pt x="3110395" y="476123"/>
                  </a:lnTo>
                  <a:close/>
                </a:path>
                <a:path w="6487159" h="572135">
                  <a:moveTo>
                    <a:pt x="3156623" y="241554"/>
                  </a:moveTo>
                  <a:lnTo>
                    <a:pt x="3155226" y="228981"/>
                  </a:lnTo>
                  <a:lnTo>
                    <a:pt x="3117380" y="233299"/>
                  </a:lnTo>
                  <a:lnTo>
                    <a:pt x="3118777" y="245999"/>
                  </a:lnTo>
                  <a:lnTo>
                    <a:pt x="3156623" y="241554"/>
                  </a:lnTo>
                  <a:close/>
                </a:path>
                <a:path w="6487159" h="572135">
                  <a:moveTo>
                    <a:pt x="3158147" y="263398"/>
                  </a:moveTo>
                  <a:lnTo>
                    <a:pt x="3120555" y="257683"/>
                  </a:lnTo>
                  <a:lnTo>
                    <a:pt x="3118650" y="270256"/>
                  </a:lnTo>
                  <a:lnTo>
                    <a:pt x="3156242" y="275971"/>
                  </a:lnTo>
                  <a:lnTo>
                    <a:pt x="3158147" y="263398"/>
                  </a:lnTo>
                  <a:close/>
                </a:path>
                <a:path w="6487159" h="572135">
                  <a:moveTo>
                    <a:pt x="3160687" y="469519"/>
                  </a:moveTo>
                  <a:lnTo>
                    <a:pt x="3159036" y="456946"/>
                  </a:lnTo>
                  <a:lnTo>
                    <a:pt x="3121317" y="461899"/>
                  </a:lnTo>
                  <a:lnTo>
                    <a:pt x="3122968" y="474472"/>
                  </a:lnTo>
                  <a:lnTo>
                    <a:pt x="3160687" y="469519"/>
                  </a:lnTo>
                  <a:close/>
                </a:path>
                <a:path w="6487159" h="572135">
                  <a:moveTo>
                    <a:pt x="3207169" y="235839"/>
                  </a:moveTo>
                  <a:lnTo>
                    <a:pt x="3205645" y="223139"/>
                  </a:lnTo>
                  <a:lnTo>
                    <a:pt x="3167799" y="227584"/>
                  </a:lnTo>
                  <a:lnTo>
                    <a:pt x="3169323" y="240157"/>
                  </a:lnTo>
                  <a:lnTo>
                    <a:pt x="3207169" y="235839"/>
                  </a:lnTo>
                  <a:close/>
                </a:path>
                <a:path w="6487159" h="572135">
                  <a:moveTo>
                    <a:pt x="3208439" y="271145"/>
                  </a:moveTo>
                  <a:lnTo>
                    <a:pt x="3170720" y="265303"/>
                  </a:lnTo>
                  <a:lnTo>
                    <a:pt x="3168815" y="277876"/>
                  </a:lnTo>
                  <a:lnTo>
                    <a:pt x="3206534" y="283718"/>
                  </a:lnTo>
                  <a:lnTo>
                    <a:pt x="3208439" y="271145"/>
                  </a:lnTo>
                  <a:close/>
                </a:path>
                <a:path w="6487159" h="572135">
                  <a:moveTo>
                    <a:pt x="3211106" y="462915"/>
                  </a:moveTo>
                  <a:lnTo>
                    <a:pt x="3209455" y="450342"/>
                  </a:lnTo>
                  <a:lnTo>
                    <a:pt x="3171609" y="455295"/>
                  </a:lnTo>
                  <a:lnTo>
                    <a:pt x="3173260" y="467868"/>
                  </a:lnTo>
                  <a:lnTo>
                    <a:pt x="3211106" y="462915"/>
                  </a:lnTo>
                  <a:close/>
                </a:path>
                <a:path w="6487159" h="572135">
                  <a:moveTo>
                    <a:pt x="3257588" y="229997"/>
                  </a:moveTo>
                  <a:lnTo>
                    <a:pt x="3256064" y="217297"/>
                  </a:lnTo>
                  <a:lnTo>
                    <a:pt x="3218218" y="221742"/>
                  </a:lnTo>
                  <a:lnTo>
                    <a:pt x="3219742" y="234315"/>
                  </a:lnTo>
                  <a:lnTo>
                    <a:pt x="3257588" y="229997"/>
                  </a:lnTo>
                  <a:close/>
                </a:path>
                <a:path w="6487159" h="572135">
                  <a:moveTo>
                    <a:pt x="3258604" y="278765"/>
                  </a:moveTo>
                  <a:lnTo>
                    <a:pt x="3220885" y="273050"/>
                  </a:lnTo>
                  <a:lnTo>
                    <a:pt x="3218980" y="285623"/>
                  </a:lnTo>
                  <a:lnTo>
                    <a:pt x="3256699" y="291338"/>
                  </a:lnTo>
                  <a:lnTo>
                    <a:pt x="3258604" y="278765"/>
                  </a:lnTo>
                  <a:close/>
                </a:path>
                <a:path w="6487159" h="572135">
                  <a:moveTo>
                    <a:pt x="3261525" y="456311"/>
                  </a:moveTo>
                  <a:lnTo>
                    <a:pt x="3259747" y="443738"/>
                  </a:lnTo>
                  <a:lnTo>
                    <a:pt x="3222028" y="448691"/>
                  </a:lnTo>
                  <a:lnTo>
                    <a:pt x="3223679" y="461264"/>
                  </a:lnTo>
                  <a:lnTo>
                    <a:pt x="3261525" y="456311"/>
                  </a:lnTo>
                  <a:close/>
                </a:path>
                <a:path w="6487159" h="572135">
                  <a:moveTo>
                    <a:pt x="3308007" y="224155"/>
                  </a:moveTo>
                  <a:lnTo>
                    <a:pt x="3306610" y="211582"/>
                  </a:lnTo>
                  <a:lnTo>
                    <a:pt x="3268764" y="215900"/>
                  </a:lnTo>
                  <a:lnTo>
                    <a:pt x="3270161" y="228473"/>
                  </a:lnTo>
                  <a:lnTo>
                    <a:pt x="3308007" y="224155"/>
                  </a:lnTo>
                  <a:close/>
                </a:path>
                <a:path w="6487159" h="572135">
                  <a:moveTo>
                    <a:pt x="3308769" y="286385"/>
                  </a:moveTo>
                  <a:lnTo>
                    <a:pt x="3271177" y="280670"/>
                  </a:lnTo>
                  <a:lnTo>
                    <a:pt x="3269272" y="293243"/>
                  </a:lnTo>
                  <a:lnTo>
                    <a:pt x="3306864" y="298958"/>
                  </a:lnTo>
                  <a:lnTo>
                    <a:pt x="3308769" y="286385"/>
                  </a:lnTo>
                  <a:close/>
                </a:path>
                <a:path w="6487159" h="572135">
                  <a:moveTo>
                    <a:pt x="3311817" y="449707"/>
                  </a:moveTo>
                  <a:lnTo>
                    <a:pt x="3310166" y="437007"/>
                  </a:lnTo>
                  <a:lnTo>
                    <a:pt x="3272447" y="442087"/>
                  </a:lnTo>
                  <a:lnTo>
                    <a:pt x="3274098" y="454660"/>
                  </a:lnTo>
                  <a:lnTo>
                    <a:pt x="3311817" y="449707"/>
                  </a:lnTo>
                  <a:close/>
                </a:path>
                <a:path w="6487159" h="572135">
                  <a:moveTo>
                    <a:pt x="3358553" y="218313"/>
                  </a:moveTo>
                  <a:lnTo>
                    <a:pt x="3357029" y="205740"/>
                  </a:lnTo>
                  <a:lnTo>
                    <a:pt x="3319183" y="210058"/>
                  </a:lnTo>
                  <a:lnTo>
                    <a:pt x="3320707" y="222758"/>
                  </a:lnTo>
                  <a:lnTo>
                    <a:pt x="3358553" y="218313"/>
                  </a:lnTo>
                  <a:close/>
                </a:path>
                <a:path w="6487159" h="572135">
                  <a:moveTo>
                    <a:pt x="3359061" y="294132"/>
                  </a:moveTo>
                  <a:lnTo>
                    <a:pt x="3321342" y="288417"/>
                  </a:lnTo>
                  <a:lnTo>
                    <a:pt x="3319437" y="300863"/>
                  </a:lnTo>
                  <a:lnTo>
                    <a:pt x="3357156" y="306705"/>
                  </a:lnTo>
                  <a:lnTo>
                    <a:pt x="3359061" y="294132"/>
                  </a:lnTo>
                  <a:close/>
                </a:path>
                <a:path w="6487159" h="572135">
                  <a:moveTo>
                    <a:pt x="3362236" y="442976"/>
                  </a:moveTo>
                  <a:lnTo>
                    <a:pt x="3360585" y="430403"/>
                  </a:lnTo>
                  <a:lnTo>
                    <a:pt x="3322739" y="435368"/>
                  </a:lnTo>
                  <a:lnTo>
                    <a:pt x="3324390" y="448056"/>
                  </a:lnTo>
                  <a:lnTo>
                    <a:pt x="3362236" y="442976"/>
                  </a:lnTo>
                  <a:close/>
                </a:path>
                <a:path w="6487159" h="572135">
                  <a:moveTo>
                    <a:pt x="3408972" y="212471"/>
                  </a:moveTo>
                  <a:lnTo>
                    <a:pt x="3407575" y="199898"/>
                  </a:lnTo>
                  <a:lnTo>
                    <a:pt x="3369729" y="204216"/>
                  </a:lnTo>
                  <a:lnTo>
                    <a:pt x="3371126" y="216916"/>
                  </a:lnTo>
                  <a:lnTo>
                    <a:pt x="3408972" y="212471"/>
                  </a:lnTo>
                  <a:close/>
                </a:path>
                <a:path w="6487159" h="572135">
                  <a:moveTo>
                    <a:pt x="3409226" y="301752"/>
                  </a:moveTo>
                  <a:lnTo>
                    <a:pt x="3371634" y="296037"/>
                  </a:lnTo>
                  <a:lnTo>
                    <a:pt x="3369729" y="308610"/>
                  </a:lnTo>
                  <a:lnTo>
                    <a:pt x="3407321" y="314325"/>
                  </a:lnTo>
                  <a:lnTo>
                    <a:pt x="3409226" y="301752"/>
                  </a:lnTo>
                  <a:close/>
                </a:path>
                <a:path w="6487159" h="572135">
                  <a:moveTo>
                    <a:pt x="3412528" y="436372"/>
                  </a:moveTo>
                  <a:lnTo>
                    <a:pt x="3410877" y="423799"/>
                  </a:lnTo>
                  <a:lnTo>
                    <a:pt x="3373158" y="428752"/>
                  </a:lnTo>
                  <a:lnTo>
                    <a:pt x="3374809" y="441325"/>
                  </a:lnTo>
                  <a:lnTo>
                    <a:pt x="3412528" y="436372"/>
                  </a:lnTo>
                  <a:close/>
                </a:path>
                <a:path w="6487159" h="572135">
                  <a:moveTo>
                    <a:pt x="3459391" y="206756"/>
                  </a:moveTo>
                  <a:lnTo>
                    <a:pt x="3457994" y="194056"/>
                  </a:lnTo>
                  <a:lnTo>
                    <a:pt x="3420148" y="198501"/>
                  </a:lnTo>
                  <a:lnTo>
                    <a:pt x="3421545" y="211074"/>
                  </a:lnTo>
                  <a:lnTo>
                    <a:pt x="3459391" y="206756"/>
                  </a:lnTo>
                  <a:close/>
                </a:path>
                <a:path w="6487159" h="572135">
                  <a:moveTo>
                    <a:pt x="3459518" y="309499"/>
                  </a:moveTo>
                  <a:lnTo>
                    <a:pt x="3421799" y="303657"/>
                  </a:lnTo>
                  <a:lnTo>
                    <a:pt x="3419894" y="316230"/>
                  </a:lnTo>
                  <a:lnTo>
                    <a:pt x="3457613" y="322072"/>
                  </a:lnTo>
                  <a:lnTo>
                    <a:pt x="3459518" y="309499"/>
                  </a:lnTo>
                  <a:close/>
                </a:path>
                <a:path w="6487159" h="572135">
                  <a:moveTo>
                    <a:pt x="3462947" y="429780"/>
                  </a:moveTo>
                  <a:lnTo>
                    <a:pt x="3461296" y="417195"/>
                  </a:lnTo>
                  <a:lnTo>
                    <a:pt x="3423450" y="422148"/>
                  </a:lnTo>
                  <a:lnTo>
                    <a:pt x="3425101" y="434721"/>
                  </a:lnTo>
                  <a:lnTo>
                    <a:pt x="3462947" y="429780"/>
                  </a:lnTo>
                  <a:close/>
                </a:path>
                <a:path w="6487159" h="572135">
                  <a:moveTo>
                    <a:pt x="3509683" y="317119"/>
                  </a:moveTo>
                  <a:lnTo>
                    <a:pt x="3472091" y="311404"/>
                  </a:lnTo>
                  <a:lnTo>
                    <a:pt x="3470059" y="323977"/>
                  </a:lnTo>
                  <a:lnTo>
                    <a:pt x="3507778" y="329692"/>
                  </a:lnTo>
                  <a:lnTo>
                    <a:pt x="3509683" y="317119"/>
                  </a:lnTo>
                  <a:close/>
                </a:path>
                <a:path w="6487159" h="572135">
                  <a:moveTo>
                    <a:pt x="3509937" y="200914"/>
                  </a:moveTo>
                  <a:lnTo>
                    <a:pt x="3508413" y="188341"/>
                  </a:lnTo>
                  <a:lnTo>
                    <a:pt x="3470567" y="192659"/>
                  </a:lnTo>
                  <a:lnTo>
                    <a:pt x="3472091" y="205232"/>
                  </a:lnTo>
                  <a:lnTo>
                    <a:pt x="3509937" y="200914"/>
                  </a:lnTo>
                  <a:close/>
                </a:path>
                <a:path w="6487159" h="572135">
                  <a:moveTo>
                    <a:pt x="3513239" y="423164"/>
                  </a:moveTo>
                  <a:lnTo>
                    <a:pt x="3511588" y="410591"/>
                  </a:lnTo>
                  <a:lnTo>
                    <a:pt x="3473869" y="415556"/>
                  </a:lnTo>
                  <a:lnTo>
                    <a:pt x="3475520" y="428117"/>
                  </a:lnTo>
                  <a:lnTo>
                    <a:pt x="3513239" y="423164"/>
                  </a:lnTo>
                  <a:close/>
                </a:path>
                <a:path w="6487159" h="572135">
                  <a:moveTo>
                    <a:pt x="3559975" y="324866"/>
                  </a:moveTo>
                  <a:lnTo>
                    <a:pt x="3522256" y="319024"/>
                  </a:lnTo>
                  <a:lnTo>
                    <a:pt x="3520351" y="331597"/>
                  </a:lnTo>
                  <a:lnTo>
                    <a:pt x="3557943" y="337312"/>
                  </a:lnTo>
                  <a:lnTo>
                    <a:pt x="3559975" y="324866"/>
                  </a:lnTo>
                  <a:close/>
                </a:path>
                <a:path w="6487159" h="572135">
                  <a:moveTo>
                    <a:pt x="3560356" y="195072"/>
                  </a:moveTo>
                  <a:lnTo>
                    <a:pt x="3558959" y="182499"/>
                  </a:lnTo>
                  <a:lnTo>
                    <a:pt x="3521113" y="186817"/>
                  </a:lnTo>
                  <a:lnTo>
                    <a:pt x="3522510" y="199390"/>
                  </a:lnTo>
                  <a:lnTo>
                    <a:pt x="3560356" y="195072"/>
                  </a:lnTo>
                  <a:close/>
                </a:path>
                <a:path w="6487159" h="572135">
                  <a:moveTo>
                    <a:pt x="3563658" y="416560"/>
                  </a:moveTo>
                  <a:lnTo>
                    <a:pt x="3562007" y="403999"/>
                  </a:lnTo>
                  <a:lnTo>
                    <a:pt x="3524288" y="408940"/>
                  </a:lnTo>
                  <a:lnTo>
                    <a:pt x="3525939" y="421525"/>
                  </a:lnTo>
                  <a:lnTo>
                    <a:pt x="3563658" y="416560"/>
                  </a:lnTo>
                  <a:close/>
                </a:path>
                <a:path w="6487159" h="572135">
                  <a:moveTo>
                    <a:pt x="3610140" y="332486"/>
                  </a:moveTo>
                  <a:lnTo>
                    <a:pt x="3572421" y="326771"/>
                  </a:lnTo>
                  <a:lnTo>
                    <a:pt x="3570516" y="339344"/>
                  </a:lnTo>
                  <a:lnTo>
                    <a:pt x="3608235" y="345059"/>
                  </a:lnTo>
                  <a:lnTo>
                    <a:pt x="3610140" y="332486"/>
                  </a:lnTo>
                  <a:close/>
                </a:path>
                <a:path w="6487159" h="572135">
                  <a:moveTo>
                    <a:pt x="3610902" y="189230"/>
                  </a:moveTo>
                  <a:lnTo>
                    <a:pt x="3609378" y="176657"/>
                  </a:lnTo>
                  <a:lnTo>
                    <a:pt x="3571532" y="180975"/>
                  </a:lnTo>
                  <a:lnTo>
                    <a:pt x="3572929" y="193675"/>
                  </a:lnTo>
                  <a:lnTo>
                    <a:pt x="3610902" y="189230"/>
                  </a:lnTo>
                  <a:close/>
                </a:path>
                <a:path w="6487159" h="572135">
                  <a:moveTo>
                    <a:pt x="3614077" y="409968"/>
                  </a:moveTo>
                  <a:lnTo>
                    <a:pt x="3612426" y="397383"/>
                  </a:lnTo>
                  <a:lnTo>
                    <a:pt x="3574580" y="402336"/>
                  </a:lnTo>
                  <a:lnTo>
                    <a:pt x="3576231" y="414909"/>
                  </a:lnTo>
                  <a:lnTo>
                    <a:pt x="3614077" y="409968"/>
                  </a:lnTo>
                  <a:close/>
                </a:path>
                <a:path w="6487159" h="572135">
                  <a:moveTo>
                    <a:pt x="3660305" y="340106"/>
                  </a:moveTo>
                  <a:lnTo>
                    <a:pt x="3622713" y="334391"/>
                  </a:lnTo>
                  <a:lnTo>
                    <a:pt x="3620808" y="346964"/>
                  </a:lnTo>
                  <a:lnTo>
                    <a:pt x="3658400" y="352679"/>
                  </a:lnTo>
                  <a:lnTo>
                    <a:pt x="3660305" y="340106"/>
                  </a:lnTo>
                  <a:close/>
                </a:path>
                <a:path w="6487159" h="572135">
                  <a:moveTo>
                    <a:pt x="3661321" y="183515"/>
                  </a:moveTo>
                  <a:lnTo>
                    <a:pt x="3659797" y="170815"/>
                  </a:lnTo>
                  <a:lnTo>
                    <a:pt x="3621951" y="175260"/>
                  </a:lnTo>
                  <a:lnTo>
                    <a:pt x="3623475" y="187833"/>
                  </a:lnTo>
                  <a:lnTo>
                    <a:pt x="3661321" y="183515"/>
                  </a:lnTo>
                  <a:close/>
                </a:path>
                <a:path w="6487159" h="572135">
                  <a:moveTo>
                    <a:pt x="3664369" y="403352"/>
                  </a:moveTo>
                  <a:lnTo>
                    <a:pt x="3662718" y="390652"/>
                  </a:lnTo>
                  <a:lnTo>
                    <a:pt x="3624999" y="395605"/>
                  </a:lnTo>
                  <a:lnTo>
                    <a:pt x="3626650" y="408305"/>
                  </a:lnTo>
                  <a:lnTo>
                    <a:pt x="3664369" y="403352"/>
                  </a:lnTo>
                  <a:close/>
                </a:path>
                <a:path w="6487159" h="572135">
                  <a:moveTo>
                    <a:pt x="3710597" y="347853"/>
                  </a:moveTo>
                  <a:lnTo>
                    <a:pt x="3672878" y="342138"/>
                  </a:lnTo>
                  <a:lnTo>
                    <a:pt x="3670973" y="354584"/>
                  </a:lnTo>
                  <a:lnTo>
                    <a:pt x="3708692" y="360426"/>
                  </a:lnTo>
                  <a:lnTo>
                    <a:pt x="3710597" y="347853"/>
                  </a:lnTo>
                  <a:close/>
                </a:path>
                <a:path w="6487159" h="572135">
                  <a:moveTo>
                    <a:pt x="3711740" y="177673"/>
                  </a:moveTo>
                  <a:lnTo>
                    <a:pt x="3710343" y="165100"/>
                  </a:lnTo>
                  <a:lnTo>
                    <a:pt x="3672497" y="169418"/>
                  </a:lnTo>
                  <a:lnTo>
                    <a:pt x="3673894" y="181991"/>
                  </a:lnTo>
                  <a:lnTo>
                    <a:pt x="3711740" y="177673"/>
                  </a:lnTo>
                  <a:close/>
                </a:path>
                <a:path w="6487159" h="572135">
                  <a:moveTo>
                    <a:pt x="3714788" y="396621"/>
                  </a:moveTo>
                  <a:lnTo>
                    <a:pt x="3713137" y="384048"/>
                  </a:lnTo>
                  <a:lnTo>
                    <a:pt x="3675291" y="389001"/>
                  </a:lnTo>
                  <a:lnTo>
                    <a:pt x="3676942" y="401574"/>
                  </a:lnTo>
                  <a:lnTo>
                    <a:pt x="3714788" y="396621"/>
                  </a:lnTo>
                  <a:close/>
                </a:path>
                <a:path w="6487159" h="572135">
                  <a:moveTo>
                    <a:pt x="3760762" y="355473"/>
                  </a:moveTo>
                  <a:lnTo>
                    <a:pt x="3723170" y="349758"/>
                  </a:lnTo>
                  <a:lnTo>
                    <a:pt x="3721138" y="362331"/>
                  </a:lnTo>
                  <a:lnTo>
                    <a:pt x="3758857" y="368046"/>
                  </a:lnTo>
                  <a:lnTo>
                    <a:pt x="3760762" y="355473"/>
                  </a:lnTo>
                  <a:close/>
                </a:path>
                <a:path w="6487159" h="572135">
                  <a:moveTo>
                    <a:pt x="3762286" y="171831"/>
                  </a:moveTo>
                  <a:lnTo>
                    <a:pt x="3760762" y="159258"/>
                  </a:lnTo>
                  <a:lnTo>
                    <a:pt x="3722916" y="163576"/>
                  </a:lnTo>
                  <a:lnTo>
                    <a:pt x="3724440" y="176149"/>
                  </a:lnTo>
                  <a:lnTo>
                    <a:pt x="3762286" y="171831"/>
                  </a:lnTo>
                  <a:close/>
                </a:path>
                <a:path w="6487159" h="572135">
                  <a:moveTo>
                    <a:pt x="3765080" y="390017"/>
                  </a:moveTo>
                  <a:lnTo>
                    <a:pt x="3763429" y="377444"/>
                  </a:lnTo>
                  <a:lnTo>
                    <a:pt x="3725710" y="382397"/>
                  </a:lnTo>
                  <a:lnTo>
                    <a:pt x="3727361" y="394970"/>
                  </a:lnTo>
                  <a:lnTo>
                    <a:pt x="3765080" y="390017"/>
                  </a:lnTo>
                  <a:close/>
                </a:path>
                <a:path w="6487159" h="572135">
                  <a:moveTo>
                    <a:pt x="3812705" y="165989"/>
                  </a:moveTo>
                  <a:lnTo>
                    <a:pt x="3811308" y="153416"/>
                  </a:lnTo>
                  <a:lnTo>
                    <a:pt x="3773462" y="157734"/>
                  </a:lnTo>
                  <a:lnTo>
                    <a:pt x="3774859" y="170434"/>
                  </a:lnTo>
                  <a:lnTo>
                    <a:pt x="3812705" y="165989"/>
                  </a:lnTo>
                  <a:close/>
                </a:path>
                <a:path w="6487159" h="572135">
                  <a:moveTo>
                    <a:pt x="3815499" y="383413"/>
                  </a:moveTo>
                  <a:lnTo>
                    <a:pt x="3813848" y="370840"/>
                  </a:lnTo>
                  <a:lnTo>
                    <a:pt x="3809733" y="371386"/>
                  </a:lnTo>
                  <a:lnTo>
                    <a:pt x="3811054" y="363220"/>
                  </a:lnTo>
                  <a:lnTo>
                    <a:pt x="3773335" y="357378"/>
                  </a:lnTo>
                  <a:lnTo>
                    <a:pt x="3771430" y="369951"/>
                  </a:lnTo>
                  <a:lnTo>
                    <a:pt x="3793921" y="373456"/>
                  </a:lnTo>
                  <a:lnTo>
                    <a:pt x="3776002" y="375793"/>
                  </a:lnTo>
                  <a:lnTo>
                    <a:pt x="3777780" y="388366"/>
                  </a:lnTo>
                  <a:lnTo>
                    <a:pt x="3815499" y="383413"/>
                  </a:lnTo>
                  <a:close/>
                </a:path>
                <a:path w="6487159" h="572135">
                  <a:moveTo>
                    <a:pt x="3863124" y="160274"/>
                  </a:moveTo>
                  <a:lnTo>
                    <a:pt x="3861727" y="147574"/>
                  </a:lnTo>
                  <a:lnTo>
                    <a:pt x="3823881" y="152019"/>
                  </a:lnTo>
                  <a:lnTo>
                    <a:pt x="3825278" y="164592"/>
                  </a:lnTo>
                  <a:lnTo>
                    <a:pt x="3863124" y="160274"/>
                  </a:lnTo>
                  <a:close/>
                </a:path>
                <a:path w="6487159" h="572135">
                  <a:moveTo>
                    <a:pt x="3865918" y="376809"/>
                  </a:moveTo>
                  <a:lnTo>
                    <a:pt x="3864140" y="364236"/>
                  </a:lnTo>
                  <a:lnTo>
                    <a:pt x="3839222" y="367512"/>
                  </a:lnTo>
                  <a:lnTo>
                    <a:pt x="3823500" y="365125"/>
                  </a:lnTo>
                  <a:lnTo>
                    <a:pt x="3821595" y="377698"/>
                  </a:lnTo>
                  <a:lnTo>
                    <a:pt x="3827653" y="378625"/>
                  </a:lnTo>
                  <a:lnTo>
                    <a:pt x="3828072" y="381762"/>
                  </a:lnTo>
                  <a:lnTo>
                    <a:pt x="3838981" y="380339"/>
                  </a:lnTo>
                  <a:lnTo>
                    <a:pt x="3859314" y="383413"/>
                  </a:lnTo>
                  <a:lnTo>
                    <a:pt x="3860190" y="377558"/>
                  </a:lnTo>
                  <a:lnTo>
                    <a:pt x="3865918" y="376809"/>
                  </a:lnTo>
                  <a:close/>
                </a:path>
                <a:path w="6487159" h="572135">
                  <a:moveTo>
                    <a:pt x="3913670" y="154432"/>
                  </a:moveTo>
                  <a:lnTo>
                    <a:pt x="3912146" y="141732"/>
                  </a:lnTo>
                  <a:lnTo>
                    <a:pt x="3874300" y="146177"/>
                  </a:lnTo>
                  <a:lnTo>
                    <a:pt x="3875824" y="158750"/>
                  </a:lnTo>
                  <a:lnTo>
                    <a:pt x="3913670" y="154432"/>
                  </a:lnTo>
                  <a:close/>
                </a:path>
                <a:path w="6487159" h="572135">
                  <a:moveTo>
                    <a:pt x="3916210" y="370205"/>
                  </a:moveTo>
                  <a:lnTo>
                    <a:pt x="3914559" y="357632"/>
                  </a:lnTo>
                  <a:lnTo>
                    <a:pt x="3876840" y="362585"/>
                  </a:lnTo>
                  <a:lnTo>
                    <a:pt x="3878262" y="373430"/>
                  </a:lnTo>
                  <a:lnTo>
                    <a:pt x="3873792" y="372745"/>
                  </a:lnTo>
                  <a:lnTo>
                    <a:pt x="3871887" y="385318"/>
                  </a:lnTo>
                  <a:lnTo>
                    <a:pt x="3909479" y="391033"/>
                  </a:lnTo>
                  <a:lnTo>
                    <a:pt x="3911384" y="378460"/>
                  </a:lnTo>
                  <a:lnTo>
                    <a:pt x="3884485" y="374383"/>
                  </a:lnTo>
                  <a:lnTo>
                    <a:pt x="3916210" y="370205"/>
                  </a:lnTo>
                  <a:close/>
                </a:path>
                <a:path w="6487159" h="572135">
                  <a:moveTo>
                    <a:pt x="3961676" y="386207"/>
                  </a:moveTo>
                  <a:lnTo>
                    <a:pt x="3923957" y="380492"/>
                  </a:lnTo>
                  <a:lnTo>
                    <a:pt x="3922052" y="392938"/>
                  </a:lnTo>
                  <a:lnTo>
                    <a:pt x="3959771" y="398780"/>
                  </a:lnTo>
                  <a:lnTo>
                    <a:pt x="3961676" y="386207"/>
                  </a:lnTo>
                  <a:close/>
                </a:path>
                <a:path w="6487159" h="572135">
                  <a:moveTo>
                    <a:pt x="3964089" y="148590"/>
                  </a:moveTo>
                  <a:lnTo>
                    <a:pt x="3962692" y="136017"/>
                  </a:lnTo>
                  <a:lnTo>
                    <a:pt x="3924846" y="140335"/>
                  </a:lnTo>
                  <a:lnTo>
                    <a:pt x="3926243" y="152908"/>
                  </a:lnTo>
                  <a:lnTo>
                    <a:pt x="3964089" y="148590"/>
                  </a:lnTo>
                  <a:close/>
                </a:path>
                <a:path w="6487159" h="572135">
                  <a:moveTo>
                    <a:pt x="3966629" y="363601"/>
                  </a:moveTo>
                  <a:lnTo>
                    <a:pt x="3964978" y="350901"/>
                  </a:lnTo>
                  <a:lnTo>
                    <a:pt x="3927132" y="355981"/>
                  </a:lnTo>
                  <a:lnTo>
                    <a:pt x="3928783" y="368554"/>
                  </a:lnTo>
                  <a:lnTo>
                    <a:pt x="3966629" y="363601"/>
                  </a:lnTo>
                  <a:close/>
                </a:path>
                <a:path w="6487159" h="572135">
                  <a:moveTo>
                    <a:pt x="4011841" y="393827"/>
                  </a:moveTo>
                  <a:lnTo>
                    <a:pt x="3974249" y="388112"/>
                  </a:lnTo>
                  <a:lnTo>
                    <a:pt x="3972344" y="400685"/>
                  </a:lnTo>
                  <a:lnTo>
                    <a:pt x="4009936" y="406412"/>
                  </a:lnTo>
                  <a:lnTo>
                    <a:pt x="4011841" y="393827"/>
                  </a:lnTo>
                  <a:close/>
                </a:path>
                <a:path w="6487159" h="572135">
                  <a:moveTo>
                    <a:pt x="4014635" y="142748"/>
                  </a:moveTo>
                  <a:lnTo>
                    <a:pt x="4013111" y="130175"/>
                  </a:lnTo>
                  <a:lnTo>
                    <a:pt x="3975265" y="134493"/>
                  </a:lnTo>
                  <a:lnTo>
                    <a:pt x="3976662" y="147193"/>
                  </a:lnTo>
                  <a:lnTo>
                    <a:pt x="4014635" y="142748"/>
                  </a:lnTo>
                  <a:close/>
                </a:path>
                <a:path w="6487159" h="572135">
                  <a:moveTo>
                    <a:pt x="4016921" y="356870"/>
                  </a:moveTo>
                  <a:lnTo>
                    <a:pt x="4015270" y="344297"/>
                  </a:lnTo>
                  <a:lnTo>
                    <a:pt x="3977551" y="349250"/>
                  </a:lnTo>
                  <a:lnTo>
                    <a:pt x="3979202" y="361950"/>
                  </a:lnTo>
                  <a:lnTo>
                    <a:pt x="4016921" y="356870"/>
                  </a:lnTo>
                  <a:close/>
                </a:path>
                <a:path w="6487159" h="572135">
                  <a:moveTo>
                    <a:pt x="4062133" y="401574"/>
                  </a:moveTo>
                  <a:lnTo>
                    <a:pt x="4024414" y="395732"/>
                  </a:lnTo>
                  <a:lnTo>
                    <a:pt x="4022509" y="408305"/>
                  </a:lnTo>
                  <a:lnTo>
                    <a:pt x="4060228" y="414147"/>
                  </a:lnTo>
                  <a:lnTo>
                    <a:pt x="4062133" y="401574"/>
                  </a:lnTo>
                  <a:close/>
                </a:path>
                <a:path w="6487159" h="572135">
                  <a:moveTo>
                    <a:pt x="4065054" y="136906"/>
                  </a:moveTo>
                  <a:lnTo>
                    <a:pt x="4063530" y="124333"/>
                  </a:lnTo>
                  <a:lnTo>
                    <a:pt x="4025684" y="128651"/>
                  </a:lnTo>
                  <a:lnTo>
                    <a:pt x="4027208" y="141351"/>
                  </a:lnTo>
                  <a:lnTo>
                    <a:pt x="4065054" y="136906"/>
                  </a:lnTo>
                  <a:close/>
                </a:path>
                <a:path w="6487159" h="572135">
                  <a:moveTo>
                    <a:pt x="4067340" y="350266"/>
                  </a:moveTo>
                  <a:lnTo>
                    <a:pt x="4065689" y="337693"/>
                  </a:lnTo>
                  <a:lnTo>
                    <a:pt x="4027843" y="342646"/>
                  </a:lnTo>
                  <a:lnTo>
                    <a:pt x="4029494" y="355219"/>
                  </a:lnTo>
                  <a:lnTo>
                    <a:pt x="4067340" y="350266"/>
                  </a:lnTo>
                  <a:close/>
                </a:path>
                <a:path w="6487159" h="572135">
                  <a:moveTo>
                    <a:pt x="4112298" y="409206"/>
                  </a:moveTo>
                  <a:lnTo>
                    <a:pt x="4074579" y="403479"/>
                  </a:lnTo>
                  <a:lnTo>
                    <a:pt x="4072674" y="416052"/>
                  </a:lnTo>
                  <a:lnTo>
                    <a:pt x="4110393" y="421767"/>
                  </a:lnTo>
                  <a:lnTo>
                    <a:pt x="4112298" y="409206"/>
                  </a:lnTo>
                  <a:close/>
                </a:path>
                <a:path w="6487159" h="572135">
                  <a:moveTo>
                    <a:pt x="4115473" y="131191"/>
                  </a:moveTo>
                  <a:lnTo>
                    <a:pt x="4114076" y="118491"/>
                  </a:lnTo>
                  <a:lnTo>
                    <a:pt x="4076230" y="122936"/>
                  </a:lnTo>
                  <a:lnTo>
                    <a:pt x="4077627" y="135509"/>
                  </a:lnTo>
                  <a:lnTo>
                    <a:pt x="4115473" y="131191"/>
                  </a:lnTo>
                  <a:close/>
                </a:path>
                <a:path w="6487159" h="572135">
                  <a:moveTo>
                    <a:pt x="4117632" y="343662"/>
                  </a:moveTo>
                  <a:lnTo>
                    <a:pt x="4115981" y="331089"/>
                  </a:lnTo>
                  <a:lnTo>
                    <a:pt x="4078262" y="336042"/>
                  </a:lnTo>
                  <a:lnTo>
                    <a:pt x="4079913" y="348615"/>
                  </a:lnTo>
                  <a:lnTo>
                    <a:pt x="4117632" y="343662"/>
                  </a:lnTo>
                  <a:close/>
                </a:path>
                <a:path w="6487159" h="572135">
                  <a:moveTo>
                    <a:pt x="4162463" y="416941"/>
                  </a:moveTo>
                  <a:lnTo>
                    <a:pt x="4124871" y="411099"/>
                  </a:lnTo>
                  <a:lnTo>
                    <a:pt x="4122966" y="423672"/>
                  </a:lnTo>
                  <a:lnTo>
                    <a:pt x="4160558" y="429399"/>
                  </a:lnTo>
                  <a:lnTo>
                    <a:pt x="4162463" y="416941"/>
                  </a:lnTo>
                  <a:close/>
                </a:path>
                <a:path w="6487159" h="572135">
                  <a:moveTo>
                    <a:pt x="4166019" y="125349"/>
                  </a:moveTo>
                  <a:lnTo>
                    <a:pt x="4164495" y="112776"/>
                  </a:lnTo>
                  <a:lnTo>
                    <a:pt x="4126649" y="117094"/>
                  </a:lnTo>
                  <a:lnTo>
                    <a:pt x="4128173" y="129667"/>
                  </a:lnTo>
                  <a:lnTo>
                    <a:pt x="4166019" y="125349"/>
                  </a:lnTo>
                  <a:close/>
                </a:path>
                <a:path w="6487159" h="572135">
                  <a:moveTo>
                    <a:pt x="4168051" y="337058"/>
                  </a:moveTo>
                  <a:lnTo>
                    <a:pt x="4166400" y="324485"/>
                  </a:lnTo>
                  <a:lnTo>
                    <a:pt x="4128681" y="329438"/>
                  </a:lnTo>
                  <a:lnTo>
                    <a:pt x="4130332" y="342011"/>
                  </a:lnTo>
                  <a:lnTo>
                    <a:pt x="4168051" y="337058"/>
                  </a:lnTo>
                  <a:close/>
                </a:path>
                <a:path w="6487159" h="572135">
                  <a:moveTo>
                    <a:pt x="4212755" y="424561"/>
                  </a:moveTo>
                  <a:lnTo>
                    <a:pt x="4175036" y="418846"/>
                  </a:lnTo>
                  <a:lnTo>
                    <a:pt x="4173131" y="431431"/>
                  </a:lnTo>
                  <a:lnTo>
                    <a:pt x="4210850" y="437134"/>
                  </a:lnTo>
                  <a:lnTo>
                    <a:pt x="4212755" y="424561"/>
                  </a:lnTo>
                  <a:close/>
                </a:path>
                <a:path w="6487159" h="572135">
                  <a:moveTo>
                    <a:pt x="4216438" y="119507"/>
                  </a:moveTo>
                  <a:lnTo>
                    <a:pt x="4215041" y="106934"/>
                  </a:lnTo>
                  <a:lnTo>
                    <a:pt x="4177195" y="111252"/>
                  </a:lnTo>
                  <a:lnTo>
                    <a:pt x="4178592" y="123825"/>
                  </a:lnTo>
                  <a:lnTo>
                    <a:pt x="4216438" y="119507"/>
                  </a:lnTo>
                  <a:close/>
                </a:path>
                <a:path w="6487159" h="572135">
                  <a:moveTo>
                    <a:pt x="4218470" y="330454"/>
                  </a:moveTo>
                  <a:lnTo>
                    <a:pt x="4216819" y="317881"/>
                  </a:lnTo>
                  <a:lnTo>
                    <a:pt x="4178973" y="322834"/>
                  </a:lnTo>
                  <a:lnTo>
                    <a:pt x="4180624" y="335407"/>
                  </a:lnTo>
                  <a:lnTo>
                    <a:pt x="4218470" y="330454"/>
                  </a:lnTo>
                  <a:close/>
                </a:path>
                <a:path w="6487159" h="572135">
                  <a:moveTo>
                    <a:pt x="4262920" y="432193"/>
                  </a:moveTo>
                  <a:lnTo>
                    <a:pt x="4225328" y="426466"/>
                  </a:lnTo>
                  <a:lnTo>
                    <a:pt x="4223423" y="439039"/>
                  </a:lnTo>
                  <a:lnTo>
                    <a:pt x="4261015" y="444754"/>
                  </a:lnTo>
                  <a:lnTo>
                    <a:pt x="4262920" y="432193"/>
                  </a:lnTo>
                  <a:close/>
                </a:path>
                <a:path w="6487159" h="572135">
                  <a:moveTo>
                    <a:pt x="4266857" y="113665"/>
                  </a:moveTo>
                  <a:lnTo>
                    <a:pt x="4265460" y="101092"/>
                  </a:lnTo>
                  <a:lnTo>
                    <a:pt x="4227614" y="105410"/>
                  </a:lnTo>
                  <a:lnTo>
                    <a:pt x="4229011" y="118110"/>
                  </a:lnTo>
                  <a:lnTo>
                    <a:pt x="4266857" y="113665"/>
                  </a:lnTo>
                  <a:close/>
                </a:path>
                <a:path w="6487159" h="572135">
                  <a:moveTo>
                    <a:pt x="4268762" y="323850"/>
                  </a:moveTo>
                  <a:lnTo>
                    <a:pt x="4267111" y="311150"/>
                  </a:lnTo>
                  <a:lnTo>
                    <a:pt x="4229392" y="316230"/>
                  </a:lnTo>
                  <a:lnTo>
                    <a:pt x="4231043" y="328803"/>
                  </a:lnTo>
                  <a:lnTo>
                    <a:pt x="4268762" y="323850"/>
                  </a:lnTo>
                  <a:close/>
                </a:path>
                <a:path w="6487159" h="572135">
                  <a:moveTo>
                    <a:pt x="4313212" y="439928"/>
                  </a:moveTo>
                  <a:lnTo>
                    <a:pt x="4275493" y="434225"/>
                  </a:lnTo>
                  <a:lnTo>
                    <a:pt x="4273588" y="446659"/>
                  </a:lnTo>
                  <a:lnTo>
                    <a:pt x="4311307" y="452501"/>
                  </a:lnTo>
                  <a:lnTo>
                    <a:pt x="4313212" y="439928"/>
                  </a:lnTo>
                  <a:close/>
                </a:path>
                <a:path w="6487159" h="572135">
                  <a:moveTo>
                    <a:pt x="4317403" y="107950"/>
                  </a:moveTo>
                  <a:lnTo>
                    <a:pt x="4315879" y="95250"/>
                  </a:lnTo>
                  <a:lnTo>
                    <a:pt x="4278033" y="99695"/>
                  </a:lnTo>
                  <a:lnTo>
                    <a:pt x="4279557" y="112268"/>
                  </a:lnTo>
                  <a:lnTo>
                    <a:pt x="4317403" y="107950"/>
                  </a:lnTo>
                  <a:close/>
                </a:path>
                <a:path w="6487159" h="572135">
                  <a:moveTo>
                    <a:pt x="4319181" y="317119"/>
                  </a:moveTo>
                  <a:lnTo>
                    <a:pt x="4317530" y="304546"/>
                  </a:lnTo>
                  <a:lnTo>
                    <a:pt x="4279684" y="309499"/>
                  </a:lnTo>
                  <a:lnTo>
                    <a:pt x="4281335" y="322199"/>
                  </a:lnTo>
                  <a:lnTo>
                    <a:pt x="4319181" y="317119"/>
                  </a:lnTo>
                  <a:close/>
                </a:path>
                <a:path w="6487159" h="572135">
                  <a:moveTo>
                    <a:pt x="4363377" y="447548"/>
                  </a:moveTo>
                  <a:lnTo>
                    <a:pt x="4325785" y="441833"/>
                  </a:lnTo>
                  <a:lnTo>
                    <a:pt x="4323753" y="454406"/>
                  </a:lnTo>
                  <a:lnTo>
                    <a:pt x="4361472" y="460121"/>
                  </a:lnTo>
                  <a:lnTo>
                    <a:pt x="4363377" y="447548"/>
                  </a:lnTo>
                  <a:close/>
                </a:path>
                <a:path w="6487159" h="572135">
                  <a:moveTo>
                    <a:pt x="4367822" y="102108"/>
                  </a:moveTo>
                  <a:lnTo>
                    <a:pt x="4366425" y="89535"/>
                  </a:lnTo>
                  <a:lnTo>
                    <a:pt x="4328579" y="93853"/>
                  </a:lnTo>
                  <a:lnTo>
                    <a:pt x="4329976" y="106426"/>
                  </a:lnTo>
                  <a:lnTo>
                    <a:pt x="4367822" y="102108"/>
                  </a:lnTo>
                  <a:close/>
                </a:path>
                <a:path w="6487159" h="572135">
                  <a:moveTo>
                    <a:pt x="4369473" y="310515"/>
                  </a:moveTo>
                  <a:lnTo>
                    <a:pt x="4367822" y="297942"/>
                  </a:lnTo>
                  <a:lnTo>
                    <a:pt x="4330103" y="302895"/>
                  </a:lnTo>
                  <a:lnTo>
                    <a:pt x="4331754" y="315468"/>
                  </a:lnTo>
                  <a:lnTo>
                    <a:pt x="4369473" y="310515"/>
                  </a:lnTo>
                  <a:close/>
                </a:path>
                <a:path w="6487159" h="572135">
                  <a:moveTo>
                    <a:pt x="4413542" y="455295"/>
                  </a:moveTo>
                  <a:lnTo>
                    <a:pt x="4375950" y="449453"/>
                  </a:lnTo>
                  <a:lnTo>
                    <a:pt x="4374045" y="462026"/>
                  </a:lnTo>
                  <a:lnTo>
                    <a:pt x="4411637" y="467868"/>
                  </a:lnTo>
                  <a:lnTo>
                    <a:pt x="4413542" y="455295"/>
                  </a:lnTo>
                  <a:close/>
                </a:path>
                <a:path w="6487159" h="572135">
                  <a:moveTo>
                    <a:pt x="4418241" y="96266"/>
                  </a:moveTo>
                  <a:lnTo>
                    <a:pt x="4416844" y="83693"/>
                  </a:lnTo>
                  <a:lnTo>
                    <a:pt x="4378998" y="88011"/>
                  </a:lnTo>
                  <a:lnTo>
                    <a:pt x="4380395" y="100584"/>
                  </a:lnTo>
                  <a:lnTo>
                    <a:pt x="4418241" y="96266"/>
                  </a:lnTo>
                  <a:close/>
                </a:path>
                <a:path w="6487159" h="572135">
                  <a:moveTo>
                    <a:pt x="4419892" y="303911"/>
                  </a:moveTo>
                  <a:lnTo>
                    <a:pt x="4418241" y="291338"/>
                  </a:lnTo>
                  <a:lnTo>
                    <a:pt x="4380395" y="296291"/>
                  </a:lnTo>
                  <a:lnTo>
                    <a:pt x="4382173" y="308864"/>
                  </a:lnTo>
                  <a:lnTo>
                    <a:pt x="4419892" y="303911"/>
                  </a:lnTo>
                  <a:close/>
                </a:path>
                <a:path w="6487159" h="572135">
                  <a:moveTo>
                    <a:pt x="4463834" y="462915"/>
                  </a:moveTo>
                  <a:lnTo>
                    <a:pt x="4426115" y="457200"/>
                  </a:lnTo>
                  <a:lnTo>
                    <a:pt x="4424210" y="469773"/>
                  </a:lnTo>
                  <a:lnTo>
                    <a:pt x="4461929" y="475488"/>
                  </a:lnTo>
                  <a:lnTo>
                    <a:pt x="4463834" y="462915"/>
                  </a:lnTo>
                  <a:close/>
                </a:path>
                <a:path w="6487159" h="572135">
                  <a:moveTo>
                    <a:pt x="4468787" y="90424"/>
                  </a:moveTo>
                  <a:lnTo>
                    <a:pt x="4467263" y="77851"/>
                  </a:lnTo>
                  <a:lnTo>
                    <a:pt x="4429417" y="82169"/>
                  </a:lnTo>
                  <a:lnTo>
                    <a:pt x="4430941" y="94869"/>
                  </a:lnTo>
                  <a:lnTo>
                    <a:pt x="4468787" y="90424"/>
                  </a:lnTo>
                  <a:close/>
                </a:path>
                <a:path w="6487159" h="572135">
                  <a:moveTo>
                    <a:pt x="4470311" y="297307"/>
                  </a:moveTo>
                  <a:lnTo>
                    <a:pt x="4468660" y="284734"/>
                  </a:lnTo>
                  <a:lnTo>
                    <a:pt x="4430814" y="289687"/>
                  </a:lnTo>
                  <a:lnTo>
                    <a:pt x="4432465" y="302260"/>
                  </a:lnTo>
                  <a:lnTo>
                    <a:pt x="4470311" y="297307"/>
                  </a:lnTo>
                  <a:close/>
                </a:path>
                <a:path w="6487159" h="572135">
                  <a:moveTo>
                    <a:pt x="4513999" y="470662"/>
                  </a:moveTo>
                  <a:lnTo>
                    <a:pt x="4476407" y="464820"/>
                  </a:lnTo>
                  <a:lnTo>
                    <a:pt x="4474502" y="477393"/>
                  </a:lnTo>
                  <a:lnTo>
                    <a:pt x="4512094" y="483108"/>
                  </a:lnTo>
                  <a:lnTo>
                    <a:pt x="4513999" y="470662"/>
                  </a:lnTo>
                  <a:close/>
                </a:path>
                <a:path w="6487159" h="572135">
                  <a:moveTo>
                    <a:pt x="4519206" y="84709"/>
                  </a:moveTo>
                  <a:lnTo>
                    <a:pt x="4517809" y="72009"/>
                  </a:lnTo>
                  <a:lnTo>
                    <a:pt x="4479963" y="76454"/>
                  </a:lnTo>
                  <a:lnTo>
                    <a:pt x="4481360" y="89027"/>
                  </a:lnTo>
                  <a:lnTo>
                    <a:pt x="4519206" y="84709"/>
                  </a:lnTo>
                  <a:close/>
                </a:path>
                <a:path w="6487159" h="572135">
                  <a:moveTo>
                    <a:pt x="4520603" y="290703"/>
                  </a:moveTo>
                  <a:lnTo>
                    <a:pt x="4518952" y="278130"/>
                  </a:lnTo>
                  <a:lnTo>
                    <a:pt x="4481233" y="283083"/>
                  </a:lnTo>
                  <a:lnTo>
                    <a:pt x="4482884" y="295656"/>
                  </a:lnTo>
                  <a:lnTo>
                    <a:pt x="4520603" y="290703"/>
                  </a:lnTo>
                  <a:close/>
                </a:path>
                <a:path w="6487159" h="572135">
                  <a:moveTo>
                    <a:pt x="4564291" y="478282"/>
                  </a:moveTo>
                  <a:lnTo>
                    <a:pt x="4526572" y="472567"/>
                  </a:lnTo>
                  <a:lnTo>
                    <a:pt x="4524667" y="485013"/>
                  </a:lnTo>
                  <a:lnTo>
                    <a:pt x="4562386" y="490855"/>
                  </a:lnTo>
                  <a:lnTo>
                    <a:pt x="4564291" y="478282"/>
                  </a:lnTo>
                  <a:close/>
                </a:path>
                <a:path w="6487159" h="572135">
                  <a:moveTo>
                    <a:pt x="4569752" y="78867"/>
                  </a:moveTo>
                  <a:lnTo>
                    <a:pt x="4568228" y="66167"/>
                  </a:lnTo>
                  <a:lnTo>
                    <a:pt x="4530382" y="70612"/>
                  </a:lnTo>
                  <a:lnTo>
                    <a:pt x="4531906" y="83185"/>
                  </a:lnTo>
                  <a:lnTo>
                    <a:pt x="4569752" y="78867"/>
                  </a:lnTo>
                  <a:close/>
                </a:path>
                <a:path w="6487159" h="572135">
                  <a:moveTo>
                    <a:pt x="4571022" y="284099"/>
                  </a:moveTo>
                  <a:lnTo>
                    <a:pt x="4569371" y="271399"/>
                  </a:lnTo>
                  <a:lnTo>
                    <a:pt x="4531525" y="276479"/>
                  </a:lnTo>
                  <a:lnTo>
                    <a:pt x="4533176" y="289052"/>
                  </a:lnTo>
                  <a:lnTo>
                    <a:pt x="4571022" y="284099"/>
                  </a:lnTo>
                  <a:close/>
                </a:path>
                <a:path w="6487159" h="572135">
                  <a:moveTo>
                    <a:pt x="4614456" y="485902"/>
                  </a:moveTo>
                  <a:lnTo>
                    <a:pt x="4576864" y="480187"/>
                  </a:lnTo>
                  <a:lnTo>
                    <a:pt x="4574832" y="492760"/>
                  </a:lnTo>
                  <a:lnTo>
                    <a:pt x="4612551" y="498475"/>
                  </a:lnTo>
                  <a:lnTo>
                    <a:pt x="4614456" y="485902"/>
                  </a:lnTo>
                  <a:close/>
                </a:path>
                <a:path w="6487159" h="572135">
                  <a:moveTo>
                    <a:pt x="4620171" y="73025"/>
                  </a:moveTo>
                  <a:lnTo>
                    <a:pt x="4618774" y="60452"/>
                  </a:lnTo>
                  <a:lnTo>
                    <a:pt x="4580928" y="64770"/>
                  </a:lnTo>
                  <a:lnTo>
                    <a:pt x="4582325" y="77343"/>
                  </a:lnTo>
                  <a:lnTo>
                    <a:pt x="4620171" y="73025"/>
                  </a:lnTo>
                  <a:close/>
                </a:path>
                <a:path w="6487159" h="572135">
                  <a:moveTo>
                    <a:pt x="4621314" y="277368"/>
                  </a:moveTo>
                  <a:lnTo>
                    <a:pt x="4619663" y="264795"/>
                  </a:lnTo>
                  <a:lnTo>
                    <a:pt x="4581944" y="269748"/>
                  </a:lnTo>
                  <a:lnTo>
                    <a:pt x="4583595" y="282448"/>
                  </a:lnTo>
                  <a:lnTo>
                    <a:pt x="4621314" y="277368"/>
                  </a:lnTo>
                  <a:close/>
                </a:path>
                <a:path w="6487159" h="572135">
                  <a:moveTo>
                    <a:pt x="4664748" y="493649"/>
                  </a:moveTo>
                  <a:lnTo>
                    <a:pt x="4627029" y="487807"/>
                  </a:lnTo>
                  <a:lnTo>
                    <a:pt x="4625124" y="500380"/>
                  </a:lnTo>
                  <a:lnTo>
                    <a:pt x="4662716" y="506222"/>
                  </a:lnTo>
                  <a:lnTo>
                    <a:pt x="4664748" y="493649"/>
                  </a:lnTo>
                  <a:close/>
                </a:path>
                <a:path w="6487159" h="572135">
                  <a:moveTo>
                    <a:pt x="4670590" y="67183"/>
                  </a:moveTo>
                  <a:lnTo>
                    <a:pt x="4669193" y="54610"/>
                  </a:lnTo>
                  <a:lnTo>
                    <a:pt x="4631347" y="58928"/>
                  </a:lnTo>
                  <a:lnTo>
                    <a:pt x="4632744" y="71628"/>
                  </a:lnTo>
                  <a:lnTo>
                    <a:pt x="4670590" y="67183"/>
                  </a:lnTo>
                  <a:close/>
                </a:path>
                <a:path w="6487159" h="572135">
                  <a:moveTo>
                    <a:pt x="4671733" y="270764"/>
                  </a:moveTo>
                  <a:lnTo>
                    <a:pt x="4670082" y="258191"/>
                  </a:lnTo>
                  <a:lnTo>
                    <a:pt x="4632236" y="263144"/>
                  </a:lnTo>
                  <a:lnTo>
                    <a:pt x="4633887" y="275717"/>
                  </a:lnTo>
                  <a:lnTo>
                    <a:pt x="4671733" y="270764"/>
                  </a:lnTo>
                  <a:close/>
                </a:path>
                <a:path w="6487159" h="572135">
                  <a:moveTo>
                    <a:pt x="4714913" y="501269"/>
                  </a:moveTo>
                  <a:lnTo>
                    <a:pt x="4677194" y="495554"/>
                  </a:lnTo>
                  <a:lnTo>
                    <a:pt x="4675289" y="508127"/>
                  </a:lnTo>
                  <a:lnTo>
                    <a:pt x="4713008" y="513842"/>
                  </a:lnTo>
                  <a:lnTo>
                    <a:pt x="4714913" y="501269"/>
                  </a:lnTo>
                  <a:close/>
                </a:path>
                <a:path w="6487159" h="572135">
                  <a:moveTo>
                    <a:pt x="4721136" y="61341"/>
                  </a:moveTo>
                  <a:lnTo>
                    <a:pt x="4719612" y="48768"/>
                  </a:lnTo>
                  <a:lnTo>
                    <a:pt x="4681766" y="53086"/>
                  </a:lnTo>
                  <a:lnTo>
                    <a:pt x="4683290" y="65786"/>
                  </a:lnTo>
                  <a:lnTo>
                    <a:pt x="4721136" y="61341"/>
                  </a:lnTo>
                  <a:close/>
                </a:path>
                <a:path w="6487159" h="572135">
                  <a:moveTo>
                    <a:pt x="4722025" y="264160"/>
                  </a:moveTo>
                  <a:lnTo>
                    <a:pt x="4720374" y="251587"/>
                  </a:lnTo>
                  <a:lnTo>
                    <a:pt x="4682655" y="256540"/>
                  </a:lnTo>
                  <a:lnTo>
                    <a:pt x="4684306" y="269113"/>
                  </a:lnTo>
                  <a:lnTo>
                    <a:pt x="4722025" y="264160"/>
                  </a:lnTo>
                  <a:close/>
                </a:path>
                <a:path w="6487159" h="572135">
                  <a:moveTo>
                    <a:pt x="4765078" y="509016"/>
                  </a:moveTo>
                  <a:lnTo>
                    <a:pt x="4727486" y="503174"/>
                  </a:lnTo>
                  <a:lnTo>
                    <a:pt x="4725581" y="515747"/>
                  </a:lnTo>
                  <a:lnTo>
                    <a:pt x="4763173" y="521462"/>
                  </a:lnTo>
                  <a:lnTo>
                    <a:pt x="4765078" y="509016"/>
                  </a:lnTo>
                  <a:close/>
                </a:path>
                <a:path w="6487159" h="572135">
                  <a:moveTo>
                    <a:pt x="4771555" y="55626"/>
                  </a:moveTo>
                  <a:lnTo>
                    <a:pt x="4770158" y="42926"/>
                  </a:lnTo>
                  <a:lnTo>
                    <a:pt x="4732312" y="47371"/>
                  </a:lnTo>
                  <a:lnTo>
                    <a:pt x="4733709" y="59944"/>
                  </a:lnTo>
                  <a:lnTo>
                    <a:pt x="4771555" y="55626"/>
                  </a:lnTo>
                  <a:close/>
                </a:path>
                <a:path w="6487159" h="572135">
                  <a:moveTo>
                    <a:pt x="4772444" y="257556"/>
                  </a:moveTo>
                  <a:lnTo>
                    <a:pt x="4770793" y="244983"/>
                  </a:lnTo>
                  <a:lnTo>
                    <a:pt x="4733074" y="249936"/>
                  </a:lnTo>
                  <a:lnTo>
                    <a:pt x="4734725" y="262509"/>
                  </a:lnTo>
                  <a:lnTo>
                    <a:pt x="4772444" y="257556"/>
                  </a:lnTo>
                  <a:close/>
                </a:path>
                <a:path w="6487159" h="572135">
                  <a:moveTo>
                    <a:pt x="4815370" y="516636"/>
                  </a:moveTo>
                  <a:lnTo>
                    <a:pt x="4777651" y="510921"/>
                  </a:lnTo>
                  <a:lnTo>
                    <a:pt x="4775746" y="523494"/>
                  </a:lnTo>
                  <a:lnTo>
                    <a:pt x="4813465" y="529209"/>
                  </a:lnTo>
                  <a:lnTo>
                    <a:pt x="4815370" y="516636"/>
                  </a:lnTo>
                  <a:close/>
                </a:path>
                <a:path w="6487159" h="572135">
                  <a:moveTo>
                    <a:pt x="4821974" y="49784"/>
                  </a:moveTo>
                  <a:lnTo>
                    <a:pt x="4820577" y="37211"/>
                  </a:lnTo>
                  <a:lnTo>
                    <a:pt x="4782731" y="41529"/>
                  </a:lnTo>
                  <a:lnTo>
                    <a:pt x="4784128" y="54102"/>
                  </a:lnTo>
                  <a:lnTo>
                    <a:pt x="4821974" y="49784"/>
                  </a:lnTo>
                  <a:close/>
                </a:path>
                <a:path w="6487159" h="572135">
                  <a:moveTo>
                    <a:pt x="4822863" y="250952"/>
                  </a:moveTo>
                  <a:lnTo>
                    <a:pt x="4821212" y="238379"/>
                  </a:lnTo>
                  <a:lnTo>
                    <a:pt x="4783366" y="243332"/>
                  </a:lnTo>
                  <a:lnTo>
                    <a:pt x="4785017" y="255905"/>
                  </a:lnTo>
                  <a:lnTo>
                    <a:pt x="4822863" y="250952"/>
                  </a:lnTo>
                  <a:close/>
                </a:path>
                <a:path w="6487159" h="572135">
                  <a:moveTo>
                    <a:pt x="4865535" y="524256"/>
                  </a:moveTo>
                  <a:lnTo>
                    <a:pt x="4827943" y="518541"/>
                  </a:lnTo>
                  <a:lnTo>
                    <a:pt x="4826038" y="531114"/>
                  </a:lnTo>
                  <a:lnTo>
                    <a:pt x="4863630" y="536829"/>
                  </a:lnTo>
                  <a:lnTo>
                    <a:pt x="4865535" y="524256"/>
                  </a:lnTo>
                  <a:close/>
                </a:path>
                <a:path w="6487159" h="572135">
                  <a:moveTo>
                    <a:pt x="4872520" y="43942"/>
                  </a:moveTo>
                  <a:lnTo>
                    <a:pt x="4870996" y="31369"/>
                  </a:lnTo>
                  <a:lnTo>
                    <a:pt x="4833150" y="35687"/>
                  </a:lnTo>
                  <a:lnTo>
                    <a:pt x="4834674" y="48387"/>
                  </a:lnTo>
                  <a:lnTo>
                    <a:pt x="4872520" y="43942"/>
                  </a:lnTo>
                  <a:close/>
                </a:path>
                <a:path w="6487159" h="572135">
                  <a:moveTo>
                    <a:pt x="4873155" y="244348"/>
                  </a:moveTo>
                  <a:lnTo>
                    <a:pt x="4871504" y="231775"/>
                  </a:lnTo>
                  <a:lnTo>
                    <a:pt x="4833785" y="236728"/>
                  </a:lnTo>
                  <a:lnTo>
                    <a:pt x="4835436" y="249301"/>
                  </a:lnTo>
                  <a:lnTo>
                    <a:pt x="4873155" y="244348"/>
                  </a:lnTo>
                  <a:close/>
                </a:path>
                <a:path w="6487159" h="572135">
                  <a:moveTo>
                    <a:pt x="4922939" y="38100"/>
                  </a:moveTo>
                  <a:lnTo>
                    <a:pt x="4921542" y="25527"/>
                  </a:lnTo>
                  <a:lnTo>
                    <a:pt x="4883696" y="29845"/>
                  </a:lnTo>
                  <a:lnTo>
                    <a:pt x="4885093" y="42545"/>
                  </a:lnTo>
                  <a:lnTo>
                    <a:pt x="4922939" y="38100"/>
                  </a:lnTo>
                  <a:close/>
                </a:path>
                <a:path w="6487159" h="572135">
                  <a:moveTo>
                    <a:pt x="4923574" y="237744"/>
                  </a:moveTo>
                  <a:lnTo>
                    <a:pt x="4921923" y="225044"/>
                  </a:lnTo>
                  <a:lnTo>
                    <a:pt x="4884077" y="229997"/>
                  </a:lnTo>
                  <a:lnTo>
                    <a:pt x="4885728" y="242697"/>
                  </a:lnTo>
                  <a:lnTo>
                    <a:pt x="4923574" y="237744"/>
                  </a:lnTo>
                  <a:close/>
                </a:path>
                <a:path w="6487159" h="572135">
                  <a:moveTo>
                    <a:pt x="4962309" y="545465"/>
                  </a:moveTo>
                  <a:lnTo>
                    <a:pt x="4957635" y="542163"/>
                  </a:lnTo>
                  <a:lnTo>
                    <a:pt x="4892840" y="496316"/>
                  </a:lnTo>
                  <a:lnTo>
                    <a:pt x="4888001" y="527799"/>
                  </a:lnTo>
                  <a:lnTo>
                    <a:pt x="4878108" y="526288"/>
                  </a:lnTo>
                  <a:lnTo>
                    <a:pt x="4876203" y="538734"/>
                  </a:lnTo>
                  <a:lnTo>
                    <a:pt x="4886096" y="540245"/>
                  </a:lnTo>
                  <a:lnTo>
                    <a:pt x="4881283" y="571627"/>
                  </a:lnTo>
                  <a:lnTo>
                    <a:pt x="4962309" y="545465"/>
                  </a:lnTo>
                  <a:close/>
                </a:path>
                <a:path w="6487159" h="572135">
                  <a:moveTo>
                    <a:pt x="4973485" y="32385"/>
                  </a:moveTo>
                  <a:lnTo>
                    <a:pt x="4971961" y="19685"/>
                  </a:lnTo>
                  <a:lnTo>
                    <a:pt x="4934115" y="24130"/>
                  </a:lnTo>
                  <a:lnTo>
                    <a:pt x="4935639" y="36703"/>
                  </a:lnTo>
                  <a:lnTo>
                    <a:pt x="4973485" y="32385"/>
                  </a:lnTo>
                  <a:close/>
                </a:path>
                <a:path w="6487159" h="572135">
                  <a:moveTo>
                    <a:pt x="4973866" y="231013"/>
                  </a:moveTo>
                  <a:lnTo>
                    <a:pt x="4972215" y="218440"/>
                  </a:lnTo>
                  <a:lnTo>
                    <a:pt x="4934496" y="223393"/>
                  </a:lnTo>
                  <a:lnTo>
                    <a:pt x="4936147" y="235966"/>
                  </a:lnTo>
                  <a:lnTo>
                    <a:pt x="4973866" y="231013"/>
                  </a:lnTo>
                  <a:close/>
                </a:path>
                <a:path w="6487159" h="572135">
                  <a:moveTo>
                    <a:pt x="5024285" y="224409"/>
                  </a:moveTo>
                  <a:lnTo>
                    <a:pt x="5022634" y="211836"/>
                  </a:lnTo>
                  <a:lnTo>
                    <a:pt x="4984788" y="216789"/>
                  </a:lnTo>
                  <a:lnTo>
                    <a:pt x="4986566" y="229362"/>
                  </a:lnTo>
                  <a:lnTo>
                    <a:pt x="5024285" y="224409"/>
                  </a:lnTo>
                  <a:close/>
                </a:path>
                <a:path w="6487159" h="572135">
                  <a:moveTo>
                    <a:pt x="5074704" y="217805"/>
                  </a:moveTo>
                  <a:lnTo>
                    <a:pt x="5073053" y="205232"/>
                  </a:lnTo>
                  <a:lnTo>
                    <a:pt x="5035207" y="210185"/>
                  </a:lnTo>
                  <a:lnTo>
                    <a:pt x="5036858" y="222758"/>
                  </a:lnTo>
                  <a:lnTo>
                    <a:pt x="5074704" y="217805"/>
                  </a:lnTo>
                  <a:close/>
                </a:path>
                <a:path w="6487159" h="572135">
                  <a:moveTo>
                    <a:pt x="5124996" y="211201"/>
                  </a:moveTo>
                  <a:lnTo>
                    <a:pt x="5123345" y="198628"/>
                  </a:lnTo>
                  <a:lnTo>
                    <a:pt x="5085626" y="203581"/>
                  </a:lnTo>
                  <a:lnTo>
                    <a:pt x="5087277" y="216154"/>
                  </a:lnTo>
                  <a:lnTo>
                    <a:pt x="5124996" y="211201"/>
                  </a:lnTo>
                  <a:close/>
                </a:path>
                <a:path w="6487159" h="572135">
                  <a:moveTo>
                    <a:pt x="5165001" y="555625"/>
                  </a:moveTo>
                  <a:lnTo>
                    <a:pt x="5155590" y="530352"/>
                  </a:lnTo>
                  <a:lnTo>
                    <a:pt x="5149647" y="514350"/>
                  </a:lnTo>
                  <a:lnTo>
                    <a:pt x="5138458" y="484251"/>
                  </a:lnTo>
                  <a:lnTo>
                    <a:pt x="5080292" y="546481"/>
                  </a:lnTo>
                  <a:lnTo>
                    <a:pt x="5165001" y="555625"/>
                  </a:lnTo>
                  <a:close/>
                </a:path>
                <a:path w="6487159" h="572135">
                  <a:moveTo>
                    <a:pt x="5175415" y="204597"/>
                  </a:moveTo>
                  <a:lnTo>
                    <a:pt x="5173764" y="192024"/>
                  </a:lnTo>
                  <a:lnTo>
                    <a:pt x="5135918" y="196977"/>
                  </a:lnTo>
                  <a:lnTo>
                    <a:pt x="5137569" y="209550"/>
                  </a:lnTo>
                  <a:lnTo>
                    <a:pt x="5175415" y="204597"/>
                  </a:lnTo>
                  <a:close/>
                </a:path>
                <a:path w="6487159" h="572135">
                  <a:moveTo>
                    <a:pt x="5200561" y="508635"/>
                  </a:moveTo>
                  <a:lnTo>
                    <a:pt x="5196116" y="496697"/>
                  </a:lnTo>
                  <a:lnTo>
                    <a:pt x="5160429" y="509905"/>
                  </a:lnTo>
                  <a:lnTo>
                    <a:pt x="5164874" y="521843"/>
                  </a:lnTo>
                  <a:lnTo>
                    <a:pt x="5200561" y="508635"/>
                  </a:lnTo>
                  <a:close/>
                </a:path>
                <a:path w="6487159" h="572135">
                  <a:moveTo>
                    <a:pt x="5225707" y="197993"/>
                  </a:moveTo>
                  <a:lnTo>
                    <a:pt x="5224056" y="185293"/>
                  </a:lnTo>
                  <a:lnTo>
                    <a:pt x="5186337" y="190373"/>
                  </a:lnTo>
                  <a:lnTo>
                    <a:pt x="5187988" y="202946"/>
                  </a:lnTo>
                  <a:lnTo>
                    <a:pt x="5225707" y="197993"/>
                  </a:lnTo>
                  <a:close/>
                </a:path>
                <a:path w="6487159" h="572135">
                  <a:moveTo>
                    <a:pt x="5248186" y="490982"/>
                  </a:moveTo>
                  <a:lnTo>
                    <a:pt x="5243741" y="479044"/>
                  </a:lnTo>
                  <a:lnTo>
                    <a:pt x="5208054" y="492252"/>
                  </a:lnTo>
                  <a:lnTo>
                    <a:pt x="5212499" y="504190"/>
                  </a:lnTo>
                  <a:lnTo>
                    <a:pt x="5248186" y="490982"/>
                  </a:lnTo>
                  <a:close/>
                </a:path>
                <a:path w="6487159" h="572135">
                  <a:moveTo>
                    <a:pt x="5276126" y="191262"/>
                  </a:moveTo>
                  <a:lnTo>
                    <a:pt x="5274475" y="178689"/>
                  </a:lnTo>
                  <a:lnTo>
                    <a:pt x="5236629" y="183642"/>
                  </a:lnTo>
                  <a:lnTo>
                    <a:pt x="5238280" y="196342"/>
                  </a:lnTo>
                  <a:lnTo>
                    <a:pt x="5276126" y="191262"/>
                  </a:lnTo>
                  <a:close/>
                </a:path>
                <a:path w="6487159" h="572135">
                  <a:moveTo>
                    <a:pt x="5295798" y="473329"/>
                  </a:moveTo>
                  <a:lnTo>
                    <a:pt x="5291366" y="461391"/>
                  </a:lnTo>
                  <a:lnTo>
                    <a:pt x="5255679" y="474599"/>
                  </a:lnTo>
                  <a:lnTo>
                    <a:pt x="5260124" y="486537"/>
                  </a:lnTo>
                  <a:lnTo>
                    <a:pt x="5295798" y="473329"/>
                  </a:lnTo>
                  <a:close/>
                </a:path>
                <a:path w="6487159" h="572135">
                  <a:moveTo>
                    <a:pt x="5326418" y="184658"/>
                  </a:moveTo>
                  <a:lnTo>
                    <a:pt x="5324767" y="172085"/>
                  </a:lnTo>
                  <a:lnTo>
                    <a:pt x="5287048" y="177038"/>
                  </a:lnTo>
                  <a:lnTo>
                    <a:pt x="5288699" y="189611"/>
                  </a:lnTo>
                  <a:lnTo>
                    <a:pt x="5326418" y="184658"/>
                  </a:lnTo>
                  <a:close/>
                </a:path>
                <a:path w="6487159" h="572135">
                  <a:moveTo>
                    <a:pt x="5343423" y="455676"/>
                  </a:moveTo>
                  <a:lnTo>
                    <a:pt x="5338991" y="443738"/>
                  </a:lnTo>
                  <a:lnTo>
                    <a:pt x="5303304" y="456946"/>
                  </a:lnTo>
                  <a:lnTo>
                    <a:pt x="5307749" y="468884"/>
                  </a:lnTo>
                  <a:lnTo>
                    <a:pt x="5343423" y="455676"/>
                  </a:lnTo>
                  <a:close/>
                </a:path>
                <a:path w="6487159" h="572135">
                  <a:moveTo>
                    <a:pt x="5376824" y="178054"/>
                  </a:moveTo>
                  <a:lnTo>
                    <a:pt x="5375173" y="165481"/>
                  </a:lnTo>
                  <a:lnTo>
                    <a:pt x="5337467" y="170434"/>
                  </a:lnTo>
                  <a:lnTo>
                    <a:pt x="5339118" y="183007"/>
                  </a:lnTo>
                  <a:lnTo>
                    <a:pt x="5376824" y="178054"/>
                  </a:lnTo>
                  <a:close/>
                </a:path>
                <a:path w="6487159" h="572135">
                  <a:moveTo>
                    <a:pt x="5391048" y="438023"/>
                  </a:moveTo>
                  <a:lnTo>
                    <a:pt x="5386616" y="426085"/>
                  </a:lnTo>
                  <a:lnTo>
                    <a:pt x="5350929" y="439305"/>
                  </a:lnTo>
                  <a:lnTo>
                    <a:pt x="5355374" y="451231"/>
                  </a:lnTo>
                  <a:lnTo>
                    <a:pt x="5391048" y="438023"/>
                  </a:lnTo>
                  <a:close/>
                </a:path>
                <a:path w="6487159" h="572135">
                  <a:moveTo>
                    <a:pt x="5427256" y="171450"/>
                  </a:moveTo>
                  <a:lnTo>
                    <a:pt x="5425605" y="158877"/>
                  </a:lnTo>
                  <a:lnTo>
                    <a:pt x="5387746" y="163830"/>
                  </a:lnTo>
                  <a:lnTo>
                    <a:pt x="5389397" y="176403"/>
                  </a:lnTo>
                  <a:lnTo>
                    <a:pt x="5427256" y="171450"/>
                  </a:lnTo>
                  <a:close/>
                </a:path>
                <a:path w="6487159" h="572135">
                  <a:moveTo>
                    <a:pt x="5438686" y="420370"/>
                  </a:moveTo>
                  <a:lnTo>
                    <a:pt x="5434241" y="408432"/>
                  </a:lnTo>
                  <a:lnTo>
                    <a:pt x="5398554" y="421640"/>
                  </a:lnTo>
                  <a:lnTo>
                    <a:pt x="5402999" y="433578"/>
                  </a:lnTo>
                  <a:lnTo>
                    <a:pt x="5438686" y="420370"/>
                  </a:lnTo>
                  <a:close/>
                </a:path>
                <a:path w="6487159" h="572135">
                  <a:moveTo>
                    <a:pt x="5477548" y="164846"/>
                  </a:moveTo>
                  <a:lnTo>
                    <a:pt x="5475897" y="152273"/>
                  </a:lnTo>
                  <a:lnTo>
                    <a:pt x="5438178" y="157226"/>
                  </a:lnTo>
                  <a:lnTo>
                    <a:pt x="5439829" y="169799"/>
                  </a:lnTo>
                  <a:lnTo>
                    <a:pt x="5477548" y="164846"/>
                  </a:lnTo>
                  <a:close/>
                </a:path>
                <a:path w="6487159" h="572135">
                  <a:moveTo>
                    <a:pt x="5486311" y="402717"/>
                  </a:moveTo>
                  <a:lnTo>
                    <a:pt x="5481866" y="390779"/>
                  </a:lnTo>
                  <a:lnTo>
                    <a:pt x="5446179" y="403999"/>
                  </a:lnTo>
                  <a:lnTo>
                    <a:pt x="5450624" y="415937"/>
                  </a:lnTo>
                  <a:lnTo>
                    <a:pt x="5486311" y="402717"/>
                  </a:lnTo>
                  <a:close/>
                </a:path>
                <a:path w="6487159" h="572135">
                  <a:moveTo>
                    <a:pt x="5527967" y="158242"/>
                  </a:moveTo>
                  <a:lnTo>
                    <a:pt x="5526316" y="145542"/>
                  </a:lnTo>
                  <a:lnTo>
                    <a:pt x="5488470" y="150622"/>
                  </a:lnTo>
                  <a:lnTo>
                    <a:pt x="5490121" y="163195"/>
                  </a:lnTo>
                  <a:lnTo>
                    <a:pt x="5527967" y="158242"/>
                  </a:lnTo>
                  <a:close/>
                </a:path>
                <a:path w="6487159" h="572135">
                  <a:moveTo>
                    <a:pt x="5533936" y="385064"/>
                  </a:moveTo>
                  <a:lnTo>
                    <a:pt x="5529618" y="373126"/>
                  </a:lnTo>
                  <a:lnTo>
                    <a:pt x="5493804" y="386334"/>
                  </a:lnTo>
                  <a:lnTo>
                    <a:pt x="5498249" y="398272"/>
                  </a:lnTo>
                  <a:lnTo>
                    <a:pt x="5533936" y="385064"/>
                  </a:lnTo>
                  <a:close/>
                </a:path>
                <a:path w="6487159" h="572135">
                  <a:moveTo>
                    <a:pt x="5578259" y="151511"/>
                  </a:moveTo>
                  <a:lnTo>
                    <a:pt x="5576608" y="138938"/>
                  </a:lnTo>
                  <a:lnTo>
                    <a:pt x="5538889" y="143891"/>
                  </a:lnTo>
                  <a:lnTo>
                    <a:pt x="5540540" y="156591"/>
                  </a:lnTo>
                  <a:lnTo>
                    <a:pt x="5578259" y="151511"/>
                  </a:lnTo>
                  <a:close/>
                </a:path>
                <a:path w="6487159" h="572135">
                  <a:moveTo>
                    <a:pt x="5581561" y="367411"/>
                  </a:moveTo>
                  <a:lnTo>
                    <a:pt x="5577243" y="355473"/>
                  </a:lnTo>
                  <a:lnTo>
                    <a:pt x="5541429" y="368681"/>
                  </a:lnTo>
                  <a:lnTo>
                    <a:pt x="5545874" y="380619"/>
                  </a:lnTo>
                  <a:lnTo>
                    <a:pt x="5581561" y="367411"/>
                  </a:lnTo>
                  <a:close/>
                </a:path>
                <a:path w="6487159" h="572135">
                  <a:moveTo>
                    <a:pt x="5628678" y="144907"/>
                  </a:moveTo>
                  <a:lnTo>
                    <a:pt x="5627027" y="132334"/>
                  </a:lnTo>
                  <a:lnTo>
                    <a:pt x="5589181" y="137287"/>
                  </a:lnTo>
                  <a:lnTo>
                    <a:pt x="5590959" y="149860"/>
                  </a:lnTo>
                  <a:lnTo>
                    <a:pt x="5628678" y="144907"/>
                  </a:lnTo>
                  <a:close/>
                </a:path>
                <a:path w="6487159" h="572135">
                  <a:moveTo>
                    <a:pt x="5629186" y="349758"/>
                  </a:moveTo>
                  <a:lnTo>
                    <a:pt x="5624868" y="337820"/>
                  </a:lnTo>
                  <a:lnTo>
                    <a:pt x="5589054" y="351028"/>
                  </a:lnTo>
                  <a:lnTo>
                    <a:pt x="5593499" y="362966"/>
                  </a:lnTo>
                  <a:lnTo>
                    <a:pt x="5629186" y="349758"/>
                  </a:lnTo>
                  <a:close/>
                </a:path>
                <a:path w="6487159" h="572135">
                  <a:moveTo>
                    <a:pt x="5676938" y="332105"/>
                  </a:moveTo>
                  <a:lnTo>
                    <a:pt x="5672493" y="320167"/>
                  </a:lnTo>
                  <a:lnTo>
                    <a:pt x="5636679" y="333375"/>
                  </a:lnTo>
                  <a:lnTo>
                    <a:pt x="5641124" y="345313"/>
                  </a:lnTo>
                  <a:lnTo>
                    <a:pt x="5676938" y="332105"/>
                  </a:lnTo>
                  <a:close/>
                </a:path>
                <a:path w="6487159" h="572135">
                  <a:moveTo>
                    <a:pt x="5679097" y="138303"/>
                  </a:moveTo>
                  <a:lnTo>
                    <a:pt x="5677446" y="125730"/>
                  </a:lnTo>
                  <a:lnTo>
                    <a:pt x="5639600" y="130683"/>
                  </a:lnTo>
                  <a:lnTo>
                    <a:pt x="5641251" y="143256"/>
                  </a:lnTo>
                  <a:lnTo>
                    <a:pt x="5679097" y="138303"/>
                  </a:lnTo>
                  <a:close/>
                </a:path>
                <a:path w="6487159" h="572135">
                  <a:moveTo>
                    <a:pt x="5724563" y="314452"/>
                  </a:moveTo>
                  <a:lnTo>
                    <a:pt x="5720118" y="302514"/>
                  </a:lnTo>
                  <a:lnTo>
                    <a:pt x="5684431" y="315722"/>
                  </a:lnTo>
                  <a:lnTo>
                    <a:pt x="5688749" y="327660"/>
                  </a:lnTo>
                  <a:lnTo>
                    <a:pt x="5724563" y="314452"/>
                  </a:lnTo>
                  <a:close/>
                </a:path>
                <a:path w="6487159" h="572135">
                  <a:moveTo>
                    <a:pt x="5729389" y="131699"/>
                  </a:moveTo>
                  <a:lnTo>
                    <a:pt x="5727738" y="119126"/>
                  </a:lnTo>
                  <a:lnTo>
                    <a:pt x="5690019" y="124079"/>
                  </a:lnTo>
                  <a:lnTo>
                    <a:pt x="5691670" y="136652"/>
                  </a:lnTo>
                  <a:lnTo>
                    <a:pt x="5729389" y="131699"/>
                  </a:lnTo>
                  <a:close/>
                </a:path>
                <a:path w="6487159" h="572135">
                  <a:moveTo>
                    <a:pt x="5772188" y="296799"/>
                  </a:moveTo>
                  <a:lnTo>
                    <a:pt x="5767743" y="284861"/>
                  </a:lnTo>
                  <a:lnTo>
                    <a:pt x="5732056" y="298069"/>
                  </a:lnTo>
                  <a:lnTo>
                    <a:pt x="5736374" y="310007"/>
                  </a:lnTo>
                  <a:lnTo>
                    <a:pt x="5772188" y="296799"/>
                  </a:lnTo>
                  <a:close/>
                </a:path>
                <a:path w="6487159" h="572135">
                  <a:moveTo>
                    <a:pt x="5779808" y="125095"/>
                  </a:moveTo>
                  <a:lnTo>
                    <a:pt x="5778157" y="112522"/>
                  </a:lnTo>
                  <a:lnTo>
                    <a:pt x="5740311" y="117475"/>
                  </a:lnTo>
                  <a:lnTo>
                    <a:pt x="5741962" y="130048"/>
                  </a:lnTo>
                  <a:lnTo>
                    <a:pt x="5779808" y="125095"/>
                  </a:lnTo>
                  <a:close/>
                </a:path>
                <a:path w="6487159" h="572135">
                  <a:moveTo>
                    <a:pt x="5819813" y="279146"/>
                  </a:moveTo>
                  <a:lnTo>
                    <a:pt x="5815368" y="267208"/>
                  </a:lnTo>
                  <a:lnTo>
                    <a:pt x="5779681" y="280416"/>
                  </a:lnTo>
                  <a:lnTo>
                    <a:pt x="5783999" y="292354"/>
                  </a:lnTo>
                  <a:lnTo>
                    <a:pt x="5819813" y="279146"/>
                  </a:lnTo>
                  <a:close/>
                </a:path>
                <a:path w="6487159" h="572135">
                  <a:moveTo>
                    <a:pt x="5830100" y="118491"/>
                  </a:moveTo>
                  <a:lnTo>
                    <a:pt x="5828449" y="105791"/>
                  </a:lnTo>
                  <a:lnTo>
                    <a:pt x="5790730" y="110871"/>
                  </a:lnTo>
                  <a:lnTo>
                    <a:pt x="5792381" y="123444"/>
                  </a:lnTo>
                  <a:lnTo>
                    <a:pt x="5830100" y="118491"/>
                  </a:lnTo>
                  <a:close/>
                </a:path>
                <a:path w="6487159" h="572135">
                  <a:moveTo>
                    <a:pt x="5867438" y="261493"/>
                  </a:moveTo>
                  <a:lnTo>
                    <a:pt x="5862993" y="249555"/>
                  </a:lnTo>
                  <a:lnTo>
                    <a:pt x="5827306" y="262763"/>
                  </a:lnTo>
                  <a:lnTo>
                    <a:pt x="5831751" y="274701"/>
                  </a:lnTo>
                  <a:lnTo>
                    <a:pt x="5867438" y="261493"/>
                  </a:lnTo>
                  <a:close/>
                </a:path>
                <a:path w="6487159" h="572135">
                  <a:moveTo>
                    <a:pt x="5880519" y="111760"/>
                  </a:moveTo>
                  <a:lnTo>
                    <a:pt x="5878868" y="99187"/>
                  </a:lnTo>
                  <a:lnTo>
                    <a:pt x="5841022" y="104140"/>
                  </a:lnTo>
                  <a:lnTo>
                    <a:pt x="5842673" y="116840"/>
                  </a:lnTo>
                  <a:lnTo>
                    <a:pt x="5880519" y="111760"/>
                  </a:lnTo>
                  <a:close/>
                </a:path>
                <a:path w="6487159" h="572135">
                  <a:moveTo>
                    <a:pt x="5915063" y="243840"/>
                  </a:moveTo>
                  <a:lnTo>
                    <a:pt x="5910618" y="231902"/>
                  </a:lnTo>
                  <a:lnTo>
                    <a:pt x="5874931" y="245110"/>
                  </a:lnTo>
                  <a:lnTo>
                    <a:pt x="5879376" y="257048"/>
                  </a:lnTo>
                  <a:lnTo>
                    <a:pt x="5915063" y="243840"/>
                  </a:lnTo>
                  <a:close/>
                </a:path>
                <a:path w="6487159" h="572135">
                  <a:moveTo>
                    <a:pt x="5930811" y="105156"/>
                  </a:moveTo>
                  <a:lnTo>
                    <a:pt x="5929160" y="92583"/>
                  </a:lnTo>
                  <a:lnTo>
                    <a:pt x="5891441" y="97536"/>
                  </a:lnTo>
                  <a:lnTo>
                    <a:pt x="5893092" y="110109"/>
                  </a:lnTo>
                  <a:lnTo>
                    <a:pt x="5930811" y="105156"/>
                  </a:lnTo>
                  <a:close/>
                </a:path>
                <a:path w="6487159" h="572135">
                  <a:moveTo>
                    <a:pt x="5962688" y="226187"/>
                  </a:moveTo>
                  <a:lnTo>
                    <a:pt x="5958243" y="214249"/>
                  </a:lnTo>
                  <a:lnTo>
                    <a:pt x="5922556" y="227457"/>
                  </a:lnTo>
                  <a:lnTo>
                    <a:pt x="5927001" y="239395"/>
                  </a:lnTo>
                  <a:lnTo>
                    <a:pt x="5962688" y="226187"/>
                  </a:lnTo>
                  <a:close/>
                </a:path>
                <a:path w="6487159" h="572135">
                  <a:moveTo>
                    <a:pt x="5981230" y="98552"/>
                  </a:moveTo>
                  <a:lnTo>
                    <a:pt x="5979579" y="85979"/>
                  </a:lnTo>
                  <a:lnTo>
                    <a:pt x="5941860" y="90932"/>
                  </a:lnTo>
                  <a:lnTo>
                    <a:pt x="5943511" y="103505"/>
                  </a:lnTo>
                  <a:lnTo>
                    <a:pt x="5981230" y="98552"/>
                  </a:lnTo>
                  <a:close/>
                </a:path>
                <a:path w="6487159" h="572135">
                  <a:moveTo>
                    <a:pt x="6010313" y="208534"/>
                  </a:moveTo>
                  <a:lnTo>
                    <a:pt x="6005868" y="196596"/>
                  </a:lnTo>
                  <a:lnTo>
                    <a:pt x="5970181" y="209804"/>
                  </a:lnTo>
                  <a:lnTo>
                    <a:pt x="5974626" y="221742"/>
                  </a:lnTo>
                  <a:lnTo>
                    <a:pt x="6010313" y="208534"/>
                  </a:lnTo>
                  <a:close/>
                </a:path>
                <a:path w="6487159" h="572135">
                  <a:moveTo>
                    <a:pt x="6031649" y="91948"/>
                  </a:moveTo>
                  <a:lnTo>
                    <a:pt x="6029998" y="79375"/>
                  </a:lnTo>
                  <a:lnTo>
                    <a:pt x="5992152" y="84328"/>
                  </a:lnTo>
                  <a:lnTo>
                    <a:pt x="5993803" y="96901"/>
                  </a:lnTo>
                  <a:lnTo>
                    <a:pt x="6031649" y="91948"/>
                  </a:lnTo>
                  <a:close/>
                </a:path>
                <a:path w="6487159" h="572135">
                  <a:moveTo>
                    <a:pt x="6057938" y="190881"/>
                  </a:moveTo>
                  <a:lnTo>
                    <a:pt x="6053493" y="178943"/>
                  </a:lnTo>
                  <a:lnTo>
                    <a:pt x="6017806" y="192151"/>
                  </a:lnTo>
                  <a:lnTo>
                    <a:pt x="6022251" y="204089"/>
                  </a:lnTo>
                  <a:lnTo>
                    <a:pt x="6057938" y="190881"/>
                  </a:lnTo>
                  <a:close/>
                </a:path>
                <a:path w="6487159" h="572135">
                  <a:moveTo>
                    <a:pt x="6081941" y="85344"/>
                  </a:moveTo>
                  <a:lnTo>
                    <a:pt x="6080290" y="72771"/>
                  </a:lnTo>
                  <a:lnTo>
                    <a:pt x="6042571" y="77724"/>
                  </a:lnTo>
                  <a:lnTo>
                    <a:pt x="6044222" y="90297"/>
                  </a:lnTo>
                  <a:lnTo>
                    <a:pt x="6081941" y="85344"/>
                  </a:lnTo>
                  <a:close/>
                </a:path>
                <a:path w="6487159" h="572135">
                  <a:moveTo>
                    <a:pt x="6105563" y="173228"/>
                  </a:moveTo>
                  <a:lnTo>
                    <a:pt x="6101118" y="161290"/>
                  </a:lnTo>
                  <a:lnTo>
                    <a:pt x="6065431" y="174498"/>
                  </a:lnTo>
                  <a:lnTo>
                    <a:pt x="6069876" y="186436"/>
                  </a:lnTo>
                  <a:lnTo>
                    <a:pt x="6105563" y="173228"/>
                  </a:lnTo>
                  <a:close/>
                </a:path>
                <a:path w="6487159" h="572135">
                  <a:moveTo>
                    <a:pt x="6132360" y="78740"/>
                  </a:moveTo>
                  <a:lnTo>
                    <a:pt x="6130709" y="66167"/>
                  </a:lnTo>
                  <a:lnTo>
                    <a:pt x="6092863" y="71120"/>
                  </a:lnTo>
                  <a:lnTo>
                    <a:pt x="6094514" y="83693"/>
                  </a:lnTo>
                  <a:lnTo>
                    <a:pt x="6132360" y="78740"/>
                  </a:lnTo>
                  <a:close/>
                </a:path>
                <a:path w="6487159" h="572135">
                  <a:moveTo>
                    <a:pt x="6153188" y="155575"/>
                  </a:moveTo>
                  <a:lnTo>
                    <a:pt x="6148743" y="143637"/>
                  </a:lnTo>
                  <a:lnTo>
                    <a:pt x="6113056" y="156845"/>
                  </a:lnTo>
                  <a:lnTo>
                    <a:pt x="6117501" y="168783"/>
                  </a:lnTo>
                  <a:lnTo>
                    <a:pt x="6153188" y="155575"/>
                  </a:lnTo>
                  <a:close/>
                </a:path>
                <a:path w="6487159" h="572135">
                  <a:moveTo>
                    <a:pt x="6182652" y="72136"/>
                  </a:moveTo>
                  <a:lnTo>
                    <a:pt x="6181001" y="59436"/>
                  </a:lnTo>
                  <a:lnTo>
                    <a:pt x="6143282" y="64389"/>
                  </a:lnTo>
                  <a:lnTo>
                    <a:pt x="6144933" y="77089"/>
                  </a:lnTo>
                  <a:lnTo>
                    <a:pt x="6182652" y="72136"/>
                  </a:lnTo>
                  <a:close/>
                </a:path>
                <a:path w="6487159" h="572135">
                  <a:moveTo>
                    <a:pt x="6200813" y="137922"/>
                  </a:moveTo>
                  <a:lnTo>
                    <a:pt x="6196495" y="125984"/>
                  </a:lnTo>
                  <a:lnTo>
                    <a:pt x="6160681" y="139192"/>
                  </a:lnTo>
                  <a:lnTo>
                    <a:pt x="6165126" y="151130"/>
                  </a:lnTo>
                  <a:lnTo>
                    <a:pt x="6200813" y="137922"/>
                  </a:lnTo>
                  <a:close/>
                </a:path>
                <a:path w="6487159" h="572135">
                  <a:moveTo>
                    <a:pt x="6233071" y="65405"/>
                  </a:moveTo>
                  <a:lnTo>
                    <a:pt x="6231420" y="52832"/>
                  </a:lnTo>
                  <a:lnTo>
                    <a:pt x="6193701" y="57785"/>
                  </a:lnTo>
                  <a:lnTo>
                    <a:pt x="6195352" y="70358"/>
                  </a:lnTo>
                  <a:lnTo>
                    <a:pt x="6233071" y="65405"/>
                  </a:lnTo>
                  <a:close/>
                </a:path>
                <a:path w="6487159" h="572135">
                  <a:moveTo>
                    <a:pt x="6248438" y="120269"/>
                  </a:moveTo>
                  <a:lnTo>
                    <a:pt x="6244120" y="108331"/>
                  </a:lnTo>
                  <a:lnTo>
                    <a:pt x="6208306" y="121539"/>
                  </a:lnTo>
                  <a:lnTo>
                    <a:pt x="6212751" y="133477"/>
                  </a:lnTo>
                  <a:lnTo>
                    <a:pt x="6248438" y="120269"/>
                  </a:lnTo>
                  <a:close/>
                </a:path>
                <a:path w="6487159" h="572135">
                  <a:moveTo>
                    <a:pt x="6283490" y="58801"/>
                  </a:moveTo>
                  <a:lnTo>
                    <a:pt x="6281839" y="46228"/>
                  </a:lnTo>
                  <a:lnTo>
                    <a:pt x="6243993" y="51181"/>
                  </a:lnTo>
                  <a:lnTo>
                    <a:pt x="6245644" y="63754"/>
                  </a:lnTo>
                  <a:lnTo>
                    <a:pt x="6283490" y="58801"/>
                  </a:lnTo>
                  <a:close/>
                </a:path>
                <a:path w="6487159" h="572135">
                  <a:moveTo>
                    <a:pt x="6296063" y="102616"/>
                  </a:moveTo>
                  <a:lnTo>
                    <a:pt x="6291745" y="90678"/>
                  </a:lnTo>
                  <a:lnTo>
                    <a:pt x="6255931" y="103886"/>
                  </a:lnTo>
                  <a:lnTo>
                    <a:pt x="6260376" y="115824"/>
                  </a:lnTo>
                  <a:lnTo>
                    <a:pt x="6296063" y="102616"/>
                  </a:lnTo>
                  <a:close/>
                </a:path>
                <a:path w="6487159" h="572135">
                  <a:moveTo>
                    <a:pt x="6333782" y="52197"/>
                  </a:moveTo>
                  <a:lnTo>
                    <a:pt x="6332131" y="39624"/>
                  </a:lnTo>
                  <a:lnTo>
                    <a:pt x="6294412" y="44577"/>
                  </a:lnTo>
                  <a:lnTo>
                    <a:pt x="6296063" y="57150"/>
                  </a:lnTo>
                  <a:lnTo>
                    <a:pt x="6333782" y="52197"/>
                  </a:lnTo>
                  <a:close/>
                </a:path>
                <a:path w="6487159" h="572135">
                  <a:moveTo>
                    <a:pt x="6343815" y="84963"/>
                  </a:moveTo>
                  <a:lnTo>
                    <a:pt x="6339370" y="73025"/>
                  </a:lnTo>
                  <a:lnTo>
                    <a:pt x="6303556" y="86233"/>
                  </a:lnTo>
                  <a:lnTo>
                    <a:pt x="6308001" y="98171"/>
                  </a:lnTo>
                  <a:lnTo>
                    <a:pt x="6343815" y="84963"/>
                  </a:lnTo>
                  <a:close/>
                </a:path>
                <a:path w="6487159" h="572135">
                  <a:moveTo>
                    <a:pt x="6384201" y="45593"/>
                  </a:moveTo>
                  <a:lnTo>
                    <a:pt x="6382550" y="33020"/>
                  </a:lnTo>
                  <a:lnTo>
                    <a:pt x="6344704" y="37973"/>
                  </a:lnTo>
                  <a:lnTo>
                    <a:pt x="6346355" y="50546"/>
                  </a:lnTo>
                  <a:lnTo>
                    <a:pt x="6384201" y="45593"/>
                  </a:lnTo>
                  <a:close/>
                </a:path>
                <a:path w="6487159" h="572135">
                  <a:moveTo>
                    <a:pt x="6391440" y="67310"/>
                  </a:moveTo>
                  <a:lnTo>
                    <a:pt x="6386995" y="55372"/>
                  </a:lnTo>
                  <a:lnTo>
                    <a:pt x="6351308" y="68580"/>
                  </a:lnTo>
                  <a:lnTo>
                    <a:pt x="6355626" y="80518"/>
                  </a:lnTo>
                  <a:lnTo>
                    <a:pt x="6391440" y="67310"/>
                  </a:lnTo>
                  <a:close/>
                </a:path>
                <a:path w="6487159" h="572135">
                  <a:moveTo>
                    <a:pt x="6439065" y="49657"/>
                  </a:moveTo>
                  <a:lnTo>
                    <a:pt x="6434620" y="37719"/>
                  </a:lnTo>
                  <a:lnTo>
                    <a:pt x="6434328" y="37833"/>
                  </a:lnTo>
                  <a:lnTo>
                    <a:pt x="6432842" y="26416"/>
                  </a:lnTo>
                  <a:lnTo>
                    <a:pt x="6395123" y="31369"/>
                  </a:lnTo>
                  <a:lnTo>
                    <a:pt x="6396774" y="43942"/>
                  </a:lnTo>
                  <a:lnTo>
                    <a:pt x="6429362" y="39662"/>
                  </a:lnTo>
                  <a:lnTo>
                    <a:pt x="6398933" y="50927"/>
                  </a:lnTo>
                  <a:lnTo>
                    <a:pt x="6403251" y="62865"/>
                  </a:lnTo>
                  <a:lnTo>
                    <a:pt x="6439065" y="49657"/>
                  </a:lnTo>
                  <a:close/>
                </a:path>
                <a:path w="6487159" h="572135">
                  <a:moveTo>
                    <a:pt x="6486690" y="32004"/>
                  </a:moveTo>
                  <a:lnTo>
                    <a:pt x="6483871" y="24472"/>
                  </a:lnTo>
                  <a:lnTo>
                    <a:pt x="6483261" y="19685"/>
                  </a:lnTo>
                  <a:lnTo>
                    <a:pt x="6445415" y="24765"/>
                  </a:lnTo>
                  <a:lnTo>
                    <a:pt x="6447066" y="37338"/>
                  </a:lnTo>
                  <a:lnTo>
                    <a:pt x="6447980" y="37223"/>
                  </a:lnTo>
                  <a:lnTo>
                    <a:pt x="6450876" y="45212"/>
                  </a:lnTo>
                  <a:lnTo>
                    <a:pt x="6486690" y="32004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47991" y="3760547"/>
              <a:ext cx="1513205" cy="1042035"/>
            </a:xfrm>
            <a:custGeom>
              <a:avLst/>
              <a:gdLst/>
              <a:ahLst/>
              <a:cxnLst/>
              <a:rect l="l" t="t" r="r" b="b"/>
              <a:pathLst>
                <a:path w="1513204" h="1042035">
                  <a:moveTo>
                    <a:pt x="423491" y="429150"/>
                  </a:moveTo>
                  <a:lnTo>
                    <a:pt x="465924" y="391353"/>
                  </a:lnTo>
                  <a:lnTo>
                    <a:pt x="425867" y="376010"/>
                  </a:lnTo>
                  <a:lnTo>
                    <a:pt x="373832" y="354329"/>
                  </a:lnTo>
                  <a:lnTo>
                    <a:pt x="319824" y="334406"/>
                  </a:lnTo>
                  <a:lnTo>
                    <a:pt x="265401" y="314851"/>
                  </a:lnTo>
                  <a:lnTo>
                    <a:pt x="254181" y="307838"/>
                  </a:lnTo>
                  <a:lnTo>
                    <a:pt x="250555" y="311068"/>
                  </a:lnTo>
                  <a:lnTo>
                    <a:pt x="237919" y="305315"/>
                  </a:lnTo>
                  <a:lnTo>
                    <a:pt x="225012" y="299805"/>
                  </a:lnTo>
                  <a:lnTo>
                    <a:pt x="221962" y="302522"/>
                  </a:lnTo>
                  <a:lnTo>
                    <a:pt x="213515" y="293038"/>
                  </a:lnTo>
                  <a:lnTo>
                    <a:pt x="185271" y="284181"/>
                  </a:lnTo>
                  <a:lnTo>
                    <a:pt x="155464" y="276715"/>
                  </a:lnTo>
                  <a:lnTo>
                    <a:pt x="116924" y="260021"/>
                  </a:lnTo>
                  <a:lnTo>
                    <a:pt x="87823" y="251928"/>
                  </a:lnTo>
                  <a:lnTo>
                    <a:pt x="73965" y="247264"/>
                  </a:lnTo>
                  <a:lnTo>
                    <a:pt x="60545" y="242210"/>
                  </a:lnTo>
                  <a:lnTo>
                    <a:pt x="55859" y="246384"/>
                  </a:lnTo>
                  <a:lnTo>
                    <a:pt x="42858" y="240956"/>
                  </a:lnTo>
                  <a:lnTo>
                    <a:pt x="30587" y="234879"/>
                  </a:lnTo>
                  <a:lnTo>
                    <a:pt x="19012" y="228182"/>
                  </a:lnTo>
                  <a:lnTo>
                    <a:pt x="0" y="245117"/>
                  </a:lnTo>
                  <a:lnTo>
                    <a:pt x="5395" y="257318"/>
                  </a:lnTo>
                  <a:lnTo>
                    <a:pt x="12764" y="267763"/>
                  </a:lnTo>
                  <a:lnTo>
                    <a:pt x="15593" y="265242"/>
                  </a:lnTo>
                  <a:lnTo>
                    <a:pt x="37728" y="279541"/>
                  </a:lnTo>
                  <a:lnTo>
                    <a:pt x="52274" y="283592"/>
                  </a:lnTo>
                  <a:lnTo>
                    <a:pt x="66124" y="288263"/>
                  </a:lnTo>
                  <a:lnTo>
                    <a:pt x="73648" y="281561"/>
                  </a:lnTo>
                  <a:lnTo>
                    <a:pt x="84246" y="289129"/>
                  </a:lnTo>
                  <a:lnTo>
                    <a:pt x="96389" y="295321"/>
                  </a:lnTo>
                  <a:lnTo>
                    <a:pt x="122485" y="306091"/>
                  </a:lnTo>
                  <a:lnTo>
                    <a:pt x="162511" y="321461"/>
                  </a:lnTo>
                  <a:lnTo>
                    <a:pt x="202380" y="336972"/>
                  </a:lnTo>
                  <a:lnTo>
                    <a:pt x="241953" y="352745"/>
                  </a:lnTo>
                  <a:lnTo>
                    <a:pt x="281093" y="368905"/>
                  </a:lnTo>
                  <a:lnTo>
                    <a:pt x="330948" y="392527"/>
                  </a:lnTo>
                  <a:lnTo>
                    <a:pt x="372493" y="406545"/>
                  </a:lnTo>
                  <a:lnTo>
                    <a:pt x="423491" y="429150"/>
                  </a:lnTo>
                  <a:close/>
                </a:path>
                <a:path w="1513204" h="1042035">
                  <a:moveTo>
                    <a:pt x="611834" y="499493"/>
                  </a:moveTo>
                  <a:lnTo>
                    <a:pt x="654949" y="461089"/>
                  </a:lnTo>
                  <a:lnTo>
                    <a:pt x="636296" y="443688"/>
                  </a:lnTo>
                  <a:lnTo>
                    <a:pt x="609897" y="416180"/>
                  </a:lnTo>
                  <a:lnTo>
                    <a:pt x="583775" y="388425"/>
                  </a:lnTo>
                  <a:lnTo>
                    <a:pt x="565952" y="370286"/>
                  </a:lnTo>
                  <a:lnTo>
                    <a:pt x="530865" y="333508"/>
                  </a:lnTo>
                  <a:lnTo>
                    <a:pt x="494746" y="297650"/>
                  </a:lnTo>
                  <a:lnTo>
                    <a:pt x="458043" y="262312"/>
                  </a:lnTo>
                  <a:lnTo>
                    <a:pt x="421206" y="227093"/>
                  </a:lnTo>
                  <a:lnTo>
                    <a:pt x="384684" y="191594"/>
                  </a:lnTo>
                  <a:lnTo>
                    <a:pt x="348926" y="155415"/>
                  </a:lnTo>
                  <a:lnTo>
                    <a:pt x="314381" y="118155"/>
                  </a:lnTo>
                  <a:lnTo>
                    <a:pt x="297995" y="115743"/>
                  </a:lnTo>
                  <a:lnTo>
                    <a:pt x="288789" y="123943"/>
                  </a:lnTo>
                  <a:lnTo>
                    <a:pt x="288317" y="141372"/>
                  </a:lnTo>
                  <a:lnTo>
                    <a:pt x="289683" y="157162"/>
                  </a:lnTo>
                  <a:lnTo>
                    <a:pt x="302655" y="162615"/>
                  </a:lnTo>
                  <a:lnTo>
                    <a:pt x="296656" y="167958"/>
                  </a:lnTo>
                  <a:lnTo>
                    <a:pt x="311143" y="189070"/>
                  </a:lnTo>
                  <a:lnTo>
                    <a:pt x="327039" y="208926"/>
                  </a:lnTo>
                  <a:lnTo>
                    <a:pt x="343508" y="228271"/>
                  </a:lnTo>
                  <a:lnTo>
                    <a:pt x="359710" y="247855"/>
                  </a:lnTo>
                  <a:lnTo>
                    <a:pt x="390551" y="288414"/>
                  </a:lnTo>
                  <a:lnTo>
                    <a:pt x="413370" y="319112"/>
                  </a:lnTo>
                  <a:lnTo>
                    <a:pt x="444359" y="359539"/>
                  </a:lnTo>
                  <a:lnTo>
                    <a:pt x="465924" y="391353"/>
                  </a:lnTo>
                  <a:lnTo>
                    <a:pt x="423491" y="429150"/>
                  </a:lnTo>
                  <a:lnTo>
                    <a:pt x="467915" y="440602"/>
                  </a:lnTo>
                  <a:lnTo>
                    <a:pt x="515082" y="449612"/>
                  </a:lnTo>
                  <a:lnTo>
                    <a:pt x="530794" y="469632"/>
                  </a:lnTo>
                  <a:lnTo>
                    <a:pt x="546234" y="489894"/>
                  </a:lnTo>
                  <a:lnTo>
                    <a:pt x="561112" y="510657"/>
                  </a:lnTo>
                  <a:lnTo>
                    <a:pt x="594386" y="481019"/>
                  </a:lnTo>
                  <a:lnTo>
                    <a:pt x="603884" y="489566"/>
                  </a:lnTo>
                  <a:lnTo>
                    <a:pt x="611834" y="499493"/>
                  </a:lnTo>
                  <a:close/>
                </a:path>
                <a:path w="1513204" h="1042035">
                  <a:moveTo>
                    <a:pt x="584274" y="575064"/>
                  </a:moveTo>
                  <a:lnTo>
                    <a:pt x="686340" y="484151"/>
                  </a:lnTo>
                  <a:lnTo>
                    <a:pt x="686016" y="467432"/>
                  </a:lnTo>
                  <a:lnTo>
                    <a:pt x="686956" y="449587"/>
                  </a:lnTo>
                  <a:lnTo>
                    <a:pt x="687045" y="432499"/>
                  </a:lnTo>
                  <a:lnTo>
                    <a:pt x="684171" y="418052"/>
                  </a:lnTo>
                  <a:lnTo>
                    <a:pt x="692058" y="411027"/>
                  </a:lnTo>
                  <a:lnTo>
                    <a:pt x="691354" y="394646"/>
                  </a:lnTo>
                  <a:lnTo>
                    <a:pt x="705849" y="381735"/>
                  </a:lnTo>
                  <a:lnTo>
                    <a:pt x="710758" y="326339"/>
                  </a:lnTo>
                  <a:lnTo>
                    <a:pt x="734320" y="288345"/>
                  </a:lnTo>
                  <a:lnTo>
                    <a:pt x="751191" y="239302"/>
                  </a:lnTo>
                  <a:lnTo>
                    <a:pt x="778266" y="198178"/>
                  </a:lnTo>
                  <a:lnTo>
                    <a:pt x="975081" y="22868"/>
                  </a:lnTo>
                  <a:lnTo>
                    <a:pt x="950160" y="28059"/>
                  </a:lnTo>
                  <a:lnTo>
                    <a:pt x="884566" y="86485"/>
                  </a:lnTo>
                  <a:lnTo>
                    <a:pt x="856703" y="94296"/>
                  </a:lnTo>
                  <a:lnTo>
                    <a:pt x="745687" y="193182"/>
                  </a:lnTo>
                  <a:lnTo>
                    <a:pt x="719482" y="233531"/>
                  </a:lnTo>
                  <a:lnTo>
                    <a:pt x="702800" y="282405"/>
                  </a:lnTo>
                  <a:lnTo>
                    <a:pt x="687600" y="329960"/>
                  </a:lnTo>
                  <a:lnTo>
                    <a:pt x="674288" y="375832"/>
                  </a:lnTo>
                  <a:lnTo>
                    <a:pt x="663269" y="419663"/>
                  </a:lnTo>
                  <a:lnTo>
                    <a:pt x="654949" y="461089"/>
                  </a:lnTo>
                  <a:lnTo>
                    <a:pt x="611834" y="499493"/>
                  </a:lnTo>
                  <a:lnTo>
                    <a:pt x="619506" y="509666"/>
                  </a:lnTo>
                  <a:lnTo>
                    <a:pt x="628175" y="518952"/>
                  </a:lnTo>
                  <a:lnTo>
                    <a:pt x="569667" y="571068"/>
                  </a:lnTo>
                  <a:lnTo>
                    <a:pt x="584274" y="575064"/>
                  </a:lnTo>
                  <a:close/>
                </a:path>
                <a:path w="1513204" h="1042035">
                  <a:moveTo>
                    <a:pt x="462730" y="615297"/>
                  </a:moveTo>
                  <a:lnTo>
                    <a:pt x="566689" y="522697"/>
                  </a:lnTo>
                  <a:lnTo>
                    <a:pt x="521355" y="529062"/>
                  </a:lnTo>
                  <a:lnTo>
                    <a:pt x="472647" y="538433"/>
                  </a:lnTo>
                  <a:lnTo>
                    <a:pt x="422814" y="548806"/>
                  </a:lnTo>
                  <a:lnTo>
                    <a:pt x="374106" y="558176"/>
                  </a:lnTo>
                  <a:lnTo>
                    <a:pt x="350480" y="562214"/>
                  </a:lnTo>
                  <a:lnTo>
                    <a:pt x="327435" y="565733"/>
                  </a:lnTo>
                  <a:lnTo>
                    <a:pt x="324124" y="585689"/>
                  </a:lnTo>
                  <a:lnTo>
                    <a:pt x="334361" y="610586"/>
                  </a:lnTo>
                  <a:lnTo>
                    <a:pt x="280072" y="658944"/>
                  </a:lnTo>
                  <a:lnTo>
                    <a:pt x="284042" y="672415"/>
                  </a:lnTo>
                  <a:lnTo>
                    <a:pt x="299000" y="676099"/>
                  </a:lnTo>
                  <a:lnTo>
                    <a:pt x="343623" y="636351"/>
                  </a:lnTo>
                  <a:lnTo>
                    <a:pt x="378684" y="622129"/>
                  </a:lnTo>
                  <a:lnTo>
                    <a:pt x="421343" y="618146"/>
                  </a:lnTo>
                  <a:lnTo>
                    <a:pt x="462730" y="615297"/>
                  </a:lnTo>
                  <a:close/>
                </a:path>
                <a:path w="1513204" h="1042035">
                  <a:moveTo>
                    <a:pt x="1203626" y="975812"/>
                  </a:moveTo>
                  <a:lnTo>
                    <a:pt x="1466653" y="741525"/>
                  </a:lnTo>
                  <a:lnTo>
                    <a:pt x="1465241" y="725775"/>
                  </a:lnTo>
                  <a:lnTo>
                    <a:pt x="1488331" y="705208"/>
                  </a:lnTo>
                  <a:lnTo>
                    <a:pt x="1497700" y="662848"/>
                  </a:lnTo>
                  <a:lnTo>
                    <a:pt x="1506505" y="620990"/>
                  </a:lnTo>
                  <a:lnTo>
                    <a:pt x="1513052" y="581144"/>
                  </a:lnTo>
                  <a:lnTo>
                    <a:pt x="1507196" y="535337"/>
                  </a:lnTo>
                  <a:lnTo>
                    <a:pt x="1503291" y="521807"/>
                  </a:lnTo>
                  <a:lnTo>
                    <a:pt x="1499528" y="508151"/>
                  </a:lnTo>
                  <a:lnTo>
                    <a:pt x="1496047" y="494244"/>
                  </a:lnTo>
                  <a:lnTo>
                    <a:pt x="1492989" y="479961"/>
                  </a:lnTo>
                  <a:lnTo>
                    <a:pt x="1487556" y="467792"/>
                  </a:lnTo>
                  <a:lnTo>
                    <a:pt x="1496595" y="459741"/>
                  </a:lnTo>
                  <a:lnTo>
                    <a:pt x="1487918" y="416447"/>
                  </a:lnTo>
                  <a:lnTo>
                    <a:pt x="1467866" y="366278"/>
                  </a:lnTo>
                  <a:lnTo>
                    <a:pt x="1453165" y="328350"/>
                  </a:lnTo>
                  <a:lnTo>
                    <a:pt x="1426754" y="283845"/>
                  </a:lnTo>
                  <a:lnTo>
                    <a:pt x="1396911" y="242396"/>
                  </a:lnTo>
                  <a:lnTo>
                    <a:pt x="1371918" y="213635"/>
                  </a:lnTo>
                  <a:lnTo>
                    <a:pt x="1342976" y="188393"/>
                  </a:lnTo>
                  <a:lnTo>
                    <a:pt x="1311632" y="165288"/>
                  </a:lnTo>
                  <a:lnTo>
                    <a:pt x="1281701" y="140926"/>
                  </a:lnTo>
                  <a:lnTo>
                    <a:pt x="1265442" y="121394"/>
                  </a:lnTo>
                  <a:lnTo>
                    <a:pt x="1254594" y="114049"/>
                  </a:lnTo>
                  <a:lnTo>
                    <a:pt x="1245159" y="105446"/>
                  </a:lnTo>
                  <a:lnTo>
                    <a:pt x="1236288" y="96340"/>
                  </a:lnTo>
                  <a:lnTo>
                    <a:pt x="1227134" y="87485"/>
                  </a:lnTo>
                  <a:lnTo>
                    <a:pt x="1226922" y="87674"/>
                  </a:lnTo>
                  <a:lnTo>
                    <a:pt x="1218687" y="78002"/>
                  </a:lnTo>
                  <a:lnTo>
                    <a:pt x="1200216" y="60440"/>
                  </a:lnTo>
                  <a:lnTo>
                    <a:pt x="1177932" y="46274"/>
                  </a:lnTo>
                  <a:lnTo>
                    <a:pt x="1145788" y="23882"/>
                  </a:lnTo>
                  <a:lnTo>
                    <a:pt x="1131528" y="19577"/>
                  </a:lnTo>
                  <a:lnTo>
                    <a:pt x="1091971" y="3789"/>
                  </a:lnTo>
                  <a:lnTo>
                    <a:pt x="1058037" y="0"/>
                  </a:lnTo>
                  <a:lnTo>
                    <a:pt x="1030856" y="7203"/>
                  </a:lnTo>
                  <a:lnTo>
                    <a:pt x="1003111" y="14909"/>
                  </a:lnTo>
                  <a:lnTo>
                    <a:pt x="988638" y="10793"/>
                  </a:lnTo>
                  <a:lnTo>
                    <a:pt x="854580" y="130202"/>
                  </a:lnTo>
                  <a:lnTo>
                    <a:pt x="802041" y="211016"/>
                  </a:lnTo>
                  <a:lnTo>
                    <a:pt x="984447" y="48541"/>
                  </a:lnTo>
                  <a:lnTo>
                    <a:pt x="1022175" y="31943"/>
                  </a:lnTo>
                  <a:lnTo>
                    <a:pt x="1064736" y="28048"/>
                  </a:lnTo>
                  <a:lnTo>
                    <a:pt x="1111044" y="37823"/>
                  </a:lnTo>
                  <a:lnTo>
                    <a:pt x="1160015" y="62232"/>
                  </a:lnTo>
                  <a:lnTo>
                    <a:pt x="1202119" y="92760"/>
                  </a:lnTo>
                  <a:lnTo>
                    <a:pt x="1158808" y="131338"/>
                  </a:lnTo>
                  <a:lnTo>
                    <a:pt x="1179211" y="130172"/>
                  </a:lnTo>
                  <a:lnTo>
                    <a:pt x="1233811" y="149568"/>
                  </a:lnTo>
                  <a:lnTo>
                    <a:pt x="1267385" y="187693"/>
                  </a:lnTo>
                  <a:lnTo>
                    <a:pt x="1304426" y="239737"/>
                  </a:lnTo>
                  <a:lnTo>
                    <a:pt x="1309789" y="251968"/>
                  </a:lnTo>
                  <a:lnTo>
                    <a:pt x="1343890" y="221594"/>
                  </a:lnTo>
                  <a:lnTo>
                    <a:pt x="1371797" y="247759"/>
                  </a:lnTo>
                  <a:lnTo>
                    <a:pt x="1395891" y="277320"/>
                  </a:lnTo>
                  <a:lnTo>
                    <a:pt x="1416314" y="310151"/>
                  </a:lnTo>
                  <a:lnTo>
                    <a:pt x="1433207" y="346127"/>
                  </a:lnTo>
                  <a:lnTo>
                    <a:pt x="1415255" y="362118"/>
                  </a:lnTo>
                  <a:lnTo>
                    <a:pt x="1421672" y="373409"/>
                  </a:lnTo>
                  <a:lnTo>
                    <a:pt x="1443810" y="421721"/>
                  </a:lnTo>
                  <a:lnTo>
                    <a:pt x="1455972" y="461910"/>
                  </a:lnTo>
                  <a:lnTo>
                    <a:pt x="1464746" y="505118"/>
                  </a:lnTo>
                  <a:lnTo>
                    <a:pt x="1462249" y="541357"/>
                  </a:lnTo>
                  <a:lnTo>
                    <a:pt x="1457494" y="579608"/>
                  </a:lnTo>
                  <a:lnTo>
                    <a:pt x="1451420" y="585018"/>
                  </a:lnTo>
                  <a:lnTo>
                    <a:pt x="1453512" y="600162"/>
                  </a:lnTo>
                  <a:lnTo>
                    <a:pt x="1447722" y="605319"/>
                  </a:lnTo>
                  <a:lnTo>
                    <a:pt x="1451792" y="618702"/>
                  </a:lnTo>
                  <a:lnTo>
                    <a:pt x="1445768" y="624068"/>
                  </a:lnTo>
                  <a:lnTo>
                    <a:pt x="1441107" y="645227"/>
                  </a:lnTo>
                  <a:lnTo>
                    <a:pt x="1431220" y="671041"/>
                  </a:lnTo>
                  <a:lnTo>
                    <a:pt x="1465672" y="640354"/>
                  </a:lnTo>
                  <a:lnTo>
                    <a:pt x="1467602" y="655642"/>
                  </a:lnTo>
                  <a:lnTo>
                    <a:pt x="1465718" y="657321"/>
                  </a:lnTo>
                  <a:lnTo>
                    <a:pt x="1465058" y="674916"/>
                  </a:lnTo>
                  <a:lnTo>
                    <a:pt x="1455668" y="683280"/>
                  </a:lnTo>
                  <a:lnTo>
                    <a:pt x="1454864" y="701003"/>
                  </a:lnTo>
                  <a:lnTo>
                    <a:pt x="1376165" y="771103"/>
                  </a:lnTo>
                  <a:lnTo>
                    <a:pt x="1361123" y="801509"/>
                  </a:lnTo>
                  <a:lnTo>
                    <a:pt x="1112957" y="1022559"/>
                  </a:lnTo>
                  <a:lnTo>
                    <a:pt x="1157447" y="999938"/>
                  </a:lnTo>
                  <a:lnTo>
                    <a:pt x="1203626" y="975812"/>
                  </a:lnTo>
                  <a:close/>
                </a:path>
                <a:path w="1513204" h="1042035">
                  <a:moveTo>
                    <a:pt x="280072" y="658944"/>
                  </a:moveTo>
                  <a:lnTo>
                    <a:pt x="334361" y="610586"/>
                  </a:lnTo>
                  <a:lnTo>
                    <a:pt x="309297" y="615904"/>
                  </a:lnTo>
                  <a:lnTo>
                    <a:pt x="276101" y="645473"/>
                  </a:lnTo>
                  <a:lnTo>
                    <a:pt x="280072" y="658944"/>
                  </a:lnTo>
                  <a:close/>
                </a:path>
                <a:path w="1513204" h="1042035">
                  <a:moveTo>
                    <a:pt x="1181031" y="111543"/>
                  </a:moveTo>
                  <a:lnTo>
                    <a:pt x="1202119" y="92760"/>
                  </a:lnTo>
                  <a:lnTo>
                    <a:pt x="1154231" y="67385"/>
                  </a:lnTo>
                  <a:lnTo>
                    <a:pt x="1111899" y="54069"/>
                  </a:lnTo>
                  <a:lnTo>
                    <a:pt x="1066674" y="43329"/>
                  </a:lnTo>
                  <a:lnTo>
                    <a:pt x="1027006" y="44647"/>
                  </a:lnTo>
                  <a:lnTo>
                    <a:pt x="984447" y="48541"/>
                  </a:lnTo>
                  <a:lnTo>
                    <a:pt x="946788" y="82085"/>
                  </a:lnTo>
                  <a:lnTo>
                    <a:pt x="982480" y="67300"/>
                  </a:lnTo>
                  <a:lnTo>
                    <a:pt x="1034416" y="72062"/>
                  </a:lnTo>
                  <a:lnTo>
                    <a:pt x="1075880" y="69144"/>
                  </a:lnTo>
                  <a:lnTo>
                    <a:pt x="1130841" y="88219"/>
                  </a:lnTo>
                  <a:lnTo>
                    <a:pt x="1181031" y="111543"/>
                  </a:lnTo>
                  <a:close/>
                </a:path>
                <a:path w="1513204" h="1042035">
                  <a:moveTo>
                    <a:pt x="1158808" y="131338"/>
                  </a:moveTo>
                  <a:lnTo>
                    <a:pt x="1181031" y="111543"/>
                  </a:lnTo>
                  <a:lnTo>
                    <a:pt x="1145755" y="108949"/>
                  </a:lnTo>
                  <a:lnTo>
                    <a:pt x="1109774" y="106984"/>
                  </a:lnTo>
                  <a:lnTo>
                    <a:pt x="1072946" y="105773"/>
                  </a:lnTo>
                  <a:lnTo>
                    <a:pt x="1043578" y="114924"/>
                  </a:lnTo>
                  <a:lnTo>
                    <a:pt x="1045083" y="113584"/>
                  </a:lnTo>
                  <a:lnTo>
                    <a:pt x="1035131" y="105441"/>
                  </a:lnTo>
                  <a:lnTo>
                    <a:pt x="1033621" y="106786"/>
                  </a:lnTo>
                  <a:lnTo>
                    <a:pt x="985449" y="115678"/>
                  </a:lnTo>
                  <a:lnTo>
                    <a:pt x="941065" y="138206"/>
                  </a:lnTo>
                  <a:lnTo>
                    <a:pt x="846787" y="188166"/>
                  </a:lnTo>
                  <a:lnTo>
                    <a:pt x="863969" y="155854"/>
                  </a:lnTo>
                  <a:lnTo>
                    <a:pt x="802041" y="211016"/>
                  </a:lnTo>
                  <a:lnTo>
                    <a:pt x="775683" y="251501"/>
                  </a:lnTo>
                  <a:lnTo>
                    <a:pt x="758055" y="301218"/>
                  </a:lnTo>
                  <a:lnTo>
                    <a:pt x="732475" y="341011"/>
                  </a:lnTo>
                  <a:lnTo>
                    <a:pt x="911264" y="181758"/>
                  </a:lnTo>
                  <a:lnTo>
                    <a:pt x="993204" y="142787"/>
                  </a:lnTo>
                  <a:lnTo>
                    <a:pt x="1040749" y="134452"/>
                  </a:lnTo>
                  <a:lnTo>
                    <a:pt x="1086476" y="127736"/>
                  </a:lnTo>
                  <a:lnTo>
                    <a:pt x="1138404" y="132505"/>
                  </a:lnTo>
                  <a:lnTo>
                    <a:pt x="1158808" y="131338"/>
                  </a:lnTo>
                  <a:close/>
                </a:path>
                <a:path w="1513204" h="1042035">
                  <a:moveTo>
                    <a:pt x="719850" y="573356"/>
                  </a:moveTo>
                  <a:lnTo>
                    <a:pt x="720672" y="572623"/>
                  </a:lnTo>
                  <a:lnTo>
                    <a:pt x="721385" y="554980"/>
                  </a:lnTo>
                  <a:lnTo>
                    <a:pt x="721250" y="538093"/>
                  </a:lnTo>
                  <a:lnTo>
                    <a:pt x="720129" y="522084"/>
                  </a:lnTo>
                  <a:lnTo>
                    <a:pt x="721603" y="520771"/>
                  </a:lnTo>
                  <a:lnTo>
                    <a:pt x="726068" y="499786"/>
                  </a:lnTo>
                  <a:lnTo>
                    <a:pt x="732220" y="477299"/>
                  </a:lnTo>
                  <a:lnTo>
                    <a:pt x="737802" y="455320"/>
                  </a:lnTo>
                  <a:lnTo>
                    <a:pt x="740556" y="435858"/>
                  </a:lnTo>
                  <a:lnTo>
                    <a:pt x="738887" y="420337"/>
                  </a:lnTo>
                  <a:lnTo>
                    <a:pt x="752442" y="408264"/>
                  </a:lnTo>
                  <a:lnTo>
                    <a:pt x="750773" y="392743"/>
                  </a:lnTo>
                  <a:lnTo>
                    <a:pt x="763674" y="347237"/>
                  </a:lnTo>
                  <a:lnTo>
                    <a:pt x="786626" y="309784"/>
                  </a:lnTo>
                  <a:lnTo>
                    <a:pt x="810755" y="271284"/>
                  </a:lnTo>
                  <a:lnTo>
                    <a:pt x="732475" y="341011"/>
                  </a:lnTo>
                  <a:lnTo>
                    <a:pt x="716066" y="389642"/>
                  </a:lnTo>
                  <a:lnTo>
                    <a:pt x="700611" y="437423"/>
                  </a:lnTo>
                  <a:lnTo>
                    <a:pt x="686340" y="484151"/>
                  </a:lnTo>
                  <a:lnTo>
                    <a:pt x="589882" y="570069"/>
                  </a:lnTo>
                  <a:lnTo>
                    <a:pt x="601402" y="576815"/>
                  </a:lnTo>
                  <a:lnTo>
                    <a:pt x="630689" y="550728"/>
                  </a:lnTo>
                  <a:lnTo>
                    <a:pt x="645047" y="554947"/>
                  </a:lnTo>
                  <a:lnTo>
                    <a:pt x="655042" y="546044"/>
                  </a:lnTo>
                  <a:lnTo>
                    <a:pt x="664274" y="605851"/>
                  </a:lnTo>
                  <a:lnTo>
                    <a:pt x="706878" y="567902"/>
                  </a:lnTo>
                  <a:lnTo>
                    <a:pt x="719850" y="573356"/>
                  </a:lnTo>
                  <a:close/>
                </a:path>
                <a:path w="1513204" h="1042035">
                  <a:moveTo>
                    <a:pt x="646066" y="622070"/>
                  </a:moveTo>
                  <a:lnTo>
                    <a:pt x="644932" y="606072"/>
                  </a:lnTo>
                  <a:lnTo>
                    <a:pt x="653238" y="598674"/>
                  </a:lnTo>
                  <a:lnTo>
                    <a:pt x="645528" y="588533"/>
                  </a:lnTo>
                  <a:lnTo>
                    <a:pt x="637671" y="578524"/>
                  </a:lnTo>
                  <a:lnTo>
                    <a:pt x="630662" y="567760"/>
                  </a:lnTo>
                  <a:lnTo>
                    <a:pt x="625498" y="555352"/>
                  </a:lnTo>
                  <a:lnTo>
                    <a:pt x="601402" y="576815"/>
                  </a:lnTo>
                  <a:lnTo>
                    <a:pt x="587352" y="572323"/>
                  </a:lnTo>
                  <a:lnTo>
                    <a:pt x="577270" y="581303"/>
                  </a:lnTo>
                  <a:lnTo>
                    <a:pt x="564936" y="575282"/>
                  </a:lnTo>
                  <a:lnTo>
                    <a:pt x="628175" y="518952"/>
                  </a:lnTo>
                  <a:lnTo>
                    <a:pt x="613729" y="514812"/>
                  </a:lnTo>
                  <a:lnTo>
                    <a:pt x="615074" y="513614"/>
                  </a:lnTo>
                  <a:lnTo>
                    <a:pt x="608644" y="502334"/>
                  </a:lnTo>
                  <a:lnTo>
                    <a:pt x="601651" y="491556"/>
                  </a:lnTo>
                  <a:lnTo>
                    <a:pt x="594386" y="481019"/>
                  </a:lnTo>
                  <a:lnTo>
                    <a:pt x="561112" y="510657"/>
                  </a:lnTo>
                  <a:lnTo>
                    <a:pt x="566689" y="522697"/>
                  </a:lnTo>
                  <a:lnTo>
                    <a:pt x="462730" y="615297"/>
                  </a:lnTo>
                  <a:lnTo>
                    <a:pt x="503205" y="613260"/>
                  </a:lnTo>
                  <a:lnTo>
                    <a:pt x="542678" y="612115"/>
                  </a:lnTo>
                  <a:lnTo>
                    <a:pt x="580169" y="612736"/>
                  </a:lnTo>
                  <a:lnTo>
                    <a:pt x="614696" y="615997"/>
                  </a:lnTo>
                  <a:lnTo>
                    <a:pt x="630590" y="618847"/>
                  </a:lnTo>
                  <a:lnTo>
                    <a:pt x="646066" y="622070"/>
                  </a:lnTo>
                  <a:close/>
                </a:path>
                <a:path w="1513204" h="1042035">
                  <a:moveTo>
                    <a:pt x="1032143" y="975489"/>
                  </a:moveTo>
                  <a:lnTo>
                    <a:pt x="1062264" y="948659"/>
                  </a:lnTo>
                  <a:lnTo>
                    <a:pt x="1047630" y="944688"/>
                  </a:lnTo>
                  <a:lnTo>
                    <a:pt x="1043269" y="948572"/>
                  </a:lnTo>
                  <a:lnTo>
                    <a:pt x="1029686" y="943663"/>
                  </a:lnTo>
                  <a:lnTo>
                    <a:pt x="954221" y="942852"/>
                  </a:lnTo>
                  <a:lnTo>
                    <a:pt x="911433" y="929941"/>
                  </a:lnTo>
                  <a:lnTo>
                    <a:pt x="870650" y="915246"/>
                  </a:lnTo>
                  <a:lnTo>
                    <a:pt x="833029" y="897733"/>
                  </a:lnTo>
                  <a:lnTo>
                    <a:pt x="791283" y="866887"/>
                  </a:lnTo>
                  <a:lnTo>
                    <a:pt x="746573" y="821674"/>
                  </a:lnTo>
                  <a:lnTo>
                    <a:pt x="739600" y="810877"/>
                  </a:lnTo>
                  <a:lnTo>
                    <a:pt x="741125" y="809519"/>
                  </a:lnTo>
                  <a:lnTo>
                    <a:pt x="732678" y="800035"/>
                  </a:lnTo>
                  <a:lnTo>
                    <a:pt x="737202" y="796005"/>
                  </a:lnTo>
                  <a:lnTo>
                    <a:pt x="726323" y="771681"/>
                  </a:lnTo>
                  <a:lnTo>
                    <a:pt x="717717" y="745331"/>
                  </a:lnTo>
                  <a:lnTo>
                    <a:pt x="702769" y="690615"/>
                  </a:lnTo>
                  <a:lnTo>
                    <a:pt x="705663" y="688038"/>
                  </a:lnTo>
                  <a:lnTo>
                    <a:pt x="699399" y="676610"/>
                  </a:lnTo>
                  <a:lnTo>
                    <a:pt x="703371" y="673072"/>
                  </a:lnTo>
                  <a:lnTo>
                    <a:pt x="696398" y="662276"/>
                  </a:lnTo>
                  <a:lnTo>
                    <a:pt x="700922" y="658245"/>
                  </a:lnTo>
                  <a:lnTo>
                    <a:pt x="692475" y="648762"/>
                  </a:lnTo>
                  <a:lnTo>
                    <a:pt x="712290" y="631112"/>
                  </a:lnTo>
                  <a:lnTo>
                    <a:pt x="708505" y="617476"/>
                  </a:lnTo>
                  <a:lnTo>
                    <a:pt x="718697" y="608397"/>
                  </a:lnTo>
                  <a:lnTo>
                    <a:pt x="707200" y="601631"/>
                  </a:lnTo>
                  <a:lnTo>
                    <a:pt x="718136" y="591890"/>
                  </a:lnTo>
                  <a:lnTo>
                    <a:pt x="711947" y="580395"/>
                  </a:lnTo>
                  <a:lnTo>
                    <a:pt x="706878" y="567902"/>
                  </a:lnTo>
                  <a:lnTo>
                    <a:pt x="664274" y="605851"/>
                  </a:lnTo>
                  <a:lnTo>
                    <a:pt x="663515" y="657550"/>
                  </a:lnTo>
                  <a:lnTo>
                    <a:pt x="664739" y="707483"/>
                  </a:lnTo>
                  <a:lnTo>
                    <a:pt x="679919" y="761992"/>
                  </a:lnTo>
                  <a:lnTo>
                    <a:pt x="683295" y="775992"/>
                  </a:lnTo>
                  <a:lnTo>
                    <a:pt x="705968" y="806819"/>
                  </a:lnTo>
                  <a:lnTo>
                    <a:pt x="721051" y="827399"/>
                  </a:lnTo>
                  <a:lnTo>
                    <a:pt x="743896" y="858074"/>
                  </a:lnTo>
                  <a:lnTo>
                    <a:pt x="758297" y="879261"/>
                  </a:lnTo>
                  <a:lnTo>
                    <a:pt x="772570" y="900563"/>
                  </a:lnTo>
                  <a:lnTo>
                    <a:pt x="779854" y="911083"/>
                  </a:lnTo>
                  <a:lnTo>
                    <a:pt x="793656" y="898789"/>
                  </a:lnTo>
                  <a:lnTo>
                    <a:pt x="805234" y="905483"/>
                  </a:lnTo>
                  <a:lnTo>
                    <a:pt x="807937" y="903076"/>
                  </a:lnTo>
                  <a:lnTo>
                    <a:pt x="818800" y="910407"/>
                  </a:lnTo>
                  <a:lnTo>
                    <a:pt x="829521" y="917866"/>
                  </a:lnTo>
                  <a:lnTo>
                    <a:pt x="879781" y="941127"/>
                  </a:lnTo>
                  <a:lnTo>
                    <a:pt x="933356" y="961437"/>
                  </a:lnTo>
                  <a:lnTo>
                    <a:pt x="981444" y="969626"/>
                  </a:lnTo>
                  <a:lnTo>
                    <a:pt x="1032143" y="975489"/>
                  </a:lnTo>
                  <a:close/>
                </a:path>
                <a:path w="1513204" h="1042035">
                  <a:moveTo>
                    <a:pt x="718697" y="608397"/>
                  </a:moveTo>
                  <a:lnTo>
                    <a:pt x="715315" y="594402"/>
                  </a:lnTo>
                  <a:lnTo>
                    <a:pt x="708923" y="600096"/>
                  </a:lnTo>
                  <a:lnTo>
                    <a:pt x="718697" y="608397"/>
                  </a:lnTo>
                  <a:close/>
                </a:path>
                <a:path w="1513204" h="1042035">
                  <a:moveTo>
                    <a:pt x="718697" y="608397"/>
                  </a:moveTo>
                  <a:lnTo>
                    <a:pt x="708923" y="600096"/>
                  </a:lnTo>
                  <a:lnTo>
                    <a:pt x="707200" y="601631"/>
                  </a:lnTo>
                  <a:lnTo>
                    <a:pt x="718697" y="608397"/>
                  </a:lnTo>
                  <a:close/>
                </a:path>
                <a:path w="1513204" h="1042035">
                  <a:moveTo>
                    <a:pt x="712970" y="647514"/>
                  </a:moveTo>
                  <a:lnTo>
                    <a:pt x="716609" y="644273"/>
                  </a:lnTo>
                  <a:lnTo>
                    <a:pt x="712046" y="631329"/>
                  </a:lnTo>
                  <a:lnTo>
                    <a:pt x="699998" y="642061"/>
                  </a:lnTo>
                  <a:lnTo>
                    <a:pt x="712970" y="647514"/>
                  </a:lnTo>
                  <a:close/>
                </a:path>
                <a:path w="1513204" h="1042035">
                  <a:moveTo>
                    <a:pt x="703921" y="655574"/>
                  </a:moveTo>
                  <a:lnTo>
                    <a:pt x="708446" y="651544"/>
                  </a:lnTo>
                  <a:lnTo>
                    <a:pt x="699998" y="642061"/>
                  </a:lnTo>
                  <a:lnTo>
                    <a:pt x="698524" y="643374"/>
                  </a:lnTo>
                  <a:lnTo>
                    <a:pt x="703921" y="655574"/>
                  </a:lnTo>
                  <a:close/>
                </a:path>
                <a:path w="1513204" h="1042035">
                  <a:moveTo>
                    <a:pt x="713894" y="663699"/>
                  </a:moveTo>
                  <a:lnTo>
                    <a:pt x="715609" y="662171"/>
                  </a:lnTo>
                  <a:lnTo>
                    <a:pt x="712023" y="648357"/>
                  </a:lnTo>
                  <a:lnTo>
                    <a:pt x="705446" y="654215"/>
                  </a:lnTo>
                  <a:lnTo>
                    <a:pt x="713894" y="663699"/>
                  </a:lnTo>
                  <a:close/>
                </a:path>
                <a:path w="1513204" h="1042035">
                  <a:moveTo>
                    <a:pt x="709369" y="667729"/>
                  </a:moveTo>
                  <a:lnTo>
                    <a:pt x="710894" y="666370"/>
                  </a:lnTo>
                  <a:lnTo>
                    <a:pt x="703921" y="655574"/>
                  </a:lnTo>
                  <a:lnTo>
                    <a:pt x="709369" y="667729"/>
                  </a:lnTo>
                  <a:close/>
                </a:path>
                <a:path w="1513204" h="1042035">
                  <a:moveTo>
                    <a:pt x="707844" y="669087"/>
                  </a:moveTo>
                  <a:lnTo>
                    <a:pt x="703921" y="655574"/>
                  </a:lnTo>
                  <a:lnTo>
                    <a:pt x="696398" y="662276"/>
                  </a:lnTo>
                  <a:lnTo>
                    <a:pt x="707844" y="669087"/>
                  </a:lnTo>
                  <a:close/>
                </a:path>
                <a:path w="1513204" h="1042035">
                  <a:moveTo>
                    <a:pt x="1415255" y="362118"/>
                  </a:moveTo>
                  <a:lnTo>
                    <a:pt x="1413560" y="312604"/>
                  </a:lnTo>
                  <a:lnTo>
                    <a:pt x="1391937" y="280842"/>
                  </a:lnTo>
                  <a:lnTo>
                    <a:pt x="1368620" y="250589"/>
                  </a:lnTo>
                  <a:lnTo>
                    <a:pt x="1343890" y="221594"/>
                  </a:lnTo>
                  <a:lnTo>
                    <a:pt x="1327321" y="236352"/>
                  </a:lnTo>
                  <a:lnTo>
                    <a:pt x="1358780" y="276361"/>
                  </a:lnTo>
                  <a:lnTo>
                    <a:pt x="1396003" y="328243"/>
                  </a:lnTo>
                  <a:lnTo>
                    <a:pt x="1415255" y="362118"/>
                  </a:lnTo>
                  <a:close/>
                </a:path>
                <a:path w="1513204" h="1042035">
                  <a:moveTo>
                    <a:pt x="1211771" y="934542"/>
                  </a:moveTo>
                  <a:lnTo>
                    <a:pt x="1299132" y="856726"/>
                  </a:lnTo>
                  <a:lnTo>
                    <a:pt x="1272916" y="863070"/>
                  </a:lnTo>
                  <a:lnTo>
                    <a:pt x="1241333" y="891203"/>
                  </a:lnTo>
                  <a:lnTo>
                    <a:pt x="1215963" y="896793"/>
                  </a:lnTo>
                  <a:lnTo>
                    <a:pt x="1256139" y="861007"/>
                  </a:lnTo>
                  <a:lnTo>
                    <a:pt x="1285263" y="818057"/>
                  </a:lnTo>
                  <a:lnTo>
                    <a:pt x="1320521" y="786652"/>
                  </a:lnTo>
                  <a:lnTo>
                    <a:pt x="1336860" y="738083"/>
                  </a:lnTo>
                  <a:lnTo>
                    <a:pt x="1359911" y="700543"/>
                  </a:lnTo>
                  <a:lnTo>
                    <a:pt x="1373469" y="688467"/>
                  </a:lnTo>
                  <a:lnTo>
                    <a:pt x="1365022" y="678983"/>
                  </a:lnTo>
                  <a:lnTo>
                    <a:pt x="1369589" y="657908"/>
                  </a:lnTo>
                  <a:lnTo>
                    <a:pt x="1379355" y="649209"/>
                  </a:lnTo>
                  <a:lnTo>
                    <a:pt x="1380957" y="630774"/>
                  </a:lnTo>
                  <a:lnTo>
                    <a:pt x="1386373" y="608943"/>
                  </a:lnTo>
                  <a:lnTo>
                    <a:pt x="1388327" y="590194"/>
                  </a:lnTo>
                  <a:lnTo>
                    <a:pt x="1391693" y="570188"/>
                  </a:lnTo>
                  <a:lnTo>
                    <a:pt x="1394496" y="550684"/>
                  </a:lnTo>
                  <a:lnTo>
                    <a:pt x="1394757" y="533444"/>
                  </a:lnTo>
                  <a:lnTo>
                    <a:pt x="1396262" y="532104"/>
                  </a:lnTo>
                  <a:lnTo>
                    <a:pt x="1394011" y="483086"/>
                  </a:lnTo>
                  <a:lnTo>
                    <a:pt x="1386393" y="421841"/>
                  </a:lnTo>
                  <a:lnTo>
                    <a:pt x="1378596" y="377763"/>
                  </a:lnTo>
                  <a:lnTo>
                    <a:pt x="1369064" y="335231"/>
                  </a:lnTo>
                  <a:lnTo>
                    <a:pt x="1357652" y="294373"/>
                  </a:lnTo>
                  <a:lnTo>
                    <a:pt x="1327321" y="236352"/>
                  </a:lnTo>
                  <a:lnTo>
                    <a:pt x="1309789" y="251968"/>
                  </a:lnTo>
                  <a:lnTo>
                    <a:pt x="1320515" y="276429"/>
                  </a:lnTo>
                  <a:lnTo>
                    <a:pt x="1341916" y="325397"/>
                  </a:lnTo>
                  <a:lnTo>
                    <a:pt x="1352656" y="366853"/>
                  </a:lnTo>
                  <a:lnTo>
                    <a:pt x="1362105" y="409460"/>
                  </a:lnTo>
                  <a:lnTo>
                    <a:pt x="1362737" y="442912"/>
                  </a:lnTo>
                  <a:lnTo>
                    <a:pt x="1365389" y="491573"/>
                  </a:lnTo>
                  <a:lnTo>
                    <a:pt x="1366378" y="541715"/>
                  </a:lnTo>
                  <a:lnTo>
                    <a:pt x="1357763" y="583403"/>
                  </a:lnTo>
                  <a:lnTo>
                    <a:pt x="1339089" y="668068"/>
                  </a:lnTo>
                  <a:lnTo>
                    <a:pt x="1343608" y="664042"/>
                  </a:lnTo>
                  <a:lnTo>
                    <a:pt x="1331767" y="691597"/>
                  </a:lnTo>
                  <a:lnTo>
                    <a:pt x="1299051" y="754754"/>
                  </a:lnTo>
                  <a:lnTo>
                    <a:pt x="1285517" y="783816"/>
                  </a:lnTo>
                  <a:lnTo>
                    <a:pt x="1254847" y="828142"/>
                  </a:lnTo>
                  <a:lnTo>
                    <a:pt x="1099862" y="966193"/>
                  </a:lnTo>
                  <a:lnTo>
                    <a:pt x="1123070" y="962528"/>
                  </a:lnTo>
                  <a:lnTo>
                    <a:pt x="1171042" y="953813"/>
                  </a:lnTo>
                  <a:lnTo>
                    <a:pt x="1211771" y="934542"/>
                  </a:lnTo>
                  <a:close/>
                </a:path>
                <a:path w="1513204" h="1042035">
                  <a:moveTo>
                    <a:pt x="1112957" y="1022559"/>
                  </a:moveTo>
                  <a:lnTo>
                    <a:pt x="1185024" y="958366"/>
                  </a:lnTo>
                  <a:lnTo>
                    <a:pt x="1075966" y="1004485"/>
                  </a:lnTo>
                  <a:lnTo>
                    <a:pt x="1041330" y="1018329"/>
                  </a:lnTo>
                  <a:lnTo>
                    <a:pt x="1000542" y="1020645"/>
                  </a:lnTo>
                  <a:lnTo>
                    <a:pt x="962913" y="1020147"/>
                  </a:lnTo>
                  <a:lnTo>
                    <a:pt x="920858" y="1006585"/>
                  </a:lnTo>
                  <a:lnTo>
                    <a:pt x="875239" y="979188"/>
                  </a:lnTo>
                  <a:lnTo>
                    <a:pt x="835367" y="946674"/>
                  </a:lnTo>
                  <a:lnTo>
                    <a:pt x="793656" y="898789"/>
                  </a:lnTo>
                  <a:lnTo>
                    <a:pt x="779854" y="911083"/>
                  </a:lnTo>
                  <a:lnTo>
                    <a:pt x="802425" y="942000"/>
                  </a:lnTo>
                  <a:lnTo>
                    <a:pt x="839804" y="976736"/>
                  </a:lnTo>
                  <a:lnTo>
                    <a:pt x="891992" y="1015289"/>
                  </a:lnTo>
                  <a:lnTo>
                    <a:pt x="932419" y="1030302"/>
                  </a:lnTo>
                  <a:lnTo>
                    <a:pt x="976752" y="1041835"/>
                  </a:lnTo>
                  <a:lnTo>
                    <a:pt x="1015318" y="1041499"/>
                  </a:lnTo>
                  <a:lnTo>
                    <a:pt x="1062501" y="1033487"/>
                  </a:lnTo>
                  <a:lnTo>
                    <a:pt x="1112957" y="1022559"/>
                  </a:lnTo>
                  <a:close/>
                </a:path>
                <a:path w="1513204" h="1042035">
                  <a:moveTo>
                    <a:pt x="1099862" y="966193"/>
                  </a:moveTo>
                  <a:lnTo>
                    <a:pt x="1171534" y="902352"/>
                  </a:lnTo>
                  <a:lnTo>
                    <a:pt x="1127361" y="924690"/>
                  </a:lnTo>
                  <a:lnTo>
                    <a:pt x="1102431" y="929889"/>
                  </a:lnTo>
                  <a:lnTo>
                    <a:pt x="1073022" y="922070"/>
                  </a:lnTo>
                  <a:lnTo>
                    <a:pt x="1045311" y="912738"/>
                  </a:lnTo>
                  <a:lnTo>
                    <a:pt x="1017029" y="903914"/>
                  </a:lnTo>
                  <a:lnTo>
                    <a:pt x="1017252" y="920723"/>
                  </a:lnTo>
                  <a:lnTo>
                    <a:pt x="1025815" y="930103"/>
                  </a:lnTo>
                  <a:lnTo>
                    <a:pt x="1047630" y="944688"/>
                  </a:lnTo>
                  <a:lnTo>
                    <a:pt x="1048405" y="943997"/>
                  </a:lnTo>
                  <a:lnTo>
                    <a:pt x="1062264" y="948659"/>
                  </a:lnTo>
                  <a:lnTo>
                    <a:pt x="1032143" y="975489"/>
                  </a:lnTo>
                  <a:lnTo>
                    <a:pt x="1076653" y="969858"/>
                  </a:lnTo>
                  <a:lnTo>
                    <a:pt x="1099862" y="966193"/>
                  </a:lnTo>
                  <a:close/>
                </a:path>
                <a:path w="1513204" h="1042035">
                  <a:moveTo>
                    <a:pt x="1062264" y="948659"/>
                  </a:moveTo>
                  <a:lnTo>
                    <a:pt x="1048405" y="943997"/>
                  </a:lnTo>
                  <a:lnTo>
                    <a:pt x="1047630" y="944688"/>
                  </a:lnTo>
                  <a:lnTo>
                    <a:pt x="1062264" y="948659"/>
                  </a:lnTo>
                  <a:close/>
                </a:path>
                <a:path w="1513204" h="1042035">
                  <a:moveTo>
                    <a:pt x="1465718" y="657321"/>
                  </a:moveTo>
                  <a:lnTo>
                    <a:pt x="1467602" y="655642"/>
                  </a:lnTo>
                  <a:lnTo>
                    <a:pt x="1465672" y="640354"/>
                  </a:lnTo>
                  <a:lnTo>
                    <a:pt x="1465718" y="657321"/>
                  </a:lnTo>
                  <a:close/>
                </a:path>
                <a:path w="1513204" h="1042035">
                  <a:moveTo>
                    <a:pt x="1413282" y="721034"/>
                  </a:moveTo>
                  <a:lnTo>
                    <a:pt x="1458470" y="680784"/>
                  </a:lnTo>
                  <a:lnTo>
                    <a:pt x="1455694" y="666249"/>
                  </a:lnTo>
                  <a:lnTo>
                    <a:pt x="1465718" y="657321"/>
                  </a:lnTo>
                  <a:lnTo>
                    <a:pt x="1465672" y="640354"/>
                  </a:lnTo>
                  <a:lnTo>
                    <a:pt x="1431220" y="671041"/>
                  </a:lnTo>
                  <a:lnTo>
                    <a:pt x="1420485" y="697610"/>
                  </a:lnTo>
                  <a:lnTo>
                    <a:pt x="1413282" y="721034"/>
                  </a:lnTo>
                  <a:close/>
                </a:path>
                <a:path w="1513204" h="1042035">
                  <a:moveTo>
                    <a:pt x="1376165" y="771103"/>
                  </a:moveTo>
                  <a:lnTo>
                    <a:pt x="1454864" y="701003"/>
                  </a:lnTo>
                  <a:lnTo>
                    <a:pt x="1446417" y="691520"/>
                  </a:lnTo>
                  <a:lnTo>
                    <a:pt x="1390641" y="741201"/>
                  </a:lnTo>
                  <a:lnTo>
                    <a:pt x="1376165" y="771103"/>
                  </a:lnTo>
                  <a:close/>
                </a:path>
                <a:path w="1513204" h="1042035">
                  <a:moveTo>
                    <a:pt x="1289439" y="916383"/>
                  </a:moveTo>
                  <a:lnTo>
                    <a:pt x="1327489" y="882491"/>
                  </a:lnTo>
                  <a:lnTo>
                    <a:pt x="1358627" y="837748"/>
                  </a:lnTo>
                  <a:lnTo>
                    <a:pt x="1242256" y="941403"/>
                  </a:lnTo>
                  <a:lnTo>
                    <a:pt x="1289439" y="916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42740" y="3655567"/>
            <a:ext cx="2018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Segoe Print"/>
                <a:cs typeface="Segoe Print"/>
              </a:rPr>
              <a:t>No</a:t>
            </a:r>
            <a:r>
              <a:rPr sz="1400" spc="-35" dirty="0">
                <a:latin typeface="Segoe Print"/>
                <a:cs typeface="Segoe Print"/>
              </a:rPr>
              <a:t> </a:t>
            </a:r>
            <a:r>
              <a:rPr sz="1400" dirty="0">
                <a:latin typeface="Segoe Print"/>
                <a:cs typeface="Segoe Print"/>
              </a:rPr>
              <a:t>consequence</a:t>
            </a:r>
            <a:r>
              <a:rPr sz="1400" spc="-60" dirty="0">
                <a:latin typeface="Segoe Print"/>
                <a:cs typeface="Segoe Print"/>
              </a:rPr>
              <a:t> </a:t>
            </a:r>
            <a:r>
              <a:rPr sz="1400" spc="-5" dirty="0">
                <a:latin typeface="Segoe Print"/>
                <a:cs typeface="Segoe Print"/>
              </a:rPr>
              <a:t>of</a:t>
            </a:r>
            <a:r>
              <a:rPr sz="1400" spc="-15" dirty="0">
                <a:latin typeface="Segoe Print"/>
                <a:cs typeface="Segoe Print"/>
              </a:rPr>
              <a:t> </a:t>
            </a:r>
            <a:r>
              <a:rPr sz="1400" dirty="0">
                <a:latin typeface="Segoe Print"/>
                <a:cs typeface="Segoe Print"/>
              </a:rPr>
              <a:t>the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42740" y="3868927"/>
            <a:ext cx="1242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egoe Print"/>
                <a:cs typeface="Segoe Print"/>
              </a:rPr>
              <a:t>CAP</a:t>
            </a:r>
            <a:r>
              <a:rPr sz="1400" spc="-70" dirty="0">
                <a:latin typeface="Segoe Print"/>
                <a:cs typeface="Segoe Print"/>
              </a:rPr>
              <a:t> </a:t>
            </a:r>
            <a:r>
              <a:rPr sz="1400" dirty="0">
                <a:latin typeface="Segoe Print"/>
                <a:cs typeface="Segoe Print"/>
              </a:rPr>
              <a:t>theorem</a:t>
            </a:r>
            <a:endParaRPr sz="1400">
              <a:latin typeface="Segoe Print"/>
              <a:cs typeface="Segoe Prin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7532" y="6262115"/>
            <a:ext cx="219456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908" y="4648935"/>
            <a:ext cx="7817484" cy="10991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84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Some </a:t>
            </a:r>
            <a:r>
              <a:rPr sz="2700" spc="-25" dirty="0">
                <a:latin typeface="Calibri Light"/>
                <a:cs typeface="Calibri Light"/>
              </a:rPr>
              <a:t>weaker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isolation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levels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allow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high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availability:</a:t>
            </a:r>
            <a:endParaRPr sz="2700">
              <a:latin typeface="Calibri Light"/>
              <a:cs typeface="Calibri Light"/>
            </a:endParaRPr>
          </a:p>
          <a:p>
            <a:pPr marL="524510" marR="5080" lvl="1" indent="-228600">
              <a:lnSpc>
                <a:spcPct val="102200"/>
              </a:lnSpc>
              <a:spcBef>
                <a:spcPts val="26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 Light"/>
                <a:cs typeface="Calibri Light"/>
              </a:rPr>
              <a:t>RAMP </a:t>
            </a:r>
            <a:r>
              <a:rPr sz="2300" spc="-15" dirty="0">
                <a:latin typeface="Calibri Light"/>
                <a:cs typeface="Calibri Light"/>
              </a:rPr>
              <a:t>Transactions </a:t>
            </a:r>
            <a:r>
              <a:rPr sz="1400" spc="-70" dirty="0">
                <a:latin typeface="Calibri Light"/>
                <a:cs typeface="Calibri Light"/>
              </a:rPr>
              <a:t>(P. </a:t>
            </a:r>
            <a:r>
              <a:rPr sz="1400" dirty="0">
                <a:latin typeface="Calibri Light"/>
                <a:cs typeface="Calibri Light"/>
              </a:rPr>
              <a:t>Bailis, </a:t>
            </a:r>
            <a:r>
              <a:rPr sz="1400" spc="5" dirty="0">
                <a:latin typeface="Calibri Light"/>
                <a:cs typeface="Calibri Light"/>
              </a:rPr>
              <a:t>A. </a:t>
            </a:r>
            <a:r>
              <a:rPr sz="1400" spc="-15" dirty="0">
                <a:latin typeface="Calibri Light"/>
                <a:cs typeface="Calibri Light"/>
              </a:rPr>
              <a:t>Fekete, </a:t>
            </a:r>
            <a:r>
              <a:rPr sz="1400" spc="5" dirty="0">
                <a:latin typeface="Calibri Light"/>
                <a:cs typeface="Calibri Light"/>
              </a:rPr>
              <a:t>A. </a:t>
            </a:r>
            <a:r>
              <a:rPr sz="1400" dirty="0">
                <a:latin typeface="Calibri Light"/>
                <a:cs typeface="Calibri Light"/>
              </a:rPr>
              <a:t>Ghodsi, </a:t>
            </a:r>
            <a:r>
              <a:rPr sz="1400" spc="-5" dirty="0">
                <a:latin typeface="Calibri Light"/>
                <a:cs typeface="Calibri Light"/>
              </a:rPr>
              <a:t>J. </a:t>
            </a:r>
            <a:r>
              <a:rPr sz="1400" dirty="0">
                <a:latin typeface="Calibri Light"/>
                <a:cs typeface="Calibri Light"/>
              </a:rPr>
              <a:t>M. </a:t>
            </a:r>
            <a:r>
              <a:rPr sz="1400" spc="-10" dirty="0">
                <a:latin typeface="Calibri Light"/>
                <a:cs typeface="Calibri Light"/>
              </a:rPr>
              <a:t>Hellerstein, </a:t>
            </a:r>
            <a:r>
              <a:rPr sz="1400" dirty="0">
                <a:latin typeface="Calibri Light"/>
                <a:cs typeface="Calibri Light"/>
              </a:rPr>
              <a:t>und I. </a:t>
            </a:r>
            <a:r>
              <a:rPr sz="1400" spc="-5" dirty="0">
                <a:latin typeface="Calibri Light"/>
                <a:cs typeface="Calibri Light"/>
              </a:rPr>
              <a:t>Stoica, </a:t>
            </a:r>
            <a:r>
              <a:rPr sz="1400" dirty="0">
                <a:latin typeface="Calibri Light"/>
                <a:cs typeface="Calibri Light"/>
              </a:rPr>
              <a:t>„Scalable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Atomic </a:t>
            </a:r>
            <a:r>
              <a:rPr sz="1400" spc="-5" dirty="0">
                <a:latin typeface="Calibri Light"/>
                <a:cs typeface="Calibri Light"/>
              </a:rPr>
              <a:t>Visibility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with RAMP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Transactions“,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SIGMOD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2014)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01879"/>
            <a:ext cx="3876040" cy="1036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Serializability</a:t>
            </a:r>
            <a:endParaRPr sz="3700"/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900" spc="-10" dirty="0">
                <a:solidFill>
                  <a:srgbClr val="7E7E7E"/>
                </a:solidFill>
              </a:rPr>
              <a:t>Not</a:t>
            </a:r>
            <a:r>
              <a:rPr sz="2900" spc="-90" dirty="0">
                <a:solidFill>
                  <a:srgbClr val="7E7E7E"/>
                </a:solidFill>
              </a:rPr>
              <a:t> </a:t>
            </a:r>
            <a:r>
              <a:rPr sz="2900" spc="-15" dirty="0">
                <a:solidFill>
                  <a:srgbClr val="7E7E7E"/>
                </a:solidFill>
              </a:rPr>
              <a:t>Highly</a:t>
            </a:r>
            <a:r>
              <a:rPr sz="2900" spc="-95" dirty="0">
                <a:solidFill>
                  <a:srgbClr val="7E7E7E"/>
                </a:solidFill>
              </a:rPr>
              <a:t> </a:t>
            </a:r>
            <a:r>
              <a:rPr sz="2900" spc="-30" dirty="0">
                <a:solidFill>
                  <a:srgbClr val="7E7E7E"/>
                </a:solidFill>
              </a:rPr>
              <a:t>Available</a:t>
            </a:r>
            <a:r>
              <a:rPr sz="2900" spc="-95" dirty="0">
                <a:solidFill>
                  <a:srgbClr val="7E7E7E"/>
                </a:solidFill>
              </a:rPr>
              <a:t> </a:t>
            </a:r>
            <a:r>
              <a:rPr sz="2900" spc="-20" dirty="0">
                <a:solidFill>
                  <a:srgbClr val="7E7E7E"/>
                </a:solidFill>
              </a:rPr>
              <a:t>Either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709066" y="1858213"/>
            <a:ext cx="65284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Calibri Light"/>
                <a:cs typeface="Calibri Light"/>
              </a:rPr>
              <a:t>Global</a:t>
            </a:r>
            <a:r>
              <a:rPr sz="2400" spc="-15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 Light"/>
                <a:cs typeface="Calibri Light"/>
              </a:rPr>
              <a:t>serializability</a:t>
            </a:r>
            <a:r>
              <a:rPr sz="2400" spc="-3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 Light"/>
                <a:cs typeface="Calibri Light"/>
              </a:rPr>
              <a:t>and</a:t>
            </a:r>
            <a:r>
              <a:rPr sz="2400" spc="-25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 Light"/>
                <a:cs typeface="Calibri Light"/>
              </a:rPr>
              <a:t>availability</a:t>
            </a:r>
            <a:r>
              <a:rPr sz="2400" spc="-4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 Light"/>
                <a:cs typeface="Calibri Light"/>
              </a:rPr>
              <a:t>are</a:t>
            </a:r>
            <a:r>
              <a:rPr sz="2400" spc="-2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 Light"/>
                <a:cs typeface="Calibri Light"/>
              </a:rPr>
              <a:t>incompatible: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2761" y="2666916"/>
            <a:ext cx="556593" cy="5700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1093" y="2639484"/>
            <a:ext cx="555117" cy="57005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578858" y="2317242"/>
            <a:ext cx="0" cy="2048510"/>
          </a:xfrm>
          <a:custGeom>
            <a:avLst/>
            <a:gdLst/>
            <a:ahLst/>
            <a:cxnLst/>
            <a:rect l="l" t="t" r="r" b="b"/>
            <a:pathLst>
              <a:path h="2048510">
                <a:moveTo>
                  <a:pt x="0" y="0"/>
                </a:moveTo>
                <a:lnTo>
                  <a:pt x="0" y="2048129"/>
                </a:lnTo>
              </a:path>
            </a:pathLst>
          </a:custGeom>
          <a:ln w="2895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6785" y="2612517"/>
            <a:ext cx="10490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333333"/>
                </a:solidFill>
                <a:latin typeface="Calibri Light"/>
                <a:cs typeface="Calibri Light"/>
              </a:rPr>
              <a:t>Write</a:t>
            </a:r>
            <a:r>
              <a:rPr sz="2000" spc="-9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Calibri Light"/>
                <a:cs typeface="Calibri Light"/>
              </a:rPr>
              <a:t>A=1</a:t>
            </a:r>
            <a:endParaRPr sz="2000">
              <a:latin typeface="Calibri Light"/>
              <a:cs typeface="Calibri Light"/>
            </a:endParaRPr>
          </a:p>
          <a:p>
            <a:pPr marL="335280">
              <a:lnSpc>
                <a:spcPct val="100000"/>
              </a:lnSpc>
            </a:pPr>
            <a:r>
              <a:rPr sz="2000" spc="-40" dirty="0">
                <a:solidFill>
                  <a:srgbClr val="333333"/>
                </a:solidFill>
                <a:latin typeface="Calibri Light"/>
                <a:cs typeface="Calibri Light"/>
              </a:rPr>
              <a:t>R</a:t>
            </a:r>
            <a:r>
              <a:rPr sz="2000" spc="-5" dirty="0">
                <a:solidFill>
                  <a:srgbClr val="333333"/>
                </a:solidFill>
                <a:latin typeface="Calibri Light"/>
                <a:cs typeface="Calibri Light"/>
              </a:rPr>
              <a:t>e</a:t>
            </a:r>
            <a:r>
              <a:rPr sz="2000" spc="5" dirty="0">
                <a:solidFill>
                  <a:srgbClr val="333333"/>
                </a:solidFill>
                <a:latin typeface="Calibri Light"/>
                <a:cs typeface="Calibri Light"/>
              </a:rPr>
              <a:t>a</a:t>
            </a:r>
            <a:r>
              <a:rPr sz="2000" dirty="0">
                <a:solidFill>
                  <a:srgbClr val="333333"/>
                </a:solidFill>
                <a:latin typeface="Calibri Light"/>
                <a:cs typeface="Calibri Light"/>
              </a:rPr>
              <a:t>d</a:t>
            </a:r>
            <a:r>
              <a:rPr sz="2000" spc="-3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 Light"/>
                <a:cs typeface="Calibri Light"/>
              </a:rPr>
              <a:t>B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7432" y="2612517"/>
            <a:ext cx="10401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333333"/>
                </a:solidFill>
                <a:latin typeface="Calibri Light"/>
                <a:cs typeface="Calibri Light"/>
              </a:rPr>
              <a:t>Write</a:t>
            </a:r>
            <a:r>
              <a:rPr sz="2000" spc="-75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Calibri Light"/>
                <a:cs typeface="Calibri Light"/>
              </a:rPr>
              <a:t>B=1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33333"/>
                </a:solidFill>
                <a:latin typeface="Calibri Light"/>
                <a:cs typeface="Calibri Light"/>
              </a:rPr>
              <a:t>Read</a:t>
            </a:r>
            <a:r>
              <a:rPr sz="2000" spc="-65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3358" y="3755516"/>
            <a:ext cx="786765" cy="236220"/>
          </a:xfrm>
          <a:custGeom>
            <a:avLst/>
            <a:gdLst/>
            <a:ahLst/>
            <a:cxnLst/>
            <a:rect l="l" t="t" r="r" b="b"/>
            <a:pathLst>
              <a:path w="786764" h="236220">
                <a:moveTo>
                  <a:pt x="711200" y="0"/>
                </a:moveTo>
                <a:lnTo>
                  <a:pt x="707898" y="9524"/>
                </a:lnTo>
                <a:lnTo>
                  <a:pt x="721518" y="15430"/>
                </a:lnTo>
                <a:lnTo>
                  <a:pt x="733234" y="23621"/>
                </a:lnTo>
                <a:lnTo>
                  <a:pt x="757045" y="61650"/>
                </a:lnTo>
                <a:lnTo>
                  <a:pt x="764921" y="116585"/>
                </a:lnTo>
                <a:lnTo>
                  <a:pt x="764041" y="137423"/>
                </a:lnTo>
                <a:lnTo>
                  <a:pt x="750951" y="188340"/>
                </a:lnTo>
                <a:lnTo>
                  <a:pt x="721608" y="220130"/>
                </a:lnTo>
                <a:lnTo>
                  <a:pt x="708152" y="226059"/>
                </a:lnTo>
                <a:lnTo>
                  <a:pt x="711200" y="235711"/>
                </a:lnTo>
                <a:lnTo>
                  <a:pt x="756241" y="208887"/>
                </a:lnTo>
                <a:lnTo>
                  <a:pt x="781526" y="159480"/>
                </a:lnTo>
                <a:lnTo>
                  <a:pt x="786384" y="117855"/>
                </a:lnTo>
                <a:lnTo>
                  <a:pt x="785169" y="96281"/>
                </a:lnTo>
                <a:lnTo>
                  <a:pt x="775454" y="57991"/>
                </a:lnTo>
                <a:lnTo>
                  <a:pt x="743267" y="15065"/>
                </a:lnTo>
                <a:lnTo>
                  <a:pt x="728269" y="6145"/>
                </a:lnTo>
                <a:lnTo>
                  <a:pt x="711200" y="0"/>
                </a:lnTo>
                <a:close/>
              </a:path>
              <a:path w="786764" h="236220">
                <a:moveTo>
                  <a:pt x="75184" y="0"/>
                </a:moveTo>
                <a:lnTo>
                  <a:pt x="30321" y="26771"/>
                </a:lnTo>
                <a:lnTo>
                  <a:pt x="4921" y="76326"/>
                </a:lnTo>
                <a:lnTo>
                  <a:pt x="0" y="117855"/>
                </a:lnTo>
                <a:lnTo>
                  <a:pt x="1214" y="139501"/>
                </a:lnTo>
                <a:lnTo>
                  <a:pt x="10929" y="177792"/>
                </a:lnTo>
                <a:lnTo>
                  <a:pt x="43068" y="220598"/>
                </a:lnTo>
                <a:lnTo>
                  <a:pt x="75184" y="235711"/>
                </a:lnTo>
                <a:lnTo>
                  <a:pt x="78232" y="226059"/>
                </a:lnTo>
                <a:lnTo>
                  <a:pt x="64777" y="220130"/>
                </a:lnTo>
                <a:lnTo>
                  <a:pt x="53181" y="211867"/>
                </a:lnTo>
                <a:lnTo>
                  <a:pt x="29412" y="173289"/>
                </a:lnTo>
                <a:lnTo>
                  <a:pt x="21590" y="116585"/>
                </a:lnTo>
                <a:lnTo>
                  <a:pt x="22451" y="96512"/>
                </a:lnTo>
                <a:lnTo>
                  <a:pt x="35560" y="46862"/>
                </a:lnTo>
                <a:lnTo>
                  <a:pt x="64992" y="15430"/>
                </a:lnTo>
                <a:lnTo>
                  <a:pt x="78613" y="9524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32204" y="3679012"/>
            <a:ext cx="10941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Cambria Math"/>
                <a:cs typeface="Cambria Math"/>
              </a:rPr>
              <a:t>𝑤</a:t>
            </a:r>
            <a:r>
              <a:rPr sz="2175" spc="-60" baseline="-15325" dirty="0">
                <a:latin typeface="Cambria Math"/>
                <a:cs typeface="Cambria Math"/>
              </a:rPr>
              <a:t>1</a:t>
            </a:r>
            <a:r>
              <a:rPr sz="2175" spc="839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2033" y="3679012"/>
            <a:ext cx="11195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Cambria Math"/>
                <a:cs typeface="Cambria Math"/>
              </a:rPr>
              <a:t>𝑟</a:t>
            </a:r>
            <a:r>
              <a:rPr sz="2175" spc="-60" baseline="-15325" dirty="0">
                <a:latin typeface="Cambria Math"/>
                <a:cs typeface="Cambria Math"/>
              </a:rPr>
              <a:t>1</a:t>
            </a:r>
            <a:r>
              <a:rPr sz="2000" spc="-40" dirty="0">
                <a:latin typeface="Cambria Math"/>
                <a:cs typeface="Cambria Math"/>
              </a:rPr>
              <a:t>(𝑏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-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⊥)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33922" y="3754754"/>
            <a:ext cx="780415" cy="236220"/>
          </a:xfrm>
          <a:custGeom>
            <a:avLst/>
            <a:gdLst/>
            <a:ahLst/>
            <a:cxnLst/>
            <a:rect l="l" t="t" r="r" b="b"/>
            <a:pathLst>
              <a:path w="780415" h="236220">
                <a:moveTo>
                  <a:pt x="705103" y="0"/>
                </a:moveTo>
                <a:lnTo>
                  <a:pt x="701675" y="9525"/>
                </a:lnTo>
                <a:lnTo>
                  <a:pt x="715315" y="15430"/>
                </a:lnTo>
                <a:lnTo>
                  <a:pt x="727075" y="23622"/>
                </a:lnTo>
                <a:lnTo>
                  <a:pt x="750929" y="61650"/>
                </a:lnTo>
                <a:lnTo>
                  <a:pt x="758698" y="116586"/>
                </a:lnTo>
                <a:lnTo>
                  <a:pt x="757836" y="137423"/>
                </a:lnTo>
                <a:lnTo>
                  <a:pt x="744727" y="188341"/>
                </a:lnTo>
                <a:lnTo>
                  <a:pt x="715510" y="220184"/>
                </a:lnTo>
                <a:lnTo>
                  <a:pt x="702055" y="226187"/>
                </a:lnTo>
                <a:lnTo>
                  <a:pt x="705103" y="235712"/>
                </a:lnTo>
                <a:lnTo>
                  <a:pt x="750091" y="208940"/>
                </a:lnTo>
                <a:lnTo>
                  <a:pt x="775430" y="159480"/>
                </a:lnTo>
                <a:lnTo>
                  <a:pt x="780287" y="117856"/>
                </a:lnTo>
                <a:lnTo>
                  <a:pt x="779053" y="96281"/>
                </a:lnTo>
                <a:lnTo>
                  <a:pt x="769250" y="57991"/>
                </a:lnTo>
                <a:lnTo>
                  <a:pt x="737108" y="15065"/>
                </a:lnTo>
                <a:lnTo>
                  <a:pt x="722153" y="6145"/>
                </a:lnTo>
                <a:lnTo>
                  <a:pt x="705103" y="0"/>
                </a:lnTo>
                <a:close/>
              </a:path>
              <a:path w="780415" h="236220">
                <a:moveTo>
                  <a:pt x="75184" y="0"/>
                </a:moveTo>
                <a:lnTo>
                  <a:pt x="30214" y="26771"/>
                </a:lnTo>
                <a:lnTo>
                  <a:pt x="4857" y="76327"/>
                </a:lnTo>
                <a:lnTo>
                  <a:pt x="0" y="117856"/>
                </a:lnTo>
                <a:lnTo>
                  <a:pt x="1214" y="139501"/>
                </a:lnTo>
                <a:lnTo>
                  <a:pt x="10929" y="177792"/>
                </a:lnTo>
                <a:lnTo>
                  <a:pt x="43021" y="220646"/>
                </a:lnTo>
                <a:lnTo>
                  <a:pt x="75184" y="235712"/>
                </a:lnTo>
                <a:lnTo>
                  <a:pt x="78231" y="226187"/>
                </a:lnTo>
                <a:lnTo>
                  <a:pt x="64775" y="220184"/>
                </a:lnTo>
                <a:lnTo>
                  <a:pt x="53165" y="211883"/>
                </a:lnTo>
                <a:lnTo>
                  <a:pt x="29338" y="173289"/>
                </a:lnTo>
                <a:lnTo>
                  <a:pt x="21462" y="116586"/>
                </a:lnTo>
                <a:lnTo>
                  <a:pt x="22342" y="96512"/>
                </a:lnTo>
                <a:lnTo>
                  <a:pt x="35432" y="46863"/>
                </a:lnTo>
                <a:lnTo>
                  <a:pt x="64936" y="15430"/>
                </a:lnTo>
                <a:lnTo>
                  <a:pt x="78486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77307" y="3678682"/>
            <a:ext cx="1093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mbria Math"/>
                <a:cs typeface="Cambria Math"/>
              </a:rPr>
              <a:t>𝑤</a:t>
            </a:r>
            <a:r>
              <a:rPr sz="2175" spc="-30" baseline="-15325" dirty="0">
                <a:latin typeface="Cambria Math"/>
                <a:cs typeface="Cambria Math"/>
              </a:rPr>
              <a:t>2</a:t>
            </a:r>
            <a:r>
              <a:rPr sz="2175" spc="839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sz="2000" spc="1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6882" y="3678682"/>
            <a:ext cx="1131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mbria Math"/>
                <a:cs typeface="Cambria Math"/>
              </a:rPr>
              <a:t>𝑟</a:t>
            </a:r>
            <a:r>
              <a:rPr sz="2175" spc="-37" baseline="-15325" dirty="0">
                <a:latin typeface="Cambria Math"/>
                <a:cs typeface="Cambria Math"/>
              </a:rPr>
              <a:t>2</a:t>
            </a:r>
            <a:r>
              <a:rPr sz="2000" spc="-25" dirty="0">
                <a:latin typeface="Cambria Math"/>
                <a:cs typeface="Cambria Math"/>
              </a:rPr>
              <a:t>(𝑎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⊥)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761" y="6136385"/>
            <a:ext cx="4249420" cy="431800"/>
          </a:xfrm>
          <a:custGeom>
            <a:avLst/>
            <a:gdLst/>
            <a:ahLst/>
            <a:cxnLst/>
            <a:rect l="l" t="t" r="r" b="b"/>
            <a:pathLst>
              <a:path w="4249420" h="431800">
                <a:moveTo>
                  <a:pt x="4248912" y="0"/>
                </a:moveTo>
                <a:lnTo>
                  <a:pt x="0" y="0"/>
                </a:lnTo>
                <a:lnTo>
                  <a:pt x="0" y="431291"/>
                </a:lnTo>
                <a:lnTo>
                  <a:pt x="4248912" y="431291"/>
                </a:lnTo>
                <a:lnTo>
                  <a:pt x="424891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72761" y="6136385"/>
            <a:ext cx="4249420" cy="43180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42900" marR="581025">
              <a:lnSpc>
                <a:spcPct val="100000"/>
              </a:lnSpc>
              <a:spcBef>
                <a:spcPts val="315"/>
              </a:spcBef>
            </a:pPr>
            <a:r>
              <a:rPr sz="1100" dirty="0">
                <a:latin typeface="Calibri Light"/>
                <a:cs typeface="Calibri Light"/>
              </a:rPr>
              <a:t>S. </a:t>
            </a:r>
            <a:r>
              <a:rPr sz="1100" spc="-5" dirty="0">
                <a:latin typeface="Calibri Light"/>
                <a:cs typeface="Calibri Light"/>
              </a:rPr>
              <a:t>Davidson,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H.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Garcia-Molina,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D.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Skeen.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Consistency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in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partitioned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networks.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ACM CSUR,</a:t>
            </a:r>
            <a:r>
              <a:rPr sz="1100" dirty="0">
                <a:latin typeface="Calibri Light"/>
                <a:cs typeface="Calibri Light"/>
              </a:rPr>
              <a:t> 17(3):341–370,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1985.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532" y="6262115"/>
            <a:ext cx="219456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413250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0" dirty="0"/>
              <a:t>The</a:t>
            </a:r>
            <a:r>
              <a:rPr sz="3700" spc="-105" dirty="0"/>
              <a:t> </a:t>
            </a:r>
            <a:r>
              <a:rPr sz="3700" spc="-35" dirty="0"/>
              <a:t>Database</a:t>
            </a:r>
            <a:r>
              <a:rPr sz="3700" spc="-110" dirty="0"/>
              <a:t> </a:t>
            </a:r>
            <a:r>
              <a:rPr sz="3700" spc="-25" dirty="0"/>
              <a:t>Explosion</a:t>
            </a:r>
            <a:endParaRPr sz="370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700" spc="-25" dirty="0">
                <a:solidFill>
                  <a:srgbClr val="7E7E7E"/>
                </a:solidFill>
              </a:rPr>
              <a:t>Sweetspots</a:t>
            </a:r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1458467"/>
            <a:ext cx="1793748" cy="551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6193" y="1958448"/>
            <a:ext cx="1826260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spc="-5" dirty="0">
                <a:latin typeface="Calibri Light"/>
                <a:cs typeface="Calibri Light"/>
              </a:rPr>
              <a:t>RDBMS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General-purpose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ACID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transactions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036" y="3121151"/>
            <a:ext cx="893930" cy="5682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0778" y="3686576"/>
            <a:ext cx="1796414" cy="105283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800" i="1" spc="-5" dirty="0">
                <a:latin typeface="Calibri Light"/>
                <a:cs typeface="Calibri Light"/>
              </a:rPr>
              <a:t>Wide-Column </a:t>
            </a:r>
            <a:r>
              <a:rPr sz="1800" i="1" spc="-10" dirty="0">
                <a:latin typeface="Calibri Light"/>
                <a:cs typeface="Calibri Light"/>
              </a:rPr>
              <a:t>Store</a:t>
            </a:r>
            <a:endParaRPr sz="1800">
              <a:latin typeface="Calibri Light"/>
              <a:cs typeface="Calibri Light"/>
            </a:endParaRPr>
          </a:p>
          <a:p>
            <a:pPr marL="12700" marR="165735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latin typeface="Calibri Light"/>
                <a:cs typeface="Calibri Light"/>
              </a:rPr>
              <a:t>Long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scans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over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structured</a:t>
            </a:r>
            <a:r>
              <a:rPr sz="2000" spc="-9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data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0900" y="1455419"/>
            <a:ext cx="1838951" cy="5013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63848" y="1988500"/>
            <a:ext cx="2335530" cy="105283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800" i="1" spc="-10" dirty="0">
                <a:latin typeface="Calibri Light"/>
                <a:cs typeface="Calibri Light"/>
              </a:rPr>
              <a:t>Parallel</a:t>
            </a:r>
            <a:r>
              <a:rPr sz="1800" i="1" spc="-5" dirty="0">
                <a:latin typeface="Calibri Light"/>
                <a:cs typeface="Calibri Light"/>
              </a:rPr>
              <a:t> DWH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A</a:t>
            </a:r>
            <a:r>
              <a:rPr sz="2000" spc="20" dirty="0">
                <a:latin typeface="Calibri Light"/>
                <a:cs typeface="Calibri Light"/>
              </a:rPr>
              <a:t>g</a:t>
            </a:r>
            <a:r>
              <a:rPr sz="2000" dirty="0">
                <a:latin typeface="Calibri Light"/>
                <a:cs typeface="Calibri Light"/>
              </a:rPr>
              <a:t>g</a:t>
            </a:r>
            <a:r>
              <a:rPr sz="2000" spc="-20" dirty="0">
                <a:latin typeface="Calibri Light"/>
                <a:cs typeface="Calibri Light"/>
              </a:rPr>
              <a:t>r</a:t>
            </a:r>
            <a:r>
              <a:rPr sz="2000" spc="5" dirty="0">
                <a:latin typeface="Calibri Light"/>
                <a:cs typeface="Calibri Light"/>
              </a:rPr>
              <a:t>e</a:t>
            </a:r>
            <a:r>
              <a:rPr sz="2000" spc="-40" dirty="0">
                <a:latin typeface="Calibri Light"/>
                <a:cs typeface="Calibri Light"/>
              </a:rPr>
              <a:t>g</a:t>
            </a:r>
            <a:r>
              <a:rPr sz="2000" spc="-20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ti</a:t>
            </a:r>
            <a:r>
              <a:rPr sz="2000" spc="-15" dirty="0">
                <a:latin typeface="Calibri Light"/>
                <a:cs typeface="Calibri Light"/>
              </a:rPr>
              <a:t>o</a:t>
            </a:r>
            <a:r>
              <a:rPr sz="2000" dirty="0">
                <a:latin typeface="Calibri Light"/>
                <a:cs typeface="Calibri Light"/>
              </a:rPr>
              <a:t>n</a:t>
            </a:r>
            <a:r>
              <a:rPr sz="2000" spc="-20" dirty="0">
                <a:latin typeface="Calibri Light"/>
                <a:cs typeface="Calibri Light"/>
              </a:rPr>
              <a:t>s</a:t>
            </a:r>
            <a:r>
              <a:rPr sz="2000" dirty="0">
                <a:latin typeface="Calibri Light"/>
                <a:cs typeface="Calibri Light"/>
              </a:rPr>
              <a:t>/</a:t>
            </a:r>
            <a:r>
              <a:rPr sz="2000" spc="-5" dirty="0">
                <a:latin typeface="Calibri Light"/>
                <a:cs typeface="Calibri Light"/>
              </a:rPr>
              <a:t>OLA</a:t>
            </a:r>
            <a:r>
              <a:rPr sz="2000" dirty="0">
                <a:latin typeface="Calibri Light"/>
                <a:cs typeface="Calibri Light"/>
              </a:rPr>
              <a:t>P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50" dirty="0">
                <a:latin typeface="Calibri Light"/>
                <a:cs typeface="Calibri Light"/>
              </a:rPr>
              <a:t>f</a:t>
            </a:r>
            <a:r>
              <a:rPr sz="2000" spc="-5" dirty="0">
                <a:latin typeface="Calibri Light"/>
                <a:cs typeface="Calibri Light"/>
              </a:rPr>
              <a:t>or  massive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data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amounts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9752" y="3211206"/>
            <a:ext cx="1554480" cy="4538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88867" y="3686576"/>
            <a:ext cx="1493520" cy="105283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800" i="1" spc="-5" dirty="0">
                <a:latin typeface="Calibri Light"/>
                <a:cs typeface="Calibri Light"/>
              </a:rPr>
              <a:t>Document</a:t>
            </a:r>
            <a:r>
              <a:rPr sz="1800" i="1" spc="-55" dirty="0">
                <a:latin typeface="Calibri Light"/>
                <a:cs typeface="Calibri Light"/>
              </a:rPr>
              <a:t> </a:t>
            </a:r>
            <a:r>
              <a:rPr sz="1800" i="1" spc="-10" dirty="0">
                <a:latin typeface="Calibri Light"/>
                <a:cs typeface="Calibri Light"/>
              </a:rPr>
              <a:t>Store</a:t>
            </a:r>
            <a:endParaRPr sz="1800">
              <a:latin typeface="Calibri Light"/>
              <a:cs typeface="Calibri Light"/>
            </a:endParaRPr>
          </a:p>
          <a:p>
            <a:pPr marL="12700" marR="16510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latin typeface="Calibri Light"/>
                <a:cs typeface="Calibri Light"/>
              </a:rPr>
              <a:t>Deeply</a:t>
            </a:r>
            <a:r>
              <a:rPr sz="2000" spc="-10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nested </a:t>
            </a:r>
            <a:r>
              <a:rPr sz="2000" spc="-434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data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models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34684" y="1546860"/>
            <a:ext cx="1138428" cy="3185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92190" y="1974149"/>
            <a:ext cx="1710055" cy="105283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800" i="1" spc="-5" dirty="0">
                <a:latin typeface="Calibri Light"/>
                <a:cs typeface="Calibri Light"/>
              </a:rPr>
              <a:t>NewSQL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High</a:t>
            </a:r>
            <a:r>
              <a:rPr sz="2000" spc="-9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throughput </a:t>
            </a:r>
            <a:r>
              <a:rPr sz="2000" spc="-434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relational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spc="-40" dirty="0">
                <a:latin typeface="Calibri Light"/>
                <a:cs typeface="Calibri Light"/>
              </a:rPr>
              <a:t>OLTP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2145" y="3254404"/>
            <a:ext cx="999289" cy="3171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57976" y="3676497"/>
            <a:ext cx="1599565" cy="1093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i="1" spc="-20" dirty="0">
                <a:latin typeface="Calibri Light"/>
                <a:cs typeface="Calibri Light"/>
              </a:rPr>
              <a:t>Key-Value</a:t>
            </a:r>
            <a:r>
              <a:rPr sz="2000" i="1" spc="-85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Store</a:t>
            </a:r>
            <a:endParaRPr sz="2000">
              <a:latin typeface="Calibri Light"/>
              <a:cs typeface="Calibri Light"/>
            </a:endParaRPr>
          </a:p>
          <a:p>
            <a:pPr marL="12700" marR="26034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latin typeface="Calibri Light"/>
                <a:cs typeface="Calibri Light"/>
              </a:rPr>
              <a:t>Large-scale </a:t>
            </a:r>
            <a:r>
              <a:rPr sz="2000" dirty="0">
                <a:latin typeface="Calibri Light"/>
                <a:cs typeface="Calibri Light"/>
              </a:rPr>
              <a:t> session</a:t>
            </a:r>
            <a:r>
              <a:rPr sz="2000" spc="-10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storage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240" y="4949952"/>
            <a:ext cx="1868424" cy="4572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23696" y="5415769"/>
            <a:ext cx="1791970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spc="-5" dirty="0">
                <a:latin typeface="Calibri Light"/>
                <a:cs typeface="Calibri Light"/>
              </a:rPr>
              <a:t>Graph</a:t>
            </a:r>
            <a:r>
              <a:rPr sz="1800" i="1" spc="-50" dirty="0">
                <a:latin typeface="Calibri Light"/>
                <a:cs typeface="Calibri Light"/>
              </a:rPr>
              <a:t> </a:t>
            </a:r>
            <a:r>
              <a:rPr sz="1800" i="1" spc="-5" dirty="0">
                <a:latin typeface="Calibri Light"/>
                <a:cs typeface="Calibri Light"/>
              </a:rPr>
              <a:t>Database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Graph</a:t>
            </a:r>
            <a:r>
              <a:rPr sz="2000" spc="-10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algorithms </a:t>
            </a:r>
            <a:r>
              <a:rPr sz="2000" spc="-434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&amp;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queries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3759" y="4993729"/>
            <a:ext cx="1130808" cy="36964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279140" y="5398091"/>
            <a:ext cx="2106930" cy="7473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dirty="0">
                <a:latin typeface="Calibri Light"/>
                <a:cs typeface="Calibri Light"/>
              </a:rPr>
              <a:t>In-Memory</a:t>
            </a:r>
            <a:r>
              <a:rPr sz="1800" i="1" spc="-30" dirty="0">
                <a:latin typeface="Calibri Light"/>
                <a:cs typeface="Calibri Light"/>
              </a:rPr>
              <a:t> </a:t>
            </a:r>
            <a:r>
              <a:rPr sz="1800" i="1" spc="-5" dirty="0">
                <a:latin typeface="Calibri Light"/>
                <a:cs typeface="Calibri Light"/>
              </a:rPr>
              <a:t>KV-Store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Counting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&amp;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statistics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59366" y="4915157"/>
            <a:ext cx="782738" cy="51874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157976" y="5415769"/>
            <a:ext cx="1907539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spc="-5" dirty="0">
                <a:latin typeface="Calibri Light"/>
                <a:cs typeface="Calibri Light"/>
              </a:rPr>
              <a:t>Wide-Column</a:t>
            </a:r>
            <a:r>
              <a:rPr sz="1800" i="1" spc="5" dirty="0">
                <a:latin typeface="Calibri Light"/>
                <a:cs typeface="Calibri Light"/>
              </a:rPr>
              <a:t> </a:t>
            </a:r>
            <a:r>
              <a:rPr sz="1800" i="1" spc="-10" dirty="0">
                <a:latin typeface="Calibri Light"/>
                <a:cs typeface="Calibri Light"/>
              </a:rPr>
              <a:t>Store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Massive </a:t>
            </a:r>
            <a:r>
              <a:rPr sz="2000" dirty="0">
                <a:latin typeface="Calibri Light"/>
                <a:cs typeface="Calibri Light"/>
              </a:rPr>
              <a:t>user-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generated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content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436" y="1907261"/>
            <a:ext cx="7677784" cy="8026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Font typeface="Verdana"/>
              <a:buChar char="◦"/>
              <a:tabLst>
                <a:tab pos="241300" algn="l"/>
              </a:tabLst>
            </a:pPr>
            <a:r>
              <a:rPr sz="2300" i="1" spc="-5" dirty="0">
                <a:latin typeface="Calibri Light"/>
                <a:cs typeface="Calibri Light"/>
              </a:rPr>
              <a:t>Agreement</a:t>
            </a:r>
            <a:r>
              <a:rPr sz="2300" spc="-5" dirty="0">
                <a:latin typeface="Calibri Light"/>
                <a:cs typeface="Calibri Light"/>
              </a:rPr>
              <a:t>: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No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two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processes</a:t>
            </a:r>
            <a:r>
              <a:rPr sz="2300" spc="-5" dirty="0">
                <a:latin typeface="Calibri Light"/>
                <a:cs typeface="Calibri Light"/>
              </a:rPr>
              <a:t> can commit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different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decisions</a:t>
            </a:r>
            <a:endParaRPr sz="23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241300" algn="l"/>
              </a:tabLst>
            </a:pPr>
            <a:r>
              <a:rPr sz="2300" i="1" spc="-20" dirty="0">
                <a:latin typeface="Calibri Light"/>
                <a:cs typeface="Calibri Light"/>
              </a:rPr>
              <a:t>Validity</a:t>
            </a:r>
            <a:r>
              <a:rPr sz="2300" i="1" spc="15" dirty="0">
                <a:latin typeface="Calibri Light"/>
                <a:cs typeface="Calibri Light"/>
              </a:rPr>
              <a:t> </a:t>
            </a:r>
            <a:r>
              <a:rPr sz="2300" i="1" spc="-5" dirty="0">
                <a:latin typeface="Calibri Light"/>
                <a:cs typeface="Calibri Light"/>
              </a:rPr>
              <a:t>(Non-triviality)</a:t>
            </a:r>
            <a:r>
              <a:rPr sz="2300" spc="-5" dirty="0">
                <a:latin typeface="Calibri Light"/>
                <a:cs typeface="Calibri Light"/>
              </a:rPr>
              <a:t>: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If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all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initial</a:t>
            </a:r>
            <a:r>
              <a:rPr sz="2300" spc="4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values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are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same,</a:t>
            </a:r>
            <a:r>
              <a:rPr sz="2300" spc="3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nodes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must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436" y="2645863"/>
            <a:ext cx="4781550" cy="8039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400"/>
              </a:spcBef>
            </a:pPr>
            <a:r>
              <a:rPr sz="2300" spc="-10" dirty="0">
                <a:latin typeface="Calibri Light"/>
                <a:cs typeface="Calibri Light"/>
              </a:rPr>
              <a:t>commit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that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value</a:t>
            </a:r>
            <a:endParaRPr sz="23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241300" algn="l"/>
              </a:tabLst>
            </a:pPr>
            <a:r>
              <a:rPr sz="2300" i="1" spc="-20" dirty="0">
                <a:latin typeface="Calibri Light"/>
                <a:cs typeface="Calibri Light"/>
              </a:rPr>
              <a:t>Termination</a:t>
            </a:r>
            <a:r>
              <a:rPr sz="2300" spc="-20" dirty="0">
                <a:latin typeface="Calibri Light"/>
                <a:cs typeface="Calibri Light"/>
              </a:rPr>
              <a:t>: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Nodes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commit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eventually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3422110"/>
            <a:ext cx="7429500" cy="24695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No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algorithm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i="1" spc="-10" dirty="0">
                <a:latin typeface="Calibri Light"/>
                <a:cs typeface="Calibri Light"/>
              </a:rPr>
              <a:t>guarantees</a:t>
            </a:r>
            <a:r>
              <a:rPr sz="2700" i="1" spc="-3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termination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(FLP)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Algorithms:</a:t>
            </a:r>
            <a:endParaRPr sz="2700">
              <a:latin typeface="Calibri Light"/>
              <a:cs typeface="Calibri Light"/>
            </a:endParaRPr>
          </a:p>
          <a:p>
            <a:pPr marL="524510" marR="5080" lvl="1" indent="-228600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40" dirty="0">
                <a:latin typeface="Calibri Light"/>
                <a:cs typeface="Calibri Light"/>
              </a:rPr>
              <a:t>Paxos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(e.g.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Google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Chubby,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Spanner,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Megastore,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Aerospike, </a:t>
            </a:r>
            <a:r>
              <a:rPr sz="2300" spc="-50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Cassandra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Lightweight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Transactions)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Raft</a:t>
            </a:r>
            <a:r>
              <a:rPr sz="2300" spc="-45" dirty="0">
                <a:latin typeface="Calibri Light"/>
                <a:cs typeface="Calibri Light"/>
              </a:rPr>
              <a:t> </a:t>
            </a:r>
            <a:r>
              <a:rPr sz="2300" spc="5" dirty="0">
                <a:latin typeface="Calibri Light"/>
                <a:cs typeface="Calibri Light"/>
              </a:rPr>
              <a:t>(e.g.</a:t>
            </a:r>
            <a:r>
              <a:rPr sz="2300" spc="-4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RethinkDB,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etcd</a:t>
            </a:r>
            <a:r>
              <a:rPr sz="2300" spc="-2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service)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5" dirty="0">
                <a:latin typeface="Calibri Light"/>
                <a:cs typeface="Calibri Light"/>
              </a:rPr>
              <a:t>Zookeeper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Atomic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Broadcast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(ZAB)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01879"/>
            <a:ext cx="3767454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Impossibility</a:t>
            </a:r>
            <a:r>
              <a:rPr sz="3700" spc="-120" dirty="0"/>
              <a:t> </a:t>
            </a:r>
            <a:r>
              <a:rPr sz="3700" spc="-35" dirty="0"/>
              <a:t>Results</a:t>
            </a:r>
            <a:endParaRPr sz="3700"/>
          </a:p>
        </p:txBody>
      </p:sp>
      <p:sp>
        <p:nvSpPr>
          <p:cNvPr id="6" name="object 6"/>
          <p:cNvSpPr txBox="1"/>
          <p:nvPr/>
        </p:nvSpPr>
        <p:spPr>
          <a:xfrm>
            <a:off x="535940" y="675928"/>
            <a:ext cx="3233420" cy="125476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900" spc="-25" dirty="0">
                <a:solidFill>
                  <a:srgbClr val="7E7E7E"/>
                </a:solidFill>
                <a:latin typeface="Calibri Light"/>
                <a:cs typeface="Calibri Light"/>
              </a:rPr>
              <a:t>Consensus</a:t>
            </a:r>
            <a:r>
              <a:rPr sz="2900" spc="-10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900" spc="-25" dirty="0">
                <a:solidFill>
                  <a:srgbClr val="7E7E7E"/>
                </a:solidFill>
                <a:latin typeface="Calibri Light"/>
                <a:cs typeface="Calibri Light"/>
              </a:rPr>
              <a:t>Algorithms</a:t>
            </a:r>
            <a:endParaRPr sz="29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42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10" dirty="0">
                <a:latin typeface="Calibri Light"/>
                <a:cs typeface="Calibri Light"/>
              </a:rPr>
              <a:t>Consensus:</a:t>
            </a:r>
            <a:endParaRPr sz="270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43371" y="972311"/>
            <a:ext cx="1748155" cy="1414780"/>
            <a:chOff x="5643371" y="972311"/>
            <a:chExt cx="1748155" cy="1414780"/>
          </a:xfrm>
        </p:grpSpPr>
        <p:sp>
          <p:nvSpPr>
            <p:cNvPr id="8" name="object 8"/>
            <p:cNvSpPr/>
            <p:nvPr/>
          </p:nvSpPr>
          <p:spPr>
            <a:xfrm>
              <a:off x="5653277" y="982217"/>
              <a:ext cx="1728470" cy="1394460"/>
            </a:xfrm>
            <a:custGeom>
              <a:avLst/>
              <a:gdLst/>
              <a:ahLst/>
              <a:cxnLst/>
              <a:rect l="l" t="t" r="r" b="b"/>
              <a:pathLst>
                <a:path w="1728470" h="1394460">
                  <a:moveTo>
                    <a:pt x="720089" y="790956"/>
                  </a:moveTo>
                  <a:lnTo>
                    <a:pt x="288036" y="790956"/>
                  </a:lnTo>
                  <a:lnTo>
                    <a:pt x="108838" y="1394460"/>
                  </a:lnTo>
                  <a:lnTo>
                    <a:pt x="720089" y="790956"/>
                  </a:lnTo>
                  <a:close/>
                </a:path>
                <a:path w="1728470" h="1394460">
                  <a:moveTo>
                    <a:pt x="1596390" y="0"/>
                  </a:moveTo>
                  <a:lnTo>
                    <a:pt x="131825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6"/>
                  </a:lnTo>
                  <a:lnTo>
                    <a:pt x="0" y="659130"/>
                  </a:lnTo>
                  <a:lnTo>
                    <a:pt x="6723" y="700783"/>
                  </a:lnTo>
                  <a:lnTo>
                    <a:pt x="25444" y="736969"/>
                  </a:lnTo>
                  <a:lnTo>
                    <a:pt x="53986" y="765511"/>
                  </a:lnTo>
                  <a:lnTo>
                    <a:pt x="90172" y="784232"/>
                  </a:lnTo>
                  <a:lnTo>
                    <a:pt x="131825" y="790956"/>
                  </a:lnTo>
                  <a:lnTo>
                    <a:pt x="1596390" y="790956"/>
                  </a:lnTo>
                  <a:lnTo>
                    <a:pt x="1638043" y="784232"/>
                  </a:lnTo>
                  <a:lnTo>
                    <a:pt x="1674229" y="765511"/>
                  </a:lnTo>
                  <a:lnTo>
                    <a:pt x="1702771" y="736969"/>
                  </a:lnTo>
                  <a:lnTo>
                    <a:pt x="1721492" y="700783"/>
                  </a:lnTo>
                  <a:lnTo>
                    <a:pt x="1728216" y="659130"/>
                  </a:lnTo>
                  <a:lnTo>
                    <a:pt x="1728216" y="131826"/>
                  </a:lnTo>
                  <a:lnTo>
                    <a:pt x="1721492" y="90172"/>
                  </a:lnTo>
                  <a:lnTo>
                    <a:pt x="1702771" y="53986"/>
                  </a:lnTo>
                  <a:lnTo>
                    <a:pt x="1674229" y="25444"/>
                  </a:lnTo>
                  <a:lnTo>
                    <a:pt x="1638043" y="6723"/>
                  </a:lnTo>
                  <a:lnTo>
                    <a:pt x="159639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3277" y="982217"/>
              <a:ext cx="1728470" cy="1394460"/>
            </a:xfrm>
            <a:custGeom>
              <a:avLst/>
              <a:gdLst/>
              <a:ahLst/>
              <a:cxnLst/>
              <a:rect l="l" t="t" r="r" b="b"/>
              <a:pathLst>
                <a:path w="1728470" h="1394460">
                  <a:moveTo>
                    <a:pt x="0" y="131826"/>
                  </a:moveTo>
                  <a:lnTo>
                    <a:pt x="6723" y="90172"/>
                  </a:lnTo>
                  <a:lnTo>
                    <a:pt x="25444" y="53986"/>
                  </a:lnTo>
                  <a:lnTo>
                    <a:pt x="53986" y="25444"/>
                  </a:lnTo>
                  <a:lnTo>
                    <a:pt x="90172" y="6723"/>
                  </a:lnTo>
                  <a:lnTo>
                    <a:pt x="131825" y="0"/>
                  </a:lnTo>
                  <a:lnTo>
                    <a:pt x="288036" y="0"/>
                  </a:lnTo>
                  <a:lnTo>
                    <a:pt x="720089" y="0"/>
                  </a:lnTo>
                  <a:lnTo>
                    <a:pt x="1596390" y="0"/>
                  </a:lnTo>
                  <a:lnTo>
                    <a:pt x="1638043" y="6723"/>
                  </a:lnTo>
                  <a:lnTo>
                    <a:pt x="1674229" y="25444"/>
                  </a:lnTo>
                  <a:lnTo>
                    <a:pt x="1702771" y="53986"/>
                  </a:lnTo>
                  <a:lnTo>
                    <a:pt x="1721492" y="90172"/>
                  </a:lnTo>
                  <a:lnTo>
                    <a:pt x="1728216" y="131826"/>
                  </a:lnTo>
                  <a:lnTo>
                    <a:pt x="1728216" y="461391"/>
                  </a:lnTo>
                  <a:lnTo>
                    <a:pt x="1728216" y="659130"/>
                  </a:lnTo>
                  <a:lnTo>
                    <a:pt x="1721492" y="700783"/>
                  </a:lnTo>
                  <a:lnTo>
                    <a:pt x="1702771" y="736969"/>
                  </a:lnTo>
                  <a:lnTo>
                    <a:pt x="1674229" y="765511"/>
                  </a:lnTo>
                  <a:lnTo>
                    <a:pt x="1638043" y="784232"/>
                  </a:lnTo>
                  <a:lnTo>
                    <a:pt x="1596390" y="790956"/>
                  </a:lnTo>
                  <a:lnTo>
                    <a:pt x="720089" y="790956"/>
                  </a:lnTo>
                  <a:lnTo>
                    <a:pt x="108838" y="1394460"/>
                  </a:lnTo>
                  <a:lnTo>
                    <a:pt x="288036" y="790956"/>
                  </a:lnTo>
                  <a:lnTo>
                    <a:pt x="131825" y="790956"/>
                  </a:lnTo>
                  <a:lnTo>
                    <a:pt x="90172" y="784232"/>
                  </a:lnTo>
                  <a:lnTo>
                    <a:pt x="53986" y="765511"/>
                  </a:lnTo>
                  <a:lnTo>
                    <a:pt x="25444" y="736969"/>
                  </a:lnTo>
                  <a:lnTo>
                    <a:pt x="6723" y="700783"/>
                  </a:lnTo>
                  <a:lnTo>
                    <a:pt x="0" y="659130"/>
                  </a:lnTo>
                  <a:lnTo>
                    <a:pt x="0" y="461391"/>
                  </a:lnTo>
                  <a:lnTo>
                    <a:pt x="0" y="13182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70626" y="1036065"/>
            <a:ext cx="11214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Safety </a:t>
            </a:r>
            <a:r>
              <a:rPr sz="2000" b="1" spc="-5" dirty="0">
                <a:latin typeface="Calibri"/>
                <a:cs typeface="Calibri"/>
              </a:rPr>
              <a:t> 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operties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53100" y="2692907"/>
            <a:ext cx="2357755" cy="812800"/>
            <a:chOff x="5753100" y="2692907"/>
            <a:chExt cx="2357755" cy="812800"/>
          </a:xfrm>
        </p:grpSpPr>
        <p:sp>
          <p:nvSpPr>
            <p:cNvPr id="12" name="object 12"/>
            <p:cNvSpPr/>
            <p:nvPr/>
          </p:nvSpPr>
          <p:spPr>
            <a:xfrm>
              <a:off x="5763005" y="2702813"/>
              <a:ext cx="2338070" cy="792480"/>
            </a:xfrm>
            <a:custGeom>
              <a:avLst/>
              <a:gdLst/>
              <a:ahLst/>
              <a:cxnLst/>
              <a:rect l="l" t="t" r="r" b="b"/>
              <a:pathLst>
                <a:path w="2338070" h="792479">
                  <a:moveTo>
                    <a:pt x="2205736" y="0"/>
                  </a:moveTo>
                  <a:lnTo>
                    <a:pt x="741679" y="0"/>
                  </a:lnTo>
                  <a:lnTo>
                    <a:pt x="699950" y="6738"/>
                  </a:lnTo>
                  <a:lnTo>
                    <a:pt x="663695" y="25497"/>
                  </a:lnTo>
                  <a:lnTo>
                    <a:pt x="635097" y="54095"/>
                  </a:lnTo>
                  <a:lnTo>
                    <a:pt x="616338" y="90350"/>
                  </a:lnTo>
                  <a:lnTo>
                    <a:pt x="609600" y="132080"/>
                  </a:lnTo>
                  <a:lnTo>
                    <a:pt x="609600" y="462280"/>
                  </a:lnTo>
                  <a:lnTo>
                    <a:pt x="0" y="547624"/>
                  </a:lnTo>
                  <a:lnTo>
                    <a:pt x="609600" y="660400"/>
                  </a:lnTo>
                  <a:lnTo>
                    <a:pt x="616338" y="702129"/>
                  </a:lnTo>
                  <a:lnTo>
                    <a:pt x="635097" y="738384"/>
                  </a:lnTo>
                  <a:lnTo>
                    <a:pt x="663695" y="766982"/>
                  </a:lnTo>
                  <a:lnTo>
                    <a:pt x="699950" y="785741"/>
                  </a:lnTo>
                  <a:lnTo>
                    <a:pt x="741679" y="792480"/>
                  </a:lnTo>
                  <a:lnTo>
                    <a:pt x="2205736" y="792480"/>
                  </a:lnTo>
                  <a:lnTo>
                    <a:pt x="2247465" y="785741"/>
                  </a:lnTo>
                  <a:lnTo>
                    <a:pt x="2283720" y="766982"/>
                  </a:lnTo>
                  <a:lnTo>
                    <a:pt x="2312318" y="738384"/>
                  </a:lnTo>
                  <a:lnTo>
                    <a:pt x="2331077" y="702129"/>
                  </a:lnTo>
                  <a:lnTo>
                    <a:pt x="2337816" y="660400"/>
                  </a:lnTo>
                  <a:lnTo>
                    <a:pt x="2337816" y="132080"/>
                  </a:lnTo>
                  <a:lnTo>
                    <a:pt x="2331077" y="90350"/>
                  </a:lnTo>
                  <a:lnTo>
                    <a:pt x="2312318" y="54095"/>
                  </a:lnTo>
                  <a:lnTo>
                    <a:pt x="2283720" y="25497"/>
                  </a:lnTo>
                  <a:lnTo>
                    <a:pt x="2247465" y="6738"/>
                  </a:lnTo>
                  <a:lnTo>
                    <a:pt x="220573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3005" y="2702813"/>
              <a:ext cx="2338070" cy="792480"/>
            </a:xfrm>
            <a:custGeom>
              <a:avLst/>
              <a:gdLst/>
              <a:ahLst/>
              <a:cxnLst/>
              <a:rect l="l" t="t" r="r" b="b"/>
              <a:pathLst>
                <a:path w="2338070" h="792479">
                  <a:moveTo>
                    <a:pt x="609600" y="132080"/>
                  </a:moveTo>
                  <a:lnTo>
                    <a:pt x="616338" y="90350"/>
                  </a:lnTo>
                  <a:lnTo>
                    <a:pt x="635097" y="54095"/>
                  </a:lnTo>
                  <a:lnTo>
                    <a:pt x="663695" y="25497"/>
                  </a:lnTo>
                  <a:lnTo>
                    <a:pt x="699950" y="6738"/>
                  </a:lnTo>
                  <a:lnTo>
                    <a:pt x="741679" y="0"/>
                  </a:lnTo>
                  <a:lnTo>
                    <a:pt x="897636" y="0"/>
                  </a:lnTo>
                  <a:lnTo>
                    <a:pt x="1329690" y="0"/>
                  </a:lnTo>
                  <a:lnTo>
                    <a:pt x="2205736" y="0"/>
                  </a:lnTo>
                  <a:lnTo>
                    <a:pt x="2247465" y="6738"/>
                  </a:lnTo>
                  <a:lnTo>
                    <a:pt x="2283720" y="25497"/>
                  </a:lnTo>
                  <a:lnTo>
                    <a:pt x="2312318" y="54095"/>
                  </a:lnTo>
                  <a:lnTo>
                    <a:pt x="2331077" y="90350"/>
                  </a:lnTo>
                  <a:lnTo>
                    <a:pt x="2337816" y="132080"/>
                  </a:lnTo>
                  <a:lnTo>
                    <a:pt x="2337816" y="462280"/>
                  </a:lnTo>
                  <a:lnTo>
                    <a:pt x="2337816" y="660400"/>
                  </a:lnTo>
                  <a:lnTo>
                    <a:pt x="2331077" y="702129"/>
                  </a:lnTo>
                  <a:lnTo>
                    <a:pt x="2312318" y="738384"/>
                  </a:lnTo>
                  <a:lnTo>
                    <a:pt x="2283720" y="766982"/>
                  </a:lnTo>
                  <a:lnTo>
                    <a:pt x="2247465" y="785741"/>
                  </a:lnTo>
                  <a:lnTo>
                    <a:pt x="2205736" y="792480"/>
                  </a:lnTo>
                  <a:lnTo>
                    <a:pt x="1329690" y="792480"/>
                  </a:lnTo>
                  <a:lnTo>
                    <a:pt x="897636" y="792480"/>
                  </a:lnTo>
                  <a:lnTo>
                    <a:pt x="741679" y="792480"/>
                  </a:lnTo>
                  <a:lnTo>
                    <a:pt x="699950" y="785741"/>
                  </a:lnTo>
                  <a:lnTo>
                    <a:pt x="663695" y="766982"/>
                  </a:lnTo>
                  <a:lnTo>
                    <a:pt x="635097" y="738384"/>
                  </a:lnTo>
                  <a:lnTo>
                    <a:pt x="616338" y="702129"/>
                  </a:lnTo>
                  <a:lnTo>
                    <a:pt x="609600" y="660400"/>
                  </a:lnTo>
                  <a:lnTo>
                    <a:pt x="0" y="547624"/>
                  </a:lnTo>
                  <a:lnTo>
                    <a:pt x="609600" y="462280"/>
                  </a:lnTo>
                  <a:lnTo>
                    <a:pt x="609600" y="13208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90842" y="2757677"/>
            <a:ext cx="9493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Liveness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operty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29350" y="6311644"/>
            <a:ext cx="2735580" cy="429895"/>
          </a:xfrm>
          <a:custGeom>
            <a:avLst/>
            <a:gdLst/>
            <a:ahLst/>
            <a:cxnLst/>
            <a:rect l="l" t="t" r="r" b="b"/>
            <a:pathLst>
              <a:path w="2735579" h="429895">
                <a:moveTo>
                  <a:pt x="2735579" y="0"/>
                </a:moveTo>
                <a:lnTo>
                  <a:pt x="0" y="0"/>
                </a:lnTo>
                <a:lnTo>
                  <a:pt x="0" y="429768"/>
                </a:lnTo>
                <a:lnTo>
                  <a:pt x="2735579" y="429768"/>
                </a:lnTo>
                <a:lnTo>
                  <a:pt x="27355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29350" y="6311644"/>
            <a:ext cx="273558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265" marR="17843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latin typeface="Calibri Light"/>
                <a:cs typeface="Calibri Light"/>
              </a:rPr>
              <a:t>Lynch, Nancy </a:t>
            </a:r>
            <a:r>
              <a:rPr sz="1100" spc="-5" dirty="0">
                <a:latin typeface="Calibri Light"/>
                <a:cs typeface="Calibri Light"/>
              </a:rPr>
              <a:t>A. </a:t>
            </a:r>
            <a:r>
              <a:rPr sz="1100" i="1" spc="-5" dirty="0">
                <a:latin typeface="Calibri Light"/>
                <a:cs typeface="Calibri Light"/>
              </a:rPr>
              <a:t>Distributed </a:t>
            </a:r>
            <a:r>
              <a:rPr sz="1100" i="1" dirty="0">
                <a:latin typeface="Calibri Light"/>
                <a:cs typeface="Calibri Light"/>
              </a:rPr>
              <a:t>algorithms</a:t>
            </a:r>
            <a:r>
              <a:rPr sz="1100" dirty="0">
                <a:latin typeface="Calibri Light"/>
                <a:cs typeface="Calibri Light"/>
              </a:rPr>
              <a:t>.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Morgan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Kaufmann,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1996.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1259" y="6429755"/>
            <a:ext cx="219456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71716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ACID</a:t>
            </a:r>
            <a:r>
              <a:rPr sz="4100" spc="-130" dirty="0"/>
              <a:t> </a:t>
            </a:r>
            <a:r>
              <a:rPr sz="4100" spc="-25" dirty="0"/>
              <a:t>vs</a:t>
            </a:r>
            <a:r>
              <a:rPr sz="4100" spc="-75" dirty="0"/>
              <a:t> </a:t>
            </a:r>
            <a:r>
              <a:rPr sz="4100" spc="-40" dirty="0"/>
              <a:t>BASE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155" y="1393697"/>
            <a:ext cx="1539144" cy="26525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1241" y="1450340"/>
            <a:ext cx="927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CID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5357" y="2552192"/>
            <a:ext cx="8769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tomicity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0870" y="3480561"/>
            <a:ext cx="10680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onsistency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13888" y="2162555"/>
            <a:ext cx="1391920" cy="2811780"/>
            <a:chOff x="2913888" y="2162555"/>
            <a:chExt cx="1391920" cy="2811780"/>
          </a:xfrm>
        </p:grpSpPr>
        <p:sp>
          <p:nvSpPr>
            <p:cNvPr id="8" name="object 8"/>
            <p:cNvSpPr/>
            <p:nvPr/>
          </p:nvSpPr>
          <p:spPr>
            <a:xfrm>
              <a:off x="2913888" y="2162555"/>
              <a:ext cx="175895" cy="2440305"/>
            </a:xfrm>
            <a:custGeom>
              <a:avLst/>
              <a:gdLst/>
              <a:ahLst/>
              <a:cxnLst/>
              <a:rect l="l" t="t" r="r" b="b"/>
              <a:pathLst>
                <a:path w="175894" h="2440304">
                  <a:moveTo>
                    <a:pt x="10922" y="0"/>
                  </a:moveTo>
                  <a:lnTo>
                    <a:pt x="0" y="0"/>
                  </a:lnTo>
                  <a:lnTo>
                    <a:pt x="0" y="2412873"/>
                  </a:lnTo>
                  <a:lnTo>
                    <a:pt x="2160" y="2423535"/>
                  </a:lnTo>
                  <a:lnTo>
                    <a:pt x="8048" y="2432256"/>
                  </a:lnTo>
                  <a:lnTo>
                    <a:pt x="16769" y="2438144"/>
                  </a:lnTo>
                  <a:lnTo>
                    <a:pt x="27431" y="2440305"/>
                  </a:lnTo>
                  <a:lnTo>
                    <a:pt x="175894" y="2440305"/>
                  </a:lnTo>
                  <a:lnTo>
                    <a:pt x="175894" y="2429256"/>
                  </a:lnTo>
                  <a:lnTo>
                    <a:pt x="18287" y="2429256"/>
                  </a:lnTo>
                  <a:lnTo>
                    <a:pt x="10922" y="2421890"/>
                  </a:lnTo>
                  <a:lnTo>
                    <a:pt x="10922" y="0"/>
                  </a:lnTo>
                  <a:close/>
                </a:path>
                <a:path w="175894" h="2440304">
                  <a:moveTo>
                    <a:pt x="54863" y="0"/>
                  </a:moveTo>
                  <a:lnTo>
                    <a:pt x="21970" y="0"/>
                  </a:lnTo>
                  <a:lnTo>
                    <a:pt x="21970" y="2415794"/>
                  </a:lnTo>
                  <a:lnTo>
                    <a:pt x="24384" y="2418334"/>
                  </a:lnTo>
                  <a:lnTo>
                    <a:pt x="175894" y="2418334"/>
                  </a:lnTo>
                  <a:lnTo>
                    <a:pt x="175894" y="2385441"/>
                  </a:lnTo>
                  <a:lnTo>
                    <a:pt x="54863" y="2385441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A8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3335" y="4178045"/>
              <a:ext cx="1242060" cy="796290"/>
            </a:xfrm>
            <a:custGeom>
              <a:avLst/>
              <a:gdLst/>
              <a:ahLst/>
              <a:cxnLst/>
              <a:rect l="l" t="t" r="r" b="b"/>
              <a:pathLst>
                <a:path w="1242060" h="796289">
                  <a:moveTo>
                    <a:pt x="1210341" y="768350"/>
                  </a:moveTo>
                  <a:lnTo>
                    <a:pt x="31654" y="768350"/>
                  </a:lnTo>
                  <a:lnTo>
                    <a:pt x="45878" y="779779"/>
                  </a:lnTo>
                  <a:lnTo>
                    <a:pt x="54260" y="784859"/>
                  </a:lnTo>
                  <a:lnTo>
                    <a:pt x="63404" y="789939"/>
                  </a:lnTo>
                  <a:lnTo>
                    <a:pt x="82454" y="795019"/>
                  </a:lnTo>
                  <a:lnTo>
                    <a:pt x="92614" y="796289"/>
                  </a:lnTo>
                  <a:lnTo>
                    <a:pt x="1152175" y="796289"/>
                  </a:lnTo>
                  <a:lnTo>
                    <a:pt x="1190021" y="783589"/>
                  </a:lnTo>
                  <a:lnTo>
                    <a:pt x="1196117" y="779779"/>
                  </a:lnTo>
                  <a:lnTo>
                    <a:pt x="1197260" y="779779"/>
                  </a:lnTo>
                  <a:lnTo>
                    <a:pt x="1199292" y="778509"/>
                  </a:lnTo>
                  <a:lnTo>
                    <a:pt x="1210341" y="768350"/>
                  </a:lnTo>
                  <a:close/>
                </a:path>
                <a:path w="1242060" h="796289">
                  <a:moveTo>
                    <a:pt x="1149381" y="0"/>
                  </a:moveTo>
                  <a:lnTo>
                    <a:pt x="89820" y="0"/>
                  </a:lnTo>
                  <a:lnTo>
                    <a:pt x="70262" y="5079"/>
                  </a:lnTo>
                  <a:lnTo>
                    <a:pt x="30257" y="29209"/>
                  </a:lnTo>
                  <a:lnTo>
                    <a:pt x="7397" y="63500"/>
                  </a:lnTo>
                  <a:lnTo>
                    <a:pt x="0" y="698500"/>
                  </a:lnTo>
                  <a:lnTo>
                    <a:pt x="666" y="707389"/>
                  </a:lnTo>
                  <a:lnTo>
                    <a:pt x="12858" y="745489"/>
                  </a:lnTo>
                  <a:lnTo>
                    <a:pt x="16541" y="750569"/>
                  </a:lnTo>
                  <a:lnTo>
                    <a:pt x="18827" y="754379"/>
                  </a:lnTo>
                  <a:lnTo>
                    <a:pt x="27844" y="765809"/>
                  </a:lnTo>
                  <a:lnTo>
                    <a:pt x="28987" y="767079"/>
                  </a:lnTo>
                  <a:lnTo>
                    <a:pt x="30257" y="768350"/>
                  </a:lnTo>
                  <a:lnTo>
                    <a:pt x="1211611" y="768350"/>
                  </a:lnTo>
                  <a:lnTo>
                    <a:pt x="1212881" y="767079"/>
                  </a:lnTo>
                  <a:lnTo>
                    <a:pt x="1214024" y="765809"/>
                  </a:lnTo>
                  <a:lnTo>
                    <a:pt x="1215026" y="764539"/>
                  </a:lnTo>
                  <a:lnTo>
                    <a:pt x="101631" y="764539"/>
                  </a:lnTo>
                  <a:lnTo>
                    <a:pt x="94265" y="763269"/>
                  </a:lnTo>
                  <a:lnTo>
                    <a:pt x="52990" y="744219"/>
                  </a:lnTo>
                  <a:lnTo>
                    <a:pt x="34194" y="708659"/>
                  </a:lnTo>
                  <a:lnTo>
                    <a:pt x="32861" y="100329"/>
                  </a:lnTo>
                  <a:lnTo>
                    <a:pt x="33178" y="93979"/>
                  </a:lnTo>
                  <a:lnTo>
                    <a:pt x="52990" y="53339"/>
                  </a:lnTo>
                  <a:lnTo>
                    <a:pt x="94900" y="33019"/>
                  </a:lnTo>
                  <a:lnTo>
                    <a:pt x="1214913" y="33019"/>
                  </a:lnTo>
                  <a:lnTo>
                    <a:pt x="1212881" y="30479"/>
                  </a:lnTo>
                  <a:lnTo>
                    <a:pt x="1210341" y="27939"/>
                  </a:lnTo>
                  <a:lnTo>
                    <a:pt x="1199292" y="19050"/>
                  </a:lnTo>
                  <a:lnTo>
                    <a:pt x="1197260" y="17779"/>
                  </a:lnTo>
                  <a:lnTo>
                    <a:pt x="1196117" y="16509"/>
                  </a:lnTo>
                  <a:lnTo>
                    <a:pt x="1187735" y="11429"/>
                  </a:lnTo>
                  <a:lnTo>
                    <a:pt x="1178591" y="7619"/>
                  </a:lnTo>
                  <a:lnTo>
                    <a:pt x="1169193" y="3809"/>
                  </a:lnTo>
                  <a:lnTo>
                    <a:pt x="1159541" y="1269"/>
                  </a:lnTo>
                  <a:lnTo>
                    <a:pt x="1149381" y="0"/>
                  </a:lnTo>
                  <a:close/>
                </a:path>
                <a:path w="1242060" h="796289">
                  <a:moveTo>
                    <a:pt x="1214913" y="33019"/>
                  </a:moveTo>
                  <a:lnTo>
                    <a:pt x="1147730" y="33019"/>
                  </a:lnTo>
                  <a:lnTo>
                    <a:pt x="1161065" y="35559"/>
                  </a:lnTo>
                  <a:lnTo>
                    <a:pt x="1167415" y="38100"/>
                  </a:lnTo>
                  <a:lnTo>
                    <a:pt x="1197641" y="63500"/>
                  </a:lnTo>
                  <a:lnTo>
                    <a:pt x="1208944" y="697229"/>
                  </a:lnTo>
                  <a:lnTo>
                    <a:pt x="1208690" y="702309"/>
                  </a:lnTo>
                  <a:lnTo>
                    <a:pt x="1207547" y="709929"/>
                  </a:lnTo>
                  <a:lnTo>
                    <a:pt x="1205896" y="716279"/>
                  </a:lnTo>
                  <a:lnTo>
                    <a:pt x="1203610" y="722629"/>
                  </a:lnTo>
                  <a:lnTo>
                    <a:pt x="1200689" y="727709"/>
                  </a:lnTo>
                  <a:lnTo>
                    <a:pt x="1197387" y="734059"/>
                  </a:lnTo>
                  <a:lnTo>
                    <a:pt x="1166907" y="758189"/>
                  </a:lnTo>
                  <a:lnTo>
                    <a:pt x="1140110" y="764539"/>
                  </a:lnTo>
                  <a:lnTo>
                    <a:pt x="1215026" y="764539"/>
                  </a:lnTo>
                  <a:lnTo>
                    <a:pt x="1223041" y="754379"/>
                  </a:lnTo>
                  <a:lnTo>
                    <a:pt x="1225327" y="750569"/>
                  </a:lnTo>
                  <a:lnTo>
                    <a:pt x="1230280" y="742950"/>
                  </a:lnTo>
                  <a:lnTo>
                    <a:pt x="1241583" y="704850"/>
                  </a:lnTo>
                  <a:lnTo>
                    <a:pt x="1241964" y="100329"/>
                  </a:lnTo>
                  <a:lnTo>
                    <a:pt x="1241202" y="90169"/>
                  </a:lnTo>
                  <a:lnTo>
                    <a:pt x="1229010" y="52069"/>
                  </a:lnTo>
                  <a:lnTo>
                    <a:pt x="1223041" y="43179"/>
                  </a:lnTo>
                  <a:lnTo>
                    <a:pt x="1214913" y="33019"/>
                  </a:lnTo>
                  <a:close/>
                </a:path>
                <a:path w="1242060" h="796289">
                  <a:moveTo>
                    <a:pt x="1152810" y="44450"/>
                  </a:moveTo>
                  <a:lnTo>
                    <a:pt x="90709" y="44450"/>
                  </a:lnTo>
                  <a:lnTo>
                    <a:pt x="85121" y="45719"/>
                  </a:lnTo>
                  <a:lnTo>
                    <a:pt x="74707" y="50800"/>
                  </a:lnTo>
                  <a:lnTo>
                    <a:pt x="70516" y="52069"/>
                  </a:lnTo>
                  <a:lnTo>
                    <a:pt x="46640" y="83819"/>
                  </a:lnTo>
                  <a:lnTo>
                    <a:pt x="43821" y="697229"/>
                  </a:lnTo>
                  <a:lnTo>
                    <a:pt x="43973" y="701039"/>
                  </a:lnTo>
                  <a:lnTo>
                    <a:pt x="60737" y="736600"/>
                  </a:lnTo>
                  <a:lnTo>
                    <a:pt x="94773" y="753109"/>
                  </a:lnTo>
                  <a:lnTo>
                    <a:pt x="1145444" y="753109"/>
                  </a:lnTo>
                  <a:lnTo>
                    <a:pt x="1156874" y="750569"/>
                  </a:lnTo>
                  <a:lnTo>
                    <a:pt x="1162081" y="749300"/>
                  </a:lnTo>
                  <a:lnTo>
                    <a:pt x="1167161" y="746759"/>
                  </a:lnTo>
                  <a:lnTo>
                    <a:pt x="1172241" y="742950"/>
                  </a:lnTo>
                  <a:lnTo>
                    <a:pt x="1174019" y="741679"/>
                  </a:lnTo>
                  <a:lnTo>
                    <a:pt x="95408" y="741679"/>
                  </a:lnTo>
                  <a:lnTo>
                    <a:pt x="90963" y="740409"/>
                  </a:lnTo>
                  <a:lnTo>
                    <a:pt x="86264" y="739139"/>
                  </a:lnTo>
                  <a:lnTo>
                    <a:pt x="57816" y="712469"/>
                  </a:lnTo>
                  <a:lnTo>
                    <a:pt x="54768" y="698500"/>
                  </a:lnTo>
                  <a:lnTo>
                    <a:pt x="54844" y="100329"/>
                  </a:lnTo>
                  <a:lnTo>
                    <a:pt x="77501" y="60959"/>
                  </a:lnTo>
                  <a:lnTo>
                    <a:pt x="80422" y="59689"/>
                  </a:lnTo>
                  <a:lnTo>
                    <a:pt x="84613" y="57150"/>
                  </a:lnTo>
                  <a:lnTo>
                    <a:pt x="88804" y="55879"/>
                  </a:lnTo>
                  <a:lnTo>
                    <a:pt x="93376" y="55879"/>
                  </a:lnTo>
                  <a:lnTo>
                    <a:pt x="98202" y="54609"/>
                  </a:lnTo>
                  <a:lnTo>
                    <a:pt x="1173723" y="54609"/>
                  </a:lnTo>
                  <a:lnTo>
                    <a:pt x="1172241" y="53339"/>
                  </a:lnTo>
                  <a:lnTo>
                    <a:pt x="1168558" y="50800"/>
                  </a:lnTo>
                  <a:lnTo>
                    <a:pt x="1163732" y="48259"/>
                  </a:lnTo>
                  <a:lnTo>
                    <a:pt x="1158398" y="46989"/>
                  </a:lnTo>
                  <a:lnTo>
                    <a:pt x="1152810" y="44450"/>
                  </a:lnTo>
                  <a:close/>
                </a:path>
                <a:path w="1242060" h="796289">
                  <a:moveTo>
                    <a:pt x="1173723" y="54609"/>
                  </a:moveTo>
                  <a:lnTo>
                    <a:pt x="1146587" y="54609"/>
                  </a:lnTo>
                  <a:lnTo>
                    <a:pt x="1151032" y="55879"/>
                  </a:lnTo>
                  <a:lnTo>
                    <a:pt x="1155731" y="57150"/>
                  </a:lnTo>
                  <a:lnTo>
                    <a:pt x="1159922" y="58419"/>
                  </a:lnTo>
                  <a:lnTo>
                    <a:pt x="1163732" y="60959"/>
                  </a:lnTo>
                  <a:lnTo>
                    <a:pt x="1165891" y="62229"/>
                  </a:lnTo>
                  <a:lnTo>
                    <a:pt x="1173257" y="68579"/>
                  </a:lnTo>
                  <a:lnTo>
                    <a:pt x="1187100" y="97789"/>
                  </a:lnTo>
                  <a:lnTo>
                    <a:pt x="1187100" y="694689"/>
                  </a:lnTo>
                  <a:lnTo>
                    <a:pt x="1165891" y="734059"/>
                  </a:lnTo>
                  <a:lnTo>
                    <a:pt x="1161446" y="736600"/>
                  </a:lnTo>
                  <a:lnTo>
                    <a:pt x="1157255" y="739139"/>
                  </a:lnTo>
                  <a:lnTo>
                    <a:pt x="1153064" y="740409"/>
                  </a:lnTo>
                  <a:lnTo>
                    <a:pt x="1148492" y="741679"/>
                  </a:lnTo>
                  <a:lnTo>
                    <a:pt x="1174019" y="741679"/>
                  </a:lnTo>
                  <a:lnTo>
                    <a:pt x="1196752" y="707389"/>
                  </a:lnTo>
                  <a:lnTo>
                    <a:pt x="1198023" y="693419"/>
                  </a:lnTo>
                  <a:lnTo>
                    <a:pt x="1197946" y="97789"/>
                  </a:lnTo>
                  <a:lnTo>
                    <a:pt x="1181131" y="60959"/>
                  </a:lnTo>
                  <a:lnTo>
                    <a:pt x="1173723" y="54609"/>
                  </a:lnTo>
                  <a:close/>
                </a:path>
                <a:path w="1242060" h="796289">
                  <a:moveTo>
                    <a:pt x="1140364" y="43179"/>
                  </a:moveTo>
                  <a:lnTo>
                    <a:pt x="102393" y="43179"/>
                  </a:lnTo>
                  <a:lnTo>
                    <a:pt x="96551" y="44450"/>
                  </a:lnTo>
                  <a:lnTo>
                    <a:pt x="1147095" y="44450"/>
                  </a:lnTo>
                  <a:lnTo>
                    <a:pt x="1140364" y="43179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91078" y="4408677"/>
            <a:ext cx="7861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solation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13888" y="2162555"/>
            <a:ext cx="1391920" cy="3740150"/>
            <a:chOff x="2913888" y="2162555"/>
            <a:chExt cx="1391920" cy="3740150"/>
          </a:xfrm>
        </p:grpSpPr>
        <p:sp>
          <p:nvSpPr>
            <p:cNvPr id="12" name="object 12"/>
            <p:cNvSpPr/>
            <p:nvPr/>
          </p:nvSpPr>
          <p:spPr>
            <a:xfrm>
              <a:off x="2913888" y="2162555"/>
              <a:ext cx="175895" cy="3368675"/>
            </a:xfrm>
            <a:custGeom>
              <a:avLst/>
              <a:gdLst/>
              <a:ahLst/>
              <a:cxnLst/>
              <a:rect l="l" t="t" r="r" b="b"/>
              <a:pathLst>
                <a:path w="175894" h="3368675">
                  <a:moveTo>
                    <a:pt x="10922" y="0"/>
                  </a:moveTo>
                  <a:lnTo>
                    <a:pt x="0" y="0"/>
                  </a:lnTo>
                  <a:lnTo>
                    <a:pt x="0" y="3340862"/>
                  </a:lnTo>
                  <a:lnTo>
                    <a:pt x="2160" y="3351524"/>
                  </a:lnTo>
                  <a:lnTo>
                    <a:pt x="8048" y="3360245"/>
                  </a:lnTo>
                  <a:lnTo>
                    <a:pt x="16769" y="3366133"/>
                  </a:lnTo>
                  <a:lnTo>
                    <a:pt x="27431" y="3368294"/>
                  </a:lnTo>
                  <a:lnTo>
                    <a:pt x="175894" y="3368294"/>
                  </a:lnTo>
                  <a:lnTo>
                    <a:pt x="175894" y="3357245"/>
                  </a:lnTo>
                  <a:lnTo>
                    <a:pt x="18287" y="3357245"/>
                  </a:lnTo>
                  <a:lnTo>
                    <a:pt x="10922" y="3349879"/>
                  </a:lnTo>
                  <a:lnTo>
                    <a:pt x="10922" y="0"/>
                  </a:lnTo>
                  <a:close/>
                </a:path>
                <a:path w="175894" h="3368675">
                  <a:moveTo>
                    <a:pt x="54863" y="0"/>
                  </a:moveTo>
                  <a:lnTo>
                    <a:pt x="21970" y="0"/>
                  </a:lnTo>
                  <a:lnTo>
                    <a:pt x="21970" y="3343910"/>
                  </a:lnTo>
                  <a:lnTo>
                    <a:pt x="24384" y="3346323"/>
                  </a:lnTo>
                  <a:lnTo>
                    <a:pt x="175894" y="3346323"/>
                  </a:lnTo>
                  <a:lnTo>
                    <a:pt x="175894" y="3313430"/>
                  </a:lnTo>
                  <a:lnTo>
                    <a:pt x="54863" y="3313430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A8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3335" y="5106161"/>
              <a:ext cx="1242060" cy="796290"/>
            </a:xfrm>
            <a:custGeom>
              <a:avLst/>
              <a:gdLst/>
              <a:ahLst/>
              <a:cxnLst/>
              <a:rect l="l" t="t" r="r" b="b"/>
              <a:pathLst>
                <a:path w="1242060" h="796289">
                  <a:moveTo>
                    <a:pt x="1149381" y="0"/>
                  </a:moveTo>
                  <a:lnTo>
                    <a:pt x="89820" y="0"/>
                  </a:lnTo>
                  <a:lnTo>
                    <a:pt x="70262" y="5080"/>
                  </a:lnTo>
                  <a:lnTo>
                    <a:pt x="30257" y="29210"/>
                  </a:lnTo>
                  <a:lnTo>
                    <a:pt x="7397" y="63500"/>
                  </a:lnTo>
                  <a:lnTo>
                    <a:pt x="0" y="698500"/>
                  </a:lnTo>
                  <a:lnTo>
                    <a:pt x="666" y="707390"/>
                  </a:lnTo>
                  <a:lnTo>
                    <a:pt x="12858" y="745490"/>
                  </a:lnTo>
                  <a:lnTo>
                    <a:pt x="16541" y="750570"/>
                  </a:lnTo>
                  <a:lnTo>
                    <a:pt x="18827" y="754380"/>
                  </a:lnTo>
                  <a:lnTo>
                    <a:pt x="54260" y="784860"/>
                  </a:lnTo>
                  <a:lnTo>
                    <a:pt x="92614" y="796290"/>
                  </a:lnTo>
                  <a:lnTo>
                    <a:pt x="1152175" y="796290"/>
                  </a:lnTo>
                  <a:lnTo>
                    <a:pt x="1162081" y="795020"/>
                  </a:lnTo>
                  <a:lnTo>
                    <a:pt x="1171733" y="792480"/>
                  </a:lnTo>
                  <a:lnTo>
                    <a:pt x="1181258" y="788670"/>
                  </a:lnTo>
                  <a:lnTo>
                    <a:pt x="1190021" y="783590"/>
                  </a:lnTo>
                  <a:lnTo>
                    <a:pt x="1197260" y="779780"/>
                  </a:lnTo>
                  <a:lnTo>
                    <a:pt x="1198276" y="778510"/>
                  </a:lnTo>
                  <a:lnTo>
                    <a:pt x="1210341" y="768350"/>
                  </a:lnTo>
                  <a:lnTo>
                    <a:pt x="1211611" y="768350"/>
                  </a:lnTo>
                  <a:lnTo>
                    <a:pt x="1212881" y="767080"/>
                  </a:lnTo>
                  <a:lnTo>
                    <a:pt x="1214024" y="765810"/>
                  </a:lnTo>
                  <a:lnTo>
                    <a:pt x="1215026" y="764540"/>
                  </a:lnTo>
                  <a:lnTo>
                    <a:pt x="101631" y="764540"/>
                  </a:lnTo>
                  <a:lnTo>
                    <a:pt x="94265" y="763270"/>
                  </a:lnTo>
                  <a:lnTo>
                    <a:pt x="52990" y="744220"/>
                  </a:lnTo>
                  <a:lnTo>
                    <a:pt x="34194" y="708660"/>
                  </a:lnTo>
                  <a:lnTo>
                    <a:pt x="32861" y="100330"/>
                  </a:lnTo>
                  <a:lnTo>
                    <a:pt x="33178" y="93980"/>
                  </a:lnTo>
                  <a:lnTo>
                    <a:pt x="52990" y="53339"/>
                  </a:lnTo>
                  <a:lnTo>
                    <a:pt x="94900" y="33019"/>
                  </a:lnTo>
                  <a:lnTo>
                    <a:pt x="1214913" y="33019"/>
                  </a:lnTo>
                  <a:lnTo>
                    <a:pt x="1212881" y="30480"/>
                  </a:lnTo>
                  <a:lnTo>
                    <a:pt x="1210341" y="27939"/>
                  </a:lnTo>
                  <a:lnTo>
                    <a:pt x="1199292" y="19050"/>
                  </a:lnTo>
                  <a:lnTo>
                    <a:pt x="1197260" y="17780"/>
                  </a:lnTo>
                  <a:lnTo>
                    <a:pt x="1196117" y="16510"/>
                  </a:lnTo>
                  <a:lnTo>
                    <a:pt x="1187735" y="11430"/>
                  </a:lnTo>
                  <a:lnTo>
                    <a:pt x="1178591" y="7619"/>
                  </a:lnTo>
                  <a:lnTo>
                    <a:pt x="1169193" y="3810"/>
                  </a:lnTo>
                  <a:lnTo>
                    <a:pt x="1159541" y="1269"/>
                  </a:lnTo>
                  <a:lnTo>
                    <a:pt x="1149381" y="0"/>
                  </a:lnTo>
                  <a:close/>
                </a:path>
                <a:path w="1242060" h="796289">
                  <a:moveTo>
                    <a:pt x="1214913" y="33019"/>
                  </a:moveTo>
                  <a:lnTo>
                    <a:pt x="1147730" y="33019"/>
                  </a:lnTo>
                  <a:lnTo>
                    <a:pt x="1161065" y="35560"/>
                  </a:lnTo>
                  <a:lnTo>
                    <a:pt x="1167415" y="38100"/>
                  </a:lnTo>
                  <a:lnTo>
                    <a:pt x="1197641" y="63500"/>
                  </a:lnTo>
                  <a:lnTo>
                    <a:pt x="1208944" y="697230"/>
                  </a:lnTo>
                  <a:lnTo>
                    <a:pt x="1208690" y="702310"/>
                  </a:lnTo>
                  <a:lnTo>
                    <a:pt x="1207547" y="709930"/>
                  </a:lnTo>
                  <a:lnTo>
                    <a:pt x="1205896" y="716280"/>
                  </a:lnTo>
                  <a:lnTo>
                    <a:pt x="1203610" y="722630"/>
                  </a:lnTo>
                  <a:lnTo>
                    <a:pt x="1200689" y="727710"/>
                  </a:lnTo>
                  <a:lnTo>
                    <a:pt x="1197387" y="734060"/>
                  </a:lnTo>
                  <a:lnTo>
                    <a:pt x="1166907" y="758190"/>
                  </a:lnTo>
                  <a:lnTo>
                    <a:pt x="1153953" y="763270"/>
                  </a:lnTo>
                  <a:lnTo>
                    <a:pt x="1147095" y="763270"/>
                  </a:lnTo>
                  <a:lnTo>
                    <a:pt x="1140110" y="764540"/>
                  </a:lnTo>
                  <a:lnTo>
                    <a:pt x="1215026" y="764540"/>
                  </a:lnTo>
                  <a:lnTo>
                    <a:pt x="1223041" y="754380"/>
                  </a:lnTo>
                  <a:lnTo>
                    <a:pt x="1225327" y="750570"/>
                  </a:lnTo>
                  <a:lnTo>
                    <a:pt x="1230280" y="742950"/>
                  </a:lnTo>
                  <a:lnTo>
                    <a:pt x="1241583" y="704850"/>
                  </a:lnTo>
                  <a:lnTo>
                    <a:pt x="1241964" y="100330"/>
                  </a:lnTo>
                  <a:lnTo>
                    <a:pt x="1241202" y="90169"/>
                  </a:lnTo>
                  <a:lnTo>
                    <a:pt x="1229010" y="52069"/>
                  </a:lnTo>
                  <a:lnTo>
                    <a:pt x="1223041" y="43180"/>
                  </a:lnTo>
                  <a:lnTo>
                    <a:pt x="1214913" y="33019"/>
                  </a:lnTo>
                  <a:close/>
                </a:path>
                <a:path w="1242060" h="796289">
                  <a:moveTo>
                    <a:pt x="1152810" y="44450"/>
                  </a:moveTo>
                  <a:lnTo>
                    <a:pt x="90709" y="44450"/>
                  </a:lnTo>
                  <a:lnTo>
                    <a:pt x="85121" y="45719"/>
                  </a:lnTo>
                  <a:lnTo>
                    <a:pt x="74707" y="50800"/>
                  </a:lnTo>
                  <a:lnTo>
                    <a:pt x="70516" y="52069"/>
                  </a:lnTo>
                  <a:lnTo>
                    <a:pt x="46640" y="83819"/>
                  </a:lnTo>
                  <a:lnTo>
                    <a:pt x="43846" y="697230"/>
                  </a:lnTo>
                  <a:lnTo>
                    <a:pt x="43973" y="699770"/>
                  </a:lnTo>
                  <a:lnTo>
                    <a:pt x="60737" y="736600"/>
                  </a:lnTo>
                  <a:lnTo>
                    <a:pt x="94773" y="753110"/>
                  </a:lnTo>
                  <a:lnTo>
                    <a:pt x="1145444" y="753110"/>
                  </a:lnTo>
                  <a:lnTo>
                    <a:pt x="1156874" y="750570"/>
                  </a:lnTo>
                  <a:lnTo>
                    <a:pt x="1162081" y="749300"/>
                  </a:lnTo>
                  <a:lnTo>
                    <a:pt x="1167161" y="746760"/>
                  </a:lnTo>
                  <a:lnTo>
                    <a:pt x="1172241" y="742950"/>
                  </a:lnTo>
                  <a:lnTo>
                    <a:pt x="1174019" y="741680"/>
                  </a:lnTo>
                  <a:lnTo>
                    <a:pt x="95408" y="741680"/>
                  </a:lnTo>
                  <a:lnTo>
                    <a:pt x="90963" y="740410"/>
                  </a:lnTo>
                  <a:lnTo>
                    <a:pt x="86264" y="739140"/>
                  </a:lnTo>
                  <a:lnTo>
                    <a:pt x="57816" y="712470"/>
                  </a:lnTo>
                  <a:lnTo>
                    <a:pt x="54768" y="698500"/>
                  </a:lnTo>
                  <a:lnTo>
                    <a:pt x="54844" y="100330"/>
                  </a:lnTo>
                  <a:lnTo>
                    <a:pt x="63404" y="74930"/>
                  </a:lnTo>
                  <a:lnTo>
                    <a:pt x="68484" y="68580"/>
                  </a:lnTo>
                  <a:lnTo>
                    <a:pt x="77501" y="60960"/>
                  </a:lnTo>
                  <a:lnTo>
                    <a:pt x="80422" y="59689"/>
                  </a:lnTo>
                  <a:lnTo>
                    <a:pt x="84613" y="57150"/>
                  </a:lnTo>
                  <a:lnTo>
                    <a:pt x="88804" y="55880"/>
                  </a:lnTo>
                  <a:lnTo>
                    <a:pt x="93376" y="55880"/>
                  </a:lnTo>
                  <a:lnTo>
                    <a:pt x="98202" y="54610"/>
                  </a:lnTo>
                  <a:lnTo>
                    <a:pt x="1173723" y="54610"/>
                  </a:lnTo>
                  <a:lnTo>
                    <a:pt x="1172241" y="53339"/>
                  </a:lnTo>
                  <a:lnTo>
                    <a:pt x="1168558" y="50800"/>
                  </a:lnTo>
                  <a:lnTo>
                    <a:pt x="1163732" y="48260"/>
                  </a:lnTo>
                  <a:lnTo>
                    <a:pt x="1158398" y="46989"/>
                  </a:lnTo>
                  <a:lnTo>
                    <a:pt x="1152810" y="44450"/>
                  </a:lnTo>
                  <a:close/>
                </a:path>
                <a:path w="1242060" h="796289">
                  <a:moveTo>
                    <a:pt x="1173723" y="54610"/>
                  </a:moveTo>
                  <a:lnTo>
                    <a:pt x="1146587" y="54610"/>
                  </a:lnTo>
                  <a:lnTo>
                    <a:pt x="1151032" y="55880"/>
                  </a:lnTo>
                  <a:lnTo>
                    <a:pt x="1155731" y="57150"/>
                  </a:lnTo>
                  <a:lnTo>
                    <a:pt x="1159922" y="58419"/>
                  </a:lnTo>
                  <a:lnTo>
                    <a:pt x="1163732" y="60960"/>
                  </a:lnTo>
                  <a:lnTo>
                    <a:pt x="1165891" y="62230"/>
                  </a:lnTo>
                  <a:lnTo>
                    <a:pt x="1173257" y="68580"/>
                  </a:lnTo>
                  <a:lnTo>
                    <a:pt x="1187100" y="97789"/>
                  </a:lnTo>
                  <a:lnTo>
                    <a:pt x="1187100" y="694690"/>
                  </a:lnTo>
                  <a:lnTo>
                    <a:pt x="1165891" y="734060"/>
                  </a:lnTo>
                  <a:lnTo>
                    <a:pt x="1161446" y="736600"/>
                  </a:lnTo>
                  <a:lnTo>
                    <a:pt x="1157255" y="739140"/>
                  </a:lnTo>
                  <a:lnTo>
                    <a:pt x="1153064" y="740410"/>
                  </a:lnTo>
                  <a:lnTo>
                    <a:pt x="1148492" y="741680"/>
                  </a:lnTo>
                  <a:lnTo>
                    <a:pt x="1174019" y="741680"/>
                  </a:lnTo>
                  <a:lnTo>
                    <a:pt x="1196752" y="707390"/>
                  </a:lnTo>
                  <a:lnTo>
                    <a:pt x="1198023" y="693420"/>
                  </a:lnTo>
                  <a:lnTo>
                    <a:pt x="1197946" y="97789"/>
                  </a:lnTo>
                  <a:lnTo>
                    <a:pt x="1181131" y="60960"/>
                  </a:lnTo>
                  <a:lnTo>
                    <a:pt x="1173723" y="54610"/>
                  </a:lnTo>
                  <a:close/>
                </a:path>
                <a:path w="1242060" h="796289">
                  <a:moveTo>
                    <a:pt x="1140364" y="43180"/>
                  </a:moveTo>
                  <a:lnTo>
                    <a:pt x="102393" y="43180"/>
                  </a:lnTo>
                  <a:lnTo>
                    <a:pt x="96551" y="44450"/>
                  </a:lnTo>
                  <a:lnTo>
                    <a:pt x="1147095" y="44450"/>
                  </a:lnTo>
                  <a:lnTo>
                    <a:pt x="1140364" y="4318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42310" y="5336489"/>
            <a:ext cx="8864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Calibri"/>
                <a:cs typeface="Calibri"/>
              </a:rPr>
              <a:t>D</a:t>
            </a:r>
            <a:r>
              <a:rPr sz="1700" spc="-5" dirty="0">
                <a:latin typeface="Calibri"/>
                <a:cs typeface="Calibri"/>
              </a:rPr>
              <a:t>urability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387" y="1393697"/>
            <a:ext cx="1539144" cy="265252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09565" y="1450340"/>
            <a:ext cx="96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Calibri"/>
                <a:cs typeface="Calibri"/>
              </a:rPr>
              <a:t>B</a:t>
            </a:r>
            <a:r>
              <a:rPr sz="3600" dirty="0">
                <a:latin typeface="Calibri"/>
                <a:cs typeface="Calibri"/>
              </a:rPr>
              <a:t>ASE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24450" y="2433574"/>
            <a:ext cx="830580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27305">
              <a:lnSpc>
                <a:spcPts val="1860"/>
              </a:lnSpc>
              <a:spcBef>
                <a:spcPts val="315"/>
              </a:spcBef>
            </a:pPr>
            <a:r>
              <a:rPr sz="1700" b="1" dirty="0">
                <a:latin typeface="Calibri"/>
                <a:cs typeface="Calibri"/>
              </a:rPr>
              <a:t>B</a:t>
            </a:r>
            <a:r>
              <a:rPr sz="1700" dirty="0">
                <a:latin typeface="Calibri"/>
                <a:cs typeface="Calibri"/>
              </a:rPr>
              <a:t>asically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</a:t>
            </a:r>
            <a:r>
              <a:rPr sz="1700" spc="-2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ai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able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1590" y="3480561"/>
            <a:ext cx="8769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oft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State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70120" y="2162555"/>
            <a:ext cx="1391920" cy="2811780"/>
            <a:chOff x="4770120" y="2162555"/>
            <a:chExt cx="1391920" cy="2811780"/>
          </a:xfrm>
        </p:grpSpPr>
        <p:sp>
          <p:nvSpPr>
            <p:cNvPr id="20" name="object 20"/>
            <p:cNvSpPr/>
            <p:nvPr/>
          </p:nvSpPr>
          <p:spPr>
            <a:xfrm>
              <a:off x="4770120" y="2162555"/>
              <a:ext cx="175895" cy="2440305"/>
            </a:xfrm>
            <a:custGeom>
              <a:avLst/>
              <a:gdLst/>
              <a:ahLst/>
              <a:cxnLst/>
              <a:rect l="l" t="t" r="r" b="b"/>
              <a:pathLst>
                <a:path w="175895" h="2440304">
                  <a:moveTo>
                    <a:pt x="10921" y="0"/>
                  </a:moveTo>
                  <a:lnTo>
                    <a:pt x="0" y="0"/>
                  </a:lnTo>
                  <a:lnTo>
                    <a:pt x="0" y="2412873"/>
                  </a:lnTo>
                  <a:lnTo>
                    <a:pt x="2160" y="2423535"/>
                  </a:lnTo>
                  <a:lnTo>
                    <a:pt x="8048" y="2432256"/>
                  </a:lnTo>
                  <a:lnTo>
                    <a:pt x="16769" y="2438144"/>
                  </a:lnTo>
                  <a:lnTo>
                    <a:pt x="27431" y="2440305"/>
                  </a:lnTo>
                  <a:lnTo>
                    <a:pt x="175894" y="2440305"/>
                  </a:lnTo>
                  <a:lnTo>
                    <a:pt x="175894" y="2429256"/>
                  </a:lnTo>
                  <a:lnTo>
                    <a:pt x="18287" y="2429256"/>
                  </a:lnTo>
                  <a:lnTo>
                    <a:pt x="10921" y="2421890"/>
                  </a:lnTo>
                  <a:lnTo>
                    <a:pt x="10921" y="0"/>
                  </a:lnTo>
                  <a:close/>
                </a:path>
                <a:path w="175895" h="2440304">
                  <a:moveTo>
                    <a:pt x="54863" y="0"/>
                  </a:moveTo>
                  <a:lnTo>
                    <a:pt x="21970" y="0"/>
                  </a:lnTo>
                  <a:lnTo>
                    <a:pt x="21970" y="2415794"/>
                  </a:lnTo>
                  <a:lnTo>
                    <a:pt x="24383" y="2418334"/>
                  </a:lnTo>
                  <a:lnTo>
                    <a:pt x="175894" y="2418334"/>
                  </a:lnTo>
                  <a:lnTo>
                    <a:pt x="175894" y="2385441"/>
                  </a:lnTo>
                  <a:lnTo>
                    <a:pt x="54863" y="2385441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A8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19567" y="4178045"/>
              <a:ext cx="1242060" cy="796290"/>
            </a:xfrm>
            <a:custGeom>
              <a:avLst/>
              <a:gdLst/>
              <a:ahLst/>
              <a:cxnLst/>
              <a:rect l="l" t="t" r="r" b="b"/>
              <a:pathLst>
                <a:path w="1242060" h="796289">
                  <a:moveTo>
                    <a:pt x="1210341" y="768350"/>
                  </a:moveTo>
                  <a:lnTo>
                    <a:pt x="31654" y="768350"/>
                  </a:lnTo>
                  <a:lnTo>
                    <a:pt x="45878" y="779779"/>
                  </a:lnTo>
                  <a:lnTo>
                    <a:pt x="54260" y="784859"/>
                  </a:lnTo>
                  <a:lnTo>
                    <a:pt x="63404" y="789939"/>
                  </a:lnTo>
                  <a:lnTo>
                    <a:pt x="82454" y="795019"/>
                  </a:lnTo>
                  <a:lnTo>
                    <a:pt x="92614" y="796289"/>
                  </a:lnTo>
                  <a:lnTo>
                    <a:pt x="1152175" y="796289"/>
                  </a:lnTo>
                  <a:lnTo>
                    <a:pt x="1190021" y="783589"/>
                  </a:lnTo>
                  <a:lnTo>
                    <a:pt x="1196117" y="779779"/>
                  </a:lnTo>
                  <a:lnTo>
                    <a:pt x="1197260" y="779779"/>
                  </a:lnTo>
                  <a:lnTo>
                    <a:pt x="1199292" y="778509"/>
                  </a:lnTo>
                  <a:lnTo>
                    <a:pt x="1210341" y="768350"/>
                  </a:lnTo>
                  <a:close/>
                </a:path>
                <a:path w="1242060" h="796289">
                  <a:moveTo>
                    <a:pt x="1149381" y="0"/>
                  </a:moveTo>
                  <a:lnTo>
                    <a:pt x="89820" y="0"/>
                  </a:lnTo>
                  <a:lnTo>
                    <a:pt x="70262" y="5079"/>
                  </a:lnTo>
                  <a:lnTo>
                    <a:pt x="30257" y="29209"/>
                  </a:lnTo>
                  <a:lnTo>
                    <a:pt x="7397" y="63500"/>
                  </a:lnTo>
                  <a:lnTo>
                    <a:pt x="0" y="698500"/>
                  </a:lnTo>
                  <a:lnTo>
                    <a:pt x="666" y="707389"/>
                  </a:lnTo>
                  <a:lnTo>
                    <a:pt x="12858" y="745489"/>
                  </a:lnTo>
                  <a:lnTo>
                    <a:pt x="16541" y="750569"/>
                  </a:lnTo>
                  <a:lnTo>
                    <a:pt x="18827" y="754379"/>
                  </a:lnTo>
                  <a:lnTo>
                    <a:pt x="27844" y="765809"/>
                  </a:lnTo>
                  <a:lnTo>
                    <a:pt x="28987" y="767079"/>
                  </a:lnTo>
                  <a:lnTo>
                    <a:pt x="30257" y="768350"/>
                  </a:lnTo>
                  <a:lnTo>
                    <a:pt x="1211611" y="768350"/>
                  </a:lnTo>
                  <a:lnTo>
                    <a:pt x="1212881" y="767079"/>
                  </a:lnTo>
                  <a:lnTo>
                    <a:pt x="1214024" y="765809"/>
                  </a:lnTo>
                  <a:lnTo>
                    <a:pt x="1215026" y="764539"/>
                  </a:lnTo>
                  <a:lnTo>
                    <a:pt x="101631" y="764539"/>
                  </a:lnTo>
                  <a:lnTo>
                    <a:pt x="94265" y="763269"/>
                  </a:lnTo>
                  <a:lnTo>
                    <a:pt x="52990" y="744219"/>
                  </a:lnTo>
                  <a:lnTo>
                    <a:pt x="34194" y="708659"/>
                  </a:lnTo>
                  <a:lnTo>
                    <a:pt x="32861" y="100329"/>
                  </a:lnTo>
                  <a:lnTo>
                    <a:pt x="33178" y="93979"/>
                  </a:lnTo>
                  <a:lnTo>
                    <a:pt x="52990" y="53339"/>
                  </a:lnTo>
                  <a:lnTo>
                    <a:pt x="94900" y="33019"/>
                  </a:lnTo>
                  <a:lnTo>
                    <a:pt x="1214913" y="33019"/>
                  </a:lnTo>
                  <a:lnTo>
                    <a:pt x="1212881" y="30479"/>
                  </a:lnTo>
                  <a:lnTo>
                    <a:pt x="1210341" y="27939"/>
                  </a:lnTo>
                  <a:lnTo>
                    <a:pt x="1199292" y="19050"/>
                  </a:lnTo>
                  <a:lnTo>
                    <a:pt x="1197260" y="17779"/>
                  </a:lnTo>
                  <a:lnTo>
                    <a:pt x="1196117" y="16509"/>
                  </a:lnTo>
                  <a:lnTo>
                    <a:pt x="1187735" y="11429"/>
                  </a:lnTo>
                  <a:lnTo>
                    <a:pt x="1178591" y="7619"/>
                  </a:lnTo>
                  <a:lnTo>
                    <a:pt x="1169193" y="3809"/>
                  </a:lnTo>
                  <a:lnTo>
                    <a:pt x="1159541" y="1269"/>
                  </a:lnTo>
                  <a:lnTo>
                    <a:pt x="1149381" y="0"/>
                  </a:lnTo>
                  <a:close/>
                </a:path>
                <a:path w="1242060" h="796289">
                  <a:moveTo>
                    <a:pt x="1214913" y="33019"/>
                  </a:moveTo>
                  <a:lnTo>
                    <a:pt x="1147730" y="33019"/>
                  </a:lnTo>
                  <a:lnTo>
                    <a:pt x="1161065" y="35559"/>
                  </a:lnTo>
                  <a:lnTo>
                    <a:pt x="1167415" y="38100"/>
                  </a:lnTo>
                  <a:lnTo>
                    <a:pt x="1197641" y="63500"/>
                  </a:lnTo>
                  <a:lnTo>
                    <a:pt x="1208944" y="697229"/>
                  </a:lnTo>
                  <a:lnTo>
                    <a:pt x="1208690" y="702309"/>
                  </a:lnTo>
                  <a:lnTo>
                    <a:pt x="1207547" y="709929"/>
                  </a:lnTo>
                  <a:lnTo>
                    <a:pt x="1205896" y="716279"/>
                  </a:lnTo>
                  <a:lnTo>
                    <a:pt x="1203610" y="722629"/>
                  </a:lnTo>
                  <a:lnTo>
                    <a:pt x="1200689" y="727709"/>
                  </a:lnTo>
                  <a:lnTo>
                    <a:pt x="1197387" y="734059"/>
                  </a:lnTo>
                  <a:lnTo>
                    <a:pt x="1166907" y="758189"/>
                  </a:lnTo>
                  <a:lnTo>
                    <a:pt x="1140110" y="764539"/>
                  </a:lnTo>
                  <a:lnTo>
                    <a:pt x="1215026" y="764539"/>
                  </a:lnTo>
                  <a:lnTo>
                    <a:pt x="1223041" y="754379"/>
                  </a:lnTo>
                  <a:lnTo>
                    <a:pt x="1225327" y="750569"/>
                  </a:lnTo>
                  <a:lnTo>
                    <a:pt x="1230280" y="742950"/>
                  </a:lnTo>
                  <a:lnTo>
                    <a:pt x="1241583" y="704850"/>
                  </a:lnTo>
                  <a:lnTo>
                    <a:pt x="1241964" y="100329"/>
                  </a:lnTo>
                  <a:lnTo>
                    <a:pt x="1241202" y="90169"/>
                  </a:lnTo>
                  <a:lnTo>
                    <a:pt x="1229010" y="52069"/>
                  </a:lnTo>
                  <a:lnTo>
                    <a:pt x="1223041" y="43179"/>
                  </a:lnTo>
                  <a:lnTo>
                    <a:pt x="1214913" y="33019"/>
                  </a:lnTo>
                  <a:close/>
                </a:path>
                <a:path w="1242060" h="796289">
                  <a:moveTo>
                    <a:pt x="1152810" y="44450"/>
                  </a:moveTo>
                  <a:lnTo>
                    <a:pt x="90709" y="44450"/>
                  </a:lnTo>
                  <a:lnTo>
                    <a:pt x="85121" y="45719"/>
                  </a:lnTo>
                  <a:lnTo>
                    <a:pt x="74707" y="50800"/>
                  </a:lnTo>
                  <a:lnTo>
                    <a:pt x="70516" y="52069"/>
                  </a:lnTo>
                  <a:lnTo>
                    <a:pt x="46640" y="83819"/>
                  </a:lnTo>
                  <a:lnTo>
                    <a:pt x="43821" y="697229"/>
                  </a:lnTo>
                  <a:lnTo>
                    <a:pt x="43973" y="701039"/>
                  </a:lnTo>
                  <a:lnTo>
                    <a:pt x="60737" y="736600"/>
                  </a:lnTo>
                  <a:lnTo>
                    <a:pt x="94773" y="753109"/>
                  </a:lnTo>
                  <a:lnTo>
                    <a:pt x="1145444" y="753109"/>
                  </a:lnTo>
                  <a:lnTo>
                    <a:pt x="1156874" y="750569"/>
                  </a:lnTo>
                  <a:lnTo>
                    <a:pt x="1162081" y="749300"/>
                  </a:lnTo>
                  <a:lnTo>
                    <a:pt x="1167161" y="746759"/>
                  </a:lnTo>
                  <a:lnTo>
                    <a:pt x="1172241" y="742950"/>
                  </a:lnTo>
                  <a:lnTo>
                    <a:pt x="1174019" y="741679"/>
                  </a:lnTo>
                  <a:lnTo>
                    <a:pt x="95408" y="741679"/>
                  </a:lnTo>
                  <a:lnTo>
                    <a:pt x="90963" y="740409"/>
                  </a:lnTo>
                  <a:lnTo>
                    <a:pt x="86264" y="739139"/>
                  </a:lnTo>
                  <a:lnTo>
                    <a:pt x="57816" y="712469"/>
                  </a:lnTo>
                  <a:lnTo>
                    <a:pt x="54768" y="698500"/>
                  </a:lnTo>
                  <a:lnTo>
                    <a:pt x="54844" y="100329"/>
                  </a:lnTo>
                  <a:lnTo>
                    <a:pt x="77501" y="60959"/>
                  </a:lnTo>
                  <a:lnTo>
                    <a:pt x="80422" y="59689"/>
                  </a:lnTo>
                  <a:lnTo>
                    <a:pt x="84613" y="57150"/>
                  </a:lnTo>
                  <a:lnTo>
                    <a:pt x="88804" y="55879"/>
                  </a:lnTo>
                  <a:lnTo>
                    <a:pt x="93376" y="55879"/>
                  </a:lnTo>
                  <a:lnTo>
                    <a:pt x="98202" y="54609"/>
                  </a:lnTo>
                  <a:lnTo>
                    <a:pt x="1173723" y="54609"/>
                  </a:lnTo>
                  <a:lnTo>
                    <a:pt x="1172241" y="53339"/>
                  </a:lnTo>
                  <a:lnTo>
                    <a:pt x="1168558" y="50800"/>
                  </a:lnTo>
                  <a:lnTo>
                    <a:pt x="1163732" y="48259"/>
                  </a:lnTo>
                  <a:lnTo>
                    <a:pt x="1158398" y="46989"/>
                  </a:lnTo>
                  <a:lnTo>
                    <a:pt x="1152810" y="44450"/>
                  </a:lnTo>
                  <a:close/>
                </a:path>
                <a:path w="1242060" h="796289">
                  <a:moveTo>
                    <a:pt x="1173723" y="54609"/>
                  </a:moveTo>
                  <a:lnTo>
                    <a:pt x="1146587" y="54609"/>
                  </a:lnTo>
                  <a:lnTo>
                    <a:pt x="1151032" y="55879"/>
                  </a:lnTo>
                  <a:lnTo>
                    <a:pt x="1155731" y="57150"/>
                  </a:lnTo>
                  <a:lnTo>
                    <a:pt x="1159922" y="58419"/>
                  </a:lnTo>
                  <a:lnTo>
                    <a:pt x="1163732" y="60959"/>
                  </a:lnTo>
                  <a:lnTo>
                    <a:pt x="1165891" y="62229"/>
                  </a:lnTo>
                  <a:lnTo>
                    <a:pt x="1173257" y="68579"/>
                  </a:lnTo>
                  <a:lnTo>
                    <a:pt x="1187100" y="97789"/>
                  </a:lnTo>
                  <a:lnTo>
                    <a:pt x="1187100" y="694689"/>
                  </a:lnTo>
                  <a:lnTo>
                    <a:pt x="1165891" y="734059"/>
                  </a:lnTo>
                  <a:lnTo>
                    <a:pt x="1161446" y="736600"/>
                  </a:lnTo>
                  <a:lnTo>
                    <a:pt x="1157255" y="739139"/>
                  </a:lnTo>
                  <a:lnTo>
                    <a:pt x="1153064" y="740409"/>
                  </a:lnTo>
                  <a:lnTo>
                    <a:pt x="1148492" y="741679"/>
                  </a:lnTo>
                  <a:lnTo>
                    <a:pt x="1174019" y="741679"/>
                  </a:lnTo>
                  <a:lnTo>
                    <a:pt x="1196752" y="707389"/>
                  </a:lnTo>
                  <a:lnTo>
                    <a:pt x="1198022" y="694689"/>
                  </a:lnTo>
                  <a:lnTo>
                    <a:pt x="1197895" y="96519"/>
                  </a:lnTo>
                  <a:lnTo>
                    <a:pt x="1181131" y="60959"/>
                  </a:lnTo>
                  <a:lnTo>
                    <a:pt x="1173723" y="54609"/>
                  </a:lnTo>
                  <a:close/>
                </a:path>
                <a:path w="1242060" h="796289">
                  <a:moveTo>
                    <a:pt x="1140364" y="43179"/>
                  </a:moveTo>
                  <a:lnTo>
                    <a:pt x="102393" y="43179"/>
                  </a:lnTo>
                  <a:lnTo>
                    <a:pt x="96551" y="44450"/>
                  </a:lnTo>
                  <a:lnTo>
                    <a:pt x="1147095" y="44450"/>
                  </a:lnTo>
                  <a:lnTo>
                    <a:pt x="1140364" y="43179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66538" y="4290186"/>
            <a:ext cx="949960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5715">
              <a:lnSpc>
                <a:spcPts val="1860"/>
              </a:lnSpc>
              <a:spcBef>
                <a:spcPts val="315"/>
              </a:spcBef>
            </a:pPr>
            <a:r>
              <a:rPr sz="1700" b="1" spc="-5" dirty="0">
                <a:latin typeface="Calibri"/>
                <a:cs typeface="Calibri"/>
              </a:rPr>
              <a:t>E</a:t>
            </a:r>
            <a:r>
              <a:rPr sz="1700" spc="-1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ent</a:t>
            </a:r>
            <a:r>
              <a:rPr sz="1700" spc="5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ally  </a:t>
            </a: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onsi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52892" y="1757205"/>
            <a:ext cx="598170" cy="316865"/>
          </a:xfrm>
          <a:custGeom>
            <a:avLst/>
            <a:gdLst/>
            <a:ahLst/>
            <a:cxnLst/>
            <a:rect l="l" t="t" r="r" b="b"/>
            <a:pathLst>
              <a:path w="598170" h="316864">
                <a:moveTo>
                  <a:pt x="233333" y="5877"/>
                </a:moveTo>
                <a:lnTo>
                  <a:pt x="225121" y="0"/>
                </a:lnTo>
                <a:lnTo>
                  <a:pt x="175063" y="21152"/>
                </a:lnTo>
                <a:lnTo>
                  <a:pt x="124534" y="34722"/>
                </a:lnTo>
                <a:lnTo>
                  <a:pt x="73712" y="43555"/>
                </a:lnTo>
                <a:lnTo>
                  <a:pt x="22772" y="50492"/>
                </a:lnTo>
                <a:lnTo>
                  <a:pt x="17560" y="48276"/>
                </a:lnTo>
                <a:lnTo>
                  <a:pt x="12506" y="48587"/>
                </a:lnTo>
                <a:lnTo>
                  <a:pt x="9026" y="47107"/>
                </a:lnTo>
                <a:lnTo>
                  <a:pt x="0" y="57324"/>
                </a:lnTo>
                <a:lnTo>
                  <a:pt x="1196" y="68149"/>
                </a:lnTo>
                <a:lnTo>
                  <a:pt x="8626" y="82140"/>
                </a:lnTo>
                <a:lnTo>
                  <a:pt x="19202" y="95105"/>
                </a:lnTo>
                <a:lnTo>
                  <a:pt x="33525" y="105857"/>
                </a:lnTo>
                <a:lnTo>
                  <a:pt x="67355" y="126567"/>
                </a:lnTo>
                <a:lnTo>
                  <a:pt x="85364" y="139233"/>
                </a:lnTo>
                <a:lnTo>
                  <a:pt x="123582" y="168635"/>
                </a:lnTo>
                <a:lnTo>
                  <a:pt x="207424" y="240812"/>
                </a:lnTo>
                <a:lnTo>
                  <a:pt x="293110" y="316522"/>
                </a:lnTo>
                <a:lnTo>
                  <a:pt x="294267" y="316648"/>
                </a:lnTo>
                <a:lnTo>
                  <a:pt x="301534" y="311127"/>
                </a:lnTo>
                <a:lnTo>
                  <a:pt x="299877" y="304886"/>
                </a:lnTo>
                <a:lnTo>
                  <a:pt x="301353" y="301414"/>
                </a:lnTo>
                <a:lnTo>
                  <a:pt x="44560" y="74520"/>
                </a:lnTo>
                <a:lnTo>
                  <a:pt x="47087" y="74365"/>
                </a:lnTo>
                <a:lnTo>
                  <a:pt x="50799" y="72868"/>
                </a:lnTo>
                <a:lnTo>
                  <a:pt x="54669" y="73898"/>
                </a:lnTo>
                <a:lnTo>
                  <a:pt x="86674" y="89489"/>
                </a:lnTo>
                <a:lnTo>
                  <a:pt x="118368" y="103910"/>
                </a:lnTo>
                <a:lnTo>
                  <a:pt x="150448" y="116881"/>
                </a:lnTo>
                <a:lnTo>
                  <a:pt x="183609" y="128120"/>
                </a:lnTo>
                <a:lnTo>
                  <a:pt x="176901" y="122193"/>
                </a:lnTo>
                <a:lnTo>
                  <a:pt x="170035" y="113732"/>
                </a:lnTo>
                <a:lnTo>
                  <a:pt x="187578" y="119681"/>
                </a:lnTo>
                <a:lnTo>
                  <a:pt x="123775" y="63307"/>
                </a:lnTo>
                <a:lnTo>
                  <a:pt x="182120" y="47988"/>
                </a:lnTo>
                <a:lnTo>
                  <a:pt x="209383" y="40208"/>
                </a:lnTo>
                <a:lnTo>
                  <a:pt x="238454" y="30892"/>
                </a:lnTo>
                <a:lnTo>
                  <a:pt x="240014" y="21560"/>
                </a:lnTo>
                <a:lnTo>
                  <a:pt x="238302" y="13143"/>
                </a:lnTo>
                <a:lnTo>
                  <a:pt x="233333" y="5877"/>
                </a:lnTo>
                <a:close/>
              </a:path>
              <a:path w="598170" h="316864">
                <a:moveTo>
                  <a:pt x="293110" y="316522"/>
                </a:moveTo>
                <a:lnTo>
                  <a:pt x="207424" y="240812"/>
                </a:lnTo>
                <a:lnTo>
                  <a:pt x="240925" y="270898"/>
                </a:lnTo>
                <a:lnTo>
                  <a:pt x="273109" y="302729"/>
                </a:lnTo>
                <a:lnTo>
                  <a:pt x="277889" y="308558"/>
                </a:lnTo>
                <a:lnTo>
                  <a:pt x="282472" y="313092"/>
                </a:lnTo>
                <a:lnTo>
                  <a:pt x="287662" y="315925"/>
                </a:lnTo>
                <a:lnTo>
                  <a:pt x="293110" y="316522"/>
                </a:lnTo>
                <a:close/>
              </a:path>
              <a:path w="598170" h="316864">
                <a:moveTo>
                  <a:pt x="239257" y="224369"/>
                </a:moveTo>
                <a:lnTo>
                  <a:pt x="199852" y="190479"/>
                </a:lnTo>
                <a:lnTo>
                  <a:pt x="158298" y="158784"/>
                </a:lnTo>
                <a:lnTo>
                  <a:pt x="78271" y="101040"/>
                </a:lnTo>
                <a:lnTo>
                  <a:pt x="44560" y="74520"/>
                </a:lnTo>
                <a:lnTo>
                  <a:pt x="301353" y="301414"/>
                </a:lnTo>
                <a:lnTo>
                  <a:pt x="302091" y="299678"/>
                </a:lnTo>
                <a:lnTo>
                  <a:pt x="274130" y="260690"/>
                </a:lnTo>
                <a:lnTo>
                  <a:pt x="239257" y="224369"/>
                </a:lnTo>
                <a:close/>
              </a:path>
              <a:path w="598170" h="316864">
                <a:moveTo>
                  <a:pt x="315656" y="130146"/>
                </a:moveTo>
                <a:lnTo>
                  <a:pt x="314316" y="128962"/>
                </a:lnTo>
                <a:lnTo>
                  <a:pt x="270894" y="114369"/>
                </a:lnTo>
                <a:lnTo>
                  <a:pt x="123775" y="63307"/>
                </a:lnTo>
                <a:lnTo>
                  <a:pt x="187578" y="119681"/>
                </a:lnTo>
                <a:lnTo>
                  <a:pt x="213603" y="128505"/>
                </a:lnTo>
                <a:lnTo>
                  <a:pt x="257149" y="145106"/>
                </a:lnTo>
                <a:lnTo>
                  <a:pt x="300622" y="163392"/>
                </a:lnTo>
                <a:lnTo>
                  <a:pt x="343972" y="183221"/>
                </a:lnTo>
                <a:lnTo>
                  <a:pt x="387148" y="204448"/>
                </a:lnTo>
                <a:lnTo>
                  <a:pt x="398168" y="210217"/>
                </a:lnTo>
                <a:lnTo>
                  <a:pt x="312101" y="134171"/>
                </a:lnTo>
                <a:lnTo>
                  <a:pt x="315656" y="130146"/>
                </a:lnTo>
                <a:close/>
              </a:path>
              <a:path w="598170" h="316864">
                <a:moveTo>
                  <a:pt x="418068" y="220633"/>
                </a:moveTo>
                <a:lnTo>
                  <a:pt x="319683" y="133704"/>
                </a:lnTo>
                <a:lnTo>
                  <a:pt x="314787" y="136544"/>
                </a:lnTo>
                <a:lnTo>
                  <a:pt x="398168" y="210217"/>
                </a:lnTo>
                <a:lnTo>
                  <a:pt x="418068" y="220633"/>
                </a:lnTo>
                <a:close/>
              </a:path>
              <a:path w="598170" h="316864">
                <a:moveTo>
                  <a:pt x="368955" y="150970"/>
                </a:moveTo>
                <a:lnTo>
                  <a:pt x="358957" y="150495"/>
                </a:lnTo>
                <a:lnTo>
                  <a:pt x="348730" y="144445"/>
                </a:lnTo>
                <a:lnTo>
                  <a:pt x="340206" y="139005"/>
                </a:lnTo>
                <a:lnTo>
                  <a:pt x="335316" y="140359"/>
                </a:lnTo>
                <a:lnTo>
                  <a:pt x="328603" y="134427"/>
                </a:lnTo>
                <a:lnTo>
                  <a:pt x="322051" y="131025"/>
                </a:lnTo>
                <a:lnTo>
                  <a:pt x="314469" y="131491"/>
                </a:lnTo>
                <a:lnTo>
                  <a:pt x="319683" y="133704"/>
                </a:lnTo>
                <a:lnTo>
                  <a:pt x="418068" y="220633"/>
                </a:lnTo>
                <a:lnTo>
                  <a:pt x="430099" y="226931"/>
                </a:lnTo>
                <a:lnTo>
                  <a:pt x="472774" y="250528"/>
                </a:lnTo>
                <a:lnTo>
                  <a:pt x="474952" y="251791"/>
                </a:lnTo>
                <a:lnTo>
                  <a:pt x="365400" y="154994"/>
                </a:lnTo>
                <a:lnTo>
                  <a:pt x="366584" y="153654"/>
                </a:lnTo>
                <a:lnTo>
                  <a:pt x="369108" y="153499"/>
                </a:lnTo>
                <a:lnTo>
                  <a:pt x="368955" y="150970"/>
                </a:lnTo>
                <a:close/>
              </a:path>
              <a:path w="598170" h="316864">
                <a:moveTo>
                  <a:pt x="426120" y="172823"/>
                </a:moveTo>
                <a:lnTo>
                  <a:pt x="412581" y="168621"/>
                </a:lnTo>
                <a:lnTo>
                  <a:pt x="400182" y="163636"/>
                </a:lnTo>
                <a:lnTo>
                  <a:pt x="387723" y="157704"/>
                </a:lnTo>
                <a:lnTo>
                  <a:pt x="374005" y="150660"/>
                </a:lnTo>
                <a:lnTo>
                  <a:pt x="371794" y="155872"/>
                </a:lnTo>
                <a:lnTo>
                  <a:pt x="369265" y="156024"/>
                </a:lnTo>
                <a:lnTo>
                  <a:pt x="365400" y="154994"/>
                </a:lnTo>
                <a:lnTo>
                  <a:pt x="474952" y="251791"/>
                </a:lnTo>
                <a:lnTo>
                  <a:pt x="515124" y="275094"/>
                </a:lnTo>
                <a:lnTo>
                  <a:pt x="557097" y="300488"/>
                </a:lnTo>
                <a:lnTo>
                  <a:pt x="559620" y="300331"/>
                </a:lnTo>
                <a:lnTo>
                  <a:pt x="418699" y="175818"/>
                </a:lnTo>
                <a:lnTo>
                  <a:pt x="422411" y="174318"/>
                </a:lnTo>
                <a:lnTo>
                  <a:pt x="424648" y="176294"/>
                </a:lnTo>
                <a:lnTo>
                  <a:pt x="426120" y="172823"/>
                </a:lnTo>
                <a:close/>
              </a:path>
              <a:path w="598170" h="316864">
                <a:moveTo>
                  <a:pt x="423170" y="176200"/>
                </a:moveTo>
                <a:lnTo>
                  <a:pt x="418699" y="175818"/>
                </a:lnTo>
                <a:lnTo>
                  <a:pt x="559620" y="300331"/>
                </a:lnTo>
                <a:lnTo>
                  <a:pt x="562143" y="300174"/>
                </a:lnTo>
                <a:lnTo>
                  <a:pt x="423909" y="178036"/>
                </a:lnTo>
                <a:lnTo>
                  <a:pt x="423170" y="176200"/>
                </a:lnTo>
                <a:close/>
              </a:path>
              <a:path w="598170" h="316864">
                <a:moveTo>
                  <a:pt x="424635" y="176326"/>
                </a:moveTo>
                <a:lnTo>
                  <a:pt x="423170" y="176200"/>
                </a:lnTo>
                <a:lnTo>
                  <a:pt x="423909" y="178036"/>
                </a:lnTo>
                <a:lnTo>
                  <a:pt x="424635" y="176326"/>
                </a:lnTo>
                <a:close/>
              </a:path>
              <a:path w="598170" h="316864">
                <a:moveTo>
                  <a:pt x="462287" y="190664"/>
                </a:moveTo>
                <a:lnTo>
                  <a:pt x="457549" y="188647"/>
                </a:lnTo>
                <a:lnTo>
                  <a:pt x="446515" y="184271"/>
                </a:lnTo>
                <a:lnTo>
                  <a:pt x="437503" y="179892"/>
                </a:lnTo>
                <a:lnTo>
                  <a:pt x="428801" y="176682"/>
                </a:lnTo>
                <a:lnTo>
                  <a:pt x="424635" y="176326"/>
                </a:lnTo>
                <a:lnTo>
                  <a:pt x="423909" y="178036"/>
                </a:lnTo>
                <a:lnTo>
                  <a:pt x="562143" y="300174"/>
                </a:lnTo>
                <a:lnTo>
                  <a:pt x="564675" y="300017"/>
                </a:lnTo>
                <a:lnTo>
                  <a:pt x="564046" y="289911"/>
                </a:lnTo>
                <a:lnTo>
                  <a:pt x="565902" y="289164"/>
                </a:lnTo>
                <a:lnTo>
                  <a:pt x="457864" y="193705"/>
                </a:lnTo>
                <a:lnTo>
                  <a:pt x="462216" y="191181"/>
                </a:lnTo>
                <a:lnTo>
                  <a:pt x="462287" y="190664"/>
                </a:lnTo>
                <a:close/>
              </a:path>
              <a:path w="598170" h="316864">
                <a:moveTo>
                  <a:pt x="424648" y="176294"/>
                </a:moveTo>
                <a:lnTo>
                  <a:pt x="422411" y="174318"/>
                </a:lnTo>
                <a:lnTo>
                  <a:pt x="423170" y="176200"/>
                </a:lnTo>
                <a:lnTo>
                  <a:pt x="424635" y="176326"/>
                </a:lnTo>
                <a:close/>
              </a:path>
              <a:path w="598170" h="316864">
                <a:moveTo>
                  <a:pt x="462761" y="190867"/>
                </a:moveTo>
                <a:lnTo>
                  <a:pt x="462216" y="191181"/>
                </a:lnTo>
                <a:lnTo>
                  <a:pt x="461733" y="194730"/>
                </a:lnTo>
                <a:lnTo>
                  <a:pt x="459204" y="194890"/>
                </a:lnTo>
                <a:lnTo>
                  <a:pt x="565902" y="289164"/>
                </a:lnTo>
                <a:lnTo>
                  <a:pt x="567764" y="288415"/>
                </a:lnTo>
                <a:lnTo>
                  <a:pt x="463078" y="195918"/>
                </a:lnTo>
                <a:lnTo>
                  <a:pt x="462761" y="190867"/>
                </a:lnTo>
                <a:close/>
              </a:path>
              <a:path w="598170" h="316864">
                <a:moveTo>
                  <a:pt x="469468" y="196793"/>
                </a:moveTo>
                <a:lnTo>
                  <a:pt x="468128" y="195608"/>
                </a:lnTo>
                <a:lnTo>
                  <a:pt x="464262" y="194579"/>
                </a:lnTo>
                <a:lnTo>
                  <a:pt x="464419" y="197103"/>
                </a:lnTo>
                <a:lnTo>
                  <a:pt x="465760" y="198288"/>
                </a:lnTo>
                <a:lnTo>
                  <a:pt x="466944" y="196948"/>
                </a:lnTo>
                <a:lnTo>
                  <a:pt x="469468" y="196793"/>
                </a:lnTo>
                <a:close/>
              </a:path>
              <a:path w="598170" h="316864">
                <a:moveTo>
                  <a:pt x="483764" y="202258"/>
                </a:moveTo>
                <a:lnTo>
                  <a:pt x="481078" y="199884"/>
                </a:lnTo>
                <a:lnTo>
                  <a:pt x="475867" y="197666"/>
                </a:lnTo>
                <a:lnTo>
                  <a:pt x="465760" y="198288"/>
                </a:lnTo>
                <a:lnTo>
                  <a:pt x="573131" y="293158"/>
                </a:lnTo>
                <a:lnTo>
                  <a:pt x="575656" y="293002"/>
                </a:lnTo>
                <a:lnTo>
                  <a:pt x="480365" y="208807"/>
                </a:lnTo>
                <a:lnTo>
                  <a:pt x="482443" y="208257"/>
                </a:lnTo>
                <a:lnTo>
                  <a:pt x="476181" y="202724"/>
                </a:lnTo>
                <a:lnTo>
                  <a:pt x="477365" y="201384"/>
                </a:lnTo>
                <a:lnTo>
                  <a:pt x="483171" y="202928"/>
                </a:lnTo>
                <a:lnTo>
                  <a:pt x="483764" y="202258"/>
                </a:lnTo>
                <a:close/>
              </a:path>
              <a:path w="598170" h="316864">
                <a:moveTo>
                  <a:pt x="581158" y="295478"/>
                </a:moveTo>
                <a:lnTo>
                  <a:pt x="578181" y="292847"/>
                </a:lnTo>
                <a:lnTo>
                  <a:pt x="578499" y="297900"/>
                </a:lnTo>
                <a:lnTo>
                  <a:pt x="581158" y="295478"/>
                </a:lnTo>
                <a:close/>
              </a:path>
              <a:path w="598170" h="316864">
                <a:moveTo>
                  <a:pt x="583821" y="293051"/>
                </a:moveTo>
                <a:lnTo>
                  <a:pt x="486607" y="207156"/>
                </a:lnTo>
                <a:lnTo>
                  <a:pt x="484522" y="207707"/>
                </a:lnTo>
                <a:lnTo>
                  <a:pt x="486760" y="209685"/>
                </a:lnTo>
                <a:lnTo>
                  <a:pt x="480365" y="208807"/>
                </a:lnTo>
                <a:lnTo>
                  <a:pt x="575656" y="293002"/>
                </a:lnTo>
                <a:lnTo>
                  <a:pt x="578181" y="292847"/>
                </a:lnTo>
                <a:lnTo>
                  <a:pt x="581158" y="295478"/>
                </a:lnTo>
                <a:lnTo>
                  <a:pt x="583821" y="293051"/>
                </a:lnTo>
                <a:close/>
              </a:path>
              <a:path w="598170" h="316864">
                <a:moveTo>
                  <a:pt x="462760" y="190865"/>
                </a:moveTo>
                <a:lnTo>
                  <a:pt x="462287" y="190664"/>
                </a:lnTo>
                <a:lnTo>
                  <a:pt x="462216" y="191181"/>
                </a:lnTo>
                <a:lnTo>
                  <a:pt x="462760" y="190865"/>
                </a:lnTo>
                <a:close/>
              </a:path>
              <a:path w="598170" h="316864">
                <a:moveTo>
                  <a:pt x="462603" y="188341"/>
                </a:moveTo>
                <a:lnTo>
                  <a:pt x="462287" y="190664"/>
                </a:lnTo>
                <a:lnTo>
                  <a:pt x="462760" y="190865"/>
                </a:lnTo>
                <a:lnTo>
                  <a:pt x="462603" y="188341"/>
                </a:lnTo>
                <a:close/>
              </a:path>
              <a:path w="598170" h="316864">
                <a:moveTo>
                  <a:pt x="486607" y="207156"/>
                </a:moveTo>
                <a:lnTo>
                  <a:pt x="478863" y="205093"/>
                </a:lnTo>
                <a:lnTo>
                  <a:pt x="482443" y="208257"/>
                </a:lnTo>
                <a:lnTo>
                  <a:pt x="486607" y="207156"/>
                </a:lnTo>
                <a:close/>
              </a:path>
              <a:path w="598170" h="316864">
                <a:moveTo>
                  <a:pt x="585314" y="291984"/>
                </a:moveTo>
                <a:lnTo>
                  <a:pt x="485105" y="203442"/>
                </a:lnTo>
                <a:lnTo>
                  <a:pt x="483171" y="202928"/>
                </a:lnTo>
                <a:lnTo>
                  <a:pt x="481392" y="204942"/>
                </a:lnTo>
                <a:lnTo>
                  <a:pt x="482728" y="206123"/>
                </a:lnTo>
                <a:lnTo>
                  <a:pt x="486607" y="207156"/>
                </a:lnTo>
                <a:lnTo>
                  <a:pt x="583821" y="293051"/>
                </a:lnTo>
                <a:lnTo>
                  <a:pt x="585314" y="291984"/>
                </a:lnTo>
                <a:close/>
              </a:path>
              <a:path w="598170" h="316864">
                <a:moveTo>
                  <a:pt x="530978" y="227257"/>
                </a:moveTo>
                <a:lnTo>
                  <a:pt x="519803" y="219660"/>
                </a:lnTo>
                <a:lnTo>
                  <a:pt x="507310" y="213809"/>
                </a:lnTo>
                <a:lnTo>
                  <a:pt x="494848" y="208432"/>
                </a:lnTo>
                <a:lnTo>
                  <a:pt x="483764" y="202258"/>
                </a:lnTo>
                <a:lnTo>
                  <a:pt x="483171" y="202928"/>
                </a:lnTo>
                <a:lnTo>
                  <a:pt x="485105" y="203442"/>
                </a:lnTo>
                <a:lnTo>
                  <a:pt x="585314" y="291984"/>
                </a:lnTo>
                <a:lnTo>
                  <a:pt x="589062" y="289326"/>
                </a:lnTo>
                <a:lnTo>
                  <a:pt x="592446" y="286348"/>
                </a:lnTo>
                <a:lnTo>
                  <a:pt x="528606" y="229941"/>
                </a:lnTo>
                <a:lnTo>
                  <a:pt x="529794" y="228597"/>
                </a:lnTo>
                <a:lnTo>
                  <a:pt x="531139" y="229785"/>
                </a:lnTo>
                <a:lnTo>
                  <a:pt x="530978" y="227257"/>
                </a:lnTo>
                <a:close/>
              </a:path>
              <a:path w="598170" h="316864">
                <a:moveTo>
                  <a:pt x="531139" y="229785"/>
                </a:moveTo>
                <a:lnTo>
                  <a:pt x="528606" y="229941"/>
                </a:lnTo>
                <a:lnTo>
                  <a:pt x="529952" y="231130"/>
                </a:lnTo>
                <a:lnTo>
                  <a:pt x="531139" y="229785"/>
                </a:lnTo>
                <a:close/>
              </a:path>
              <a:path w="598170" h="316864">
                <a:moveTo>
                  <a:pt x="542430" y="227824"/>
                </a:moveTo>
                <a:lnTo>
                  <a:pt x="532323" y="228446"/>
                </a:lnTo>
                <a:lnTo>
                  <a:pt x="533664" y="229630"/>
                </a:lnTo>
                <a:lnTo>
                  <a:pt x="531292" y="232315"/>
                </a:lnTo>
                <a:lnTo>
                  <a:pt x="592446" y="286348"/>
                </a:lnTo>
                <a:lnTo>
                  <a:pt x="593760" y="285192"/>
                </a:lnTo>
                <a:lnTo>
                  <a:pt x="596659" y="280510"/>
                </a:lnTo>
                <a:lnTo>
                  <a:pt x="542744" y="232873"/>
                </a:lnTo>
                <a:lnTo>
                  <a:pt x="542430" y="227824"/>
                </a:lnTo>
                <a:close/>
              </a:path>
              <a:path w="598170" h="316864">
                <a:moveTo>
                  <a:pt x="597620" y="262479"/>
                </a:moveTo>
                <a:lnTo>
                  <a:pt x="583172" y="250684"/>
                </a:lnTo>
                <a:lnTo>
                  <a:pt x="563156" y="241135"/>
                </a:lnTo>
                <a:lnTo>
                  <a:pt x="546457" y="231382"/>
                </a:lnTo>
                <a:lnTo>
                  <a:pt x="542587" y="230349"/>
                </a:lnTo>
                <a:lnTo>
                  <a:pt x="545430" y="235247"/>
                </a:lnTo>
                <a:lnTo>
                  <a:pt x="596659" y="280510"/>
                </a:lnTo>
                <a:lnTo>
                  <a:pt x="597614" y="278968"/>
                </a:lnTo>
                <a:lnTo>
                  <a:pt x="597620" y="262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3506" y="1754663"/>
            <a:ext cx="528955" cy="344805"/>
          </a:xfrm>
          <a:custGeom>
            <a:avLst/>
            <a:gdLst/>
            <a:ahLst/>
            <a:cxnLst/>
            <a:rect l="l" t="t" r="r" b="b"/>
            <a:pathLst>
              <a:path w="528955" h="344805">
                <a:moveTo>
                  <a:pt x="475361" y="80448"/>
                </a:moveTo>
                <a:lnTo>
                  <a:pt x="463455" y="126062"/>
                </a:lnTo>
                <a:lnTo>
                  <a:pt x="454200" y="176188"/>
                </a:lnTo>
                <a:lnTo>
                  <a:pt x="448378" y="227469"/>
                </a:lnTo>
                <a:lnTo>
                  <a:pt x="446770" y="276544"/>
                </a:lnTo>
                <a:lnTo>
                  <a:pt x="468357" y="278424"/>
                </a:lnTo>
                <a:lnTo>
                  <a:pt x="479227" y="261284"/>
                </a:lnTo>
                <a:lnTo>
                  <a:pt x="488952" y="214499"/>
                </a:lnTo>
                <a:lnTo>
                  <a:pt x="511230" y="197241"/>
                </a:lnTo>
                <a:lnTo>
                  <a:pt x="508367" y="188447"/>
                </a:lnTo>
                <a:lnTo>
                  <a:pt x="506483" y="172681"/>
                </a:lnTo>
                <a:lnTo>
                  <a:pt x="507562" y="158007"/>
                </a:lnTo>
                <a:lnTo>
                  <a:pt x="510650" y="143469"/>
                </a:lnTo>
                <a:lnTo>
                  <a:pt x="512375" y="139876"/>
                </a:lnTo>
                <a:lnTo>
                  <a:pt x="508000" y="134230"/>
                </a:lnTo>
                <a:lnTo>
                  <a:pt x="513200" y="108174"/>
                </a:lnTo>
                <a:lnTo>
                  <a:pt x="516522" y="81879"/>
                </a:lnTo>
                <a:lnTo>
                  <a:pt x="520782" y="55705"/>
                </a:lnTo>
                <a:lnTo>
                  <a:pt x="523221" y="47888"/>
                </a:lnTo>
                <a:lnTo>
                  <a:pt x="490239" y="73437"/>
                </a:lnTo>
                <a:lnTo>
                  <a:pt x="487031" y="73665"/>
                </a:lnTo>
                <a:lnTo>
                  <a:pt x="483507" y="76395"/>
                </a:lnTo>
                <a:lnTo>
                  <a:pt x="475361" y="80448"/>
                </a:lnTo>
                <a:close/>
              </a:path>
              <a:path w="528955" h="344805">
                <a:moveTo>
                  <a:pt x="511230" y="197241"/>
                </a:moveTo>
                <a:lnTo>
                  <a:pt x="488952" y="214499"/>
                </a:lnTo>
                <a:lnTo>
                  <a:pt x="495661" y="216785"/>
                </a:lnTo>
                <a:lnTo>
                  <a:pt x="502726" y="216255"/>
                </a:lnTo>
                <a:lnTo>
                  <a:pt x="509207" y="212787"/>
                </a:lnTo>
                <a:lnTo>
                  <a:pt x="514167" y="206262"/>
                </a:lnTo>
                <a:lnTo>
                  <a:pt x="511230" y="197241"/>
                </a:lnTo>
                <a:close/>
              </a:path>
              <a:path w="528955" h="344805">
                <a:moveTo>
                  <a:pt x="521614" y="17790"/>
                </a:moveTo>
                <a:lnTo>
                  <a:pt x="474535" y="54260"/>
                </a:lnTo>
                <a:lnTo>
                  <a:pt x="483509" y="48050"/>
                </a:lnTo>
                <a:lnTo>
                  <a:pt x="492627" y="44483"/>
                </a:lnTo>
                <a:lnTo>
                  <a:pt x="492249" y="51868"/>
                </a:lnTo>
                <a:lnTo>
                  <a:pt x="492371" y="59079"/>
                </a:lnTo>
                <a:lnTo>
                  <a:pt x="492023" y="66231"/>
                </a:lnTo>
                <a:lnTo>
                  <a:pt x="490239" y="73437"/>
                </a:lnTo>
                <a:lnTo>
                  <a:pt x="523221" y="47888"/>
                </a:lnTo>
                <a:lnTo>
                  <a:pt x="528797" y="30011"/>
                </a:lnTo>
                <a:lnTo>
                  <a:pt x="525851" y="23259"/>
                </a:lnTo>
                <a:lnTo>
                  <a:pt x="521614" y="17790"/>
                </a:lnTo>
                <a:close/>
              </a:path>
              <a:path w="528955" h="344805">
                <a:moveTo>
                  <a:pt x="483823" y="73894"/>
                </a:moveTo>
                <a:lnTo>
                  <a:pt x="483507" y="76395"/>
                </a:lnTo>
                <a:lnTo>
                  <a:pt x="487031" y="73665"/>
                </a:lnTo>
                <a:lnTo>
                  <a:pt x="483823" y="73894"/>
                </a:lnTo>
                <a:close/>
              </a:path>
              <a:path w="528955" h="344805">
                <a:moveTo>
                  <a:pt x="0" y="328955"/>
                </a:moveTo>
                <a:lnTo>
                  <a:pt x="8135" y="344645"/>
                </a:lnTo>
                <a:lnTo>
                  <a:pt x="29781" y="341185"/>
                </a:lnTo>
                <a:lnTo>
                  <a:pt x="55753" y="328019"/>
                </a:lnTo>
                <a:lnTo>
                  <a:pt x="76868" y="314591"/>
                </a:lnTo>
                <a:lnTo>
                  <a:pt x="93805" y="302458"/>
                </a:lnTo>
                <a:lnTo>
                  <a:pt x="125274" y="278363"/>
                </a:lnTo>
                <a:lnTo>
                  <a:pt x="141419" y="266843"/>
                </a:lnTo>
                <a:lnTo>
                  <a:pt x="189333" y="234769"/>
                </a:lnTo>
                <a:lnTo>
                  <a:pt x="236357" y="204902"/>
                </a:lnTo>
                <a:lnTo>
                  <a:pt x="376391" y="118712"/>
                </a:lnTo>
                <a:lnTo>
                  <a:pt x="398276" y="103910"/>
                </a:lnTo>
                <a:lnTo>
                  <a:pt x="419062" y="89326"/>
                </a:lnTo>
                <a:lnTo>
                  <a:pt x="439816" y="76885"/>
                </a:lnTo>
                <a:lnTo>
                  <a:pt x="461606" y="68512"/>
                </a:lnTo>
                <a:lnTo>
                  <a:pt x="466852" y="61588"/>
                </a:lnTo>
                <a:lnTo>
                  <a:pt x="474535" y="54260"/>
                </a:lnTo>
                <a:lnTo>
                  <a:pt x="521614" y="17790"/>
                </a:lnTo>
                <a:lnTo>
                  <a:pt x="520384" y="16202"/>
                </a:lnTo>
                <a:lnTo>
                  <a:pt x="514582" y="11661"/>
                </a:lnTo>
                <a:lnTo>
                  <a:pt x="508158" y="12117"/>
                </a:lnTo>
                <a:lnTo>
                  <a:pt x="502379" y="7558"/>
                </a:lnTo>
                <a:lnTo>
                  <a:pt x="495331" y="13018"/>
                </a:lnTo>
                <a:lnTo>
                  <a:pt x="490805" y="12003"/>
                </a:lnTo>
                <a:lnTo>
                  <a:pt x="431097" y="58256"/>
                </a:lnTo>
                <a:lnTo>
                  <a:pt x="403125" y="77490"/>
                </a:lnTo>
                <a:lnTo>
                  <a:pt x="375698" y="95242"/>
                </a:lnTo>
                <a:lnTo>
                  <a:pt x="321594" y="129527"/>
                </a:lnTo>
                <a:lnTo>
                  <a:pt x="349713" y="105981"/>
                </a:lnTo>
                <a:lnTo>
                  <a:pt x="475468" y="8564"/>
                </a:lnTo>
                <a:lnTo>
                  <a:pt x="460983" y="5316"/>
                </a:lnTo>
                <a:lnTo>
                  <a:pt x="451249" y="4241"/>
                </a:lnTo>
                <a:lnTo>
                  <a:pt x="374431" y="63748"/>
                </a:lnTo>
                <a:lnTo>
                  <a:pt x="356714" y="74828"/>
                </a:lnTo>
                <a:lnTo>
                  <a:pt x="337128" y="88413"/>
                </a:lnTo>
                <a:lnTo>
                  <a:pt x="296412" y="117408"/>
                </a:lnTo>
                <a:lnTo>
                  <a:pt x="208875" y="178441"/>
                </a:lnTo>
                <a:lnTo>
                  <a:pt x="36489" y="311980"/>
                </a:lnTo>
                <a:lnTo>
                  <a:pt x="26559" y="316956"/>
                </a:lnTo>
                <a:lnTo>
                  <a:pt x="17215" y="320384"/>
                </a:lnTo>
                <a:lnTo>
                  <a:pt x="8522" y="323800"/>
                </a:lnTo>
                <a:lnTo>
                  <a:pt x="0" y="328955"/>
                </a:lnTo>
                <a:close/>
              </a:path>
              <a:path w="528955" h="344805">
                <a:moveTo>
                  <a:pt x="475468" y="8564"/>
                </a:moveTo>
                <a:lnTo>
                  <a:pt x="349713" y="105981"/>
                </a:lnTo>
                <a:lnTo>
                  <a:pt x="377550" y="85618"/>
                </a:lnTo>
                <a:lnTo>
                  <a:pt x="404238" y="68687"/>
                </a:lnTo>
                <a:lnTo>
                  <a:pt x="428912" y="55435"/>
                </a:lnTo>
                <a:lnTo>
                  <a:pt x="431097" y="58256"/>
                </a:lnTo>
                <a:lnTo>
                  <a:pt x="490805" y="12003"/>
                </a:lnTo>
                <a:lnTo>
                  <a:pt x="475468" y="8564"/>
                </a:lnTo>
                <a:close/>
              </a:path>
              <a:path w="528955" h="344805">
                <a:moveTo>
                  <a:pt x="441041" y="3114"/>
                </a:moveTo>
                <a:lnTo>
                  <a:pt x="367234" y="60288"/>
                </a:lnTo>
                <a:lnTo>
                  <a:pt x="374431" y="63748"/>
                </a:lnTo>
                <a:lnTo>
                  <a:pt x="451249" y="4241"/>
                </a:lnTo>
                <a:lnTo>
                  <a:pt x="441041" y="3114"/>
                </a:lnTo>
                <a:close/>
              </a:path>
              <a:path w="528955" h="344805">
                <a:moveTo>
                  <a:pt x="355532" y="39808"/>
                </a:moveTo>
                <a:lnTo>
                  <a:pt x="345751" y="47845"/>
                </a:lnTo>
                <a:lnTo>
                  <a:pt x="343978" y="58573"/>
                </a:lnTo>
                <a:lnTo>
                  <a:pt x="355955" y="69026"/>
                </a:lnTo>
                <a:lnTo>
                  <a:pt x="365193" y="66391"/>
                </a:lnTo>
                <a:lnTo>
                  <a:pt x="367234" y="60288"/>
                </a:lnTo>
                <a:lnTo>
                  <a:pt x="441041" y="3114"/>
                </a:lnTo>
                <a:lnTo>
                  <a:pt x="435933" y="2549"/>
                </a:lnTo>
                <a:lnTo>
                  <a:pt x="404527" y="26878"/>
                </a:lnTo>
                <a:lnTo>
                  <a:pt x="393105" y="26691"/>
                </a:lnTo>
                <a:lnTo>
                  <a:pt x="388415" y="23546"/>
                </a:lnTo>
                <a:lnTo>
                  <a:pt x="417437" y="1064"/>
                </a:lnTo>
                <a:lnTo>
                  <a:pt x="414658" y="960"/>
                </a:lnTo>
                <a:lnTo>
                  <a:pt x="367581" y="37428"/>
                </a:lnTo>
                <a:lnTo>
                  <a:pt x="355532" y="39808"/>
                </a:lnTo>
                <a:close/>
              </a:path>
              <a:path w="528955" h="344805">
                <a:moveTo>
                  <a:pt x="39483" y="298369"/>
                </a:moveTo>
                <a:lnTo>
                  <a:pt x="36345" y="303057"/>
                </a:lnTo>
                <a:lnTo>
                  <a:pt x="39627" y="307293"/>
                </a:lnTo>
                <a:lnTo>
                  <a:pt x="36489" y="311980"/>
                </a:lnTo>
                <a:lnTo>
                  <a:pt x="208875" y="178441"/>
                </a:lnTo>
                <a:lnTo>
                  <a:pt x="205215" y="180998"/>
                </a:lnTo>
                <a:lnTo>
                  <a:pt x="163937" y="210995"/>
                </a:lnTo>
                <a:lnTo>
                  <a:pt x="114364" y="249397"/>
                </a:lnTo>
                <a:lnTo>
                  <a:pt x="94141" y="260793"/>
                </a:lnTo>
                <a:lnTo>
                  <a:pt x="75455" y="274174"/>
                </a:lnTo>
                <a:lnTo>
                  <a:pt x="57504" y="287410"/>
                </a:lnTo>
                <a:lnTo>
                  <a:pt x="39483" y="298369"/>
                </a:lnTo>
                <a:close/>
              </a:path>
              <a:path w="528955" h="344805">
                <a:moveTo>
                  <a:pt x="417437" y="1064"/>
                </a:moveTo>
                <a:lnTo>
                  <a:pt x="388415" y="23546"/>
                </a:lnTo>
                <a:lnTo>
                  <a:pt x="395151" y="20593"/>
                </a:lnTo>
                <a:lnTo>
                  <a:pt x="401250" y="22646"/>
                </a:lnTo>
                <a:lnTo>
                  <a:pt x="407666" y="22190"/>
                </a:lnTo>
                <a:lnTo>
                  <a:pt x="404527" y="26878"/>
                </a:lnTo>
                <a:lnTo>
                  <a:pt x="435933" y="2549"/>
                </a:lnTo>
                <a:lnTo>
                  <a:pt x="425090" y="1352"/>
                </a:lnTo>
                <a:lnTo>
                  <a:pt x="417437" y="1064"/>
                </a:lnTo>
                <a:close/>
              </a:path>
              <a:path w="528955" h="344805">
                <a:moveTo>
                  <a:pt x="160283" y="213651"/>
                </a:moveTo>
                <a:lnTo>
                  <a:pt x="114364" y="249397"/>
                </a:lnTo>
                <a:lnTo>
                  <a:pt x="163937" y="210995"/>
                </a:lnTo>
                <a:lnTo>
                  <a:pt x="160283" y="213651"/>
                </a:lnTo>
                <a:close/>
              </a:path>
              <a:path w="528955" h="344805">
                <a:moveTo>
                  <a:pt x="287167" y="9356"/>
                </a:moveTo>
                <a:lnTo>
                  <a:pt x="286218" y="16870"/>
                </a:lnTo>
                <a:lnTo>
                  <a:pt x="290592" y="22516"/>
                </a:lnTo>
                <a:lnTo>
                  <a:pt x="292465" y="27844"/>
                </a:lnTo>
                <a:lnTo>
                  <a:pt x="311049" y="27533"/>
                </a:lnTo>
                <a:lnTo>
                  <a:pt x="330086" y="28353"/>
                </a:lnTo>
                <a:lnTo>
                  <a:pt x="349091" y="31314"/>
                </a:lnTo>
                <a:lnTo>
                  <a:pt x="367581" y="37428"/>
                </a:lnTo>
                <a:lnTo>
                  <a:pt x="414658" y="960"/>
                </a:lnTo>
                <a:lnTo>
                  <a:pt x="389106" y="0"/>
                </a:lnTo>
                <a:lnTo>
                  <a:pt x="354484" y="135"/>
                </a:lnTo>
                <a:lnTo>
                  <a:pt x="336415" y="434"/>
                </a:lnTo>
                <a:lnTo>
                  <a:pt x="318891" y="1161"/>
                </a:lnTo>
                <a:lnTo>
                  <a:pt x="302334" y="3680"/>
                </a:lnTo>
                <a:lnTo>
                  <a:pt x="287167" y="9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8027" y="2173351"/>
            <a:ext cx="2162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45" dirty="0">
                <a:latin typeface="Verdana"/>
                <a:cs typeface="Verdana"/>
              </a:rPr>
              <a:t>„Gold</a:t>
            </a:r>
            <a:r>
              <a:rPr sz="2000" i="1" spc="15" dirty="0">
                <a:latin typeface="Verdana"/>
                <a:cs typeface="Verdana"/>
              </a:rPr>
              <a:t> </a:t>
            </a:r>
            <a:r>
              <a:rPr sz="2000" spc="25" dirty="0">
                <a:latin typeface="Segoe Print"/>
                <a:cs typeface="Segoe Print"/>
              </a:rPr>
              <a:t>standard</a:t>
            </a:r>
            <a:r>
              <a:rPr sz="2000" i="1" spc="25" dirty="0">
                <a:latin typeface="Verdana"/>
                <a:cs typeface="Verdana"/>
              </a:rPr>
              <a:t>“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8672" y="2478151"/>
            <a:ext cx="1580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Segoe Print"/>
                <a:cs typeface="Segoe Print"/>
              </a:rPr>
              <a:t>for</a:t>
            </a:r>
            <a:r>
              <a:rPr sz="2000" spc="-8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RDBMSs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31458" y="2130044"/>
            <a:ext cx="1952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Segoe Print"/>
                <a:cs typeface="Segoe Print"/>
              </a:rPr>
              <a:t>Model</a:t>
            </a:r>
            <a:r>
              <a:rPr sz="2000" spc="-55" dirty="0">
                <a:latin typeface="Segoe Print"/>
                <a:cs typeface="Segoe Print"/>
              </a:rPr>
              <a:t> </a:t>
            </a:r>
            <a:r>
              <a:rPr sz="2000" spc="-5" dirty="0">
                <a:latin typeface="Segoe Print"/>
                <a:cs typeface="Segoe Print"/>
              </a:rPr>
              <a:t>of</a:t>
            </a:r>
            <a:r>
              <a:rPr sz="2000" spc="-3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many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31458" y="2434844"/>
            <a:ext cx="1990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Segoe Print"/>
                <a:cs typeface="Segoe Print"/>
              </a:rPr>
              <a:t>NoSQL</a:t>
            </a:r>
            <a:r>
              <a:rPr sz="2000" spc="-9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systems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75197" y="6465570"/>
            <a:ext cx="3035935" cy="260985"/>
          </a:xfrm>
          <a:custGeom>
            <a:avLst/>
            <a:gdLst/>
            <a:ahLst/>
            <a:cxnLst/>
            <a:rect l="l" t="t" r="r" b="b"/>
            <a:pathLst>
              <a:path w="3035934" h="260984">
                <a:moveTo>
                  <a:pt x="3035807" y="0"/>
                </a:moveTo>
                <a:lnTo>
                  <a:pt x="0" y="0"/>
                </a:lnTo>
                <a:lnTo>
                  <a:pt x="0" y="260603"/>
                </a:lnTo>
                <a:lnTo>
                  <a:pt x="3035807" y="260603"/>
                </a:lnTo>
                <a:lnTo>
                  <a:pt x="30358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75197" y="6465570"/>
            <a:ext cx="3035935" cy="26098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305"/>
              </a:spcBef>
            </a:pPr>
            <a:r>
              <a:rPr sz="1100" spc="-5" dirty="0">
                <a:latin typeface="Calibri Light"/>
                <a:cs typeface="Calibri Light"/>
                <a:hlinkClick r:id="rId4"/>
              </a:rPr>
              <a:t>http://queue.acm.org/detail.cfm?id=1394128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30823" y="6499859"/>
            <a:ext cx="219455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5474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O</a:t>
            </a:r>
            <a:r>
              <a:rPr sz="4100" spc="-20" dirty="0"/>
              <a:t>u</a:t>
            </a:r>
            <a:r>
              <a:rPr sz="4100" spc="-30" dirty="0"/>
              <a:t>t</a:t>
            </a:r>
            <a:r>
              <a:rPr sz="4100" spc="-20" dirty="0"/>
              <a:t>li</a:t>
            </a:r>
            <a:r>
              <a:rPr sz="4100" spc="-45" dirty="0"/>
              <a:t>n</a:t>
            </a:r>
            <a:r>
              <a:rPr sz="4100" dirty="0"/>
              <a:t>e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5148071" y="1552955"/>
            <a:ext cx="3528060" cy="4109085"/>
          </a:xfrm>
          <a:custGeom>
            <a:avLst/>
            <a:gdLst/>
            <a:ahLst/>
            <a:cxnLst/>
            <a:rect l="l" t="t" r="r" b="b"/>
            <a:pathLst>
              <a:path w="3528059" h="4109085">
                <a:moveTo>
                  <a:pt x="3528060" y="0"/>
                </a:moveTo>
                <a:lnTo>
                  <a:pt x="0" y="0"/>
                </a:lnTo>
                <a:lnTo>
                  <a:pt x="0" y="4108704"/>
                </a:lnTo>
                <a:lnTo>
                  <a:pt x="3528060" y="4108704"/>
                </a:lnTo>
                <a:lnTo>
                  <a:pt x="3528060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48071" y="1552955"/>
            <a:ext cx="3528060" cy="104140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30480" rIns="0" bIns="0" rtlCol="0">
            <a:spAutoFit/>
          </a:bodyPr>
          <a:lstStyle/>
          <a:p>
            <a:pPr marL="668020" marR="201295" indent="-3429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68020" algn="l"/>
                <a:tab pos="668655" algn="l"/>
              </a:tabLst>
            </a:pPr>
            <a:r>
              <a:rPr sz="2000" spc="-20" dirty="0">
                <a:latin typeface="Calibri"/>
                <a:cs typeface="Calibri"/>
              </a:rPr>
              <a:t>Techniques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Functional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Non-functional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8072" y="2484577"/>
            <a:ext cx="25965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Sharding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Replication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Storage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0772" y="3399535"/>
            <a:ext cx="2141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42900" algn="l"/>
                <a:tab pos="343535" algn="l"/>
              </a:tabLst>
            </a:pPr>
            <a:r>
              <a:rPr sz="2000" dirty="0">
                <a:latin typeface="Calibri"/>
                <a:cs typeface="Calibri"/>
              </a:rPr>
              <a:t>Query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11123" y="1557527"/>
            <a:ext cx="4753610" cy="4061460"/>
            <a:chOff x="611123" y="1557527"/>
            <a:chExt cx="4753610" cy="4061460"/>
          </a:xfrm>
        </p:grpSpPr>
        <p:sp>
          <p:nvSpPr>
            <p:cNvPr id="8" name="object 8"/>
            <p:cNvSpPr/>
            <p:nvPr/>
          </p:nvSpPr>
          <p:spPr>
            <a:xfrm>
              <a:off x="611124" y="1557527"/>
              <a:ext cx="4753610" cy="1983105"/>
            </a:xfrm>
            <a:custGeom>
              <a:avLst/>
              <a:gdLst/>
              <a:ahLst/>
              <a:cxnLst/>
              <a:rect l="l" t="t" r="r" b="b"/>
              <a:pathLst>
                <a:path w="4753610" h="1983104">
                  <a:moveTo>
                    <a:pt x="4177284" y="94361"/>
                  </a:moveTo>
                  <a:lnTo>
                    <a:pt x="4169854" y="57658"/>
                  </a:lnTo>
                  <a:lnTo>
                    <a:pt x="4149623" y="27660"/>
                  </a:lnTo>
                  <a:lnTo>
                    <a:pt x="4119626" y="7429"/>
                  </a:lnTo>
                  <a:lnTo>
                    <a:pt x="4082923" y="0"/>
                  </a:lnTo>
                  <a:lnTo>
                    <a:pt x="94335" y="0"/>
                  </a:lnTo>
                  <a:lnTo>
                    <a:pt x="57607" y="7429"/>
                  </a:lnTo>
                  <a:lnTo>
                    <a:pt x="27622" y="27660"/>
                  </a:lnTo>
                  <a:lnTo>
                    <a:pt x="7404" y="57658"/>
                  </a:lnTo>
                  <a:lnTo>
                    <a:pt x="0" y="94361"/>
                  </a:lnTo>
                  <a:lnTo>
                    <a:pt x="0" y="848995"/>
                  </a:lnTo>
                  <a:lnTo>
                    <a:pt x="7404" y="885710"/>
                  </a:lnTo>
                  <a:lnTo>
                    <a:pt x="27622" y="915708"/>
                  </a:lnTo>
                  <a:lnTo>
                    <a:pt x="57607" y="935939"/>
                  </a:lnTo>
                  <a:lnTo>
                    <a:pt x="94335" y="943356"/>
                  </a:lnTo>
                  <a:lnTo>
                    <a:pt x="4082923" y="943356"/>
                  </a:lnTo>
                  <a:lnTo>
                    <a:pt x="4119626" y="935939"/>
                  </a:lnTo>
                  <a:lnTo>
                    <a:pt x="4149623" y="915708"/>
                  </a:lnTo>
                  <a:lnTo>
                    <a:pt x="4169854" y="885710"/>
                  </a:lnTo>
                  <a:lnTo>
                    <a:pt x="4177284" y="848995"/>
                  </a:lnTo>
                  <a:lnTo>
                    <a:pt x="4177284" y="94361"/>
                  </a:lnTo>
                  <a:close/>
                </a:path>
                <a:path w="4753610" h="1983104">
                  <a:moveTo>
                    <a:pt x="4753356" y="1036320"/>
                  </a:moveTo>
                  <a:lnTo>
                    <a:pt x="4093464" y="1036320"/>
                  </a:lnTo>
                  <a:lnTo>
                    <a:pt x="4093464" y="1982724"/>
                  </a:lnTo>
                  <a:lnTo>
                    <a:pt x="4753356" y="1982724"/>
                  </a:lnTo>
                  <a:lnTo>
                    <a:pt x="4753356" y="103632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55" y="1725167"/>
              <a:ext cx="664463" cy="6080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1123" y="2595372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1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79"/>
                  </a:lnTo>
                  <a:lnTo>
                    <a:pt x="4082796" y="944879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1"/>
                  </a:lnTo>
                  <a:lnTo>
                    <a:pt x="4177284" y="94487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" y="2778252"/>
              <a:ext cx="559307" cy="5806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1123" y="3634739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80"/>
                  </a:lnTo>
                  <a:lnTo>
                    <a:pt x="4082796" y="944880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2"/>
                  </a:lnTo>
                  <a:lnTo>
                    <a:pt x="4177284" y="94487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3" y="3726179"/>
              <a:ext cx="675132" cy="762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1123" y="4674107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8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80"/>
                  </a:lnTo>
                  <a:lnTo>
                    <a:pt x="4082796" y="944880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2"/>
                  </a:lnTo>
                  <a:lnTo>
                    <a:pt x="4177284" y="94488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207010">
              <a:lnSpc>
                <a:spcPts val="2420"/>
              </a:lnSpc>
              <a:spcBef>
                <a:spcPts val="359"/>
              </a:spcBef>
            </a:pPr>
            <a:r>
              <a:rPr spc="-5" dirty="0"/>
              <a:t>NoSQL </a:t>
            </a:r>
            <a:r>
              <a:rPr spc="-10" dirty="0"/>
              <a:t>Foundations </a:t>
            </a:r>
            <a:r>
              <a:rPr spc="-5" dirty="0"/>
              <a:t>and </a:t>
            </a:r>
            <a:r>
              <a:rPr spc="-484" dirty="0"/>
              <a:t> </a:t>
            </a:r>
            <a:r>
              <a:rPr spc="-10" dirty="0"/>
              <a:t>Motivation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/>
          </a:p>
          <a:p>
            <a:pPr marL="12700">
              <a:lnSpc>
                <a:spcPts val="2535"/>
              </a:lnSpc>
            </a:pP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NoSQL</a:t>
            </a:r>
            <a:r>
              <a:rPr spc="-15" dirty="0"/>
              <a:t> </a:t>
            </a:r>
            <a:r>
              <a:rPr spc="-35" dirty="0"/>
              <a:t>Toolbox:</a:t>
            </a:r>
          </a:p>
          <a:p>
            <a:pPr marL="12700">
              <a:lnSpc>
                <a:spcPts val="2535"/>
              </a:lnSpc>
            </a:pPr>
            <a:r>
              <a:rPr spc="-5" dirty="0"/>
              <a:t>Common</a:t>
            </a:r>
            <a:r>
              <a:rPr spc="-10" dirty="0"/>
              <a:t> </a:t>
            </a:r>
            <a:r>
              <a:rPr spc="-30" dirty="0"/>
              <a:t>Techniques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/>
          </a:p>
          <a:p>
            <a:pPr marL="12700" marR="833755">
              <a:lnSpc>
                <a:spcPts val="2420"/>
              </a:lnSpc>
              <a:spcBef>
                <a:spcPts val="5"/>
              </a:spcBef>
            </a:pPr>
            <a:r>
              <a:rPr spc="-5" dirty="0"/>
              <a:t>NoSQL </a:t>
            </a:r>
            <a:r>
              <a:rPr spc="-20" dirty="0"/>
              <a:t>Systems </a:t>
            </a:r>
            <a:r>
              <a:rPr spc="-5" dirty="0"/>
              <a:t>&amp; </a:t>
            </a:r>
            <a:r>
              <a:rPr dirty="0"/>
              <a:t> </a:t>
            </a:r>
            <a:r>
              <a:rPr spc="-5" dirty="0"/>
              <a:t>Decision</a:t>
            </a:r>
            <a:r>
              <a:rPr spc="-55" dirty="0"/>
              <a:t> </a:t>
            </a:r>
            <a:r>
              <a:rPr spc="-10" dirty="0"/>
              <a:t>Guidance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/>
          </a:p>
          <a:p>
            <a:pPr marL="12700" marR="5080">
              <a:lnSpc>
                <a:spcPts val="2420"/>
              </a:lnSpc>
            </a:pPr>
            <a:r>
              <a:rPr spc="-10" dirty="0"/>
              <a:t>Scalable</a:t>
            </a:r>
            <a:r>
              <a:rPr spc="10" dirty="0"/>
              <a:t> </a:t>
            </a:r>
            <a:r>
              <a:rPr spc="-10" dirty="0"/>
              <a:t>Real-Time </a:t>
            </a:r>
            <a:r>
              <a:rPr spc="-5" dirty="0"/>
              <a:t> </a:t>
            </a:r>
            <a:r>
              <a:rPr spc="-10" dirty="0"/>
              <a:t>Databases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5" dirty="0"/>
              <a:t>Processing</a:t>
            </a: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6" y="4847844"/>
            <a:ext cx="559307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495" y="572075"/>
            <a:ext cx="1802130" cy="564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>
              <a:lnSpc>
                <a:spcPts val="1535"/>
              </a:lnSpc>
            </a:pPr>
            <a:r>
              <a:rPr sz="1600" spc="-5" dirty="0">
                <a:latin typeface="Calibri"/>
                <a:cs typeface="Calibri"/>
              </a:rPr>
              <a:t>Functional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30" dirty="0">
                <a:latin typeface="Calibri"/>
                <a:cs typeface="Calibri"/>
              </a:rPr>
              <a:t>c</a:t>
            </a:r>
            <a:r>
              <a:rPr sz="1200" spc="-4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Q</a:t>
            </a:r>
            <a:r>
              <a:rPr sz="1200" spc="-3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2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alibri"/>
              <a:cs typeface="Calibri"/>
            </a:endParaRPr>
          </a:p>
          <a:p>
            <a:pPr marL="678815">
              <a:lnSpc>
                <a:spcPct val="100000"/>
              </a:lnSpc>
            </a:pP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-4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40" dirty="0">
                <a:latin typeface="Calibri"/>
                <a:cs typeface="Calibri"/>
              </a:rPr>
              <a:t>a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spc="5" dirty="0">
                <a:latin typeface="Calibri"/>
                <a:cs typeface="Calibri"/>
              </a:rPr>
              <a:t>s</a:t>
            </a:r>
            <a:r>
              <a:rPr sz="1200" spc="-40" dirty="0">
                <a:latin typeface="Calibri"/>
                <a:cs typeface="Calibri"/>
              </a:rPr>
              <a:t>a</a:t>
            </a:r>
            <a:r>
              <a:rPr sz="1200" spc="30" dirty="0">
                <a:latin typeface="Calibri"/>
                <a:cs typeface="Calibri"/>
              </a:rPr>
              <a:t>c</a:t>
            </a:r>
            <a:r>
              <a:rPr sz="1200" spc="-45" dirty="0">
                <a:latin typeface="Calibri"/>
                <a:cs typeface="Calibri"/>
              </a:rPr>
              <a:t>t</a:t>
            </a:r>
            <a:r>
              <a:rPr sz="1200" spc="20" dirty="0">
                <a:latin typeface="Calibri"/>
                <a:cs typeface="Calibri"/>
              </a:rPr>
              <a:t>io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R="635" algn="r">
              <a:lnSpc>
                <a:spcPct val="100000"/>
              </a:lnSpc>
              <a:spcBef>
                <a:spcPts val="1045"/>
              </a:spcBef>
            </a:pPr>
            <a:r>
              <a:rPr sz="1200" spc="-5" dirty="0">
                <a:latin typeface="Calibri"/>
                <a:cs typeface="Calibri"/>
              </a:rPr>
              <a:t>Conditional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Atomic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Writes</a:t>
            </a:r>
            <a:endParaRPr sz="1200">
              <a:latin typeface="Calibri"/>
              <a:cs typeface="Calibri"/>
            </a:endParaRPr>
          </a:p>
          <a:p>
            <a:pPr marL="1357630" indent="137160" algn="r">
              <a:lnSpc>
                <a:spcPct val="391700"/>
              </a:lnSpc>
            </a:pPr>
            <a:r>
              <a:rPr sz="1200" spc="-30" dirty="0">
                <a:latin typeface="Calibri"/>
                <a:cs typeface="Calibri"/>
              </a:rPr>
              <a:t>J</a:t>
            </a:r>
            <a:r>
              <a:rPr sz="1200" spc="20" dirty="0">
                <a:latin typeface="Calibri"/>
                <a:cs typeface="Calibri"/>
              </a:rPr>
              <a:t>o</a:t>
            </a:r>
            <a:r>
              <a:rPr sz="1200" spc="15" dirty="0">
                <a:latin typeface="Calibri"/>
                <a:cs typeface="Calibri"/>
              </a:rPr>
              <a:t>i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  </a:t>
            </a:r>
            <a:r>
              <a:rPr sz="1200" spc="-20" dirty="0">
                <a:latin typeface="Calibri"/>
                <a:cs typeface="Calibri"/>
              </a:rPr>
              <a:t>S</a:t>
            </a:r>
            <a:r>
              <a:rPr sz="1200" spc="2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50" dirty="0">
                <a:latin typeface="Calibri"/>
                <a:cs typeface="Calibri"/>
              </a:rPr>
              <a:t>t</a:t>
            </a:r>
            <a:r>
              <a:rPr sz="1200" spc="15" dirty="0">
                <a:latin typeface="Calibri"/>
                <a:cs typeface="Calibri"/>
              </a:rPr>
              <a:t>i</a:t>
            </a:r>
            <a:r>
              <a:rPr sz="1200" spc="2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  <a:p>
            <a:pPr marL="189865" indent="772160" algn="r">
              <a:lnSpc>
                <a:spcPct val="3917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Filter </a:t>
            </a:r>
            <a:r>
              <a:rPr sz="1200" spc="-10" dirty="0">
                <a:latin typeface="Calibri"/>
                <a:cs typeface="Calibri"/>
              </a:rPr>
              <a:t>Queries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Full-text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Aggregation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Analytics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7274" y="572075"/>
            <a:ext cx="1581150" cy="571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880">
              <a:lnSpc>
                <a:spcPts val="1535"/>
              </a:lnSpc>
            </a:pP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2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un</a:t>
            </a:r>
            <a:r>
              <a:rPr sz="1600" spc="35" dirty="0">
                <a:latin typeface="Calibri"/>
                <a:cs typeface="Calibri"/>
              </a:rPr>
              <a:t>c</a:t>
            </a:r>
            <a:r>
              <a:rPr sz="1600" spc="-60" dirty="0">
                <a:latin typeface="Calibri"/>
                <a:cs typeface="Calibri"/>
              </a:rPr>
              <a:t>t</a:t>
            </a:r>
            <a:r>
              <a:rPr sz="1600" spc="45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on</a:t>
            </a:r>
            <a:r>
              <a:rPr sz="1600" spc="-5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Data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Scalability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Write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Scalability</a:t>
            </a:r>
            <a:endParaRPr sz="1200">
              <a:latin typeface="Calibri"/>
              <a:cs typeface="Calibri"/>
            </a:endParaRPr>
          </a:p>
          <a:p>
            <a:pPr marR="606425">
              <a:lnSpc>
                <a:spcPts val="4060"/>
              </a:lnSpc>
              <a:spcBef>
                <a:spcPts val="505"/>
              </a:spcBef>
            </a:pPr>
            <a:r>
              <a:rPr sz="1200" spc="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S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l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-35" dirty="0">
                <a:latin typeface="Calibri"/>
                <a:cs typeface="Calibri"/>
              </a:rPr>
              <a:t>b</a:t>
            </a:r>
            <a:r>
              <a:rPr sz="1200" spc="20" dirty="0">
                <a:latin typeface="Calibri"/>
                <a:cs typeface="Calibri"/>
              </a:rPr>
              <a:t>il</a:t>
            </a:r>
            <a:r>
              <a:rPr sz="1200" spc="-40" dirty="0">
                <a:latin typeface="Calibri"/>
                <a:cs typeface="Calibri"/>
              </a:rPr>
              <a:t>i</a:t>
            </a:r>
            <a:r>
              <a:rPr sz="1200" spc="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y  </a:t>
            </a:r>
            <a:r>
              <a:rPr sz="1200" spc="-5" dirty="0">
                <a:latin typeface="Calibri"/>
                <a:cs typeface="Calibri"/>
              </a:rPr>
              <a:t>Elasticity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Consistency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Write</a:t>
            </a:r>
            <a:r>
              <a:rPr sz="1200" spc="-10" dirty="0">
                <a:latin typeface="Calibri"/>
                <a:cs typeface="Calibri"/>
              </a:rPr>
              <a:t> Latency</a:t>
            </a:r>
            <a:endParaRPr sz="1200">
              <a:latin typeface="Calibri"/>
              <a:cs typeface="Calibri"/>
            </a:endParaRPr>
          </a:p>
          <a:p>
            <a:pPr marR="456565">
              <a:lnSpc>
                <a:spcPct val="281800"/>
              </a:lnSpc>
            </a:pPr>
            <a:r>
              <a:rPr sz="1200" spc="-10" dirty="0">
                <a:latin typeface="Calibri"/>
                <a:cs typeface="Calibri"/>
              </a:rPr>
              <a:t>Read </a:t>
            </a:r>
            <a:r>
              <a:rPr sz="1200" dirty="0">
                <a:latin typeface="Calibri"/>
                <a:cs typeface="Calibri"/>
              </a:rPr>
              <a:t>Latency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Write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Throughput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Read </a:t>
            </a:r>
            <a:r>
              <a:rPr sz="1200" spc="-5" dirty="0">
                <a:latin typeface="Calibri"/>
                <a:cs typeface="Calibri"/>
              </a:rPr>
              <a:t>Availability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Write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Availability </a:t>
            </a:r>
            <a:r>
              <a:rPr sz="1200" spc="-5" dirty="0">
                <a:latin typeface="Calibri"/>
                <a:cs typeface="Calibri"/>
              </a:rPr>
              <a:t> Durability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0185" y="572075"/>
            <a:ext cx="1766570" cy="572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0">
              <a:lnSpc>
                <a:spcPts val="1535"/>
              </a:lnSpc>
            </a:pPr>
            <a:r>
              <a:rPr sz="1600" spc="-5" dirty="0">
                <a:latin typeface="Calibri"/>
                <a:cs typeface="Calibri"/>
              </a:rPr>
              <a:t>Techniques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Sharding</a:t>
            </a:r>
            <a:endParaRPr sz="1350">
              <a:latin typeface="Calibri"/>
              <a:cs typeface="Calibri"/>
            </a:endParaRPr>
          </a:p>
          <a:p>
            <a:pPr marR="784860">
              <a:lnSpc>
                <a:spcPct val="100000"/>
              </a:lnSpc>
              <a:spcBef>
                <a:spcPts val="610"/>
              </a:spcBef>
            </a:pPr>
            <a:r>
              <a:rPr sz="1200" spc="5" dirty="0">
                <a:latin typeface="Calibri"/>
                <a:cs typeface="Calibri"/>
              </a:rPr>
              <a:t>R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-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25" dirty="0">
                <a:latin typeface="Calibri"/>
                <a:cs typeface="Calibri"/>
              </a:rPr>
              <a:t>h</a:t>
            </a:r>
            <a:r>
              <a:rPr sz="1200" spc="-4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5" dirty="0">
                <a:latin typeface="Calibri"/>
                <a:cs typeface="Calibri"/>
              </a:rPr>
              <a:t>d</a:t>
            </a:r>
            <a:r>
              <a:rPr sz="1200" spc="-40" dirty="0">
                <a:latin typeface="Calibri"/>
                <a:cs typeface="Calibri"/>
              </a:rPr>
              <a:t>i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  </a:t>
            </a:r>
            <a:r>
              <a:rPr sz="1200" spc="-5" dirty="0">
                <a:latin typeface="Calibri"/>
                <a:cs typeface="Calibri"/>
              </a:rPr>
              <a:t>Hash-Sharding</a:t>
            </a:r>
            <a:endParaRPr sz="1200">
              <a:latin typeface="Calibri"/>
              <a:cs typeface="Calibri"/>
            </a:endParaRPr>
          </a:p>
          <a:p>
            <a:pPr marR="38163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Entity-Group Sharding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Consistent </a:t>
            </a:r>
            <a:r>
              <a:rPr sz="1200" dirty="0">
                <a:latin typeface="Calibri"/>
                <a:cs typeface="Calibri"/>
              </a:rPr>
              <a:t>Hashing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Shared-Disk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Replication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r>
              <a:rPr sz="1200" spc="-5" dirty="0">
                <a:latin typeface="Calibri"/>
                <a:cs typeface="Calibri"/>
              </a:rPr>
              <a:t>Commit/Consensus Protocol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Synchronous</a:t>
            </a:r>
            <a:endParaRPr sz="1200">
              <a:latin typeface="Calibri"/>
              <a:cs typeface="Calibri"/>
            </a:endParaRPr>
          </a:p>
          <a:p>
            <a:pPr marR="63690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Asynchronous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Primary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Copy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Update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Anywhere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350">
              <a:latin typeface="Calibri"/>
              <a:cs typeface="Calibri"/>
            </a:endParaRPr>
          </a:p>
          <a:p>
            <a:pPr>
              <a:lnSpc>
                <a:spcPts val="1440"/>
              </a:lnSpc>
              <a:spcBef>
                <a:spcPts val="715"/>
              </a:spcBef>
            </a:pPr>
            <a:r>
              <a:rPr sz="1200" spc="-5" dirty="0">
                <a:latin typeface="Calibri"/>
                <a:cs typeface="Calibri"/>
              </a:rPr>
              <a:t>Logging</a:t>
            </a:r>
            <a:endParaRPr sz="1200">
              <a:latin typeface="Calibri"/>
              <a:cs typeface="Calibri"/>
            </a:endParaRPr>
          </a:p>
          <a:p>
            <a:pPr marR="763905">
              <a:lnSpc>
                <a:spcPct val="100000"/>
              </a:lnSpc>
            </a:pPr>
            <a:r>
              <a:rPr sz="1200" spc="10" dirty="0">
                <a:latin typeface="Calibri"/>
                <a:cs typeface="Calibri"/>
              </a:rPr>
              <a:t>U</a:t>
            </a: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25" dirty="0">
                <a:latin typeface="Calibri"/>
                <a:cs typeface="Calibri"/>
              </a:rPr>
              <a:t>d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-</a:t>
            </a:r>
            <a:r>
              <a:rPr sz="1200" spc="20" dirty="0">
                <a:latin typeface="Calibri"/>
                <a:cs typeface="Calibri"/>
              </a:rPr>
              <a:t>i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-</a:t>
            </a:r>
            <a:r>
              <a:rPr sz="1200" spc="-20" dirty="0">
                <a:latin typeface="Calibri"/>
                <a:cs typeface="Calibri"/>
              </a:rPr>
              <a:t>P</a:t>
            </a:r>
            <a:r>
              <a:rPr sz="1200" spc="25" dirty="0">
                <a:latin typeface="Calibri"/>
                <a:cs typeface="Calibri"/>
              </a:rPr>
              <a:t>la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Caching</a:t>
            </a:r>
            <a:endParaRPr sz="1200">
              <a:latin typeface="Calibri"/>
              <a:cs typeface="Calibri"/>
            </a:endParaRPr>
          </a:p>
          <a:p>
            <a:pPr marR="4362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In-Memory Storage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Append-Only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Storage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350" spc="25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endParaRPr sz="1350">
              <a:latin typeface="Calibri"/>
              <a:cs typeface="Calibri"/>
            </a:endParaRPr>
          </a:p>
          <a:p>
            <a:pPr marR="114300">
              <a:lnSpc>
                <a:spcPct val="100000"/>
              </a:lnSpc>
              <a:spcBef>
                <a:spcPts val="695"/>
              </a:spcBef>
            </a:pPr>
            <a:r>
              <a:rPr sz="1200" spc="20" dirty="0">
                <a:latin typeface="Calibri"/>
                <a:cs typeface="Calibri"/>
              </a:rPr>
              <a:t>G</a:t>
            </a:r>
            <a:r>
              <a:rPr sz="1200" spc="-40" dirty="0">
                <a:latin typeface="Calibri"/>
                <a:cs typeface="Calibri"/>
              </a:rPr>
              <a:t>l</a:t>
            </a:r>
            <a:r>
              <a:rPr sz="1200" spc="25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b</a:t>
            </a:r>
            <a:r>
              <a:rPr sz="1200" spc="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30" dirty="0">
                <a:latin typeface="Calibri"/>
                <a:cs typeface="Calibri"/>
              </a:rPr>
              <a:t>c</a:t>
            </a:r>
            <a:r>
              <a:rPr sz="1200" spc="-35" dirty="0">
                <a:latin typeface="Calibri"/>
                <a:cs typeface="Calibri"/>
              </a:rPr>
              <a:t>o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d</a:t>
            </a:r>
            <a:r>
              <a:rPr sz="1200" spc="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ry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0" dirty="0">
                <a:latin typeface="Calibri"/>
                <a:cs typeface="Calibri"/>
              </a:rPr>
              <a:t>x</a:t>
            </a:r>
            <a:r>
              <a:rPr sz="1200" spc="-40" dirty="0">
                <a:latin typeface="Calibri"/>
                <a:cs typeface="Calibri"/>
              </a:rPr>
              <a:t>i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  </a:t>
            </a:r>
            <a:r>
              <a:rPr sz="1200" spc="-5" dirty="0">
                <a:latin typeface="Calibri"/>
                <a:cs typeface="Calibri"/>
              </a:rPr>
              <a:t>Local </a:t>
            </a:r>
            <a:r>
              <a:rPr sz="1200" dirty="0">
                <a:latin typeface="Calibri"/>
                <a:cs typeface="Calibri"/>
              </a:rPr>
              <a:t>Secondary Indexing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Planning</a:t>
            </a:r>
            <a:endParaRPr sz="1200">
              <a:latin typeface="Calibri"/>
              <a:cs typeface="Calibri"/>
            </a:endParaRPr>
          </a:p>
          <a:p>
            <a:pPr marR="461009">
              <a:lnSpc>
                <a:spcPct val="100000"/>
              </a:lnSpc>
            </a:pPr>
            <a:r>
              <a:rPr sz="1200" spc="2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25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10" dirty="0">
                <a:latin typeface="Calibri"/>
                <a:cs typeface="Calibri"/>
              </a:rPr>
              <a:t>t</a:t>
            </a:r>
            <a:r>
              <a:rPr sz="1200" spc="20" dirty="0">
                <a:latin typeface="Calibri"/>
                <a:cs typeface="Calibri"/>
              </a:rPr>
              <a:t>i</a:t>
            </a:r>
            <a:r>
              <a:rPr sz="1200" spc="-3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me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2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rk  Materialized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Views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4960" y="1855717"/>
            <a:ext cx="935355" cy="3966845"/>
          </a:xfrm>
          <a:custGeom>
            <a:avLst/>
            <a:gdLst/>
            <a:ahLst/>
            <a:cxnLst/>
            <a:rect l="l" t="t" r="r" b="b"/>
            <a:pathLst>
              <a:path w="935354" h="3966845">
                <a:moveTo>
                  <a:pt x="935115" y="814116"/>
                </a:moveTo>
                <a:lnTo>
                  <a:pt x="0" y="0"/>
                </a:lnTo>
              </a:path>
              <a:path w="935354" h="3966845">
                <a:moveTo>
                  <a:pt x="935115" y="814116"/>
                </a:moveTo>
                <a:lnTo>
                  <a:pt x="0" y="687247"/>
                </a:lnTo>
              </a:path>
              <a:path w="935354" h="3966845">
                <a:moveTo>
                  <a:pt x="935115" y="1349883"/>
                </a:moveTo>
                <a:lnTo>
                  <a:pt x="0" y="687247"/>
                </a:lnTo>
              </a:path>
              <a:path w="935354" h="3966845">
                <a:moveTo>
                  <a:pt x="935115" y="3966397"/>
                </a:moveTo>
                <a:lnTo>
                  <a:pt x="0" y="1383249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4960" y="1139924"/>
            <a:ext cx="935355" cy="116839"/>
          </a:xfrm>
          <a:custGeom>
            <a:avLst/>
            <a:gdLst/>
            <a:ahLst/>
            <a:cxnLst/>
            <a:rect l="l" t="t" r="r" b="b"/>
            <a:pathLst>
              <a:path w="935354" h="116840">
                <a:moveTo>
                  <a:pt x="935115" y="116846"/>
                </a:moveTo>
                <a:lnTo>
                  <a:pt x="0" y="0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4960" y="1256770"/>
            <a:ext cx="935355" cy="2717800"/>
          </a:xfrm>
          <a:custGeom>
            <a:avLst/>
            <a:gdLst/>
            <a:ahLst/>
            <a:cxnLst/>
            <a:rect l="l" t="t" r="r" b="b"/>
            <a:pathLst>
              <a:path w="935354" h="2717800">
                <a:moveTo>
                  <a:pt x="935115" y="740659"/>
                </a:moveTo>
                <a:lnTo>
                  <a:pt x="0" y="1286194"/>
                </a:lnTo>
              </a:path>
              <a:path w="935354" h="2717800">
                <a:moveTo>
                  <a:pt x="935115" y="740659"/>
                </a:moveTo>
                <a:lnTo>
                  <a:pt x="0" y="1982196"/>
                </a:lnTo>
              </a:path>
              <a:path w="935354" h="2717800">
                <a:moveTo>
                  <a:pt x="935115" y="0"/>
                </a:moveTo>
                <a:lnTo>
                  <a:pt x="0" y="2717781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4960" y="4670553"/>
            <a:ext cx="935355" cy="1151890"/>
          </a:xfrm>
          <a:custGeom>
            <a:avLst/>
            <a:gdLst/>
            <a:ahLst/>
            <a:cxnLst/>
            <a:rect l="l" t="t" r="r" b="b"/>
            <a:pathLst>
              <a:path w="935354" h="1151889">
                <a:moveTo>
                  <a:pt x="935115" y="1151561"/>
                </a:moveTo>
                <a:lnTo>
                  <a:pt x="0" y="0"/>
                </a:lnTo>
              </a:path>
              <a:path w="935354" h="1151889">
                <a:moveTo>
                  <a:pt x="935115" y="795669"/>
                </a:moveTo>
                <a:lnTo>
                  <a:pt x="0" y="0"/>
                </a:lnTo>
              </a:path>
              <a:path w="935354" h="1151889">
                <a:moveTo>
                  <a:pt x="935115" y="971738"/>
                </a:moveTo>
                <a:lnTo>
                  <a:pt x="0" y="0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4960" y="1612637"/>
            <a:ext cx="935355" cy="243204"/>
          </a:xfrm>
          <a:custGeom>
            <a:avLst/>
            <a:gdLst/>
            <a:ahLst/>
            <a:cxnLst/>
            <a:rect l="l" t="t" r="r" b="b"/>
            <a:pathLst>
              <a:path w="935354" h="243205">
                <a:moveTo>
                  <a:pt x="935115" y="0"/>
                </a:moveTo>
                <a:lnTo>
                  <a:pt x="0" y="243080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4960" y="3974551"/>
            <a:ext cx="935355" cy="1668145"/>
          </a:xfrm>
          <a:custGeom>
            <a:avLst/>
            <a:gdLst/>
            <a:ahLst/>
            <a:cxnLst/>
            <a:rect l="l" t="t" r="r" b="b"/>
            <a:pathLst>
              <a:path w="935354" h="1668145">
                <a:moveTo>
                  <a:pt x="935115" y="1491671"/>
                </a:moveTo>
                <a:lnTo>
                  <a:pt x="0" y="0"/>
                </a:lnTo>
              </a:path>
              <a:path w="935354" h="1668145">
                <a:moveTo>
                  <a:pt x="935115" y="1491671"/>
                </a:moveTo>
                <a:lnTo>
                  <a:pt x="0" y="1431611"/>
                </a:lnTo>
              </a:path>
              <a:path w="935354" h="1668145">
                <a:moveTo>
                  <a:pt x="935115" y="1667739"/>
                </a:moveTo>
                <a:lnTo>
                  <a:pt x="0" y="1431611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4960" y="4670553"/>
            <a:ext cx="935355" cy="1536700"/>
          </a:xfrm>
          <a:custGeom>
            <a:avLst/>
            <a:gdLst/>
            <a:ahLst/>
            <a:cxnLst/>
            <a:rect l="l" t="t" r="r" b="b"/>
            <a:pathLst>
              <a:path w="935354" h="1536700">
                <a:moveTo>
                  <a:pt x="935115" y="1331372"/>
                </a:moveTo>
                <a:lnTo>
                  <a:pt x="0" y="1431548"/>
                </a:lnTo>
              </a:path>
              <a:path w="935354" h="1536700">
                <a:moveTo>
                  <a:pt x="935115" y="1536354"/>
                </a:moveTo>
                <a:lnTo>
                  <a:pt x="0" y="0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5362" y="993644"/>
            <a:ext cx="869315" cy="568325"/>
          </a:xfrm>
          <a:custGeom>
            <a:avLst/>
            <a:gdLst/>
            <a:ahLst/>
            <a:cxnLst/>
            <a:rect l="l" t="t" r="r" b="b"/>
            <a:pathLst>
              <a:path w="869315" h="568325">
                <a:moveTo>
                  <a:pt x="869010" y="567737"/>
                </a:moveTo>
                <a:lnTo>
                  <a:pt x="0" y="0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6132" y="1792536"/>
            <a:ext cx="918844" cy="776605"/>
          </a:xfrm>
          <a:custGeom>
            <a:avLst/>
            <a:gdLst/>
            <a:ahLst/>
            <a:cxnLst/>
            <a:rect l="l" t="t" r="r" b="b"/>
            <a:pathLst>
              <a:path w="918845" h="776605">
                <a:moveTo>
                  <a:pt x="918240" y="272513"/>
                </a:moveTo>
                <a:lnTo>
                  <a:pt x="49483" y="616074"/>
                </a:lnTo>
              </a:path>
              <a:path w="918845" h="776605">
                <a:moveTo>
                  <a:pt x="918240" y="776309"/>
                </a:moveTo>
                <a:lnTo>
                  <a:pt x="0" y="0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6132" y="2691274"/>
            <a:ext cx="918844" cy="514350"/>
          </a:xfrm>
          <a:custGeom>
            <a:avLst/>
            <a:gdLst/>
            <a:ahLst/>
            <a:cxnLst/>
            <a:rect l="l" t="t" r="r" b="b"/>
            <a:pathLst>
              <a:path w="918845" h="514350">
                <a:moveTo>
                  <a:pt x="918240" y="416129"/>
                </a:moveTo>
                <a:lnTo>
                  <a:pt x="0" y="0"/>
                </a:lnTo>
              </a:path>
              <a:path w="918845" h="514350">
                <a:moveTo>
                  <a:pt x="918240" y="416129"/>
                </a:moveTo>
                <a:lnTo>
                  <a:pt x="0" y="154652"/>
                </a:lnTo>
              </a:path>
              <a:path w="918845" h="514350">
                <a:moveTo>
                  <a:pt x="918240" y="416129"/>
                </a:moveTo>
                <a:lnTo>
                  <a:pt x="0" y="514325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6132" y="2408611"/>
            <a:ext cx="918844" cy="1741805"/>
          </a:xfrm>
          <a:custGeom>
            <a:avLst/>
            <a:gdLst/>
            <a:ahLst/>
            <a:cxnLst/>
            <a:rect l="l" t="t" r="r" b="b"/>
            <a:pathLst>
              <a:path w="918845" h="1741804">
                <a:moveTo>
                  <a:pt x="918240" y="1202715"/>
                </a:moveTo>
                <a:lnTo>
                  <a:pt x="0" y="976762"/>
                </a:lnTo>
              </a:path>
              <a:path w="918845" h="1741804">
                <a:moveTo>
                  <a:pt x="918240" y="1741273"/>
                </a:moveTo>
                <a:lnTo>
                  <a:pt x="49483" y="0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6132" y="4653807"/>
            <a:ext cx="918844" cy="132715"/>
          </a:xfrm>
          <a:custGeom>
            <a:avLst/>
            <a:gdLst/>
            <a:ahLst/>
            <a:cxnLst/>
            <a:rect l="l" t="t" r="r" b="b"/>
            <a:pathLst>
              <a:path w="918845" h="132714">
                <a:moveTo>
                  <a:pt x="918240" y="0"/>
                </a:moveTo>
                <a:lnTo>
                  <a:pt x="0" y="132704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6132" y="2408611"/>
            <a:ext cx="918844" cy="3773170"/>
          </a:xfrm>
          <a:custGeom>
            <a:avLst/>
            <a:gdLst/>
            <a:ahLst/>
            <a:cxnLst/>
            <a:rect l="l" t="t" r="r" b="b"/>
            <a:pathLst>
              <a:path w="918845" h="3773170">
                <a:moveTo>
                  <a:pt x="918240" y="1741273"/>
                </a:moveTo>
                <a:lnTo>
                  <a:pt x="0" y="2018227"/>
                </a:lnTo>
              </a:path>
              <a:path w="918845" h="3773170">
                <a:moveTo>
                  <a:pt x="918240" y="1741273"/>
                </a:moveTo>
                <a:lnTo>
                  <a:pt x="0" y="2198127"/>
                </a:lnTo>
              </a:path>
              <a:path w="918845" h="3773170">
                <a:moveTo>
                  <a:pt x="918240" y="2245195"/>
                </a:moveTo>
                <a:lnTo>
                  <a:pt x="0" y="2198127"/>
                </a:lnTo>
              </a:path>
              <a:path w="918845" h="3773170">
                <a:moveTo>
                  <a:pt x="918240" y="3756798"/>
                </a:moveTo>
                <a:lnTo>
                  <a:pt x="0" y="1683801"/>
                </a:lnTo>
              </a:path>
              <a:path w="918845" h="3773170">
                <a:moveTo>
                  <a:pt x="918240" y="2749041"/>
                </a:moveTo>
                <a:lnTo>
                  <a:pt x="49483" y="0"/>
                </a:lnTo>
              </a:path>
              <a:path w="918845" h="3773170">
                <a:moveTo>
                  <a:pt x="918240" y="3252926"/>
                </a:moveTo>
                <a:lnTo>
                  <a:pt x="0" y="976762"/>
                </a:lnTo>
              </a:path>
              <a:path w="918845" h="3773170">
                <a:moveTo>
                  <a:pt x="918240" y="1741273"/>
                </a:moveTo>
                <a:lnTo>
                  <a:pt x="0" y="3773126"/>
                </a:lnTo>
              </a:path>
              <a:path w="918845" h="3773170">
                <a:moveTo>
                  <a:pt x="918240" y="1741273"/>
                </a:moveTo>
                <a:lnTo>
                  <a:pt x="0" y="1838454"/>
                </a:lnTo>
              </a:path>
            </a:pathLst>
          </a:custGeom>
          <a:ln w="9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23088" y="467868"/>
            <a:ext cx="3221990" cy="5984875"/>
            <a:chOff x="323088" y="467868"/>
            <a:chExt cx="3221990" cy="5984875"/>
          </a:xfrm>
        </p:grpSpPr>
        <p:sp>
          <p:nvSpPr>
            <p:cNvPr id="19" name="object 19"/>
            <p:cNvSpPr/>
            <p:nvPr/>
          </p:nvSpPr>
          <p:spPr>
            <a:xfrm>
              <a:off x="2604960" y="5822115"/>
              <a:ext cx="935355" cy="280035"/>
            </a:xfrm>
            <a:custGeom>
              <a:avLst/>
              <a:gdLst/>
              <a:ahLst/>
              <a:cxnLst/>
              <a:rect l="l" t="t" r="r" b="b"/>
              <a:pathLst>
                <a:path w="935354" h="280035">
                  <a:moveTo>
                    <a:pt x="935115" y="0"/>
                  </a:moveTo>
                  <a:lnTo>
                    <a:pt x="0" y="279986"/>
                  </a:lnTo>
                </a:path>
              </a:pathLst>
            </a:custGeom>
            <a:ln w="9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088" y="467868"/>
              <a:ext cx="2809240" cy="5984875"/>
            </a:xfrm>
            <a:custGeom>
              <a:avLst/>
              <a:gdLst/>
              <a:ahLst/>
              <a:cxnLst/>
              <a:rect l="l" t="t" r="r" b="b"/>
              <a:pathLst>
                <a:path w="2809240" h="5984875">
                  <a:moveTo>
                    <a:pt x="2808732" y="0"/>
                  </a:moveTo>
                  <a:lnTo>
                    <a:pt x="0" y="0"/>
                  </a:lnTo>
                  <a:lnTo>
                    <a:pt x="0" y="5984748"/>
                  </a:lnTo>
                  <a:lnTo>
                    <a:pt x="2808732" y="5984748"/>
                  </a:lnTo>
                  <a:lnTo>
                    <a:pt x="2808732" y="0"/>
                  </a:lnTo>
                  <a:close/>
                </a:path>
              </a:pathLst>
            </a:custGeom>
            <a:solidFill>
              <a:srgbClr val="FFFFEE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2393" y="1896567"/>
            <a:ext cx="168592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 Light"/>
                <a:cs typeface="Calibri Light"/>
              </a:rPr>
              <a:t>Functional </a:t>
            </a:r>
            <a:r>
              <a:rPr sz="2800" spc="-5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Require- </a:t>
            </a:r>
            <a:r>
              <a:rPr sz="2800" spc="-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ments</a:t>
            </a:r>
            <a:r>
              <a:rPr sz="2800" spc="-60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from </a:t>
            </a:r>
            <a:r>
              <a:rPr sz="2800" spc="-620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the </a:t>
            </a:r>
            <a:r>
              <a:rPr sz="280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application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31820" y="467868"/>
            <a:ext cx="2952115" cy="5984875"/>
          </a:xfrm>
          <a:custGeom>
            <a:avLst/>
            <a:gdLst/>
            <a:ahLst/>
            <a:cxnLst/>
            <a:rect l="l" t="t" r="r" b="b"/>
            <a:pathLst>
              <a:path w="2952115" h="5984875">
                <a:moveTo>
                  <a:pt x="2951987" y="0"/>
                </a:moveTo>
                <a:lnTo>
                  <a:pt x="0" y="0"/>
                </a:lnTo>
                <a:lnTo>
                  <a:pt x="0" y="5984748"/>
                </a:lnTo>
                <a:lnTo>
                  <a:pt x="2951987" y="5984748"/>
                </a:lnTo>
                <a:lnTo>
                  <a:pt x="2951987" y="0"/>
                </a:lnTo>
                <a:close/>
              </a:path>
            </a:pathLst>
          </a:custGeom>
          <a:solidFill>
            <a:srgbClr val="FCF3EC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10761" y="1896567"/>
            <a:ext cx="159575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 Light"/>
                <a:cs typeface="Calibri Light"/>
              </a:rPr>
              <a:t>Central </a:t>
            </a:r>
            <a:r>
              <a:rPr sz="2800" spc="-15" dirty="0">
                <a:latin typeface="Calibri Light"/>
                <a:cs typeface="Calibri Light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t</a:t>
            </a:r>
            <a:r>
              <a:rPr sz="2800" spc="-10" dirty="0">
                <a:latin typeface="Calibri Light"/>
                <a:cs typeface="Calibri Light"/>
              </a:rPr>
              <a:t>echniques  </a:t>
            </a:r>
            <a:r>
              <a:rPr sz="2800" spc="-5" dirty="0">
                <a:latin typeface="Calibri Light"/>
                <a:cs typeface="Calibri Light"/>
              </a:rPr>
              <a:t>NoSQL</a:t>
            </a:r>
            <a:endParaRPr sz="2800">
              <a:latin typeface="Calibri Light"/>
              <a:cs typeface="Calibri Light"/>
            </a:endParaRPr>
          </a:p>
          <a:p>
            <a:pPr marL="81280" marR="7302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alibri Light"/>
                <a:cs typeface="Calibri Light"/>
              </a:rPr>
              <a:t>d</a:t>
            </a:r>
            <a:r>
              <a:rPr sz="2800" spc="-25" dirty="0">
                <a:latin typeface="Calibri Light"/>
                <a:cs typeface="Calibri Light"/>
              </a:rPr>
              <a:t>a</a:t>
            </a:r>
            <a:r>
              <a:rPr sz="2800" spc="-35" dirty="0">
                <a:latin typeface="Calibri Light"/>
                <a:cs typeface="Calibri Light"/>
              </a:rPr>
              <a:t>t</a:t>
            </a:r>
            <a:r>
              <a:rPr sz="2800" spc="-5" dirty="0">
                <a:latin typeface="Calibri Light"/>
                <a:cs typeface="Calibri Light"/>
              </a:rPr>
              <a:t>abases  </a:t>
            </a:r>
            <a:r>
              <a:rPr sz="2800" spc="-10" dirty="0">
                <a:latin typeface="Calibri Light"/>
                <a:cs typeface="Calibri Light"/>
              </a:rPr>
              <a:t>employ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83808" y="461772"/>
            <a:ext cx="2809240" cy="5984875"/>
          </a:xfrm>
          <a:custGeom>
            <a:avLst/>
            <a:gdLst/>
            <a:ahLst/>
            <a:cxnLst/>
            <a:rect l="l" t="t" r="r" b="b"/>
            <a:pathLst>
              <a:path w="2809240" h="5984875">
                <a:moveTo>
                  <a:pt x="2808732" y="0"/>
                </a:moveTo>
                <a:lnTo>
                  <a:pt x="0" y="0"/>
                </a:lnTo>
                <a:lnTo>
                  <a:pt x="0" y="5984748"/>
                </a:lnTo>
                <a:lnTo>
                  <a:pt x="2808732" y="5984748"/>
                </a:lnTo>
                <a:lnTo>
                  <a:pt x="2808732" y="0"/>
                </a:lnTo>
                <a:close/>
              </a:path>
            </a:pathLst>
          </a:custGeom>
          <a:solidFill>
            <a:srgbClr val="ECF1F8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87693" y="2327605"/>
            <a:ext cx="17081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 Light"/>
                <a:cs typeface="Calibri Light"/>
              </a:rPr>
              <a:t>O</a:t>
            </a:r>
            <a:r>
              <a:rPr sz="2800" spc="-15" dirty="0">
                <a:latin typeface="Calibri Light"/>
                <a:cs typeface="Calibri Light"/>
              </a:rPr>
              <a:t>p</a:t>
            </a:r>
            <a:r>
              <a:rPr sz="2800" spc="-10" dirty="0">
                <a:latin typeface="Calibri Light"/>
                <a:cs typeface="Calibri Light"/>
              </a:rPr>
              <a:t>e</a:t>
            </a:r>
            <a:r>
              <a:rPr sz="2800" spc="-75" dirty="0">
                <a:latin typeface="Calibri Light"/>
                <a:cs typeface="Calibri Light"/>
              </a:rPr>
              <a:t>r</a:t>
            </a:r>
            <a:r>
              <a:rPr sz="2800" spc="-30" dirty="0">
                <a:latin typeface="Calibri Light"/>
                <a:cs typeface="Calibri Light"/>
              </a:rPr>
              <a:t>a</a:t>
            </a:r>
            <a:r>
              <a:rPr sz="2800" spc="-5" dirty="0">
                <a:latin typeface="Calibri Light"/>
                <a:cs typeface="Calibri Light"/>
              </a:rPr>
              <a:t>tional  </a:t>
            </a:r>
            <a:r>
              <a:rPr sz="2800" spc="-20" dirty="0">
                <a:latin typeface="Calibri Light"/>
                <a:cs typeface="Calibri Light"/>
              </a:rPr>
              <a:t>Require- </a:t>
            </a:r>
            <a:r>
              <a:rPr sz="2800" spc="-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ments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36090" y="1196085"/>
            <a:ext cx="5721985" cy="1193165"/>
          </a:xfrm>
          <a:custGeom>
            <a:avLst/>
            <a:gdLst/>
            <a:ahLst/>
            <a:cxnLst/>
            <a:rect l="l" t="t" r="r" b="b"/>
            <a:pathLst>
              <a:path w="5721984" h="1193164">
                <a:moveTo>
                  <a:pt x="86614" y="696341"/>
                </a:moveTo>
                <a:lnTo>
                  <a:pt x="58140" y="693801"/>
                </a:lnTo>
                <a:lnTo>
                  <a:pt x="58750" y="688594"/>
                </a:lnTo>
                <a:lnTo>
                  <a:pt x="58801" y="687959"/>
                </a:lnTo>
                <a:lnTo>
                  <a:pt x="30480" y="681863"/>
                </a:lnTo>
                <a:lnTo>
                  <a:pt x="30480" y="681990"/>
                </a:lnTo>
                <a:lnTo>
                  <a:pt x="29362" y="691222"/>
                </a:lnTo>
                <a:lnTo>
                  <a:pt x="0" y="688594"/>
                </a:lnTo>
                <a:lnTo>
                  <a:pt x="35560" y="779018"/>
                </a:lnTo>
                <a:lnTo>
                  <a:pt x="79006" y="708660"/>
                </a:lnTo>
                <a:lnTo>
                  <a:pt x="86614" y="696341"/>
                </a:lnTo>
                <a:close/>
              </a:path>
              <a:path w="5721984" h="1193164">
                <a:moveTo>
                  <a:pt x="92583" y="580771"/>
                </a:moveTo>
                <a:lnTo>
                  <a:pt x="66294" y="568706"/>
                </a:lnTo>
                <a:lnTo>
                  <a:pt x="65405" y="570738"/>
                </a:lnTo>
                <a:lnTo>
                  <a:pt x="57785" y="588899"/>
                </a:lnTo>
                <a:lnTo>
                  <a:pt x="50927" y="607187"/>
                </a:lnTo>
                <a:lnTo>
                  <a:pt x="44831" y="625602"/>
                </a:lnTo>
                <a:lnTo>
                  <a:pt x="39243" y="644271"/>
                </a:lnTo>
                <a:lnTo>
                  <a:pt x="37084" y="653161"/>
                </a:lnTo>
                <a:lnTo>
                  <a:pt x="65151" y="660273"/>
                </a:lnTo>
                <a:lnTo>
                  <a:pt x="67056" y="652399"/>
                </a:lnTo>
                <a:lnTo>
                  <a:pt x="72263" y="634873"/>
                </a:lnTo>
                <a:lnTo>
                  <a:pt x="78105" y="617347"/>
                </a:lnTo>
                <a:lnTo>
                  <a:pt x="84582" y="599948"/>
                </a:lnTo>
                <a:lnTo>
                  <a:pt x="91694" y="582803"/>
                </a:lnTo>
                <a:lnTo>
                  <a:pt x="92583" y="580771"/>
                </a:lnTo>
                <a:close/>
              </a:path>
              <a:path w="5721984" h="1193164">
                <a:moveTo>
                  <a:pt x="147955" y="482346"/>
                </a:moveTo>
                <a:lnTo>
                  <a:pt x="124333" y="465582"/>
                </a:lnTo>
                <a:lnTo>
                  <a:pt x="123952" y="466090"/>
                </a:lnTo>
                <a:lnTo>
                  <a:pt x="112649" y="482854"/>
                </a:lnTo>
                <a:lnTo>
                  <a:pt x="101854" y="500253"/>
                </a:lnTo>
                <a:lnTo>
                  <a:pt x="91821" y="517525"/>
                </a:lnTo>
                <a:lnTo>
                  <a:pt x="82296" y="535051"/>
                </a:lnTo>
                <a:lnTo>
                  <a:pt x="78867" y="542163"/>
                </a:lnTo>
                <a:lnTo>
                  <a:pt x="104775" y="554990"/>
                </a:lnTo>
                <a:lnTo>
                  <a:pt x="107823" y="548767"/>
                </a:lnTo>
                <a:lnTo>
                  <a:pt x="116840" y="532003"/>
                </a:lnTo>
                <a:lnTo>
                  <a:pt x="126492" y="515493"/>
                </a:lnTo>
                <a:lnTo>
                  <a:pt x="136652" y="499110"/>
                </a:lnTo>
                <a:lnTo>
                  <a:pt x="147574" y="482727"/>
                </a:lnTo>
                <a:lnTo>
                  <a:pt x="147955" y="482346"/>
                </a:lnTo>
                <a:close/>
              </a:path>
              <a:path w="5721984" h="1193164">
                <a:moveTo>
                  <a:pt x="220091" y="394716"/>
                </a:moveTo>
                <a:lnTo>
                  <a:pt x="199263" y="374523"/>
                </a:lnTo>
                <a:lnTo>
                  <a:pt x="189611" y="384429"/>
                </a:lnTo>
                <a:lnTo>
                  <a:pt x="175260" y="400431"/>
                </a:lnTo>
                <a:lnTo>
                  <a:pt x="161544" y="416433"/>
                </a:lnTo>
                <a:lnTo>
                  <a:pt x="148336" y="432816"/>
                </a:lnTo>
                <a:lnTo>
                  <a:pt x="141605" y="441706"/>
                </a:lnTo>
                <a:lnTo>
                  <a:pt x="164592" y="459232"/>
                </a:lnTo>
                <a:lnTo>
                  <a:pt x="170942" y="450850"/>
                </a:lnTo>
                <a:lnTo>
                  <a:pt x="183515" y="435229"/>
                </a:lnTo>
                <a:lnTo>
                  <a:pt x="196723" y="419862"/>
                </a:lnTo>
                <a:lnTo>
                  <a:pt x="210312" y="404749"/>
                </a:lnTo>
                <a:lnTo>
                  <a:pt x="220091" y="394716"/>
                </a:lnTo>
                <a:close/>
              </a:path>
              <a:path w="5721984" h="1193164">
                <a:moveTo>
                  <a:pt x="304419" y="317627"/>
                </a:moveTo>
                <a:lnTo>
                  <a:pt x="285750" y="295402"/>
                </a:lnTo>
                <a:lnTo>
                  <a:pt x="252095" y="323723"/>
                </a:lnTo>
                <a:lnTo>
                  <a:pt x="220091" y="353314"/>
                </a:lnTo>
                <a:lnTo>
                  <a:pt x="239776" y="374523"/>
                </a:lnTo>
                <a:lnTo>
                  <a:pt x="270764" y="345821"/>
                </a:lnTo>
                <a:lnTo>
                  <a:pt x="304419" y="317627"/>
                </a:lnTo>
                <a:close/>
              </a:path>
              <a:path w="5721984" h="1193164">
                <a:moveTo>
                  <a:pt x="397256" y="251841"/>
                </a:moveTo>
                <a:lnTo>
                  <a:pt x="381762" y="227330"/>
                </a:lnTo>
                <a:lnTo>
                  <a:pt x="361315" y="240284"/>
                </a:lnTo>
                <a:lnTo>
                  <a:pt x="322834" y="266954"/>
                </a:lnTo>
                <a:lnTo>
                  <a:pt x="309245" y="277368"/>
                </a:lnTo>
                <a:lnTo>
                  <a:pt x="326898" y="300355"/>
                </a:lnTo>
                <a:lnTo>
                  <a:pt x="339344" y="290703"/>
                </a:lnTo>
                <a:lnTo>
                  <a:pt x="376809" y="264795"/>
                </a:lnTo>
                <a:lnTo>
                  <a:pt x="397256" y="251841"/>
                </a:lnTo>
                <a:close/>
              </a:path>
              <a:path w="5721984" h="1193164">
                <a:moveTo>
                  <a:pt x="496951" y="195326"/>
                </a:moveTo>
                <a:lnTo>
                  <a:pt x="483489" y="169672"/>
                </a:lnTo>
                <a:lnTo>
                  <a:pt x="443611" y="190627"/>
                </a:lnTo>
                <a:lnTo>
                  <a:pt x="406908" y="211836"/>
                </a:lnTo>
                <a:lnTo>
                  <a:pt x="421386" y="236855"/>
                </a:lnTo>
                <a:lnTo>
                  <a:pt x="457073" y="216281"/>
                </a:lnTo>
                <a:lnTo>
                  <a:pt x="496951" y="195326"/>
                </a:lnTo>
                <a:close/>
              </a:path>
              <a:path w="5721984" h="1193164">
                <a:moveTo>
                  <a:pt x="601091" y="148336"/>
                </a:moveTo>
                <a:lnTo>
                  <a:pt x="590550" y="121412"/>
                </a:lnTo>
                <a:lnTo>
                  <a:pt x="580009" y="125476"/>
                </a:lnTo>
                <a:lnTo>
                  <a:pt x="532892" y="145796"/>
                </a:lnTo>
                <a:lnTo>
                  <a:pt x="510032" y="156845"/>
                </a:lnTo>
                <a:lnTo>
                  <a:pt x="522478" y="182880"/>
                </a:lnTo>
                <a:lnTo>
                  <a:pt x="544449" y="172466"/>
                </a:lnTo>
                <a:lnTo>
                  <a:pt x="590677" y="152400"/>
                </a:lnTo>
                <a:lnTo>
                  <a:pt x="601091" y="148336"/>
                </a:lnTo>
                <a:close/>
              </a:path>
              <a:path w="5721984" h="1193164">
                <a:moveTo>
                  <a:pt x="709041" y="109601"/>
                </a:moveTo>
                <a:lnTo>
                  <a:pt x="700405" y="81915"/>
                </a:lnTo>
                <a:lnTo>
                  <a:pt x="678815" y="88773"/>
                </a:lnTo>
                <a:lnTo>
                  <a:pt x="628777" y="106426"/>
                </a:lnTo>
                <a:lnTo>
                  <a:pt x="617474" y="110871"/>
                </a:lnTo>
                <a:lnTo>
                  <a:pt x="628015" y="137795"/>
                </a:lnTo>
                <a:lnTo>
                  <a:pt x="638302" y="133731"/>
                </a:lnTo>
                <a:lnTo>
                  <a:pt x="687451" y="116332"/>
                </a:lnTo>
                <a:lnTo>
                  <a:pt x="709041" y="109601"/>
                </a:lnTo>
                <a:close/>
              </a:path>
              <a:path w="5721984" h="1193164">
                <a:moveTo>
                  <a:pt x="819785" y="78994"/>
                </a:moveTo>
                <a:lnTo>
                  <a:pt x="812927" y="50800"/>
                </a:lnTo>
                <a:lnTo>
                  <a:pt x="783336" y="58039"/>
                </a:lnTo>
                <a:lnTo>
                  <a:pt x="730504" y="72644"/>
                </a:lnTo>
                <a:lnTo>
                  <a:pt x="728091" y="73279"/>
                </a:lnTo>
                <a:lnTo>
                  <a:pt x="736727" y="100965"/>
                </a:lnTo>
                <a:lnTo>
                  <a:pt x="738124" y="100457"/>
                </a:lnTo>
                <a:lnTo>
                  <a:pt x="790067" y="86106"/>
                </a:lnTo>
                <a:lnTo>
                  <a:pt x="819785" y="78994"/>
                </a:lnTo>
                <a:close/>
              </a:path>
              <a:path w="5721984" h="1193164">
                <a:moveTo>
                  <a:pt x="932307" y="55880"/>
                </a:moveTo>
                <a:lnTo>
                  <a:pt x="927354" y="27432"/>
                </a:lnTo>
                <a:lnTo>
                  <a:pt x="892937" y="33401"/>
                </a:lnTo>
                <a:lnTo>
                  <a:pt x="841629" y="43942"/>
                </a:lnTo>
                <a:lnTo>
                  <a:pt x="847471" y="72390"/>
                </a:lnTo>
                <a:lnTo>
                  <a:pt x="897890" y="61976"/>
                </a:lnTo>
                <a:lnTo>
                  <a:pt x="932307" y="55880"/>
                </a:lnTo>
                <a:close/>
              </a:path>
              <a:path w="5721984" h="1193164">
                <a:moveTo>
                  <a:pt x="1046099" y="40132"/>
                </a:moveTo>
                <a:lnTo>
                  <a:pt x="1042924" y="11303"/>
                </a:lnTo>
                <a:lnTo>
                  <a:pt x="1007110" y="15240"/>
                </a:lnTo>
                <a:lnTo>
                  <a:pt x="956310" y="22606"/>
                </a:lnTo>
                <a:lnTo>
                  <a:pt x="960374" y="51181"/>
                </a:lnTo>
                <a:lnTo>
                  <a:pt x="1010158" y="44069"/>
                </a:lnTo>
                <a:lnTo>
                  <a:pt x="1046099" y="40132"/>
                </a:lnTo>
                <a:close/>
              </a:path>
              <a:path w="5721984" h="1193164">
                <a:moveTo>
                  <a:pt x="1160653" y="31496"/>
                </a:moveTo>
                <a:lnTo>
                  <a:pt x="1159256" y="2540"/>
                </a:lnTo>
                <a:lnTo>
                  <a:pt x="1125347" y="4191"/>
                </a:lnTo>
                <a:lnTo>
                  <a:pt x="1072134" y="8382"/>
                </a:lnTo>
                <a:lnTo>
                  <a:pt x="1074420" y="37211"/>
                </a:lnTo>
                <a:lnTo>
                  <a:pt x="1126617" y="33147"/>
                </a:lnTo>
                <a:lnTo>
                  <a:pt x="1160653" y="31496"/>
                </a:lnTo>
                <a:close/>
              </a:path>
              <a:path w="5721984" h="1193164">
                <a:moveTo>
                  <a:pt x="1275969" y="635"/>
                </a:moveTo>
                <a:lnTo>
                  <a:pt x="1248664" y="254"/>
                </a:lnTo>
                <a:lnTo>
                  <a:pt x="1188593" y="1270"/>
                </a:lnTo>
                <a:lnTo>
                  <a:pt x="1189101" y="30226"/>
                </a:lnTo>
                <a:lnTo>
                  <a:pt x="1248156" y="29210"/>
                </a:lnTo>
                <a:lnTo>
                  <a:pt x="1275588" y="29591"/>
                </a:lnTo>
                <a:lnTo>
                  <a:pt x="1275588" y="29210"/>
                </a:lnTo>
                <a:lnTo>
                  <a:pt x="1275969" y="635"/>
                </a:lnTo>
                <a:close/>
              </a:path>
              <a:path w="5721984" h="1193164">
                <a:moveTo>
                  <a:pt x="1392555" y="5842"/>
                </a:moveTo>
                <a:lnTo>
                  <a:pt x="1372235" y="4191"/>
                </a:lnTo>
                <a:lnTo>
                  <a:pt x="1310767" y="1270"/>
                </a:lnTo>
                <a:lnTo>
                  <a:pt x="1304925" y="1143"/>
                </a:lnTo>
                <a:lnTo>
                  <a:pt x="1304417" y="30099"/>
                </a:lnTo>
                <a:lnTo>
                  <a:pt x="1309370" y="30099"/>
                </a:lnTo>
                <a:lnTo>
                  <a:pt x="1369949" y="33020"/>
                </a:lnTo>
                <a:lnTo>
                  <a:pt x="1390269" y="34671"/>
                </a:lnTo>
                <a:lnTo>
                  <a:pt x="1392555" y="5842"/>
                </a:lnTo>
                <a:close/>
              </a:path>
              <a:path w="5721984" h="1193164">
                <a:moveTo>
                  <a:pt x="1508633" y="18034"/>
                </a:moveTo>
                <a:lnTo>
                  <a:pt x="1492631" y="15748"/>
                </a:lnTo>
                <a:lnTo>
                  <a:pt x="1432941" y="9017"/>
                </a:lnTo>
                <a:lnTo>
                  <a:pt x="1421384" y="8128"/>
                </a:lnTo>
                <a:lnTo>
                  <a:pt x="1419098" y="36957"/>
                </a:lnTo>
                <a:lnTo>
                  <a:pt x="1429639" y="37846"/>
                </a:lnTo>
                <a:lnTo>
                  <a:pt x="1488440" y="44450"/>
                </a:lnTo>
                <a:lnTo>
                  <a:pt x="1504569" y="46736"/>
                </a:lnTo>
                <a:lnTo>
                  <a:pt x="1508633" y="18034"/>
                </a:lnTo>
                <a:close/>
              </a:path>
              <a:path w="5721984" h="1193164">
                <a:moveTo>
                  <a:pt x="1623822" y="37592"/>
                </a:moveTo>
                <a:lnTo>
                  <a:pt x="1609090" y="34417"/>
                </a:lnTo>
                <a:lnTo>
                  <a:pt x="1551305" y="24257"/>
                </a:lnTo>
                <a:lnTo>
                  <a:pt x="1537335" y="22225"/>
                </a:lnTo>
                <a:lnTo>
                  <a:pt x="1533144" y="50927"/>
                </a:lnTo>
                <a:lnTo>
                  <a:pt x="1546225" y="52832"/>
                </a:lnTo>
                <a:lnTo>
                  <a:pt x="1602994" y="62865"/>
                </a:lnTo>
                <a:lnTo>
                  <a:pt x="1617726" y="65913"/>
                </a:lnTo>
                <a:lnTo>
                  <a:pt x="1623822" y="37592"/>
                </a:lnTo>
                <a:close/>
              </a:path>
              <a:path w="5721984" h="1193164">
                <a:moveTo>
                  <a:pt x="1737233" y="64897"/>
                </a:moveTo>
                <a:lnTo>
                  <a:pt x="1720977" y="60198"/>
                </a:lnTo>
                <a:lnTo>
                  <a:pt x="1665605" y="46482"/>
                </a:lnTo>
                <a:lnTo>
                  <a:pt x="1652143" y="43561"/>
                </a:lnTo>
                <a:lnTo>
                  <a:pt x="1646047" y="71882"/>
                </a:lnTo>
                <a:lnTo>
                  <a:pt x="1658620" y="74549"/>
                </a:lnTo>
                <a:lnTo>
                  <a:pt x="1713103" y="88138"/>
                </a:lnTo>
                <a:lnTo>
                  <a:pt x="1729359" y="92710"/>
                </a:lnTo>
                <a:lnTo>
                  <a:pt x="1737233" y="64897"/>
                </a:lnTo>
                <a:close/>
              </a:path>
              <a:path w="5721984" h="1193164">
                <a:moveTo>
                  <a:pt x="1848739" y="100076"/>
                </a:moveTo>
                <a:lnTo>
                  <a:pt x="1827657" y="92456"/>
                </a:lnTo>
                <a:lnTo>
                  <a:pt x="1774952" y="75565"/>
                </a:lnTo>
                <a:lnTo>
                  <a:pt x="1765173" y="72771"/>
                </a:lnTo>
                <a:lnTo>
                  <a:pt x="1757299" y="100584"/>
                </a:lnTo>
                <a:lnTo>
                  <a:pt x="1766062" y="103124"/>
                </a:lnTo>
                <a:lnTo>
                  <a:pt x="1817878" y="119634"/>
                </a:lnTo>
                <a:lnTo>
                  <a:pt x="1838833" y="127254"/>
                </a:lnTo>
                <a:lnTo>
                  <a:pt x="1848739" y="100076"/>
                </a:lnTo>
                <a:close/>
              </a:path>
              <a:path w="5721984" h="1193164">
                <a:moveTo>
                  <a:pt x="1957070" y="143510"/>
                </a:moveTo>
                <a:lnTo>
                  <a:pt x="1928622" y="130810"/>
                </a:lnTo>
                <a:lnTo>
                  <a:pt x="1878838" y="110871"/>
                </a:lnTo>
                <a:lnTo>
                  <a:pt x="1875917" y="109855"/>
                </a:lnTo>
                <a:lnTo>
                  <a:pt x="1866138" y="137033"/>
                </a:lnTo>
                <a:lnTo>
                  <a:pt x="1868170" y="137795"/>
                </a:lnTo>
                <a:lnTo>
                  <a:pt x="1916811" y="157353"/>
                </a:lnTo>
                <a:lnTo>
                  <a:pt x="1945386" y="169926"/>
                </a:lnTo>
                <a:lnTo>
                  <a:pt x="1957070" y="143510"/>
                </a:lnTo>
                <a:close/>
              </a:path>
              <a:path w="5721984" h="1193164">
                <a:moveTo>
                  <a:pt x="2061591" y="195961"/>
                </a:moveTo>
                <a:lnTo>
                  <a:pt x="2023110" y="175133"/>
                </a:lnTo>
                <a:lnTo>
                  <a:pt x="1983994" y="155829"/>
                </a:lnTo>
                <a:lnTo>
                  <a:pt x="1971167" y="181737"/>
                </a:lnTo>
                <a:lnTo>
                  <a:pt x="2009267" y="200533"/>
                </a:lnTo>
                <a:lnTo>
                  <a:pt x="2047748" y="221361"/>
                </a:lnTo>
                <a:lnTo>
                  <a:pt x="2061591" y="195961"/>
                </a:lnTo>
                <a:close/>
              </a:path>
              <a:path w="5721984" h="1193164">
                <a:moveTo>
                  <a:pt x="2161032" y="258826"/>
                </a:moveTo>
                <a:lnTo>
                  <a:pt x="2151253" y="251714"/>
                </a:lnTo>
                <a:lnTo>
                  <a:pt x="2110486" y="224790"/>
                </a:lnTo>
                <a:lnTo>
                  <a:pt x="2087118" y="210947"/>
                </a:lnTo>
                <a:lnTo>
                  <a:pt x="2072259" y="235712"/>
                </a:lnTo>
                <a:lnTo>
                  <a:pt x="2094484" y="249047"/>
                </a:lnTo>
                <a:lnTo>
                  <a:pt x="2134235" y="275209"/>
                </a:lnTo>
                <a:lnTo>
                  <a:pt x="2144141" y="282194"/>
                </a:lnTo>
                <a:lnTo>
                  <a:pt x="2161032" y="258826"/>
                </a:lnTo>
                <a:close/>
              </a:path>
              <a:path w="5721984" h="1193164">
                <a:moveTo>
                  <a:pt x="2252599" y="331851"/>
                </a:moveTo>
                <a:lnTo>
                  <a:pt x="2226818" y="309118"/>
                </a:lnTo>
                <a:lnTo>
                  <a:pt x="2190115" y="279781"/>
                </a:lnTo>
                <a:lnTo>
                  <a:pt x="2184527" y="275717"/>
                </a:lnTo>
                <a:lnTo>
                  <a:pt x="2167509" y="299212"/>
                </a:lnTo>
                <a:lnTo>
                  <a:pt x="2172081" y="302514"/>
                </a:lnTo>
                <a:lnTo>
                  <a:pt x="2207641" y="330708"/>
                </a:lnTo>
                <a:lnTo>
                  <a:pt x="2233549" y="353568"/>
                </a:lnTo>
                <a:lnTo>
                  <a:pt x="2252599" y="331851"/>
                </a:lnTo>
                <a:close/>
              </a:path>
              <a:path w="5721984" h="1193164">
                <a:moveTo>
                  <a:pt x="2334514" y="416687"/>
                </a:moveTo>
                <a:lnTo>
                  <a:pt x="2308860" y="387223"/>
                </a:lnTo>
                <a:lnTo>
                  <a:pt x="2277745" y="355092"/>
                </a:lnTo>
                <a:lnTo>
                  <a:pt x="2274316" y="351790"/>
                </a:lnTo>
                <a:lnTo>
                  <a:pt x="2254377" y="372872"/>
                </a:lnTo>
                <a:lnTo>
                  <a:pt x="2257171" y="375412"/>
                </a:lnTo>
                <a:lnTo>
                  <a:pt x="2272538" y="390906"/>
                </a:lnTo>
                <a:lnTo>
                  <a:pt x="2287270" y="406527"/>
                </a:lnTo>
                <a:lnTo>
                  <a:pt x="2301367" y="422275"/>
                </a:lnTo>
                <a:lnTo>
                  <a:pt x="2312289" y="435229"/>
                </a:lnTo>
                <a:lnTo>
                  <a:pt x="2334514" y="416687"/>
                </a:lnTo>
                <a:close/>
              </a:path>
              <a:path w="5721984" h="1193164">
                <a:moveTo>
                  <a:pt x="2401951" y="513842"/>
                </a:moveTo>
                <a:lnTo>
                  <a:pt x="2376043" y="472059"/>
                </a:lnTo>
                <a:lnTo>
                  <a:pt x="2353056" y="439928"/>
                </a:lnTo>
                <a:lnTo>
                  <a:pt x="2329815" y="457327"/>
                </a:lnTo>
                <a:lnTo>
                  <a:pt x="2340229" y="471170"/>
                </a:lnTo>
                <a:lnTo>
                  <a:pt x="2351786" y="487807"/>
                </a:lnTo>
                <a:lnTo>
                  <a:pt x="2362835" y="504698"/>
                </a:lnTo>
                <a:lnTo>
                  <a:pt x="2373249" y="521843"/>
                </a:lnTo>
                <a:lnTo>
                  <a:pt x="2376678" y="528066"/>
                </a:lnTo>
                <a:lnTo>
                  <a:pt x="2401951" y="513842"/>
                </a:lnTo>
                <a:close/>
              </a:path>
              <a:path w="5721984" h="1193164">
                <a:moveTo>
                  <a:pt x="2449957" y="622554"/>
                </a:moveTo>
                <a:lnTo>
                  <a:pt x="2435225" y="581787"/>
                </a:lnTo>
                <a:lnTo>
                  <a:pt x="2418207" y="544322"/>
                </a:lnTo>
                <a:lnTo>
                  <a:pt x="2415921" y="539877"/>
                </a:lnTo>
                <a:lnTo>
                  <a:pt x="2390140" y="553085"/>
                </a:lnTo>
                <a:lnTo>
                  <a:pt x="2392045" y="556768"/>
                </a:lnTo>
                <a:lnTo>
                  <a:pt x="2400427" y="574421"/>
                </a:lnTo>
                <a:lnTo>
                  <a:pt x="2408174" y="592201"/>
                </a:lnTo>
                <a:lnTo>
                  <a:pt x="2415159" y="610362"/>
                </a:lnTo>
                <a:lnTo>
                  <a:pt x="2421509" y="628396"/>
                </a:lnTo>
                <a:lnTo>
                  <a:pt x="2422271" y="630936"/>
                </a:lnTo>
                <a:lnTo>
                  <a:pt x="2449957" y="622554"/>
                </a:lnTo>
                <a:close/>
              </a:path>
              <a:path w="5721984" h="1193164">
                <a:moveTo>
                  <a:pt x="2473071" y="738632"/>
                </a:moveTo>
                <a:lnTo>
                  <a:pt x="2468245" y="698754"/>
                </a:lnTo>
                <a:lnTo>
                  <a:pt x="2460244" y="659130"/>
                </a:lnTo>
                <a:lnTo>
                  <a:pt x="2458085" y="650875"/>
                </a:lnTo>
                <a:lnTo>
                  <a:pt x="2430145" y="658241"/>
                </a:lnTo>
                <a:lnTo>
                  <a:pt x="2432050" y="665353"/>
                </a:lnTo>
                <a:lnTo>
                  <a:pt x="2436241" y="684022"/>
                </a:lnTo>
                <a:lnTo>
                  <a:pt x="2439670" y="702818"/>
                </a:lnTo>
                <a:lnTo>
                  <a:pt x="2442337" y="721868"/>
                </a:lnTo>
                <a:lnTo>
                  <a:pt x="2444369" y="741553"/>
                </a:lnTo>
                <a:lnTo>
                  <a:pt x="2473071" y="738632"/>
                </a:lnTo>
                <a:close/>
              </a:path>
              <a:path w="5721984" h="1193164">
                <a:moveTo>
                  <a:pt x="3405378" y="664845"/>
                </a:moveTo>
                <a:lnTo>
                  <a:pt x="3379851" y="651256"/>
                </a:lnTo>
                <a:lnTo>
                  <a:pt x="3367532" y="674497"/>
                </a:lnTo>
                <a:lnTo>
                  <a:pt x="3341624" y="730123"/>
                </a:lnTo>
                <a:lnTo>
                  <a:pt x="3367913" y="742315"/>
                </a:lnTo>
                <a:lnTo>
                  <a:pt x="3393821" y="686689"/>
                </a:lnTo>
                <a:lnTo>
                  <a:pt x="3405378" y="664845"/>
                </a:lnTo>
                <a:close/>
              </a:path>
              <a:path w="5721984" h="1193164">
                <a:moveTo>
                  <a:pt x="3463417" y="566420"/>
                </a:moveTo>
                <a:lnTo>
                  <a:pt x="3439287" y="550291"/>
                </a:lnTo>
                <a:lnTo>
                  <a:pt x="3427603" y="567817"/>
                </a:lnTo>
                <a:lnTo>
                  <a:pt x="3396361" y="620141"/>
                </a:lnTo>
                <a:lnTo>
                  <a:pt x="3393313" y="625729"/>
                </a:lnTo>
                <a:lnTo>
                  <a:pt x="3418967" y="639318"/>
                </a:lnTo>
                <a:lnTo>
                  <a:pt x="3421888" y="633730"/>
                </a:lnTo>
                <a:lnTo>
                  <a:pt x="3452495" y="582676"/>
                </a:lnTo>
                <a:lnTo>
                  <a:pt x="3463417" y="566420"/>
                </a:lnTo>
                <a:close/>
              </a:path>
              <a:path w="5721984" h="1193164">
                <a:moveTo>
                  <a:pt x="3530727" y="474091"/>
                </a:moveTo>
                <a:lnTo>
                  <a:pt x="3508375" y="455676"/>
                </a:lnTo>
                <a:lnTo>
                  <a:pt x="3497199" y="469265"/>
                </a:lnTo>
                <a:lnTo>
                  <a:pt x="3461258" y="517525"/>
                </a:lnTo>
                <a:lnTo>
                  <a:pt x="3455416" y="526288"/>
                </a:lnTo>
                <a:lnTo>
                  <a:pt x="3479546" y="542290"/>
                </a:lnTo>
                <a:lnTo>
                  <a:pt x="3485388" y="533654"/>
                </a:lnTo>
                <a:lnTo>
                  <a:pt x="3520440" y="486537"/>
                </a:lnTo>
                <a:lnTo>
                  <a:pt x="3530727" y="474091"/>
                </a:lnTo>
                <a:close/>
              </a:path>
              <a:path w="5721984" h="1193164">
                <a:moveTo>
                  <a:pt x="3606800" y="388747"/>
                </a:moveTo>
                <a:lnTo>
                  <a:pt x="3586353" y="368173"/>
                </a:lnTo>
                <a:lnTo>
                  <a:pt x="3575431" y="379095"/>
                </a:lnTo>
                <a:lnTo>
                  <a:pt x="3535172" y="423164"/>
                </a:lnTo>
                <a:lnTo>
                  <a:pt x="3526790" y="433324"/>
                </a:lnTo>
                <a:lnTo>
                  <a:pt x="3549142" y="451739"/>
                </a:lnTo>
                <a:lnTo>
                  <a:pt x="3557524" y="441452"/>
                </a:lnTo>
                <a:lnTo>
                  <a:pt x="3596767" y="398653"/>
                </a:lnTo>
                <a:lnTo>
                  <a:pt x="3606800" y="388747"/>
                </a:lnTo>
                <a:close/>
              </a:path>
              <a:path w="5721984" h="1193164">
                <a:moveTo>
                  <a:pt x="3690874" y="311150"/>
                </a:moveTo>
                <a:lnTo>
                  <a:pt x="3672586" y="288671"/>
                </a:lnTo>
                <a:lnTo>
                  <a:pt x="3661410" y="297815"/>
                </a:lnTo>
                <a:lnTo>
                  <a:pt x="3617468" y="337312"/>
                </a:lnTo>
                <a:lnTo>
                  <a:pt x="3606927" y="347726"/>
                </a:lnTo>
                <a:lnTo>
                  <a:pt x="3627374" y="368300"/>
                </a:lnTo>
                <a:lnTo>
                  <a:pt x="3637788" y="357886"/>
                </a:lnTo>
                <a:lnTo>
                  <a:pt x="3680714" y="319405"/>
                </a:lnTo>
                <a:lnTo>
                  <a:pt x="3690874" y="311150"/>
                </a:lnTo>
                <a:close/>
              </a:path>
              <a:path w="5721984" h="1193164">
                <a:moveTo>
                  <a:pt x="3781933" y="242062"/>
                </a:moveTo>
                <a:lnTo>
                  <a:pt x="3765931" y="217932"/>
                </a:lnTo>
                <a:lnTo>
                  <a:pt x="3754374" y="225552"/>
                </a:lnTo>
                <a:lnTo>
                  <a:pt x="3707130" y="260604"/>
                </a:lnTo>
                <a:lnTo>
                  <a:pt x="3694938" y="270383"/>
                </a:lnTo>
                <a:lnTo>
                  <a:pt x="3713226" y="292862"/>
                </a:lnTo>
                <a:lnTo>
                  <a:pt x="3725291" y="283083"/>
                </a:lnTo>
                <a:lnTo>
                  <a:pt x="3771646" y="248920"/>
                </a:lnTo>
                <a:lnTo>
                  <a:pt x="3781933" y="242062"/>
                </a:lnTo>
                <a:close/>
              </a:path>
              <a:path w="5721984" h="1193164">
                <a:moveTo>
                  <a:pt x="3879215" y="181864"/>
                </a:moveTo>
                <a:lnTo>
                  <a:pt x="3865626" y="156337"/>
                </a:lnTo>
                <a:lnTo>
                  <a:pt x="3853688" y="162814"/>
                </a:lnTo>
                <a:lnTo>
                  <a:pt x="3803396" y="193040"/>
                </a:lnTo>
                <a:lnTo>
                  <a:pt x="3790061" y="201803"/>
                </a:lnTo>
                <a:lnTo>
                  <a:pt x="3806063" y="225933"/>
                </a:lnTo>
                <a:lnTo>
                  <a:pt x="3819398" y="217043"/>
                </a:lnTo>
                <a:lnTo>
                  <a:pt x="3868547" y="187706"/>
                </a:lnTo>
                <a:lnTo>
                  <a:pt x="3879215" y="181864"/>
                </a:lnTo>
                <a:close/>
              </a:path>
              <a:path w="5721984" h="1193164">
                <a:moveTo>
                  <a:pt x="3981831" y="131191"/>
                </a:moveTo>
                <a:lnTo>
                  <a:pt x="3970655" y="104521"/>
                </a:lnTo>
                <a:lnTo>
                  <a:pt x="3958209" y="109728"/>
                </a:lnTo>
                <a:lnTo>
                  <a:pt x="3905250" y="135001"/>
                </a:lnTo>
                <a:lnTo>
                  <a:pt x="3891026" y="142621"/>
                </a:lnTo>
                <a:lnTo>
                  <a:pt x="3904742" y="168148"/>
                </a:lnTo>
                <a:lnTo>
                  <a:pt x="3918966" y="160528"/>
                </a:lnTo>
                <a:lnTo>
                  <a:pt x="3970655" y="135890"/>
                </a:lnTo>
                <a:lnTo>
                  <a:pt x="3981831" y="131191"/>
                </a:lnTo>
                <a:close/>
              </a:path>
              <a:path w="5721984" h="1193164">
                <a:moveTo>
                  <a:pt x="4088765" y="90424"/>
                </a:moveTo>
                <a:lnTo>
                  <a:pt x="4080002" y="62738"/>
                </a:lnTo>
                <a:lnTo>
                  <a:pt x="4067429" y="66802"/>
                </a:lnTo>
                <a:lnTo>
                  <a:pt x="4012311" y="86995"/>
                </a:lnTo>
                <a:lnTo>
                  <a:pt x="3997325" y="93345"/>
                </a:lnTo>
                <a:lnTo>
                  <a:pt x="4008501" y="120015"/>
                </a:lnTo>
                <a:lnTo>
                  <a:pt x="4023614" y="113665"/>
                </a:lnTo>
                <a:lnTo>
                  <a:pt x="4077462" y="93980"/>
                </a:lnTo>
                <a:lnTo>
                  <a:pt x="4088765" y="90424"/>
                </a:lnTo>
                <a:close/>
              </a:path>
              <a:path w="5721984" h="1193164">
                <a:moveTo>
                  <a:pt x="4198874" y="59690"/>
                </a:moveTo>
                <a:lnTo>
                  <a:pt x="4192905" y="31369"/>
                </a:lnTo>
                <a:lnTo>
                  <a:pt x="4180332" y="34036"/>
                </a:lnTo>
                <a:lnTo>
                  <a:pt x="4123563" y="49149"/>
                </a:lnTo>
                <a:lnTo>
                  <a:pt x="4107688" y="54102"/>
                </a:lnTo>
                <a:lnTo>
                  <a:pt x="4116324" y="81788"/>
                </a:lnTo>
                <a:lnTo>
                  <a:pt x="4132199" y="76708"/>
                </a:lnTo>
                <a:lnTo>
                  <a:pt x="4187825" y="62103"/>
                </a:lnTo>
                <a:lnTo>
                  <a:pt x="4198874" y="59690"/>
                </a:lnTo>
                <a:close/>
              </a:path>
              <a:path w="5721984" h="1193164">
                <a:moveTo>
                  <a:pt x="4311523" y="39497"/>
                </a:moveTo>
                <a:lnTo>
                  <a:pt x="4308221" y="10795"/>
                </a:lnTo>
                <a:lnTo>
                  <a:pt x="4296283" y="12192"/>
                </a:lnTo>
                <a:lnTo>
                  <a:pt x="4237990" y="21844"/>
                </a:lnTo>
                <a:lnTo>
                  <a:pt x="4221226" y="25400"/>
                </a:lnTo>
                <a:lnTo>
                  <a:pt x="4227195" y="53721"/>
                </a:lnTo>
                <a:lnTo>
                  <a:pt x="4244086" y="50165"/>
                </a:lnTo>
                <a:lnTo>
                  <a:pt x="4300982" y="40767"/>
                </a:lnTo>
                <a:lnTo>
                  <a:pt x="4311523" y="39497"/>
                </a:lnTo>
                <a:close/>
              </a:path>
              <a:path w="5721984" h="1193164">
                <a:moveTo>
                  <a:pt x="4425569" y="29972"/>
                </a:moveTo>
                <a:lnTo>
                  <a:pt x="4424934" y="1016"/>
                </a:lnTo>
                <a:lnTo>
                  <a:pt x="4414393" y="1270"/>
                </a:lnTo>
                <a:lnTo>
                  <a:pt x="4355211" y="5334"/>
                </a:lnTo>
                <a:lnTo>
                  <a:pt x="4336923" y="7366"/>
                </a:lnTo>
                <a:lnTo>
                  <a:pt x="4340352" y="36195"/>
                </a:lnTo>
                <a:lnTo>
                  <a:pt x="4358513" y="34036"/>
                </a:lnTo>
                <a:lnTo>
                  <a:pt x="4416425" y="30099"/>
                </a:lnTo>
                <a:lnTo>
                  <a:pt x="4425569" y="29972"/>
                </a:lnTo>
                <a:close/>
              </a:path>
              <a:path w="5721984" h="1193164">
                <a:moveTo>
                  <a:pt x="4542155" y="2159"/>
                </a:moveTo>
                <a:lnTo>
                  <a:pt x="4533900" y="1651"/>
                </a:lnTo>
                <a:lnTo>
                  <a:pt x="4474083" y="0"/>
                </a:lnTo>
                <a:lnTo>
                  <a:pt x="4453890" y="381"/>
                </a:lnTo>
                <a:lnTo>
                  <a:pt x="4454525" y="29337"/>
                </a:lnTo>
                <a:lnTo>
                  <a:pt x="4474718" y="28956"/>
                </a:lnTo>
                <a:lnTo>
                  <a:pt x="4533138" y="30480"/>
                </a:lnTo>
                <a:lnTo>
                  <a:pt x="4539869" y="31115"/>
                </a:lnTo>
                <a:lnTo>
                  <a:pt x="4540034" y="28956"/>
                </a:lnTo>
                <a:lnTo>
                  <a:pt x="4542155" y="2159"/>
                </a:lnTo>
                <a:close/>
              </a:path>
              <a:path w="5721984" h="1193164">
                <a:moveTo>
                  <a:pt x="4658614" y="14478"/>
                </a:moveTo>
                <a:lnTo>
                  <a:pt x="4653915" y="13589"/>
                </a:lnTo>
                <a:lnTo>
                  <a:pt x="4593844" y="6096"/>
                </a:lnTo>
                <a:lnTo>
                  <a:pt x="4570984" y="4318"/>
                </a:lnTo>
                <a:lnTo>
                  <a:pt x="4568825" y="33274"/>
                </a:lnTo>
                <a:lnTo>
                  <a:pt x="4591685" y="34925"/>
                </a:lnTo>
                <a:lnTo>
                  <a:pt x="4650359" y="42291"/>
                </a:lnTo>
                <a:lnTo>
                  <a:pt x="4653661" y="42926"/>
                </a:lnTo>
                <a:lnTo>
                  <a:pt x="4658614" y="14478"/>
                </a:lnTo>
                <a:close/>
              </a:path>
              <a:path w="5721984" h="1193164">
                <a:moveTo>
                  <a:pt x="4772914" y="37338"/>
                </a:moveTo>
                <a:lnTo>
                  <a:pt x="4713859" y="24130"/>
                </a:lnTo>
                <a:lnTo>
                  <a:pt x="4687189" y="19431"/>
                </a:lnTo>
                <a:lnTo>
                  <a:pt x="4682236" y="47879"/>
                </a:lnTo>
                <a:lnTo>
                  <a:pt x="4708906" y="52578"/>
                </a:lnTo>
                <a:lnTo>
                  <a:pt x="4766564" y="65659"/>
                </a:lnTo>
                <a:lnTo>
                  <a:pt x="4772914" y="37338"/>
                </a:lnTo>
                <a:close/>
              </a:path>
              <a:path w="5721984" h="1193164">
                <a:moveTo>
                  <a:pt x="4885055" y="71374"/>
                </a:moveTo>
                <a:lnTo>
                  <a:pt x="4833239" y="54102"/>
                </a:lnTo>
                <a:lnTo>
                  <a:pt x="4801489" y="45339"/>
                </a:lnTo>
                <a:lnTo>
                  <a:pt x="4793729" y="73152"/>
                </a:lnTo>
                <a:lnTo>
                  <a:pt x="4825365" y="82042"/>
                </a:lnTo>
                <a:lnTo>
                  <a:pt x="4875911" y="98933"/>
                </a:lnTo>
                <a:lnTo>
                  <a:pt x="4885055" y="71374"/>
                </a:lnTo>
                <a:close/>
              </a:path>
              <a:path w="5721984" h="1193164">
                <a:moveTo>
                  <a:pt x="4994021" y="115697"/>
                </a:moveTo>
                <a:lnTo>
                  <a:pt x="4992624" y="115062"/>
                </a:lnTo>
                <a:lnTo>
                  <a:pt x="4951095" y="96647"/>
                </a:lnTo>
                <a:lnTo>
                  <a:pt x="4912855" y="81788"/>
                </a:lnTo>
                <a:lnTo>
                  <a:pt x="4902327" y="108839"/>
                </a:lnTo>
                <a:lnTo>
                  <a:pt x="4940554" y="123698"/>
                </a:lnTo>
                <a:lnTo>
                  <a:pt x="4981067" y="141478"/>
                </a:lnTo>
                <a:lnTo>
                  <a:pt x="4981448" y="141732"/>
                </a:lnTo>
                <a:lnTo>
                  <a:pt x="4994021" y="115697"/>
                </a:lnTo>
                <a:close/>
              </a:path>
              <a:path w="5721984" h="1193164">
                <a:moveTo>
                  <a:pt x="5097526" y="169799"/>
                </a:moveTo>
                <a:lnTo>
                  <a:pt x="5073015" y="155702"/>
                </a:lnTo>
                <a:lnTo>
                  <a:pt x="5033391" y="134620"/>
                </a:lnTo>
                <a:lnTo>
                  <a:pt x="5020183" y="128270"/>
                </a:lnTo>
                <a:lnTo>
                  <a:pt x="5007483" y="154305"/>
                </a:lnTo>
                <a:lnTo>
                  <a:pt x="5020691" y="160782"/>
                </a:lnTo>
                <a:lnTo>
                  <a:pt x="5059553" y="181229"/>
                </a:lnTo>
                <a:lnTo>
                  <a:pt x="5083048" y="194945"/>
                </a:lnTo>
                <a:lnTo>
                  <a:pt x="5097526" y="169799"/>
                </a:lnTo>
                <a:close/>
              </a:path>
              <a:path w="5721984" h="1193164">
                <a:moveTo>
                  <a:pt x="5196078" y="233680"/>
                </a:moveTo>
                <a:lnTo>
                  <a:pt x="5186172" y="226441"/>
                </a:lnTo>
                <a:lnTo>
                  <a:pt x="5149469" y="201676"/>
                </a:lnTo>
                <a:lnTo>
                  <a:pt x="5122799" y="185039"/>
                </a:lnTo>
                <a:lnTo>
                  <a:pt x="5107432" y="209550"/>
                </a:lnTo>
                <a:lnTo>
                  <a:pt x="5133975" y="226187"/>
                </a:lnTo>
                <a:lnTo>
                  <a:pt x="5169916" y="250444"/>
                </a:lnTo>
                <a:lnTo>
                  <a:pt x="5178933" y="257048"/>
                </a:lnTo>
                <a:lnTo>
                  <a:pt x="5196078" y="233680"/>
                </a:lnTo>
                <a:close/>
              </a:path>
              <a:path w="5721984" h="1193164">
                <a:moveTo>
                  <a:pt x="5287518" y="306451"/>
                </a:moveTo>
                <a:lnTo>
                  <a:pt x="5256276" y="279908"/>
                </a:lnTo>
                <a:lnTo>
                  <a:pt x="5221732" y="252603"/>
                </a:lnTo>
                <a:lnTo>
                  <a:pt x="5219319" y="250825"/>
                </a:lnTo>
                <a:lnTo>
                  <a:pt x="5202174" y="274193"/>
                </a:lnTo>
                <a:lnTo>
                  <a:pt x="5204587" y="275971"/>
                </a:lnTo>
                <a:lnTo>
                  <a:pt x="5238242" y="302641"/>
                </a:lnTo>
                <a:lnTo>
                  <a:pt x="5268722" y="328422"/>
                </a:lnTo>
                <a:lnTo>
                  <a:pt x="5287518" y="306451"/>
                </a:lnTo>
                <a:close/>
              </a:path>
              <a:path w="5721984" h="1193164">
                <a:moveTo>
                  <a:pt x="5371719" y="388112"/>
                </a:moveTo>
                <a:lnTo>
                  <a:pt x="5353050" y="368300"/>
                </a:lnTo>
                <a:lnTo>
                  <a:pt x="5321935" y="337693"/>
                </a:lnTo>
                <a:lnTo>
                  <a:pt x="5309362" y="326263"/>
                </a:lnTo>
                <a:lnTo>
                  <a:pt x="5289804" y="347599"/>
                </a:lnTo>
                <a:lnTo>
                  <a:pt x="5302377" y="359029"/>
                </a:lnTo>
                <a:lnTo>
                  <a:pt x="5332730" y="388874"/>
                </a:lnTo>
                <a:lnTo>
                  <a:pt x="5350764" y="407924"/>
                </a:lnTo>
                <a:lnTo>
                  <a:pt x="5371719" y="388112"/>
                </a:lnTo>
                <a:close/>
              </a:path>
              <a:path w="5721984" h="1193164">
                <a:moveTo>
                  <a:pt x="5447919" y="477266"/>
                </a:moveTo>
                <a:lnTo>
                  <a:pt x="5439156" y="465836"/>
                </a:lnTo>
                <a:lnTo>
                  <a:pt x="5411597" y="432435"/>
                </a:lnTo>
                <a:lnTo>
                  <a:pt x="5391658" y="409829"/>
                </a:lnTo>
                <a:lnTo>
                  <a:pt x="5369941" y="428879"/>
                </a:lnTo>
                <a:lnTo>
                  <a:pt x="5389880" y="451612"/>
                </a:lnTo>
                <a:lnTo>
                  <a:pt x="5416931" y="484251"/>
                </a:lnTo>
                <a:lnTo>
                  <a:pt x="5424805" y="494792"/>
                </a:lnTo>
                <a:lnTo>
                  <a:pt x="5447919" y="477266"/>
                </a:lnTo>
                <a:close/>
              </a:path>
              <a:path w="5721984" h="1193164">
                <a:moveTo>
                  <a:pt x="5515102" y="573532"/>
                </a:moveTo>
                <a:lnTo>
                  <a:pt x="5514086" y="571881"/>
                </a:lnTo>
                <a:lnTo>
                  <a:pt x="5490464" y="535813"/>
                </a:lnTo>
                <a:lnTo>
                  <a:pt x="5465445" y="500380"/>
                </a:lnTo>
                <a:lnTo>
                  <a:pt x="5442331" y="517906"/>
                </a:lnTo>
                <a:lnTo>
                  <a:pt x="5442458" y="517906"/>
                </a:lnTo>
                <a:lnTo>
                  <a:pt x="5466842" y="552450"/>
                </a:lnTo>
                <a:lnTo>
                  <a:pt x="5489829" y="587756"/>
                </a:lnTo>
                <a:lnTo>
                  <a:pt x="5490210" y="588518"/>
                </a:lnTo>
                <a:lnTo>
                  <a:pt x="5515102" y="573532"/>
                </a:lnTo>
                <a:close/>
              </a:path>
              <a:path w="5721984" h="1193164">
                <a:moveTo>
                  <a:pt x="5572125" y="675513"/>
                </a:moveTo>
                <a:lnTo>
                  <a:pt x="5557520" y="646684"/>
                </a:lnTo>
                <a:lnTo>
                  <a:pt x="5536438" y="608965"/>
                </a:lnTo>
                <a:lnTo>
                  <a:pt x="5529961" y="598297"/>
                </a:lnTo>
                <a:lnTo>
                  <a:pt x="5505196" y="613283"/>
                </a:lnTo>
                <a:lnTo>
                  <a:pt x="5511673" y="623951"/>
                </a:lnTo>
                <a:lnTo>
                  <a:pt x="5532120" y="660781"/>
                </a:lnTo>
                <a:lnTo>
                  <a:pt x="5546217" y="688594"/>
                </a:lnTo>
                <a:lnTo>
                  <a:pt x="5572125" y="675513"/>
                </a:lnTo>
                <a:close/>
              </a:path>
              <a:path w="5721984" h="1193164">
                <a:moveTo>
                  <a:pt x="5619115" y="782955"/>
                </a:moveTo>
                <a:lnTo>
                  <a:pt x="5612130" y="764413"/>
                </a:lnTo>
                <a:lnTo>
                  <a:pt x="5595239" y="724535"/>
                </a:lnTo>
                <a:lnTo>
                  <a:pt x="5584825" y="702056"/>
                </a:lnTo>
                <a:lnTo>
                  <a:pt x="5558536" y="714248"/>
                </a:lnTo>
                <a:lnTo>
                  <a:pt x="5569077" y="736727"/>
                </a:lnTo>
                <a:lnTo>
                  <a:pt x="5585333" y="775716"/>
                </a:lnTo>
                <a:lnTo>
                  <a:pt x="5592064" y="793242"/>
                </a:lnTo>
                <a:lnTo>
                  <a:pt x="5619115" y="782955"/>
                </a:lnTo>
                <a:close/>
              </a:path>
              <a:path w="5721984" h="1193164">
                <a:moveTo>
                  <a:pt x="5655437" y="894588"/>
                </a:moveTo>
                <a:lnTo>
                  <a:pt x="5653786" y="887857"/>
                </a:lnTo>
                <a:lnTo>
                  <a:pt x="5641340" y="846201"/>
                </a:lnTo>
                <a:lnTo>
                  <a:pt x="5629402" y="810641"/>
                </a:lnTo>
                <a:lnTo>
                  <a:pt x="5601970" y="819785"/>
                </a:lnTo>
                <a:lnTo>
                  <a:pt x="5613908" y="855345"/>
                </a:lnTo>
                <a:lnTo>
                  <a:pt x="5625973" y="896112"/>
                </a:lnTo>
                <a:lnTo>
                  <a:pt x="5627370" y="901700"/>
                </a:lnTo>
                <a:lnTo>
                  <a:pt x="5655437" y="894588"/>
                </a:lnTo>
                <a:close/>
              </a:path>
              <a:path w="5721984" h="1193164">
                <a:moveTo>
                  <a:pt x="5680329" y="1008761"/>
                </a:moveTo>
                <a:lnTo>
                  <a:pt x="5673979" y="972820"/>
                </a:lnTo>
                <a:lnTo>
                  <a:pt x="5664479" y="929767"/>
                </a:lnTo>
                <a:lnTo>
                  <a:pt x="5662676" y="922655"/>
                </a:lnTo>
                <a:lnTo>
                  <a:pt x="5634609" y="929767"/>
                </a:lnTo>
                <a:lnTo>
                  <a:pt x="5636514" y="937260"/>
                </a:lnTo>
                <a:lnTo>
                  <a:pt x="5645658" y="979043"/>
                </a:lnTo>
                <a:lnTo>
                  <a:pt x="5651881" y="1013841"/>
                </a:lnTo>
                <a:lnTo>
                  <a:pt x="5680329" y="1008761"/>
                </a:lnTo>
                <a:close/>
              </a:path>
              <a:path w="5721984" h="1193164">
                <a:moveTo>
                  <a:pt x="5721477" y="1104392"/>
                </a:moveTo>
                <a:lnTo>
                  <a:pt x="5692483" y="1105712"/>
                </a:lnTo>
                <a:lnTo>
                  <a:pt x="5692394" y="1103630"/>
                </a:lnTo>
                <a:lnTo>
                  <a:pt x="5687822" y="1059688"/>
                </a:lnTo>
                <a:lnTo>
                  <a:pt x="5684774" y="1037844"/>
                </a:lnTo>
                <a:lnTo>
                  <a:pt x="5656072" y="1041908"/>
                </a:lnTo>
                <a:lnTo>
                  <a:pt x="5659120" y="1063752"/>
                </a:lnTo>
                <a:lnTo>
                  <a:pt x="5663463" y="1105712"/>
                </a:lnTo>
                <a:lnTo>
                  <a:pt x="5663577" y="1107020"/>
                </a:lnTo>
                <a:lnTo>
                  <a:pt x="5634609" y="1108329"/>
                </a:lnTo>
                <a:lnTo>
                  <a:pt x="5681980" y="1193165"/>
                </a:lnTo>
                <a:lnTo>
                  <a:pt x="5713844" y="1121537"/>
                </a:lnTo>
                <a:lnTo>
                  <a:pt x="5721477" y="1104392"/>
                </a:lnTo>
                <a:close/>
              </a:path>
            </a:pathLst>
          </a:custGeom>
          <a:solidFill>
            <a:srgbClr val="F68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594864" y="699642"/>
            <a:ext cx="840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000000"/>
                </a:solidFill>
                <a:latin typeface="Calibri Light"/>
                <a:cs typeface="Calibri Light"/>
              </a:rPr>
              <a:t>en</a:t>
            </a:r>
            <a:r>
              <a:rPr sz="2400" i="1" spc="-10" dirty="0">
                <a:solidFill>
                  <a:srgbClr val="000000"/>
                </a:solidFill>
                <a:latin typeface="Calibri Light"/>
                <a:cs typeface="Calibri Light"/>
              </a:rPr>
              <a:t>a</a:t>
            </a:r>
            <a:r>
              <a:rPr sz="2400" i="1" dirty="0">
                <a:solidFill>
                  <a:srgbClr val="000000"/>
                </a:solidFill>
                <a:latin typeface="Calibri Light"/>
                <a:cs typeface="Calibri Light"/>
              </a:rPr>
              <a:t>b</a:t>
            </a:r>
            <a:r>
              <a:rPr sz="2400" i="1" spc="-10" dirty="0">
                <a:solidFill>
                  <a:srgbClr val="000000"/>
                </a:solidFill>
                <a:latin typeface="Calibri Light"/>
                <a:cs typeface="Calibri Light"/>
              </a:rPr>
              <a:t>l</a:t>
            </a:r>
            <a:r>
              <a:rPr sz="2400" i="1" dirty="0">
                <a:solidFill>
                  <a:srgbClr val="000000"/>
                </a:solidFill>
                <a:latin typeface="Calibri Light"/>
                <a:cs typeface="Calibri Light"/>
              </a:rPr>
              <a:t>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98311" y="693546"/>
            <a:ext cx="840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 Light"/>
                <a:cs typeface="Calibri Light"/>
              </a:rPr>
              <a:t>en</a:t>
            </a:r>
            <a:r>
              <a:rPr sz="2400" i="1" spc="-10" dirty="0">
                <a:latin typeface="Calibri Light"/>
                <a:cs typeface="Calibri Light"/>
              </a:rPr>
              <a:t>a</a:t>
            </a:r>
            <a:r>
              <a:rPr sz="2400" i="1" dirty="0">
                <a:latin typeface="Calibri Light"/>
                <a:cs typeface="Calibri Light"/>
              </a:rPr>
              <a:t>b</a:t>
            </a:r>
            <a:r>
              <a:rPr sz="2400" i="1" spc="-10" dirty="0">
                <a:latin typeface="Calibri Light"/>
                <a:cs typeface="Calibri Light"/>
              </a:rPr>
              <a:t>l</a:t>
            </a:r>
            <a:r>
              <a:rPr sz="2400" i="1" dirty="0">
                <a:latin typeface="Calibri Light"/>
                <a:cs typeface="Calibri Light"/>
              </a:rPr>
              <a:t>e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47515" y="4158945"/>
            <a:ext cx="1710689" cy="1710689"/>
            <a:chOff x="3747515" y="4158945"/>
            <a:chExt cx="1710689" cy="1710689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7515" y="4158945"/>
              <a:ext cx="1710689" cy="17106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8975" y="4410456"/>
              <a:ext cx="1219200" cy="12192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89431" y="4190949"/>
            <a:ext cx="1710689" cy="1710689"/>
            <a:chOff x="789431" y="4190949"/>
            <a:chExt cx="1710689" cy="1710689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431" y="4190949"/>
              <a:ext cx="1710689" cy="17106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91" y="4442460"/>
              <a:ext cx="1219199" cy="121919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627876" y="4184853"/>
            <a:ext cx="1710689" cy="1710689"/>
            <a:chOff x="6627876" y="4184853"/>
            <a:chExt cx="1710689" cy="1710689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7876" y="4184853"/>
              <a:ext cx="1710689" cy="1710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9336" y="4436363"/>
              <a:ext cx="1219200" cy="1219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55" y="508104"/>
            <a:ext cx="88900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2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sz="1600" spc="3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600" spc="-6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600" spc="4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3925" y="508104"/>
            <a:ext cx="96837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latin typeface="Calibri"/>
                <a:cs typeface="Calibri"/>
              </a:rPr>
              <a:t>Techniques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4798" y="508104"/>
            <a:ext cx="1296035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latin typeface="Calibri"/>
                <a:cs typeface="Calibri"/>
              </a:rPr>
              <a:t>Non-Functional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904" y="960698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1186180">
              <a:lnSpc>
                <a:spcPct val="100000"/>
              </a:lnSpc>
              <a:spcBef>
                <a:spcPts val="585"/>
              </a:spcBef>
            </a:pPr>
            <a:r>
              <a:rPr sz="1200" spc="-10" dirty="0">
                <a:latin typeface="Calibri"/>
                <a:cs typeface="Calibri"/>
              </a:rPr>
              <a:t>Scan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Queries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904" y="1675500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595"/>
              </a:spcBef>
            </a:pPr>
            <a:r>
              <a:rPr sz="1200" spc="-10" dirty="0">
                <a:latin typeface="Calibri"/>
                <a:cs typeface="Calibri"/>
              </a:rPr>
              <a:t>ACID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Transactions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904" y="2361405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latin typeface="Calibri"/>
                <a:cs typeface="Calibri"/>
              </a:rPr>
              <a:t>Conditional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or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Atomic </a:t>
            </a:r>
            <a:r>
              <a:rPr sz="1200" spc="-5" dirty="0">
                <a:latin typeface="Calibri"/>
                <a:cs typeface="Calibri"/>
              </a:rPr>
              <a:t>Writes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904" y="3076258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R="87630" algn="r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latin typeface="Calibri"/>
                <a:cs typeface="Calibri"/>
              </a:rPr>
              <a:t>Joins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904" y="3791066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R="84455" algn="r">
              <a:lnSpc>
                <a:spcPct val="100000"/>
              </a:lnSpc>
              <a:spcBef>
                <a:spcPts val="630"/>
              </a:spcBef>
            </a:pPr>
            <a:r>
              <a:rPr sz="1200" dirty="0">
                <a:latin typeface="Calibri"/>
                <a:cs typeface="Calibri"/>
              </a:rPr>
              <a:t>Sorting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35313" y="876522"/>
            <a:ext cx="2096135" cy="234315"/>
            <a:chOff x="3535313" y="876522"/>
            <a:chExt cx="2096135" cy="234315"/>
          </a:xfrm>
        </p:grpSpPr>
        <p:sp>
          <p:nvSpPr>
            <p:cNvPr id="11" name="object 11"/>
            <p:cNvSpPr/>
            <p:nvPr/>
          </p:nvSpPr>
          <p:spPr>
            <a:xfrm>
              <a:off x="3540076" y="881284"/>
              <a:ext cx="2086610" cy="224790"/>
            </a:xfrm>
            <a:custGeom>
              <a:avLst/>
              <a:gdLst/>
              <a:ahLst/>
              <a:cxnLst/>
              <a:rect l="l" t="t" r="r" b="b"/>
              <a:pathLst>
                <a:path w="2086610" h="224790">
                  <a:moveTo>
                    <a:pt x="2086056" y="0"/>
                  </a:moveTo>
                  <a:lnTo>
                    <a:pt x="0" y="0"/>
                  </a:lnTo>
                  <a:lnTo>
                    <a:pt x="0" y="224604"/>
                  </a:lnTo>
                  <a:lnTo>
                    <a:pt x="2086056" y="224604"/>
                  </a:lnTo>
                  <a:lnTo>
                    <a:pt x="2086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40076" y="881284"/>
              <a:ext cx="2086610" cy="224790"/>
            </a:xfrm>
            <a:custGeom>
              <a:avLst/>
              <a:gdLst/>
              <a:ahLst/>
              <a:cxnLst/>
              <a:rect l="l" t="t" r="r" b="b"/>
              <a:pathLst>
                <a:path w="2086610" h="224790">
                  <a:moveTo>
                    <a:pt x="0" y="224604"/>
                  </a:moveTo>
                  <a:lnTo>
                    <a:pt x="2086056" y="224604"/>
                  </a:lnTo>
                  <a:lnTo>
                    <a:pt x="2086056" y="0"/>
                  </a:lnTo>
                  <a:lnTo>
                    <a:pt x="0" y="0"/>
                  </a:lnTo>
                  <a:lnTo>
                    <a:pt x="0" y="224604"/>
                  </a:lnTo>
                  <a:close/>
                </a:path>
              </a:pathLst>
            </a:custGeom>
            <a:ln w="9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40076" y="860182"/>
            <a:ext cx="208661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30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Sharding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4373" y="2409312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latin typeface="Calibri"/>
                <a:cs typeface="Calibri"/>
              </a:rPr>
              <a:t>Elasticity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4372" y="1388946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90"/>
              </a:spcBef>
            </a:pPr>
            <a:r>
              <a:rPr sz="1200" spc="-5" dirty="0">
                <a:latin typeface="Calibri"/>
                <a:cs typeface="Calibri"/>
              </a:rPr>
              <a:t>Write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Scalability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4373" y="1895137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Calibri"/>
                <a:cs typeface="Calibri"/>
              </a:rPr>
              <a:t>Read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Scalability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4372" y="882754"/>
            <a:ext cx="2086610" cy="359410"/>
          </a:xfrm>
          <a:prstGeom prst="rect">
            <a:avLst/>
          </a:prstGeom>
          <a:ln w="9505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85"/>
              </a:spcBef>
            </a:pPr>
            <a:r>
              <a:rPr sz="1200" dirty="0">
                <a:latin typeface="Calibri"/>
                <a:cs typeface="Calibri"/>
              </a:rPr>
              <a:t>Data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Scalability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40076" y="1092683"/>
            <a:ext cx="2086610" cy="1075055"/>
          </a:xfrm>
          <a:custGeom>
            <a:avLst/>
            <a:gdLst/>
            <a:ahLst/>
            <a:cxnLst/>
            <a:rect l="l" t="t" r="r" b="b"/>
            <a:pathLst>
              <a:path w="2086610" h="1075055">
                <a:moveTo>
                  <a:pt x="0" y="1074762"/>
                </a:moveTo>
                <a:lnTo>
                  <a:pt x="2086056" y="1074762"/>
                </a:lnTo>
                <a:lnTo>
                  <a:pt x="2086056" y="0"/>
                </a:lnTo>
                <a:lnTo>
                  <a:pt x="0" y="0"/>
                </a:lnTo>
                <a:lnTo>
                  <a:pt x="0" y="1074762"/>
                </a:lnTo>
                <a:close/>
              </a:path>
            </a:pathLst>
          </a:custGeom>
          <a:ln w="9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44830" y="1147243"/>
            <a:ext cx="20770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99949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Calibri"/>
                <a:cs typeface="Calibri"/>
              </a:rPr>
              <a:t>R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1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-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25" dirty="0">
                <a:latin typeface="Calibri"/>
                <a:cs typeface="Calibri"/>
              </a:rPr>
              <a:t>h</a:t>
            </a:r>
            <a:r>
              <a:rPr sz="1200" spc="-4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5" dirty="0">
                <a:latin typeface="Calibri"/>
                <a:cs typeface="Calibri"/>
              </a:rPr>
              <a:t>d</a:t>
            </a:r>
            <a:r>
              <a:rPr sz="1200" spc="-40" dirty="0">
                <a:latin typeface="Calibri"/>
                <a:cs typeface="Calibri"/>
              </a:rPr>
              <a:t>i</a:t>
            </a:r>
            <a:r>
              <a:rPr sz="1200" spc="2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  </a:t>
            </a:r>
            <a:r>
              <a:rPr sz="1200" spc="-5" dirty="0">
                <a:latin typeface="Calibri"/>
                <a:cs typeface="Calibri"/>
              </a:rPr>
              <a:t>Hash-Sharding</a:t>
            </a:r>
            <a:endParaRPr sz="1200">
              <a:latin typeface="Calibri"/>
              <a:cs typeface="Calibri"/>
            </a:endParaRPr>
          </a:p>
          <a:p>
            <a:pPr marL="95250" marR="5969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Entity-Group Sharding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Consistent </a:t>
            </a:r>
            <a:r>
              <a:rPr sz="1200" dirty="0">
                <a:latin typeface="Calibri"/>
                <a:cs typeface="Calibri"/>
              </a:rPr>
              <a:t>Hashing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Shared-Disk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00203" y="948734"/>
            <a:ext cx="3949065" cy="3027045"/>
            <a:chOff x="2600203" y="948734"/>
            <a:chExt cx="3949065" cy="3027045"/>
          </a:xfrm>
        </p:grpSpPr>
        <p:sp>
          <p:nvSpPr>
            <p:cNvPr id="21" name="object 21"/>
            <p:cNvSpPr/>
            <p:nvPr/>
          </p:nvSpPr>
          <p:spPr>
            <a:xfrm>
              <a:off x="2604960" y="993092"/>
              <a:ext cx="3939540" cy="2978150"/>
            </a:xfrm>
            <a:custGeom>
              <a:avLst/>
              <a:gdLst/>
              <a:ahLst/>
              <a:cxnLst/>
              <a:rect l="l" t="t" r="r" b="b"/>
              <a:pathLst>
                <a:path w="3939540" h="2978150">
                  <a:moveTo>
                    <a:pt x="935115" y="262854"/>
                  </a:moveTo>
                  <a:lnTo>
                    <a:pt x="0" y="146128"/>
                  </a:lnTo>
                </a:path>
                <a:path w="3939540" h="2978150">
                  <a:moveTo>
                    <a:pt x="935115" y="1002750"/>
                  </a:moveTo>
                  <a:lnTo>
                    <a:pt x="0" y="1547723"/>
                  </a:lnTo>
                </a:path>
                <a:path w="3939540" h="2978150">
                  <a:moveTo>
                    <a:pt x="935115" y="1002750"/>
                  </a:moveTo>
                  <a:lnTo>
                    <a:pt x="0" y="2242943"/>
                  </a:lnTo>
                </a:path>
                <a:path w="3939540" h="2978150">
                  <a:moveTo>
                    <a:pt x="935115" y="262854"/>
                  </a:moveTo>
                  <a:lnTo>
                    <a:pt x="0" y="2977846"/>
                  </a:lnTo>
                </a:path>
                <a:path w="3939540" h="2978150">
                  <a:moveTo>
                    <a:pt x="935115" y="618354"/>
                  </a:moveTo>
                  <a:lnTo>
                    <a:pt x="0" y="861183"/>
                  </a:lnTo>
                </a:path>
                <a:path w="3939540" h="2978150">
                  <a:moveTo>
                    <a:pt x="3939412" y="31557"/>
                  </a:moveTo>
                  <a:lnTo>
                    <a:pt x="3070401" y="0"/>
                  </a:lnTo>
                </a:path>
                <a:path w="3939540" h="2978150">
                  <a:moveTo>
                    <a:pt x="3939412" y="567152"/>
                  </a:moveTo>
                  <a:lnTo>
                    <a:pt x="3070401" y="0"/>
                  </a:lnTo>
                </a:path>
                <a:path w="3939540" h="2978150">
                  <a:moveTo>
                    <a:pt x="3939412" y="1573577"/>
                  </a:moveTo>
                  <a:lnTo>
                    <a:pt x="3021172" y="798068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5403" y="948734"/>
              <a:ext cx="89958" cy="898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0338" y="948734"/>
              <a:ext cx="89958" cy="898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4446"/>
            <a:ext cx="6546215" cy="108712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0"/>
              </a:spcBef>
            </a:pPr>
            <a:r>
              <a:rPr sz="4100" spc="-35" dirty="0"/>
              <a:t>Sharding</a:t>
            </a:r>
            <a:r>
              <a:rPr sz="4100" spc="-110" dirty="0"/>
              <a:t> </a:t>
            </a:r>
            <a:r>
              <a:rPr sz="2800" spc="-25" dirty="0"/>
              <a:t>(aka</a:t>
            </a:r>
            <a:r>
              <a:rPr sz="2800" spc="-70" dirty="0"/>
              <a:t> </a:t>
            </a:r>
            <a:r>
              <a:rPr sz="2800" spc="-20" dirty="0"/>
              <a:t>Partitioning,</a:t>
            </a:r>
            <a:r>
              <a:rPr sz="2800" spc="-70" dirty="0"/>
              <a:t> </a:t>
            </a:r>
            <a:r>
              <a:rPr sz="2800" spc="-35" dirty="0"/>
              <a:t>Fragmentation) </a:t>
            </a:r>
            <a:r>
              <a:rPr sz="2800" spc="-615" dirty="0"/>
              <a:t> </a:t>
            </a:r>
            <a:r>
              <a:rPr sz="2800" spc="-20" dirty="0">
                <a:solidFill>
                  <a:srgbClr val="7E7E7E"/>
                </a:solidFill>
              </a:rPr>
              <a:t>Scaling</a:t>
            </a:r>
            <a:r>
              <a:rPr sz="2800" spc="-80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Storage</a:t>
            </a:r>
            <a:r>
              <a:rPr sz="2800" spc="-60" dirty="0">
                <a:solidFill>
                  <a:srgbClr val="7E7E7E"/>
                </a:solidFill>
              </a:rPr>
              <a:t> </a:t>
            </a:r>
            <a:r>
              <a:rPr sz="2800" spc="-15" dirty="0">
                <a:solidFill>
                  <a:srgbClr val="7E7E7E"/>
                </a:solidFill>
              </a:rPr>
              <a:t>and</a:t>
            </a:r>
            <a:r>
              <a:rPr sz="2800" spc="-75" dirty="0">
                <a:solidFill>
                  <a:srgbClr val="7E7E7E"/>
                </a:solidFill>
              </a:rPr>
              <a:t> </a:t>
            </a:r>
            <a:r>
              <a:rPr sz="2800" spc="-30" dirty="0">
                <a:solidFill>
                  <a:srgbClr val="7E7E7E"/>
                </a:solidFill>
              </a:rPr>
              <a:t>Throughput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45668" y="1493646"/>
            <a:ext cx="60140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Horizontal</a:t>
            </a:r>
            <a:r>
              <a:rPr sz="2700" spc="-5" dirty="0">
                <a:latin typeface="Calibri Light"/>
                <a:cs typeface="Calibri Light"/>
              </a:rPr>
              <a:t> distribution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data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over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nodes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819396"/>
            <a:ext cx="7519670" cy="9525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Partitioning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strategies: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Hash-based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vs.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Range-based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Difficulty: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Multi-Shard-Operations </a:t>
            </a:r>
            <a:r>
              <a:rPr sz="2700" spc="15" dirty="0">
                <a:latin typeface="Calibri Light"/>
                <a:cs typeface="Calibri Light"/>
              </a:rPr>
              <a:t>(join,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aggregation)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4628" y="2307335"/>
            <a:ext cx="2644140" cy="532130"/>
          </a:xfrm>
          <a:custGeom>
            <a:avLst/>
            <a:gdLst/>
            <a:ahLst/>
            <a:cxnLst/>
            <a:rect l="l" t="t" r="r" b="b"/>
            <a:pathLst>
              <a:path w="2644140" h="532130">
                <a:moveTo>
                  <a:pt x="2596896" y="0"/>
                </a:moveTo>
                <a:lnTo>
                  <a:pt x="47244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484631"/>
                </a:lnTo>
                <a:lnTo>
                  <a:pt x="3720" y="502997"/>
                </a:lnTo>
                <a:lnTo>
                  <a:pt x="13858" y="518017"/>
                </a:lnTo>
                <a:lnTo>
                  <a:pt x="28878" y="528155"/>
                </a:lnTo>
                <a:lnTo>
                  <a:pt x="47244" y="531876"/>
                </a:lnTo>
                <a:lnTo>
                  <a:pt x="2596896" y="531876"/>
                </a:lnTo>
                <a:lnTo>
                  <a:pt x="2615261" y="528155"/>
                </a:lnTo>
                <a:lnTo>
                  <a:pt x="2630281" y="518017"/>
                </a:lnTo>
                <a:lnTo>
                  <a:pt x="2640419" y="502997"/>
                </a:lnTo>
                <a:lnTo>
                  <a:pt x="2644140" y="484631"/>
                </a:lnTo>
                <a:lnTo>
                  <a:pt x="2644140" y="47243"/>
                </a:lnTo>
                <a:lnTo>
                  <a:pt x="2640419" y="28878"/>
                </a:lnTo>
                <a:lnTo>
                  <a:pt x="2630281" y="13858"/>
                </a:lnTo>
                <a:lnTo>
                  <a:pt x="2615261" y="3720"/>
                </a:lnTo>
                <a:lnTo>
                  <a:pt x="2596896" y="0"/>
                </a:lnTo>
                <a:close/>
              </a:path>
            </a:pathLst>
          </a:custGeom>
          <a:solidFill>
            <a:srgbClr val="1B1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24473" y="2370835"/>
            <a:ext cx="1046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Shard</a:t>
            </a:r>
            <a:r>
              <a:rPr sz="2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7676" y="3069335"/>
            <a:ext cx="2642870" cy="533400"/>
          </a:xfrm>
          <a:custGeom>
            <a:avLst/>
            <a:gdLst/>
            <a:ahLst/>
            <a:cxnLst/>
            <a:rect l="l" t="t" r="r" b="b"/>
            <a:pathLst>
              <a:path w="2642870" h="533400">
                <a:moveTo>
                  <a:pt x="2595245" y="0"/>
                </a:moveTo>
                <a:lnTo>
                  <a:pt x="47371" y="0"/>
                </a:lnTo>
                <a:lnTo>
                  <a:pt x="28932" y="3722"/>
                </a:lnTo>
                <a:lnTo>
                  <a:pt x="13874" y="13874"/>
                </a:lnTo>
                <a:lnTo>
                  <a:pt x="3722" y="28932"/>
                </a:lnTo>
                <a:lnTo>
                  <a:pt x="0" y="47371"/>
                </a:lnTo>
                <a:lnTo>
                  <a:pt x="0" y="486028"/>
                </a:lnTo>
                <a:lnTo>
                  <a:pt x="3722" y="504467"/>
                </a:lnTo>
                <a:lnTo>
                  <a:pt x="13874" y="519525"/>
                </a:lnTo>
                <a:lnTo>
                  <a:pt x="28932" y="529677"/>
                </a:lnTo>
                <a:lnTo>
                  <a:pt x="47371" y="533400"/>
                </a:lnTo>
                <a:lnTo>
                  <a:pt x="2595245" y="533400"/>
                </a:lnTo>
                <a:lnTo>
                  <a:pt x="2613683" y="529677"/>
                </a:lnTo>
                <a:lnTo>
                  <a:pt x="2628741" y="519525"/>
                </a:lnTo>
                <a:lnTo>
                  <a:pt x="2638893" y="504467"/>
                </a:lnTo>
                <a:lnTo>
                  <a:pt x="2642616" y="486028"/>
                </a:lnTo>
                <a:lnTo>
                  <a:pt x="2642616" y="47371"/>
                </a:lnTo>
                <a:lnTo>
                  <a:pt x="2638893" y="28932"/>
                </a:lnTo>
                <a:lnTo>
                  <a:pt x="2628741" y="13874"/>
                </a:lnTo>
                <a:lnTo>
                  <a:pt x="2613683" y="3722"/>
                </a:lnTo>
                <a:lnTo>
                  <a:pt x="2595245" y="0"/>
                </a:lnTo>
                <a:close/>
              </a:path>
            </a:pathLst>
          </a:custGeom>
          <a:solidFill>
            <a:srgbClr val="1B1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26633" y="3133725"/>
            <a:ext cx="104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Shard</a:t>
            </a:r>
            <a:r>
              <a:rPr sz="24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8532" y="3904488"/>
            <a:ext cx="2642870" cy="532130"/>
          </a:xfrm>
          <a:custGeom>
            <a:avLst/>
            <a:gdLst/>
            <a:ahLst/>
            <a:cxnLst/>
            <a:rect l="l" t="t" r="r" b="b"/>
            <a:pathLst>
              <a:path w="2642870" h="532129">
                <a:moveTo>
                  <a:pt x="2595371" y="0"/>
                </a:moveTo>
                <a:lnTo>
                  <a:pt x="47243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484631"/>
                </a:lnTo>
                <a:lnTo>
                  <a:pt x="3720" y="502997"/>
                </a:lnTo>
                <a:lnTo>
                  <a:pt x="13858" y="518017"/>
                </a:lnTo>
                <a:lnTo>
                  <a:pt x="28878" y="528155"/>
                </a:lnTo>
                <a:lnTo>
                  <a:pt x="47243" y="531876"/>
                </a:lnTo>
                <a:lnTo>
                  <a:pt x="2595371" y="531876"/>
                </a:lnTo>
                <a:lnTo>
                  <a:pt x="2613737" y="528155"/>
                </a:lnTo>
                <a:lnTo>
                  <a:pt x="2628757" y="518017"/>
                </a:lnTo>
                <a:lnTo>
                  <a:pt x="2638895" y="502997"/>
                </a:lnTo>
                <a:lnTo>
                  <a:pt x="2642616" y="484631"/>
                </a:lnTo>
                <a:lnTo>
                  <a:pt x="2642616" y="47243"/>
                </a:lnTo>
                <a:lnTo>
                  <a:pt x="2638895" y="28878"/>
                </a:lnTo>
                <a:lnTo>
                  <a:pt x="2628757" y="13858"/>
                </a:lnTo>
                <a:lnTo>
                  <a:pt x="2613737" y="3720"/>
                </a:lnTo>
                <a:lnTo>
                  <a:pt x="2595371" y="0"/>
                </a:lnTo>
                <a:close/>
              </a:path>
            </a:pathLst>
          </a:custGeom>
          <a:solidFill>
            <a:srgbClr val="1B1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8123" y="3968877"/>
            <a:ext cx="1046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Shard</a:t>
            </a:r>
            <a:r>
              <a:rPr sz="2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03883" y="2486914"/>
            <a:ext cx="3423920" cy="1726564"/>
            <a:chOff x="1603883" y="2486914"/>
            <a:chExt cx="3423920" cy="1726564"/>
          </a:xfrm>
        </p:grpSpPr>
        <p:sp>
          <p:nvSpPr>
            <p:cNvPr id="12" name="object 12"/>
            <p:cNvSpPr/>
            <p:nvPr/>
          </p:nvSpPr>
          <p:spPr>
            <a:xfrm>
              <a:off x="1603883" y="2517012"/>
              <a:ext cx="3423920" cy="1696085"/>
            </a:xfrm>
            <a:custGeom>
              <a:avLst/>
              <a:gdLst/>
              <a:ahLst/>
              <a:cxnLst/>
              <a:rect l="l" t="t" r="r" b="b"/>
              <a:pathLst>
                <a:path w="3423920" h="1696085">
                  <a:moveTo>
                    <a:pt x="3423412" y="47879"/>
                  </a:moveTo>
                  <a:lnTo>
                    <a:pt x="3235198" y="0"/>
                  </a:lnTo>
                  <a:lnTo>
                    <a:pt x="3247517" y="56591"/>
                  </a:lnTo>
                  <a:lnTo>
                    <a:pt x="9906" y="761873"/>
                  </a:lnTo>
                  <a:lnTo>
                    <a:pt x="13779" y="779500"/>
                  </a:lnTo>
                  <a:lnTo>
                    <a:pt x="0" y="834898"/>
                  </a:lnTo>
                  <a:lnTo>
                    <a:pt x="3238728" y="1639963"/>
                  </a:lnTo>
                  <a:lnTo>
                    <a:pt x="3224784" y="1696085"/>
                  </a:lnTo>
                  <a:lnTo>
                    <a:pt x="3414268" y="1653667"/>
                  </a:lnTo>
                  <a:lnTo>
                    <a:pt x="3406394" y="1646936"/>
                  </a:lnTo>
                  <a:lnTo>
                    <a:pt x="3266694" y="1527429"/>
                  </a:lnTo>
                  <a:lnTo>
                    <a:pt x="3252711" y="1583702"/>
                  </a:lnTo>
                  <a:lnTo>
                    <a:pt x="243395" y="835787"/>
                  </a:lnTo>
                  <a:lnTo>
                    <a:pt x="3249676" y="835787"/>
                  </a:lnTo>
                  <a:lnTo>
                    <a:pt x="3249676" y="893699"/>
                  </a:lnTo>
                  <a:lnTo>
                    <a:pt x="3365500" y="835787"/>
                  </a:lnTo>
                  <a:lnTo>
                    <a:pt x="3423412" y="806831"/>
                  </a:lnTo>
                  <a:lnTo>
                    <a:pt x="3365487" y="777875"/>
                  </a:lnTo>
                  <a:lnTo>
                    <a:pt x="3249676" y="719963"/>
                  </a:lnTo>
                  <a:lnTo>
                    <a:pt x="3249676" y="777875"/>
                  </a:lnTo>
                  <a:lnTo>
                    <a:pt x="208318" y="777875"/>
                  </a:lnTo>
                  <a:lnTo>
                    <a:pt x="3259823" y="113106"/>
                  </a:lnTo>
                  <a:lnTo>
                    <a:pt x="3272155" y="169672"/>
                  </a:lnTo>
                  <a:lnTo>
                    <a:pt x="3420249" y="50419"/>
                  </a:lnTo>
                  <a:lnTo>
                    <a:pt x="3423412" y="47879"/>
                  </a:lnTo>
                  <a:close/>
                </a:path>
              </a:pathLst>
            </a:custGeom>
            <a:solidFill>
              <a:srgbClr val="0F5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290" y="2486914"/>
              <a:ext cx="387985" cy="25158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66134" y="2974974"/>
            <a:ext cx="474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[G-</a:t>
            </a:r>
            <a:r>
              <a:rPr sz="1600" spc="-10" dirty="0">
                <a:latin typeface="Calibri"/>
                <a:cs typeface="Calibri"/>
              </a:rPr>
              <a:t>O]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5816" y="3639565"/>
            <a:ext cx="371002" cy="22542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7039" y="3185950"/>
            <a:ext cx="48514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spc="-10" dirty="0">
                <a:latin typeface="Tahoma"/>
                <a:cs typeface="Tahoma"/>
              </a:rPr>
              <a:t>F</a:t>
            </a:r>
            <a:r>
              <a:rPr sz="1600" spc="-35" dirty="0">
                <a:latin typeface="Tahoma"/>
                <a:cs typeface="Tahoma"/>
              </a:rPr>
              <a:t>r</a:t>
            </a:r>
            <a:r>
              <a:rPr sz="1600" spc="-5" dirty="0">
                <a:latin typeface="Tahoma"/>
                <a:cs typeface="Tahoma"/>
              </a:rPr>
              <a:t>anz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5904" y="3118104"/>
            <a:ext cx="675640" cy="36004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4572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60"/>
              </a:spcBef>
            </a:pPr>
            <a:r>
              <a:rPr sz="1600" spc="-15" dirty="0">
                <a:latin typeface="Tahoma"/>
                <a:cs typeface="Tahoma"/>
              </a:rPr>
              <a:t>Peter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709" y="446032"/>
            <a:ext cx="88900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spc="-2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sz="1600" spc="4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600" spc="-6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600" spc="4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9643" y="446032"/>
            <a:ext cx="96901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4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hniqu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0007" y="446032"/>
            <a:ext cx="129603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Non-Functional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268" y="1613523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590"/>
              </a:spcBef>
            </a:pPr>
            <a:r>
              <a:rPr sz="1200" spc="-10" dirty="0">
                <a:latin typeface="Calibri"/>
                <a:cs typeface="Calibri"/>
              </a:rPr>
              <a:t>ACID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Transactions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268" y="2299672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Calibri"/>
                <a:cs typeface="Calibri"/>
              </a:rPr>
              <a:t>Conditional</a:t>
            </a:r>
            <a:r>
              <a:rPr sz="1200" spc="-20" dirty="0">
                <a:latin typeface="Calibri"/>
                <a:cs typeface="Calibri"/>
              </a:rPr>
              <a:t> or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Atomic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Writes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31135" y="2215848"/>
            <a:ext cx="2095500" cy="234315"/>
            <a:chOff x="3431135" y="2215848"/>
            <a:chExt cx="2095500" cy="234315"/>
          </a:xfrm>
        </p:grpSpPr>
        <p:sp>
          <p:nvSpPr>
            <p:cNvPr id="8" name="object 8"/>
            <p:cNvSpPr/>
            <p:nvPr/>
          </p:nvSpPr>
          <p:spPr>
            <a:xfrm>
              <a:off x="3435898" y="2220610"/>
              <a:ext cx="2085975" cy="224790"/>
            </a:xfrm>
            <a:custGeom>
              <a:avLst/>
              <a:gdLst/>
              <a:ahLst/>
              <a:cxnLst/>
              <a:rect l="l" t="t" r="r" b="b"/>
              <a:pathLst>
                <a:path w="2085975" h="224789">
                  <a:moveTo>
                    <a:pt x="2085681" y="0"/>
                  </a:moveTo>
                  <a:lnTo>
                    <a:pt x="0" y="0"/>
                  </a:lnTo>
                  <a:lnTo>
                    <a:pt x="0" y="224684"/>
                  </a:lnTo>
                  <a:lnTo>
                    <a:pt x="2085681" y="224684"/>
                  </a:lnTo>
                  <a:lnTo>
                    <a:pt x="20856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5898" y="2220610"/>
              <a:ext cx="2085975" cy="224790"/>
            </a:xfrm>
            <a:custGeom>
              <a:avLst/>
              <a:gdLst/>
              <a:ahLst/>
              <a:cxnLst/>
              <a:rect l="l" t="t" r="r" b="b"/>
              <a:pathLst>
                <a:path w="2085975" h="224789">
                  <a:moveTo>
                    <a:pt x="0" y="224684"/>
                  </a:moveTo>
                  <a:lnTo>
                    <a:pt x="2085681" y="224684"/>
                  </a:lnTo>
                  <a:lnTo>
                    <a:pt x="2085681" y="0"/>
                  </a:lnTo>
                  <a:lnTo>
                    <a:pt x="0" y="0"/>
                  </a:lnTo>
                  <a:lnTo>
                    <a:pt x="0" y="224684"/>
                  </a:lnTo>
                  <a:close/>
                </a:path>
              </a:pathLst>
            </a:custGeom>
            <a:ln w="95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35898" y="2201026"/>
            <a:ext cx="208597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30"/>
              </a:spcBef>
            </a:pPr>
            <a:r>
              <a:rPr sz="1350" spc="15" dirty="0">
                <a:solidFill>
                  <a:srgbClr val="FFFFFF"/>
                </a:solidFill>
                <a:latin typeface="Calibri"/>
                <a:cs typeface="Calibri"/>
              </a:rPr>
              <a:t>Replication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9655" y="2861828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latin typeface="Calibri"/>
                <a:cs typeface="Calibri"/>
              </a:rPr>
              <a:t>Consistency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9655" y="3890545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15"/>
              </a:spcBef>
            </a:pPr>
            <a:r>
              <a:rPr sz="1200" spc="-10" dirty="0">
                <a:latin typeface="Calibri"/>
                <a:cs typeface="Calibri"/>
              </a:rPr>
              <a:t>Read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Latency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9655" y="4919123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25"/>
              </a:spcBef>
            </a:pPr>
            <a:r>
              <a:rPr sz="1200" spc="-10" dirty="0">
                <a:latin typeface="Calibri"/>
                <a:cs typeface="Calibri"/>
              </a:rPr>
              <a:t>Read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Availability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9655" y="5433428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latin typeface="Calibri"/>
                <a:cs typeface="Calibri"/>
              </a:rPr>
              <a:t>Write </a:t>
            </a:r>
            <a:r>
              <a:rPr sz="1200" spc="-10" dirty="0">
                <a:latin typeface="Calibri"/>
                <a:cs typeface="Calibri"/>
              </a:rPr>
              <a:t>Availability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9655" y="3376186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610"/>
              </a:spcBef>
            </a:pPr>
            <a:r>
              <a:rPr sz="1200" spc="-5" dirty="0">
                <a:latin typeface="Calibri"/>
                <a:cs typeface="Calibri"/>
              </a:rPr>
              <a:t>Write </a:t>
            </a:r>
            <a:r>
              <a:rPr sz="1200" spc="-10" dirty="0">
                <a:latin typeface="Calibri"/>
                <a:cs typeface="Calibri"/>
              </a:rPr>
              <a:t>Latency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9655" y="1833237"/>
            <a:ext cx="2085975" cy="359410"/>
          </a:xfrm>
          <a:prstGeom prst="rect">
            <a:avLst/>
          </a:prstGeom>
          <a:ln w="9508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90"/>
              </a:spcBef>
            </a:pPr>
            <a:r>
              <a:rPr sz="1200" spc="-10" dirty="0">
                <a:latin typeface="Calibri"/>
                <a:cs typeface="Calibri"/>
              </a:rPr>
              <a:t>Read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Scalability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5898" y="2450051"/>
            <a:ext cx="2085975" cy="1068070"/>
          </a:xfrm>
          <a:prstGeom prst="rect">
            <a:avLst/>
          </a:prstGeom>
          <a:ln w="9509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99695" marR="211454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Calibri"/>
                <a:cs typeface="Calibri"/>
              </a:rPr>
              <a:t>Commit/Consensus Protocol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Synchronous</a:t>
            </a:r>
            <a:endParaRPr sz="1200">
              <a:latin typeface="Calibri"/>
              <a:cs typeface="Calibri"/>
            </a:endParaRPr>
          </a:p>
          <a:p>
            <a:pPr marL="99695" marR="85661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Asynchronous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Primary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Copy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Update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Anywhere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96194" y="1787607"/>
            <a:ext cx="3948429" cy="3813175"/>
            <a:chOff x="2496194" y="1787607"/>
            <a:chExt cx="3948429" cy="3813175"/>
          </a:xfrm>
        </p:grpSpPr>
        <p:sp>
          <p:nvSpPr>
            <p:cNvPr id="19" name="object 19"/>
            <p:cNvSpPr/>
            <p:nvPr/>
          </p:nvSpPr>
          <p:spPr>
            <a:xfrm>
              <a:off x="2500950" y="1792363"/>
              <a:ext cx="3938904" cy="3803650"/>
            </a:xfrm>
            <a:custGeom>
              <a:avLst/>
              <a:gdLst/>
              <a:ahLst/>
              <a:cxnLst/>
              <a:rect l="l" t="t" r="r" b="b"/>
              <a:pathLst>
                <a:path w="3938904" h="3803650">
                  <a:moveTo>
                    <a:pt x="934947" y="813566"/>
                  </a:moveTo>
                  <a:lnTo>
                    <a:pt x="0" y="0"/>
                  </a:lnTo>
                </a:path>
                <a:path w="3938904" h="3803650">
                  <a:moveTo>
                    <a:pt x="934947" y="813566"/>
                  </a:moveTo>
                  <a:lnTo>
                    <a:pt x="0" y="686783"/>
                  </a:lnTo>
                </a:path>
                <a:path w="3938904" h="3803650">
                  <a:moveTo>
                    <a:pt x="934947" y="1348971"/>
                  </a:moveTo>
                  <a:lnTo>
                    <a:pt x="0" y="686783"/>
                  </a:lnTo>
                </a:path>
                <a:path w="3938904" h="3803650">
                  <a:moveTo>
                    <a:pt x="3938704" y="209191"/>
                  </a:moveTo>
                  <a:lnTo>
                    <a:pt x="3070104" y="552520"/>
                  </a:lnTo>
                </a:path>
                <a:path w="3938904" h="3803650">
                  <a:moveTo>
                    <a:pt x="3938705" y="1250840"/>
                  </a:moveTo>
                  <a:lnTo>
                    <a:pt x="3020629" y="834992"/>
                  </a:lnTo>
                </a:path>
                <a:path w="3938904" h="3803650">
                  <a:moveTo>
                    <a:pt x="3938705" y="1250840"/>
                  </a:moveTo>
                  <a:lnTo>
                    <a:pt x="3020629" y="989541"/>
                  </a:lnTo>
                </a:path>
                <a:path w="3938904" h="3803650">
                  <a:moveTo>
                    <a:pt x="3938705" y="1250840"/>
                  </a:moveTo>
                  <a:lnTo>
                    <a:pt x="3020629" y="1348971"/>
                  </a:lnTo>
                </a:path>
                <a:path w="3938904" h="3803650">
                  <a:moveTo>
                    <a:pt x="3938705" y="1754423"/>
                  </a:moveTo>
                  <a:lnTo>
                    <a:pt x="3020629" y="1528622"/>
                  </a:lnTo>
                </a:path>
                <a:path w="3938904" h="3803650">
                  <a:moveTo>
                    <a:pt x="3938705" y="2292616"/>
                  </a:moveTo>
                  <a:lnTo>
                    <a:pt x="3070104" y="552520"/>
                  </a:lnTo>
                </a:path>
                <a:path w="3938904" h="3803650">
                  <a:moveTo>
                    <a:pt x="3938705" y="3299705"/>
                  </a:moveTo>
                  <a:lnTo>
                    <a:pt x="3070104" y="552520"/>
                  </a:lnTo>
                </a:path>
                <a:path w="3938904" h="3803650">
                  <a:moveTo>
                    <a:pt x="3938705" y="3803249"/>
                  </a:moveTo>
                  <a:lnTo>
                    <a:pt x="3020629" y="1528622"/>
                  </a:lnTo>
                </a:path>
              </a:pathLst>
            </a:custGeom>
            <a:ln w="9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1112" y="2299748"/>
              <a:ext cx="89942" cy="897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6423" y="2299748"/>
              <a:ext cx="89942" cy="897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139146"/>
            <a:ext cx="7063105" cy="9531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Consistency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model: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synchronous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vs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asynchronous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Coordination: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Multi-Master,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Master-Slave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2082164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5" dirty="0"/>
              <a:t>R</a:t>
            </a:r>
            <a:r>
              <a:rPr sz="3700" spc="-35" dirty="0"/>
              <a:t>e</a:t>
            </a:r>
            <a:r>
              <a:rPr sz="3700" spc="-30" dirty="0"/>
              <a:t>p</a:t>
            </a:r>
            <a:r>
              <a:rPr sz="3700" spc="-5" dirty="0"/>
              <a:t>l</a:t>
            </a:r>
            <a:r>
              <a:rPr sz="3700" spc="-20" dirty="0"/>
              <a:t>i</a:t>
            </a:r>
            <a:r>
              <a:rPr sz="3700" spc="-70" dirty="0"/>
              <a:t>c</a:t>
            </a:r>
            <a:r>
              <a:rPr sz="3700" spc="-65" dirty="0"/>
              <a:t>a</a:t>
            </a:r>
            <a:r>
              <a:rPr sz="3700" spc="-20" dirty="0"/>
              <a:t>t</a:t>
            </a:r>
            <a:r>
              <a:rPr sz="3700" spc="-15" dirty="0"/>
              <a:t>i</a:t>
            </a:r>
            <a:r>
              <a:rPr sz="3700" spc="-50" dirty="0"/>
              <a:t>o</a:t>
            </a:r>
            <a:r>
              <a:rPr sz="3700" spc="-5" dirty="0"/>
              <a:t>n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535940" y="684726"/>
            <a:ext cx="4988560" cy="12458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Read</a:t>
            </a:r>
            <a:r>
              <a:rPr sz="28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Scalability</a:t>
            </a:r>
            <a:r>
              <a:rPr sz="28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+</a:t>
            </a: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Failure</a:t>
            </a:r>
            <a:r>
              <a:rPr sz="2800" spc="-55" dirty="0">
                <a:solidFill>
                  <a:srgbClr val="7E7E7E"/>
                </a:solidFill>
                <a:latin typeface="Calibri Light"/>
                <a:cs typeface="Calibri Light"/>
              </a:rPr>
              <a:t> Tolerance</a:t>
            </a:r>
            <a:endParaRPr sz="28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4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15" dirty="0">
                <a:latin typeface="Calibri Light"/>
                <a:cs typeface="Calibri Light"/>
              </a:rPr>
              <a:t>Stores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i="1" dirty="0">
                <a:latin typeface="Calibri Light"/>
                <a:cs typeface="Calibri Light"/>
              </a:rPr>
              <a:t>N</a:t>
            </a:r>
            <a:r>
              <a:rPr sz="2700" i="1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copies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each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data</a:t>
            </a:r>
            <a:r>
              <a:rPr sz="2700" spc="-10" dirty="0">
                <a:latin typeface="Calibri Light"/>
                <a:cs typeface="Calibri Light"/>
              </a:rPr>
              <a:t> item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2515" y="2732532"/>
            <a:ext cx="1943100" cy="840105"/>
          </a:xfrm>
          <a:custGeom>
            <a:avLst/>
            <a:gdLst/>
            <a:ahLst/>
            <a:cxnLst/>
            <a:rect l="l" t="t" r="r" b="b"/>
            <a:pathLst>
              <a:path w="1943100" h="840104">
                <a:moveTo>
                  <a:pt x="1868424" y="0"/>
                </a:moveTo>
                <a:lnTo>
                  <a:pt x="74675" y="0"/>
                </a:lnTo>
                <a:lnTo>
                  <a:pt x="45594" y="5863"/>
                </a:lnTo>
                <a:lnTo>
                  <a:pt x="21859" y="21859"/>
                </a:lnTo>
                <a:lnTo>
                  <a:pt x="5863" y="45594"/>
                </a:lnTo>
                <a:lnTo>
                  <a:pt x="0" y="74675"/>
                </a:lnTo>
                <a:lnTo>
                  <a:pt x="0" y="765047"/>
                </a:lnTo>
                <a:lnTo>
                  <a:pt x="5863" y="794129"/>
                </a:lnTo>
                <a:lnTo>
                  <a:pt x="21859" y="817864"/>
                </a:lnTo>
                <a:lnTo>
                  <a:pt x="45594" y="833860"/>
                </a:lnTo>
                <a:lnTo>
                  <a:pt x="74675" y="839723"/>
                </a:lnTo>
                <a:lnTo>
                  <a:pt x="1868424" y="839723"/>
                </a:lnTo>
                <a:lnTo>
                  <a:pt x="1897505" y="833860"/>
                </a:lnTo>
                <a:lnTo>
                  <a:pt x="1921240" y="817864"/>
                </a:lnTo>
                <a:lnTo>
                  <a:pt x="1937236" y="794129"/>
                </a:lnTo>
                <a:lnTo>
                  <a:pt x="1943100" y="765047"/>
                </a:lnTo>
                <a:lnTo>
                  <a:pt x="1943100" y="74675"/>
                </a:lnTo>
                <a:lnTo>
                  <a:pt x="1937236" y="45594"/>
                </a:lnTo>
                <a:lnTo>
                  <a:pt x="1921240" y="21859"/>
                </a:lnTo>
                <a:lnTo>
                  <a:pt x="1897505" y="5863"/>
                </a:lnTo>
                <a:lnTo>
                  <a:pt x="1868424" y="0"/>
                </a:lnTo>
                <a:close/>
              </a:path>
            </a:pathLst>
          </a:custGeom>
          <a:solidFill>
            <a:srgbClr val="1B1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2782" y="2949905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DB</a:t>
            </a:r>
            <a:r>
              <a:rPr sz="24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Node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2515" y="4027932"/>
            <a:ext cx="1943100" cy="841375"/>
          </a:xfrm>
          <a:custGeom>
            <a:avLst/>
            <a:gdLst/>
            <a:ahLst/>
            <a:cxnLst/>
            <a:rect l="l" t="t" r="r" b="b"/>
            <a:pathLst>
              <a:path w="1943100" h="841375">
                <a:moveTo>
                  <a:pt x="1868297" y="0"/>
                </a:moveTo>
                <a:lnTo>
                  <a:pt x="74803" y="0"/>
                </a:lnTo>
                <a:lnTo>
                  <a:pt x="45702" y="5883"/>
                </a:lnTo>
                <a:lnTo>
                  <a:pt x="21923" y="21923"/>
                </a:lnTo>
                <a:lnTo>
                  <a:pt x="5883" y="45702"/>
                </a:lnTo>
                <a:lnTo>
                  <a:pt x="0" y="74803"/>
                </a:lnTo>
                <a:lnTo>
                  <a:pt x="0" y="766445"/>
                </a:lnTo>
                <a:lnTo>
                  <a:pt x="5883" y="795545"/>
                </a:lnTo>
                <a:lnTo>
                  <a:pt x="21923" y="819324"/>
                </a:lnTo>
                <a:lnTo>
                  <a:pt x="45702" y="835364"/>
                </a:lnTo>
                <a:lnTo>
                  <a:pt x="74803" y="841248"/>
                </a:lnTo>
                <a:lnTo>
                  <a:pt x="1868297" y="841248"/>
                </a:lnTo>
                <a:lnTo>
                  <a:pt x="1897397" y="835364"/>
                </a:lnTo>
                <a:lnTo>
                  <a:pt x="1921176" y="819324"/>
                </a:lnTo>
                <a:lnTo>
                  <a:pt x="1937216" y="795545"/>
                </a:lnTo>
                <a:lnTo>
                  <a:pt x="1943100" y="766445"/>
                </a:lnTo>
                <a:lnTo>
                  <a:pt x="1943100" y="74803"/>
                </a:lnTo>
                <a:lnTo>
                  <a:pt x="1937216" y="45702"/>
                </a:lnTo>
                <a:lnTo>
                  <a:pt x="1921176" y="21923"/>
                </a:lnTo>
                <a:lnTo>
                  <a:pt x="1897397" y="5883"/>
                </a:lnTo>
                <a:lnTo>
                  <a:pt x="1868297" y="0"/>
                </a:lnTo>
                <a:close/>
              </a:path>
            </a:pathLst>
          </a:custGeom>
          <a:solidFill>
            <a:srgbClr val="1B1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2782" y="4246879"/>
            <a:ext cx="124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DB</a:t>
            </a:r>
            <a:r>
              <a:rPr sz="24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Node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03603" y="2924555"/>
            <a:ext cx="4249420" cy="1706880"/>
            <a:chOff x="1403603" y="2924555"/>
            <a:chExt cx="4249420" cy="1706880"/>
          </a:xfrm>
        </p:grpSpPr>
        <p:sp>
          <p:nvSpPr>
            <p:cNvPr id="10" name="object 10"/>
            <p:cNvSpPr/>
            <p:nvPr/>
          </p:nvSpPr>
          <p:spPr>
            <a:xfrm>
              <a:off x="3246755" y="3097910"/>
              <a:ext cx="2406650" cy="1393825"/>
            </a:xfrm>
            <a:custGeom>
              <a:avLst/>
              <a:gdLst/>
              <a:ahLst/>
              <a:cxnLst/>
              <a:rect l="l" t="t" r="r" b="b"/>
              <a:pathLst>
                <a:path w="2406650" h="1393825">
                  <a:moveTo>
                    <a:pt x="2406015" y="1350899"/>
                  </a:moveTo>
                  <a:lnTo>
                    <a:pt x="2398255" y="1344295"/>
                  </a:lnTo>
                  <a:lnTo>
                    <a:pt x="2258187" y="1224915"/>
                  </a:lnTo>
                  <a:lnTo>
                    <a:pt x="2244267" y="1281087"/>
                  </a:lnTo>
                  <a:lnTo>
                    <a:pt x="13970" y="729742"/>
                  </a:lnTo>
                  <a:lnTo>
                    <a:pt x="0" y="785876"/>
                  </a:lnTo>
                  <a:lnTo>
                    <a:pt x="2230323" y="1337348"/>
                  </a:lnTo>
                  <a:lnTo>
                    <a:pt x="2216404" y="1393571"/>
                  </a:lnTo>
                  <a:lnTo>
                    <a:pt x="2406015" y="1350899"/>
                  </a:lnTo>
                  <a:close/>
                </a:path>
                <a:path w="2406650" h="1393825">
                  <a:moveTo>
                    <a:pt x="2406142" y="55245"/>
                  </a:moveTo>
                  <a:lnTo>
                    <a:pt x="2395004" y="51943"/>
                  </a:lnTo>
                  <a:lnTo>
                    <a:pt x="2219960" y="0"/>
                  </a:lnTo>
                  <a:lnTo>
                    <a:pt x="2230018" y="56972"/>
                  </a:lnTo>
                  <a:lnTo>
                    <a:pt x="24765" y="447040"/>
                  </a:lnTo>
                  <a:lnTo>
                    <a:pt x="34912" y="504063"/>
                  </a:lnTo>
                  <a:lnTo>
                    <a:pt x="2240102" y="114007"/>
                  </a:lnTo>
                  <a:lnTo>
                    <a:pt x="2250186" y="171069"/>
                  </a:lnTo>
                  <a:lnTo>
                    <a:pt x="2406142" y="55245"/>
                  </a:lnTo>
                  <a:close/>
                </a:path>
              </a:pathLst>
            </a:custGeom>
            <a:solidFill>
              <a:srgbClr val="0F5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3603" y="2924555"/>
              <a:ext cx="1873250" cy="1706880"/>
            </a:xfrm>
            <a:custGeom>
              <a:avLst/>
              <a:gdLst/>
              <a:ahLst/>
              <a:cxnLst/>
              <a:rect l="l" t="t" r="r" b="b"/>
              <a:pathLst>
                <a:path w="1873250" h="1706879">
                  <a:moveTo>
                    <a:pt x="1721231" y="0"/>
                  </a:moveTo>
                  <a:lnTo>
                    <a:pt x="151765" y="0"/>
                  </a:lnTo>
                  <a:lnTo>
                    <a:pt x="103794" y="7736"/>
                  </a:lnTo>
                  <a:lnTo>
                    <a:pt x="62133" y="29281"/>
                  </a:lnTo>
                  <a:lnTo>
                    <a:pt x="29281" y="62133"/>
                  </a:lnTo>
                  <a:lnTo>
                    <a:pt x="7736" y="103794"/>
                  </a:lnTo>
                  <a:lnTo>
                    <a:pt x="0" y="151765"/>
                  </a:lnTo>
                  <a:lnTo>
                    <a:pt x="0" y="1555115"/>
                  </a:lnTo>
                  <a:lnTo>
                    <a:pt x="7736" y="1603085"/>
                  </a:lnTo>
                  <a:lnTo>
                    <a:pt x="29281" y="1644746"/>
                  </a:lnTo>
                  <a:lnTo>
                    <a:pt x="62133" y="1677598"/>
                  </a:lnTo>
                  <a:lnTo>
                    <a:pt x="103794" y="1699143"/>
                  </a:lnTo>
                  <a:lnTo>
                    <a:pt x="151765" y="1706880"/>
                  </a:lnTo>
                  <a:lnTo>
                    <a:pt x="1721231" y="1706880"/>
                  </a:lnTo>
                  <a:lnTo>
                    <a:pt x="1769201" y="1699143"/>
                  </a:lnTo>
                  <a:lnTo>
                    <a:pt x="1810862" y="1677598"/>
                  </a:lnTo>
                  <a:lnTo>
                    <a:pt x="1843714" y="1644746"/>
                  </a:lnTo>
                  <a:lnTo>
                    <a:pt x="1865259" y="1603085"/>
                  </a:lnTo>
                  <a:lnTo>
                    <a:pt x="1872996" y="1555115"/>
                  </a:lnTo>
                  <a:lnTo>
                    <a:pt x="1872996" y="151765"/>
                  </a:lnTo>
                  <a:lnTo>
                    <a:pt x="1865259" y="103794"/>
                  </a:lnTo>
                  <a:lnTo>
                    <a:pt x="1843714" y="62133"/>
                  </a:lnTo>
                  <a:lnTo>
                    <a:pt x="1810862" y="29281"/>
                  </a:lnTo>
                  <a:lnTo>
                    <a:pt x="1769201" y="7736"/>
                  </a:lnTo>
                  <a:lnTo>
                    <a:pt x="1721231" y="0"/>
                  </a:lnTo>
                  <a:close/>
                </a:path>
              </a:pathLst>
            </a:custGeom>
            <a:solidFill>
              <a:srgbClr val="1B1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17675" y="3575761"/>
            <a:ext cx="905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DB</a:t>
            </a:r>
            <a:r>
              <a:rPr sz="24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0045" y="3564327"/>
            <a:ext cx="339725" cy="4064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23972" y="2713989"/>
            <a:ext cx="2218055" cy="1166495"/>
            <a:chOff x="2823972" y="2713989"/>
            <a:chExt cx="2218055" cy="116649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5597" y="2713989"/>
              <a:ext cx="1146428" cy="6089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3972" y="3482339"/>
              <a:ext cx="374904" cy="39776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0844" y="2074164"/>
            <a:ext cx="374904" cy="39776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429505" y="6281165"/>
            <a:ext cx="4535805" cy="445134"/>
          </a:xfrm>
          <a:custGeom>
            <a:avLst/>
            <a:gdLst/>
            <a:ahLst/>
            <a:cxnLst/>
            <a:rect l="l" t="t" r="r" b="b"/>
            <a:pathLst>
              <a:path w="4535805" h="445134">
                <a:moveTo>
                  <a:pt x="4535424" y="0"/>
                </a:moveTo>
                <a:lnTo>
                  <a:pt x="0" y="0"/>
                </a:lnTo>
                <a:lnTo>
                  <a:pt x="0" y="445008"/>
                </a:lnTo>
                <a:lnTo>
                  <a:pt x="4535424" y="445008"/>
                </a:lnTo>
                <a:lnTo>
                  <a:pt x="45354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29505" y="6281165"/>
            <a:ext cx="4535805" cy="445134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41630" marR="372110">
              <a:lnSpc>
                <a:spcPct val="100000"/>
              </a:lnSpc>
              <a:spcBef>
                <a:spcPts val="370"/>
              </a:spcBef>
            </a:pPr>
            <a:r>
              <a:rPr sz="1100" spc="-5" dirty="0">
                <a:latin typeface="Calibri Light"/>
                <a:cs typeface="Calibri Light"/>
              </a:rPr>
              <a:t>Özsu, M.T., Valduriez, </a:t>
            </a:r>
            <a:r>
              <a:rPr sz="1100" dirty="0">
                <a:latin typeface="Calibri Light"/>
                <a:cs typeface="Calibri Light"/>
              </a:rPr>
              <a:t>P.: Principles </a:t>
            </a:r>
            <a:r>
              <a:rPr sz="1100" spc="-5" dirty="0">
                <a:latin typeface="Calibri Light"/>
                <a:cs typeface="Calibri Light"/>
              </a:rPr>
              <a:t>of </a:t>
            </a:r>
            <a:r>
              <a:rPr sz="1100" dirty="0">
                <a:latin typeface="Calibri Light"/>
                <a:cs typeface="Calibri Light"/>
              </a:rPr>
              <a:t>distributed database systems.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Springer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Science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&amp;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Business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Media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(2011)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1228" y="6406896"/>
            <a:ext cx="219455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7212"/>
            <a:ext cx="7835900" cy="43332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700" spc="-30" dirty="0">
                <a:latin typeface="Calibri Light"/>
                <a:cs typeface="Calibri Light"/>
              </a:rPr>
              <a:t>Master-Slave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</a:t>
            </a:r>
            <a:r>
              <a:rPr sz="2700" i="1" spc="-5" dirty="0">
                <a:latin typeface="Calibri Light"/>
                <a:cs typeface="Calibri Light"/>
              </a:rPr>
              <a:t>Primary</a:t>
            </a:r>
            <a:r>
              <a:rPr sz="2700" i="1" spc="-50" dirty="0">
                <a:latin typeface="Calibri Light"/>
                <a:cs typeface="Calibri Light"/>
              </a:rPr>
              <a:t> </a:t>
            </a:r>
            <a:r>
              <a:rPr sz="2700" i="1" spc="-5" dirty="0">
                <a:latin typeface="Calibri Light"/>
                <a:cs typeface="Calibri Light"/>
              </a:rPr>
              <a:t>Copy</a:t>
            </a:r>
            <a:r>
              <a:rPr sz="2700" spc="-5" dirty="0">
                <a:latin typeface="Calibri Light"/>
                <a:cs typeface="Calibri Light"/>
              </a:rPr>
              <a:t>)</a:t>
            </a:r>
            <a:endParaRPr sz="2700" dirty="0">
              <a:latin typeface="Calibri Light"/>
              <a:cs typeface="Calibri Light"/>
            </a:endParaRPr>
          </a:p>
          <a:p>
            <a:pPr marL="524510" marR="5080" indent="-228600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Calibri Light"/>
                <a:cs typeface="Calibri Light"/>
              </a:rPr>
              <a:t>Only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dedicated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master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is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allowed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to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accept</a:t>
            </a:r>
            <a:r>
              <a:rPr sz="2300" spc="-2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writes,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slaves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are </a:t>
            </a:r>
            <a:r>
              <a:rPr sz="2300" spc="-50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read-replicas</a:t>
            </a:r>
            <a:endParaRPr sz="2300" dirty="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5" dirty="0">
                <a:latin typeface="Calibri Light"/>
                <a:cs typeface="Calibri Light"/>
              </a:rPr>
              <a:t>Pro:</a:t>
            </a:r>
            <a:r>
              <a:rPr sz="2300" spc="-5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reads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from</a:t>
            </a:r>
            <a:r>
              <a:rPr sz="2300" dirty="0">
                <a:latin typeface="Calibri Light"/>
                <a:cs typeface="Calibri Light"/>
              </a:rPr>
              <a:t> the</a:t>
            </a:r>
            <a:r>
              <a:rPr sz="2300" spc="-10" dirty="0">
                <a:latin typeface="Calibri Light"/>
                <a:cs typeface="Calibri Light"/>
              </a:rPr>
              <a:t> master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are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consistent</a:t>
            </a:r>
            <a:endParaRPr sz="2300" dirty="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5" dirty="0">
                <a:latin typeface="Calibri Light"/>
                <a:cs typeface="Calibri Light"/>
              </a:rPr>
              <a:t>Contra:</a:t>
            </a:r>
            <a:r>
              <a:rPr sz="2300" spc="-4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master</a:t>
            </a:r>
            <a:r>
              <a:rPr sz="2300" spc="-5" dirty="0">
                <a:latin typeface="Calibri Light"/>
                <a:cs typeface="Calibri Light"/>
              </a:rPr>
              <a:t> is</a:t>
            </a:r>
            <a:r>
              <a:rPr sz="2300" dirty="0">
                <a:latin typeface="Calibri Light"/>
                <a:cs typeface="Calibri Light"/>
              </a:rPr>
              <a:t> a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bottleneck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and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S</a:t>
            </a:r>
            <a:r>
              <a:rPr lang="en-GB" sz="2300" dirty="0">
                <a:latin typeface="Calibri Light"/>
                <a:cs typeface="Calibri Light"/>
              </a:rPr>
              <a:t>ingle </a:t>
            </a:r>
            <a:r>
              <a:rPr sz="2300" dirty="0">
                <a:latin typeface="Calibri Light"/>
                <a:cs typeface="Calibri Light"/>
              </a:rPr>
              <a:t>P</a:t>
            </a:r>
            <a:r>
              <a:rPr lang="en-GB" sz="2300" dirty="0" err="1">
                <a:latin typeface="Calibri Light"/>
                <a:cs typeface="Calibri Light"/>
              </a:rPr>
              <a:t>oint</a:t>
            </a:r>
            <a:r>
              <a:rPr sz="2300" dirty="0">
                <a:latin typeface="Calibri Light"/>
                <a:cs typeface="Calibri Light"/>
              </a:rPr>
              <a:t>OF</a:t>
            </a:r>
            <a:r>
              <a:rPr lang="en-GB" sz="2300" dirty="0" err="1">
                <a:latin typeface="Calibri Light"/>
                <a:cs typeface="Calibri Light"/>
              </a:rPr>
              <a:t>ailure</a:t>
            </a:r>
            <a:endParaRPr sz="23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00" spc="-25" dirty="0">
                <a:latin typeface="Calibri Light"/>
                <a:cs typeface="Calibri Light"/>
              </a:rPr>
              <a:t>Multi-Master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</a:t>
            </a:r>
            <a:r>
              <a:rPr sz="2700" i="1" spc="-5" dirty="0">
                <a:latin typeface="Calibri Light"/>
                <a:cs typeface="Calibri Light"/>
              </a:rPr>
              <a:t>Update</a:t>
            </a:r>
            <a:r>
              <a:rPr sz="2700" i="1" spc="-35" dirty="0">
                <a:latin typeface="Calibri Light"/>
                <a:cs typeface="Calibri Light"/>
              </a:rPr>
              <a:t> </a:t>
            </a:r>
            <a:r>
              <a:rPr sz="2700" i="1" spc="-10" dirty="0">
                <a:latin typeface="Calibri Light"/>
                <a:cs typeface="Calibri Light"/>
              </a:rPr>
              <a:t>anywhere</a:t>
            </a:r>
            <a:r>
              <a:rPr sz="2700" spc="-10" dirty="0">
                <a:latin typeface="Calibri Light"/>
                <a:cs typeface="Calibri Light"/>
              </a:rPr>
              <a:t>)</a:t>
            </a:r>
            <a:endParaRPr sz="2700" dirty="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 Light"/>
                <a:cs typeface="Calibri Light"/>
              </a:rPr>
              <a:t>The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server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node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accepting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the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writes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synchronously</a:t>
            </a:r>
            <a:endParaRPr sz="2300" dirty="0">
              <a:latin typeface="Calibri Light"/>
              <a:cs typeface="Calibri Light"/>
            </a:endParaRPr>
          </a:p>
          <a:p>
            <a:pPr marL="524510">
              <a:lnSpc>
                <a:spcPct val="100000"/>
              </a:lnSpc>
              <a:spcBef>
                <a:spcPts val="5"/>
              </a:spcBef>
            </a:pPr>
            <a:r>
              <a:rPr sz="2300" spc="-20" dirty="0">
                <a:latin typeface="Calibri Light"/>
                <a:cs typeface="Calibri Light"/>
              </a:rPr>
              <a:t>propagates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the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update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or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transaction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before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acknowledging</a:t>
            </a:r>
            <a:endParaRPr sz="2300" dirty="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5" dirty="0">
                <a:latin typeface="Calibri Light"/>
                <a:cs typeface="Calibri Light"/>
              </a:rPr>
              <a:t>Pro: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fast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and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highly-available</a:t>
            </a:r>
            <a:endParaRPr sz="2300" dirty="0">
              <a:latin typeface="Calibri Light"/>
              <a:cs typeface="Calibri Light"/>
            </a:endParaRPr>
          </a:p>
          <a:p>
            <a:pPr marL="524510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5" dirty="0">
                <a:latin typeface="Calibri Light"/>
                <a:cs typeface="Calibri Light"/>
              </a:rPr>
              <a:t>Contra: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either</a:t>
            </a:r>
            <a:r>
              <a:rPr sz="2300" dirty="0">
                <a:latin typeface="Calibri Light"/>
                <a:cs typeface="Calibri Light"/>
              </a:rPr>
              <a:t> needs</a:t>
            </a:r>
            <a:r>
              <a:rPr sz="2300" spc="-10" dirty="0">
                <a:latin typeface="Calibri Light"/>
                <a:cs typeface="Calibri Light"/>
              </a:rPr>
              <a:t> coordination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protocols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5" dirty="0">
                <a:latin typeface="Calibri Light"/>
                <a:cs typeface="Calibri Light"/>
              </a:rPr>
              <a:t>(e.g.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Paxos)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or</a:t>
            </a:r>
            <a:r>
              <a:rPr sz="2300" spc="-5" dirty="0">
                <a:latin typeface="Calibri Light"/>
                <a:cs typeface="Calibri Light"/>
              </a:rPr>
              <a:t> is</a:t>
            </a:r>
            <a:endParaRPr sz="2300" dirty="0">
              <a:latin typeface="Calibri Light"/>
              <a:cs typeface="Calibri Light"/>
            </a:endParaRPr>
          </a:p>
          <a:p>
            <a:pPr marL="524510">
              <a:lnSpc>
                <a:spcPct val="100000"/>
              </a:lnSpc>
            </a:pPr>
            <a:r>
              <a:rPr sz="2300" spc="-10" dirty="0">
                <a:latin typeface="Calibri Light"/>
                <a:cs typeface="Calibri Light"/>
              </a:rPr>
              <a:t>inconsistent</a:t>
            </a:r>
            <a:endParaRPr sz="2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94017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Replication:</a:t>
            </a:r>
            <a:r>
              <a:rPr sz="4100" spc="-95" dirty="0"/>
              <a:t> </a:t>
            </a:r>
            <a:r>
              <a:rPr sz="4100" spc="-45" dirty="0"/>
              <a:t>Where</a:t>
            </a:r>
            <a:endParaRPr sz="4100"/>
          </a:p>
        </p:txBody>
      </p:sp>
      <p:sp>
        <p:nvSpPr>
          <p:cNvPr id="4" name="object 4"/>
          <p:cNvSpPr/>
          <p:nvPr/>
        </p:nvSpPr>
        <p:spPr>
          <a:xfrm>
            <a:off x="4429505" y="6281165"/>
            <a:ext cx="4535805" cy="445134"/>
          </a:xfrm>
          <a:custGeom>
            <a:avLst/>
            <a:gdLst/>
            <a:ahLst/>
            <a:cxnLst/>
            <a:rect l="l" t="t" r="r" b="b"/>
            <a:pathLst>
              <a:path w="4535805" h="445134">
                <a:moveTo>
                  <a:pt x="4535424" y="0"/>
                </a:moveTo>
                <a:lnTo>
                  <a:pt x="0" y="0"/>
                </a:lnTo>
                <a:lnTo>
                  <a:pt x="0" y="445008"/>
                </a:lnTo>
                <a:lnTo>
                  <a:pt x="4535424" y="445008"/>
                </a:lnTo>
                <a:lnTo>
                  <a:pt x="45354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9505" y="6281165"/>
            <a:ext cx="4535805" cy="445134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41630" marR="186055">
              <a:lnSpc>
                <a:spcPct val="100000"/>
              </a:lnSpc>
              <a:spcBef>
                <a:spcPts val="370"/>
              </a:spcBef>
            </a:pPr>
            <a:r>
              <a:rPr sz="1100" spc="-5" dirty="0">
                <a:latin typeface="Calibri Light"/>
                <a:cs typeface="Calibri Light"/>
              </a:rPr>
              <a:t>Charron-Bost, B., </a:t>
            </a:r>
            <a:r>
              <a:rPr sz="1100" dirty="0">
                <a:latin typeface="Calibri Light"/>
                <a:cs typeface="Calibri Light"/>
              </a:rPr>
              <a:t>Pedone, </a:t>
            </a:r>
            <a:r>
              <a:rPr sz="1100" spc="-5" dirty="0">
                <a:latin typeface="Calibri Light"/>
                <a:cs typeface="Calibri Light"/>
              </a:rPr>
              <a:t>F., Schiper, A. </a:t>
            </a:r>
            <a:r>
              <a:rPr sz="1100" dirty="0">
                <a:latin typeface="Calibri Light"/>
                <a:cs typeface="Calibri Light"/>
              </a:rPr>
              <a:t>(eds.): </a:t>
            </a:r>
            <a:r>
              <a:rPr sz="1100" spc="-5" dirty="0">
                <a:latin typeface="Calibri Light"/>
                <a:cs typeface="Calibri Light"/>
              </a:rPr>
              <a:t>Replication: Theory </a:t>
            </a:r>
            <a:r>
              <a:rPr sz="1100" dirty="0">
                <a:latin typeface="Calibri Light"/>
                <a:cs typeface="Calibri Light"/>
              </a:rPr>
              <a:t>and 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Practice,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Lecture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Notes in Computer Science,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vol.</a:t>
            </a:r>
            <a:r>
              <a:rPr sz="1100" spc="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5959. Springer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(2010)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1228" y="6406896"/>
            <a:ext cx="219455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81327"/>
            <a:ext cx="8229600" cy="1155700"/>
          </a:xfrm>
          <a:prstGeom prst="rect">
            <a:avLst/>
          </a:prstGeom>
          <a:solidFill>
            <a:srgbClr val="E9EEF7"/>
          </a:solidFill>
        </p:spPr>
        <p:txBody>
          <a:bodyPr vert="horz" wrap="square" lIns="0" tIns="28575" rIns="0" bIns="0" rtlCol="0">
            <a:spAutoFit/>
          </a:bodyPr>
          <a:lstStyle/>
          <a:p>
            <a:pPr marL="200660" marR="497205">
              <a:lnSpc>
                <a:spcPct val="100000"/>
              </a:lnSpc>
              <a:spcBef>
                <a:spcPts val="225"/>
              </a:spcBef>
            </a:pPr>
            <a:r>
              <a:rPr sz="2200" spc="-15" dirty="0">
                <a:latin typeface="Calibri Light"/>
                <a:cs typeface="Calibri Light"/>
              </a:rPr>
              <a:t>Definition:</a:t>
            </a:r>
            <a:r>
              <a:rPr sz="2200" spc="-6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Once the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user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has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written</a:t>
            </a:r>
            <a:r>
              <a:rPr sz="2200" spc="3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value,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subsequent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reads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will </a:t>
            </a:r>
            <a:r>
              <a:rPr sz="2200" spc="-48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return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this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value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(or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newer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versions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if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other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writes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occurred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in 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between);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user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will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never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see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versions</a:t>
            </a:r>
            <a:r>
              <a:rPr sz="2200" spc="3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older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than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his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last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write.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90982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Read</a:t>
            </a:r>
            <a:r>
              <a:rPr sz="4100" spc="-114" dirty="0"/>
              <a:t> </a:t>
            </a:r>
            <a:r>
              <a:rPr sz="4100" spc="-95" dirty="0"/>
              <a:t>Your </a:t>
            </a:r>
            <a:r>
              <a:rPr sz="4100" spc="-55" dirty="0"/>
              <a:t>Writes</a:t>
            </a:r>
            <a:r>
              <a:rPr sz="4100" spc="-95" dirty="0"/>
              <a:t> </a:t>
            </a:r>
            <a:r>
              <a:rPr sz="4100" spc="-40" dirty="0"/>
              <a:t>(RYW)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4572761" y="6281165"/>
            <a:ext cx="4320540" cy="429895"/>
          </a:xfrm>
          <a:custGeom>
            <a:avLst/>
            <a:gdLst/>
            <a:ahLst/>
            <a:cxnLst/>
            <a:rect l="l" t="t" r="r" b="b"/>
            <a:pathLst>
              <a:path w="4320540" h="429895">
                <a:moveTo>
                  <a:pt x="4320540" y="0"/>
                </a:moveTo>
                <a:lnTo>
                  <a:pt x="0" y="0"/>
                </a:lnTo>
                <a:lnTo>
                  <a:pt x="0" y="429768"/>
                </a:lnTo>
                <a:lnTo>
                  <a:pt x="4320540" y="429768"/>
                </a:lnTo>
                <a:lnTo>
                  <a:pt x="43205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761" y="6281165"/>
            <a:ext cx="432054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900" marR="26479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Wiese, Lena. Advanced Data </a:t>
            </a:r>
            <a:r>
              <a:rPr sz="1100" dirty="0">
                <a:latin typeface="Calibri Light"/>
                <a:cs typeface="Calibri Light"/>
              </a:rPr>
              <a:t>Management: </a:t>
            </a:r>
            <a:r>
              <a:rPr sz="1100" spc="-5" dirty="0">
                <a:latin typeface="Calibri Light"/>
                <a:cs typeface="Calibri Light"/>
              </a:rPr>
              <a:t>For </a:t>
            </a:r>
            <a:r>
              <a:rPr sz="1100" dirty="0">
                <a:latin typeface="Calibri Light"/>
                <a:cs typeface="Calibri Light"/>
              </a:rPr>
              <a:t>SQL, NoSQL, </a:t>
            </a:r>
            <a:r>
              <a:rPr sz="1100" spc="-5" dirty="0">
                <a:latin typeface="Calibri Light"/>
                <a:cs typeface="Calibri Light"/>
              </a:rPr>
              <a:t>Cloud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Distributed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Databases.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De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Gruyter,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2015.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6281165"/>
            <a:ext cx="4105910" cy="429895"/>
          </a:xfrm>
          <a:custGeom>
            <a:avLst/>
            <a:gdLst/>
            <a:ahLst/>
            <a:cxnLst/>
            <a:rect l="l" t="t" r="r" b="b"/>
            <a:pathLst>
              <a:path w="4105910" h="429895">
                <a:moveTo>
                  <a:pt x="4105655" y="0"/>
                </a:moveTo>
                <a:lnTo>
                  <a:pt x="0" y="0"/>
                </a:lnTo>
                <a:lnTo>
                  <a:pt x="0" y="429768"/>
                </a:lnTo>
                <a:lnTo>
                  <a:pt x="4105655" y="429768"/>
                </a:lnTo>
                <a:lnTo>
                  <a:pt x="41056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50" y="6281165"/>
            <a:ext cx="410591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265" marR="29146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https://blog.acolyer.org/2016/02/26/distributed-consistency- 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and-session-anomalies/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6399276"/>
            <a:ext cx="219455" cy="1920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6400800"/>
            <a:ext cx="217932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413250" cy="100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0" dirty="0"/>
              <a:t>The</a:t>
            </a:r>
            <a:r>
              <a:rPr sz="3700" spc="-105" dirty="0"/>
              <a:t> </a:t>
            </a:r>
            <a:r>
              <a:rPr sz="3700" spc="-35" dirty="0"/>
              <a:t>Database</a:t>
            </a:r>
            <a:r>
              <a:rPr sz="3700" spc="-110" dirty="0"/>
              <a:t> </a:t>
            </a:r>
            <a:r>
              <a:rPr sz="3700" spc="-25" dirty="0"/>
              <a:t>Explosion</a:t>
            </a:r>
            <a:endParaRPr sz="370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700" spc="-25" dirty="0">
                <a:solidFill>
                  <a:srgbClr val="7E7E7E"/>
                </a:solidFill>
              </a:rPr>
              <a:t>Cloud-Database</a:t>
            </a:r>
            <a:r>
              <a:rPr sz="2700" spc="-95" dirty="0">
                <a:solidFill>
                  <a:srgbClr val="7E7E7E"/>
                </a:solidFill>
              </a:rPr>
              <a:t> </a:t>
            </a:r>
            <a:r>
              <a:rPr sz="2700" spc="-25" dirty="0">
                <a:solidFill>
                  <a:srgbClr val="7E7E7E"/>
                </a:solidFill>
              </a:rPr>
              <a:t>Sweetspots</a:t>
            </a:r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8160" y="5097152"/>
            <a:ext cx="482062" cy="3517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60006" y="5089397"/>
            <a:ext cx="1154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Amazon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Elastic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MapReduce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0129" y="5541652"/>
            <a:ext cx="1916430" cy="7473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spc="-5" dirty="0">
                <a:latin typeface="Calibri Light"/>
                <a:cs typeface="Calibri Light"/>
              </a:rPr>
              <a:t>Hadoop-as-a-Service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Big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Data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Analytics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2385" y="1531600"/>
            <a:ext cx="1476820" cy="3510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65067" y="1880343"/>
            <a:ext cx="1826260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dirty="0">
                <a:latin typeface="Calibri Light"/>
                <a:cs typeface="Calibri Light"/>
              </a:rPr>
              <a:t>Managed</a:t>
            </a:r>
            <a:r>
              <a:rPr sz="1800" i="1" spc="-40" dirty="0">
                <a:latin typeface="Calibri Light"/>
                <a:cs typeface="Calibri Light"/>
              </a:rPr>
              <a:t> </a:t>
            </a:r>
            <a:r>
              <a:rPr sz="1800" i="1" spc="-5" dirty="0">
                <a:latin typeface="Calibri Light"/>
                <a:cs typeface="Calibri Light"/>
              </a:rPr>
              <a:t>RDBMS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General-purpose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ACID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transactions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6347" y="1478440"/>
            <a:ext cx="1373165" cy="3508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57646" y="1871834"/>
            <a:ext cx="1750060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dirty="0">
                <a:latin typeface="Calibri Light"/>
                <a:cs typeface="Calibri Light"/>
              </a:rPr>
              <a:t>Managed</a:t>
            </a:r>
            <a:r>
              <a:rPr sz="1800" i="1" spc="-40" dirty="0">
                <a:latin typeface="Calibri Light"/>
                <a:cs typeface="Calibri Light"/>
              </a:rPr>
              <a:t> </a:t>
            </a:r>
            <a:r>
              <a:rPr sz="1800" i="1" dirty="0">
                <a:latin typeface="Calibri Light"/>
                <a:cs typeface="Calibri Light"/>
              </a:rPr>
              <a:t>Cache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Caching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and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transient</a:t>
            </a:r>
            <a:r>
              <a:rPr sz="2000" spc="-9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storage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376" y="3313176"/>
            <a:ext cx="409955" cy="3901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94612" y="3352291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Azure</a:t>
            </a:r>
            <a:r>
              <a:rPr sz="1200" b="1" spc="-20" dirty="0">
                <a:latin typeface="Arial"/>
                <a:cs typeface="Arial"/>
              </a:rPr>
              <a:t> Tables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563" y="3740893"/>
            <a:ext cx="1796414" cy="7473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spc="-5" dirty="0">
                <a:latin typeface="Calibri Light"/>
                <a:cs typeface="Calibri Light"/>
              </a:rPr>
              <a:t>Wide-Column </a:t>
            </a:r>
            <a:r>
              <a:rPr sz="1800" i="1" spc="-10" dirty="0">
                <a:latin typeface="Calibri Light"/>
                <a:cs typeface="Calibri Light"/>
              </a:rPr>
              <a:t>Store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-20" dirty="0">
                <a:latin typeface="Calibri Light"/>
                <a:cs typeface="Calibri Light"/>
              </a:rPr>
              <a:t>Very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large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tables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1255" y="3292500"/>
            <a:ext cx="1212418" cy="34291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55670" y="3740893"/>
            <a:ext cx="1907539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spc="-5" dirty="0">
                <a:latin typeface="Calibri Light"/>
                <a:cs typeface="Calibri Light"/>
              </a:rPr>
              <a:t>Wide-Column</a:t>
            </a:r>
            <a:r>
              <a:rPr sz="1800" i="1" spc="10" dirty="0">
                <a:latin typeface="Calibri Light"/>
                <a:cs typeface="Calibri Light"/>
              </a:rPr>
              <a:t> </a:t>
            </a:r>
            <a:r>
              <a:rPr sz="1800" i="1" spc="-10" dirty="0">
                <a:latin typeface="Calibri Light"/>
                <a:cs typeface="Calibri Light"/>
              </a:rPr>
              <a:t>Store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Massive </a:t>
            </a:r>
            <a:r>
              <a:rPr sz="2000" dirty="0">
                <a:latin typeface="Calibri Light"/>
                <a:cs typeface="Calibri Light"/>
              </a:rPr>
              <a:t>user-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generated</a:t>
            </a:r>
            <a:r>
              <a:rPr sz="2000" spc="-8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content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85915" y="3212592"/>
            <a:ext cx="1136904" cy="40081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80201" y="3740893"/>
            <a:ext cx="1960880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spc="-10" dirty="0">
                <a:latin typeface="Calibri Light"/>
                <a:cs typeface="Calibri Light"/>
              </a:rPr>
              <a:t>Backend-as-a-Service</a:t>
            </a:r>
            <a:endParaRPr sz="1800">
              <a:latin typeface="Calibri Light"/>
              <a:cs typeface="Calibri Light"/>
            </a:endParaRPr>
          </a:p>
          <a:p>
            <a:pPr marL="12700" marR="403225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latin typeface="Calibri Light"/>
                <a:cs typeface="Calibri Light"/>
              </a:rPr>
              <a:t>Small</a:t>
            </a:r>
            <a:r>
              <a:rPr sz="2000" spc="-8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Websites </a:t>
            </a:r>
            <a:r>
              <a:rPr sz="2000" spc="-434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and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Apps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659" y="5004815"/>
            <a:ext cx="1487424" cy="44043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21563" y="5541701"/>
            <a:ext cx="1620520" cy="7467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dirty="0">
                <a:latin typeface="Calibri Light"/>
                <a:cs typeface="Calibri Light"/>
              </a:rPr>
              <a:t>Managed</a:t>
            </a:r>
            <a:r>
              <a:rPr sz="1800" i="1" spc="-35" dirty="0">
                <a:latin typeface="Calibri Light"/>
                <a:cs typeface="Calibri Light"/>
              </a:rPr>
              <a:t> </a:t>
            </a:r>
            <a:r>
              <a:rPr sz="1800" i="1" spc="-5" dirty="0">
                <a:latin typeface="Calibri Light"/>
                <a:cs typeface="Calibri Light"/>
              </a:rPr>
              <a:t>NoSQL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spc="-25" dirty="0">
                <a:latin typeface="Calibri Light"/>
                <a:cs typeface="Calibri Light"/>
              </a:rPr>
              <a:t>Full-Text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Search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9855" y="5020055"/>
            <a:ext cx="477012" cy="43281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972814" y="5042661"/>
            <a:ext cx="10267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Google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Cloud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Storage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26714" y="5513610"/>
            <a:ext cx="1256665" cy="10521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i="1" dirty="0">
                <a:latin typeface="Calibri Light"/>
                <a:cs typeface="Calibri Light"/>
              </a:rPr>
              <a:t>Object</a:t>
            </a:r>
            <a:r>
              <a:rPr sz="1800" i="1" spc="-40" dirty="0">
                <a:latin typeface="Calibri Light"/>
                <a:cs typeface="Calibri Light"/>
              </a:rPr>
              <a:t> </a:t>
            </a:r>
            <a:r>
              <a:rPr sz="1800" i="1" spc="-10" dirty="0">
                <a:latin typeface="Calibri Light"/>
                <a:cs typeface="Calibri Light"/>
              </a:rPr>
              <a:t>Store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2000" spc="-5" dirty="0">
                <a:latin typeface="Calibri Light"/>
                <a:cs typeface="Calibri Light"/>
              </a:rPr>
              <a:t>Massive</a:t>
            </a:r>
            <a:r>
              <a:rPr sz="2000" spc="-10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File </a:t>
            </a:r>
            <a:r>
              <a:rPr sz="2000" spc="-4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Storage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4276" y="1473708"/>
            <a:ext cx="1514856" cy="37185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21563" y="1924325"/>
            <a:ext cx="2084070" cy="1093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i="1" spc="-5" dirty="0">
                <a:latin typeface="Calibri Light"/>
                <a:cs typeface="Calibri Light"/>
              </a:rPr>
              <a:t>Realtime</a:t>
            </a:r>
            <a:r>
              <a:rPr sz="2000" i="1" spc="-70" dirty="0">
                <a:latin typeface="Calibri Light"/>
                <a:cs typeface="Calibri Light"/>
              </a:rPr>
              <a:t> </a:t>
            </a:r>
            <a:r>
              <a:rPr sz="2000" i="1" spc="-5" dirty="0">
                <a:latin typeface="Calibri Light"/>
                <a:cs typeface="Calibri Light"/>
              </a:rPr>
              <a:t>BaaS</a:t>
            </a:r>
            <a:endParaRPr sz="20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latin typeface="Calibri Light"/>
                <a:cs typeface="Calibri Light"/>
              </a:rPr>
              <a:t>Communication</a:t>
            </a:r>
            <a:r>
              <a:rPr sz="2000" spc="-10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and </a:t>
            </a:r>
            <a:r>
              <a:rPr sz="2000" spc="-434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collaboration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81327"/>
            <a:ext cx="8229600" cy="867410"/>
          </a:xfrm>
          <a:prstGeom prst="rect">
            <a:avLst/>
          </a:prstGeom>
          <a:solidFill>
            <a:srgbClr val="E9EEF7"/>
          </a:solidFill>
        </p:spPr>
        <p:txBody>
          <a:bodyPr vert="horz" wrap="square" lIns="0" tIns="2857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225"/>
              </a:spcBef>
            </a:pPr>
            <a:r>
              <a:rPr sz="2200" spc="-15" dirty="0">
                <a:latin typeface="Calibri Light"/>
                <a:cs typeface="Calibri Light"/>
              </a:rPr>
              <a:t>Definition:</a:t>
            </a:r>
            <a:r>
              <a:rPr sz="2200" spc="-6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Once</a:t>
            </a:r>
            <a:r>
              <a:rPr sz="2200" spc="-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user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has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read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version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of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data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item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on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one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replica</a:t>
            </a:r>
            <a:endParaRPr sz="2200">
              <a:latin typeface="Calibri Light"/>
              <a:cs typeface="Calibri Light"/>
            </a:endParaRPr>
          </a:p>
          <a:p>
            <a:pPr marL="200660">
              <a:lnSpc>
                <a:spcPct val="100000"/>
              </a:lnSpc>
            </a:pPr>
            <a:r>
              <a:rPr sz="2200" spc="-35" dirty="0">
                <a:latin typeface="Calibri Light"/>
                <a:cs typeface="Calibri Light"/>
              </a:rPr>
              <a:t>server,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it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will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never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see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an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older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version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on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any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other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replica</a:t>
            </a:r>
            <a:r>
              <a:rPr sz="2200" spc="4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server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7478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Monotonic</a:t>
            </a:r>
            <a:r>
              <a:rPr sz="4100" spc="-125" dirty="0"/>
              <a:t> </a:t>
            </a:r>
            <a:r>
              <a:rPr sz="4100" spc="-45" dirty="0"/>
              <a:t>Reads</a:t>
            </a:r>
            <a:r>
              <a:rPr sz="4100" spc="-105" dirty="0"/>
              <a:t> </a:t>
            </a:r>
            <a:r>
              <a:rPr sz="4100" spc="-30" dirty="0"/>
              <a:t>(MR)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4572761" y="6281165"/>
            <a:ext cx="4320540" cy="429895"/>
          </a:xfrm>
          <a:custGeom>
            <a:avLst/>
            <a:gdLst/>
            <a:ahLst/>
            <a:cxnLst/>
            <a:rect l="l" t="t" r="r" b="b"/>
            <a:pathLst>
              <a:path w="4320540" h="429895">
                <a:moveTo>
                  <a:pt x="4320540" y="0"/>
                </a:moveTo>
                <a:lnTo>
                  <a:pt x="0" y="0"/>
                </a:lnTo>
                <a:lnTo>
                  <a:pt x="0" y="429768"/>
                </a:lnTo>
                <a:lnTo>
                  <a:pt x="4320540" y="429768"/>
                </a:lnTo>
                <a:lnTo>
                  <a:pt x="43205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761" y="6281165"/>
            <a:ext cx="432054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900" marR="26479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Wiese, Lena. Advanced Data </a:t>
            </a:r>
            <a:r>
              <a:rPr sz="1100" dirty="0">
                <a:latin typeface="Calibri Light"/>
                <a:cs typeface="Calibri Light"/>
              </a:rPr>
              <a:t>Management: </a:t>
            </a:r>
            <a:r>
              <a:rPr sz="1100" spc="-5" dirty="0">
                <a:latin typeface="Calibri Light"/>
                <a:cs typeface="Calibri Light"/>
              </a:rPr>
              <a:t>For </a:t>
            </a:r>
            <a:r>
              <a:rPr sz="1100" dirty="0">
                <a:latin typeface="Calibri Light"/>
                <a:cs typeface="Calibri Light"/>
              </a:rPr>
              <a:t>SQL, NoSQL, </a:t>
            </a:r>
            <a:r>
              <a:rPr sz="1100" spc="-5" dirty="0">
                <a:latin typeface="Calibri Light"/>
                <a:cs typeface="Calibri Light"/>
              </a:rPr>
              <a:t>Cloud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Distributed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Databases.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De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Gruyter,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2015.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6281165"/>
            <a:ext cx="4105910" cy="429895"/>
          </a:xfrm>
          <a:custGeom>
            <a:avLst/>
            <a:gdLst/>
            <a:ahLst/>
            <a:cxnLst/>
            <a:rect l="l" t="t" r="r" b="b"/>
            <a:pathLst>
              <a:path w="4105910" h="429895">
                <a:moveTo>
                  <a:pt x="4105655" y="0"/>
                </a:moveTo>
                <a:lnTo>
                  <a:pt x="0" y="0"/>
                </a:lnTo>
                <a:lnTo>
                  <a:pt x="0" y="429768"/>
                </a:lnTo>
                <a:lnTo>
                  <a:pt x="4105655" y="429768"/>
                </a:lnTo>
                <a:lnTo>
                  <a:pt x="41056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50" y="6281165"/>
            <a:ext cx="410591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265" marR="29146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https://blog.acolyer.org/2016/02/26/distributed-consistency- 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and-session-anomalies/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6399276"/>
            <a:ext cx="219455" cy="1920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6400800"/>
            <a:ext cx="217932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81327"/>
            <a:ext cx="8229600" cy="1155700"/>
          </a:xfrm>
          <a:prstGeom prst="rect">
            <a:avLst/>
          </a:prstGeom>
          <a:solidFill>
            <a:srgbClr val="E9EEF7"/>
          </a:solidFill>
        </p:spPr>
        <p:txBody>
          <a:bodyPr vert="horz" wrap="square" lIns="0" tIns="28575" rIns="0" bIns="0" rtlCol="0">
            <a:spAutoFit/>
          </a:bodyPr>
          <a:lstStyle/>
          <a:p>
            <a:pPr marL="200660" marR="406400">
              <a:lnSpc>
                <a:spcPct val="100000"/>
              </a:lnSpc>
              <a:spcBef>
                <a:spcPts val="225"/>
              </a:spcBef>
            </a:pPr>
            <a:r>
              <a:rPr sz="2200" spc="-15" dirty="0">
                <a:latin typeface="Calibri Light"/>
                <a:cs typeface="Calibri Light"/>
              </a:rPr>
              <a:t>Definition:</a:t>
            </a:r>
            <a:r>
              <a:rPr sz="2200" spc="-6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Once 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user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has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written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new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value</a:t>
            </a:r>
            <a:r>
              <a:rPr sz="2200" spc="-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for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data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item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in a 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session,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25" dirty="0">
                <a:latin typeface="Calibri Light"/>
                <a:cs typeface="Calibri Light"/>
              </a:rPr>
              <a:t>any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previous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write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has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to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be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processed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25" dirty="0">
                <a:latin typeface="Calibri Light"/>
                <a:cs typeface="Calibri Light"/>
              </a:rPr>
              <a:t>before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current </a:t>
            </a:r>
            <a:r>
              <a:rPr sz="2200" spc="-1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one.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I.e.,</a:t>
            </a:r>
            <a:r>
              <a:rPr sz="2200" spc="-5" dirty="0">
                <a:latin typeface="Calibri Light"/>
                <a:cs typeface="Calibri Light"/>
              </a:rPr>
              <a:t> the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order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of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writes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inside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the session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is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strictly</a:t>
            </a:r>
            <a:r>
              <a:rPr sz="2200" spc="3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maintained.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77266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Montonic</a:t>
            </a:r>
            <a:r>
              <a:rPr sz="4100" spc="-120" dirty="0"/>
              <a:t> </a:t>
            </a:r>
            <a:r>
              <a:rPr sz="4100" spc="-55" dirty="0"/>
              <a:t>Writes</a:t>
            </a:r>
            <a:r>
              <a:rPr sz="4100" spc="-105" dirty="0"/>
              <a:t> </a:t>
            </a:r>
            <a:r>
              <a:rPr sz="4100" spc="-35" dirty="0"/>
              <a:t>(MW)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4572761" y="6281165"/>
            <a:ext cx="4320540" cy="429895"/>
          </a:xfrm>
          <a:custGeom>
            <a:avLst/>
            <a:gdLst/>
            <a:ahLst/>
            <a:cxnLst/>
            <a:rect l="l" t="t" r="r" b="b"/>
            <a:pathLst>
              <a:path w="4320540" h="429895">
                <a:moveTo>
                  <a:pt x="4320540" y="0"/>
                </a:moveTo>
                <a:lnTo>
                  <a:pt x="0" y="0"/>
                </a:lnTo>
                <a:lnTo>
                  <a:pt x="0" y="429768"/>
                </a:lnTo>
                <a:lnTo>
                  <a:pt x="4320540" y="429768"/>
                </a:lnTo>
                <a:lnTo>
                  <a:pt x="43205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761" y="6281165"/>
            <a:ext cx="432054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900" marR="26479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Wiese, Lena. Advanced Data </a:t>
            </a:r>
            <a:r>
              <a:rPr sz="1100" dirty="0">
                <a:latin typeface="Calibri Light"/>
                <a:cs typeface="Calibri Light"/>
              </a:rPr>
              <a:t>Management: </a:t>
            </a:r>
            <a:r>
              <a:rPr sz="1100" spc="-5" dirty="0">
                <a:latin typeface="Calibri Light"/>
                <a:cs typeface="Calibri Light"/>
              </a:rPr>
              <a:t>For </a:t>
            </a:r>
            <a:r>
              <a:rPr sz="1100" dirty="0">
                <a:latin typeface="Calibri Light"/>
                <a:cs typeface="Calibri Light"/>
              </a:rPr>
              <a:t>SQL, NoSQL, </a:t>
            </a:r>
            <a:r>
              <a:rPr sz="1100" spc="-5" dirty="0">
                <a:latin typeface="Calibri Light"/>
                <a:cs typeface="Calibri Light"/>
              </a:rPr>
              <a:t>Cloud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Distributed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Databases.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De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Gruyter,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2015.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6281165"/>
            <a:ext cx="4105910" cy="429895"/>
          </a:xfrm>
          <a:custGeom>
            <a:avLst/>
            <a:gdLst/>
            <a:ahLst/>
            <a:cxnLst/>
            <a:rect l="l" t="t" r="r" b="b"/>
            <a:pathLst>
              <a:path w="4105910" h="429895">
                <a:moveTo>
                  <a:pt x="4105655" y="0"/>
                </a:moveTo>
                <a:lnTo>
                  <a:pt x="0" y="0"/>
                </a:lnTo>
                <a:lnTo>
                  <a:pt x="0" y="429768"/>
                </a:lnTo>
                <a:lnTo>
                  <a:pt x="4105655" y="429768"/>
                </a:lnTo>
                <a:lnTo>
                  <a:pt x="41056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50" y="6281165"/>
            <a:ext cx="410591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265" marR="29146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https://blog.acolyer.org/2016/02/26/distributed-consistency- 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and-session-anomalies/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6240" y="6399276"/>
            <a:ext cx="4467225" cy="193675"/>
            <a:chOff x="396240" y="6399276"/>
            <a:chExt cx="4467225" cy="1936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6399276"/>
              <a:ext cx="219455" cy="1920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6400800"/>
              <a:ext cx="217932" cy="192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481327"/>
            <a:ext cx="8229600" cy="1176655"/>
          </a:xfrm>
          <a:prstGeom prst="rect">
            <a:avLst/>
          </a:prstGeom>
          <a:solidFill>
            <a:srgbClr val="E9EEF7"/>
          </a:solidFill>
        </p:spPr>
        <p:txBody>
          <a:bodyPr vert="horz" wrap="square" lIns="0" tIns="28575" rIns="0" bIns="0" rtlCol="0">
            <a:spAutoFit/>
          </a:bodyPr>
          <a:lstStyle/>
          <a:p>
            <a:pPr marL="200660" marR="394335">
              <a:lnSpc>
                <a:spcPct val="100000"/>
              </a:lnSpc>
              <a:spcBef>
                <a:spcPts val="225"/>
              </a:spcBef>
            </a:pPr>
            <a:r>
              <a:rPr sz="2200" spc="-15" dirty="0">
                <a:latin typeface="Calibri Light"/>
                <a:cs typeface="Calibri Light"/>
              </a:rPr>
              <a:t>Definition:</a:t>
            </a:r>
            <a:r>
              <a:rPr sz="2200" spc="-6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When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user </a:t>
            </a:r>
            <a:r>
              <a:rPr sz="2200" spc="-15" dirty="0">
                <a:latin typeface="Calibri Light"/>
                <a:cs typeface="Calibri Light"/>
              </a:rPr>
              <a:t>reads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value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written</a:t>
            </a:r>
            <a:r>
              <a:rPr sz="2200" spc="3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in a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session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after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that </a:t>
            </a:r>
            <a:r>
              <a:rPr sz="2200" spc="-5" dirty="0">
                <a:latin typeface="Calibri Light"/>
                <a:cs typeface="Calibri Light"/>
              </a:rPr>
              <a:t> session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already</a:t>
            </a:r>
            <a:r>
              <a:rPr sz="2200" spc="4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read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some</a:t>
            </a:r>
            <a:r>
              <a:rPr sz="2200" spc="2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other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items,</a:t>
            </a:r>
            <a:r>
              <a:rPr sz="2200" spc="2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the</a:t>
            </a:r>
            <a:r>
              <a:rPr sz="2200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user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must </a:t>
            </a:r>
            <a:r>
              <a:rPr sz="2200" spc="-5" dirty="0">
                <a:latin typeface="Calibri Light"/>
                <a:cs typeface="Calibri Light"/>
              </a:rPr>
              <a:t>be</a:t>
            </a:r>
            <a:r>
              <a:rPr sz="2200" spc="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able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20" dirty="0">
                <a:latin typeface="Calibri Light"/>
                <a:cs typeface="Calibri Light"/>
              </a:rPr>
              <a:t>to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see </a:t>
            </a:r>
            <a:r>
              <a:rPr sz="2200" spc="-484" dirty="0">
                <a:latin typeface="Calibri Light"/>
                <a:cs typeface="Calibri Light"/>
              </a:rPr>
              <a:t> </a:t>
            </a:r>
            <a:r>
              <a:rPr sz="2200" spc="-5" dirty="0">
                <a:latin typeface="Calibri Light"/>
                <a:cs typeface="Calibri Light"/>
              </a:rPr>
              <a:t>those</a:t>
            </a:r>
            <a:r>
              <a:rPr sz="2200" spc="10" dirty="0">
                <a:latin typeface="Calibri Light"/>
                <a:cs typeface="Calibri Light"/>
              </a:rPr>
              <a:t> </a:t>
            </a:r>
            <a:r>
              <a:rPr sz="2200" i="1" spc="-10" dirty="0">
                <a:latin typeface="Calibri Light"/>
                <a:cs typeface="Calibri Light"/>
              </a:rPr>
              <a:t>causally</a:t>
            </a:r>
            <a:r>
              <a:rPr sz="2200" i="1" spc="-5" dirty="0">
                <a:latin typeface="Calibri Light"/>
                <a:cs typeface="Calibri Light"/>
              </a:rPr>
              <a:t> </a:t>
            </a:r>
            <a:r>
              <a:rPr sz="2200" i="1" spc="-10" dirty="0">
                <a:latin typeface="Calibri Light"/>
                <a:cs typeface="Calibri Light"/>
              </a:rPr>
              <a:t>relevant</a:t>
            </a:r>
            <a:r>
              <a:rPr sz="2200" i="1" spc="3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values</a:t>
            </a:r>
            <a:r>
              <a:rPr sz="2200" spc="15" dirty="0">
                <a:latin typeface="Calibri Light"/>
                <a:cs typeface="Calibri Light"/>
              </a:rPr>
              <a:t> </a:t>
            </a:r>
            <a:r>
              <a:rPr sz="2200" spc="-15" dirty="0">
                <a:latin typeface="Calibri Light"/>
                <a:cs typeface="Calibri Light"/>
              </a:rPr>
              <a:t>too.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53720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5" dirty="0"/>
              <a:t>Writes</a:t>
            </a:r>
            <a:r>
              <a:rPr sz="4100" spc="-95" dirty="0"/>
              <a:t> </a:t>
            </a:r>
            <a:r>
              <a:rPr sz="4100" spc="-35" dirty="0"/>
              <a:t>Follow</a:t>
            </a:r>
            <a:r>
              <a:rPr sz="4100" spc="-114" dirty="0"/>
              <a:t> </a:t>
            </a:r>
            <a:r>
              <a:rPr sz="4100" spc="-45" dirty="0"/>
              <a:t>Reads</a:t>
            </a:r>
            <a:r>
              <a:rPr sz="4100" spc="-100" dirty="0"/>
              <a:t> </a:t>
            </a:r>
            <a:r>
              <a:rPr sz="4100" spc="-35" dirty="0"/>
              <a:t>(WFR)</a:t>
            </a:r>
            <a:endParaRPr sz="4100"/>
          </a:p>
        </p:txBody>
      </p:sp>
      <p:sp>
        <p:nvSpPr>
          <p:cNvPr id="5" name="object 5"/>
          <p:cNvSpPr/>
          <p:nvPr/>
        </p:nvSpPr>
        <p:spPr>
          <a:xfrm>
            <a:off x="4572761" y="6281165"/>
            <a:ext cx="4320540" cy="429895"/>
          </a:xfrm>
          <a:custGeom>
            <a:avLst/>
            <a:gdLst/>
            <a:ahLst/>
            <a:cxnLst/>
            <a:rect l="l" t="t" r="r" b="b"/>
            <a:pathLst>
              <a:path w="4320540" h="429895">
                <a:moveTo>
                  <a:pt x="4320540" y="0"/>
                </a:moveTo>
                <a:lnTo>
                  <a:pt x="0" y="0"/>
                </a:lnTo>
                <a:lnTo>
                  <a:pt x="0" y="429768"/>
                </a:lnTo>
                <a:lnTo>
                  <a:pt x="4320540" y="429768"/>
                </a:lnTo>
                <a:lnTo>
                  <a:pt x="43205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761" y="6281165"/>
            <a:ext cx="432054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900" marR="26479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Wiese, Lena. Advanced Data </a:t>
            </a:r>
            <a:r>
              <a:rPr sz="1100" dirty="0">
                <a:latin typeface="Calibri Light"/>
                <a:cs typeface="Calibri Light"/>
              </a:rPr>
              <a:t>Management: </a:t>
            </a:r>
            <a:r>
              <a:rPr sz="1100" spc="-5" dirty="0">
                <a:latin typeface="Calibri Light"/>
                <a:cs typeface="Calibri Light"/>
              </a:rPr>
              <a:t>For </a:t>
            </a:r>
            <a:r>
              <a:rPr sz="1100" dirty="0">
                <a:latin typeface="Calibri Light"/>
                <a:cs typeface="Calibri Light"/>
              </a:rPr>
              <a:t>SQL, NoSQL, </a:t>
            </a:r>
            <a:r>
              <a:rPr sz="1100" spc="-5" dirty="0">
                <a:latin typeface="Calibri Light"/>
                <a:cs typeface="Calibri Light"/>
              </a:rPr>
              <a:t>Cloud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Distributed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Databases.</a:t>
            </a:r>
            <a:r>
              <a:rPr sz="1100" spc="-4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De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Gruyter,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2015.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6281165"/>
            <a:ext cx="4105910" cy="429895"/>
          </a:xfrm>
          <a:custGeom>
            <a:avLst/>
            <a:gdLst/>
            <a:ahLst/>
            <a:cxnLst/>
            <a:rect l="l" t="t" r="r" b="b"/>
            <a:pathLst>
              <a:path w="4105910" h="429895">
                <a:moveTo>
                  <a:pt x="4105655" y="0"/>
                </a:moveTo>
                <a:lnTo>
                  <a:pt x="0" y="0"/>
                </a:lnTo>
                <a:lnTo>
                  <a:pt x="0" y="429768"/>
                </a:lnTo>
                <a:lnTo>
                  <a:pt x="4105655" y="429768"/>
                </a:lnTo>
                <a:lnTo>
                  <a:pt x="41056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50" y="6281165"/>
            <a:ext cx="410591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265" marR="291465">
              <a:lnSpc>
                <a:spcPct val="100000"/>
              </a:lnSpc>
              <a:spcBef>
                <a:spcPts val="310"/>
              </a:spcBef>
            </a:pPr>
            <a:r>
              <a:rPr sz="1100" spc="-5" dirty="0">
                <a:latin typeface="Calibri Light"/>
                <a:cs typeface="Calibri Light"/>
              </a:rPr>
              <a:t>https://blog.acolyer.org/2016/02/26/distributed-consistency- 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and-session-anomalies/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6399276"/>
            <a:ext cx="219455" cy="1920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6400800"/>
            <a:ext cx="217932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588" y="217588"/>
            <a:ext cx="975360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1750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sz="1750" spc="4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1750" spc="-6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750" spc="5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175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750" spc="-5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750" spc="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7603" y="217588"/>
            <a:ext cx="106235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dirty="0">
                <a:latin typeface="Calibri"/>
                <a:cs typeface="Calibri"/>
              </a:rPr>
              <a:t>Techniques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2347" y="217588"/>
            <a:ext cx="142176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-10" dirty="0">
                <a:latin typeface="Calibri"/>
                <a:cs typeface="Calibri"/>
              </a:rPr>
              <a:t>N</a:t>
            </a:r>
            <a:r>
              <a:rPr sz="1750" spc="-5" dirty="0">
                <a:latin typeface="Calibri"/>
                <a:cs typeface="Calibri"/>
              </a:rPr>
              <a:t>o</a:t>
            </a:r>
            <a:r>
              <a:rPr sz="1750" spc="20" dirty="0">
                <a:latin typeface="Calibri"/>
                <a:cs typeface="Calibri"/>
              </a:rPr>
              <a:t>n</a:t>
            </a:r>
            <a:r>
              <a:rPr sz="1750" dirty="0">
                <a:latin typeface="Calibri"/>
                <a:cs typeface="Calibri"/>
              </a:rPr>
              <a:t>-</a:t>
            </a:r>
            <a:r>
              <a:rPr sz="1750" spc="-15" dirty="0">
                <a:latin typeface="Calibri"/>
                <a:cs typeface="Calibri"/>
              </a:rPr>
              <a:t>F</a:t>
            </a:r>
            <a:r>
              <a:rPr sz="1750" dirty="0">
                <a:latin typeface="Calibri"/>
                <a:cs typeface="Calibri"/>
              </a:rPr>
              <a:t>un</a:t>
            </a:r>
            <a:r>
              <a:rPr sz="1750" spc="45" dirty="0">
                <a:latin typeface="Calibri"/>
                <a:cs typeface="Calibri"/>
              </a:rPr>
              <a:t>c</a:t>
            </a:r>
            <a:r>
              <a:rPr sz="1750" spc="-60" dirty="0">
                <a:latin typeface="Calibri"/>
                <a:cs typeface="Calibri"/>
              </a:rPr>
              <a:t>t</a:t>
            </a:r>
            <a:r>
              <a:rPr sz="1750" spc="55" dirty="0">
                <a:latin typeface="Calibri"/>
                <a:cs typeface="Calibri"/>
              </a:rPr>
              <a:t>i</a:t>
            </a:r>
            <a:r>
              <a:rPr sz="1750" spc="-5" dirty="0">
                <a:latin typeface="Calibri"/>
                <a:cs typeface="Calibri"/>
              </a:rPr>
              <a:t>o</a:t>
            </a:r>
            <a:r>
              <a:rPr sz="1750" dirty="0">
                <a:latin typeface="Calibri"/>
                <a:cs typeface="Calibri"/>
              </a:rPr>
              <a:t>n</a:t>
            </a:r>
            <a:r>
              <a:rPr sz="1750" spc="-50" dirty="0">
                <a:latin typeface="Calibri"/>
                <a:cs typeface="Calibri"/>
              </a:rPr>
              <a:t>a</a:t>
            </a:r>
            <a:r>
              <a:rPr sz="1750" spc="5" dirty="0">
                <a:latin typeface="Calibri"/>
                <a:cs typeface="Calibri"/>
              </a:rPr>
              <a:t>l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6339" y="3960607"/>
            <a:ext cx="2294890" cy="1178560"/>
          </a:xfrm>
          <a:prstGeom prst="rect">
            <a:avLst/>
          </a:prstGeom>
          <a:ln w="10465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590"/>
              </a:spcBef>
            </a:pPr>
            <a:r>
              <a:rPr sz="1300" spc="5" dirty="0">
                <a:latin typeface="Calibri"/>
                <a:cs typeface="Calibri"/>
              </a:rPr>
              <a:t>Logging</a:t>
            </a:r>
            <a:endParaRPr sz="1300">
              <a:latin typeface="Calibri"/>
              <a:cs typeface="Calibri"/>
            </a:endParaRPr>
          </a:p>
          <a:p>
            <a:pPr marL="109855" marR="1082675">
              <a:lnSpc>
                <a:spcPts val="1590"/>
              </a:lnSpc>
              <a:spcBef>
                <a:spcPts val="50"/>
              </a:spcBef>
            </a:pPr>
            <a:r>
              <a:rPr sz="1300" spc="15" dirty="0">
                <a:latin typeface="Calibri"/>
                <a:cs typeface="Calibri"/>
              </a:rPr>
              <a:t>U</a:t>
            </a:r>
            <a:r>
              <a:rPr sz="1300" spc="-25" dirty="0">
                <a:latin typeface="Calibri"/>
                <a:cs typeface="Calibri"/>
              </a:rPr>
              <a:t>p</a:t>
            </a:r>
            <a:r>
              <a:rPr sz="1300" spc="35" dirty="0">
                <a:latin typeface="Calibri"/>
                <a:cs typeface="Calibri"/>
              </a:rPr>
              <a:t>d</a:t>
            </a:r>
            <a:r>
              <a:rPr sz="1300" spc="-30" dirty="0">
                <a:latin typeface="Calibri"/>
                <a:cs typeface="Calibri"/>
              </a:rPr>
              <a:t>a</a:t>
            </a:r>
            <a:r>
              <a:rPr sz="1300" spc="20" dirty="0">
                <a:latin typeface="Calibri"/>
                <a:cs typeface="Calibri"/>
              </a:rPr>
              <a:t>te</a:t>
            </a:r>
            <a:r>
              <a:rPr sz="1300" spc="5" dirty="0">
                <a:latin typeface="Calibri"/>
                <a:cs typeface="Calibri"/>
              </a:rPr>
              <a:t>-</a:t>
            </a:r>
            <a:r>
              <a:rPr sz="1300" spc="25" dirty="0">
                <a:latin typeface="Calibri"/>
                <a:cs typeface="Calibri"/>
              </a:rPr>
              <a:t>i</a:t>
            </a:r>
            <a:r>
              <a:rPr sz="1300" spc="-20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-</a:t>
            </a:r>
            <a:r>
              <a:rPr sz="1300" spc="-15" dirty="0">
                <a:latin typeface="Calibri"/>
                <a:cs typeface="Calibri"/>
              </a:rPr>
              <a:t>P</a:t>
            </a:r>
            <a:r>
              <a:rPr sz="1300" spc="30" dirty="0">
                <a:latin typeface="Calibri"/>
                <a:cs typeface="Calibri"/>
              </a:rPr>
              <a:t>la</a:t>
            </a:r>
            <a:r>
              <a:rPr sz="1300" spc="-25" dirty="0">
                <a:latin typeface="Calibri"/>
                <a:cs typeface="Calibri"/>
              </a:rPr>
              <a:t>c</a:t>
            </a:r>
            <a:r>
              <a:rPr sz="1300" spc="5" dirty="0">
                <a:latin typeface="Calibri"/>
                <a:cs typeface="Calibri"/>
              </a:rPr>
              <a:t>e  </a:t>
            </a:r>
            <a:r>
              <a:rPr sz="1300" dirty="0">
                <a:latin typeface="Calibri"/>
                <a:cs typeface="Calibri"/>
              </a:rPr>
              <a:t>Caching</a:t>
            </a:r>
            <a:endParaRPr sz="1300">
              <a:latin typeface="Calibri"/>
              <a:cs typeface="Calibri"/>
            </a:endParaRPr>
          </a:p>
          <a:p>
            <a:pPr marL="109855">
              <a:lnSpc>
                <a:spcPts val="1520"/>
              </a:lnSpc>
            </a:pPr>
            <a:r>
              <a:rPr sz="1300" spc="10" dirty="0">
                <a:latin typeface="Calibri"/>
                <a:cs typeface="Calibri"/>
              </a:rPr>
              <a:t>In-Memory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Storage</a:t>
            </a:r>
            <a:endParaRPr sz="1300">
              <a:latin typeface="Calibri"/>
              <a:cs typeface="Calibri"/>
            </a:endParaRPr>
          </a:p>
          <a:p>
            <a:pPr marL="109855">
              <a:lnSpc>
                <a:spcPct val="100000"/>
              </a:lnSpc>
              <a:spcBef>
                <a:spcPts val="25"/>
              </a:spcBef>
            </a:pPr>
            <a:r>
              <a:rPr sz="1300" spc="5" dirty="0">
                <a:latin typeface="Calibri"/>
                <a:cs typeface="Calibri"/>
              </a:rPr>
              <a:t>Append-Only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Storage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50942" y="3702693"/>
            <a:ext cx="2305685" cy="258445"/>
            <a:chOff x="3150942" y="3702693"/>
            <a:chExt cx="2305685" cy="258445"/>
          </a:xfrm>
        </p:grpSpPr>
        <p:sp>
          <p:nvSpPr>
            <p:cNvPr id="7" name="object 7"/>
            <p:cNvSpPr/>
            <p:nvPr/>
          </p:nvSpPr>
          <p:spPr>
            <a:xfrm>
              <a:off x="3156339" y="3708091"/>
              <a:ext cx="2294890" cy="247650"/>
            </a:xfrm>
            <a:custGeom>
              <a:avLst/>
              <a:gdLst/>
              <a:ahLst/>
              <a:cxnLst/>
              <a:rect l="l" t="t" r="r" b="b"/>
              <a:pathLst>
                <a:path w="2294890" h="247650">
                  <a:moveTo>
                    <a:pt x="2294297" y="0"/>
                  </a:moveTo>
                  <a:lnTo>
                    <a:pt x="0" y="0"/>
                  </a:lnTo>
                  <a:lnTo>
                    <a:pt x="0" y="247283"/>
                  </a:lnTo>
                  <a:lnTo>
                    <a:pt x="2294297" y="247283"/>
                  </a:lnTo>
                  <a:lnTo>
                    <a:pt x="22942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6339" y="3708091"/>
              <a:ext cx="2294890" cy="247650"/>
            </a:xfrm>
            <a:custGeom>
              <a:avLst/>
              <a:gdLst/>
              <a:ahLst/>
              <a:cxnLst/>
              <a:rect l="l" t="t" r="r" b="b"/>
              <a:pathLst>
                <a:path w="2294890" h="247650">
                  <a:moveTo>
                    <a:pt x="0" y="247283"/>
                  </a:moveTo>
                  <a:lnTo>
                    <a:pt x="2294297" y="247283"/>
                  </a:lnTo>
                  <a:lnTo>
                    <a:pt x="2294297" y="0"/>
                  </a:lnTo>
                  <a:lnTo>
                    <a:pt x="0" y="0"/>
                  </a:lnTo>
                  <a:lnTo>
                    <a:pt x="0" y="247283"/>
                  </a:lnTo>
                  <a:close/>
                </a:path>
              </a:pathLst>
            </a:custGeom>
            <a:ln w="104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56339" y="3689489"/>
            <a:ext cx="229489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14"/>
              </a:spcBef>
            </a:pP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0542" y="4007895"/>
            <a:ext cx="2294890" cy="395605"/>
          </a:xfrm>
          <a:prstGeom prst="rect">
            <a:avLst/>
          </a:prstGeom>
          <a:ln w="10465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690"/>
              </a:spcBef>
            </a:pPr>
            <a:r>
              <a:rPr sz="1300" dirty="0">
                <a:latin typeface="Calibri"/>
                <a:cs typeface="Calibri"/>
              </a:rPr>
              <a:t>Read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Latency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0542" y="4573847"/>
            <a:ext cx="2294890" cy="395605"/>
          </a:xfrm>
          <a:prstGeom prst="rect">
            <a:avLst/>
          </a:prstGeom>
          <a:ln w="10465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700"/>
              </a:spcBef>
            </a:pPr>
            <a:r>
              <a:rPr sz="1300" spc="5" dirty="0">
                <a:latin typeface="Calibri"/>
                <a:cs typeface="Calibri"/>
              </a:rPr>
              <a:t>Write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Throughput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0542" y="6271999"/>
            <a:ext cx="2294890" cy="395605"/>
          </a:xfrm>
          <a:prstGeom prst="rect">
            <a:avLst/>
          </a:prstGeom>
          <a:ln w="10465">
            <a:solidFill>
              <a:srgbClr val="000000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715"/>
              </a:spcBef>
            </a:pPr>
            <a:r>
              <a:rPr sz="1300" dirty="0">
                <a:latin typeface="Calibri"/>
                <a:cs typeface="Calibri"/>
              </a:rPr>
              <a:t>Durability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50637" y="4158676"/>
            <a:ext cx="1010285" cy="2280285"/>
          </a:xfrm>
          <a:custGeom>
            <a:avLst/>
            <a:gdLst/>
            <a:ahLst/>
            <a:cxnLst/>
            <a:rect l="l" t="t" r="r" b="b"/>
            <a:pathLst>
              <a:path w="1010285" h="2280285">
                <a:moveTo>
                  <a:pt x="1009904" y="617440"/>
                </a:moveTo>
                <a:lnTo>
                  <a:pt x="0" y="763393"/>
                </a:lnTo>
              </a:path>
              <a:path w="1010285" h="2280285">
                <a:moveTo>
                  <a:pt x="1009904" y="63209"/>
                </a:moveTo>
                <a:lnTo>
                  <a:pt x="0" y="367813"/>
                </a:lnTo>
              </a:path>
              <a:path w="1010285" h="2280285">
                <a:moveTo>
                  <a:pt x="1009904" y="63209"/>
                </a:moveTo>
                <a:lnTo>
                  <a:pt x="0" y="565673"/>
                </a:lnTo>
              </a:path>
              <a:path w="1010285" h="2280285">
                <a:moveTo>
                  <a:pt x="1009904" y="617440"/>
                </a:moveTo>
                <a:lnTo>
                  <a:pt x="0" y="565673"/>
                </a:lnTo>
              </a:path>
              <a:path w="1010285" h="2280285">
                <a:moveTo>
                  <a:pt x="1009904" y="2279953"/>
                </a:moveTo>
                <a:lnTo>
                  <a:pt x="0" y="0"/>
                </a:lnTo>
              </a:path>
              <a:path w="1010285" h="2280285">
                <a:moveTo>
                  <a:pt x="1009904" y="63209"/>
                </a:moveTo>
                <a:lnTo>
                  <a:pt x="0" y="170092"/>
                </a:lnTo>
              </a:path>
            </a:pathLst>
          </a:custGeom>
          <a:ln w="10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101916" y="3782212"/>
            <a:ext cx="2403475" cy="99060"/>
            <a:chOff x="3101916" y="3782212"/>
            <a:chExt cx="2403475" cy="9906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6122" y="3782212"/>
              <a:ext cx="98939" cy="989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1916" y="3782212"/>
              <a:ext cx="98939" cy="989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628" y="374186"/>
            <a:ext cx="91948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-5" dirty="0">
                <a:solidFill>
                  <a:srgbClr val="000000"/>
                </a:solidFill>
                <a:latin typeface="Calibri"/>
                <a:cs typeface="Calibri"/>
              </a:rPr>
              <a:t>Functional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7594" y="374186"/>
            <a:ext cx="1001394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dirty="0">
                <a:latin typeface="Calibri"/>
                <a:cs typeface="Calibri"/>
              </a:rPr>
              <a:t>Techniques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7870" y="374186"/>
            <a:ext cx="134048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-5" dirty="0">
                <a:latin typeface="Calibri"/>
                <a:cs typeface="Calibri"/>
              </a:rPr>
              <a:t>Non-Functional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690" y="3034688"/>
            <a:ext cx="2159635" cy="372745"/>
          </a:xfrm>
          <a:prstGeom prst="rect">
            <a:avLst/>
          </a:prstGeom>
          <a:ln w="9848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R="90805" algn="r">
              <a:lnSpc>
                <a:spcPct val="100000"/>
              </a:lnSpc>
              <a:spcBef>
                <a:spcPts val="615"/>
              </a:spcBef>
            </a:pPr>
            <a:r>
              <a:rPr sz="1250" spc="-10" dirty="0">
                <a:latin typeface="Calibri"/>
                <a:cs typeface="Calibri"/>
              </a:rPr>
              <a:t>Joins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690" y="3775262"/>
            <a:ext cx="2159635" cy="372745"/>
          </a:xfrm>
          <a:prstGeom prst="rect">
            <a:avLst/>
          </a:prstGeom>
          <a:ln w="9848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R="87630" algn="r">
              <a:lnSpc>
                <a:spcPct val="100000"/>
              </a:lnSpc>
              <a:spcBef>
                <a:spcPts val="625"/>
              </a:spcBef>
            </a:pPr>
            <a:r>
              <a:rPr sz="1250" spc="-5" dirty="0">
                <a:latin typeface="Calibri"/>
                <a:cs typeface="Calibri"/>
              </a:rPr>
              <a:t>Sorting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690" y="4515835"/>
            <a:ext cx="2159635" cy="372745"/>
          </a:xfrm>
          <a:prstGeom prst="rect">
            <a:avLst/>
          </a:prstGeom>
          <a:ln w="9848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194435">
              <a:lnSpc>
                <a:spcPct val="100000"/>
              </a:lnSpc>
              <a:spcBef>
                <a:spcPts val="635"/>
              </a:spcBef>
            </a:pPr>
            <a:r>
              <a:rPr sz="1250" spc="-10" dirty="0">
                <a:latin typeface="Calibri"/>
                <a:cs typeface="Calibri"/>
              </a:rPr>
              <a:t>Filter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-15" dirty="0">
                <a:latin typeface="Calibri"/>
                <a:cs typeface="Calibri"/>
              </a:rPr>
              <a:t>Queries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690" y="5256475"/>
            <a:ext cx="2159635" cy="372745"/>
          </a:xfrm>
          <a:prstGeom prst="rect">
            <a:avLst/>
          </a:prstGeom>
          <a:ln w="9848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064895">
              <a:lnSpc>
                <a:spcPct val="100000"/>
              </a:lnSpc>
              <a:spcBef>
                <a:spcPts val="640"/>
              </a:spcBef>
            </a:pPr>
            <a:r>
              <a:rPr sz="1250" spc="-10" dirty="0">
                <a:latin typeface="Calibri"/>
                <a:cs typeface="Calibri"/>
              </a:rPr>
              <a:t>Full-text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Search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690" y="5997054"/>
            <a:ext cx="2159635" cy="372745"/>
          </a:xfrm>
          <a:prstGeom prst="rect">
            <a:avLst/>
          </a:prstGeom>
          <a:ln w="9848">
            <a:solidFill>
              <a:srgbClr val="0000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394335">
              <a:lnSpc>
                <a:spcPct val="100000"/>
              </a:lnSpc>
              <a:spcBef>
                <a:spcPts val="645"/>
              </a:spcBef>
            </a:pPr>
            <a:r>
              <a:rPr sz="1250" spc="-10" dirty="0">
                <a:latin typeface="Calibri"/>
                <a:cs typeface="Calibri"/>
              </a:rPr>
              <a:t>Aggregation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and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Analytics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58492" y="5100904"/>
            <a:ext cx="2169795" cy="243204"/>
            <a:chOff x="3458492" y="5100904"/>
            <a:chExt cx="2169795" cy="243204"/>
          </a:xfrm>
        </p:grpSpPr>
        <p:sp>
          <p:nvSpPr>
            <p:cNvPr id="11" name="object 11"/>
            <p:cNvSpPr/>
            <p:nvPr/>
          </p:nvSpPr>
          <p:spPr>
            <a:xfrm>
              <a:off x="3463572" y="5105984"/>
              <a:ext cx="2159635" cy="233045"/>
            </a:xfrm>
            <a:custGeom>
              <a:avLst/>
              <a:gdLst/>
              <a:ahLst/>
              <a:cxnLst/>
              <a:rect l="l" t="t" r="r" b="b"/>
              <a:pathLst>
                <a:path w="2159635" h="233045">
                  <a:moveTo>
                    <a:pt x="2159047" y="0"/>
                  </a:moveTo>
                  <a:lnTo>
                    <a:pt x="0" y="0"/>
                  </a:lnTo>
                  <a:lnTo>
                    <a:pt x="0" y="232703"/>
                  </a:lnTo>
                  <a:lnTo>
                    <a:pt x="2159047" y="232703"/>
                  </a:lnTo>
                  <a:lnTo>
                    <a:pt x="21590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63572" y="5105984"/>
              <a:ext cx="2159635" cy="233045"/>
            </a:xfrm>
            <a:custGeom>
              <a:avLst/>
              <a:gdLst/>
              <a:ahLst/>
              <a:cxnLst/>
              <a:rect l="l" t="t" r="r" b="b"/>
              <a:pathLst>
                <a:path w="2159635" h="233045">
                  <a:moveTo>
                    <a:pt x="0" y="232703"/>
                  </a:moveTo>
                  <a:lnTo>
                    <a:pt x="2159047" y="232703"/>
                  </a:lnTo>
                  <a:lnTo>
                    <a:pt x="2159047" y="0"/>
                  </a:lnTo>
                  <a:lnTo>
                    <a:pt x="0" y="0"/>
                  </a:lnTo>
                  <a:lnTo>
                    <a:pt x="0" y="232703"/>
                  </a:lnTo>
                  <a:close/>
                </a:path>
              </a:pathLst>
            </a:custGeom>
            <a:ln w="9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63572" y="5090027"/>
            <a:ext cx="21596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25"/>
              </a:spcBef>
            </a:pP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Processing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2988" y="3941759"/>
            <a:ext cx="2159635" cy="372745"/>
          </a:xfrm>
          <a:prstGeom prst="rect">
            <a:avLst/>
          </a:prstGeom>
          <a:ln w="9848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625"/>
              </a:spcBef>
            </a:pPr>
            <a:r>
              <a:rPr sz="1250" spc="-15" dirty="0">
                <a:latin typeface="Calibri"/>
                <a:cs typeface="Calibri"/>
              </a:rPr>
              <a:t>Read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Latency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3572" y="5343611"/>
            <a:ext cx="2159635" cy="1106805"/>
          </a:xfrm>
          <a:prstGeom prst="rect">
            <a:avLst/>
          </a:prstGeom>
          <a:ln w="9848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03505" marR="346075">
              <a:lnSpc>
                <a:spcPct val="100000"/>
              </a:lnSpc>
              <a:spcBef>
                <a:spcPts val="520"/>
              </a:spcBef>
            </a:pPr>
            <a:r>
              <a:rPr sz="1250" spc="-5" dirty="0">
                <a:latin typeface="Calibri"/>
                <a:cs typeface="Calibri"/>
              </a:rPr>
              <a:t>Global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Secondary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Indexing </a:t>
            </a:r>
            <a:r>
              <a:rPr sz="1250" spc="-26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Local Secondary Indexing 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Query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Planning</a:t>
            </a:r>
            <a:endParaRPr sz="1250">
              <a:latin typeface="Calibri"/>
              <a:cs typeface="Calibri"/>
            </a:endParaRPr>
          </a:p>
          <a:p>
            <a:pPr marL="103505" marR="704850">
              <a:lnSpc>
                <a:spcPts val="1490"/>
              </a:lnSpc>
              <a:spcBef>
                <a:spcPts val="30"/>
              </a:spcBef>
            </a:pPr>
            <a:r>
              <a:rPr sz="1250" spc="-10" dirty="0">
                <a:latin typeface="Calibri"/>
                <a:cs typeface="Calibri"/>
              </a:rPr>
              <a:t>Analytics </a:t>
            </a:r>
            <a:r>
              <a:rPr sz="1250" spc="-5" dirty="0">
                <a:latin typeface="Calibri"/>
                <a:cs typeface="Calibri"/>
              </a:rPr>
              <a:t>Framework </a:t>
            </a:r>
            <a:r>
              <a:rPr sz="1250" spc="-275" dirty="0">
                <a:latin typeface="Calibri"/>
                <a:cs typeface="Calibri"/>
              </a:rPr>
              <a:t> </a:t>
            </a:r>
            <a:r>
              <a:rPr sz="1250" spc="-5" dirty="0">
                <a:latin typeface="Calibri"/>
                <a:cs typeface="Calibri"/>
              </a:rPr>
              <a:t>Materialized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Views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90812" y="3195421"/>
            <a:ext cx="4087495" cy="3081655"/>
            <a:chOff x="2490812" y="3195421"/>
            <a:chExt cx="4087495" cy="3081655"/>
          </a:xfrm>
        </p:grpSpPr>
        <p:sp>
          <p:nvSpPr>
            <p:cNvPr id="17" name="object 17"/>
            <p:cNvSpPr/>
            <p:nvPr/>
          </p:nvSpPr>
          <p:spPr>
            <a:xfrm>
              <a:off x="2495737" y="3200345"/>
              <a:ext cx="4077335" cy="3072130"/>
            </a:xfrm>
            <a:custGeom>
              <a:avLst/>
              <a:gdLst/>
              <a:ahLst/>
              <a:cxnLst/>
              <a:rect l="l" t="t" r="r" b="b"/>
              <a:pathLst>
                <a:path w="4077334" h="3072129">
                  <a:moveTo>
                    <a:pt x="967835" y="2673524"/>
                  </a:moveTo>
                  <a:lnTo>
                    <a:pt x="0" y="0"/>
                  </a:lnTo>
                </a:path>
                <a:path w="4077334" h="3072129">
                  <a:moveTo>
                    <a:pt x="967835" y="2673524"/>
                  </a:moveTo>
                  <a:lnTo>
                    <a:pt x="0" y="1481673"/>
                  </a:lnTo>
                </a:path>
                <a:path w="4077334" h="3072129">
                  <a:moveTo>
                    <a:pt x="967835" y="2305181"/>
                  </a:moveTo>
                  <a:lnTo>
                    <a:pt x="0" y="1481673"/>
                  </a:lnTo>
                </a:path>
                <a:path w="4077334" h="3072129">
                  <a:moveTo>
                    <a:pt x="967835" y="2487409"/>
                  </a:moveTo>
                  <a:lnTo>
                    <a:pt x="0" y="1481673"/>
                  </a:lnTo>
                </a:path>
                <a:path w="4077334" h="3072129">
                  <a:moveTo>
                    <a:pt x="967835" y="2305181"/>
                  </a:moveTo>
                  <a:lnTo>
                    <a:pt x="0" y="761320"/>
                  </a:lnTo>
                </a:path>
                <a:path w="4077334" h="3072129">
                  <a:moveTo>
                    <a:pt x="967835" y="2305181"/>
                  </a:moveTo>
                  <a:lnTo>
                    <a:pt x="0" y="2243020"/>
                  </a:lnTo>
                </a:path>
                <a:path w="4077334" h="3072129">
                  <a:moveTo>
                    <a:pt x="967835" y="2487409"/>
                  </a:moveTo>
                  <a:lnTo>
                    <a:pt x="0" y="2243020"/>
                  </a:lnTo>
                </a:path>
                <a:path w="4077334" h="3072129">
                  <a:moveTo>
                    <a:pt x="967835" y="2859626"/>
                  </a:moveTo>
                  <a:lnTo>
                    <a:pt x="0" y="2963307"/>
                  </a:lnTo>
                </a:path>
                <a:path w="4077334" h="3072129">
                  <a:moveTo>
                    <a:pt x="967835" y="3071780"/>
                  </a:moveTo>
                  <a:lnTo>
                    <a:pt x="0" y="1481673"/>
                  </a:lnTo>
                </a:path>
                <a:path w="4077334" h="3072129">
                  <a:moveTo>
                    <a:pt x="4077251" y="942787"/>
                  </a:moveTo>
                  <a:lnTo>
                    <a:pt x="3126882" y="3045728"/>
                  </a:lnTo>
                </a:path>
                <a:path w="4077334" h="3072129">
                  <a:moveTo>
                    <a:pt x="967835" y="2673524"/>
                  </a:moveTo>
                  <a:lnTo>
                    <a:pt x="0" y="2963307"/>
                  </a:lnTo>
                </a:path>
              </a:pathLst>
            </a:custGeom>
            <a:ln w="9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727" y="5175800"/>
              <a:ext cx="93106" cy="930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2357" y="5175800"/>
              <a:ext cx="93106" cy="93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541274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5" dirty="0"/>
              <a:t>Query</a:t>
            </a:r>
            <a:r>
              <a:rPr sz="3700" spc="-95" dirty="0"/>
              <a:t> </a:t>
            </a:r>
            <a:r>
              <a:rPr sz="3700" spc="-40" dirty="0"/>
              <a:t>Processing</a:t>
            </a:r>
            <a:r>
              <a:rPr sz="3700" spc="-85" dirty="0"/>
              <a:t> </a:t>
            </a:r>
            <a:r>
              <a:rPr sz="3700" spc="-60" dirty="0"/>
              <a:t>Techniques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684726"/>
            <a:ext cx="7897495" cy="515302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Summary</a:t>
            </a:r>
            <a:endParaRPr sz="2800" dirty="0">
              <a:latin typeface="Calibri Light"/>
              <a:cs typeface="Calibri Light"/>
            </a:endParaRPr>
          </a:p>
          <a:p>
            <a:pPr marL="378460" marR="378460" indent="-256540">
              <a:lnSpc>
                <a:spcPct val="100000"/>
              </a:lnSpc>
              <a:spcBef>
                <a:spcPts val="14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Local Secondary </a:t>
            </a:r>
            <a:r>
              <a:rPr sz="2700" spc="-25" dirty="0">
                <a:latin typeface="Calibri Light"/>
                <a:cs typeface="Calibri Light"/>
              </a:rPr>
              <a:t>Indexing: </a:t>
            </a:r>
            <a:r>
              <a:rPr sz="2700" spc="-30" dirty="0">
                <a:latin typeface="Calibri Light"/>
                <a:cs typeface="Calibri Light"/>
              </a:rPr>
              <a:t>Fast </a:t>
            </a:r>
            <a:r>
              <a:rPr sz="2700" spc="-5" dirty="0">
                <a:latin typeface="Calibri Light"/>
                <a:cs typeface="Calibri Light"/>
              </a:rPr>
              <a:t>writes, </a:t>
            </a:r>
            <a:r>
              <a:rPr sz="2700" spc="-15" dirty="0">
                <a:latin typeface="Calibri Light"/>
                <a:cs typeface="Calibri Light"/>
              </a:rPr>
              <a:t>scatter-gather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queries</a:t>
            </a:r>
          </a:p>
          <a:p>
            <a:pPr marL="378460" marR="5080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15" dirty="0">
                <a:latin typeface="Calibri Light"/>
                <a:cs typeface="Calibri Light"/>
              </a:rPr>
              <a:t>Global </a:t>
            </a:r>
            <a:r>
              <a:rPr sz="2700" spc="-20" dirty="0">
                <a:latin typeface="Calibri Light"/>
                <a:cs typeface="Calibri Light"/>
              </a:rPr>
              <a:t>Secondary </a:t>
            </a:r>
            <a:r>
              <a:rPr sz="2700" spc="-25" dirty="0">
                <a:latin typeface="Calibri Light"/>
                <a:cs typeface="Calibri Light"/>
              </a:rPr>
              <a:t>Indexing: </a:t>
            </a:r>
            <a:r>
              <a:rPr sz="2700" spc="-5" dirty="0">
                <a:latin typeface="Calibri Light"/>
                <a:cs typeface="Calibri Light"/>
              </a:rPr>
              <a:t>Slow or </a:t>
            </a:r>
            <a:r>
              <a:rPr sz="2700" spc="-15" dirty="0">
                <a:latin typeface="Calibri Light"/>
                <a:cs typeface="Calibri Light"/>
              </a:rPr>
              <a:t>inconsistent </a:t>
            </a:r>
            <a:r>
              <a:rPr sz="2700" spc="-5" dirty="0">
                <a:latin typeface="Calibri Light"/>
                <a:cs typeface="Calibri Light"/>
              </a:rPr>
              <a:t>writes,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fast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queries</a:t>
            </a:r>
          </a:p>
          <a:p>
            <a:pPr marL="378460" marR="13017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5" dirty="0">
                <a:latin typeface="Calibri Light"/>
                <a:cs typeface="Calibri Light"/>
              </a:rPr>
              <a:t>(Distributed) </a:t>
            </a:r>
            <a:r>
              <a:rPr sz="2700" spc="-10" dirty="0">
                <a:latin typeface="Calibri Light"/>
                <a:cs typeface="Calibri Light"/>
              </a:rPr>
              <a:t>Query </a:t>
            </a:r>
            <a:r>
              <a:rPr sz="2700" spc="-20" dirty="0">
                <a:latin typeface="Calibri Light"/>
                <a:cs typeface="Calibri Light"/>
              </a:rPr>
              <a:t>Planning: </a:t>
            </a:r>
            <a:r>
              <a:rPr sz="2700" spc="-15" dirty="0">
                <a:latin typeface="Calibri Light"/>
                <a:cs typeface="Calibri Light"/>
              </a:rPr>
              <a:t>scarce </a:t>
            </a:r>
            <a:r>
              <a:rPr sz="2700" dirty="0">
                <a:latin typeface="Calibri Light"/>
                <a:cs typeface="Calibri Light"/>
              </a:rPr>
              <a:t>in </a:t>
            </a:r>
            <a:r>
              <a:rPr sz="2700" spc="-5" dirty="0">
                <a:latin typeface="Calibri Light"/>
                <a:cs typeface="Calibri Light"/>
              </a:rPr>
              <a:t>NoSQL </a:t>
            </a:r>
            <a:r>
              <a:rPr sz="2700" spc="-25" dirty="0">
                <a:latin typeface="Calibri Light"/>
                <a:cs typeface="Calibri Light"/>
              </a:rPr>
              <a:t>systems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but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increasing </a:t>
            </a:r>
            <a:r>
              <a:rPr sz="2700" dirty="0">
                <a:latin typeface="Calibri Light"/>
                <a:cs typeface="Calibri Light"/>
              </a:rPr>
              <a:t>(e.g.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left-outer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equi-joins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MongoDB </a:t>
            </a:r>
            <a:r>
              <a:rPr sz="2700" dirty="0">
                <a:latin typeface="Calibri Light"/>
                <a:cs typeface="Calibri Light"/>
              </a:rPr>
              <a:t> and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θ-joins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RethinkDB)</a:t>
            </a:r>
            <a:endParaRPr sz="2700" dirty="0">
              <a:latin typeface="Calibri Light"/>
              <a:cs typeface="Calibri Light"/>
            </a:endParaRPr>
          </a:p>
          <a:p>
            <a:pPr marL="378460" marR="908685" indent="-256540">
              <a:lnSpc>
                <a:spcPct val="100000"/>
              </a:lnSpc>
              <a:spcBef>
                <a:spcPts val="414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15" dirty="0">
                <a:latin typeface="Calibri Light"/>
                <a:cs typeface="Calibri Light"/>
              </a:rPr>
              <a:t>Analytics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35" dirty="0">
                <a:latin typeface="Calibri Light"/>
                <a:cs typeface="Calibri Light"/>
              </a:rPr>
              <a:t>Frameworks: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fallback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for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missing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query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capabilities</a:t>
            </a:r>
            <a:endParaRPr sz="2700" dirty="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30" dirty="0">
                <a:latin typeface="Calibri Light"/>
                <a:cs typeface="Calibri Light"/>
              </a:rPr>
              <a:t>Materialized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Views: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similar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to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global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indexing</a:t>
            </a:r>
            <a:endParaRPr sz="27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559" y="4295394"/>
            <a:ext cx="82626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0000"/>
                </a:solidFill>
              </a:rPr>
              <a:t>How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are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techniques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from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NoSQL </a:t>
            </a:r>
            <a:r>
              <a:rPr spc="-89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toolbox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used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actual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data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stores?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5474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O</a:t>
            </a:r>
            <a:r>
              <a:rPr sz="4100" spc="-20" dirty="0"/>
              <a:t>u</a:t>
            </a:r>
            <a:r>
              <a:rPr sz="4100" spc="-30" dirty="0"/>
              <a:t>t</a:t>
            </a:r>
            <a:r>
              <a:rPr sz="4100" spc="-20" dirty="0"/>
              <a:t>li</a:t>
            </a:r>
            <a:r>
              <a:rPr sz="4100" spc="-45" dirty="0"/>
              <a:t>n</a:t>
            </a:r>
            <a:r>
              <a:rPr sz="4100" dirty="0"/>
              <a:t>e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5148071" y="1552955"/>
            <a:ext cx="3528060" cy="4109085"/>
          </a:xfrm>
          <a:custGeom>
            <a:avLst/>
            <a:gdLst/>
            <a:ahLst/>
            <a:cxnLst/>
            <a:rect l="l" t="t" r="r" b="b"/>
            <a:pathLst>
              <a:path w="3528059" h="4109085">
                <a:moveTo>
                  <a:pt x="3528060" y="0"/>
                </a:moveTo>
                <a:lnTo>
                  <a:pt x="0" y="0"/>
                </a:lnTo>
                <a:lnTo>
                  <a:pt x="0" y="4108704"/>
                </a:lnTo>
                <a:lnTo>
                  <a:pt x="3528060" y="4108704"/>
                </a:lnTo>
                <a:lnTo>
                  <a:pt x="3528060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0872" y="1570482"/>
            <a:ext cx="269049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Overview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Popularity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Systems: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000" spc="-5" dirty="0">
                <a:latin typeface="Calibri"/>
                <a:cs typeface="Calibri"/>
              </a:rPr>
              <a:t>Dynamo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2000" spc="-20" dirty="0">
                <a:latin typeface="Calibri"/>
                <a:cs typeface="Calibri"/>
              </a:rPr>
              <a:t>BigTable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Riak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HBase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Cassandra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Redis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MongoDB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1123" y="1557527"/>
            <a:ext cx="4692650" cy="4061460"/>
            <a:chOff x="611123" y="1557527"/>
            <a:chExt cx="4692650" cy="4061460"/>
          </a:xfrm>
        </p:grpSpPr>
        <p:sp>
          <p:nvSpPr>
            <p:cNvPr id="6" name="object 6"/>
            <p:cNvSpPr/>
            <p:nvPr/>
          </p:nvSpPr>
          <p:spPr>
            <a:xfrm>
              <a:off x="611124" y="1557527"/>
              <a:ext cx="4692650" cy="3023870"/>
            </a:xfrm>
            <a:custGeom>
              <a:avLst/>
              <a:gdLst/>
              <a:ahLst/>
              <a:cxnLst/>
              <a:rect l="l" t="t" r="r" b="b"/>
              <a:pathLst>
                <a:path w="4692650" h="3023870">
                  <a:moveTo>
                    <a:pt x="4177284" y="94361"/>
                  </a:moveTo>
                  <a:lnTo>
                    <a:pt x="4169854" y="57658"/>
                  </a:lnTo>
                  <a:lnTo>
                    <a:pt x="4149623" y="27660"/>
                  </a:lnTo>
                  <a:lnTo>
                    <a:pt x="4119626" y="7429"/>
                  </a:lnTo>
                  <a:lnTo>
                    <a:pt x="4082923" y="0"/>
                  </a:lnTo>
                  <a:lnTo>
                    <a:pt x="94335" y="0"/>
                  </a:lnTo>
                  <a:lnTo>
                    <a:pt x="57607" y="7429"/>
                  </a:lnTo>
                  <a:lnTo>
                    <a:pt x="27622" y="27660"/>
                  </a:lnTo>
                  <a:lnTo>
                    <a:pt x="7404" y="57658"/>
                  </a:lnTo>
                  <a:lnTo>
                    <a:pt x="0" y="94361"/>
                  </a:lnTo>
                  <a:lnTo>
                    <a:pt x="0" y="848995"/>
                  </a:lnTo>
                  <a:lnTo>
                    <a:pt x="7404" y="885710"/>
                  </a:lnTo>
                  <a:lnTo>
                    <a:pt x="27622" y="915708"/>
                  </a:lnTo>
                  <a:lnTo>
                    <a:pt x="57607" y="935939"/>
                  </a:lnTo>
                  <a:lnTo>
                    <a:pt x="94335" y="943356"/>
                  </a:lnTo>
                  <a:lnTo>
                    <a:pt x="4082923" y="943356"/>
                  </a:lnTo>
                  <a:lnTo>
                    <a:pt x="4119626" y="935939"/>
                  </a:lnTo>
                  <a:lnTo>
                    <a:pt x="4149623" y="915708"/>
                  </a:lnTo>
                  <a:lnTo>
                    <a:pt x="4169854" y="885710"/>
                  </a:lnTo>
                  <a:lnTo>
                    <a:pt x="4177284" y="848995"/>
                  </a:lnTo>
                  <a:lnTo>
                    <a:pt x="4177284" y="94361"/>
                  </a:lnTo>
                  <a:close/>
                </a:path>
                <a:path w="4692650" h="3023870">
                  <a:moveTo>
                    <a:pt x="4692383" y="2077212"/>
                  </a:moveTo>
                  <a:lnTo>
                    <a:pt x="4032504" y="2077212"/>
                  </a:lnTo>
                  <a:lnTo>
                    <a:pt x="4032504" y="3023616"/>
                  </a:lnTo>
                  <a:lnTo>
                    <a:pt x="4692383" y="3023616"/>
                  </a:lnTo>
                  <a:lnTo>
                    <a:pt x="4692383" y="2077212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55" y="1725167"/>
              <a:ext cx="664463" cy="6080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1123" y="2595372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1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79"/>
                  </a:lnTo>
                  <a:lnTo>
                    <a:pt x="4082796" y="944879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1"/>
                  </a:lnTo>
                  <a:lnTo>
                    <a:pt x="4177284" y="94487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" y="2778252"/>
              <a:ext cx="559307" cy="5806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1123" y="3634739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7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80"/>
                  </a:lnTo>
                  <a:lnTo>
                    <a:pt x="4082796" y="944880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2"/>
                  </a:lnTo>
                  <a:lnTo>
                    <a:pt x="4177284" y="94487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3" y="3726179"/>
              <a:ext cx="675132" cy="762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1123" y="4674107"/>
              <a:ext cx="4177665" cy="944880"/>
            </a:xfrm>
            <a:custGeom>
              <a:avLst/>
              <a:gdLst/>
              <a:ahLst/>
              <a:cxnLst/>
              <a:rect l="l" t="t" r="r" b="b"/>
              <a:pathLst>
                <a:path w="4177665" h="944879">
                  <a:moveTo>
                    <a:pt x="4082796" y="0"/>
                  </a:moveTo>
                  <a:lnTo>
                    <a:pt x="94488" y="0"/>
                  </a:lnTo>
                  <a:lnTo>
                    <a:pt x="57708" y="7423"/>
                  </a:lnTo>
                  <a:lnTo>
                    <a:pt x="27674" y="27670"/>
                  </a:lnTo>
                  <a:lnTo>
                    <a:pt x="7425" y="57703"/>
                  </a:lnTo>
                  <a:lnTo>
                    <a:pt x="0" y="94488"/>
                  </a:lnTo>
                  <a:lnTo>
                    <a:pt x="0" y="850392"/>
                  </a:lnTo>
                  <a:lnTo>
                    <a:pt x="7425" y="887176"/>
                  </a:lnTo>
                  <a:lnTo>
                    <a:pt x="27674" y="917209"/>
                  </a:lnTo>
                  <a:lnTo>
                    <a:pt x="57708" y="937456"/>
                  </a:lnTo>
                  <a:lnTo>
                    <a:pt x="94488" y="944880"/>
                  </a:lnTo>
                  <a:lnTo>
                    <a:pt x="4082796" y="944880"/>
                  </a:lnTo>
                  <a:lnTo>
                    <a:pt x="4119580" y="937456"/>
                  </a:lnTo>
                  <a:lnTo>
                    <a:pt x="4149613" y="917209"/>
                  </a:lnTo>
                  <a:lnTo>
                    <a:pt x="4169860" y="887176"/>
                  </a:lnTo>
                  <a:lnTo>
                    <a:pt x="4177284" y="850392"/>
                  </a:lnTo>
                  <a:lnTo>
                    <a:pt x="4177284" y="94488"/>
                  </a:lnTo>
                  <a:lnTo>
                    <a:pt x="4169860" y="57703"/>
                  </a:lnTo>
                  <a:lnTo>
                    <a:pt x="4149613" y="27670"/>
                  </a:lnTo>
                  <a:lnTo>
                    <a:pt x="4119580" y="7423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207010">
              <a:lnSpc>
                <a:spcPts val="2420"/>
              </a:lnSpc>
              <a:spcBef>
                <a:spcPts val="359"/>
              </a:spcBef>
            </a:pPr>
            <a:r>
              <a:rPr spc="-5" dirty="0"/>
              <a:t>NoSQL </a:t>
            </a:r>
            <a:r>
              <a:rPr spc="-10" dirty="0"/>
              <a:t>Foundations </a:t>
            </a:r>
            <a:r>
              <a:rPr spc="-5" dirty="0"/>
              <a:t>and </a:t>
            </a:r>
            <a:r>
              <a:rPr spc="-484" dirty="0"/>
              <a:t> </a:t>
            </a:r>
            <a:r>
              <a:rPr spc="-10" dirty="0"/>
              <a:t>Motivation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/>
          </a:p>
          <a:p>
            <a:pPr marL="12700">
              <a:lnSpc>
                <a:spcPts val="2535"/>
              </a:lnSpc>
            </a:pPr>
            <a:r>
              <a:rPr spc="-5" dirty="0"/>
              <a:t>The</a:t>
            </a:r>
            <a:r>
              <a:rPr spc="-10" dirty="0"/>
              <a:t> </a:t>
            </a:r>
            <a:r>
              <a:rPr spc="-5" dirty="0"/>
              <a:t>NoSQL</a:t>
            </a:r>
            <a:r>
              <a:rPr spc="-15" dirty="0"/>
              <a:t> </a:t>
            </a:r>
            <a:r>
              <a:rPr spc="-35" dirty="0"/>
              <a:t>Toolbox:</a:t>
            </a:r>
          </a:p>
          <a:p>
            <a:pPr marL="12700">
              <a:lnSpc>
                <a:spcPts val="2535"/>
              </a:lnSpc>
            </a:pPr>
            <a:r>
              <a:rPr spc="-5" dirty="0"/>
              <a:t>Common</a:t>
            </a:r>
            <a:r>
              <a:rPr spc="-10" dirty="0"/>
              <a:t> </a:t>
            </a:r>
            <a:r>
              <a:rPr spc="-30" dirty="0"/>
              <a:t>Techniques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/>
          </a:p>
          <a:p>
            <a:pPr marL="12700" marR="833755">
              <a:lnSpc>
                <a:spcPts val="2420"/>
              </a:lnSpc>
              <a:spcBef>
                <a:spcPts val="5"/>
              </a:spcBef>
            </a:pPr>
            <a:r>
              <a:rPr spc="-5" dirty="0"/>
              <a:t>NoSQL </a:t>
            </a:r>
            <a:r>
              <a:rPr spc="-20" dirty="0"/>
              <a:t>Systems </a:t>
            </a:r>
            <a:r>
              <a:rPr spc="-5" dirty="0"/>
              <a:t>&amp; </a:t>
            </a:r>
            <a:r>
              <a:rPr dirty="0"/>
              <a:t> </a:t>
            </a:r>
            <a:r>
              <a:rPr spc="-5" dirty="0"/>
              <a:t>Decision</a:t>
            </a:r>
            <a:r>
              <a:rPr spc="-55" dirty="0"/>
              <a:t> </a:t>
            </a:r>
            <a:r>
              <a:rPr spc="-10" dirty="0"/>
              <a:t>Guidance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/>
          </a:p>
          <a:p>
            <a:pPr marL="12700" marR="5080">
              <a:lnSpc>
                <a:spcPts val="2420"/>
              </a:lnSpc>
            </a:pPr>
            <a:r>
              <a:rPr spc="-10" dirty="0"/>
              <a:t>Scalable</a:t>
            </a:r>
            <a:r>
              <a:rPr spc="10" dirty="0"/>
              <a:t> </a:t>
            </a:r>
            <a:r>
              <a:rPr spc="-10" dirty="0"/>
              <a:t>Real-Time </a:t>
            </a:r>
            <a:r>
              <a:rPr spc="-5" dirty="0"/>
              <a:t> </a:t>
            </a:r>
            <a:r>
              <a:rPr spc="-10" dirty="0"/>
              <a:t>Databases</a:t>
            </a:r>
            <a:r>
              <a:rPr spc="-35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5" dirty="0"/>
              <a:t>Processing</a:t>
            </a: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6" y="4847844"/>
            <a:ext cx="559307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684904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NoSQL</a:t>
            </a:r>
            <a:r>
              <a:rPr sz="4100" spc="-160" dirty="0"/>
              <a:t> </a:t>
            </a:r>
            <a:r>
              <a:rPr sz="4100" spc="-35" dirty="0"/>
              <a:t>Landscape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255828" y="2005710"/>
            <a:ext cx="1344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E3552"/>
                </a:solidFill>
                <a:latin typeface="Calibri"/>
                <a:cs typeface="Calibri"/>
              </a:rPr>
              <a:t>Document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1867" y="4902834"/>
            <a:ext cx="80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E3552"/>
                </a:solidFill>
                <a:latin typeface="Calibri"/>
                <a:cs typeface="Calibri"/>
              </a:rPr>
              <a:t>Gra</a:t>
            </a:r>
            <a:r>
              <a:rPr sz="2400" b="1" spc="-10" dirty="0">
                <a:solidFill>
                  <a:srgbClr val="1E3552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1E3552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1490" y="3581780"/>
            <a:ext cx="130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E3552"/>
                </a:solidFill>
                <a:latin typeface="Calibri"/>
                <a:cs typeface="Calibri"/>
              </a:rPr>
              <a:t>Key-Value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020" y="2625598"/>
            <a:ext cx="7534909" cy="3684270"/>
            <a:chOff x="160020" y="2625598"/>
            <a:chExt cx="7534909" cy="36842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0487" y="3594284"/>
              <a:ext cx="1504188" cy="4862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0" y="5116068"/>
              <a:ext cx="807719" cy="7589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537" y="2625598"/>
              <a:ext cx="1876223" cy="547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80" y="3070860"/>
              <a:ext cx="1528571" cy="15285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6920" y="5472683"/>
              <a:ext cx="1686666" cy="4674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" y="4258055"/>
              <a:ext cx="1834895" cy="13106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6858" y="4271309"/>
              <a:ext cx="1202959" cy="380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3199" y="5862827"/>
              <a:ext cx="1802631" cy="44653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928866" y="5349646"/>
            <a:ext cx="1818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A2171E"/>
                </a:solidFill>
                <a:latin typeface="Tahoma"/>
                <a:cs typeface="Tahoma"/>
              </a:rPr>
              <a:t>Project</a:t>
            </a:r>
            <a:r>
              <a:rPr sz="1800" spc="-80" dirty="0">
                <a:solidFill>
                  <a:srgbClr val="A2171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A2171E"/>
                </a:solidFill>
                <a:latin typeface="Tahoma"/>
                <a:cs typeface="Tahoma"/>
              </a:rPr>
              <a:t>Voldemort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83808" y="1304544"/>
            <a:ext cx="2472055" cy="1365885"/>
            <a:chOff x="6083808" y="1304544"/>
            <a:chExt cx="2472055" cy="1365885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8624" y="1833372"/>
              <a:ext cx="1277112" cy="8366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3808" y="1304544"/>
              <a:ext cx="2272284" cy="54102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239322" y="1467611"/>
            <a:ext cx="6581775" cy="5111750"/>
            <a:chOff x="2239322" y="1467611"/>
            <a:chExt cx="6581775" cy="511175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4544" y="3973067"/>
              <a:ext cx="2802636" cy="13670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3736" y="4213860"/>
              <a:ext cx="1027176" cy="10271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51944" y="5768340"/>
              <a:ext cx="752559" cy="8107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58995" y="1467611"/>
              <a:ext cx="1067779" cy="6980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39322" y="1510041"/>
              <a:ext cx="1622183" cy="9986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15181" y="2266290"/>
              <a:ext cx="699053" cy="51180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462017" y="2212085"/>
            <a:ext cx="2612390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36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B4976"/>
                </a:solidFill>
                <a:latin typeface="Tahoma"/>
                <a:cs typeface="Tahoma"/>
              </a:rPr>
              <a:t>Google</a:t>
            </a:r>
            <a:endParaRPr sz="1800">
              <a:latin typeface="Tahoma"/>
              <a:cs typeface="Tahoma"/>
            </a:endParaRPr>
          </a:p>
          <a:p>
            <a:pPr marL="1623695">
              <a:lnSpc>
                <a:spcPct val="100000"/>
              </a:lnSpc>
            </a:pPr>
            <a:r>
              <a:rPr sz="1800" spc="-5" dirty="0">
                <a:solidFill>
                  <a:srgbClr val="2B4976"/>
                </a:solidFill>
                <a:latin typeface="Tahoma"/>
                <a:cs typeface="Tahoma"/>
              </a:rPr>
              <a:t>Datasto</a:t>
            </a:r>
            <a:r>
              <a:rPr sz="1800" spc="-20" dirty="0">
                <a:solidFill>
                  <a:srgbClr val="2B4976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2B4976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400" b="1" spc="-10" dirty="0">
                <a:solidFill>
                  <a:srgbClr val="1E3552"/>
                </a:solidFill>
                <a:latin typeface="Calibri"/>
                <a:cs typeface="Calibri"/>
              </a:rPr>
              <a:t>Wide</a:t>
            </a:r>
            <a:r>
              <a:rPr sz="2400" b="1" spc="-30" dirty="0">
                <a:solidFill>
                  <a:srgbClr val="1E355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E3552"/>
                </a:solidFill>
                <a:latin typeface="Calibri"/>
                <a:cs typeface="Calibri"/>
              </a:rPr>
              <a:t>Column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-27432" y="1610916"/>
            <a:ext cx="9199245" cy="5253355"/>
            <a:chOff x="-27432" y="1610916"/>
            <a:chExt cx="9199245" cy="5253355"/>
          </a:xfrm>
        </p:grpSpPr>
        <p:sp>
          <p:nvSpPr>
            <p:cNvPr id="28" name="object 28"/>
            <p:cNvSpPr/>
            <p:nvPr/>
          </p:nvSpPr>
          <p:spPr>
            <a:xfrm>
              <a:off x="0" y="1638348"/>
              <a:ext cx="4238625" cy="4378960"/>
            </a:xfrm>
            <a:custGeom>
              <a:avLst/>
              <a:gdLst/>
              <a:ahLst/>
              <a:cxnLst/>
              <a:rect l="l" t="t" r="r" b="b"/>
              <a:pathLst>
                <a:path w="4238625" h="4378960">
                  <a:moveTo>
                    <a:pt x="974686" y="4378403"/>
                  </a:moveTo>
                  <a:lnTo>
                    <a:pt x="1015005" y="4340792"/>
                  </a:lnTo>
                  <a:lnTo>
                    <a:pt x="1055317" y="4303207"/>
                  </a:lnTo>
                  <a:lnTo>
                    <a:pt x="1095612" y="4265675"/>
                  </a:lnTo>
                  <a:lnTo>
                    <a:pt x="1135883" y="4228220"/>
                  </a:lnTo>
                  <a:lnTo>
                    <a:pt x="1176122" y="4190870"/>
                  </a:lnTo>
                  <a:lnTo>
                    <a:pt x="1216320" y="4153650"/>
                  </a:lnTo>
                  <a:lnTo>
                    <a:pt x="1256470" y="4116586"/>
                  </a:lnTo>
                  <a:lnTo>
                    <a:pt x="1296562" y="4079704"/>
                  </a:lnTo>
                  <a:lnTo>
                    <a:pt x="1336589" y="4043031"/>
                  </a:lnTo>
                  <a:lnTo>
                    <a:pt x="1376543" y="4006592"/>
                  </a:lnTo>
                  <a:lnTo>
                    <a:pt x="1416415" y="3970413"/>
                  </a:lnTo>
                  <a:lnTo>
                    <a:pt x="1456196" y="3934521"/>
                  </a:lnTo>
                  <a:lnTo>
                    <a:pt x="1495880" y="3898941"/>
                  </a:lnTo>
                  <a:lnTo>
                    <a:pt x="1535457" y="3863700"/>
                  </a:lnTo>
                  <a:lnTo>
                    <a:pt x="1574920" y="3828823"/>
                  </a:lnTo>
                  <a:lnTo>
                    <a:pt x="1614260" y="3794337"/>
                  </a:lnTo>
                  <a:lnTo>
                    <a:pt x="1653469" y="3760267"/>
                  </a:lnTo>
                  <a:lnTo>
                    <a:pt x="1692539" y="3726640"/>
                  </a:lnTo>
                  <a:lnTo>
                    <a:pt x="1731461" y="3693482"/>
                  </a:lnTo>
                  <a:lnTo>
                    <a:pt x="1770227" y="3660819"/>
                  </a:lnTo>
                  <a:lnTo>
                    <a:pt x="1808830" y="3628676"/>
                  </a:lnTo>
                  <a:lnTo>
                    <a:pt x="1847260" y="3597080"/>
                  </a:lnTo>
                  <a:lnTo>
                    <a:pt x="1885510" y="3566057"/>
                  </a:lnTo>
                  <a:lnTo>
                    <a:pt x="1923572" y="3535633"/>
                  </a:lnTo>
                  <a:lnTo>
                    <a:pt x="1961436" y="3505833"/>
                  </a:lnTo>
                  <a:lnTo>
                    <a:pt x="1999096" y="3476685"/>
                  </a:lnTo>
                  <a:lnTo>
                    <a:pt x="2036542" y="3448214"/>
                  </a:lnTo>
                  <a:lnTo>
                    <a:pt x="2073767" y="3420445"/>
                  </a:lnTo>
                  <a:lnTo>
                    <a:pt x="2110762" y="3393406"/>
                  </a:lnTo>
                  <a:lnTo>
                    <a:pt x="2147519" y="3367122"/>
                  </a:lnTo>
                  <a:lnTo>
                    <a:pt x="2184031" y="3341619"/>
                  </a:lnTo>
                  <a:lnTo>
                    <a:pt x="2220287" y="3316923"/>
                  </a:lnTo>
                  <a:lnTo>
                    <a:pt x="2256282" y="3293061"/>
                  </a:lnTo>
                  <a:lnTo>
                    <a:pt x="2305703" y="3262058"/>
                  </a:lnTo>
                  <a:lnTo>
                    <a:pt x="2355301" y="3233385"/>
                  </a:lnTo>
                  <a:lnTo>
                    <a:pt x="2405002" y="3206862"/>
                  </a:lnTo>
                  <a:lnTo>
                    <a:pt x="2454733" y="3182313"/>
                  </a:lnTo>
                  <a:lnTo>
                    <a:pt x="2504419" y="3159558"/>
                  </a:lnTo>
                  <a:lnTo>
                    <a:pt x="2553985" y="3138420"/>
                  </a:lnTo>
                  <a:lnTo>
                    <a:pt x="2603359" y="3118722"/>
                  </a:lnTo>
                  <a:lnTo>
                    <a:pt x="2652465" y="3100284"/>
                  </a:lnTo>
                  <a:lnTo>
                    <a:pt x="2701230" y="3082930"/>
                  </a:lnTo>
                  <a:lnTo>
                    <a:pt x="2749579" y="3066480"/>
                  </a:lnTo>
                  <a:lnTo>
                    <a:pt x="2797440" y="3050758"/>
                  </a:lnTo>
                  <a:lnTo>
                    <a:pt x="2844736" y="3035584"/>
                  </a:lnTo>
                  <a:lnTo>
                    <a:pt x="2891395" y="3020782"/>
                  </a:lnTo>
                  <a:lnTo>
                    <a:pt x="2937342" y="3006173"/>
                  </a:lnTo>
                  <a:lnTo>
                    <a:pt x="2982503" y="2991578"/>
                  </a:lnTo>
                  <a:lnTo>
                    <a:pt x="3026805" y="2976821"/>
                  </a:lnTo>
                  <a:lnTo>
                    <a:pt x="3070172" y="2961723"/>
                  </a:lnTo>
                  <a:lnTo>
                    <a:pt x="3112531" y="2946107"/>
                  </a:lnTo>
                  <a:lnTo>
                    <a:pt x="3153809" y="2929793"/>
                  </a:lnTo>
                  <a:lnTo>
                    <a:pt x="3193930" y="2912605"/>
                  </a:lnTo>
                  <a:lnTo>
                    <a:pt x="3232820" y="2894363"/>
                  </a:lnTo>
                  <a:lnTo>
                    <a:pt x="3270406" y="2874891"/>
                  </a:lnTo>
                  <a:lnTo>
                    <a:pt x="3306614" y="2854010"/>
                  </a:lnTo>
                  <a:lnTo>
                    <a:pt x="3341370" y="2831543"/>
                  </a:lnTo>
                  <a:lnTo>
                    <a:pt x="3541508" y="2650026"/>
                  </a:lnTo>
                  <a:lnTo>
                    <a:pt x="3716702" y="2432588"/>
                  </a:lnTo>
                  <a:lnTo>
                    <a:pt x="3840914" y="2250131"/>
                  </a:lnTo>
                  <a:lnTo>
                    <a:pt x="3888104" y="2173556"/>
                  </a:lnTo>
                  <a:lnTo>
                    <a:pt x="3928800" y="2127207"/>
                  </a:lnTo>
                  <a:lnTo>
                    <a:pt x="3969652" y="2084806"/>
                  </a:lnTo>
                  <a:lnTo>
                    <a:pt x="4009966" y="2045641"/>
                  </a:lnTo>
                  <a:lnTo>
                    <a:pt x="4049049" y="2009000"/>
                  </a:lnTo>
                  <a:lnTo>
                    <a:pt x="4086206" y="1974170"/>
                  </a:lnTo>
                  <a:lnTo>
                    <a:pt x="4120744" y="1940439"/>
                  </a:lnTo>
                  <a:lnTo>
                    <a:pt x="4151969" y="1907095"/>
                  </a:lnTo>
                  <a:lnTo>
                    <a:pt x="4179187" y="1873426"/>
                  </a:lnTo>
                  <a:lnTo>
                    <a:pt x="4201705" y="1838719"/>
                  </a:lnTo>
                  <a:lnTo>
                    <a:pt x="4218827" y="1802263"/>
                  </a:lnTo>
                  <a:lnTo>
                    <a:pt x="4229862" y="1763346"/>
                  </a:lnTo>
                  <a:lnTo>
                    <a:pt x="4235494" y="1724127"/>
                  </a:lnTo>
                  <a:lnTo>
                    <a:pt x="4238058" y="1681278"/>
                  </a:lnTo>
                  <a:lnTo>
                    <a:pt x="4237390" y="1635852"/>
                  </a:lnTo>
                  <a:lnTo>
                    <a:pt x="4233328" y="1588899"/>
                  </a:lnTo>
                  <a:lnTo>
                    <a:pt x="4225708" y="1541475"/>
                  </a:lnTo>
                  <a:lnTo>
                    <a:pt x="4214368" y="1494630"/>
                  </a:lnTo>
                  <a:lnTo>
                    <a:pt x="4199143" y="1449417"/>
                  </a:lnTo>
                  <a:lnTo>
                    <a:pt x="4179871" y="1406890"/>
                  </a:lnTo>
                  <a:lnTo>
                    <a:pt x="4156388" y="1368100"/>
                  </a:lnTo>
                  <a:lnTo>
                    <a:pt x="4128532" y="1334100"/>
                  </a:lnTo>
                  <a:lnTo>
                    <a:pt x="4096139" y="1305944"/>
                  </a:lnTo>
                  <a:lnTo>
                    <a:pt x="4059047" y="1284683"/>
                  </a:lnTo>
                  <a:lnTo>
                    <a:pt x="3990285" y="1268287"/>
                  </a:lnTo>
                  <a:lnTo>
                    <a:pt x="3949564" y="1266511"/>
                  </a:lnTo>
                  <a:lnTo>
                    <a:pt x="3905291" y="1268222"/>
                  </a:lnTo>
                  <a:lnTo>
                    <a:pt x="3857974" y="1272828"/>
                  </a:lnTo>
                  <a:lnTo>
                    <a:pt x="3808120" y="1279733"/>
                  </a:lnTo>
                  <a:lnTo>
                    <a:pt x="3756235" y="1288344"/>
                  </a:lnTo>
                  <a:lnTo>
                    <a:pt x="3702827" y="1298065"/>
                  </a:lnTo>
                  <a:lnTo>
                    <a:pt x="3648403" y="1308303"/>
                  </a:lnTo>
                  <a:lnTo>
                    <a:pt x="3593469" y="1318463"/>
                  </a:lnTo>
                  <a:lnTo>
                    <a:pt x="3538532" y="1327951"/>
                  </a:lnTo>
                  <a:lnTo>
                    <a:pt x="3484100" y="1336171"/>
                  </a:lnTo>
                  <a:lnTo>
                    <a:pt x="3430679" y="1342531"/>
                  </a:lnTo>
                  <a:lnTo>
                    <a:pt x="3378776" y="1346435"/>
                  </a:lnTo>
                  <a:lnTo>
                    <a:pt x="3328898" y="1347290"/>
                  </a:lnTo>
                  <a:lnTo>
                    <a:pt x="3281553" y="1344500"/>
                  </a:lnTo>
                  <a:lnTo>
                    <a:pt x="3229438" y="1337601"/>
                  </a:lnTo>
                  <a:lnTo>
                    <a:pt x="3178038" y="1328068"/>
                  </a:lnTo>
                  <a:lnTo>
                    <a:pt x="3127276" y="1316239"/>
                  </a:lnTo>
                  <a:lnTo>
                    <a:pt x="3077078" y="1302451"/>
                  </a:lnTo>
                  <a:lnTo>
                    <a:pt x="3027368" y="1287039"/>
                  </a:lnTo>
                  <a:lnTo>
                    <a:pt x="2978071" y="1270341"/>
                  </a:lnTo>
                  <a:lnTo>
                    <a:pt x="2929112" y="1252695"/>
                  </a:lnTo>
                  <a:lnTo>
                    <a:pt x="2880415" y="1234436"/>
                  </a:lnTo>
                  <a:lnTo>
                    <a:pt x="2831905" y="1215901"/>
                  </a:lnTo>
                  <a:lnTo>
                    <a:pt x="2783507" y="1197428"/>
                  </a:lnTo>
                  <a:lnTo>
                    <a:pt x="2735146" y="1179353"/>
                  </a:lnTo>
                  <a:lnTo>
                    <a:pt x="2686746" y="1162013"/>
                  </a:lnTo>
                  <a:lnTo>
                    <a:pt x="2638232" y="1145745"/>
                  </a:lnTo>
                  <a:lnTo>
                    <a:pt x="2589530" y="1130886"/>
                  </a:lnTo>
                  <a:lnTo>
                    <a:pt x="2542812" y="1118777"/>
                  </a:lnTo>
                  <a:lnTo>
                    <a:pt x="2494135" y="1108400"/>
                  </a:lnTo>
                  <a:lnTo>
                    <a:pt x="2444007" y="1099360"/>
                  </a:lnTo>
                  <a:lnTo>
                    <a:pt x="2392936" y="1091263"/>
                  </a:lnTo>
                  <a:lnTo>
                    <a:pt x="2341433" y="1083712"/>
                  </a:lnTo>
                  <a:lnTo>
                    <a:pt x="2290005" y="1076314"/>
                  </a:lnTo>
                  <a:lnTo>
                    <a:pt x="2239161" y="1068674"/>
                  </a:lnTo>
                  <a:lnTo>
                    <a:pt x="2189411" y="1060396"/>
                  </a:lnTo>
                  <a:lnTo>
                    <a:pt x="2141263" y="1051086"/>
                  </a:lnTo>
                  <a:lnTo>
                    <a:pt x="2095227" y="1040349"/>
                  </a:lnTo>
                  <a:lnTo>
                    <a:pt x="2051810" y="1027790"/>
                  </a:lnTo>
                  <a:lnTo>
                    <a:pt x="2011523" y="1013013"/>
                  </a:lnTo>
                  <a:lnTo>
                    <a:pt x="1974874" y="995626"/>
                  </a:lnTo>
                  <a:lnTo>
                    <a:pt x="1942371" y="975231"/>
                  </a:lnTo>
                  <a:lnTo>
                    <a:pt x="1893196" y="923299"/>
                  </a:lnTo>
                  <a:lnTo>
                    <a:pt x="1871181" y="854034"/>
                  </a:lnTo>
                  <a:lnTo>
                    <a:pt x="1868170" y="814272"/>
                  </a:lnTo>
                  <a:lnTo>
                    <a:pt x="1868941" y="772003"/>
                  </a:lnTo>
                  <a:lnTo>
                    <a:pt x="1872332" y="727909"/>
                  </a:lnTo>
                  <a:lnTo>
                    <a:pt x="1877181" y="682674"/>
                  </a:lnTo>
                  <a:lnTo>
                    <a:pt x="1882327" y="636983"/>
                  </a:lnTo>
                  <a:lnTo>
                    <a:pt x="1886608" y="591518"/>
                  </a:lnTo>
                  <a:lnTo>
                    <a:pt x="1888861" y="546963"/>
                  </a:lnTo>
                  <a:lnTo>
                    <a:pt x="1887925" y="504003"/>
                  </a:lnTo>
                  <a:lnTo>
                    <a:pt x="1882638" y="463320"/>
                  </a:lnTo>
                  <a:lnTo>
                    <a:pt x="1871839" y="425598"/>
                  </a:lnTo>
                  <a:lnTo>
                    <a:pt x="1854364" y="391522"/>
                  </a:lnTo>
                  <a:lnTo>
                    <a:pt x="1829054" y="361774"/>
                  </a:lnTo>
                  <a:lnTo>
                    <a:pt x="1765040" y="317551"/>
                  </a:lnTo>
                  <a:lnTo>
                    <a:pt x="1725239" y="298243"/>
                  </a:lnTo>
                  <a:lnTo>
                    <a:pt x="1681146" y="280596"/>
                  </a:lnTo>
                  <a:lnTo>
                    <a:pt x="1633439" y="264453"/>
                  </a:lnTo>
                  <a:lnTo>
                    <a:pt x="1582796" y="249657"/>
                  </a:lnTo>
                  <a:lnTo>
                    <a:pt x="1529897" y="236052"/>
                  </a:lnTo>
                  <a:lnTo>
                    <a:pt x="1475418" y="223480"/>
                  </a:lnTo>
                  <a:lnTo>
                    <a:pt x="1420038" y="211786"/>
                  </a:lnTo>
                  <a:lnTo>
                    <a:pt x="1364435" y="200813"/>
                  </a:lnTo>
                  <a:lnTo>
                    <a:pt x="1309289" y="190403"/>
                  </a:lnTo>
                  <a:lnTo>
                    <a:pt x="1255276" y="180400"/>
                  </a:lnTo>
                  <a:lnTo>
                    <a:pt x="1203075" y="170649"/>
                  </a:lnTo>
                  <a:lnTo>
                    <a:pt x="1153364" y="160991"/>
                  </a:lnTo>
                  <a:lnTo>
                    <a:pt x="1106822" y="151270"/>
                  </a:lnTo>
                  <a:lnTo>
                    <a:pt x="1064127" y="141330"/>
                  </a:lnTo>
                  <a:lnTo>
                    <a:pt x="1025956" y="131015"/>
                  </a:lnTo>
                  <a:lnTo>
                    <a:pt x="970296" y="112353"/>
                  </a:lnTo>
                  <a:lnTo>
                    <a:pt x="923291" y="92804"/>
                  </a:lnTo>
                  <a:lnTo>
                    <a:pt x="882916" y="73188"/>
                  </a:lnTo>
                  <a:lnTo>
                    <a:pt x="847147" y="54325"/>
                  </a:lnTo>
                  <a:lnTo>
                    <a:pt x="813958" y="37035"/>
                  </a:lnTo>
                  <a:lnTo>
                    <a:pt x="781325" y="22137"/>
                  </a:lnTo>
                  <a:lnTo>
                    <a:pt x="747222" y="10452"/>
                  </a:lnTo>
                  <a:lnTo>
                    <a:pt x="709625" y="2800"/>
                  </a:lnTo>
                  <a:lnTo>
                    <a:pt x="666509" y="0"/>
                  </a:lnTo>
                  <a:lnTo>
                    <a:pt x="615848" y="2872"/>
                  </a:lnTo>
                  <a:lnTo>
                    <a:pt x="538779" y="15637"/>
                  </a:lnTo>
                  <a:lnTo>
                    <a:pt x="497738" y="25361"/>
                  </a:lnTo>
                  <a:lnTo>
                    <a:pt x="455193" y="37090"/>
                  </a:lnTo>
                  <a:lnTo>
                    <a:pt x="411271" y="50657"/>
                  </a:lnTo>
                  <a:lnTo>
                    <a:pt x="366095" y="65894"/>
                  </a:lnTo>
                  <a:lnTo>
                    <a:pt x="319791" y="82635"/>
                  </a:lnTo>
                  <a:lnTo>
                    <a:pt x="272485" y="100713"/>
                  </a:lnTo>
                  <a:lnTo>
                    <a:pt x="224302" y="119961"/>
                  </a:lnTo>
                  <a:lnTo>
                    <a:pt x="175367" y="140210"/>
                  </a:lnTo>
                  <a:lnTo>
                    <a:pt x="125805" y="161296"/>
                  </a:lnTo>
                  <a:lnTo>
                    <a:pt x="75742" y="183049"/>
                  </a:lnTo>
                  <a:lnTo>
                    <a:pt x="25304" y="205304"/>
                  </a:lnTo>
                  <a:lnTo>
                    <a:pt x="0" y="216580"/>
                  </a:lnTo>
                </a:path>
              </a:pathLst>
            </a:custGeom>
            <a:ln w="54864">
              <a:solidFill>
                <a:srgbClr val="1E35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30651" y="4657344"/>
              <a:ext cx="4787265" cy="2179320"/>
            </a:xfrm>
            <a:custGeom>
              <a:avLst/>
              <a:gdLst/>
              <a:ahLst/>
              <a:cxnLst/>
              <a:rect l="l" t="t" r="r" b="b"/>
              <a:pathLst>
                <a:path w="4787265" h="2179320">
                  <a:moveTo>
                    <a:pt x="0" y="0"/>
                  </a:moveTo>
                  <a:lnTo>
                    <a:pt x="50007" y="28130"/>
                  </a:lnTo>
                  <a:lnTo>
                    <a:pt x="99918" y="56145"/>
                  </a:lnTo>
                  <a:lnTo>
                    <a:pt x="149633" y="83931"/>
                  </a:lnTo>
                  <a:lnTo>
                    <a:pt x="199052" y="111372"/>
                  </a:lnTo>
                  <a:lnTo>
                    <a:pt x="248077" y="138354"/>
                  </a:lnTo>
                  <a:lnTo>
                    <a:pt x="296606" y="164763"/>
                  </a:lnTo>
                  <a:lnTo>
                    <a:pt x="344542" y="190483"/>
                  </a:lnTo>
                  <a:lnTo>
                    <a:pt x="391785" y="215399"/>
                  </a:lnTo>
                  <a:lnTo>
                    <a:pt x="438234" y="239397"/>
                  </a:lnTo>
                  <a:lnTo>
                    <a:pt x="483792" y="262362"/>
                  </a:lnTo>
                  <a:lnTo>
                    <a:pt x="528358" y="284180"/>
                  </a:lnTo>
                  <a:lnTo>
                    <a:pt x="571834" y="304735"/>
                  </a:lnTo>
                  <a:lnTo>
                    <a:pt x="614118" y="323913"/>
                  </a:lnTo>
                  <a:lnTo>
                    <a:pt x="655113" y="341598"/>
                  </a:lnTo>
                  <a:lnTo>
                    <a:pt x="694719" y="357677"/>
                  </a:lnTo>
                  <a:lnTo>
                    <a:pt x="732836" y="372035"/>
                  </a:lnTo>
                  <a:lnTo>
                    <a:pt x="769365" y="384555"/>
                  </a:lnTo>
                  <a:lnTo>
                    <a:pt x="825127" y="400104"/>
                  </a:lnTo>
                  <a:lnTo>
                    <a:pt x="872494" y="408423"/>
                  </a:lnTo>
                  <a:lnTo>
                    <a:pt x="913672" y="411000"/>
                  </a:lnTo>
                  <a:lnTo>
                    <a:pt x="950866" y="409322"/>
                  </a:lnTo>
                  <a:lnTo>
                    <a:pt x="986282" y="404875"/>
                  </a:lnTo>
                  <a:lnTo>
                    <a:pt x="1022124" y="399149"/>
                  </a:lnTo>
                  <a:lnTo>
                    <a:pt x="1060598" y="393630"/>
                  </a:lnTo>
                  <a:lnTo>
                    <a:pt x="1103910" y="389806"/>
                  </a:lnTo>
                  <a:lnTo>
                    <a:pt x="1154264" y="389164"/>
                  </a:lnTo>
                  <a:lnTo>
                    <a:pt x="1213865" y="393191"/>
                  </a:lnTo>
                  <a:lnTo>
                    <a:pt x="1254624" y="396966"/>
                  </a:lnTo>
                  <a:lnTo>
                    <a:pt x="1300018" y="400377"/>
                  </a:lnTo>
                  <a:lnTo>
                    <a:pt x="1349357" y="403592"/>
                  </a:lnTo>
                  <a:lnTo>
                    <a:pt x="1401953" y="406777"/>
                  </a:lnTo>
                  <a:lnTo>
                    <a:pt x="1457116" y="410099"/>
                  </a:lnTo>
                  <a:lnTo>
                    <a:pt x="1514158" y="413725"/>
                  </a:lnTo>
                  <a:lnTo>
                    <a:pt x="1572390" y="417821"/>
                  </a:lnTo>
                  <a:lnTo>
                    <a:pt x="1631122" y="422554"/>
                  </a:lnTo>
                  <a:lnTo>
                    <a:pt x="1689667" y="428091"/>
                  </a:lnTo>
                  <a:lnTo>
                    <a:pt x="1747334" y="434598"/>
                  </a:lnTo>
                  <a:lnTo>
                    <a:pt x="1803435" y="442243"/>
                  </a:lnTo>
                  <a:lnTo>
                    <a:pt x="1857282" y="451193"/>
                  </a:lnTo>
                  <a:lnTo>
                    <a:pt x="1908184" y="461612"/>
                  </a:lnTo>
                  <a:lnTo>
                    <a:pt x="1955454" y="473670"/>
                  </a:lnTo>
                  <a:lnTo>
                    <a:pt x="1998401" y="487531"/>
                  </a:lnTo>
                  <a:lnTo>
                    <a:pt x="2036338" y="503364"/>
                  </a:lnTo>
                  <a:lnTo>
                    <a:pt x="2099340" y="547530"/>
                  </a:lnTo>
                  <a:lnTo>
                    <a:pt x="2121639" y="579125"/>
                  </a:lnTo>
                  <a:lnTo>
                    <a:pt x="2136782" y="615195"/>
                  </a:lnTo>
                  <a:lnTo>
                    <a:pt x="2146077" y="654814"/>
                  </a:lnTo>
                  <a:lnTo>
                    <a:pt x="2150834" y="697057"/>
                  </a:lnTo>
                  <a:lnTo>
                    <a:pt x="2152361" y="740999"/>
                  </a:lnTo>
                  <a:lnTo>
                    <a:pt x="2151967" y="785715"/>
                  </a:lnTo>
                  <a:lnTo>
                    <a:pt x="2150960" y="830279"/>
                  </a:lnTo>
                  <a:lnTo>
                    <a:pt x="2150650" y="873766"/>
                  </a:lnTo>
                  <a:lnTo>
                    <a:pt x="2152346" y="915250"/>
                  </a:lnTo>
                  <a:lnTo>
                    <a:pt x="2157355" y="953807"/>
                  </a:lnTo>
                  <a:lnTo>
                    <a:pt x="2182550" y="1018435"/>
                  </a:lnTo>
                  <a:lnTo>
                    <a:pt x="2237707" y="1062341"/>
                  </a:lnTo>
                  <a:lnTo>
                    <a:pt x="2276242" y="1076582"/>
                  </a:lnTo>
                  <a:lnTo>
                    <a:pt x="2319955" y="1086210"/>
                  </a:lnTo>
                  <a:lnTo>
                    <a:pt x="2367841" y="1092052"/>
                  </a:lnTo>
                  <a:lnTo>
                    <a:pt x="2418894" y="1094938"/>
                  </a:lnTo>
                  <a:lnTo>
                    <a:pt x="2472111" y="1095696"/>
                  </a:lnTo>
                  <a:lnTo>
                    <a:pt x="2526486" y="1095155"/>
                  </a:lnTo>
                  <a:lnTo>
                    <a:pt x="2581015" y="1094143"/>
                  </a:lnTo>
                  <a:lnTo>
                    <a:pt x="2634693" y="1093489"/>
                  </a:lnTo>
                  <a:lnTo>
                    <a:pt x="2686515" y="1094021"/>
                  </a:lnTo>
                  <a:lnTo>
                    <a:pt x="2735476" y="1096568"/>
                  </a:lnTo>
                  <a:lnTo>
                    <a:pt x="2780571" y="1101958"/>
                  </a:lnTo>
                  <a:lnTo>
                    <a:pt x="2820797" y="1111021"/>
                  </a:lnTo>
                  <a:lnTo>
                    <a:pt x="2871483" y="1129054"/>
                  </a:lnTo>
                  <a:lnTo>
                    <a:pt x="2916190" y="1150392"/>
                  </a:lnTo>
                  <a:lnTo>
                    <a:pt x="2956324" y="1174332"/>
                  </a:lnTo>
                  <a:lnTo>
                    <a:pt x="2993291" y="1200171"/>
                  </a:lnTo>
                  <a:lnTo>
                    <a:pt x="3028497" y="1227206"/>
                  </a:lnTo>
                  <a:lnTo>
                    <a:pt x="3063348" y="1254732"/>
                  </a:lnTo>
                  <a:lnTo>
                    <a:pt x="3099249" y="1282048"/>
                  </a:lnTo>
                  <a:lnTo>
                    <a:pt x="3137606" y="1308449"/>
                  </a:lnTo>
                  <a:lnTo>
                    <a:pt x="3179826" y="1333233"/>
                  </a:lnTo>
                  <a:lnTo>
                    <a:pt x="3219947" y="1355629"/>
                  </a:lnTo>
                  <a:lnTo>
                    <a:pt x="3260142" y="1379589"/>
                  </a:lnTo>
                  <a:lnTo>
                    <a:pt x="3300745" y="1404369"/>
                  </a:lnTo>
                  <a:lnTo>
                    <a:pt x="3342087" y="1429226"/>
                  </a:lnTo>
                  <a:lnTo>
                    <a:pt x="3384502" y="1453416"/>
                  </a:lnTo>
                  <a:lnTo>
                    <a:pt x="3428323" y="1476196"/>
                  </a:lnTo>
                  <a:lnTo>
                    <a:pt x="3473883" y="1496821"/>
                  </a:lnTo>
                  <a:lnTo>
                    <a:pt x="3521514" y="1514549"/>
                  </a:lnTo>
                  <a:lnTo>
                    <a:pt x="3571551" y="1528636"/>
                  </a:lnTo>
                  <a:lnTo>
                    <a:pt x="3624326" y="1538338"/>
                  </a:lnTo>
                  <a:lnTo>
                    <a:pt x="3668071" y="1541672"/>
                  </a:lnTo>
                  <a:lnTo>
                    <a:pt x="3715314" y="1540989"/>
                  </a:lnTo>
                  <a:lnTo>
                    <a:pt x="3765353" y="1537022"/>
                  </a:lnTo>
                  <a:lnTo>
                    <a:pt x="3817488" y="1530506"/>
                  </a:lnTo>
                  <a:lnTo>
                    <a:pt x="3871019" y="1522179"/>
                  </a:lnTo>
                  <a:lnTo>
                    <a:pt x="3925244" y="1512773"/>
                  </a:lnTo>
                  <a:lnTo>
                    <a:pt x="3979463" y="1503025"/>
                  </a:lnTo>
                  <a:lnTo>
                    <a:pt x="4032976" y="1493670"/>
                  </a:lnTo>
                  <a:lnTo>
                    <a:pt x="4085082" y="1485443"/>
                  </a:lnTo>
                  <a:lnTo>
                    <a:pt x="4135080" y="1479080"/>
                  </a:lnTo>
                  <a:lnTo>
                    <a:pt x="4182270" y="1475314"/>
                  </a:lnTo>
                  <a:lnTo>
                    <a:pt x="4225950" y="1474883"/>
                  </a:lnTo>
                  <a:lnTo>
                    <a:pt x="4265422" y="1478521"/>
                  </a:lnTo>
                  <a:lnTo>
                    <a:pt x="4322053" y="1490272"/>
                  </a:lnTo>
                  <a:lnTo>
                    <a:pt x="4371903" y="1506296"/>
                  </a:lnTo>
                  <a:lnTo>
                    <a:pt x="4416074" y="1526592"/>
                  </a:lnTo>
                  <a:lnTo>
                    <a:pt x="4455668" y="1551162"/>
                  </a:lnTo>
                  <a:lnTo>
                    <a:pt x="4491784" y="1580004"/>
                  </a:lnTo>
                  <a:lnTo>
                    <a:pt x="4525525" y="1613120"/>
                  </a:lnTo>
                  <a:lnTo>
                    <a:pt x="4557993" y="1650509"/>
                  </a:lnTo>
                  <a:lnTo>
                    <a:pt x="4590288" y="1692173"/>
                  </a:lnTo>
                  <a:lnTo>
                    <a:pt x="4616246" y="1731888"/>
                  </a:lnTo>
                  <a:lnTo>
                    <a:pt x="4641762" y="1779484"/>
                  </a:lnTo>
                  <a:lnTo>
                    <a:pt x="4666476" y="1832754"/>
                  </a:lnTo>
                  <a:lnTo>
                    <a:pt x="4690030" y="1889493"/>
                  </a:lnTo>
                  <a:lnTo>
                    <a:pt x="4712065" y="1947498"/>
                  </a:lnTo>
                  <a:lnTo>
                    <a:pt x="4732221" y="2004562"/>
                  </a:lnTo>
                  <a:lnTo>
                    <a:pt x="4750139" y="2058482"/>
                  </a:lnTo>
                  <a:lnTo>
                    <a:pt x="4765462" y="2107051"/>
                  </a:lnTo>
                  <a:lnTo>
                    <a:pt x="4777830" y="2148065"/>
                  </a:lnTo>
                  <a:lnTo>
                    <a:pt x="4786883" y="2179318"/>
                  </a:lnTo>
                </a:path>
              </a:pathLst>
            </a:custGeom>
            <a:ln w="54864">
              <a:solidFill>
                <a:srgbClr val="1E35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62044" y="2841554"/>
              <a:ext cx="4982210" cy="671830"/>
            </a:xfrm>
            <a:custGeom>
              <a:avLst/>
              <a:gdLst/>
              <a:ahLst/>
              <a:cxnLst/>
              <a:rect l="l" t="t" r="r" b="b"/>
              <a:pathLst>
                <a:path w="4982209" h="671829">
                  <a:moveTo>
                    <a:pt x="0" y="671265"/>
                  </a:moveTo>
                  <a:lnTo>
                    <a:pt x="55515" y="659528"/>
                  </a:lnTo>
                  <a:lnTo>
                    <a:pt x="110825" y="647989"/>
                  </a:lnTo>
                  <a:lnTo>
                    <a:pt x="165723" y="636841"/>
                  </a:lnTo>
                  <a:lnTo>
                    <a:pt x="220004" y="626274"/>
                  </a:lnTo>
                  <a:lnTo>
                    <a:pt x="273462" y="616480"/>
                  </a:lnTo>
                  <a:lnTo>
                    <a:pt x="325892" y="607650"/>
                  </a:lnTo>
                  <a:lnTo>
                    <a:pt x="377087" y="599975"/>
                  </a:lnTo>
                  <a:lnTo>
                    <a:pt x="426841" y="593646"/>
                  </a:lnTo>
                  <a:lnTo>
                    <a:pt x="474950" y="588856"/>
                  </a:lnTo>
                  <a:lnTo>
                    <a:pt x="521207" y="585794"/>
                  </a:lnTo>
                  <a:lnTo>
                    <a:pt x="566711" y="585493"/>
                  </a:lnTo>
                  <a:lnTo>
                    <a:pt x="604545" y="588757"/>
                  </a:lnTo>
                  <a:lnTo>
                    <a:pt x="637699" y="594599"/>
                  </a:lnTo>
                  <a:lnTo>
                    <a:pt x="669164" y="602031"/>
                  </a:lnTo>
                  <a:lnTo>
                    <a:pt x="701927" y="610065"/>
                  </a:lnTo>
                  <a:lnTo>
                    <a:pt x="738980" y="617713"/>
                  </a:lnTo>
                  <a:lnTo>
                    <a:pt x="783310" y="623988"/>
                  </a:lnTo>
                  <a:lnTo>
                    <a:pt x="837908" y="627901"/>
                  </a:lnTo>
                  <a:lnTo>
                    <a:pt x="905763" y="628466"/>
                  </a:lnTo>
                  <a:lnTo>
                    <a:pt x="943612" y="627312"/>
                  </a:lnTo>
                  <a:lnTo>
                    <a:pt x="985366" y="625249"/>
                  </a:lnTo>
                  <a:lnTo>
                    <a:pt x="1030599" y="622389"/>
                  </a:lnTo>
                  <a:lnTo>
                    <a:pt x="1078885" y="618845"/>
                  </a:lnTo>
                  <a:lnTo>
                    <a:pt x="1129799" y="614729"/>
                  </a:lnTo>
                  <a:lnTo>
                    <a:pt x="1182913" y="610153"/>
                  </a:lnTo>
                  <a:lnTo>
                    <a:pt x="1237803" y="605231"/>
                  </a:lnTo>
                  <a:lnTo>
                    <a:pt x="1294042" y="600074"/>
                  </a:lnTo>
                  <a:lnTo>
                    <a:pt x="1351204" y="594794"/>
                  </a:lnTo>
                  <a:lnTo>
                    <a:pt x="1408862" y="589505"/>
                  </a:lnTo>
                  <a:lnTo>
                    <a:pt x="1466592" y="584318"/>
                  </a:lnTo>
                  <a:lnTo>
                    <a:pt x="1523966" y="579347"/>
                  </a:lnTo>
                  <a:lnTo>
                    <a:pt x="1580559" y="574703"/>
                  </a:lnTo>
                  <a:lnTo>
                    <a:pt x="1635945" y="570499"/>
                  </a:lnTo>
                  <a:lnTo>
                    <a:pt x="1689698" y="566847"/>
                  </a:lnTo>
                  <a:lnTo>
                    <a:pt x="1741391" y="563860"/>
                  </a:lnTo>
                  <a:lnTo>
                    <a:pt x="1790598" y="561651"/>
                  </a:lnTo>
                  <a:lnTo>
                    <a:pt x="1836895" y="560331"/>
                  </a:lnTo>
                  <a:lnTo>
                    <a:pt x="1879853" y="560013"/>
                  </a:lnTo>
                  <a:lnTo>
                    <a:pt x="1943288" y="562340"/>
                  </a:lnTo>
                  <a:lnTo>
                    <a:pt x="2003427" y="568034"/>
                  </a:lnTo>
                  <a:lnTo>
                    <a:pt x="2060479" y="576308"/>
                  </a:lnTo>
                  <a:lnTo>
                    <a:pt x="2114653" y="586377"/>
                  </a:lnTo>
                  <a:lnTo>
                    <a:pt x="2166156" y="597453"/>
                  </a:lnTo>
                  <a:lnTo>
                    <a:pt x="2215197" y="608749"/>
                  </a:lnTo>
                  <a:lnTo>
                    <a:pt x="2261984" y="619479"/>
                  </a:lnTo>
                  <a:lnTo>
                    <a:pt x="2306724" y="628856"/>
                  </a:lnTo>
                  <a:lnTo>
                    <a:pt x="2349627" y="636094"/>
                  </a:lnTo>
                  <a:lnTo>
                    <a:pt x="2390899" y="640405"/>
                  </a:lnTo>
                  <a:lnTo>
                    <a:pt x="2430750" y="641003"/>
                  </a:lnTo>
                  <a:lnTo>
                    <a:pt x="2469387" y="637102"/>
                  </a:lnTo>
                  <a:lnTo>
                    <a:pt x="2516912" y="624300"/>
                  </a:lnTo>
                  <a:lnTo>
                    <a:pt x="2558705" y="604172"/>
                  </a:lnTo>
                  <a:lnTo>
                    <a:pt x="2595997" y="578480"/>
                  </a:lnTo>
                  <a:lnTo>
                    <a:pt x="2630019" y="548983"/>
                  </a:lnTo>
                  <a:lnTo>
                    <a:pt x="2662000" y="517444"/>
                  </a:lnTo>
                  <a:lnTo>
                    <a:pt x="2693171" y="485624"/>
                  </a:lnTo>
                  <a:lnTo>
                    <a:pt x="2724762" y="455284"/>
                  </a:lnTo>
                  <a:lnTo>
                    <a:pt x="2758004" y="428185"/>
                  </a:lnTo>
                  <a:lnTo>
                    <a:pt x="2794127" y="406089"/>
                  </a:lnTo>
                  <a:lnTo>
                    <a:pt x="2838692" y="387104"/>
                  </a:lnTo>
                  <a:lnTo>
                    <a:pt x="2886049" y="372081"/>
                  </a:lnTo>
                  <a:lnTo>
                    <a:pt x="2934843" y="359766"/>
                  </a:lnTo>
                  <a:lnTo>
                    <a:pt x="2983722" y="348907"/>
                  </a:lnTo>
                  <a:lnTo>
                    <a:pt x="3031332" y="338250"/>
                  </a:lnTo>
                  <a:lnTo>
                    <a:pt x="3076322" y="326543"/>
                  </a:lnTo>
                  <a:lnTo>
                    <a:pt x="3117339" y="312532"/>
                  </a:lnTo>
                  <a:lnTo>
                    <a:pt x="3153029" y="294964"/>
                  </a:lnTo>
                  <a:lnTo>
                    <a:pt x="3182793" y="267553"/>
                  </a:lnTo>
                  <a:lnTo>
                    <a:pt x="3201268" y="233146"/>
                  </a:lnTo>
                  <a:lnTo>
                    <a:pt x="3213911" y="195556"/>
                  </a:lnTo>
                  <a:lnTo>
                    <a:pt x="3226180" y="158595"/>
                  </a:lnTo>
                  <a:lnTo>
                    <a:pt x="3243535" y="126074"/>
                  </a:lnTo>
                  <a:lnTo>
                    <a:pt x="3271434" y="101807"/>
                  </a:lnTo>
                  <a:lnTo>
                    <a:pt x="3315334" y="89605"/>
                  </a:lnTo>
                  <a:lnTo>
                    <a:pt x="3345898" y="89779"/>
                  </a:lnTo>
                  <a:lnTo>
                    <a:pt x="3416289" y="104304"/>
                  </a:lnTo>
                  <a:lnTo>
                    <a:pt x="3455743" y="116855"/>
                  </a:lnTo>
                  <a:lnTo>
                    <a:pt x="3497788" y="131731"/>
                  </a:lnTo>
                  <a:lnTo>
                    <a:pt x="3542235" y="148034"/>
                  </a:lnTo>
                  <a:lnTo>
                    <a:pt x="3588900" y="164863"/>
                  </a:lnTo>
                  <a:lnTo>
                    <a:pt x="3637595" y="181319"/>
                  </a:lnTo>
                  <a:lnTo>
                    <a:pt x="3688134" y="196502"/>
                  </a:lnTo>
                  <a:lnTo>
                    <a:pt x="3740330" y="209512"/>
                  </a:lnTo>
                  <a:lnTo>
                    <a:pt x="3793997" y="219450"/>
                  </a:lnTo>
                  <a:lnTo>
                    <a:pt x="3848947" y="225416"/>
                  </a:lnTo>
                  <a:lnTo>
                    <a:pt x="3904996" y="226511"/>
                  </a:lnTo>
                  <a:lnTo>
                    <a:pt x="3947587" y="224201"/>
                  </a:lnTo>
                  <a:lnTo>
                    <a:pt x="3993428" y="219792"/>
                  </a:lnTo>
                  <a:lnTo>
                    <a:pt x="4042050" y="213508"/>
                  </a:lnTo>
                  <a:lnTo>
                    <a:pt x="4092981" y="205573"/>
                  </a:lnTo>
                  <a:lnTo>
                    <a:pt x="4145751" y="196213"/>
                  </a:lnTo>
                  <a:lnTo>
                    <a:pt x="4199889" y="185650"/>
                  </a:lnTo>
                  <a:lnTo>
                    <a:pt x="4254927" y="174109"/>
                  </a:lnTo>
                  <a:lnTo>
                    <a:pt x="4310392" y="161816"/>
                  </a:lnTo>
                  <a:lnTo>
                    <a:pt x="4365815" y="148993"/>
                  </a:lnTo>
                  <a:lnTo>
                    <a:pt x="4420725" y="135866"/>
                  </a:lnTo>
                  <a:lnTo>
                    <a:pt x="4474652" y="122659"/>
                  </a:lnTo>
                  <a:lnTo>
                    <a:pt x="4527126" y="109596"/>
                  </a:lnTo>
                  <a:lnTo>
                    <a:pt x="4577676" y="96901"/>
                  </a:lnTo>
                  <a:lnTo>
                    <a:pt x="4625832" y="84799"/>
                  </a:lnTo>
                  <a:lnTo>
                    <a:pt x="4671123" y="73514"/>
                  </a:lnTo>
                  <a:lnTo>
                    <a:pt x="4713079" y="63271"/>
                  </a:lnTo>
                  <a:lnTo>
                    <a:pt x="4751230" y="54293"/>
                  </a:lnTo>
                  <a:lnTo>
                    <a:pt x="4785106" y="46806"/>
                  </a:lnTo>
                  <a:lnTo>
                    <a:pt x="4881059" y="25540"/>
                  </a:lnTo>
                  <a:lnTo>
                    <a:pt x="4946879" y="9328"/>
                  </a:lnTo>
                  <a:lnTo>
                    <a:pt x="4981955" y="0"/>
                  </a:lnTo>
                </a:path>
              </a:pathLst>
            </a:custGeom>
            <a:ln w="54864">
              <a:solidFill>
                <a:srgbClr val="1E35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56232" y="3297936"/>
              <a:ext cx="1834895" cy="550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43230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Popularity</a:t>
            </a:r>
            <a:r>
              <a:rPr sz="4100" spc="-105" dirty="0"/>
              <a:t> </a:t>
            </a:r>
            <a:r>
              <a:rPr sz="4100" spc="-40" dirty="0"/>
              <a:t>(Feb</a:t>
            </a:r>
            <a:r>
              <a:rPr sz="4100" spc="-135" dirty="0"/>
              <a:t> </a:t>
            </a:r>
            <a:r>
              <a:rPr sz="4100" spc="-30" dirty="0"/>
              <a:t>2019)</a:t>
            </a:r>
            <a:endParaRPr sz="4100" dirty="0"/>
          </a:p>
        </p:txBody>
      </p:sp>
      <p:sp>
        <p:nvSpPr>
          <p:cNvPr id="3" name="object 3"/>
          <p:cNvSpPr txBox="1"/>
          <p:nvPr/>
        </p:nvSpPr>
        <p:spPr>
          <a:xfrm>
            <a:off x="512165" y="5387441"/>
            <a:ext cx="76841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Scoring: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Google/Bing</a:t>
            </a:r>
            <a:r>
              <a:rPr sz="2400" spc="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results,</a:t>
            </a:r>
            <a:r>
              <a:rPr sz="2400" spc="-5" dirty="0">
                <a:latin typeface="Calibri Light"/>
                <a:cs typeface="Calibri Light"/>
              </a:rPr>
              <a:t> Google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35" dirty="0">
                <a:latin typeface="Calibri Light"/>
                <a:cs typeface="Calibri Light"/>
              </a:rPr>
              <a:t>Trends,</a:t>
            </a:r>
            <a:r>
              <a:rPr sz="2400" spc="20" dirty="0">
                <a:latin typeface="Calibri Light"/>
                <a:cs typeface="Calibri Light"/>
              </a:rPr>
              <a:t> </a:t>
            </a:r>
            <a:r>
              <a:rPr sz="2400" spc="-35" dirty="0">
                <a:latin typeface="Calibri Light"/>
                <a:cs typeface="Calibri Light"/>
              </a:rPr>
              <a:t>Stackoverflow,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LinkedIn</a:t>
            </a:r>
            <a:endParaRPr sz="2400" dirty="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5205" y="1622425"/>
          <a:ext cx="3600449" cy="3456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#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System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Model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Oracle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65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MySQL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38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MS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SQL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Server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65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PostgreSQL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MongoDB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Document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store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66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DB2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166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Microsoft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Access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8.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Redis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Key-value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store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166"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9.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ElasticSearch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Search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engine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165"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10.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SQLite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80584" y="1622425"/>
          <a:ext cx="3773804" cy="3456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504">
                <a:tc>
                  <a:txBody>
                    <a:bodyPr/>
                    <a:lstStyle/>
                    <a:p>
                      <a:pPr marR="36830" algn="ctr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11.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Cassandra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Wide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column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store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marR="36830" algn="ctr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12.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MariaDB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13.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Splunk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Search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engine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14.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Teradata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Search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engine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15.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Hive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16.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Solr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17.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HBase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18.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FileMaker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19.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SAP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Adaptive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Server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20.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SAP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HANA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Relational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DBMS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21.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Amazon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DynamoDB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Multi-model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22.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Neo4j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Graph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marR="36830" algn="ctr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23.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Couchbase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1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Document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store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377">
                <a:tc>
                  <a:txBody>
                    <a:bodyPr/>
                    <a:lstStyle/>
                    <a:p>
                      <a:pPr marR="36830" algn="ctr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24.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Memcached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20"/>
                        </a:lnSpc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Key-value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store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R="36830" algn="ctr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25.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SQL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Azure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2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Multi-model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589014" y="6363461"/>
            <a:ext cx="2376170" cy="325120"/>
          </a:xfrm>
          <a:custGeom>
            <a:avLst/>
            <a:gdLst/>
            <a:ahLst/>
            <a:cxnLst/>
            <a:rect l="l" t="t" r="r" b="b"/>
            <a:pathLst>
              <a:path w="2376170" h="325120">
                <a:moveTo>
                  <a:pt x="2375916" y="0"/>
                </a:moveTo>
                <a:lnTo>
                  <a:pt x="0" y="0"/>
                </a:lnTo>
                <a:lnTo>
                  <a:pt x="0" y="324611"/>
                </a:lnTo>
                <a:lnTo>
                  <a:pt x="2375916" y="324611"/>
                </a:lnTo>
                <a:lnTo>
                  <a:pt x="237591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89014" y="6363461"/>
            <a:ext cx="2376170" cy="32512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555"/>
              </a:spcBef>
            </a:pPr>
            <a:r>
              <a:rPr sz="1100" spc="-5" dirty="0">
                <a:latin typeface="Calibri Light"/>
                <a:cs typeface="Calibri Light"/>
                <a:hlinkClick r:id="rId2"/>
              </a:rPr>
              <a:t>http://db-engines.com/de/ranking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1780" y="6428232"/>
            <a:ext cx="219455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5768975" cy="39744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45" dirty="0">
                <a:latin typeface="Calibri Light"/>
                <a:cs typeface="Calibri Light"/>
              </a:rPr>
              <a:t>„NoSQL“</a:t>
            </a:r>
            <a:r>
              <a:rPr sz="2700" spc="-10" dirty="0">
                <a:latin typeface="Calibri Light"/>
                <a:cs typeface="Calibri Light"/>
              </a:rPr>
              <a:t> term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coined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2009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Interpretation: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„Not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Only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80" dirty="0">
                <a:latin typeface="Calibri Light"/>
                <a:cs typeface="Calibri Light"/>
              </a:rPr>
              <a:t>SQL“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Typical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properties:</a:t>
            </a:r>
            <a:endParaRPr sz="27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Non-relational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 Light"/>
                <a:cs typeface="Calibri Light"/>
              </a:rPr>
              <a:t>Open-Source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Calibri Light"/>
                <a:cs typeface="Calibri Light"/>
              </a:rPr>
              <a:t>Schema-less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</a:t>
            </a:r>
            <a:r>
              <a:rPr sz="2300" i="1" spc="-5" dirty="0">
                <a:latin typeface="Calibri Light"/>
                <a:cs typeface="Calibri Light"/>
              </a:rPr>
              <a:t>schema-free</a:t>
            </a:r>
            <a:r>
              <a:rPr sz="2300" spc="-5" dirty="0">
                <a:latin typeface="Calibri Light"/>
                <a:cs typeface="Calibri Light"/>
              </a:rPr>
              <a:t>)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Optimized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distribution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(clusters)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5" dirty="0">
                <a:latin typeface="Calibri Light"/>
                <a:cs typeface="Calibri Light"/>
              </a:rPr>
              <a:t>Tunable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consistency</a:t>
            </a:r>
            <a:endParaRPr sz="2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 Light"/>
              <a:cs typeface="Calibri Light"/>
            </a:endParaRPr>
          </a:p>
          <a:p>
            <a:pPr marL="3194685">
              <a:lnSpc>
                <a:spcPct val="100000"/>
              </a:lnSpc>
            </a:pPr>
            <a:r>
              <a:rPr sz="1800" b="1" spc="-5" dirty="0">
                <a:latin typeface="Segoe Print"/>
                <a:cs typeface="Segoe Print"/>
              </a:rPr>
              <a:t>NoSQL-Databases.org</a:t>
            </a:r>
            <a:r>
              <a:rPr sz="1600" b="1" spc="-5" dirty="0">
                <a:latin typeface="Segoe Print"/>
                <a:cs typeface="Segoe Print"/>
              </a:rPr>
              <a:t>: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6302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NoSQL</a:t>
            </a:r>
            <a:r>
              <a:rPr sz="4100" spc="-175" dirty="0"/>
              <a:t> </a:t>
            </a:r>
            <a:r>
              <a:rPr sz="4100" spc="-40" dirty="0"/>
              <a:t>Databases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6583678" y="691514"/>
            <a:ext cx="2194560" cy="6142355"/>
            <a:chOff x="6583678" y="691514"/>
            <a:chExt cx="2194560" cy="6142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777" y="691514"/>
              <a:ext cx="1157461" cy="6142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83678" y="4952842"/>
              <a:ext cx="997585" cy="589280"/>
            </a:xfrm>
            <a:custGeom>
              <a:avLst/>
              <a:gdLst/>
              <a:ahLst/>
              <a:cxnLst/>
              <a:rect l="l" t="t" r="r" b="b"/>
              <a:pathLst>
                <a:path w="997584" h="589279">
                  <a:moveTo>
                    <a:pt x="296050" y="565149"/>
                  </a:moveTo>
                  <a:lnTo>
                    <a:pt x="164816" y="565149"/>
                  </a:lnTo>
                  <a:lnTo>
                    <a:pt x="211666" y="561339"/>
                  </a:lnTo>
                  <a:lnTo>
                    <a:pt x="304955" y="556259"/>
                  </a:lnTo>
                  <a:lnTo>
                    <a:pt x="351183" y="552449"/>
                  </a:lnTo>
                  <a:lnTo>
                    <a:pt x="396995" y="546099"/>
                  </a:lnTo>
                  <a:lnTo>
                    <a:pt x="442284" y="535939"/>
                  </a:lnTo>
                  <a:lnTo>
                    <a:pt x="487278" y="507999"/>
                  </a:lnTo>
                  <a:lnTo>
                    <a:pt x="532273" y="468629"/>
                  </a:lnTo>
                  <a:lnTo>
                    <a:pt x="558055" y="439419"/>
                  </a:lnTo>
                  <a:lnTo>
                    <a:pt x="581019" y="406399"/>
                  </a:lnTo>
                  <a:lnTo>
                    <a:pt x="608263" y="370839"/>
                  </a:lnTo>
                  <a:lnTo>
                    <a:pt x="638669" y="331469"/>
                  </a:lnTo>
                  <a:lnTo>
                    <a:pt x="704758" y="251459"/>
                  </a:lnTo>
                  <a:lnTo>
                    <a:pt x="718933" y="226059"/>
                  </a:lnTo>
                  <a:lnTo>
                    <a:pt x="750103" y="182879"/>
                  </a:lnTo>
                  <a:lnTo>
                    <a:pt x="788532" y="146049"/>
                  </a:lnTo>
                  <a:lnTo>
                    <a:pt x="794746" y="139699"/>
                  </a:lnTo>
                  <a:lnTo>
                    <a:pt x="800425" y="132079"/>
                  </a:lnTo>
                  <a:lnTo>
                    <a:pt x="806459" y="125729"/>
                  </a:lnTo>
                  <a:lnTo>
                    <a:pt x="813198" y="118109"/>
                  </a:lnTo>
                  <a:lnTo>
                    <a:pt x="820992" y="110489"/>
                  </a:lnTo>
                  <a:lnTo>
                    <a:pt x="854742" y="81279"/>
                  </a:lnTo>
                  <a:lnTo>
                    <a:pt x="852569" y="67309"/>
                  </a:lnTo>
                  <a:lnTo>
                    <a:pt x="851454" y="52069"/>
                  </a:lnTo>
                  <a:lnTo>
                    <a:pt x="851042" y="38099"/>
                  </a:lnTo>
                  <a:lnTo>
                    <a:pt x="850984" y="0"/>
                  </a:lnTo>
                  <a:lnTo>
                    <a:pt x="858488" y="0"/>
                  </a:lnTo>
                  <a:lnTo>
                    <a:pt x="888776" y="13970"/>
                  </a:lnTo>
                  <a:lnTo>
                    <a:pt x="858488" y="13970"/>
                  </a:lnTo>
                  <a:lnTo>
                    <a:pt x="861356" y="24130"/>
                  </a:lnTo>
                  <a:lnTo>
                    <a:pt x="864577" y="38100"/>
                  </a:lnTo>
                  <a:lnTo>
                    <a:pt x="868502" y="54610"/>
                  </a:lnTo>
                  <a:lnTo>
                    <a:pt x="870637" y="62230"/>
                  </a:lnTo>
                  <a:lnTo>
                    <a:pt x="858488" y="62230"/>
                  </a:lnTo>
                  <a:lnTo>
                    <a:pt x="858488" y="76200"/>
                  </a:lnTo>
                  <a:lnTo>
                    <a:pt x="883160" y="76200"/>
                  </a:lnTo>
                  <a:lnTo>
                    <a:pt x="873484" y="81280"/>
                  </a:lnTo>
                  <a:lnTo>
                    <a:pt x="877230" y="81280"/>
                  </a:lnTo>
                  <a:lnTo>
                    <a:pt x="877230" y="86360"/>
                  </a:lnTo>
                  <a:lnTo>
                    <a:pt x="862234" y="86360"/>
                  </a:lnTo>
                  <a:lnTo>
                    <a:pt x="862234" y="91440"/>
                  </a:lnTo>
                  <a:lnTo>
                    <a:pt x="854742" y="91439"/>
                  </a:lnTo>
                  <a:lnTo>
                    <a:pt x="846363" y="99059"/>
                  </a:lnTo>
                  <a:lnTo>
                    <a:pt x="838335" y="105409"/>
                  </a:lnTo>
                  <a:lnTo>
                    <a:pt x="831010" y="113029"/>
                  </a:lnTo>
                  <a:lnTo>
                    <a:pt x="826953" y="117958"/>
                  </a:lnTo>
                  <a:lnTo>
                    <a:pt x="820992" y="120649"/>
                  </a:lnTo>
                  <a:lnTo>
                    <a:pt x="850988" y="120649"/>
                  </a:lnTo>
                  <a:lnTo>
                    <a:pt x="837862" y="129539"/>
                  </a:lnTo>
                  <a:lnTo>
                    <a:pt x="820992" y="129539"/>
                  </a:lnTo>
                  <a:lnTo>
                    <a:pt x="815366" y="133349"/>
                  </a:lnTo>
                  <a:lnTo>
                    <a:pt x="804118" y="143509"/>
                  </a:lnTo>
                  <a:lnTo>
                    <a:pt x="798492" y="149859"/>
                  </a:lnTo>
                  <a:lnTo>
                    <a:pt x="794746" y="153669"/>
                  </a:lnTo>
                  <a:lnTo>
                    <a:pt x="807490" y="153669"/>
                  </a:lnTo>
                  <a:lnTo>
                    <a:pt x="790994" y="167639"/>
                  </a:lnTo>
                  <a:lnTo>
                    <a:pt x="783964" y="173989"/>
                  </a:lnTo>
                  <a:lnTo>
                    <a:pt x="772246" y="173989"/>
                  </a:lnTo>
                  <a:lnTo>
                    <a:pt x="764454" y="180339"/>
                  </a:lnTo>
                  <a:lnTo>
                    <a:pt x="762208" y="182879"/>
                  </a:lnTo>
                  <a:lnTo>
                    <a:pt x="760995" y="182879"/>
                  </a:lnTo>
                  <a:lnTo>
                    <a:pt x="760995" y="184252"/>
                  </a:lnTo>
                  <a:lnTo>
                    <a:pt x="757718" y="187959"/>
                  </a:lnTo>
                  <a:lnTo>
                    <a:pt x="757250" y="187959"/>
                  </a:lnTo>
                  <a:lnTo>
                    <a:pt x="746000" y="203199"/>
                  </a:lnTo>
                  <a:lnTo>
                    <a:pt x="759667" y="203199"/>
                  </a:lnTo>
                  <a:lnTo>
                    <a:pt x="751571" y="217169"/>
                  </a:lnTo>
                  <a:lnTo>
                    <a:pt x="745999" y="217169"/>
                  </a:lnTo>
                  <a:lnTo>
                    <a:pt x="735396" y="227329"/>
                  </a:lnTo>
                  <a:lnTo>
                    <a:pt x="708503" y="255269"/>
                  </a:lnTo>
                  <a:lnTo>
                    <a:pt x="684417" y="294639"/>
                  </a:lnTo>
                  <a:lnTo>
                    <a:pt x="681451" y="299719"/>
                  </a:lnTo>
                  <a:lnTo>
                    <a:pt x="674753" y="299719"/>
                  </a:lnTo>
                  <a:lnTo>
                    <a:pt x="650737" y="328929"/>
                  </a:lnTo>
                  <a:lnTo>
                    <a:pt x="628827" y="359409"/>
                  </a:lnTo>
                  <a:lnTo>
                    <a:pt x="608319" y="388619"/>
                  </a:lnTo>
                  <a:lnTo>
                    <a:pt x="588511" y="415289"/>
                  </a:lnTo>
                  <a:lnTo>
                    <a:pt x="575039" y="430529"/>
                  </a:lnTo>
                  <a:lnTo>
                    <a:pt x="549497" y="458469"/>
                  </a:lnTo>
                  <a:lnTo>
                    <a:pt x="536018" y="473709"/>
                  </a:lnTo>
                  <a:lnTo>
                    <a:pt x="521902" y="487679"/>
                  </a:lnTo>
                  <a:lnTo>
                    <a:pt x="507431" y="501649"/>
                  </a:lnTo>
                  <a:lnTo>
                    <a:pt x="492259" y="515619"/>
                  </a:lnTo>
                  <a:lnTo>
                    <a:pt x="476035" y="527049"/>
                  </a:lnTo>
                  <a:lnTo>
                    <a:pt x="502281" y="527049"/>
                  </a:lnTo>
                  <a:lnTo>
                    <a:pt x="487630" y="530859"/>
                  </a:lnTo>
                  <a:lnTo>
                    <a:pt x="456928" y="542289"/>
                  </a:lnTo>
                  <a:lnTo>
                    <a:pt x="442284" y="546099"/>
                  </a:lnTo>
                  <a:lnTo>
                    <a:pt x="419788" y="556259"/>
                  </a:lnTo>
                  <a:lnTo>
                    <a:pt x="397284" y="556259"/>
                  </a:lnTo>
                  <a:lnTo>
                    <a:pt x="346668" y="561339"/>
                  </a:lnTo>
                  <a:lnTo>
                    <a:pt x="296050" y="565149"/>
                  </a:lnTo>
                  <a:close/>
                </a:path>
                <a:path w="997584" h="589279">
                  <a:moveTo>
                    <a:pt x="890418" y="72390"/>
                  </a:moveTo>
                  <a:lnTo>
                    <a:pt x="873484" y="72390"/>
                  </a:lnTo>
                  <a:lnTo>
                    <a:pt x="888245" y="66040"/>
                  </a:lnTo>
                  <a:lnTo>
                    <a:pt x="904414" y="60960"/>
                  </a:lnTo>
                  <a:lnTo>
                    <a:pt x="921990" y="58420"/>
                  </a:lnTo>
                  <a:lnTo>
                    <a:pt x="940972" y="57150"/>
                  </a:lnTo>
                  <a:lnTo>
                    <a:pt x="894107" y="34290"/>
                  </a:lnTo>
                  <a:lnTo>
                    <a:pt x="873485" y="22860"/>
                  </a:lnTo>
                  <a:lnTo>
                    <a:pt x="858488" y="13970"/>
                  </a:lnTo>
                  <a:lnTo>
                    <a:pt x="888776" y="13970"/>
                  </a:lnTo>
                  <a:lnTo>
                    <a:pt x="894283" y="16510"/>
                  </a:lnTo>
                  <a:lnTo>
                    <a:pt x="925508" y="33020"/>
                  </a:lnTo>
                  <a:lnTo>
                    <a:pt x="956030" y="52070"/>
                  </a:lnTo>
                  <a:lnTo>
                    <a:pt x="973761" y="64770"/>
                  </a:lnTo>
                  <a:lnTo>
                    <a:pt x="925690" y="64770"/>
                  </a:lnTo>
                  <a:lnTo>
                    <a:pt x="907702" y="67310"/>
                  </a:lnTo>
                  <a:lnTo>
                    <a:pt x="890418" y="72390"/>
                  </a:lnTo>
                  <a:close/>
                </a:path>
                <a:path w="997584" h="589279">
                  <a:moveTo>
                    <a:pt x="883160" y="76200"/>
                  </a:moveTo>
                  <a:lnTo>
                    <a:pt x="862234" y="76200"/>
                  </a:lnTo>
                  <a:lnTo>
                    <a:pt x="862234" y="72390"/>
                  </a:lnTo>
                  <a:lnTo>
                    <a:pt x="858488" y="67310"/>
                  </a:lnTo>
                  <a:lnTo>
                    <a:pt x="858488" y="62230"/>
                  </a:lnTo>
                  <a:lnTo>
                    <a:pt x="870637" y="62230"/>
                  </a:lnTo>
                  <a:lnTo>
                    <a:pt x="873484" y="72390"/>
                  </a:lnTo>
                  <a:lnTo>
                    <a:pt x="890418" y="72390"/>
                  </a:lnTo>
                  <a:lnTo>
                    <a:pt x="883160" y="76200"/>
                  </a:lnTo>
                  <a:close/>
                </a:path>
                <a:path w="997584" h="589279">
                  <a:moveTo>
                    <a:pt x="922230" y="91440"/>
                  </a:moveTo>
                  <a:lnTo>
                    <a:pt x="877230" y="91440"/>
                  </a:lnTo>
                  <a:lnTo>
                    <a:pt x="890650" y="87630"/>
                  </a:lnTo>
                  <a:lnTo>
                    <a:pt x="903012" y="82550"/>
                  </a:lnTo>
                  <a:lnTo>
                    <a:pt x="914670" y="78740"/>
                  </a:lnTo>
                  <a:lnTo>
                    <a:pt x="925976" y="76200"/>
                  </a:lnTo>
                  <a:lnTo>
                    <a:pt x="929722" y="72390"/>
                  </a:lnTo>
                  <a:lnTo>
                    <a:pt x="937226" y="72390"/>
                  </a:lnTo>
                  <a:lnTo>
                    <a:pt x="944730" y="67310"/>
                  </a:lnTo>
                  <a:lnTo>
                    <a:pt x="925690" y="64770"/>
                  </a:lnTo>
                  <a:lnTo>
                    <a:pt x="973761" y="64770"/>
                  </a:lnTo>
                  <a:lnTo>
                    <a:pt x="989718" y="76200"/>
                  </a:lnTo>
                  <a:lnTo>
                    <a:pt x="993464" y="76200"/>
                  </a:lnTo>
                  <a:lnTo>
                    <a:pt x="993464" y="81280"/>
                  </a:lnTo>
                  <a:lnTo>
                    <a:pt x="997222" y="81280"/>
                  </a:lnTo>
                  <a:lnTo>
                    <a:pt x="997222" y="86360"/>
                  </a:lnTo>
                  <a:lnTo>
                    <a:pt x="982226" y="86360"/>
                  </a:lnTo>
                  <a:lnTo>
                    <a:pt x="922230" y="91440"/>
                  </a:lnTo>
                  <a:close/>
                </a:path>
                <a:path w="997584" h="589279">
                  <a:moveTo>
                    <a:pt x="880988" y="101600"/>
                  </a:moveTo>
                  <a:lnTo>
                    <a:pt x="865980" y="101600"/>
                  </a:lnTo>
                  <a:lnTo>
                    <a:pt x="869738" y="96520"/>
                  </a:lnTo>
                  <a:lnTo>
                    <a:pt x="865980" y="91440"/>
                  </a:lnTo>
                  <a:lnTo>
                    <a:pt x="865980" y="86360"/>
                  </a:lnTo>
                  <a:lnTo>
                    <a:pt x="877230" y="86360"/>
                  </a:lnTo>
                  <a:lnTo>
                    <a:pt x="877230" y="91440"/>
                  </a:lnTo>
                  <a:lnTo>
                    <a:pt x="922230" y="91440"/>
                  </a:lnTo>
                  <a:lnTo>
                    <a:pt x="918484" y="96520"/>
                  </a:lnTo>
                  <a:lnTo>
                    <a:pt x="906288" y="96520"/>
                  </a:lnTo>
                  <a:lnTo>
                    <a:pt x="889418" y="100330"/>
                  </a:lnTo>
                  <a:lnTo>
                    <a:pt x="880988" y="101600"/>
                  </a:lnTo>
                  <a:close/>
                </a:path>
                <a:path w="997584" h="589279">
                  <a:moveTo>
                    <a:pt x="962242" y="115570"/>
                  </a:moveTo>
                  <a:lnTo>
                    <a:pt x="940972" y="115570"/>
                  </a:lnTo>
                  <a:lnTo>
                    <a:pt x="949527" y="111760"/>
                  </a:lnTo>
                  <a:lnTo>
                    <a:pt x="958785" y="106680"/>
                  </a:lnTo>
                  <a:lnTo>
                    <a:pt x="969450" y="99060"/>
                  </a:lnTo>
                  <a:lnTo>
                    <a:pt x="982226" y="86360"/>
                  </a:lnTo>
                  <a:lnTo>
                    <a:pt x="997222" y="86360"/>
                  </a:lnTo>
                  <a:lnTo>
                    <a:pt x="996577" y="91440"/>
                  </a:lnTo>
                  <a:lnTo>
                    <a:pt x="985972" y="91440"/>
                  </a:lnTo>
                  <a:lnTo>
                    <a:pt x="985972" y="96520"/>
                  </a:lnTo>
                  <a:lnTo>
                    <a:pt x="962242" y="115570"/>
                  </a:lnTo>
                  <a:close/>
                </a:path>
                <a:path w="997584" h="589279">
                  <a:moveTo>
                    <a:pt x="850988" y="120649"/>
                  </a:moveTo>
                  <a:lnTo>
                    <a:pt x="824738" y="120649"/>
                  </a:lnTo>
                  <a:lnTo>
                    <a:pt x="826953" y="117958"/>
                  </a:lnTo>
                  <a:lnTo>
                    <a:pt x="854742" y="105409"/>
                  </a:lnTo>
                  <a:lnTo>
                    <a:pt x="854742" y="91439"/>
                  </a:lnTo>
                  <a:lnTo>
                    <a:pt x="862234" y="91440"/>
                  </a:lnTo>
                  <a:lnTo>
                    <a:pt x="862234" y="101600"/>
                  </a:lnTo>
                  <a:lnTo>
                    <a:pt x="880988" y="101600"/>
                  </a:lnTo>
                  <a:lnTo>
                    <a:pt x="884734" y="105410"/>
                  </a:lnTo>
                  <a:lnTo>
                    <a:pt x="873484" y="105410"/>
                  </a:lnTo>
                  <a:lnTo>
                    <a:pt x="869738" y="110490"/>
                  </a:lnTo>
                  <a:lnTo>
                    <a:pt x="862234" y="110490"/>
                  </a:lnTo>
                  <a:lnTo>
                    <a:pt x="863382" y="115570"/>
                  </a:lnTo>
                  <a:lnTo>
                    <a:pt x="858488" y="115569"/>
                  </a:lnTo>
                  <a:lnTo>
                    <a:pt x="850988" y="120649"/>
                  </a:lnTo>
                  <a:close/>
                </a:path>
                <a:path w="997584" h="589279">
                  <a:moveTo>
                    <a:pt x="924464" y="217170"/>
                  </a:moveTo>
                  <a:lnTo>
                    <a:pt x="910980" y="217170"/>
                  </a:lnTo>
                  <a:lnTo>
                    <a:pt x="922814" y="204470"/>
                  </a:lnTo>
                  <a:lnTo>
                    <a:pt x="935353" y="189230"/>
                  </a:lnTo>
                  <a:lnTo>
                    <a:pt x="947892" y="170180"/>
                  </a:lnTo>
                  <a:lnTo>
                    <a:pt x="959726" y="149860"/>
                  </a:lnTo>
                  <a:lnTo>
                    <a:pt x="967459" y="140970"/>
                  </a:lnTo>
                  <a:lnTo>
                    <a:pt x="973786" y="132080"/>
                  </a:lnTo>
                  <a:lnTo>
                    <a:pt x="978707" y="121920"/>
                  </a:lnTo>
                  <a:lnTo>
                    <a:pt x="982226" y="110490"/>
                  </a:lnTo>
                  <a:lnTo>
                    <a:pt x="985972" y="105410"/>
                  </a:lnTo>
                  <a:lnTo>
                    <a:pt x="989718" y="96520"/>
                  </a:lnTo>
                  <a:lnTo>
                    <a:pt x="989718" y="91440"/>
                  </a:lnTo>
                  <a:lnTo>
                    <a:pt x="996577" y="91440"/>
                  </a:lnTo>
                  <a:lnTo>
                    <a:pt x="973783" y="146050"/>
                  </a:lnTo>
                  <a:lnTo>
                    <a:pt x="952222" y="179070"/>
                  </a:lnTo>
                  <a:lnTo>
                    <a:pt x="930661" y="208280"/>
                  </a:lnTo>
                  <a:lnTo>
                    <a:pt x="924464" y="217170"/>
                  </a:lnTo>
                  <a:close/>
                </a:path>
                <a:path w="997584" h="589279">
                  <a:moveTo>
                    <a:pt x="942381" y="124460"/>
                  </a:moveTo>
                  <a:lnTo>
                    <a:pt x="927444" y="123190"/>
                  </a:lnTo>
                  <a:lnTo>
                    <a:pt x="918484" y="115570"/>
                  </a:lnTo>
                  <a:lnTo>
                    <a:pt x="914726" y="105410"/>
                  </a:lnTo>
                  <a:lnTo>
                    <a:pt x="910980" y="101600"/>
                  </a:lnTo>
                  <a:lnTo>
                    <a:pt x="914726" y="96520"/>
                  </a:lnTo>
                  <a:lnTo>
                    <a:pt x="918484" y="96520"/>
                  </a:lnTo>
                  <a:lnTo>
                    <a:pt x="918484" y="105410"/>
                  </a:lnTo>
                  <a:lnTo>
                    <a:pt x="922230" y="105410"/>
                  </a:lnTo>
                  <a:lnTo>
                    <a:pt x="929722" y="115570"/>
                  </a:lnTo>
                  <a:lnTo>
                    <a:pt x="962242" y="115570"/>
                  </a:lnTo>
                  <a:lnTo>
                    <a:pt x="942381" y="124460"/>
                  </a:lnTo>
                  <a:close/>
                </a:path>
                <a:path w="997584" h="589279">
                  <a:moveTo>
                    <a:pt x="910551" y="212090"/>
                  </a:moveTo>
                  <a:lnTo>
                    <a:pt x="892232" y="176530"/>
                  </a:lnTo>
                  <a:lnTo>
                    <a:pt x="880988" y="129540"/>
                  </a:lnTo>
                  <a:lnTo>
                    <a:pt x="877230" y="125730"/>
                  </a:lnTo>
                  <a:lnTo>
                    <a:pt x="877230" y="120650"/>
                  </a:lnTo>
                  <a:lnTo>
                    <a:pt x="873484" y="110490"/>
                  </a:lnTo>
                  <a:lnTo>
                    <a:pt x="873484" y="105410"/>
                  </a:lnTo>
                  <a:lnTo>
                    <a:pt x="884734" y="105410"/>
                  </a:lnTo>
                  <a:lnTo>
                    <a:pt x="884734" y="120650"/>
                  </a:lnTo>
                  <a:lnTo>
                    <a:pt x="890296" y="137160"/>
                  </a:lnTo>
                  <a:lnTo>
                    <a:pt x="895509" y="153670"/>
                  </a:lnTo>
                  <a:lnTo>
                    <a:pt x="900020" y="168910"/>
                  </a:lnTo>
                  <a:lnTo>
                    <a:pt x="903476" y="182880"/>
                  </a:lnTo>
                  <a:lnTo>
                    <a:pt x="908637" y="201930"/>
                  </a:lnTo>
                  <a:lnTo>
                    <a:pt x="910336" y="209550"/>
                  </a:lnTo>
                  <a:lnTo>
                    <a:pt x="910551" y="212090"/>
                  </a:lnTo>
                  <a:close/>
                </a:path>
                <a:path w="997584" h="589279">
                  <a:moveTo>
                    <a:pt x="914726" y="236220"/>
                  </a:moveTo>
                  <a:lnTo>
                    <a:pt x="901665" y="227330"/>
                  </a:lnTo>
                  <a:lnTo>
                    <a:pt x="896447" y="220980"/>
                  </a:lnTo>
                  <a:lnTo>
                    <a:pt x="891935" y="214630"/>
                  </a:lnTo>
                  <a:lnTo>
                    <a:pt x="888480" y="207010"/>
                  </a:lnTo>
                  <a:lnTo>
                    <a:pt x="877994" y="187960"/>
                  </a:lnTo>
                  <a:lnTo>
                    <a:pt x="869265" y="165100"/>
                  </a:lnTo>
                  <a:lnTo>
                    <a:pt x="862646" y="140969"/>
                  </a:lnTo>
                  <a:lnTo>
                    <a:pt x="858488" y="115569"/>
                  </a:lnTo>
                  <a:lnTo>
                    <a:pt x="863382" y="115570"/>
                  </a:lnTo>
                  <a:lnTo>
                    <a:pt x="867977" y="135890"/>
                  </a:lnTo>
                  <a:lnTo>
                    <a:pt x="874420" y="160020"/>
                  </a:lnTo>
                  <a:lnTo>
                    <a:pt x="882268" y="182880"/>
                  </a:lnTo>
                  <a:lnTo>
                    <a:pt x="892226" y="203200"/>
                  </a:lnTo>
                  <a:lnTo>
                    <a:pt x="899730" y="212090"/>
                  </a:lnTo>
                  <a:lnTo>
                    <a:pt x="910551" y="212090"/>
                  </a:lnTo>
                  <a:lnTo>
                    <a:pt x="910980" y="217170"/>
                  </a:lnTo>
                  <a:lnTo>
                    <a:pt x="924464" y="217170"/>
                  </a:lnTo>
                  <a:lnTo>
                    <a:pt x="914726" y="231140"/>
                  </a:lnTo>
                  <a:lnTo>
                    <a:pt x="914726" y="236220"/>
                  </a:lnTo>
                  <a:close/>
                </a:path>
                <a:path w="997584" h="589279">
                  <a:moveTo>
                    <a:pt x="824738" y="120649"/>
                  </a:moveTo>
                  <a:lnTo>
                    <a:pt x="820992" y="120649"/>
                  </a:lnTo>
                  <a:lnTo>
                    <a:pt x="826953" y="117958"/>
                  </a:lnTo>
                  <a:lnTo>
                    <a:pt x="824738" y="120649"/>
                  </a:lnTo>
                  <a:close/>
                </a:path>
                <a:path w="997584" h="589279">
                  <a:moveTo>
                    <a:pt x="807490" y="153669"/>
                  </a:moveTo>
                  <a:lnTo>
                    <a:pt x="794746" y="153669"/>
                  </a:lnTo>
                  <a:lnTo>
                    <a:pt x="800952" y="149859"/>
                  </a:lnTo>
                  <a:lnTo>
                    <a:pt x="814779" y="137159"/>
                  </a:lnTo>
                  <a:lnTo>
                    <a:pt x="820992" y="129539"/>
                  </a:lnTo>
                  <a:lnTo>
                    <a:pt x="837862" y="129539"/>
                  </a:lnTo>
                  <a:lnTo>
                    <a:pt x="835987" y="130809"/>
                  </a:lnTo>
                  <a:lnTo>
                    <a:pt x="813489" y="148589"/>
                  </a:lnTo>
                  <a:lnTo>
                    <a:pt x="807490" y="153669"/>
                  </a:lnTo>
                  <a:close/>
                </a:path>
                <a:path w="997584" h="589279">
                  <a:moveTo>
                    <a:pt x="759667" y="203199"/>
                  </a:moveTo>
                  <a:lnTo>
                    <a:pt x="746000" y="203199"/>
                  </a:lnTo>
                  <a:lnTo>
                    <a:pt x="751684" y="195579"/>
                  </a:lnTo>
                  <a:lnTo>
                    <a:pt x="757718" y="187959"/>
                  </a:lnTo>
                  <a:lnTo>
                    <a:pt x="760995" y="187959"/>
                  </a:lnTo>
                  <a:lnTo>
                    <a:pt x="760995" y="184252"/>
                  </a:lnTo>
                  <a:lnTo>
                    <a:pt x="762208" y="182879"/>
                  </a:lnTo>
                  <a:lnTo>
                    <a:pt x="764741" y="182879"/>
                  </a:lnTo>
                  <a:lnTo>
                    <a:pt x="772246" y="173989"/>
                  </a:lnTo>
                  <a:lnTo>
                    <a:pt x="783964" y="173989"/>
                  </a:lnTo>
                  <a:lnTo>
                    <a:pt x="768500" y="187959"/>
                  </a:lnTo>
                  <a:lnTo>
                    <a:pt x="759667" y="203199"/>
                  </a:lnTo>
                  <a:close/>
                </a:path>
                <a:path w="997584" h="589279">
                  <a:moveTo>
                    <a:pt x="760995" y="184252"/>
                  </a:moveTo>
                  <a:lnTo>
                    <a:pt x="760995" y="182879"/>
                  </a:lnTo>
                  <a:lnTo>
                    <a:pt x="762208" y="182879"/>
                  </a:lnTo>
                  <a:lnTo>
                    <a:pt x="760995" y="184252"/>
                  </a:lnTo>
                  <a:close/>
                </a:path>
                <a:path w="997584" h="589279">
                  <a:moveTo>
                    <a:pt x="746000" y="203199"/>
                  </a:moveTo>
                  <a:lnTo>
                    <a:pt x="757250" y="187959"/>
                  </a:lnTo>
                  <a:lnTo>
                    <a:pt x="757718" y="187959"/>
                  </a:lnTo>
                  <a:lnTo>
                    <a:pt x="751684" y="195579"/>
                  </a:lnTo>
                  <a:lnTo>
                    <a:pt x="746000" y="203199"/>
                  </a:lnTo>
                  <a:close/>
                </a:path>
                <a:path w="997584" h="589279">
                  <a:moveTo>
                    <a:pt x="591621" y="463549"/>
                  </a:moveTo>
                  <a:lnTo>
                    <a:pt x="577273" y="463549"/>
                  </a:lnTo>
                  <a:lnTo>
                    <a:pt x="582894" y="459739"/>
                  </a:lnTo>
                  <a:lnTo>
                    <a:pt x="599761" y="444499"/>
                  </a:lnTo>
                  <a:lnTo>
                    <a:pt x="627418" y="412749"/>
                  </a:lnTo>
                  <a:lnTo>
                    <a:pt x="652265" y="377189"/>
                  </a:lnTo>
                  <a:lnTo>
                    <a:pt x="672711" y="344169"/>
                  </a:lnTo>
                  <a:lnTo>
                    <a:pt x="719226" y="261619"/>
                  </a:lnTo>
                  <a:lnTo>
                    <a:pt x="745999" y="217169"/>
                  </a:lnTo>
                  <a:lnTo>
                    <a:pt x="751571" y="217169"/>
                  </a:lnTo>
                  <a:lnTo>
                    <a:pt x="738322" y="240029"/>
                  </a:lnTo>
                  <a:lnTo>
                    <a:pt x="683599" y="340359"/>
                  </a:lnTo>
                  <a:lnTo>
                    <a:pt x="659757" y="382269"/>
                  </a:lnTo>
                  <a:lnTo>
                    <a:pt x="645699" y="401319"/>
                  </a:lnTo>
                  <a:lnTo>
                    <a:pt x="631638" y="419099"/>
                  </a:lnTo>
                  <a:lnTo>
                    <a:pt x="603519" y="449579"/>
                  </a:lnTo>
                  <a:lnTo>
                    <a:pt x="591621" y="463549"/>
                  </a:lnTo>
                  <a:close/>
                </a:path>
                <a:path w="997584" h="589279">
                  <a:moveTo>
                    <a:pt x="403562" y="575309"/>
                  </a:moveTo>
                  <a:lnTo>
                    <a:pt x="352296" y="575309"/>
                  </a:lnTo>
                  <a:lnTo>
                    <a:pt x="391548" y="568959"/>
                  </a:lnTo>
                  <a:lnTo>
                    <a:pt x="430098" y="558799"/>
                  </a:lnTo>
                  <a:lnTo>
                    <a:pt x="467243" y="543559"/>
                  </a:lnTo>
                  <a:lnTo>
                    <a:pt x="502281" y="527049"/>
                  </a:lnTo>
                  <a:lnTo>
                    <a:pt x="476035" y="527049"/>
                  </a:lnTo>
                  <a:lnTo>
                    <a:pt x="495015" y="518159"/>
                  </a:lnTo>
                  <a:lnTo>
                    <a:pt x="512588" y="509269"/>
                  </a:lnTo>
                  <a:lnTo>
                    <a:pt x="528757" y="499109"/>
                  </a:lnTo>
                  <a:lnTo>
                    <a:pt x="543523" y="487679"/>
                  </a:lnTo>
                  <a:lnTo>
                    <a:pt x="547268" y="487679"/>
                  </a:lnTo>
                  <a:lnTo>
                    <a:pt x="558519" y="473709"/>
                  </a:lnTo>
                  <a:lnTo>
                    <a:pt x="566023" y="468629"/>
                  </a:lnTo>
                  <a:lnTo>
                    <a:pt x="597774" y="425449"/>
                  </a:lnTo>
                  <a:lnTo>
                    <a:pt x="626011" y="382269"/>
                  </a:lnTo>
                  <a:lnTo>
                    <a:pt x="651437" y="340359"/>
                  </a:lnTo>
                  <a:lnTo>
                    <a:pt x="674753" y="299719"/>
                  </a:lnTo>
                  <a:lnTo>
                    <a:pt x="681451" y="299719"/>
                  </a:lnTo>
                  <a:lnTo>
                    <a:pt x="660690" y="335279"/>
                  </a:lnTo>
                  <a:lnTo>
                    <a:pt x="635883" y="377189"/>
                  </a:lnTo>
                  <a:lnTo>
                    <a:pt x="608557" y="420369"/>
                  </a:lnTo>
                  <a:lnTo>
                    <a:pt x="577273" y="463549"/>
                  </a:lnTo>
                  <a:lnTo>
                    <a:pt x="591621" y="463549"/>
                  </a:lnTo>
                  <a:lnTo>
                    <a:pt x="514468" y="527049"/>
                  </a:lnTo>
                  <a:lnTo>
                    <a:pt x="472991" y="549909"/>
                  </a:lnTo>
                  <a:lnTo>
                    <a:pt x="427645" y="568959"/>
                  </a:lnTo>
                  <a:lnTo>
                    <a:pt x="403562" y="575309"/>
                  </a:lnTo>
                  <a:close/>
                </a:path>
                <a:path w="997584" h="589279">
                  <a:moveTo>
                    <a:pt x="329543" y="589279"/>
                  </a:moveTo>
                  <a:lnTo>
                    <a:pt x="272100" y="589279"/>
                  </a:lnTo>
                  <a:lnTo>
                    <a:pt x="228558" y="585469"/>
                  </a:lnTo>
                  <a:lnTo>
                    <a:pt x="78576" y="585469"/>
                  </a:lnTo>
                  <a:lnTo>
                    <a:pt x="78576" y="575309"/>
                  </a:lnTo>
                  <a:lnTo>
                    <a:pt x="111853" y="570229"/>
                  </a:lnTo>
                  <a:lnTo>
                    <a:pt x="127612" y="568959"/>
                  </a:lnTo>
                  <a:lnTo>
                    <a:pt x="142315" y="565149"/>
                  </a:lnTo>
                  <a:lnTo>
                    <a:pt x="98904" y="547369"/>
                  </a:lnTo>
                  <a:lnTo>
                    <a:pt x="59359" y="523239"/>
                  </a:lnTo>
                  <a:lnTo>
                    <a:pt x="24734" y="494029"/>
                  </a:lnTo>
                  <a:lnTo>
                    <a:pt x="0" y="463549"/>
                  </a:lnTo>
                  <a:lnTo>
                    <a:pt x="0" y="449579"/>
                  </a:lnTo>
                  <a:lnTo>
                    <a:pt x="3584" y="449579"/>
                  </a:lnTo>
                  <a:lnTo>
                    <a:pt x="33522" y="488949"/>
                  </a:lnTo>
                  <a:lnTo>
                    <a:pt x="71545" y="521969"/>
                  </a:lnTo>
                  <a:lnTo>
                    <a:pt x="115896" y="547369"/>
                  </a:lnTo>
                  <a:lnTo>
                    <a:pt x="164816" y="565149"/>
                  </a:lnTo>
                  <a:lnTo>
                    <a:pt x="296050" y="565149"/>
                  </a:lnTo>
                  <a:lnTo>
                    <a:pt x="194807" y="570229"/>
                  </a:lnTo>
                  <a:lnTo>
                    <a:pt x="203245" y="572769"/>
                  </a:lnTo>
                  <a:lnTo>
                    <a:pt x="220120" y="576579"/>
                  </a:lnTo>
                  <a:lnTo>
                    <a:pt x="228558" y="580389"/>
                  </a:lnTo>
                  <a:lnTo>
                    <a:pt x="384295" y="580389"/>
                  </a:lnTo>
                  <a:lnTo>
                    <a:pt x="379479" y="581659"/>
                  </a:lnTo>
                  <a:lnTo>
                    <a:pt x="329543" y="589279"/>
                  </a:lnTo>
                  <a:close/>
                </a:path>
                <a:path w="997584" h="589279">
                  <a:moveTo>
                    <a:pt x="384295" y="580389"/>
                  </a:moveTo>
                  <a:lnTo>
                    <a:pt x="228558" y="580389"/>
                  </a:lnTo>
                  <a:lnTo>
                    <a:pt x="272850" y="579119"/>
                  </a:lnTo>
                  <a:lnTo>
                    <a:pt x="315735" y="575309"/>
                  </a:lnTo>
                  <a:lnTo>
                    <a:pt x="357212" y="567689"/>
                  </a:lnTo>
                  <a:lnTo>
                    <a:pt x="397284" y="556259"/>
                  </a:lnTo>
                  <a:lnTo>
                    <a:pt x="419788" y="556259"/>
                  </a:lnTo>
                  <a:lnTo>
                    <a:pt x="397290" y="563879"/>
                  </a:lnTo>
                  <a:lnTo>
                    <a:pt x="374792" y="570229"/>
                  </a:lnTo>
                  <a:lnTo>
                    <a:pt x="352296" y="575309"/>
                  </a:lnTo>
                  <a:lnTo>
                    <a:pt x="403562" y="575309"/>
                  </a:lnTo>
                  <a:lnTo>
                    <a:pt x="384295" y="580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45484" y="5396585"/>
            <a:ext cx="26689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Print"/>
                <a:cs typeface="Segoe Print"/>
              </a:rPr>
              <a:t>Current</a:t>
            </a:r>
            <a:r>
              <a:rPr sz="160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list</a:t>
            </a:r>
            <a:r>
              <a:rPr sz="1600" spc="5" dirty="0">
                <a:latin typeface="Segoe Print"/>
                <a:cs typeface="Segoe Print"/>
              </a:rPr>
              <a:t> </a:t>
            </a:r>
            <a:r>
              <a:rPr sz="1600" spc="-5" dirty="0">
                <a:latin typeface="Segoe Print"/>
                <a:cs typeface="Segoe Print"/>
              </a:rPr>
              <a:t>has</a:t>
            </a:r>
            <a:r>
              <a:rPr sz="1600" spc="-10" dirty="0">
                <a:latin typeface="Segoe Print"/>
                <a:cs typeface="Segoe Print"/>
              </a:rPr>
              <a:t> </a:t>
            </a:r>
            <a:r>
              <a:rPr sz="1600" spc="-5" dirty="0">
                <a:latin typeface="Segoe Print"/>
                <a:cs typeface="Segoe Print"/>
              </a:rPr>
              <a:t>over </a:t>
            </a:r>
            <a:r>
              <a:rPr sz="1600" spc="-10" dirty="0">
                <a:latin typeface="Segoe Print"/>
                <a:cs typeface="Segoe Print"/>
              </a:rPr>
              <a:t>225</a:t>
            </a:r>
            <a:endParaRPr sz="1600">
              <a:latin typeface="Segoe Print"/>
              <a:cs typeface="Segoe Print"/>
            </a:endParaRPr>
          </a:p>
          <a:p>
            <a:pPr marL="10864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Segoe Print"/>
                <a:cs typeface="Segoe Print"/>
              </a:rPr>
              <a:t>NoSQL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systems</a:t>
            </a:r>
            <a:endParaRPr sz="16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218" y="1085680"/>
            <a:ext cx="641350" cy="54438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400" spc="-10" dirty="0">
                <a:latin typeface="Calibri Light"/>
                <a:cs typeface="Calibri Light"/>
              </a:rPr>
              <a:t>2003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400" spc="-5" dirty="0">
                <a:latin typeface="Calibri Light"/>
                <a:cs typeface="Calibri Light"/>
              </a:rPr>
              <a:t>2004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alibri Light"/>
                <a:cs typeface="Calibri Light"/>
              </a:rPr>
              <a:t>2005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10" dirty="0">
                <a:latin typeface="Calibri Light"/>
                <a:cs typeface="Calibri Light"/>
              </a:rPr>
              <a:t>2006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Calibri Light"/>
                <a:cs typeface="Calibri Light"/>
              </a:rPr>
              <a:t>2007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alibri Light"/>
                <a:cs typeface="Calibri Light"/>
              </a:rPr>
              <a:t>2008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10" dirty="0">
                <a:latin typeface="Calibri Light"/>
                <a:cs typeface="Calibri Light"/>
              </a:rPr>
              <a:t>2009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400" spc="-5" dirty="0">
                <a:latin typeface="Calibri Light"/>
                <a:cs typeface="Calibri Light"/>
              </a:rPr>
              <a:t>2010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alibri Light"/>
                <a:cs typeface="Calibri Light"/>
              </a:rPr>
              <a:t>2011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10" dirty="0">
                <a:latin typeface="Calibri Light"/>
                <a:cs typeface="Calibri Light"/>
              </a:rPr>
              <a:t>2012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Calibri Light"/>
                <a:cs typeface="Calibri Light"/>
              </a:rPr>
              <a:t>2013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alibri Light"/>
                <a:cs typeface="Calibri Light"/>
              </a:rPr>
              <a:t>2014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spc="-10" dirty="0">
                <a:latin typeface="Calibri Light"/>
                <a:cs typeface="Calibri Light"/>
              </a:rPr>
              <a:t>2015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49098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H</a:t>
            </a:r>
            <a:r>
              <a:rPr sz="4100" dirty="0"/>
              <a:t>i</a:t>
            </a:r>
            <a:r>
              <a:rPr sz="4100" spc="-85" dirty="0"/>
              <a:t>s</a:t>
            </a:r>
            <a:r>
              <a:rPr sz="4100" spc="-65" dirty="0"/>
              <a:t>t</a:t>
            </a:r>
            <a:r>
              <a:rPr sz="4100" spc="-40" dirty="0"/>
              <a:t>o</a:t>
            </a:r>
            <a:r>
              <a:rPr sz="4100" dirty="0"/>
              <a:t>ry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22" y="1001250"/>
            <a:ext cx="2464391" cy="6294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76600" y="1124711"/>
            <a:ext cx="2231390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54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2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Google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File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6920" y="1612391"/>
            <a:ext cx="1470660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54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MapReduce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08459" y="1309497"/>
            <a:ext cx="5364480" cy="1188720"/>
            <a:chOff x="1208459" y="1309497"/>
            <a:chExt cx="5364480" cy="1188720"/>
          </a:xfrm>
        </p:grpSpPr>
        <p:sp>
          <p:nvSpPr>
            <p:cNvPr id="8" name="object 8"/>
            <p:cNvSpPr/>
            <p:nvPr/>
          </p:nvSpPr>
          <p:spPr>
            <a:xfrm>
              <a:off x="5505830" y="1309497"/>
              <a:ext cx="1067435" cy="319405"/>
            </a:xfrm>
            <a:custGeom>
              <a:avLst/>
              <a:gdLst/>
              <a:ahLst/>
              <a:cxnLst/>
              <a:rect l="l" t="t" r="r" b="b"/>
              <a:pathLst>
                <a:path w="1067434" h="319405">
                  <a:moveTo>
                    <a:pt x="990948" y="292285"/>
                  </a:moveTo>
                  <a:lnTo>
                    <a:pt x="983488" y="319404"/>
                  </a:lnTo>
                  <a:lnTo>
                    <a:pt x="1067053" y="303022"/>
                  </a:lnTo>
                  <a:lnTo>
                    <a:pt x="1058867" y="295655"/>
                  </a:lnTo>
                  <a:lnTo>
                    <a:pt x="1003173" y="295655"/>
                  </a:lnTo>
                  <a:lnTo>
                    <a:pt x="990948" y="292285"/>
                  </a:lnTo>
                  <a:close/>
                </a:path>
                <a:path w="1067434" h="319405">
                  <a:moveTo>
                    <a:pt x="996186" y="273243"/>
                  </a:moveTo>
                  <a:lnTo>
                    <a:pt x="990948" y="292285"/>
                  </a:lnTo>
                  <a:lnTo>
                    <a:pt x="1003173" y="295655"/>
                  </a:lnTo>
                  <a:lnTo>
                    <a:pt x="1008379" y="276605"/>
                  </a:lnTo>
                  <a:lnTo>
                    <a:pt x="996186" y="273243"/>
                  </a:lnTo>
                  <a:close/>
                </a:path>
                <a:path w="1067434" h="319405">
                  <a:moveTo>
                    <a:pt x="1003680" y="245999"/>
                  </a:moveTo>
                  <a:lnTo>
                    <a:pt x="996186" y="273243"/>
                  </a:lnTo>
                  <a:lnTo>
                    <a:pt x="1008379" y="276605"/>
                  </a:lnTo>
                  <a:lnTo>
                    <a:pt x="1003173" y="295655"/>
                  </a:lnTo>
                  <a:lnTo>
                    <a:pt x="1058867" y="295655"/>
                  </a:lnTo>
                  <a:lnTo>
                    <a:pt x="1003680" y="245999"/>
                  </a:lnTo>
                  <a:close/>
                </a:path>
                <a:path w="1067434" h="319405">
                  <a:moveTo>
                    <a:pt x="5334" y="0"/>
                  </a:moveTo>
                  <a:lnTo>
                    <a:pt x="0" y="19050"/>
                  </a:lnTo>
                  <a:lnTo>
                    <a:pt x="990948" y="292285"/>
                  </a:lnTo>
                  <a:lnTo>
                    <a:pt x="996186" y="273243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459" y="1884792"/>
              <a:ext cx="1484557" cy="6134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1976" y="1999488"/>
              <a:ext cx="1251585" cy="388620"/>
            </a:xfrm>
            <a:custGeom>
              <a:avLst/>
              <a:gdLst/>
              <a:ahLst/>
              <a:cxnLst/>
              <a:rect l="l" t="t" r="r" b="b"/>
              <a:pathLst>
                <a:path w="1251585" h="388619">
                  <a:moveTo>
                    <a:pt x="1251203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251203" y="388620"/>
                  </a:lnTo>
                  <a:lnTo>
                    <a:pt x="1251203" y="0"/>
                  </a:lnTo>
                  <a:close/>
                </a:path>
              </a:pathLst>
            </a:custGeom>
            <a:solidFill>
              <a:srgbClr val="1D3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73200" y="2012442"/>
            <a:ext cx="967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Cou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6296" y="1505966"/>
            <a:ext cx="963930" cy="1072515"/>
          </a:xfrm>
          <a:custGeom>
            <a:avLst/>
            <a:gdLst/>
            <a:ahLst/>
            <a:cxnLst/>
            <a:rect l="l" t="t" r="r" b="b"/>
            <a:pathLst>
              <a:path w="963929" h="1072514">
                <a:moveTo>
                  <a:pt x="905528" y="1022161"/>
                </a:moveTo>
                <a:lnTo>
                  <a:pt x="884554" y="1041019"/>
                </a:lnTo>
                <a:lnTo>
                  <a:pt x="963802" y="1072261"/>
                </a:lnTo>
                <a:lnTo>
                  <a:pt x="952622" y="1031621"/>
                </a:lnTo>
                <a:lnTo>
                  <a:pt x="914018" y="1031621"/>
                </a:lnTo>
                <a:lnTo>
                  <a:pt x="905528" y="1022161"/>
                </a:lnTo>
                <a:close/>
              </a:path>
              <a:path w="963929" h="1072514">
                <a:moveTo>
                  <a:pt x="920242" y="1008932"/>
                </a:moveTo>
                <a:lnTo>
                  <a:pt x="905528" y="1022161"/>
                </a:lnTo>
                <a:lnTo>
                  <a:pt x="914018" y="1031621"/>
                </a:lnTo>
                <a:lnTo>
                  <a:pt x="928751" y="1018413"/>
                </a:lnTo>
                <a:lnTo>
                  <a:pt x="920242" y="1008932"/>
                </a:lnTo>
                <a:close/>
              </a:path>
              <a:path w="963929" h="1072514">
                <a:moveTo>
                  <a:pt x="941196" y="990092"/>
                </a:moveTo>
                <a:lnTo>
                  <a:pt x="920242" y="1008932"/>
                </a:lnTo>
                <a:lnTo>
                  <a:pt x="928751" y="1018413"/>
                </a:lnTo>
                <a:lnTo>
                  <a:pt x="914018" y="1031621"/>
                </a:lnTo>
                <a:lnTo>
                  <a:pt x="952622" y="1031621"/>
                </a:lnTo>
                <a:lnTo>
                  <a:pt x="941196" y="990092"/>
                </a:lnTo>
                <a:close/>
              </a:path>
              <a:path w="963929" h="1072514">
                <a:moveTo>
                  <a:pt x="14731" y="0"/>
                </a:moveTo>
                <a:lnTo>
                  <a:pt x="0" y="13208"/>
                </a:lnTo>
                <a:lnTo>
                  <a:pt x="905528" y="1022161"/>
                </a:lnTo>
                <a:lnTo>
                  <a:pt x="920242" y="1008932"/>
                </a:lnTo>
                <a:lnTo>
                  <a:pt x="14731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72155" y="2740151"/>
            <a:ext cx="1214755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54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MongoDB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7352" y="2616690"/>
            <a:ext cx="1281995" cy="62947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11808" y="2740151"/>
            <a:ext cx="1057910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54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Dynamo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3992" y="3247644"/>
            <a:ext cx="1248410" cy="388620"/>
          </a:xfrm>
          <a:custGeom>
            <a:avLst/>
            <a:gdLst/>
            <a:ahLst/>
            <a:cxnLst/>
            <a:rect l="l" t="t" r="r" b="b"/>
            <a:pathLst>
              <a:path w="1248410" h="388620">
                <a:moveTo>
                  <a:pt x="1248156" y="0"/>
                </a:moveTo>
                <a:lnTo>
                  <a:pt x="0" y="0"/>
                </a:lnTo>
                <a:lnTo>
                  <a:pt x="0" y="388620"/>
                </a:lnTo>
                <a:lnTo>
                  <a:pt x="1248156" y="388620"/>
                </a:lnTo>
                <a:lnTo>
                  <a:pt x="1248156" y="0"/>
                </a:lnTo>
                <a:close/>
              </a:path>
            </a:pathLst>
          </a:custGeom>
          <a:solidFill>
            <a:srgbClr val="1D3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70351" y="3260851"/>
            <a:ext cx="1076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60575" y="3098164"/>
            <a:ext cx="1424940" cy="925194"/>
            <a:chOff x="1560575" y="3098164"/>
            <a:chExt cx="1424940" cy="925194"/>
          </a:xfrm>
        </p:grpSpPr>
        <p:sp>
          <p:nvSpPr>
            <p:cNvPr id="19" name="object 19"/>
            <p:cNvSpPr/>
            <p:nvPr/>
          </p:nvSpPr>
          <p:spPr>
            <a:xfrm>
              <a:off x="2418841" y="3098164"/>
              <a:ext cx="567055" cy="344170"/>
            </a:xfrm>
            <a:custGeom>
              <a:avLst/>
              <a:gdLst/>
              <a:ahLst/>
              <a:cxnLst/>
              <a:rect l="l" t="t" r="r" b="b"/>
              <a:pathLst>
                <a:path w="567055" h="344170">
                  <a:moveTo>
                    <a:pt x="496033" y="313072"/>
                  </a:moveTo>
                  <a:lnTo>
                    <a:pt x="481583" y="337312"/>
                  </a:lnTo>
                  <a:lnTo>
                    <a:pt x="566546" y="343662"/>
                  </a:lnTo>
                  <a:lnTo>
                    <a:pt x="551086" y="319532"/>
                  </a:lnTo>
                  <a:lnTo>
                    <a:pt x="506856" y="319532"/>
                  </a:lnTo>
                  <a:lnTo>
                    <a:pt x="496033" y="313072"/>
                  </a:lnTo>
                  <a:close/>
                </a:path>
                <a:path w="567055" h="344170">
                  <a:moveTo>
                    <a:pt x="506127" y="296139"/>
                  </a:moveTo>
                  <a:lnTo>
                    <a:pt x="496033" y="313072"/>
                  </a:lnTo>
                  <a:lnTo>
                    <a:pt x="506856" y="319532"/>
                  </a:lnTo>
                  <a:lnTo>
                    <a:pt x="517016" y="302640"/>
                  </a:lnTo>
                  <a:lnTo>
                    <a:pt x="506127" y="296139"/>
                  </a:lnTo>
                  <a:close/>
                </a:path>
                <a:path w="567055" h="344170">
                  <a:moveTo>
                    <a:pt x="520572" y="271907"/>
                  </a:moveTo>
                  <a:lnTo>
                    <a:pt x="506127" y="296139"/>
                  </a:lnTo>
                  <a:lnTo>
                    <a:pt x="517016" y="302640"/>
                  </a:lnTo>
                  <a:lnTo>
                    <a:pt x="506856" y="319532"/>
                  </a:lnTo>
                  <a:lnTo>
                    <a:pt x="551086" y="319532"/>
                  </a:lnTo>
                  <a:lnTo>
                    <a:pt x="520572" y="271907"/>
                  </a:lnTo>
                  <a:close/>
                </a:path>
                <a:path w="567055" h="344170">
                  <a:moveTo>
                    <a:pt x="10159" y="0"/>
                  </a:moveTo>
                  <a:lnTo>
                    <a:pt x="0" y="17018"/>
                  </a:lnTo>
                  <a:lnTo>
                    <a:pt x="496033" y="313072"/>
                  </a:lnTo>
                  <a:lnTo>
                    <a:pt x="506127" y="29613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0575" y="3636263"/>
              <a:ext cx="852169" cy="387350"/>
            </a:xfrm>
            <a:custGeom>
              <a:avLst/>
              <a:gdLst/>
              <a:ahLst/>
              <a:cxnLst/>
              <a:rect l="l" t="t" r="r" b="b"/>
              <a:pathLst>
                <a:path w="852169" h="387350">
                  <a:moveTo>
                    <a:pt x="851915" y="0"/>
                  </a:moveTo>
                  <a:lnTo>
                    <a:pt x="0" y="0"/>
                  </a:lnTo>
                  <a:lnTo>
                    <a:pt x="0" y="387095"/>
                  </a:lnTo>
                  <a:lnTo>
                    <a:pt x="851915" y="387095"/>
                  </a:lnTo>
                  <a:lnTo>
                    <a:pt x="851915" y="0"/>
                  </a:lnTo>
                  <a:close/>
                </a:path>
              </a:pathLst>
            </a:custGeom>
            <a:solidFill>
              <a:srgbClr val="1D3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56664" y="3648278"/>
            <a:ext cx="4603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Riak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57451" y="2740278"/>
            <a:ext cx="3837304" cy="1773555"/>
          </a:xfrm>
          <a:custGeom>
            <a:avLst/>
            <a:gdLst/>
            <a:ahLst/>
            <a:cxnLst/>
            <a:rect l="l" t="t" r="r" b="b"/>
            <a:pathLst>
              <a:path w="3837304" h="1773554">
                <a:moveTo>
                  <a:pt x="100203" y="367538"/>
                </a:moveTo>
                <a:lnTo>
                  <a:pt x="80518" y="365252"/>
                </a:lnTo>
                <a:lnTo>
                  <a:pt x="28003" y="818591"/>
                </a:lnTo>
                <a:lnTo>
                  <a:pt x="0" y="815352"/>
                </a:lnTo>
                <a:lnTo>
                  <a:pt x="29083" y="895350"/>
                </a:lnTo>
                <a:lnTo>
                  <a:pt x="69532" y="833501"/>
                </a:lnTo>
                <a:lnTo>
                  <a:pt x="75692" y="824115"/>
                </a:lnTo>
                <a:lnTo>
                  <a:pt x="47688" y="820864"/>
                </a:lnTo>
                <a:lnTo>
                  <a:pt x="100203" y="367538"/>
                </a:lnTo>
                <a:close/>
              </a:path>
              <a:path w="3837304" h="1773554">
                <a:moveTo>
                  <a:pt x="3837305" y="1694688"/>
                </a:moveTo>
                <a:lnTo>
                  <a:pt x="3809073" y="1696491"/>
                </a:lnTo>
                <a:lnTo>
                  <a:pt x="3702685" y="0"/>
                </a:lnTo>
                <a:lnTo>
                  <a:pt x="3682873" y="1270"/>
                </a:lnTo>
                <a:lnTo>
                  <a:pt x="3789388" y="1697736"/>
                </a:lnTo>
                <a:lnTo>
                  <a:pt x="3761232" y="1699514"/>
                </a:lnTo>
                <a:lnTo>
                  <a:pt x="3804031" y="1773174"/>
                </a:lnTo>
                <a:lnTo>
                  <a:pt x="3830624" y="1710436"/>
                </a:lnTo>
                <a:lnTo>
                  <a:pt x="3837305" y="1694688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76444" y="4512564"/>
            <a:ext cx="1367155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04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MegaStore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5376" y="5394959"/>
            <a:ext cx="599440" cy="38862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730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21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F1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5014" y="2343276"/>
            <a:ext cx="2606040" cy="3009265"/>
            <a:chOff x="2525014" y="2343276"/>
            <a:chExt cx="2606040" cy="3009265"/>
          </a:xfrm>
        </p:grpSpPr>
        <p:sp>
          <p:nvSpPr>
            <p:cNvPr id="26" name="object 26"/>
            <p:cNvSpPr/>
            <p:nvPr/>
          </p:nvSpPr>
          <p:spPr>
            <a:xfrm>
              <a:off x="2525014" y="2343276"/>
              <a:ext cx="2606040" cy="1099820"/>
            </a:xfrm>
            <a:custGeom>
              <a:avLst/>
              <a:gdLst/>
              <a:ahLst/>
              <a:cxnLst/>
              <a:rect l="l" t="t" r="r" b="b"/>
              <a:pathLst>
                <a:path w="2606040" h="1099820">
                  <a:moveTo>
                    <a:pt x="854329" y="396748"/>
                  </a:moveTo>
                  <a:lnTo>
                    <a:pt x="840333" y="379476"/>
                  </a:lnTo>
                  <a:lnTo>
                    <a:pt x="800735" y="330581"/>
                  </a:lnTo>
                  <a:lnTo>
                    <a:pt x="789038" y="356171"/>
                  </a:lnTo>
                  <a:lnTo>
                    <a:pt x="8128" y="0"/>
                  </a:lnTo>
                  <a:lnTo>
                    <a:pt x="0" y="18034"/>
                  </a:lnTo>
                  <a:lnTo>
                    <a:pt x="780821" y="374167"/>
                  </a:lnTo>
                  <a:lnTo>
                    <a:pt x="769112" y="399796"/>
                  </a:lnTo>
                  <a:lnTo>
                    <a:pt x="854329" y="396748"/>
                  </a:lnTo>
                  <a:close/>
                </a:path>
                <a:path w="2606040" h="1099820">
                  <a:moveTo>
                    <a:pt x="2605913" y="405384"/>
                  </a:moveTo>
                  <a:lnTo>
                    <a:pt x="2593594" y="389890"/>
                  </a:lnTo>
                  <a:lnTo>
                    <a:pt x="1761655" y="1044498"/>
                  </a:lnTo>
                  <a:lnTo>
                    <a:pt x="1744218" y="1022350"/>
                  </a:lnTo>
                  <a:lnTo>
                    <a:pt x="1707896" y="1099439"/>
                  </a:lnTo>
                  <a:lnTo>
                    <a:pt x="1791335" y="1082167"/>
                  </a:lnTo>
                  <a:lnTo>
                    <a:pt x="1780120" y="1067943"/>
                  </a:lnTo>
                  <a:lnTo>
                    <a:pt x="1773910" y="1060069"/>
                  </a:lnTo>
                  <a:lnTo>
                    <a:pt x="2605913" y="405384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60320" y="4963667"/>
              <a:ext cx="1363980" cy="388620"/>
            </a:xfrm>
            <a:custGeom>
              <a:avLst/>
              <a:gdLst/>
              <a:ahLst/>
              <a:cxnLst/>
              <a:rect l="l" t="t" r="r" b="b"/>
              <a:pathLst>
                <a:path w="1363979" h="388620">
                  <a:moveTo>
                    <a:pt x="1363980" y="0"/>
                  </a:moveTo>
                  <a:lnTo>
                    <a:pt x="0" y="0"/>
                  </a:lnTo>
                  <a:lnTo>
                    <a:pt x="0" y="388619"/>
                  </a:lnTo>
                  <a:lnTo>
                    <a:pt x="1363980" y="388619"/>
                  </a:lnTo>
                  <a:lnTo>
                    <a:pt x="1363980" y="0"/>
                  </a:lnTo>
                  <a:close/>
                </a:path>
              </a:pathLst>
            </a:custGeom>
            <a:solidFill>
              <a:srgbClr val="1D3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64635" y="3713988"/>
            <a:ext cx="1065530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54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2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Redis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10433" y="4977510"/>
            <a:ext cx="1065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perDeX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1235" y="3102101"/>
            <a:ext cx="3415029" cy="2506980"/>
            <a:chOff x="2261235" y="3102101"/>
            <a:chExt cx="3415029" cy="2506980"/>
          </a:xfrm>
        </p:grpSpPr>
        <p:sp>
          <p:nvSpPr>
            <p:cNvPr id="31" name="object 31"/>
            <p:cNvSpPr/>
            <p:nvPr/>
          </p:nvSpPr>
          <p:spPr>
            <a:xfrm>
              <a:off x="2261235" y="3102101"/>
              <a:ext cx="3415029" cy="2506980"/>
            </a:xfrm>
            <a:custGeom>
              <a:avLst/>
              <a:gdLst/>
              <a:ahLst/>
              <a:cxnLst/>
              <a:rect l="l" t="t" r="r" b="b"/>
              <a:pathLst>
                <a:path w="3415029" h="2506979">
                  <a:moveTo>
                    <a:pt x="981583" y="1861947"/>
                  </a:moveTo>
                  <a:lnTo>
                    <a:pt x="980579" y="1810258"/>
                  </a:lnTo>
                  <a:lnTo>
                    <a:pt x="979932" y="1776730"/>
                  </a:lnTo>
                  <a:lnTo>
                    <a:pt x="954976" y="1789849"/>
                  </a:lnTo>
                  <a:lnTo>
                    <a:pt x="17526" y="0"/>
                  </a:lnTo>
                  <a:lnTo>
                    <a:pt x="0" y="9144"/>
                  </a:lnTo>
                  <a:lnTo>
                    <a:pt x="937475" y="1799043"/>
                  </a:lnTo>
                  <a:lnTo>
                    <a:pt x="912495" y="1812163"/>
                  </a:lnTo>
                  <a:lnTo>
                    <a:pt x="981583" y="1861947"/>
                  </a:lnTo>
                  <a:close/>
                </a:path>
                <a:path w="3415029" h="2506979">
                  <a:moveTo>
                    <a:pt x="2823972" y="1610868"/>
                  </a:moveTo>
                  <a:lnTo>
                    <a:pt x="2808224" y="1598676"/>
                  </a:lnTo>
                  <a:lnTo>
                    <a:pt x="2566530" y="1913343"/>
                  </a:lnTo>
                  <a:lnTo>
                    <a:pt x="2544191" y="1896110"/>
                  </a:lnTo>
                  <a:lnTo>
                    <a:pt x="2527935" y="1979803"/>
                  </a:lnTo>
                  <a:lnTo>
                    <a:pt x="2604516" y="1942592"/>
                  </a:lnTo>
                  <a:lnTo>
                    <a:pt x="2595283" y="1935480"/>
                  </a:lnTo>
                  <a:lnTo>
                    <a:pt x="2582176" y="1925383"/>
                  </a:lnTo>
                  <a:lnTo>
                    <a:pt x="2823972" y="1610868"/>
                  </a:lnTo>
                  <a:close/>
                </a:path>
                <a:path w="3415029" h="2506979">
                  <a:moveTo>
                    <a:pt x="3414903" y="2487460"/>
                  </a:moveTo>
                  <a:lnTo>
                    <a:pt x="3408540" y="2482088"/>
                  </a:lnTo>
                  <a:lnTo>
                    <a:pt x="3349752" y="2432431"/>
                  </a:lnTo>
                  <a:lnTo>
                    <a:pt x="3343110" y="2459926"/>
                  </a:lnTo>
                  <a:lnTo>
                    <a:pt x="2912745" y="2355596"/>
                  </a:lnTo>
                  <a:lnTo>
                    <a:pt x="2908173" y="2374900"/>
                  </a:lnTo>
                  <a:lnTo>
                    <a:pt x="3338474" y="2479090"/>
                  </a:lnTo>
                  <a:lnTo>
                    <a:pt x="3331845" y="2506548"/>
                  </a:lnTo>
                  <a:lnTo>
                    <a:pt x="3414903" y="248746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0267" y="5081016"/>
              <a:ext cx="1087120" cy="388620"/>
            </a:xfrm>
            <a:custGeom>
              <a:avLst/>
              <a:gdLst/>
              <a:ahLst/>
              <a:cxnLst/>
              <a:rect l="l" t="t" r="r" b="b"/>
              <a:pathLst>
                <a:path w="1087120" h="388620">
                  <a:moveTo>
                    <a:pt x="1086612" y="0"/>
                  </a:moveTo>
                  <a:lnTo>
                    <a:pt x="0" y="0"/>
                  </a:lnTo>
                  <a:lnTo>
                    <a:pt x="0" y="388619"/>
                  </a:lnTo>
                  <a:lnTo>
                    <a:pt x="1086612" y="388619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1D3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30267" y="5081015"/>
            <a:ext cx="1087120" cy="3886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2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Spanner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35673" y="2000250"/>
            <a:ext cx="76200" cy="928369"/>
          </a:xfrm>
          <a:custGeom>
            <a:avLst/>
            <a:gdLst/>
            <a:ahLst/>
            <a:cxnLst/>
            <a:rect l="l" t="t" r="r" b="b"/>
            <a:pathLst>
              <a:path w="76200" h="928369">
                <a:moveTo>
                  <a:pt x="28194" y="851662"/>
                </a:moveTo>
                <a:lnTo>
                  <a:pt x="0" y="851662"/>
                </a:lnTo>
                <a:lnTo>
                  <a:pt x="38100" y="927862"/>
                </a:lnTo>
                <a:lnTo>
                  <a:pt x="69850" y="864362"/>
                </a:lnTo>
                <a:lnTo>
                  <a:pt x="28194" y="864362"/>
                </a:lnTo>
                <a:lnTo>
                  <a:pt x="28194" y="851662"/>
                </a:lnTo>
                <a:close/>
              </a:path>
              <a:path w="76200" h="928369">
                <a:moveTo>
                  <a:pt x="48005" y="0"/>
                </a:moveTo>
                <a:lnTo>
                  <a:pt x="28194" y="0"/>
                </a:lnTo>
                <a:lnTo>
                  <a:pt x="28194" y="864362"/>
                </a:lnTo>
                <a:lnTo>
                  <a:pt x="48005" y="864362"/>
                </a:lnTo>
                <a:lnTo>
                  <a:pt x="48005" y="0"/>
                </a:lnTo>
                <a:close/>
              </a:path>
              <a:path w="76200" h="928369">
                <a:moveTo>
                  <a:pt x="76200" y="851662"/>
                </a:moveTo>
                <a:lnTo>
                  <a:pt x="48005" y="851662"/>
                </a:lnTo>
                <a:lnTo>
                  <a:pt x="48005" y="864362"/>
                </a:lnTo>
                <a:lnTo>
                  <a:pt x="69850" y="864362"/>
                </a:lnTo>
                <a:lnTo>
                  <a:pt x="76200" y="851662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3463" y="4171188"/>
            <a:ext cx="1408430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204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CouchBase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70546" y="2348229"/>
            <a:ext cx="499745" cy="1824355"/>
          </a:xfrm>
          <a:custGeom>
            <a:avLst/>
            <a:gdLst/>
            <a:ahLst/>
            <a:cxnLst/>
            <a:rect l="l" t="t" r="r" b="b"/>
            <a:pathLst>
              <a:path w="499744" h="1824354">
                <a:moveTo>
                  <a:pt x="0" y="1740789"/>
                </a:moveTo>
                <a:lnTo>
                  <a:pt x="17767" y="1824101"/>
                </a:lnTo>
                <a:lnTo>
                  <a:pt x="69224" y="1765046"/>
                </a:lnTo>
                <a:lnTo>
                  <a:pt x="43281" y="1765046"/>
                </a:lnTo>
                <a:lnTo>
                  <a:pt x="24104" y="1760093"/>
                </a:lnTo>
                <a:lnTo>
                  <a:pt x="27280" y="1747834"/>
                </a:lnTo>
                <a:lnTo>
                  <a:pt x="0" y="1740789"/>
                </a:lnTo>
                <a:close/>
              </a:path>
              <a:path w="499744" h="1824354">
                <a:moveTo>
                  <a:pt x="27280" y="1747834"/>
                </a:moveTo>
                <a:lnTo>
                  <a:pt x="24104" y="1760093"/>
                </a:lnTo>
                <a:lnTo>
                  <a:pt x="43281" y="1765046"/>
                </a:lnTo>
                <a:lnTo>
                  <a:pt x="46458" y="1752787"/>
                </a:lnTo>
                <a:lnTo>
                  <a:pt x="27280" y="1747834"/>
                </a:lnTo>
                <a:close/>
              </a:path>
              <a:path w="499744" h="1824354">
                <a:moveTo>
                  <a:pt x="46458" y="1752787"/>
                </a:moveTo>
                <a:lnTo>
                  <a:pt x="43281" y="1765046"/>
                </a:lnTo>
                <a:lnTo>
                  <a:pt x="69224" y="1765046"/>
                </a:lnTo>
                <a:lnTo>
                  <a:pt x="73761" y="1759839"/>
                </a:lnTo>
                <a:lnTo>
                  <a:pt x="46458" y="1752787"/>
                </a:lnTo>
                <a:close/>
              </a:path>
              <a:path w="499744" h="1824354">
                <a:moveTo>
                  <a:pt x="480174" y="0"/>
                </a:moveTo>
                <a:lnTo>
                  <a:pt x="27280" y="1747834"/>
                </a:lnTo>
                <a:lnTo>
                  <a:pt x="46458" y="1752787"/>
                </a:lnTo>
                <a:lnTo>
                  <a:pt x="499351" y="5080"/>
                </a:lnTo>
                <a:lnTo>
                  <a:pt x="480174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81216" y="5148071"/>
            <a:ext cx="1024255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04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Dremel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55560" y="1968119"/>
            <a:ext cx="76200" cy="3181350"/>
          </a:xfrm>
          <a:custGeom>
            <a:avLst/>
            <a:gdLst/>
            <a:ahLst/>
            <a:cxnLst/>
            <a:rect l="l" t="t" r="r" b="b"/>
            <a:pathLst>
              <a:path w="76200" h="3181350">
                <a:moveTo>
                  <a:pt x="28229" y="3104914"/>
                </a:moveTo>
                <a:lnTo>
                  <a:pt x="0" y="3105149"/>
                </a:lnTo>
                <a:lnTo>
                  <a:pt x="38608" y="3180968"/>
                </a:lnTo>
                <a:lnTo>
                  <a:pt x="69768" y="3117595"/>
                </a:lnTo>
                <a:lnTo>
                  <a:pt x="28321" y="3117595"/>
                </a:lnTo>
                <a:lnTo>
                  <a:pt x="28229" y="3104914"/>
                </a:lnTo>
                <a:close/>
              </a:path>
              <a:path w="76200" h="3181350">
                <a:moveTo>
                  <a:pt x="76200" y="3104514"/>
                </a:moveTo>
                <a:lnTo>
                  <a:pt x="28229" y="3104914"/>
                </a:lnTo>
                <a:lnTo>
                  <a:pt x="28321" y="3117595"/>
                </a:lnTo>
                <a:lnTo>
                  <a:pt x="48133" y="3117468"/>
                </a:lnTo>
                <a:lnTo>
                  <a:pt x="48040" y="3104749"/>
                </a:lnTo>
                <a:lnTo>
                  <a:pt x="76084" y="3104749"/>
                </a:lnTo>
                <a:lnTo>
                  <a:pt x="76200" y="3104514"/>
                </a:lnTo>
                <a:close/>
              </a:path>
              <a:path w="76200" h="3181350">
                <a:moveTo>
                  <a:pt x="76084" y="3104749"/>
                </a:moveTo>
                <a:lnTo>
                  <a:pt x="48040" y="3104749"/>
                </a:lnTo>
                <a:lnTo>
                  <a:pt x="48133" y="3117468"/>
                </a:lnTo>
                <a:lnTo>
                  <a:pt x="28321" y="3117595"/>
                </a:lnTo>
                <a:lnTo>
                  <a:pt x="69768" y="3117595"/>
                </a:lnTo>
                <a:lnTo>
                  <a:pt x="76084" y="3104749"/>
                </a:lnTo>
                <a:close/>
              </a:path>
              <a:path w="76200" h="3181350">
                <a:moveTo>
                  <a:pt x="25527" y="0"/>
                </a:moveTo>
                <a:lnTo>
                  <a:pt x="5715" y="253"/>
                </a:lnTo>
                <a:lnTo>
                  <a:pt x="28229" y="3104914"/>
                </a:lnTo>
                <a:lnTo>
                  <a:pt x="48040" y="3104749"/>
                </a:lnTo>
                <a:lnTo>
                  <a:pt x="25527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16167" y="2927604"/>
            <a:ext cx="1803400" cy="38862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204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Hadoop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&amp;HDFS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45735" y="3185160"/>
            <a:ext cx="833755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04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HBase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934711" y="2209774"/>
            <a:ext cx="1423670" cy="976630"/>
            <a:chOff x="4934711" y="2209774"/>
            <a:chExt cx="1423670" cy="976630"/>
          </a:xfrm>
        </p:grpSpPr>
        <p:sp>
          <p:nvSpPr>
            <p:cNvPr id="42" name="object 42"/>
            <p:cNvSpPr/>
            <p:nvPr/>
          </p:nvSpPr>
          <p:spPr>
            <a:xfrm>
              <a:off x="5164073" y="2613787"/>
              <a:ext cx="353060" cy="572135"/>
            </a:xfrm>
            <a:custGeom>
              <a:avLst/>
              <a:gdLst/>
              <a:ahLst/>
              <a:cxnLst/>
              <a:rect l="l" t="t" r="r" b="b"/>
              <a:pathLst>
                <a:path w="353060" h="572135">
                  <a:moveTo>
                    <a:pt x="6985" y="487172"/>
                  </a:moveTo>
                  <a:lnTo>
                    <a:pt x="0" y="572135"/>
                  </a:lnTo>
                  <a:lnTo>
                    <a:pt x="72136" y="526796"/>
                  </a:lnTo>
                  <a:lnTo>
                    <a:pt x="65871" y="522986"/>
                  </a:lnTo>
                  <a:lnTo>
                    <a:pt x="41401" y="522986"/>
                  </a:lnTo>
                  <a:lnTo>
                    <a:pt x="24511" y="512699"/>
                  </a:lnTo>
                  <a:lnTo>
                    <a:pt x="31105" y="501841"/>
                  </a:lnTo>
                  <a:lnTo>
                    <a:pt x="6985" y="487172"/>
                  </a:lnTo>
                  <a:close/>
                </a:path>
                <a:path w="353060" h="572135">
                  <a:moveTo>
                    <a:pt x="31105" y="501841"/>
                  </a:moveTo>
                  <a:lnTo>
                    <a:pt x="24511" y="512699"/>
                  </a:lnTo>
                  <a:lnTo>
                    <a:pt x="41401" y="522986"/>
                  </a:lnTo>
                  <a:lnTo>
                    <a:pt x="48002" y="512118"/>
                  </a:lnTo>
                  <a:lnTo>
                    <a:pt x="31105" y="501841"/>
                  </a:lnTo>
                  <a:close/>
                </a:path>
                <a:path w="353060" h="572135">
                  <a:moveTo>
                    <a:pt x="48002" y="512118"/>
                  </a:moveTo>
                  <a:lnTo>
                    <a:pt x="41401" y="522986"/>
                  </a:lnTo>
                  <a:lnTo>
                    <a:pt x="65871" y="522986"/>
                  </a:lnTo>
                  <a:lnTo>
                    <a:pt x="48002" y="512118"/>
                  </a:lnTo>
                  <a:close/>
                </a:path>
                <a:path w="353060" h="572135">
                  <a:moveTo>
                    <a:pt x="335914" y="0"/>
                  </a:moveTo>
                  <a:lnTo>
                    <a:pt x="31105" y="501841"/>
                  </a:lnTo>
                  <a:lnTo>
                    <a:pt x="48002" y="512118"/>
                  </a:lnTo>
                  <a:lnTo>
                    <a:pt x="352805" y="10287"/>
                  </a:lnTo>
                  <a:lnTo>
                    <a:pt x="335914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4711" y="2209774"/>
              <a:ext cx="1423415" cy="667537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076444" y="2351532"/>
            <a:ext cx="1144905" cy="38862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67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1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BigTable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03603" y="5993891"/>
            <a:ext cx="1306195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034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204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Espresso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87908" y="3103752"/>
            <a:ext cx="2187575" cy="2889885"/>
            <a:chOff x="787908" y="3103752"/>
            <a:chExt cx="2187575" cy="2889885"/>
          </a:xfrm>
        </p:grpSpPr>
        <p:sp>
          <p:nvSpPr>
            <p:cNvPr id="47" name="object 47"/>
            <p:cNvSpPr/>
            <p:nvPr/>
          </p:nvSpPr>
          <p:spPr>
            <a:xfrm>
              <a:off x="2044700" y="3103752"/>
              <a:ext cx="930275" cy="2889885"/>
            </a:xfrm>
            <a:custGeom>
              <a:avLst/>
              <a:gdLst/>
              <a:ahLst/>
              <a:cxnLst/>
              <a:rect l="l" t="t" r="r" b="b"/>
              <a:pathLst>
                <a:path w="930275" h="2889885">
                  <a:moveTo>
                    <a:pt x="0" y="2805684"/>
                  </a:moveTo>
                  <a:lnTo>
                    <a:pt x="13462" y="2889808"/>
                  </a:lnTo>
                  <a:lnTo>
                    <a:pt x="69099" y="2832201"/>
                  </a:lnTo>
                  <a:lnTo>
                    <a:pt x="41910" y="2832201"/>
                  </a:lnTo>
                  <a:lnTo>
                    <a:pt x="22987" y="2826258"/>
                  </a:lnTo>
                  <a:lnTo>
                    <a:pt x="26804" y="2814114"/>
                  </a:lnTo>
                  <a:lnTo>
                    <a:pt x="0" y="2805684"/>
                  </a:lnTo>
                  <a:close/>
                </a:path>
                <a:path w="930275" h="2889885">
                  <a:moveTo>
                    <a:pt x="26804" y="2814114"/>
                  </a:moveTo>
                  <a:lnTo>
                    <a:pt x="22987" y="2826258"/>
                  </a:lnTo>
                  <a:lnTo>
                    <a:pt x="41910" y="2832201"/>
                  </a:lnTo>
                  <a:lnTo>
                    <a:pt x="45724" y="2820064"/>
                  </a:lnTo>
                  <a:lnTo>
                    <a:pt x="26804" y="2814114"/>
                  </a:lnTo>
                  <a:close/>
                </a:path>
                <a:path w="930275" h="2889885">
                  <a:moveTo>
                    <a:pt x="45724" y="2820064"/>
                  </a:moveTo>
                  <a:lnTo>
                    <a:pt x="41910" y="2832201"/>
                  </a:lnTo>
                  <a:lnTo>
                    <a:pt x="69099" y="2832201"/>
                  </a:lnTo>
                  <a:lnTo>
                    <a:pt x="72643" y="2828531"/>
                  </a:lnTo>
                  <a:lnTo>
                    <a:pt x="45724" y="2820064"/>
                  </a:lnTo>
                  <a:close/>
                </a:path>
                <a:path w="930275" h="2889885">
                  <a:moveTo>
                    <a:pt x="911351" y="0"/>
                  </a:moveTo>
                  <a:lnTo>
                    <a:pt x="26804" y="2814114"/>
                  </a:lnTo>
                  <a:lnTo>
                    <a:pt x="45724" y="2820064"/>
                  </a:lnTo>
                  <a:lnTo>
                    <a:pt x="930275" y="5842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7908" y="4969763"/>
              <a:ext cx="1306195" cy="387350"/>
            </a:xfrm>
            <a:custGeom>
              <a:avLst/>
              <a:gdLst/>
              <a:ahLst/>
              <a:cxnLst/>
              <a:rect l="l" t="t" r="r" b="b"/>
              <a:pathLst>
                <a:path w="1306195" h="387350">
                  <a:moveTo>
                    <a:pt x="1306068" y="0"/>
                  </a:moveTo>
                  <a:lnTo>
                    <a:pt x="0" y="0"/>
                  </a:lnTo>
                  <a:lnTo>
                    <a:pt x="0" y="387096"/>
                  </a:lnTo>
                  <a:lnTo>
                    <a:pt x="1306068" y="387096"/>
                  </a:lnTo>
                  <a:lnTo>
                    <a:pt x="1306068" y="0"/>
                  </a:lnTo>
                  <a:close/>
                </a:path>
              </a:pathLst>
            </a:custGeom>
            <a:solidFill>
              <a:srgbClr val="1D3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87908" y="4969764"/>
            <a:ext cx="1306195" cy="3873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04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RethinkDB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40001" y="3117595"/>
            <a:ext cx="915669" cy="1894205"/>
          </a:xfrm>
          <a:custGeom>
            <a:avLst/>
            <a:gdLst/>
            <a:ahLst/>
            <a:cxnLst/>
            <a:rect l="l" t="t" r="r" b="b"/>
            <a:pathLst>
              <a:path w="915669" h="1894204">
                <a:moveTo>
                  <a:pt x="0" y="1808860"/>
                </a:moveTo>
                <a:lnTo>
                  <a:pt x="1397" y="1893951"/>
                </a:lnTo>
                <a:lnTo>
                  <a:pt x="68706" y="1841753"/>
                </a:lnTo>
                <a:lnTo>
                  <a:pt x="67115" y="1840991"/>
                </a:lnTo>
                <a:lnTo>
                  <a:pt x="37718" y="1840991"/>
                </a:lnTo>
                <a:lnTo>
                  <a:pt x="19938" y="1832483"/>
                </a:lnTo>
                <a:lnTo>
                  <a:pt x="25422" y="1821031"/>
                </a:lnTo>
                <a:lnTo>
                  <a:pt x="0" y="1808860"/>
                </a:lnTo>
                <a:close/>
              </a:path>
              <a:path w="915669" h="1894204">
                <a:moveTo>
                  <a:pt x="25422" y="1821031"/>
                </a:moveTo>
                <a:lnTo>
                  <a:pt x="19938" y="1832483"/>
                </a:lnTo>
                <a:lnTo>
                  <a:pt x="37718" y="1840991"/>
                </a:lnTo>
                <a:lnTo>
                  <a:pt x="43201" y="1829543"/>
                </a:lnTo>
                <a:lnTo>
                  <a:pt x="25422" y="1821031"/>
                </a:lnTo>
                <a:close/>
              </a:path>
              <a:path w="915669" h="1894204">
                <a:moveTo>
                  <a:pt x="43201" y="1829543"/>
                </a:moveTo>
                <a:lnTo>
                  <a:pt x="37718" y="1840991"/>
                </a:lnTo>
                <a:lnTo>
                  <a:pt x="67115" y="1840991"/>
                </a:lnTo>
                <a:lnTo>
                  <a:pt x="43201" y="1829543"/>
                </a:lnTo>
                <a:close/>
              </a:path>
              <a:path w="915669" h="1894204">
                <a:moveTo>
                  <a:pt x="897382" y="0"/>
                </a:moveTo>
                <a:lnTo>
                  <a:pt x="25422" y="1821031"/>
                </a:lnTo>
                <a:lnTo>
                  <a:pt x="43201" y="1829543"/>
                </a:lnTo>
                <a:lnTo>
                  <a:pt x="915288" y="8636"/>
                </a:lnTo>
                <a:lnTo>
                  <a:pt x="89738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881628" y="6187440"/>
            <a:ext cx="1626235" cy="38735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2667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21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CockroachDB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700142" y="5424551"/>
            <a:ext cx="76200" cy="763270"/>
          </a:xfrm>
          <a:custGeom>
            <a:avLst/>
            <a:gdLst/>
            <a:ahLst/>
            <a:cxnLst/>
            <a:rect l="l" t="t" r="r" b="b"/>
            <a:pathLst>
              <a:path w="76200" h="763270">
                <a:moveTo>
                  <a:pt x="0" y="686257"/>
                </a:moveTo>
                <a:lnTo>
                  <a:pt x="37211" y="762901"/>
                </a:lnTo>
                <a:lnTo>
                  <a:pt x="69832" y="699528"/>
                </a:lnTo>
                <a:lnTo>
                  <a:pt x="47879" y="699528"/>
                </a:lnTo>
                <a:lnTo>
                  <a:pt x="28067" y="699287"/>
                </a:lnTo>
                <a:lnTo>
                  <a:pt x="28216" y="686591"/>
                </a:lnTo>
                <a:lnTo>
                  <a:pt x="0" y="686257"/>
                </a:lnTo>
                <a:close/>
              </a:path>
              <a:path w="76200" h="763270">
                <a:moveTo>
                  <a:pt x="28216" y="686591"/>
                </a:moveTo>
                <a:lnTo>
                  <a:pt x="28067" y="699287"/>
                </a:lnTo>
                <a:lnTo>
                  <a:pt x="47879" y="699528"/>
                </a:lnTo>
                <a:lnTo>
                  <a:pt x="48028" y="686825"/>
                </a:lnTo>
                <a:lnTo>
                  <a:pt x="28216" y="686591"/>
                </a:lnTo>
                <a:close/>
              </a:path>
              <a:path w="76200" h="763270">
                <a:moveTo>
                  <a:pt x="48028" y="686825"/>
                </a:moveTo>
                <a:lnTo>
                  <a:pt x="47879" y="699528"/>
                </a:lnTo>
                <a:lnTo>
                  <a:pt x="69832" y="699528"/>
                </a:lnTo>
                <a:lnTo>
                  <a:pt x="76200" y="687158"/>
                </a:lnTo>
                <a:lnTo>
                  <a:pt x="48028" y="686825"/>
                </a:lnTo>
                <a:close/>
              </a:path>
              <a:path w="76200" h="763270">
                <a:moveTo>
                  <a:pt x="36322" y="0"/>
                </a:moveTo>
                <a:lnTo>
                  <a:pt x="28216" y="686591"/>
                </a:lnTo>
                <a:lnTo>
                  <a:pt x="48028" y="686825"/>
                </a:lnTo>
                <a:lnTo>
                  <a:pt x="56134" y="254"/>
                </a:lnTo>
                <a:lnTo>
                  <a:pt x="3632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7212"/>
            <a:ext cx="7463155" cy="40208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6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45" dirty="0">
                <a:latin typeface="Calibri Light"/>
                <a:cs typeface="Calibri Light"/>
              </a:rPr>
              <a:t>BigTable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(2006,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Google)</a:t>
            </a:r>
            <a:endParaRPr sz="27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1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Consistent,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Partition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40" dirty="0">
                <a:latin typeface="Calibri Light"/>
                <a:cs typeface="Calibri Light"/>
              </a:rPr>
              <a:t>Tolerant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solidFill>
                  <a:srgbClr val="A2171E"/>
                </a:solidFill>
                <a:latin typeface="Calibri Light"/>
                <a:cs typeface="Calibri Light"/>
              </a:rPr>
              <a:t>Wide-Column </a:t>
            </a:r>
            <a:r>
              <a:rPr sz="2300" spc="-20" dirty="0">
                <a:latin typeface="Calibri Light"/>
                <a:cs typeface="Calibri Light"/>
              </a:rPr>
              <a:t>data</a:t>
            </a:r>
            <a:r>
              <a:rPr sz="2300" dirty="0">
                <a:latin typeface="Calibri Light"/>
                <a:cs typeface="Calibri Light"/>
              </a:rPr>
              <a:t> model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 Light"/>
                <a:cs typeface="Calibri Light"/>
              </a:rPr>
              <a:t>Master-based,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fault-tolerant,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large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clusters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(1.000+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Nodes),</a:t>
            </a:r>
            <a:endParaRPr sz="2300">
              <a:latin typeface="Calibri Light"/>
              <a:cs typeface="Calibri Light"/>
            </a:endParaRPr>
          </a:p>
          <a:p>
            <a:pPr marL="524510">
              <a:lnSpc>
                <a:spcPct val="100000"/>
              </a:lnSpc>
            </a:pPr>
            <a:r>
              <a:rPr sz="2300" spc="-15" dirty="0">
                <a:latin typeface="Calibri Light"/>
                <a:cs typeface="Calibri Light"/>
              </a:rPr>
              <a:t>HBase,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Cassandra,</a:t>
            </a:r>
            <a:r>
              <a:rPr sz="2300" spc="-50" dirty="0">
                <a:latin typeface="Calibri Light"/>
                <a:cs typeface="Calibri Light"/>
              </a:rPr>
              <a:t> </a:t>
            </a:r>
            <a:r>
              <a:rPr sz="2300" spc="-35" dirty="0">
                <a:latin typeface="Calibri Light"/>
                <a:cs typeface="Calibri Light"/>
              </a:rPr>
              <a:t>HyperTable,</a:t>
            </a:r>
            <a:r>
              <a:rPr sz="2300" spc="-6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Accumolo</a:t>
            </a:r>
            <a:endParaRPr sz="2300">
              <a:latin typeface="Calibri Light"/>
              <a:cs typeface="Calibri Light"/>
            </a:endParaRPr>
          </a:p>
          <a:p>
            <a:pPr marL="255904" marR="3809365" indent="-255904" algn="r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55904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Dynamo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(2007,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Amazon)</a:t>
            </a:r>
            <a:endParaRPr sz="2700">
              <a:latin typeface="Calibri Light"/>
              <a:cs typeface="Calibri Light"/>
            </a:endParaRPr>
          </a:p>
          <a:p>
            <a:pPr marL="228600" marR="3729990" lvl="1" indent="-228600" algn="r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228600" algn="l"/>
              </a:tabLst>
            </a:pPr>
            <a:r>
              <a:rPr sz="2300" spc="-10" dirty="0">
                <a:latin typeface="Calibri Light"/>
                <a:cs typeface="Calibri Light"/>
              </a:rPr>
              <a:t>Available,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Partition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tolerant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5" dirty="0">
                <a:solidFill>
                  <a:srgbClr val="A2171E"/>
                </a:solidFill>
                <a:latin typeface="Calibri Light"/>
                <a:cs typeface="Calibri Light"/>
              </a:rPr>
              <a:t>Key-Value</a:t>
            </a:r>
            <a:r>
              <a:rPr sz="2300" spc="-15" dirty="0">
                <a:solidFill>
                  <a:srgbClr val="A2171E"/>
                </a:solidFill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interface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5" dirty="0">
                <a:latin typeface="Calibri Light"/>
                <a:cs typeface="Calibri Light"/>
              </a:rPr>
              <a:t>Eventually</a:t>
            </a:r>
            <a:r>
              <a:rPr sz="2300" spc="3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Consistent, </a:t>
            </a:r>
            <a:r>
              <a:rPr sz="2300" spc="-20" dirty="0">
                <a:latin typeface="Calibri Light"/>
                <a:cs typeface="Calibri Light"/>
              </a:rPr>
              <a:t>always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writable,</a:t>
            </a:r>
            <a:r>
              <a:rPr sz="2300" spc="2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fault-tolerant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Riak,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Cassandra, </a:t>
            </a:r>
            <a:r>
              <a:rPr sz="2300" spc="-30" dirty="0">
                <a:latin typeface="Calibri Light"/>
                <a:cs typeface="Calibri Light"/>
              </a:rPr>
              <a:t>Voldemort,</a:t>
            </a:r>
            <a:r>
              <a:rPr sz="2300" spc="-4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DynamoDB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97764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NoSQL</a:t>
            </a:r>
            <a:r>
              <a:rPr sz="4100" spc="-150" dirty="0"/>
              <a:t> </a:t>
            </a:r>
            <a:r>
              <a:rPr sz="4100" spc="-45" dirty="0"/>
              <a:t>foundations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7019" y="1575816"/>
            <a:ext cx="1826403" cy="6306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3264" y="2924555"/>
            <a:ext cx="2487167" cy="18669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292090" y="5662421"/>
            <a:ext cx="3672840" cy="429895"/>
          </a:xfrm>
          <a:custGeom>
            <a:avLst/>
            <a:gdLst/>
            <a:ahLst/>
            <a:cxnLst/>
            <a:rect l="l" t="t" r="r" b="b"/>
            <a:pathLst>
              <a:path w="3672840" h="429895">
                <a:moveTo>
                  <a:pt x="3672840" y="0"/>
                </a:moveTo>
                <a:lnTo>
                  <a:pt x="0" y="0"/>
                </a:lnTo>
                <a:lnTo>
                  <a:pt x="0" y="429767"/>
                </a:lnTo>
                <a:lnTo>
                  <a:pt x="3672840" y="429767"/>
                </a:lnTo>
                <a:lnTo>
                  <a:pt x="36728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92090" y="5662421"/>
            <a:ext cx="367284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43535" marR="156210">
              <a:lnSpc>
                <a:spcPct val="100000"/>
              </a:lnSpc>
              <a:spcBef>
                <a:spcPts val="309"/>
              </a:spcBef>
            </a:pPr>
            <a:r>
              <a:rPr sz="1100" spc="-5" dirty="0">
                <a:latin typeface="Calibri Light"/>
                <a:cs typeface="Calibri Light"/>
              </a:rPr>
              <a:t>Chang, Fay, et al. "Bigtable: </a:t>
            </a:r>
            <a:r>
              <a:rPr sz="1100" dirty="0">
                <a:latin typeface="Calibri Light"/>
                <a:cs typeface="Calibri Light"/>
              </a:rPr>
              <a:t>A distributed storage system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for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structured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data."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92090" y="6209538"/>
            <a:ext cx="3672840" cy="431800"/>
          </a:xfrm>
          <a:custGeom>
            <a:avLst/>
            <a:gdLst/>
            <a:ahLst/>
            <a:cxnLst/>
            <a:rect l="l" t="t" r="r" b="b"/>
            <a:pathLst>
              <a:path w="3672840" h="431800">
                <a:moveTo>
                  <a:pt x="3672840" y="0"/>
                </a:moveTo>
                <a:lnTo>
                  <a:pt x="0" y="0"/>
                </a:lnTo>
                <a:lnTo>
                  <a:pt x="0" y="431292"/>
                </a:lnTo>
                <a:lnTo>
                  <a:pt x="3672840" y="431292"/>
                </a:lnTo>
                <a:lnTo>
                  <a:pt x="36728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2090" y="6209538"/>
            <a:ext cx="3672840" cy="43180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Calibri Light"/>
                <a:cs typeface="Calibri Light"/>
              </a:rPr>
              <a:t>DeCandia,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Giuseppe,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et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al. </a:t>
            </a:r>
            <a:r>
              <a:rPr sz="1100" dirty="0">
                <a:latin typeface="Calibri Light"/>
                <a:cs typeface="Calibri Light"/>
              </a:rPr>
              <a:t>"Dynamo: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Amazon's</a:t>
            </a:r>
            <a:r>
              <a:rPr sz="1100" spc="-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highly</a:t>
            </a:r>
            <a:endParaRPr sz="1100">
              <a:latin typeface="Calibri Light"/>
              <a:cs typeface="Calibri Light"/>
            </a:endParaRPr>
          </a:p>
          <a:p>
            <a:pPr marL="343535">
              <a:lnSpc>
                <a:spcPct val="100000"/>
              </a:lnSpc>
            </a:pPr>
            <a:r>
              <a:rPr sz="1100" spc="-5" dirty="0">
                <a:latin typeface="Calibri Light"/>
                <a:cs typeface="Calibri Light"/>
              </a:rPr>
              <a:t>available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key-value</a:t>
            </a:r>
            <a:r>
              <a:rPr sz="1100" spc="-4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store."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4855" y="5780532"/>
            <a:ext cx="219455" cy="1920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4855" y="6312408"/>
            <a:ext cx="219455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71615" y="3567684"/>
            <a:ext cx="2411095" cy="2413000"/>
            <a:chOff x="6071615" y="3567684"/>
            <a:chExt cx="2411095" cy="2413000"/>
          </a:xfrm>
        </p:grpSpPr>
        <p:sp>
          <p:nvSpPr>
            <p:cNvPr id="3" name="object 3"/>
            <p:cNvSpPr/>
            <p:nvPr/>
          </p:nvSpPr>
          <p:spPr>
            <a:xfrm>
              <a:off x="6224904" y="3772624"/>
              <a:ext cx="2103755" cy="2070100"/>
            </a:xfrm>
            <a:custGeom>
              <a:avLst/>
              <a:gdLst/>
              <a:ahLst/>
              <a:cxnLst/>
              <a:rect l="l" t="t" r="r" b="b"/>
              <a:pathLst>
                <a:path w="2103754" h="2070100">
                  <a:moveTo>
                    <a:pt x="1238503" y="2057400"/>
                  </a:moveTo>
                  <a:lnTo>
                    <a:pt x="866521" y="2057400"/>
                  </a:lnTo>
                  <a:lnTo>
                    <a:pt x="892428" y="2070100"/>
                  </a:lnTo>
                  <a:lnTo>
                    <a:pt x="1212342" y="2070100"/>
                  </a:lnTo>
                  <a:lnTo>
                    <a:pt x="1238503" y="2057400"/>
                  </a:lnTo>
                  <a:close/>
                </a:path>
                <a:path w="2103754" h="2070100">
                  <a:moveTo>
                    <a:pt x="1289812" y="2044700"/>
                  </a:moveTo>
                  <a:lnTo>
                    <a:pt x="815213" y="2044700"/>
                  </a:lnTo>
                  <a:lnTo>
                    <a:pt x="840740" y="2057400"/>
                  </a:lnTo>
                  <a:lnTo>
                    <a:pt x="1264285" y="2057400"/>
                  </a:lnTo>
                  <a:lnTo>
                    <a:pt x="1289812" y="2044700"/>
                  </a:lnTo>
                  <a:close/>
                </a:path>
                <a:path w="2103754" h="2070100">
                  <a:moveTo>
                    <a:pt x="922401" y="2032000"/>
                  </a:moveTo>
                  <a:lnTo>
                    <a:pt x="764794" y="2032000"/>
                  </a:lnTo>
                  <a:lnTo>
                    <a:pt x="789813" y="2044700"/>
                  </a:lnTo>
                  <a:lnTo>
                    <a:pt x="948054" y="2044700"/>
                  </a:lnTo>
                  <a:lnTo>
                    <a:pt x="922401" y="2032000"/>
                  </a:lnTo>
                  <a:close/>
                </a:path>
                <a:path w="2103754" h="2070100">
                  <a:moveTo>
                    <a:pt x="1340230" y="2032000"/>
                  </a:moveTo>
                  <a:lnTo>
                    <a:pt x="1156208" y="2032000"/>
                  </a:lnTo>
                  <a:lnTo>
                    <a:pt x="1130427" y="2044700"/>
                  </a:lnTo>
                  <a:lnTo>
                    <a:pt x="1315085" y="2044700"/>
                  </a:lnTo>
                  <a:lnTo>
                    <a:pt x="1340230" y="2032000"/>
                  </a:lnTo>
                  <a:close/>
                </a:path>
                <a:path w="2103754" h="2070100">
                  <a:moveTo>
                    <a:pt x="871854" y="38100"/>
                  </a:moveTo>
                  <a:lnTo>
                    <a:pt x="738886" y="38100"/>
                  </a:lnTo>
                  <a:lnTo>
                    <a:pt x="690118" y="63500"/>
                  </a:lnTo>
                  <a:lnTo>
                    <a:pt x="642366" y="76200"/>
                  </a:lnTo>
                  <a:lnTo>
                    <a:pt x="595756" y="101600"/>
                  </a:lnTo>
                  <a:lnTo>
                    <a:pt x="550418" y="127000"/>
                  </a:lnTo>
                  <a:lnTo>
                    <a:pt x="506475" y="139700"/>
                  </a:lnTo>
                  <a:lnTo>
                    <a:pt x="463676" y="177800"/>
                  </a:lnTo>
                  <a:lnTo>
                    <a:pt x="422655" y="203200"/>
                  </a:lnTo>
                  <a:lnTo>
                    <a:pt x="382904" y="228600"/>
                  </a:lnTo>
                  <a:lnTo>
                    <a:pt x="344804" y="266700"/>
                  </a:lnTo>
                  <a:lnTo>
                    <a:pt x="308228" y="304800"/>
                  </a:lnTo>
                  <a:lnTo>
                    <a:pt x="273431" y="330200"/>
                  </a:lnTo>
                  <a:lnTo>
                    <a:pt x="240411" y="368300"/>
                  </a:lnTo>
                  <a:lnTo>
                    <a:pt x="209296" y="419100"/>
                  </a:lnTo>
                  <a:lnTo>
                    <a:pt x="179959" y="457200"/>
                  </a:lnTo>
                  <a:lnTo>
                    <a:pt x="152654" y="495300"/>
                  </a:lnTo>
                  <a:lnTo>
                    <a:pt x="127381" y="546100"/>
                  </a:lnTo>
                  <a:lnTo>
                    <a:pt x="104140" y="584200"/>
                  </a:lnTo>
                  <a:lnTo>
                    <a:pt x="83058" y="635000"/>
                  </a:lnTo>
                  <a:lnTo>
                    <a:pt x="64262" y="673100"/>
                  </a:lnTo>
                  <a:lnTo>
                    <a:pt x="55880" y="698500"/>
                  </a:lnTo>
                  <a:lnTo>
                    <a:pt x="40512" y="749300"/>
                  </a:lnTo>
                  <a:lnTo>
                    <a:pt x="27432" y="800100"/>
                  </a:lnTo>
                  <a:lnTo>
                    <a:pt x="17018" y="850900"/>
                  </a:lnTo>
                  <a:lnTo>
                    <a:pt x="9017" y="901700"/>
                  </a:lnTo>
                  <a:lnTo>
                    <a:pt x="3683" y="952500"/>
                  </a:lnTo>
                  <a:lnTo>
                    <a:pt x="1016" y="1003300"/>
                  </a:lnTo>
                  <a:lnTo>
                    <a:pt x="16383" y="1003300"/>
                  </a:lnTo>
                  <a:lnTo>
                    <a:pt x="3683" y="1016000"/>
                  </a:lnTo>
                  <a:lnTo>
                    <a:pt x="0" y="1028700"/>
                  </a:lnTo>
                  <a:lnTo>
                    <a:pt x="508" y="1066800"/>
                  </a:lnTo>
                  <a:lnTo>
                    <a:pt x="1650" y="1092200"/>
                  </a:lnTo>
                  <a:lnTo>
                    <a:pt x="5715" y="1143000"/>
                  </a:lnTo>
                  <a:lnTo>
                    <a:pt x="12446" y="1193800"/>
                  </a:lnTo>
                  <a:lnTo>
                    <a:pt x="21717" y="1244600"/>
                  </a:lnTo>
                  <a:lnTo>
                    <a:pt x="33655" y="1295400"/>
                  </a:lnTo>
                  <a:lnTo>
                    <a:pt x="47879" y="1346200"/>
                  </a:lnTo>
                  <a:lnTo>
                    <a:pt x="64516" y="1397000"/>
                  </a:lnTo>
                  <a:lnTo>
                    <a:pt x="83439" y="1447800"/>
                  </a:lnTo>
                  <a:lnTo>
                    <a:pt x="104521" y="1485899"/>
                  </a:lnTo>
                  <a:lnTo>
                    <a:pt x="127762" y="1536699"/>
                  </a:lnTo>
                  <a:lnTo>
                    <a:pt x="153162" y="1574799"/>
                  </a:lnTo>
                  <a:lnTo>
                    <a:pt x="180594" y="1612899"/>
                  </a:lnTo>
                  <a:lnTo>
                    <a:pt x="209931" y="1663700"/>
                  </a:lnTo>
                  <a:lnTo>
                    <a:pt x="241173" y="1701800"/>
                  </a:lnTo>
                  <a:lnTo>
                    <a:pt x="274320" y="1739900"/>
                  </a:lnTo>
                  <a:lnTo>
                    <a:pt x="309245" y="1778000"/>
                  </a:lnTo>
                  <a:lnTo>
                    <a:pt x="345694" y="1803400"/>
                  </a:lnTo>
                  <a:lnTo>
                    <a:pt x="383921" y="1841500"/>
                  </a:lnTo>
                  <a:lnTo>
                    <a:pt x="423672" y="1866900"/>
                  </a:lnTo>
                  <a:lnTo>
                    <a:pt x="464820" y="1905000"/>
                  </a:lnTo>
                  <a:lnTo>
                    <a:pt x="507619" y="1930400"/>
                  </a:lnTo>
                  <a:lnTo>
                    <a:pt x="551688" y="1955800"/>
                  </a:lnTo>
                  <a:lnTo>
                    <a:pt x="597026" y="1968500"/>
                  </a:lnTo>
                  <a:lnTo>
                    <a:pt x="643636" y="1993900"/>
                  </a:lnTo>
                  <a:lnTo>
                    <a:pt x="691261" y="2019300"/>
                  </a:lnTo>
                  <a:lnTo>
                    <a:pt x="740028" y="2032000"/>
                  </a:lnTo>
                  <a:lnTo>
                    <a:pt x="871854" y="2032000"/>
                  </a:lnTo>
                  <a:lnTo>
                    <a:pt x="846836" y="2019300"/>
                  </a:lnTo>
                  <a:lnTo>
                    <a:pt x="822071" y="2019300"/>
                  </a:lnTo>
                  <a:lnTo>
                    <a:pt x="797560" y="2006600"/>
                  </a:lnTo>
                  <a:lnTo>
                    <a:pt x="773302" y="2006600"/>
                  </a:lnTo>
                  <a:lnTo>
                    <a:pt x="749173" y="1993900"/>
                  </a:lnTo>
                  <a:lnTo>
                    <a:pt x="655574" y="1968500"/>
                  </a:lnTo>
                  <a:lnTo>
                    <a:pt x="610489" y="1943100"/>
                  </a:lnTo>
                  <a:lnTo>
                    <a:pt x="566547" y="1917700"/>
                  </a:lnTo>
                  <a:lnTo>
                    <a:pt x="523875" y="1892300"/>
                  </a:lnTo>
                  <a:lnTo>
                    <a:pt x="482473" y="1866900"/>
                  </a:lnTo>
                  <a:lnTo>
                    <a:pt x="442595" y="1841500"/>
                  </a:lnTo>
                  <a:lnTo>
                    <a:pt x="403987" y="1816100"/>
                  </a:lnTo>
                  <a:lnTo>
                    <a:pt x="367156" y="1778000"/>
                  </a:lnTo>
                  <a:lnTo>
                    <a:pt x="331724" y="1752600"/>
                  </a:lnTo>
                  <a:lnTo>
                    <a:pt x="298069" y="1714500"/>
                  </a:lnTo>
                  <a:lnTo>
                    <a:pt x="265938" y="1676400"/>
                  </a:lnTo>
                  <a:lnTo>
                    <a:pt x="235712" y="1638300"/>
                  </a:lnTo>
                  <a:lnTo>
                    <a:pt x="207264" y="1600199"/>
                  </a:lnTo>
                  <a:lnTo>
                    <a:pt x="180721" y="1562099"/>
                  </a:lnTo>
                  <a:lnTo>
                    <a:pt x="156210" y="1511299"/>
                  </a:lnTo>
                  <a:lnTo>
                    <a:pt x="133858" y="1473199"/>
                  </a:lnTo>
                  <a:lnTo>
                    <a:pt x="113411" y="1422400"/>
                  </a:lnTo>
                  <a:lnTo>
                    <a:pt x="95123" y="1384300"/>
                  </a:lnTo>
                  <a:lnTo>
                    <a:pt x="86868" y="1358900"/>
                  </a:lnTo>
                  <a:lnTo>
                    <a:pt x="79121" y="1333500"/>
                  </a:lnTo>
                  <a:lnTo>
                    <a:pt x="71882" y="1308100"/>
                  </a:lnTo>
                  <a:lnTo>
                    <a:pt x="65405" y="1282700"/>
                  </a:lnTo>
                  <a:lnTo>
                    <a:pt x="59309" y="1257300"/>
                  </a:lnTo>
                  <a:lnTo>
                    <a:pt x="53848" y="1244600"/>
                  </a:lnTo>
                  <a:lnTo>
                    <a:pt x="44958" y="1193800"/>
                  </a:lnTo>
                  <a:lnTo>
                    <a:pt x="38481" y="1143000"/>
                  </a:lnTo>
                  <a:lnTo>
                    <a:pt x="34544" y="1092200"/>
                  </a:lnTo>
                  <a:lnTo>
                    <a:pt x="33147" y="1041400"/>
                  </a:lnTo>
                  <a:lnTo>
                    <a:pt x="33528" y="1041400"/>
                  </a:lnTo>
                  <a:lnTo>
                    <a:pt x="33909" y="1016000"/>
                  </a:lnTo>
                  <a:lnTo>
                    <a:pt x="34925" y="977900"/>
                  </a:lnTo>
                  <a:lnTo>
                    <a:pt x="38862" y="927100"/>
                  </a:lnTo>
                  <a:lnTo>
                    <a:pt x="45339" y="876300"/>
                  </a:lnTo>
                  <a:lnTo>
                    <a:pt x="49530" y="863600"/>
                  </a:lnTo>
                  <a:lnTo>
                    <a:pt x="54229" y="838200"/>
                  </a:lnTo>
                  <a:lnTo>
                    <a:pt x="65659" y="787400"/>
                  </a:lnTo>
                  <a:lnTo>
                    <a:pt x="79375" y="736600"/>
                  </a:lnTo>
                  <a:lnTo>
                    <a:pt x="95377" y="685800"/>
                  </a:lnTo>
                  <a:lnTo>
                    <a:pt x="113665" y="647700"/>
                  </a:lnTo>
                  <a:lnTo>
                    <a:pt x="133985" y="596900"/>
                  </a:lnTo>
                  <a:lnTo>
                    <a:pt x="156591" y="558800"/>
                  </a:lnTo>
                  <a:lnTo>
                    <a:pt x="181102" y="508000"/>
                  </a:lnTo>
                  <a:lnTo>
                    <a:pt x="207518" y="469900"/>
                  </a:lnTo>
                  <a:lnTo>
                    <a:pt x="235966" y="431800"/>
                  </a:lnTo>
                  <a:lnTo>
                    <a:pt x="266192" y="393700"/>
                  </a:lnTo>
                  <a:lnTo>
                    <a:pt x="298196" y="355600"/>
                  </a:lnTo>
                  <a:lnTo>
                    <a:pt x="331977" y="317500"/>
                  </a:lnTo>
                  <a:lnTo>
                    <a:pt x="367411" y="292100"/>
                  </a:lnTo>
                  <a:lnTo>
                    <a:pt x="404368" y="254000"/>
                  </a:lnTo>
                  <a:lnTo>
                    <a:pt x="442849" y="228600"/>
                  </a:lnTo>
                  <a:lnTo>
                    <a:pt x="482726" y="203200"/>
                  </a:lnTo>
                  <a:lnTo>
                    <a:pt x="524128" y="177800"/>
                  </a:lnTo>
                  <a:lnTo>
                    <a:pt x="566801" y="152400"/>
                  </a:lnTo>
                  <a:lnTo>
                    <a:pt x="610616" y="127000"/>
                  </a:lnTo>
                  <a:lnTo>
                    <a:pt x="655827" y="101600"/>
                  </a:lnTo>
                  <a:lnTo>
                    <a:pt x="749300" y="76200"/>
                  </a:lnTo>
                  <a:lnTo>
                    <a:pt x="773302" y="63500"/>
                  </a:lnTo>
                  <a:lnTo>
                    <a:pt x="797687" y="63500"/>
                  </a:lnTo>
                  <a:lnTo>
                    <a:pt x="822071" y="50800"/>
                  </a:lnTo>
                  <a:lnTo>
                    <a:pt x="846963" y="50800"/>
                  </a:lnTo>
                  <a:lnTo>
                    <a:pt x="871854" y="38100"/>
                  </a:lnTo>
                  <a:close/>
                </a:path>
                <a:path w="2103754" h="2070100">
                  <a:moveTo>
                    <a:pt x="1180211" y="2019300"/>
                  </a:moveTo>
                  <a:lnTo>
                    <a:pt x="923671" y="2019300"/>
                  </a:lnTo>
                  <a:lnTo>
                    <a:pt x="948944" y="2032000"/>
                  </a:lnTo>
                  <a:lnTo>
                    <a:pt x="1154938" y="2032000"/>
                  </a:lnTo>
                  <a:lnTo>
                    <a:pt x="1180211" y="2019300"/>
                  </a:lnTo>
                  <a:close/>
                </a:path>
                <a:path w="2103754" h="2070100">
                  <a:moveTo>
                    <a:pt x="1364488" y="38100"/>
                  </a:moveTo>
                  <a:lnTo>
                    <a:pt x="1232535" y="38100"/>
                  </a:lnTo>
                  <a:lnTo>
                    <a:pt x="1257553" y="50800"/>
                  </a:lnTo>
                  <a:lnTo>
                    <a:pt x="1282319" y="50800"/>
                  </a:lnTo>
                  <a:lnTo>
                    <a:pt x="1306829" y="63500"/>
                  </a:lnTo>
                  <a:lnTo>
                    <a:pt x="1331214" y="63500"/>
                  </a:lnTo>
                  <a:lnTo>
                    <a:pt x="1355217" y="76200"/>
                  </a:lnTo>
                  <a:lnTo>
                    <a:pt x="1448816" y="101600"/>
                  </a:lnTo>
                  <a:lnTo>
                    <a:pt x="1494027" y="127000"/>
                  </a:lnTo>
                  <a:lnTo>
                    <a:pt x="1537843" y="152400"/>
                  </a:lnTo>
                  <a:lnTo>
                    <a:pt x="1580642" y="177800"/>
                  </a:lnTo>
                  <a:lnTo>
                    <a:pt x="1621917" y="203200"/>
                  </a:lnTo>
                  <a:lnTo>
                    <a:pt x="1661795" y="228600"/>
                  </a:lnTo>
                  <a:lnTo>
                    <a:pt x="1700276" y="254000"/>
                  </a:lnTo>
                  <a:lnTo>
                    <a:pt x="1737233" y="292100"/>
                  </a:lnTo>
                  <a:lnTo>
                    <a:pt x="1772666" y="317500"/>
                  </a:lnTo>
                  <a:lnTo>
                    <a:pt x="1806321" y="355600"/>
                  </a:lnTo>
                  <a:lnTo>
                    <a:pt x="1838198" y="393700"/>
                  </a:lnTo>
                  <a:lnTo>
                    <a:pt x="1868424" y="431800"/>
                  </a:lnTo>
                  <a:lnTo>
                    <a:pt x="1896872" y="469900"/>
                  </a:lnTo>
                  <a:lnTo>
                    <a:pt x="1923415" y="508000"/>
                  </a:lnTo>
                  <a:lnTo>
                    <a:pt x="1947799" y="558800"/>
                  </a:lnTo>
                  <a:lnTo>
                    <a:pt x="1970404" y="596900"/>
                  </a:lnTo>
                  <a:lnTo>
                    <a:pt x="1990725" y="647700"/>
                  </a:lnTo>
                  <a:lnTo>
                    <a:pt x="2008886" y="685800"/>
                  </a:lnTo>
                  <a:lnTo>
                    <a:pt x="2017141" y="711200"/>
                  </a:lnTo>
                  <a:lnTo>
                    <a:pt x="2032000" y="762000"/>
                  </a:lnTo>
                  <a:lnTo>
                    <a:pt x="2044573" y="812800"/>
                  </a:lnTo>
                  <a:lnTo>
                    <a:pt x="2054605" y="863600"/>
                  </a:lnTo>
                  <a:lnTo>
                    <a:pt x="2058797" y="876300"/>
                  </a:lnTo>
                  <a:lnTo>
                    <a:pt x="2065274" y="927100"/>
                  </a:lnTo>
                  <a:lnTo>
                    <a:pt x="2069211" y="977900"/>
                  </a:lnTo>
                  <a:lnTo>
                    <a:pt x="2070227" y="1016000"/>
                  </a:lnTo>
                  <a:lnTo>
                    <a:pt x="2070480" y="1066800"/>
                  </a:lnTo>
                  <a:lnTo>
                    <a:pt x="2069465" y="1092200"/>
                  </a:lnTo>
                  <a:lnTo>
                    <a:pt x="2065527" y="1143000"/>
                  </a:lnTo>
                  <a:lnTo>
                    <a:pt x="2059051" y="1193800"/>
                  </a:lnTo>
                  <a:lnTo>
                    <a:pt x="2050161" y="1244600"/>
                  </a:lnTo>
                  <a:lnTo>
                    <a:pt x="2044827" y="1257300"/>
                  </a:lnTo>
                  <a:lnTo>
                    <a:pt x="2038858" y="1282700"/>
                  </a:lnTo>
                  <a:lnTo>
                    <a:pt x="2025015" y="1333500"/>
                  </a:lnTo>
                  <a:lnTo>
                    <a:pt x="2009013" y="1384300"/>
                  </a:lnTo>
                  <a:lnTo>
                    <a:pt x="1990725" y="1422400"/>
                  </a:lnTo>
                  <a:lnTo>
                    <a:pt x="1970404" y="1473199"/>
                  </a:lnTo>
                  <a:lnTo>
                    <a:pt x="1947799" y="1511299"/>
                  </a:lnTo>
                  <a:lnTo>
                    <a:pt x="1923415" y="1562099"/>
                  </a:lnTo>
                  <a:lnTo>
                    <a:pt x="1896872" y="1600199"/>
                  </a:lnTo>
                  <a:lnTo>
                    <a:pt x="1868424" y="1638300"/>
                  </a:lnTo>
                  <a:lnTo>
                    <a:pt x="1838198" y="1676400"/>
                  </a:lnTo>
                  <a:lnTo>
                    <a:pt x="1806194" y="1714500"/>
                  </a:lnTo>
                  <a:lnTo>
                    <a:pt x="1772412" y="1752600"/>
                  </a:lnTo>
                  <a:lnTo>
                    <a:pt x="1736978" y="1778000"/>
                  </a:lnTo>
                  <a:lnTo>
                    <a:pt x="1700022" y="1816100"/>
                  </a:lnTo>
                  <a:lnTo>
                    <a:pt x="1661541" y="1841500"/>
                  </a:lnTo>
                  <a:lnTo>
                    <a:pt x="1621663" y="1866900"/>
                  </a:lnTo>
                  <a:lnTo>
                    <a:pt x="1580261" y="1892300"/>
                  </a:lnTo>
                  <a:lnTo>
                    <a:pt x="1537589" y="1917700"/>
                  </a:lnTo>
                  <a:lnTo>
                    <a:pt x="1493647" y="1943100"/>
                  </a:lnTo>
                  <a:lnTo>
                    <a:pt x="1448562" y="1968500"/>
                  </a:lnTo>
                  <a:lnTo>
                    <a:pt x="1354963" y="1993900"/>
                  </a:lnTo>
                  <a:lnTo>
                    <a:pt x="1330960" y="2006600"/>
                  </a:lnTo>
                  <a:lnTo>
                    <a:pt x="1306576" y="2006600"/>
                  </a:lnTo>
                  <a:lnTo>
                    <a:pt x="1282065" y="2019300"/>
                  </a:lnTo>
                  <a:lnTo>
                    <a:pt x="1257300" y="2019300"/>
                  </a:lnTo>
                  <a:lnTo>
                    <a:pt x="1232280" y="2032000"/>
                  </a:lnTo>
                  <a:lnTo>
                    <a:pt x="1365377" y="2032000"/>
                  </a:lnTo>
                  <a:lnTo>
                    <a:pt x="1414145" y="2019300"/>
                  </a:lnTo>
                  <a:lnTo>
                    <a:pt x="1462024" y="1993900"/>
                  </a:lnTo>
                  <a:lnTo>
                    <a:pt x="1508505" y="1968500"/>
                  </a:lnTo>
                  <a:lnTo>
                    <a:pt x="1553972" y="1955800"/>
                  </a:lnTo>
                  <a:lnTo>
                    <a:pt x="1597914" y="1930400"/>
                  </a:lnTo>
                  <a:lnTo>
                    <a:pt x="1640713" y="1892300"/>
                  </a:lnTo>
                  <a:lnTo>
                    <a:pt x="1681734" y="1866900"/>
                  </a:lnTo>
                  <a:lnTo>
                    <a:pt x="1721485" y="1841500"/>
                  </a:lnTo>
                  <a:lnTo>
                    <a:pt x="1759585" y="1803400"/>
                  </a:lnTo>
                  <a:lnTo>
                    <a:pt x="1796161" y="1765300"/>
                  </a:lnTo>
                  <a:lnTo>
                    <a:pt x="1830959" y="1739900"/>
                  </a:lnTo>
                  <a:lnTo>
                    <a:pt x="1863978" y="1701800"/>
                  </a:lnTo>
                  <a:lnTo>
                    <a:pt x="1895094" y="1663700"/>
                  </a:lnTo>
                  <a:lnTo>
                    <a:pt x="1924430" y="1612899"/>
                  </a:lnTo>
                  <a:lnTo>
                    <a:pt x="1951863" y="1574799"/>
                  </a:lnTo>
                  <a:lnTo>
                    <a:pt x="1977009" y="1536699"/>
                  </a:lnTo>
                  <a:lnTo>
                    <a:pt x="2000250" y="1485899"/>
                  </a:lnTo>
                  <a:lnTo>
                    <a:pt x="2021331" y="1435100"/>
                  </a:lnTo>
                  <a:lnTo>
                    <a:pt x="2040127" y="1397000"/>
                  </a:lnTo>
                  <a:lnTo>
                    <a:pt x="2056638" y="1346200"/>
                  </a:lnTo>
                  <a:lnTo>
                    <a:pt x="2070735" y="1295400"/>
                  </a:lnTo>
                  <a:lnTo>
                    <a:pt x="2082546" y="1244600"/>
                  </a:lnTo>
                  <a:lnTo>
                    <a:pt x="2091690" y="1193800"/>
                  </a:lnTo>
                  <a:lnTo>
                    <a:pt x="2098294" y="1143000"/>
                  </a:lnTo>
                  <a:lnTo>
                    <a:pt x="2102358" y="1092200"/>
                  </a:lnTo>
                  <a:lnTo>
                    <a:pt x="2103374" y="1066800"/>
                  </a:lnTo>
                  <a:lnTo>
                    <a:pt x="2103289" y="1028700"/>
                  </a:lnTo>
                  <a:lnTo>
                    <a:pt x="2102104" y="977900"/>
                  </a:lnTo>
                  <a:lnTo>
                    <a:pt x="2097913" y="927100"/>
                  </a:lnTo>
                  <a:lnTo>
                    <a:pt x="2091309" y="876300"/>
                  </a:lnTo>
                  <a:lnTo>
                    <a:pt x="2082038" y="825500"/>
                  </a:lnTo>
                  <a:lnTo>
                    <a:pt x="2070353" y="774700"/>
                  </a:lnTo>
                  <a:lnTo>
                    <a:pt x="2056129" y="723900"/>
                  </a:lnTo>
                  <a:lnTo>
                    <a:pt x="2039493" y="673100"/>
                  </a:lnTo>
                  <a:lnTo>
                    <a:pt x="2020697" y="635000"/>
                  </a:lnTo>
                  <a:lnTo>
                    <a:pt x="1999615" y="584200"/>
                  </a:lnTo>
                  <a:lnTo>
                    <a:pt x="1976374" y="533400"/>
                  </a:lnTo>
                  <a:lnTo>
                    <a:pt x="1951101" y="495300"/>
                  </a:lnTo>
                  <a:lnTo>
                    <a:pt x="1923669" y="457200"/>
                  </a:lnTo>
                  <a:lnTo>
                    <a:pt x="1894204" y="406400"/>
                  </a:lnTo>
                  <a:lnTo>
                    <a:pt x="1863090" y="368300"/>
                  </a:lnTo>
                  <a:lnTo>
                    <a:pt x="1830070" y="330200"/>
                  </a:lnTo>
                  <a:lnTo>
                    <a:pt x="1795145" y="304800"/>
                  </a:lnTo>
                  <a:lnTo>
                    <a:pt x="1758569" y="266700"/>
                  </a:lnTo>
                  <a:lnTo>
                    <a:pt x="1720469" y="228600"/>
                  </a:lnTo>
                  <a:lnTo>
                    <a:pt x="1680718" y="203200"/>
                  </a:lnTo>
                  <a:lnTo>
                    <a:pt x="1639570" y="177800"/>
                  </a:lnTo>
                  <a:lnTo>
                    <a:pt x="1596898" y="139700"/>
                  </a:lnTo>
                  <a:lnTo>
                    <a:pt x="1552828" y="114300"/>
                  </a:lnTo>
                  <a:lnTo>
                    <a:pt x="1507490" y="101600"/>
                  </a:lnTo>
                  <a:lnTo>
                    <a:pt x="1460753" y="76200"/>
                  </a:lnTo>
                  <a:lnTo>
                    <a:pt x="1413128" y="63500"/>
                  </a:lnTo>
                  <a:lnTo>
                    <a:pt x="1364488" y="38100"/>
                  </a:lnTo>
                  <a:close/>
                </a:path>
                <a:path w="2103754" h="2070100">
                  <a:moveTo>
                    <a:pt x="900176" y="2006600"/>
                  </a:moveTo>
                  <a:lnTo>
                    <a:pt x="848868" y="2006600"/>
                  </a:lnTo>
                  <a:lnTo>
                    <a:pt x="873505" y="2019300"/>
                  </a:lnTo>
                  <a:lnTo>
                    <a:pt x="924814" y="2019300"/>
                  </a:lnTo>
                  <a:lnTo>
                    <a:pt x="900176" y="2006600"/>
                  </a:lnTo>
                  <a:close/>
                </a:path>
                <a:path w="2103754" h="2070100">
                  <a:moveTo>
                    <a:pt x="1255014" y="2006600"/>
                  </a:moveTo>
                  <a:lnTo>
                    <a:pt x="1203705" y="2006600"/>
                  </a:lnTo>
                  <a:lnTo>
                    <a:pt x="1178687" y="2019300"/>
                  </a:lnTo>
                  <a:lnTo>
                    <a:pt x="1230249" y="2019300"/>
                  </a:lnTo>
                  <a:lnTo>
                    <a:pt x="1255014" y="2006600"/>
                  </a:lnTo>
                  <a:close/>
                </a:path>
                <a:path w="2103754" h="2070100">
                  <a:moveTo>
                    <a:pt x="826643" y="1993900"/>
                  </a:moveTo>
                  <a:lnTo>
                    <a:pt x="776097" y="1993900"/>
                  </a:lnTo>
                  <a:lnTo>
                    <a:pt x="800100" y="2006600"/>
                  </a:lnTo>
                  <a:lnTo>
                    <a:pt x="850900" y="2006600"/>
                  </a:lnTo>
                  <a:lnTo>
                    <a:pt x="826643" y="1993900"/>
                  </a:lnTo>
                  <a:close/>
                </a:path>
                <a:path w="2103754" h="2070100">
                  <a:moveTo>
                    <a:pt x="1327912" y="1993900"/>
                  </a:moveTo>
                  <a:lnTo>
                    <a:pt x="1276858" y="1993900"/>
                  </a:lnTo>
                  <a:lnTo>
                    <a:pt x="1252727" y="2006600"/>
                  </a:lnTo>
                  <a:lnTo>
                    <a:pt x="1303781" y="2006600"/>
                  </a:lnTo>
                  <a:lnTo>
                    <a:pt x="1327912" y="1993900"/>
                  </a:lnTo>
                  <a:close/>
                </a:path>
                <a:path w="2103754" h="2070100">
                  <a:moveTo>
                    <a:pt x="55372" y="1066800"/>
                  </a:moveTo>
                  <a:lnTo>
                    <a:pt x="44450" y="1066800"/>
                  </a:lnTo>
                  <a:lnTo>
                    <a:pt x="45466" y="1092200"/>
                  </a:lnTo>
                  <a:lnTo>
                    <a:pt x="46990" y="1117600"/>
                  </a:lnTo>
                  <a:lnTo>
                    <a:pt x="49403" y="1143000"/>
                  </a:lnTo>
                  <a:lnTo>
                    <a:pt x="52324" y="1168400"/>
                  </a:lnTo>
                  <a:lnTo>
                    <a:pt x="55753" y="1181100"/>
                  </a:lnTo>
                  <a:lnTo>
                    <a:pt x="59944" y="1206500"/>
                  </a:lnTo>
                  <a:lnTo>
                    <a:pt x="69977" y="1257300"/>
                  </a:lnTo>
                  <a:lnTo>
                    <a:pt x="82423" y="1308100"/>
                  </a:lnTo>
                  <a:lnTo>
                    <a:pt x="97155" y="1358900"/>
                  </a:lnTo>
                  <a:lnTo>
                    <a:pt x="123317" y="1422400"/>
                  </a:lnTo>
                  <a:lnTo>
                    <a:pt x="143510" y="1473199"/>
                  </a:lnTo>
                  <a:lnTo>
                    <a:pt x="165735" y="1511299"/>
                  </a:lnTo>
                  <a:lnTo>
                    <a:pt x="189992" y="1549399"/>
                  </a:lnTo>
                  <a:lnTo>
                    <a:pt x="216154" y="1587499"/>
                  </a:lnTo>
                  <a:lnTo>
                    <a:pt x="244348" y="1638300"/>
                  </a:lnTo>
                  <a:lnTo>
                    <a:pt x="274193" y="1663700"/>
                  </a:lnTo>
                  <a:lnTo>
                    <a:pt x="305943" y="1701800"/>
                  </a:lnTo>
                  <a:lnTo>
                    <a:pt x="339344" y="1739900"/>
                  </a:lnTo>
                  <a:lnTo>
                    <a:pt x="374269" y="1778000"/>
                  </a:lnTo>
                  <a:lnTo>
                    <a:pt x="410718" y="1803400"/>
                  </a:lnTo>
                  <a:lnTo>
                    <a:pt x="448945" y="1828800"/>
                  </a:lnTo>
                  <a:lnTo>
                    <a:pt x="488315" y="1866900"/>
                  </a:lnTo>
                  <a:lnTo>
                    <a:pt x="529336" y="1892300"/>
                  </a:lnTo>
                  <a:lnTo>
                    <a:pt x="571500" y="1917700"/>
                  </a:lnTo>
                  <a:lnTo>
                    <a:pt x="614934" y="1930400"/>
                  </a:lnTo>
                  <a:lnTo>
                    <a:pt x="659511" y="1955800"/>
                  </a:lnTo>
                  <a:lnTo>
                    <a:pt x="705358" y="1968500"/>
                  </a:lnTo>
                  <a:lnTo>
                    <a:pt x="752221" y="1993900"/>
                  </a:lnTo>
                  <a:lnTo>
                    <a:pt x="802767" y="1993900"/>
                  </a:lnTo>
                  <a:lnTo>
                    <a:pt x="779018" y="1981200"/>
                  </a:lnTo>
                  <a:lnTo>
                    <a:pt x="755396" y="1981200"/>
                  </a:lnTo>
                  <a:lnTo>
                    <a:pt x="708787" y="1955800"/>
                  </a:lnTo>
                  <a:lnTo>
                    <a:pt x="619378" y="1930400"/>
                  </a:lnTo>
                  <a:lnTo>
                    <a:pt x="576452" y="1905000"/>
                  </a:lnTo>
                  <a:lnTo>
                    <a:pt x="534797" y="1879600"/>
                  </a:lnTo>
                  <a:lnTo>
                    <a:pt x="494284" y="1854200"/>
                  </a:lnTo>
                  <a:lnTo>
                    <a:pt x="455295" y="1828800"/>
                  </a:lnTo>
                  <a:lnTo>
                    <a:pt x="417449" y="1790700"/>
                  </a:lnTo>
                  <a:lnTo>
                    <a:pt x="381380" y="1765300"/>
                  </a:lnTo>
                  <a:lnTo>
                    <a:pt x="346837" y="1727200"/>
                  </a:lnTo>
                  <a:lnTo>
                    <a:pt x="313817" y="1701800"/>
                  </a:lnTo>
                  <a:lnTo>
                    <a:pt x="282448" y="1663700"/>
                  </a:lnTo>
                  <a:lnTo>
                    <a:pt x="252857" y="1625599"/>
                  </a:lnTo>
                  <a:lnTo>
                    <a:pt x="225171" y="1587499"/>
                  </a:lnTo>
                  <a:lnTo>
                    <a:pt x="199136" y="1549399"/>
                  </a:lnTo>
                  <a:lnTo>
                    <a:pt x="175260" y="1511299"/>
                  </a:lnTo>
                  <a:lnTo>
                    <a:pt x="153289" y="1460499"/>
                  </a:lnTo>
                  <a:lnTo>
                    <a:pt x="133350" y="1422400"/>
                  </a:lnTo>
                  <a:lnTo>
                    <a:pt x="115443" y="1371600"/>
                  </a:lnTo>
                  <a:lnTo>
                    <a:pt x="107569" y="1346200"/>
                  </a:lnTo>
                  <a:lnTo>
                    <a:pt x="99949" y="1333500"/>
                  </a:lnTo>
                  <a:lnTo>
                    <a:pt x="86487" y="1282700"/>
                  </a:lnTo>
                  <a:lnTo>
                    <a:pt x="75311" y="1231900"/>
                  </a:lnTo>
                  <a:lnTo>
                    <a:pt x="66548" y="1181100"/>
                  </a:lnTo>
                  <a:lnTo>
                    <a:pt x="60325" y="1130300"/>
                  </a:lnTo>
                  <a:lnTo>
                    <a:pt x="57912" y="1117600"/>
                  </a:lnTo>
                  <a:lnTo>
                    <a:pt x="56387" y="1092200"/>
                  </a:lnTo>
                  <a:lnTo>
                    <a:pt x="55372" y="1066800"/>
                  </a:lnTo>
                  <a:close/>
                </a:path>
                <a:path w="2103754" h="2070100">
                  <a:moveTo>
                    <a:pt x="1328293" y="76200"/>
                  </a:moveTo>
                  <a:lnTo>
                    <a:pt x="1301623" y="76200"/>
                  </a:lnTo>
                  <a:lnTo>
                    <a:pt x="1325499" y="88900"/>
                  </a:lnTo>
                  <a:lnTo>
                    <a:pt x="1349121" y="88900"/>
                  </a:lnTo>
                  <a:lnTo>
                    <a:pt x="1395602" y="114300"/>
                  </a:lnTo>
                  <a:lnTo>
                    <a:pt x="1440815" y="127000"/>
                  </a:lnTo>
                  <a:lnTo>
                    <a:pt x="1485011" y="152400"/>
                  </a:lnTo>
                  <a:lnTo>
                    <a:pt x="1527937" y="165100"/>
                  </a:lnTo>
                  <a:lnTo>
                    <a:pt x="1569720" y="190500"/>
                  </a:lnTo>
                  <a:lnTo>
                    <a:pt x="1610105" y="215900"/>
                  </a:lnTo>
                  <a:lnTo>
                    <a:pt x="1649095" y="241300"/>
                  </a:lnTo>
                  <a:lnTo>
                    <a:pt x="1686814" y="279400"/>
                  </a:lnTo>
                  <a:lnTo>
                    <a:pt x="1722881" y="304800"/>
                  </a:lnTo>
                  <a:lnTo>
                    <a:pt x="1757552" y="342900"/>
                  </a:lnTo>
                  <a:lnTo>
                    <a:pt x="1790573" y="368300"/>
                  </a:lnTo>
                  <a:lnTo>
                    <a:pt x="1821688" y="406400"/>
                  </a:lnTo>
                  <a:lnTo>
                    <a:pt x="1851278" y="444500"/>
                  </a:lnTo>
                  <a:lnTo>
                    <a:pt x="1879092" y="482600"/>
                  </a:lnTo>
                  <a:lnTo>
                    <a:pt x="1905000" y="520700"/>
                  </a:lnTo>
                  <a:lnTo>
                    <a:pt x="1928876" y="571500"/>
                  </a:lnTo>
                  <a:lnTo>
                    <a:pt x="1950847" y="609600"/>
                  </a:lnTo>
                  <a:lnTo>
                    <a:pt x="1970786" y="647700"/>
                  </a:lnTo>
                  <a:lnTo>
                    <a:pt x="1988566" y="698500"/>
                  </a:lnTo>
                  <a:lnTo>
                    <a:pt x="1996440" y="723900"/>
                  </a:lnTo>
                  <a:lnTo>
                    <a:pt x="2004060" y="749300"/>
                  </a:lnTo>
                  <a:lnTo>
                    <a:pt x="2010918" y="762000"/>
                  </a:lnTo>
                  <a:lnTo>
                    <a:pt x="2023237" y="812800"/>
                  </a:lnTo>
                  <a:lnTo>
                    <a:pt x="2033143" y="863600"/>
                  </a:lnTo>
                  <a:lnTo>
                    <a:pt x="2040636" y="914400"/>
                  </a:lnTo>
                  <a:lnTo>
                    <a:pt x="2045716" y="965200"/>
                  </a:lnTo>
                  <a:lnTo>
                    <a:pt x="2048255" y="1016000"/>
                  </a:lnTo>
                  <a:lnTo>
                    <a:pt x="2048510" y="1066800"/>
                  </a:lnTo>
                  <a:lnTo>
                    <a:pt x="2047621" y="1092200"/>
                  </a:lnTo>
                  <a:lnTo>
                    <a:pt x="2045970" y="1117600"/>
                  </a:lnTo>
                  <a:lnTo>
                    <a:pt x="2043684" y="1143000"/>
                  </a:lnTo>
                  <a:lnTo>
                    <a:pt x="2040890" y="1155700"/>
                  </a:lnTo>
                  <a:lnTo>
                    <a:pt x="2037334" y="1181100"/>
                  </a:lnTo>
                  <a:lnTo>
                    <a:pt x="2028571" y="1231900"/>
                  </a:lnTo>
                  <a:lnTo>
                    <a:pt x="2017522" y="1282700"/>
                  </a:lnTo>
                  <a:lnTo>
                    <a:pt x="2004060" y="1333500"/>
                  </a:lnTo>
                  <a:lnTo>
                    <a:pt x="1996440" y="1346200"/>
                  </a:lnTo>
                  <a:lnTo>
                    <a:pt x="1988312" y="1371600"/>
                  </a:lnTo>
                  <a:lnTo>
                    <a:pt x="1970404" y="1422400"/>
                  </a:lnTo>
                  <a:lnTo>
                    <a:pt x="1950339" y="1460499"/>
                  </a:lnTo>
                  <a:lnTo>
                    <a:pt x="1928368" y="1511299"/>
                  </a:lnTo>
                  <a:lnTo>
                    <a:pt x="1904365" y="1549399"/>
                  </a:lnTo>
                  <a:lnTo>
                    <a:pt x="1878456" y="1587499"/>
                  </a:lnTo>
                  <a:lnTo>
                    <a:pt x="1850644" y="1625599"/>
                  </a:lnTo>
                  <a:lnTo>
                    <a:pt x="1821052" y="1663700"/>
                  </a:lnTo>
                  <a:lnTo>
                    <a:pt x="1789684" y="1701800"/>
                  </a:lnTo>
                  <a:lnTo>
                    <a:pt x="1756664" y="1727200"/>
                  </a:lnTo>
                  <a:lnTo>
                    <a:pt x="1721866" y="1765300"/>
                  </a:lnTo>
                  <a:lnTo>
                    <a:pt x="1685798" y="1790700"/>
                  </a:lnTo>
                  <a:lnTo>
                    <a:pt x="1648078" y="1828800"/>
                  </a:lnTo>
                  <a:lnTo>
                    <a:pt x="1608963" y="1854200"/>
                  </a:lnTo>
                  <a:lnTo>
                    <a:pt x="1568577" y="1879600"/>
                  </a:lnTo>
                  <a:lnTo>
                    <a:pt x="1526794" y="1905000"/>
                  </a:lnTo>
                  <a:lnTo>
                    <a:pt x="1483741" y="1930400"/>
                  </a:lnTo>
                  <a:lnTo>
                    <a:pt x="1394333" y="1955800"/>
                  </a:lnTo>
                  <a:lnTo>
                    <a:pt x="1347977" y="1981200"/>
                  </a:lnTo>
                  <a:lnTo>
                    <a:pt x="1324737" y="1981200"/>
                  </a:lnTo>
                  <a:lnTo>
                    <a:pt x="1300988" y="1993900"/>
                  </a:lnTo>
                  <a:lnTo>
                    <a:pt x="1351534" y="1993900"/>
                  </a:lnTo>
                  <a:lnTo>
                    <a:pt x="1398270" y="1968500"/>
                  </a:lnTo>
                  <a:lnTo>
                    <a:pt x="1444117" y="1955800"/>
                  </a:lnTo>
                  <a:lnTo>
                    <a:pt x="1488694" y="1930400"/>
                  </a:lnTo>
                  <a:lnTo>
                    <a:pt x="1532254" y="1917700"/>
                  </a:lnTo>
                  <a:lnTo>
                    <a:pt x="1574419" y="1892300"/>
                  </a:lnTo>
                  <a:lnTo>
                    <a:pt x="1615313" y="1866900"/>
                  </a:lnTo>
                  <a:lnTo>
                    <a:pt x="1654810" y="1828800"/>
                  </a:lnTo>
                  <a:lnTo>
                    <a:pt x="1692910" y="1803400"/>
                  </a:lnTo>
                  <a:lnTo>
                    <a:pt x="1729486" y="1778000"/>
                  </a:lnTo>
                  <a:lnTo>
                    <a:pt x="1764538" y="1739900"/>
                  </a:lnTo>
                  <a:lnTo>
                    <a:pt x="1797939" y="1701800"/>
                  </a:lnTo>
                  <a:lnTo>
                    <a:pt x="1829562" y="1676400"/>
                  </a:lnTo>
                  <a:lnTo>
                    <a:pt x="1859534" y="1638300"/>
                  </a:lnTo>
                  <a:lnTo>
                    <a:pt x="1887601" y="1587499"/>
                  </a:lnTo>
                  <a:lnTo>
                    <a:pt x="1913890" y="1549399"/>
                  </a:lnTo>
                  <a:lnTo>
                    <a:pt x="1938020" y="1511299"/>
                  </a:lnTo>
                  <a:lnTo>
                    <a:pt x="1960372" y="1473199"/>
                  </a:lnTo>
                  <a:lnTo>
                    <a:pt x="1980565" y="1422400"/>
                  </a:lnTo>
                  <a:lnTo>
                    <a:pt x="1998726" y="1384300"/>
                  </a:lnTo>
                  <a:lnTo>
                    <a:pt x="2014601" y="1333500"/>
                  </a:lnTo>
                  <a:lnTo>
                    <a:pt x="2028190" y="1282700"/>
                  </a:lnTo>
                  <a:lnTo>
                    <a:pt x="2039366" y="1231900"/>
                  </a:lnTo>
                  <a:lnTo>
                    <a:pt x="2044065" y="1206500"/>
                  </a:lnTo>
                  <a:lnTo>
                    <a:pt x="2048255" y="1193800"/>
                  </a:lnTo>
                  <a:lnTo>
                    <a:pt x="2054605" y="1143000"/>
                  </a:lnTo>
                  <a:lnTo>
                    <a:pt x="2058543" y="1092200"/>
                  </a:lnTo>
                  <a:lnTo>
                    <a:pt x="2059431" y="1066800"/>
                  </a:lnTo>
                  <a:lnTo>
                    <a:pt x="2059304" y="1028700"/>
                  </a:lnTo>
                  <a:lnTo>
                    <a:pt x="2058289" y="990600"/>
                  </a:lnTo>
                  <a:lnTo>
                    <a:pt x="2054352" y="939800"/>
                  </a:lnTo>
                  <a:lnTo>
                    <a:pt x="2048002" y="889000"/>
                  </a:lnTo>
                  <a:lnTo>
                    <a:pt x="2039239" y="838200"/>
                  </a:lnTo>
                  <a:lnTo>
                    <a:pt x="2027936" y="787400"/>
                  </a:lnTo>
                  <a:lnTo>
                    <a:pt x="2014474" y="736600"/>
                  </a:lnTo>
                  <a:lnTo>
                    <a:pt x="1998726" y="698500"/>
                  </a:lnTo>
                  <a:lnTo>
                    <a:pt x="1980819" y="647700"/>
                  </a:lnTo>
                  <a:lnTo>
                    <a:pt x="1960626" y="609600"/>
                  </a:lnTo>
                  <a:lnTo>
                    <a:pt x="1938401" y="558800"/>
                  </a:lnTo>
                  <a:lnTo>
                    <a:pt x="1914144" y="520700"/>
                  </a:lnTo>
                  <a:lnTo>
                    <a:pt x="1887981" y="482600"/>
                  </a:lnTo>
                  <a:lnTo>
                    <a:pt x="1859915" y="444500"/>
                  </a:lnTo>
                  <a:lnTo>
                    <a:pt x="1829943" y="406400"/>
                  </a:lnTo>
                  <a:lnTo>
                    <a:pt x="1798447" y="368300"/>
                  </a:lnTo>
                  <a:lnTo>
                    <a:pt x="1765046" y="330200"/>
                  </a:lnTo>
                  <a:lnTo>
                    <a:pt x="1729994" y="292100"/>
                  </a:lnTo>
                  <a:lnTo>
                    <a:pt x="1693545" y="266700"/>
                  </a:lnTo>
                  <a:lnTo>
                    <a:pt x="1655445" y="241300"/>
                  </a:lnTo>
                  <a:lnTo>
                    <a:pt x="1615948" y="203200"/>
                  </a:lnTo>
                  <a:lnTo>
                    <a:pt x="1575180" y="177800"/>
                  </a:lnTo>
                  <a:lnTo>
                    <a:pt x="1532890" y="165100"/>
                  </a:lnTo>
                  <a:lnTo>
                    <a:pt x="1489583" y="139700"/>
                  </a:lnTo>
                  <a:lnTo>
                    <a:pt x="1444878" y="114300"/>
                  </a:lnTo>
                  <a:lnTo>
                    <a:pt x="1352169" y="88900"/>
                  </a:lnTo>
                  <a:lnTo>
                    <a:pt x="1328293" y="76200"/>
                  </a:lnTo>
                  <a:close/>
                </a:path>
                <a:path w="2103754" h="2070100">
                  <a:moveTo>
                    <a:pt x="44395" y="1061393"/>
                  </a:moveTo>
                  <a:lnTo>
                    <a:pt x="38989" y="1066800"/>
                  </a:lnTo>
                  <a:lnTo>
                    <a:pt x="44450" y="1066800"/>
                  </a:lnTo>
                  <a:lnTo>
                    <a:pt x="44395" y="1061393"/>
                  </a:lnTo>
                  <a:close/>
                </a:path>
                <a:path w="2103754" h="2070100">
                  <a:moveTo>
                    <a:pt x="803275" y="76200"/>
                  </a:moveTo>
                  <a:lnTo>
                    <a:pt x="776477" y="76200"/>
                  </a:lnTo>
                  <a:lnTo>
                    <a:pt x="752855" y="88900"/>
                  </a:lnTo>
                  <a:lnTo>
                    <a:pt x="660273" y="114300"/>
                  </a:lnTo>
                  <a:lnTo>
                    <a:pt x="615569" y="139700"/>
                  </a:lnTo>
                  <a:lnTo>
                    <a:pt x="572135" y="165100"/>
                  </a:lnTo>
                  <a:lnTo>
                    <a:pt x="529971" y="177800"/>
                  </a:lnTo>
                  <a:lnTo>
                    <a:pt x="489076" y="203200"/>
                  </a:lnTo>
                  <a:lnTo>
                    <a:pt x="449579" y="241300"/>
                  </a:lnTo>
                  <a:lnTo>
                    <a:pt x="411479" y="266700"/>
                  </a:lnTo>
                  <a:lnTo>
                    <a:pt x="374903" y="292100"/>
                  </a:lnTo>
                  <a:lnTo>
                    <a:pt x="339851" y="330200"/>
                  </a:lnTo>
                  <a:lnTo>
                    <a:pt x="306450" y="368300"/>
                  </a:lnTo>
                  <a:lnTo>
                    <a:pt x="274828" y="406400"/>
                  </a:lnTo>
                  <a:lnTo>
                    <a:pt x="244856" y="444500"/>
                  </a:lnTo>
                  <a:lnTo>
                    <a:pt x="216789" y="482600"/>
                  </a:lnTo>
                  <a:lnTo>
                    <a:pt x="190627" y="520700"/>
                  </a:lnTo>
                  <a:lnTo>
                    <a:pt x="166370" y="558800"/>
                  </a:lnTo>
                  <a:lnTo>
                    <a:pt x="144018" y="609600"/>
                  </a:lnTo>
                  <a:lnTo>
                    <a:pt x="123825" y="647700"/>
                  </a:lnTo>
                  <a:lnTo>
                    <a:pt x="105664" y="698500"/>
                  </a:lnTo>
                  <a:lnTo>
                    <a:pt x="97536" y="711200"/>
                  </a:lnTo>
                  <a:lnTo>
                    <a:pt x="89789" y="736600"/>
                  </a:lnTo>
                  <a:lnTo>
                    <a:pt x="76327" y="787400"/>
                  </a:lnTo>
                  <a:lnTo>
                    <a:pt x="65024" y="838200"/>
                  </a:lnTo>
                  <a:lnTo>
                    <a:pt x="56134" y="889000"/>
                  </a:lnTo>
                  <a:lnTo>
                    <a:pt x="49784" y="939800"/>
                  </a:lnTo>
                  <a:lnTo>
                    <a:pt x="45847" y="990600"/>
                  </a:lnTo>
                  <a:lnTo>
                    <a:pt x="44577" y="1041400"/>
                  </a:lnTo>
                  <a:lnTo>
                    <a:pt x="42164" y="1041400"/>
                  </a:lnTo>
                  <a:lnTo>
                    <a:pt x="38354" y="1054100"/>
                  </a:lnTo>
                  <a:lnTo>
                    <a:pt x="44323" y="1054100"/>
                  </a:lnTo>
                  <a:lnTo>
                    <a:pt x="44395" y="1061393"/>
                  </a:lnTo>
                  <a:lnTo>
                    <a:pt x="51689" y="1054100"/>
                  </a:lnTo>
                  <a:lnTo>
                    <a:pt x="55372" y="1041400"/>
                  </a:lnTo>
                  <a:lnTo>
                    <a:pt x="55880" y="1016000"/>
                  </a:lnTo>
                  <a:lnTo>
                    <a:pt x="56769" y="990600"/>
                  </a:lnTo>
                  <a:lnTo>
                    <a:pt x="60706" y="939800"/>
                  </a:lnTo>
                  <a:lnTo>
                    <a:pt x="67056" y="889000"/>
                  </a:lnTo>
                  <a:lnTo>
                    <a:pt x="75819" y="838200"/>
                  </a:lnTo>
                  <a:lnTo>
                    <a:pt x="86995" y="787400"/>
                  </a:lnTo>
                  <a:lnTo>
                    <a:pt x="100330" y="736600"/>
                  </a:lnTo>
                  <a:lnTo>
                    <a:pt x="107950" y="723900"/>
                  </a:lnTo>
                  <a:lnTo>
                    <a:pt x="116078" y="698500"/>
                  </a:lnTo>
                  <a:lnTo>
                    <a:pt x="133985" y="647700"/>
                  </a:lnTo>
                  <a:lnTo>
                    <a:pt x="153924" y="609600"/>
                  </a:lnTo>
                  <a:lnTo>
                    <a:pt x="176022" y="571500"/>
                  </a:lnTo>
                  <a:lnTo>
                    <a:pt x="200025" y="520700"/>
                  </a:lnTo>
                  <a:lnTo>
                    <a:pt x="225933" y="482600"/>
                  </a:lnTo>
                  <a:lnTo>
                    <a:pt x="253746" y="444500"/>
                  </a:lnTo>
                  <a:lnTo>
                    <a:pt x="283337" y="406400"/>
                  </a:lnTo>
                  <a:lnTo>
                    <a:pt x="314705" y="368300"/>
                  </a:lnTo>
                  <a:lnTo>
                    <a:pt x="347725" y="342900"/>
                  </a:lnTo>
                  <a:lnTo>
                    <a:pt x="382397" y="304800"/>
                  </a:lnTo>
                  <a:lnTo>
                    <a:pt x="418592" y="279400"/>
                  </a:lnTo>
                  <a:lnTo>
                    <a:pt x="456311" y="241300"/>
                  </a:lnTo>
                  <a:lnTo>
                    <a:pt x="495426" y="215900"/>
                  </a:lnTo>
                  <a:lnTo>
                    <a:pt x="535813" y="190500"/>
                  </a:lnTo>
                  <a:lnTo>
                    <a:pt x="577596" y="165100"/>
                  </a:lnTo>
                  <a:lnTo>
                    <a:pt x="620522" y="152400"/>
                  </a:lnTo>
                  <a:lnTo>
                    <a:pt x="664845" y="127000"/>
                  </a:lnTo>
                  <a:lnTo>
                    <a:pt x="710056" y="114300"/>
                  </a:lnTo>
                  <a:lnTo>
                    <a:pt x="756285" y="88900"/>
                  </a:lnTo>
                  <a:lnTo>
                    <a:pt x="779526" y="88900"/>
                  </a:lnTo>
                  <a:lnTo>
                    <a:pt x="803275" y="76200"/>
                  </a:lnTo>
                  <a:close/>
                </a:path>
                <a:path w="2103754" h="2070100">
                  <a:moveTo>
                    <a:pt x="851662" y="63500"/>
                  </a:moveTo>
                  <a:lnTo>
                    <a:pt x="824738" y="63500"/>
                  </a:lnTo>
                  <a:lnTo>
                    <a:pt x="800480" y="76200"/>
                  </a:lnTo>
                  <a:lnTo>
                    <a:pt x="827277" y="76200"/>
                  </a:lnTo>
                  <a:lnTo>
                    <a:pt x="851662" y="63500"/>
                  </a:lnTo>
                  <a:close/>
                </a:path>
                <a:path w="2103754" h="2070100">
                  <a:moveTo>
                    <a:pt x="1280033" y="63500"/>
                  </a:moveTo>
                  <a:lnTo>
                    <a:pt x="1229105" y="63500"/>
                  </a:lnTo>
                  <a:lnTo>
                    <a:pt x="1253490" y="76200"/>
                  </a:lnTo>
                  <a:lnTo>
                    <a:pt x="1304290" y="76200"/>
                  </a:lnTo>
                  <a:lnTo>
                    <a:pt x="1280033" y="63500"/>
                  </a:lnTo>
                  <a:close/>
                </a:path>
                <a:path w="2103754" h="2070100">
                  <a:moveTo>
                    <a:pt x="950468" y="50800"/>
                  </a:moveTo>
                  <a:lnTo>
                    <a:pt x="873887" y="50800"/>
                  </a:lnTo>
                  <a:lnTo>
                    <a:pt x="849249" y="63500"/>
                  </a:lnTo>
                  <a:lnTo>
                    <a:pt x="925576" y="63500"/>
                  </a:lnTo>
                  <a:lnTo>
                    <a:pt x="950468" y="50800"/>
                  </a:lnTo>
                  <a:close/>
                </a:path>
                <a:path w="2103754" h="2070100">
                  <a:moveTo>
                    <a:pt x="1230756" y="50800"/>
                  </a:moveTo>
                  <a:lnTo>
                    <a:pt x="1154429" y="50800"/>
                  </a:lnTo>
                  <a:lnTo>
                    <a:pt x="1179702" y="63500"/>
                  </a:lnTo>
                  <a:lnTo>
                    <a:pt x="1255522" y="63500"/>
                  </a:lnTo>
                  <a:lnTo>
                    <a:pt x="1230756" y="50800"/>
                  </a:lnTo>
                  <a:close/>
                </a:path>
                <a:path w="2103754" h="2070100">
                  <a:moveTo>
                    <a:pt x="1155446" y="38100"/>
                  </a:moveTo>
                  <a:lnTo>
                    <a:pt x="949198" y="38100"/>
                  </a:lnTo>
                  <a:lnTo>
                    <a:pt x="924051" y="50800"/>
                  </a:lnTo>
                  <a:lnTo>
                    <a:pt x="1180846" y="50800"/>
                  </a:lnTo>
                  <a:lnTo>
                    <a:pt x="1155446" y="38100"/>
                  </a:lnTo>
                  <a:close/>
                </a:path>
                <a:path w="2103754" h="2070100">
                  <a:moveTo>
                    <a:pt x="973836" y="25400"/>
                  </a:moveTo>
                  <a:lnTo>
                    <a:pt x="789177" y="25400"/>
                  </a:lnTo>
                  <a:lnTo>
                    <a:pt x="764031" y="38100"/>
                  </a:lnTo>
                  <a:lnTo>
                    <a:pt x="948054" y="38100"/>
                  </a:lnTo>
                  <a:lnTo>
                    <a:pt x="973836" y="25400"/>
                  </a:lnTo>
                  <a:close/>
                </a:path>
                <a:path w="2103754" h="2070100">
                  <a:moveTo>
                    <a:pt x="1314577" y="25400"/>
                  </a:moveTo>
                  <a:lnTo>
                    <a:pt x="1130680" y="25400"/>
                  </a:lnTo>
                  <a:lnTo>
                    <a:pt x="1156335" y="38100"/>
                  </a:lnTo>
                  <a:lnTo>
                    <a:pt x="1339723" y="38100"/>
                  </a:lnTo>
                  <a:lnTo>
                    <a:pt x="1314577" y="25400"/>
                  </a:lnTo>
                  <a:close/>
                </a:path>
                <a:path w="2103754" h="2070100">
                  <a:moveTo>
                    <a:pt x="1263650" y="12700"/>
                  </a:moveTo>
                  <a:lnTo>
                    <a:pt x="839977" y="12700"/>
                  </a:lnTo>
                  <a:lnTo>
                    <a:pt x="814324" y="25400"/>
                  </a:lnTo>
                  <a:lnTo>
                    <a:pt x="1289177" y="25400"/>
                  </a:lnTo>
                  <a:lnTo>
                    <a:pt x="1263650" y="12700"/>
                  </a:lnTo>
                  <a:close/>
                </a:path>
                <a:path w="2103754" h="2070100">
                  <a:moveTo>
                    <a:pt x="1185672" y="0"/>
                  </a:moveTo>
                  <a:lnTo>
                    <a:pt x="917828" y="0"/>
                  </a:lnTo>
                  <a:lnTo>
                    <a:pt x="891794" y="12700"/>
                  </a:lnTo>
                  <a:lnTo>
                    <a:pt x="1212088" y="12700"/>
                  </a:lnTo>
                  <a:lnTo>
                    <a:pt x="11856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9371" y="4914900"/>
              <a:ext cx="553212" cy="819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9371" y="3966972"/>
              <a:ext cx="553212" cy="8244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1615" y="3966972"/>
              <a:ext cx="553212" cy="819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1255" y="5160264"/>
              <a:ext cx="551688" cy="819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1615" y="4914900"/>
              <a:ext cx="553212" cy="8199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255" y="3567684"/>
              <a:ext cx="551688" cy="82296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45668" y="1443354"/>
            <a:ext cx="5342255" cy="18745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Developed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at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Amazon </a:t>
            </a:r>
            <a:r>
              <a:rPr sz="2700" dirty="0">
                <a:latin typeface="Calibri Light"/>
                <a:cs typeface="Calibri Light"/>
              </a:rPr>
              <a:t>(2007)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Sharding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data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over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 ring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</a:t>
            </a:r>
            <a:r>
              <a:rPr sz="2700" dirty="0">
                <a:latin typeface="Calibri Light"/>
                <a:cs typeface="Calibri Light"/>
              </a:rPr>
              <a:t> nodes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Each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node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holds</a:t>
            </a:r>
            <a:r>
              <a:rPr sz="2700" spc="-5" dirty="0">
                <a:latin typeface="Calibri Light"/>
                <a:cs typeface="Calibri Light"/>
              </a:rPr>
              <a:t> multiple </a:t>
            </a:r>
            <a:r>
              <a:rPr sz="2700" dirty="0">
                <a:latin typeface="Calibri Light"/>
                <a:cs typeface="Calibri Light"/>
              </a:rPr>
              <a:t>partitions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Each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partition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replicated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times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44094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Dynamo</a:t>
            </a:r>
            <a:r>
              <a:rPr sz="4100" spc="-165" dirty="0"/>
              <a:t> </a:t>
            </a:r>
            <a:r>
              <a:rPr sz="2800" spc="-15" dirty="0"/>
              <a:t>(AP)</a:t>
            </a:r>
            <a:endParaRPr sz="2800"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38044" y="4533900"/>
            <a:ext cx="553212" cy="381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38044" y="5561076"/>
            <a:ext cx="553212" cy="3810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67100" y="4533900"/>
            <a:ext cx="553212" cy="3810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2944" y="5053584"/>
            <a:ext cx="553212" cy="3809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5411" y="5053584"/>
            <a:ext cx="551688" cy="3809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67100" y="5561076"/>
            <a:ext cx="553212" cy="38100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508497" y="6230873"/>
            <a:ext cx="3411220" cy="431800"/>
          </a:xfrm>
          <a:custGeom>
            <a:avLst/>
            <a:gdLst/>
            <a:ahLst/>
            <a:cxnLst/>
            <a:rect l="l" t="t" r="r" b="b"/>
            <a:pathLst>
              <a:path w="3411220" h="431800">
                <a:moveTo>
                  <a:pt x="3410711" y="0"/>
                </a:moveTo>
                <a:lnTo>
                  <a:pt x="0" y="0"/>
                </a:lnTo>
                <a:lnTo>
                  <a:pt x="0" y="431291"/>
                </a:lnTo>
                <a:lnTo>
                  <a:pt x="3410711" y="431291"/>
                </a:lnTo>
                <a:lnTo>
                  <a:pt x="341071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08497" y="6230873"/>
            <a:ext cx="3411220" cy="43180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3535" marR="426084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Calibri Light"/>
                <a:cs typeface="Calibri Light"/>
              </a:rPr>
              <a:t>DeCandia, Giuseppe, et al. </a:t>
            </a:r>
            <a:r>
              <a:rPr sz="1100" dirty="0">
                <a:latin typeface="Calibri Light"/>
                <a:cs typeface="Calibri Light"/>
              </a:rPr>
              <a:t>"Dynamo: Amazon's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highly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available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key-value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store."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68696" y="6350508"/>
            <a:ext cx="219455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7653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Naive approach: </a:t>
            </a:r>
            <a:r>
              <a:rPr sz="2700" spc="-20" dirty="0">
                <a:latin typeface="Calibri Light"/>
                <a:cs typeface="Calibri Light"/>
              </a:rPr>
              <a:t>Hash-partitioning </a:t>
            </a:r>
            <a:r>
              <a:rPr sz="2700" dirty="0">
                <a:latin typeface="Calibri Light"/>
                <a:cs typeface="Calibri Light"/>
              </a:rPr>
              <a:t>(e.g. in </a:t>
            </a:r>
            <a:r>
              <a:rPr sz="2700" spc="-5" dirty="0">
                <a:latin typeface="Calibri Light"/>
                <a:cs typeface="Calibri Light"/>
              </a:rPr>
              <a:t>Memcache,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Redis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Cluster)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94207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Consistent</a:t>
            </a:r>
            <a:r>
              <a:rPr sz="4100" spc="-100" dirty="0"/>
              <a:t> </a:t>
            </a:r>
            <a:r>
              <a:rPr sz="4100" spc="-30" dirty="0"/>
              <a:t>Hashing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1805939" y="4607052"/>
            <a:ext cx="693420" cy="692150"/>
            <a:chOff x="1805939" y="4607052"/>
            <a:chExt cx="693420" cy="692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043" y="4690872"/>
              <a:ext cx="553212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5939" y="4607052"/>
              <a:ext cx="693419" cy="69189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5016" y="5190744"/>
            <a:ext cx="553211" cy="5242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6044" y="3881628"/>
            <a:ext cx="553212" cy="5242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5016" y="3429000"/>
            <a:ext cx="553211" cy="5242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742944" y="3881628"/>
            <a:ext cx="2929255" cy="1333500"/>
            <a:chOff x="3742944" y="3881628"/>
            <a:chExt cx="2929255" cy="13335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2944" y="3881628"/>
              <a:ext cx="553212" cy="5242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2944" y="4690872"/>
              <a:ext cx="553212" cy="5242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96918" y="4136009"/>
              <a:ext cx="2375535" cy="567055"/>
            </a:xfrm>
            <a:custGeom>
              <a:avLst/>
              <a:gdLst/>
              <a:ahLst/>
              <a:cxnLst/>
              <a:rect l="l" t="t" r="r" b="b"/>
              <a:pathLst>
                <a:path w="2375534" h="567054">
                  <a:moveTo>
                    <a:pt x="125982" y="27521"/>
                  </a:moveTo>
                  <a:lnTo>
                    <a:pt x="121528" y="46822"/>
                  </a:lnTo>
                  <a:lnTo>
                    <a:pt x="2367534" y="567055"/>
                  </a:lnTo>
                  <a:lnTo>
                    <a:pt x="2372867" y="563753"/>
                  </a:lnTo>
                  <a:lnTo>
                    <a:pt x="2374138" y="558419"/>
                  </a:lnTo>
                  <a:lnTo>
                    <a:pt x="2375281" y="553085"/>
                  </a:lnTo>
                  <a:lnTo>
                    <a:pt x="2371979" y="547751"/>
                  </a:lnTo>
                  <a:lnTo>
                    <a:pt x="2366645" y="546608"/>
                  </a:lnTo>
                  <a:lnTo>
                    <a:pt x="125982" y="27521"/>
                  </a:lnTo>
                  <a:close/>
                </a:path>
                <a:path w="2375534" h="567054">
                  <a:moveTo>
                    <a:pt x="132334" y="0"/>
                  </a:moveTo>
                  <a:lnTo>
                    <a:pt x="0" y="8509"/>
                  </a:lnTo>
                  <a:lnTo>
                    <a:pt x="115189" y="74295"/>
                  </a:lnTo>
                  <a:lnTo>
                    <a:pt x="121528" y="46822"/>
                  </a:lnTo>
                  <a:lnTo>
                    <a:pt x="103759" y="42672"/>
                  </a:lnTo>
                  <a:lnTo>
                    <a:pt x="100457" y="37338"/>
                  </a:lnTo>
                  <a:lnTo>
                    <a:pt x="101727" y="32004"/>
                  </a:lnTo>
                  <a:lnTo>
                    <a:pt x="102870" y="26797"/>
                  </a:lnTo>
                  <a:lnTo>
                    <a:pt x="108204" y="23368"/>
                  </a:lnTo>
                  <a:lnTo>
                    <a:pt x="126941" y="23368"/>
                  </a:lnTo>
                  <a:lnTo>
                    <a:pt x="132334" y="0"/>
                  </a:lnTo>
                  <a:close/>
                </a:path>
                <a:path w="2375534" h="567054">
                  <a:moveTo>
                    <a:pt x="108204" y="23368"/>
                  </a:moveTo>
                  <a:lnTo>
                    <a:pt x="102870" y="26797"/>
                  </a:lnTo>
                  <a:lnTo>
                    <a:pt x="101727" y="32004"/>
                  </a:lnTo>
                  <a:lnTo>
                    <a:pt x="100457" y="37338"/>
                  </a:lnTo>
                  <a:lnTo>
                    <a:pt x="103759" y="42672"/>
                  </a:lnTo>
                  <a:lnTo>
                    <a:pt x="121528" y="46822"/>
                  </a:lnTo>
                  <a:lnTo>
                    <a:pt x="125982" y="27521"/>
                  </a:lnTo>
                  <a:lnTo>
                    <a:pt x="108204" y="23368"/>
                  </a:lnTo>
                  <a:close/>
                </a:path>
                <a:path w="2375534" h="567054">
                  <a:moveTo>
                    <a:pt x="126941" y="23368"/>
                  </a:moveTo>
                  <a:lnTo>
                    <a:pt x="108204" y="23368"/>
                  </a:lnTo>
                  <a:lnTo>
                    <a:pt x="125982" y="27521"/>
                  </a:lnTo>
                  <a:lnTo>
                    <a:pt x="126941" y="23368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27701" y="3954907"/>
            <a:ext cx="3030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partition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=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hash(key)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%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server_count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96917" y="4681220"/>
            <a:ext cx="2374900" cy="262890"/>
          </a:xfrm>
          <a:custGeom>
            <a:avLst/>
            <a:gdLst/>
            <a:ahLst/>
            <a:cxnLst/>
            <a:rect l="l" t="t" r="r" b="b"/>
            <a:pathLst>
              <a:path w="2374900" h="262889">
                <a:moveTo>
                  <a:pt x="122809" y="186562"/>
                </a:moveTo>
                <a:lnTo>
                  <a:pt x="0" y="236600"/>
                </a:lnTo>
                <a:lnTo>
                  <a:pt x="130048" y="262508"/>
                </a:lnTo>
                <a:lnTo>
                  <a:pt x="127530" y="236092"/>
                </a:lnTo>
                <a:lnTo>
                  <a:pt x="109220" y="236092"/>
                </a:lnTo>
                <a:lnTo>
                  <a:pt x="104394" y="232155"/>
                </a:lnTo>
                <a:lnTo>
                  <a:pt x="103378" y="221233"/>
                </a:lnTo>
                <a:lnTo>
                  <a:pt x="107442" y="216407"/>
                </a:lnTo>
                <a:lnTo>
                  <a:pt x="125489" y="214680"/>
                </a:lnTo>
                <a:lnTo>
                  <a:pt x="122809" y="186562"/>
                </a:lnTo>
                <a:close/>
              </a:path>
              <a:path w="2374900" h="262889">
                <a:moveTo>
                  <a:pt x="125489" y="214680"/>
                </a:moveTo>
                <a:lnTo>
                  <a:pt x="107442" y="216407"/>
                </a:lnTo>
                <a:lnTo>
                  <a:pt x="103378" y="221233"/>
                </a:lnTo>
                <a:lnTo>
                  <a:pt x="104394" y="232155"/>
                </a:lnTo>
                <a:lnTo>
                  <a:pt x="109220" y="236092"/>
                </a:lnTo>
                <a:lnTo>
                  <a:pt x="127366" y="234371"/>
                </a:lnTo>
                <a:lnTo>
                  <a:pt x="125489" y="214680"/>
                </a:lnTo>
                <a:close/>
              </a:path>
              <a:path w="2374900" h="262889">
                <a:moveTo>
                  <a:pt x="127366" y="234371"/>
                </a:moveTo>
                <a:lnTo>
                  <a:pt x="109220" y="236092"/>
                </a:lnTo>
                <a:lnTo>
                  <a:pt x="127530" y="236092"/>
                </a:lnTo>
                <a:lnTo>
                  <a:pt x="127366" y="234371"/>
                </a:lnTo>
                <a:close/>
              </a:path>
              <a:path w="2374900" h="262889">
                <a:moveTo>
                  <a:pt x="2368931" y="0"/>
                </a:moveTo>
                <a:lnTo>
                  <a:pt x="125489" y="214680"/>
                </a:lnTo>
                <a:lnTo>
                  <a:pt x="127366" y="234371"/>
                </a:lnTo>
                <a:lnTo>
                  <a:pt x="2370836" y="19811"/>
                </a:lnTo>
                <a:lnTo>
                  <a:pt x="2374900" y="14858"/>
                </a:lnTo>
                <a:lnTo>
                  <a:pt x="2374265" y="9524"/>
                </a:lnTo>
                <a:lnTo>
                  <a:pt x="2373757" y="4063"/>
                </a:lnTo>
                <a:lnTo>
                  <a:pt x="2368931" y="0"/>
                </a:lnTo>
                <a:close/>
              </a:path>
            </a:pathLst>
          </a:custGeom>
          <a:solidFill>
            <a:srgbClr val="3B87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3429000"/>
            <a:ext cx="4723765" cy="2286000"/>
            <a:chOff x="1876044" y="3429000"/>
            <a:chExt cx="4723765" cy="2286000"/>
          </a:xfrm>
        </p:grpSpPr>
        <p:sp>
          <p:nvSpPr>
            <p:cNvPr id="3" name="object 3"/>
            <p:cNvSpPr/>
            <p:nvPr/>
          </p:nvSpPr>
          <p:spPr>
            <a:xfrm>
              <a:off x="2020316" y="3556215"/>
              <a:ext cx="2101850" cy="2070100"/>
            </a:xfrm>
            <a:custGeom>
              <a:avLst/>
              <a:gdLst/>
              <a:ahLst/>
              <a:cxnLst/>
              <a:rect l="l" t="t" r="r" b="b"/>
              <a:pathLst>
                <a:path w="2101850" h="2070100">
                  <a:moveTo>
                    <a:pt x="1237487" y="2057400"/>
                  </a:moveTo>
                  <a:lnTo>
                    <a:pt x="865758" y="2057400"/>
                  </a:lnTo>
                  <a:lnTo>
                    <a:pt x="891666" y="2070100"/>
                  </a:lnTo>
                  <a:lnTo>
                    <a:pt x="1211579" y="2070100"/>
                  </a:lnTo>
                  <a:lnTo>
                    <a:pt x="1237487" y="2057400"/>
                  </a:lnTo>
                  <a:close/>
                </a:path>
                <a:path w="2101850" h="2070100">
                  <a:moveTo>
                    <a:pt x="1288922" y="2044700"/>
                  </a:moveTo>
                  <a:lnTo>
                    <a:pt x="814451" y="2044700"/>
                  </a:lnTo>
                  <a:lnTo>
                    <a:pt x="839977" y="2057400"/>
                  </a:lnTo>
                  <a:lnTo>
                    <a:pt x="1263269" y="2057400"/>
                  </a:lnTo>
                  <a:lnTo>
                    <a:pt x="1288922" y="2044700"/>
                  </a:lnTo>
                  <a:close/>
                </a:path>
                <a:path w="2101850" h="2070100">
                  <a:moveTo>
                    <a:pt x="921638" y="2032000"/>
                  </a:moveTo>
                  <a:lnTo>
                    <a:pt x="764032" y="2032000"/>
                  </a:lnTo>
                  <a:lnTo>
                    <a:pt x="789051" y="2044700"/>
                  </a:lnTo>
                  <a:lnTo>
                    <a:pt x="947165" y="2044700"/>
                  </a:lnTo>
                  <a:lnTo>
                    <a:pt x="921638" y="2032000"/>
                  </a:lnTo>
                  <a:close/>
                </a:path>
                <a:path w="2101850" h="2070100">
                  <a:moveTo>
                    <a:pt x="1339214" y="2032000"/>
                  </a:moveTo>
                  <a:lnTo>
                    <a:pt x="1155319" y="2032000"/>
                  </a:lnTo>
                  <a:lnTo>
                    <a:pt x="1129538" y="2044700"/>
                  </a:lnTo>
                  <a:lnTo>
                    <a:pt x="1314069" y="2044700"/>
                  </a:lnTo>
                  <a:lnTo>
                    <a:pt x="1339214" y="2032000"/>
                  </a:lnTo>
                  <a:close/>
                </a:path>
                <a:path w="2101850" h="2070100">
                  <a:moveTo>
                    <a:pt x="871092" y="38100"/>
                  </a:moveTo>
                  <a:lnTo>
                    <a:pt x="738123" y="38100"/>
                  </a:lnTo>
                  <a:lnTo>
                    <a:pt x="689356" y="63500"/>
                  </a:lnTo>
                  <a:lnTo>
                    <a:pt x="641731" y="76200"/>
                  </a:lnTo>
                  <a:lnTo>
                    <a:pt x="595248" y="101600"/>
                  </a:lnTo>
                  <a:lnTo>
                    <a:pt x="549909" y="127000"/>
                  </a:lnTo>
                  <a:lnTo>
                    <a:pt x="505967" y="139700"/>
                  </a:lnTo>
                  <a:lnTo>
                    <a:pt x="463295" y="177800"/>
                  </a:lnTo>
                  <a:lnTo>
                    <a:pt x="422147" y="203200"/>
                  </a:lnTo>
                  <a:lnTo>
                    <a:pt x="382523" y="228600"/>
                  </a:lnTo>
                  <a:lnTo>
                    <a:pt x="344423" y="266700"/>
                  </a:lnTo>
                  <a:lnTo>
                    <a:pt x="307975" y="304800"/>
                  </a:lnTo>
                  <a:lnTo>
                    <a:pt x="273176" y="330200"/>
                  </a:lnTo>
                  <a:lnTo>
                    <a:pt x="240156" y="368300"/>
                  </a:lnTo>
                  <a:lnTo>
                    <a:pt x="209041" y="419100"/>
                  </a:lnTo>
                  <a:lnTo>
                    <a:pt x="179704" y="457200"/>
                  </a:lnTo>
                  <a:lnTo>
                    <a:pt x="152400" y="495300"/>
                  </a:lnTo>
                  <a:lnTo>
                    <a:pt x="127126" y="546100"/>
                  </a:lnTo>
                  <a:lnTo>
                    <a:pt x="104012" y="584200"/>
                  </a:lnTo>
                  <a:lnTo>
                    <a:pt x="82803" y="635000"/>
                  </a:lnTo>
                  <a:lnTo>
                    <a:pt x="64134" y="673100"/>
                  </a:lnTo>
                  <a:lnTo>
                    <a:pt x="55752" y="698500"/>
                  </a:lnTo>
                  <a:lnTo>
                    <a:pt x="40385" y="749300"/>
                  </a:lnTo>
                  <a:lnTo>
                    <a:pt x="27304" y="800100"/>
                  </a:lnTo>
                  <a:lnTo>
                    <a:pt x="16890" y="850900"/>
                  </a:lnTo>
                  <a:lnTo>
                    <a:pt x="8889" y="901700"/>
                  </a:lnTo>
                  <a:lnTo>
                    <a:pt x="3556" y="952500"/>
                  </a:lnTo>
                  <a:lnTo>
                    <a:pt x="888" y="1003300"/>
                  </a:lnTo>
                  <a:lnTo>
                    <a:pt x="21732" y="1003300"/>
                  </a:lnTo>
                  <a:lnTo>
                    <a:pt x="15857" y="1016000"/>
                  </a:lnTo>
                  <a:lnTo>
                    <a:pt x="3809" y="1016000"/>
                  </a:lnTo>
                  <a:lnTo>
                    <a:pt x="0" y="1028700"/>
                  </a:lnTo>
                  <a:lnTo>
                    <a:pt x="507" y="1066800"/>
                  </a:lnTo>
                  <a:lnTo>
                    <a:pt x="3301" y="1117600"/>
                  </a:lnTo>
                  <a:lnTo>
                    <a:pt x="8635" y="1168400"/>
                  </a:lnTo>
                  <a:lnTo>
                    <a:pt x="16763" y="1219200"/>
                  </a:lnTo>
                  <a:lnTo>
                    <a:pt x="27304" y="1270000"/>
                  </a:lnTo>
                  <a:lnTo>
                    <a:pt x="40385" y="1320800"/>
                  </a:lnTo>
                  <a:lnTo>
                    <a:pt x="55752" y="1371600"/>
                  </a:lnTo>
                  <a:lnTo>
                    <a:pt x="83311" y="1447800"/>
                  </a:lnTo>
                  <a:lnTo>
                    <a:pt x="104393" y="1485900"/>
                  </a:lnTo>
                  <a:lnTo>
                    <a:pt x="127634" y="1536700"/>
                  </a:lnTo>
                  <a:lnTo>
                    <a:pt x="153034" y="1574800"/>
                  </a:lnTo>
                  <a:lnTo>
                    <a:pt x="180339" y="1612900"/>
                  </a:lnTo>
                  <a:lnTo>
                    <a:pt x="209676" y="1663700"/>
                  </a:lnTo>
                  <a:lnTo>
                    <a:pt x="240919" y="1701800"/>
                  </a:lnTo>
                  <a:lnTo>
                    <a:pt x="274065" y="1739900"/>
                  </a:lnTo>
                  <a:lnTo>
                    <a:pt x="308863" y="1778000"/>
                  </a:lnTo>
                  <a:lnTo>
                    <a:pt x="345313" y="1803400"/>
                  </a:lnTo>
                  <a:lnTo>
                    <a:pt x="383539" y="1841500"/>
                  </a:lnTo>
                  <a:lnTo>
                    <a:pt x="423163" y="1866900"/>
                  </a:lnTo>
                  <a:lnTo>
                    <a:pt x="464438" y="1905000"/>
                  </a:lnTo>
                  <a:lnTo>
                    <a:pt x="507110" y="1930400"/>
                  </a:lnTo>
                  <a:lnTo>
                    <a:pt x="551052" y="1955800"/>
                  </a:lnTo>
                  <a:lnTo>
                    <a:pt x="596391" y="1968500"/>
                  </a:lnTo>
                  <a:lnTo>
                    <a:pt x="643001" y="1993900"/>
                  </a:lnTo>
                  <a:lnTo>
                    <a:pt x="690752" y="2019300"/>
                  </a:lnTo>
                  <a:lnTo>
                    <a:pt x="739266" y="2032000"/>
                  </a:lnTo>
                  <a:lnTo>
                    <a:pt x="870965" y="2032000"/>
                  </a:lnTo>
                  <a:lnTo>
                    <a:pt x="846073" y="2019300"/>
                  </a:lnTo>
                  <a:lnTo>
                    <a:pt x="821435" y="2019300"/>
                  </a:lnTo>
                  <a:lnTo>
                    <a:pt x="796797" y="2006600"/>
                  </a:lnTo>
                  <a:lnTo>
                    <a:pt x="772540" y="2006600"/>
                  </a:lnTo>
                  <a:lnTo>
                    <a:pt x="748538" y="1993900"/>
                  </a:lnTo>
                  <a:lnTo>
                    <a:pt x="654938" y="1968500"/>
                  </a:lnTo>
                  <a:lnTo>
                    <a:pt x="609853" y="1943100"/>
                  </a:lnTo>
                  <a:lnTo>
                    <a:pt x="566038" y="1917700"/>
                  </a:lnTo>
                  <a:lnTo>
                    <a:pt x="523366" y="1892300"/>
                  </a:lnTo>
                  <a:lnTo>
                    <a:pt x="482091" y="1866900"/>
                  </a:lnTo>
                  <a:lnTo>
                    <a:pt x="442213" y="1841500"/>
                  </a:lnTo>
                  <a:lnTo>
                    <a:pt x="403732" y="1816100"/>
                  </a:lnTo>
                  <a:lnTo>
                    <a:pt x="366775" y="1778000"/>
                  </a:lnTo>
                  <a:lnTo>
                    <a:pt x="331469" y="1752600"/>
                  </a:lnTo>
                  <a:lnTo>
                    <a:pt x="297688" y="1714500"/>
                  </a:lnTo>
                  <a:lnTo>
                    <a:pt x="265683" y="1676400"/>
                  </a:lnTo>
                  <a:lnTo>
                    <a:pt x="235457" y="1638300"/>
                  </a:lnTo>
                  <a:lnTo>
                    <a:pt x="207136" y="1600200"/>
                  </a:lnTo>
                  <a:lnTo>
                    <a:pt x="180720" y="1562100"/>
                  </a:lnTo>
                  <a:lnTo>
                    <a:pt x="156082" y="1511300"/>
                  </a:lnTo>
                  <a:lnTo>
                    <a:pt x="133603" y="1473200"/>
                  </a:lnTo>
                  <a:lnTo>
                    <a:pt x="113283" y="1422400"/>
                  </a:lnTo>
                  <a:lnTo>
                    <a:pt x="94995" y="1384300"/>
                  </a:lnTo>
                  <a:lnTo>
                    <a:pt x="86740" y="1358900"/>
                  </a:lnTo>
                  <a:lnTo>
                    <a:pt x="78993" y="1333500"/>
                  </a:lnTo>
                  <a:lnTo>
                    <a:pt x="71881" y="1308100"/>
                  </a:lnTo>
                  <a:lnTo>
                    <a:pt x="65277" y="1282700"/>
                  </a:lnTo>
                  <a:lnTo>
                    <a:pt x="59308" y="1257300"/>
                  </a:lnTo>
                  <a:lnTo>
                    <a:pt x="53847" y="1244600"/>
                  </a:lnTo>
                  <a:lnTo>
                    <a:pt x="44831" y="1193800"/>
                  </a:lnTo>
                  <a:lnTo>
                    <a:pt x="38353" y="1143000"/>
                  </a:lnTo>
                  <a:lnTo>
                    <a:pt x="34416" y="1092200"/>
                  </a:lnTo>
                  <a:lnTo>
                    <a:pt x="33146" y="1041400"/>
                  </a:lnTo>
                  <a:lnTo>
                    <a:pt x="33400" y="1041400"/>
                  </a:lnTo>
                  <a:lnTo>
                    <a:pt x="33781" y="1016000"/>
                  </a:lnTo>
                  <a:lnTo>
                    <a:pt x="34797" y="977900"/>
                  </a:lnTo>
                  <a:lnTo>
                    <a:pt x="38607" y="927100"/>
                  </a:lnTo>
                  <a:lnTo>
                    <a:pt x="45211" y="876300"/>
                  </a:lnTo>
                  <a:lnTo>
                    <a:pt x="49402" y="863600"/>
                  </a:lnTo>
                  <a:lnTo>
                    <a:pt x="54101" y="838200"/>
                  </a:lnTo>
                  <a:lnTo>
                    <a:pt x="65404" y="787400"/>
                  </a:lnTo>
                  <a:lnTo>
                    <a:pt x="79247" y="736600"/>
                  </a:lnTo>
                  <a:lnTo>
                    <a:pt x="95250" y="685800"/>
                  </a:lnTo>
                  <a:lnTo>
                    <a:pt x="113410" y="647700"/>
                  </a:lnTo>
                  <a:lnTo>
                    <a:pt x="133857" y="596900"/>
                  </a:lnTo>
                  <a:lnTo>
                    <a:pt x="156336" y="558800"/>
                  </a:lnTo>
                  <a:lnTo>
                    <a:pt x="180847" y="508000"/>
                  </a:lnTo>
                  <a:lnTo>
                    <a:pt x="207390" y="469900"/>
                  </a:lnTo>
                  <a:lnTo>
                    <a:pt x="235711" y="431800"/>
                  </a:lnTo>
                  <a:lnTo>
                    <a:pt x="265938" y="393700"/>
                  </a:lnTo>
                  <a:lnTo>
                    <a:pt x="297941" y="355600"/>
                  </a:lnTo>
                  <a:lnTo>
                    <a:pt x="331596" y="317500"/>
                  </a:lnTo>
                  <a:lnTo>
                    <a:pt x="367029" y="292100"/>
                  </a:lnTo>
                  <a:lnTo>
                    <a:pt x="403986" y="254000"/>
                  </a:lnTo>
                  <a:lnTo>
                    <a:pt x="442467" y="228600"/>
                  </a:lnTo>
                  <a:lnTo>
                    <a:pt x="482345" y="203200"/>
                  </a:lnTo>
                  <a:lnTo>
                    <a:pt x="523620" y="177800"/>
                  </a:lnTo>
                  <a:lnTo>
                    <a:pt x="566292" y="152400"/>
                  </a:lnTo>
                  <a:lnTo>
                    <a:pt x="610107" y="127000"/>
                  </a:lnTo>
                  <a:lnTo>
                    <a:pt x="655192" y="101600"/>
                  </a:lnTo>
                  <a:lnTo>
                    <a:pt x="748664" y="76200"/>
                  </a:lnTo>
                  <a:lnTo>
                    <a:pt x="772667" y="63500"/>
                  </a:lnTo>
                  <a:lnTo>
                    <a:pt x="796925" y="63500"/>
                  </a:lnTo>
                  <a:lnTo>
                    <a:pt x="821435" y="50800"/>
                  </a:lnTo>
                  <a:lnTo>
                    <a:pt x="846201" y="50800"/>
                  </a:lnTo>
                  <a:lnTo>
                    <a:pt x="871092" y="38100"/>
                  </a:lnTo>
                  <a:close/>
                </a:path>
                <a:path w="2101850" h="2070100">
                  <a:moveTo>
                    <a:pt x="1179321" y="2019300"/>
                  </a:moveTo>
                  <a:lnTo>
                    <a:pt x="922782" y="2019300"/>
                  </a:lnTo>
                  <a:lnTo>
                    <a:pt x="948182" y="2032000"/>
                  </a:lnTo>
                  <a:lnTo>
                    <a:pt x="1154048" y="2032000"/>
                  </a:lnTo>
                  <a:lnTo>
                    <a:pt x="1179321" y="2019300"/>
                  </a:lnTo>
                  <a:close/>
                </a:path>
                <a:path w="2101850" h="2070100">
                  <a:moveTo>
                    <a:pt x="1363345" y="38100"/>
                  </a:moveTo>
                  <a:lnTo>
                    <a:pt x="1231645" y="38100"/>
                  </a:lnTo>
                  <a:lnTo>
                    <a:pt x="1256537" y="50800"/>
                  </a:lnTo>
                  <a:lnTo>
                    <a:pt x="1281175" y="50800"/>
                  </a:lnTo>
                  <a:lnTo>
                    <a:pt x="1305813" y="63500"/>
                  </a:lnTo>
                  <a:lnTo>
                    <a:pt x="1330070" y="63500"/>
                  </a:lnTo>
                  <a:lnTo>
                    <a:pt x="1354073" y="76200"/>
                  </a:lnTo>
                  <a:lnTo>
                    <a:pt x="1447672" y="101600"/>
                  </a:lnTo>
                  <a:lnTo>
                    <a:pt x="1492758" y="127000"/>
                  </a:lnTo>
                  <a:lnTo>
                    <a:pt x="1536572" y="152400"/>
                  </a:lnTo>
                  <a:lnTo>
                    <a:pt x="1579245" y="177800"/>
                  </a:lnTo>
                  <a:lnTo>
                    <a:pt x="1620520" y="203200"/>
                  </a:lnTo>
                  <a:lnTo>
                    <a:pt x="1660397" y="228600"/>
                  </a:lnTo>
                  <a:lnTo>
                    <a:pt x="1698879" y="254000"/>
                  </a:lnTo>
                  <a:lnTo>
                    <a:pt x="1735835" y="292100"/>
                  </a:lnTo>
                  <a:lnTo>
                    <a:pt x="1771142" y="317500"/>
                  </a:lnTo>
                  <a:lnTo>
                    <a:pt x="1804796" y="355600"/>
                  </a:lnTo>
                  <a:lnTo>
                    <a:pt x="1836800" y="393700"/>
                  </a:lnTo>
                  <a:lnTo>
                    <a:pt x="1867026" y="431800"/>
                  </a:lnTo>
                  <a:lnTo>
                    <a:pt x="1895347" y="469900"/>
                  </a:lnTo>
                  <a:lnTo>
                    <a:pt x="1921763" y="508000"/>
                  </a:lnTo>
                  <a:lnTo>
                    <a:pt x="1946274" y="558800"/>
                  </a:lnTo>
                  <a:lnTo>
                    <a:pt x="1968754" y="596900"/>
                  </a:lnTo>
                  <a:lnTo>
                    <a:pt x="1989073" y="647700"/>
                  </a:lnTo>
                  <a:lnTo>
                    <a:pt x="2007234" y="685800"/>
                  </a:lnTo>
                  <a:lnTo>
                    <a:pt x="2015489" y="711200"/>
                  </a:lnTo>
                  <a:lnTo>
                    <a:pt x="2030348" y="762000"/>
                  </a:lnTo>
                  <a:lnTo>
                    <a:pt x="2042921" y="812800"/>
                  </a:lnTo>
                  <a:lnTo>
                    <a:pt x="2052955" y="863600"/>
                  </a:lnTo>
                  <a:lnTo>
                    <a:pt x="2057145" y="876300"/>
                  </a:lnTo>
                  <a:lnTo>
                    <a:pt x="2063622" y="927100"/>
                  </a:lnTo>
                  <a:lnTo>
                    <a:pt x="2067433" y="977900"/>
                  </a:lnTo>
                  <a:lnTo>
                    <a:pt x="2068448" y="1016000"/>
                  </a:lnTo>
                  <a:lnTo>
                    <a:pt x="2068830" y="1066800"/>
                  </a:lnTo>
                  <a:lnTo>
                    <a:pt x="2067813" y="1092200"/>
                  </a:lnTo>
                  <a:lnTo>
                    <a:pt x="2064004" y="1143000"/>
                  </a:lnTo>
                  <a:lnTo>
                    <a:pt x="2057399" y="1193800"/>
                  </a:lnTo>
                  <a:lnTo>
                    <a:pt x="2048509" y="1244600"/>
                  </a:lnTo>
                  <a:lnTo>
                    <a:pt x="2043175" y="1257300"/>
                  </a:lnTo>
                  <a:lnTo>
                    <a:pt x="2037207" y="1282700"/>
                  </a:lnTo>
                  <a:lnTo>
                    <a:pt x="2023363" y="1333500"/>
                  </a:lnTo>
                  <a:lnTo>
                    <a:pt x="2007361" y="1384300"/>
                  </a:lnTo>
                  <a:lnTo>
                    <a:pt x="1989200" y="1422400"/>
                  </a:lnTo>
                  <a:lnTo>
                    <a:pt x="1968754" y="1473200"/>
                  </a:lnTo>
                  <a:lnTo>
                    <a:pt x="1946274" y="1511300"/>
                  </a:lnTo>
                  <a:lnTo>
                    <a:pt x="1921763" y="1562100"/>
                  </a:lnTo>
                  <a:lnTo>
                    <a:pt x="1895220" y="1600200"/>
                  </a:lnTo>
                  <a:lnTo>
                    <a:pt x="1866899" y="1638300"/>
                  </a:lnTo>
                  <a:lnTo>
                    <a:pt x="1836673" y="1676400"/>
                  </a:lnTo>
                  <a:lnTo>
                    <a:pt x="1804670" y="1714500"/>
                  </a:lnTo>
                  <a:lnTo>
                    <a:pt x="1771014" y="1752600"/>
                  </a:lnTo>
                  <a:lnTo>
                    <a:pt x="1735582" y="1778000"/>
                  </a:lnTo>
                  <a:lnTo>
                    <a:pt x="1698624" y="1816100"/>
                  </a:lnTo>
                  <a:lnTo>
                    <a:pt x="1660270" y="1841500"/>
                  </a:lnTo>
                  <a:lnTo>
                    <a:pt x="1620266" y="1866900"/>
                  </a:lnTo>
                  <a:lnTo>
                    <a:pt x="1578991" y="1892300"/>
                  </a:lnTo>
                  <a:lnTo>
                    <a:pt x="1536319" y="1917700"/>
                  </a:lnTo>
                  <a:lnTo>
                    <a:pt x="1492504" y="1943100"/>
                  </a:lnTo>
                  <a:lnTo>
                    <a:pt x="1447419" y="1968500"/>
                  </a:lnTo>
                  <a:lnTo>
                    <a:pt x="1353946" y="1993900"/>
                  </a:lnTo>
                  <a:lnTo>
                    <a:pt x="1329944" y="2006600"/>
                  </a:lnTo>
                  <a:lnTo>
                    <a:pt x="1305686" y="2006600"/>
                  </a:lnTo>
                  <a:lnTo>
                    <a:pt x="1281048" y="2019300"/>
                  </a:lnTo>
                  <a:lnTo>
                    <a:pt x="1256410" y="2019300"/>
                  </a:lnTo>
                  <a:lnTo>
                    <a:pt x="1231392" y="2032000"/>
                  </a:lnTo>
                  <a:lnTo>
                    <a:pt x="1364360" y="2032000"/>
                  </a:lnTo>
                  <a:lnTo>
                    <a:pt x="1413129" y="2019300"/>
                  </a:lnTo>
                  <a:lnTo>
                    <a:pt x="1460881" y="1993900"/>
                  </a:lnTo>
                  <a:lnTo>
                    <a:pt x="1507362" y="1968500"/>
                  </a:lnTo>
                  <a:lnTo>
                    <a:pt x="1552701" y="1955800"/>
                  </a:lnTo>
                  <a:lnTo>
                    <a:pt x="1596644" y="1930400"/>
                  </a:lnTo>
                  <a:lnTo>
                    <a:pt x="1639316" y="1892300"/>
                  </a:lnTo>
                  <a:lnTo>
                    <a:pt x="1680336" y="1866900"/>
                  </a:lnTo>
                  <a:lnTo>
                    <a:pt x="1720087" y="1841500"/>
                  </a:lnTo>
                  <a:lnTo>
                    <a:pt x="1758187" y="1803400"/>
                  </a:lnTo>
                  <a:lnTo>
                    <a:pt x="1794636" y="1765300"/>
                  </a:lnTo>
                  <a:lnTo>
                    <a:pt x="1829434" y="1739900"/>
                  </a:lnTo>
                  <a:lnTo>
                    <a:pt x="1862455" y="1701800"/>
                  </a:lnTo>
                  <a:lnTo>
                    <a:pt x="1893696" y="1663700"/>
                  </a:lnTo>
                  <a:lnTo>
                    <a:pt x="1922907" y="1612900"/>
                  </a:lnTo>
                  <a:lnTo>
                    <a:pt x="1950338" y="1574800"/>
                  </a:lnTo>
                  <a:lnTo>
                    <a:pt x="1975484" y="1536700"/>
                  </a:lnTo>
                  <a:lnTo>
                    <a:pt x="1998725" y="1485900"/>
                  </a:lnTo>
                  <a:lnTo>
                    <a:pt x="2019808" y="1435100"/>
                  </a:lnTo>
                  <a:lnTo>
                    <a:pt x="2038349" y="1397000"/>
                  </a:lnTo>
                  <a:lnTo>
                    <a:pt x="2054986" y="1346200"/>
                  </a:lnTo>
                  <a:lnTo>
                    <a:pt x="2069083" y="1295400"/>
                  </a:lnTo>
                  <a:lnTo>
                    <a:pt x="2080895" y="1244600"/>
                  </a:lnTo>
                  <a:lnTo>
                    <a:pt x="2090038" y="1193800"/>
                  </a:lnTo>
                  <a:lnTo>
                    <a:pt x="2096770" y="1143000"/>
                  </a:lnTo>
                  <a:lnTo>
                    <a:pt x="2100707" y="1092200"/>
                  </a:lnTo>
                  <a:lnTo>
                    <a:pt x="2101722" y="1066800"/>
                  </a:lnTo>
                  <a:lnTo>
                    <a:pt x="2101596" y="1041400"/>
                  </a:lnTo>
                  <a:lnTo>
                    <a:pt x="2101342" y="1003300"/>
                  </a:lnTo>
                  <a:lnTo>
                    <a:pt x="2098674" y="952500"/>
                  </a:lnTo>
                  <a:lnTo>
                    <a:pt x="2093213" y="901700"/>
                  </a:lnTo>
                  <a:lnTo>
                    <a:pt x="2085339" y="850900"/>
                  </a:lnTo>
                  <a:lnTo>
                    <a:pt x="2074798" y="800100"/>
                  </a:lnTo>
                  <a:lnTo>
                    <a:pt x="2061971" y="749300"/>
                  </a:lnTo>
                  <a:lnTo>
                    <a:pt x="2046478" y="698500"/>
                  </a:lnTo>
                  <a:lnTo>
                    <a:pt x="2019045" y="635000"/>
                  </a:lnTo>
                  <a:lnTo>
                    <a:pt x="1997963" y="584200"/>
                  </a:lnTo>
                  <a:lnTo>
                    <a:pt x="1974722" y="533400"/>
                  </a:lnTo>
                  <a:lnTo>
                    <a:pt x="1949449" y="495300"/>
                  </a:lnTo>
                  <a:lnTo>
                    <a:pt x="1922145" y="457200"/>
                  </a:lnTo>
                  <a:lnTo>
                    <a:pt x="1892808" y="406400"/>
                  </a:lnTo>
                  <a:lnTo>
                    <a:pt x="1861566" y="368300"/>
                  </a:lnTo>
                  <a:lnTo>
                    <a:pt x="1828545" y="330200"/>
                  </a:lnTo>
                  <a:lnTo>
                    <a:pt x="1793747" y="304800"/>
                  </a:lnTo>
                  <a:lnTo>
                    <a:pt x="1757171" y="266700"/>
                  </a:lnTo>
                  <a:lnTo>
                    <a:pt x="1719071" y="228600"/>
                  </a:lnTo>
                  <a:lnTo>
                    <a:pt x="1679447" y="203200"/>
                  </a:lnTo>
                  <a:lnTo>
                    <a:pt x="1638172" y="177800"/>
                  </a:lnTo>
                  <a:lnTo>
                    <a:pt x="1595500" y="139700"/>
                  </a:lnTo>
                  <a:lnTo>
                    <a:pt x="1551558" y="114300"/>
                  </a:lnTo>
                  <a:lnTo>
                    <a:pt x="1506220" y="101600"/>
                  </a:lnTo>
                  <a:lnTo>
                    <a:pt x="1459610" y="76200"/>
                  </a:lnTo>
                  <a:lnTo>
                    <a:pt x="1411858" y="63500"/>
                  </a:lnTo>
                  <a:lnTo>
                    <a:pt x="1363345" y="38100"/>
                  </a:lnTo>
                  <a:close/>
                </a:path>
                <a:path w="2101850" h="2070100">
                  <a:moveTo>
                    <a:pt x="899286" y="2006600"/>
                  </a:moveTo>
                  <a:lnTo>
                    <a:pt x="848106" y="2006600"/>
                  </a:lnTo>
                  <a:lnTo>
                    <a:pt x="872744" y="2019300"/>
                  </a:lnTo>
                  <a:lnTo>
                    <a:pt x="924051" y="2019300"/>
                  </a:lnTo>
                  <a:lnTo>
                    <a:pt x="899286" y="2006600"/>
                  </a:lnTo>
                  <a:close/>
                </a:path>
                <a:path w="2101850" h="2070100">
                  <a:moveTo>
                    <a:pt x="1254124" y="2006600"/>
                  </a:moveTo>
                  <a:lnTo>
                    <a:pt x="1202689" y="2006600"/>
                  </a:lnTo>
                  <a:lnTo>
                    <a:pt x="1177797" y="2019300"/>
                  </a:lnTo>
                  <a:lnTo>
                    <a:pt x="1229359" y="2019300"/>
                  </a:lnTo>
                  <a:lnTo>
                    <a:pt x="1254124" y="2006600"/>
                  </a:lnTo>
                  <a:close/>
                </a:path>
                <a:path w="2101850" h="2070100">
                  <a:moveTo>
                    <a:pt x="826007" y="1993900"/>
                  </a:moveTo>
                  <a:lnTo>
                    <a:pt x="775461" y="1993900"/>
                  </a:lnTo>
                  <a:lnTo>
                    <a:pt x="799464" y="2006600"/>
                  </a:lnTo>
                  <a:lnTo>
                    <a:pt x="850264" y="2006600"/>
                  </a:lnTo>
                  <a:lnTo>
                    <a:pt x="826007" y="1993900"/>
                  </a:lnTo>
                  <a:close/>
                </a:path>
                <a:path w="2101850" h="2070100">
                  <a:moveTo>
                    <a:pt x="1326769" y="1993900"/>
                  </a:moveTo>
                  <a:lnTo>
                    <a:pt x="1275842" y="1993900"/>
                  </a:lnTo>
                  <a:lnTo>
                    <a:pt x="1251711" y="2006600"/>
                  </a:lnTo>
                  <a:lnTo>
                    <a:pt x="1302766" y="2006600"/>
                  </a:lnTo>
                  <a:lnTo>
                    <a:pt x="1326769" y="1993900"/>
                  </a:lnTo>
                  <a:close/>
                </a:path>
                <a:path w="2101850" h="2070100">
                  <a:moveTo>
                    <a:pt x="55371" y="1066800"/>
                  </a:moveTo>
                  <a:lnTo>
                    <a:pt x="44322" y="1066800"/>
                  </a:lnTo>
                  <a:lnTo>
                    <a:pt x="45465" y="1092200"/>
                  </a:lnTo>
                  <a:lnTo>
                    <a:pt x="49275" y="1143000"/>
                  </a:lnTo>
                  <a:lnTo>
                    <a:pt x="55752" y="1193800"/>
                  </a:lnTo>
                  <a:lnTo>
                    <a:pt x="59816" y="1206500"/>
                  </a:lnTo>
                  <a:lnTo>
                    <a:pt x="64642" y="1231900"/>
                  </a:lnTo>
                  <a:lnTo>
                    <a:pt x="75818" y="1282700"/>
                  </a:lnTo>
                  <a:lnTo>
                    <a:pt x="89407" y="1333500"/>
                  </a:lnTo>
                  <a:lnTo>
                    <a:pt x="105156" y="1384300"/>
                  </a:lnTo>
                  <a:lnTo>
                    <a:pt x="123189" y="1422400"/>
                  </a:lnTo>
                  <a:lnTo>
                    <a:pt x="143382" y="1473200"/>
                  </a:lnTo>
                  <a:lnTo>
                    <a:pt x="165607" y="1511300"/>
                  </a:lnTo>
                  <a:lnTo>
                    <a:pt x="189864" y="1549400"/>
                  </a:lnTo>
                  <a:lnTo>
                    <a:pt x="216026" y="1587500"/>
                  </a:lnTo>
                  <a:lnTo>
                    <a:pt x="244094" y="1638300"/>
                  </a:lnTo>
                  <a:lnTo>
                    <a:pt x="273938" y="1663700"/>
                  </a:lnTo>
                  <a:lnTo>
                    <a:pt x="305688" y="1701800"/>
                  </a:lnTo>
                  <a:lnTo>
                    <a:pt x="338963" y="1739900"/>
                  </a:lnTo>
                  <a:lnTo>
                    <a:pt x="373888" y="1778000"/>
                  </a:lnTo>
                  <a:lnTo>
                    <a:pt x="410463" y="1803400"/>
                  </a:lnTo>
                  <a:lnTo>
                    <a:pt x="448563" y="1828800"/>
                  </a:lnTo>
                  <a:lnTo>
                    <a:pt x="487933" y="1866900"/>
                  </a:lnTo>
                  <a:lnTo>
                    <a:pt x="528827" y="1892300"/>
                  </a:lnTo>
                  <a:lnTo>
                    <a:pt x="570991" y="1917700"/>
                  </a:lnTo>
                  <a:lnTo>
                    <a:pt x="614298" y="1930400"/>
                  </a:lnTo>
                  <a:lnTo>
                    <a:pt x="659002" y="1955800"/>
                  </a:lnTo>
                  <a:lnTo>
                    <a:pt x="704722" y="1968500"/>
                  </a:lnTo>
                  <a:lnTo>
                    <a:pt x="751585" y="1993900"/>
                  </a:lnTo>
                  <a:lnTo>
                    <a:pt x="802004" y="1993900"/>
                  </a:lnTo>
                  <a:lnTo>
                    <a:pt x="778256" y="1981200"/>
                  </a:lnTo>
                  <a:lnTo>
                    <a:pt x="754633" y="1981200"/>
                  </a:lnTo>
                  <a:lnTo>
                    <a:pt x="708151" y="1955800"/>
                  </a:lnTo>
                  <a:lnTo>
                    <a:pt x="618870" y="1930400"/>
                  </a:lnTo>
                  <a:lnTo>
                    <a:pt x="575944" y="1905000"/>
                  </a:lnTo>
                  <a:lnTo>
                    <a:pt x="534288" y="1879600"/>
                  </a:lnTo>
                  <a:lnTo>
                    <a:pt x="493902" y="1854200"/>
                  </a:lnTo>
                  <a:lnTo>
                    <a:pt x="454913" y="1828800"/>
                  </a:lnTo>
                  <a:lnTo>
                    <a:pt x="417194" y="1790700"/>
                  </a:lnTo>
                  <a:lnTo>
                    <a:pt x="381000" y="1765300"/>
                  </a:lnTo>
                  <a:lnTo>
                    <a:pt x="346456" y="1727200"/>
                  </a:lnTo>
                  <a:lnTo>
                    <a:pt x="313563" y="1701800"/>
                  </a:lnTo>
                  <a:lnTo>
                    <a:pt x="282194" y="1663700"/>
                  </a:lnTo>
                  <a:lnTo>
                    <a:pt x="252729" y="1625600"/>
                  </a:lnTo>
                  <a:lnTo>
                    <a:pt x="224916" y="1587500"/>
                  </a:lnTo>
                  <a:lnTo>
                    <a:pt x="199135" y="1549400"/>
                  </a:lnTo>
                  <a:lnTo>
                    <a:pt x="175132" y="1511300"/>
                  </a:lnTo>
                  <a:lnTo>
                    <a:pt x="153034" y="1460500"/>
                  </a:lnTo>
                  <a:lnTo>
                    <a:pt x="133222" y="1422400"/>
                  </a:lnTo>
                  <a:lnTo>
                    <a:pt x="115315" y="1371600"/>
                  </a:lnTo>
                  <a:lnTo>
                    <a:pt x="107441" y="1346200"/>
                  </a:lnTo>
                  <a:lnTo>
                    <a:pt x="99821" y="1333500"/>
                  </a:lnTo>
                  <a:lnTo>
                    <a:pt x="86359" y="1282700"/>
                  </a:lnTo>
                  <a:lnTo>
                    <a:pt x="75310" y="1231900"/>
                  </a:lnTo>
                  <a:lnTo>
                    <a:pt x="66547" y="1181100"/>
                  </a:lnTo>
                  <a:lnTo>
                    <a:pt x="60197" y="1130300"/>
                  </a:lnTo>
                  <a:lnTo>
                    <a:pt x="57911" y="1117600"/>
                  </a:lnTo>
                  <a:lnTo>
                    <a:pt x="56387" y="1092200"/>
                  </a:lnTo>
                  <a:lnTo>
                    <a:pt x="55371" y="1066800"/>
                  </a:lnTo>
                  <a:close/>
                </a:path>
                <a:path w="2101850" h="2070100">
                  <a:moveTo>
                    <a:pt x="1327149" y="76200"/>
                  </a:moveTo>
                  <a:lnTo>
                    <a:pt x="1300607" y="76200"/>
                  </a:lnTo>
                  <a:lnTo>
                    <a:pt x="1324356" y="88900"/>
                  </a:lnTo>
                  <a:lnTo>
                    <a:pt x="1347978" y="88900"/>
                  </a:lnTo>
                  <a:lnTo>
                    <a:pt x="1394459" y="114300"/>
                  </a:lnTo>
                  <a:lnTo>
                    <a:pt x="1439671" y="127000"/>
                  </a:lnTo>
                  <a:lnTo>
                    <a:pt x="1483741" y="152400"/>
                  </a:lnTo>
                  <a:lnTo>
                    <a:pt x="1526667" y="165100"/>
                  </a:lnTo>
                  <a:lnTo>
                    <a:pt x="1568322" y="190500"/>
                  </a:lnTo>
                  <a:lnTo>
                    <a:pt x="1608708" y="215900"/>
                  </a:lnTo>
                  <a:lnTo>
                    <a:pt x="1647697" y="241300"/>
                  </a:lnTo>
                  <a:lnTo>
                    <a:pt x="1685417" y="279400"/>
                  </a:lnTo>
                  <a:lnTo>
                    <a:pt x="1721484" y="304800"/>
                  </a:lnTo>
                  <a:lnTo>
                    <a:pt x="1756029" y="342900"/>
                  </a:lnTo>
                  <a:lnTo>
                    <a:pt x="1788921" y="368300"/>
                  </a:lnTo>
                  <a:lnTo>
                    <a:pt x="1820291" y="406400"/>
                  </a:lnTo>
                  <a:lnTo>
                    <a:pt x="1849882" y="444500"/>
                  </a:lnTo>
                  <a:lnTo>
                    <a:pt x="1877441" y="482600"/>
                  </a:lnTo>
                  <a:lnTo>
                    <a:pt x="1903348" y="520700"/>
                  </a:lnTo>
                  <a:lnTo>
                    <a:pt x="1927351" y="571500"/>
                  </a:lnTo>
                  <a:lnTo>
                    <a:pt x="1949195" y="609600"/>
                  </a:lnTo>
                  <a:lnTo>
                    <a:pt x="1969134" y="647700"/>
                  </a:lnTo>
                  <a:lnTo>
                    <a:pt x="1986914" y="698500"/>
                  </a:lnTo>
                  <a:lnTo>
                    <a:pt x="1994788" y="723900"/>
                  </a:lnTo>
                  <a:lnTo>
                    <a:pt x="2002408" y="749300"/>
                  </a:lnTo>
                  <a:lnTo>
                    <a:pt x="2009267" y="762000"/>
                  </a:lnTo>
                  <a:lnTo>
                    <a:pt x="2021585" y="812800"/>
                  </a:lnTo>
                  <a:lnTo>
                    <a:pt x="2031492" y="863600"/>
                  </a:lnTo>
                  <a:lnTo>
                    <a:pt x="2038984" y="914400"/>
                  </a:lnTo>
                  <a:lnTo>
                    <a:pt x="2044064" y="965200"/>
                  </a:lnTo>
                  <a:lnTo>
                    <a:pt x="2046478" y="1016000"/>
                  </a:lnTo>
                  <a:lnTo>
                    <a:pt x="2046858" y="1066800"/>
                  </a:lnTo>
                  <a:lnTo>
                    <a:pt x="2045970" y="1092200"/>
                  </a:lnTo>
                  <a:lnTo>
                    <a:pt x="2044319" y="1117600"/>
                  </a:lnTo>
                  <a:lnTo>
                    <a:pt x="2042159" y="1143000"/>
                  </a:lnTo>
                  <a:lnTo>
                    <a:pt x="2039238" y="1155700"/>
                  </a:lnTo>
                  <a:lnTo>
                    <a:pt x="2035683" y="1181100"/>
                  </a:lnTo>
                  <a:lnTo>
                    <a:pt x="2026920" y="1231900"/>
                  </a:lnTo>
                  <a:lnTo>
                    <a:pt x="2015870" y="1282700"/>
                  </a:lnTo>
                  <a:lnTo>
                    <a:pt x="2002408" y="1333500"/>
                  </a:lnTo>
                  <a:lnTo>
                    <a:pt x="1994916" y="1346200"/>
                  </a:lnTo>
                  <a:lnTo>
                    <a:pt x="1986787" y="1371600"/>
                  </a:lnTo>
                  <a:lnTo>
                    <a:pt x="1968754" y="1422400"/>
                  </a:lnTo>
                  <a:lnTo>
                    <a:pt x="1948814" y="1460500"/>
                  </a:lnTo>
                  <a:lnTo>
                    <a:pt x="1926717" y="1511300"/>
                  </a:lnTo>
                  <a:lnTo>
                    <a:pt x="1902841" y="1549400"/>
                  </a:lnTo>
                  <a:lnTo>
                    <a:pt x="1876806" y="1587500"/>
                  </a:lnTo>
                  <a:lnTo>
                    <a:pt x="1849120" y="1625600"/>
                  </a:lnTo>
                  <a:lnTo>
                    <a:pt x="1819529" y="1663700"/>
                  </a:lnTo>
                  <a:lnTo>
                    <a:pt x="1788159" y="1701800"/>
                  </a:lnTo>
                  <a:lnTo>
                    <a:pt x="1755139" y="1727200"/>
                  </a:lnTo>
                  <a:lnTo>
                    <a:pt x="1720595" y="1765300"/>
                  </a:lnTo>
                  <a:lnTo>
                    <a:pt x="1684400" y="1790700"/>
                  </a:lnTo>
                  <a:lnTo>
                    <a:pt x="1646808" y="1828800"/>
                  </a:lnTo>
                  <a:lnTo>
                    <a:pt x="1607693" y="1854200"/>
                  </a:lnTo>
                  <a:lnTo>
                    <a:pt x="1567180" y="1879600"/>
                  </a:lnTo>
                  <a:lnTo>
                    <a:pt x="1525523" y="1905000"/>
                  </a:lnTo>
                  <a:lnTo>
                    <a:pt x="1482597" y="1930400"/>
                  </a:lnTo>
                  <a:lnTo>
                    <a:pt x="1393189" y="1955800"/>
                  </a:lnTo>
                  <a:lnTo>
                    <a:pt x="1346961" y="1981200"/>
                  </a:lnTo>
                  <a:lnTo>
                    <a:pt x="1323720" y="1981200"/>
                  </a:lnTo>
                  <a:lnTo>
                    <a:pt x="1299971" y="1993900"/>
                  </a:lnTo>
                  <a:lnTo>
                    <a:pt x="1350391" y="1993900"/>
                  </a:lnTo>
                  <a:lnTo>
                    <a:pt x="1397126" y="1968500"/>
                  </a:lnTo>
                  <a:lnTo>
                    <a:pt x="1442973" y="1955800"/>
                  </a:lnTo>
                  <a:lnTo>
                    <a:pt x="1487550" y="1930400"/>
                  </a:lnTo>
                  <a:lnTo>
                    <a:pt x="1530984" y="1917700"/>
                  </a:lnTo>
                  <a:lnTo>
                    <a:pt x="1573148" y="1892300"/>
                  </a:lnTo>
                  <a:lnTo>
                    <a:pt x="1614043" y="1866900"/>
                  </a:lnTo>
                  <a:lnTo>
                    <a:pt x="1653539" y="1828800"/>
                  </a:lnTo>
                  <a:lnTo>
                    <a:pt x="1691512" y="1803400"/>
                  </a:lnTo>
                  <a:lnTo>
                    <a:pt x="1728088" y="1778000"/>
                  </a:lnTo>
                  <a:lnTo>
                    <a:pt x="1763013" y="1739900"/>
                  </a:lnTo>
                  <a:lnTo>
                    <a:pt x="1796414" y="1701800"/>
                  </a:lnTo>
                  <a:lnTo>
                    <a:pt x="1828164" y="1676400"/>
                  </a:lnTo>
                  <a:lnTo>
                    <a:pt x="1858009" y="1638300"/>
                  </a:lnTo>
                  <a:lnTo>
                    <a:pt x="1886076" y="1587500"/>
                  </a:lnTo>
                  <a:lnTo>
                    <a:pt x="1912366" y="1549400"/>
                  </a:lnTo>
                  <a:lnTo>
                    <a:pt x="1936495" y="1511300"/>
                  </a:lnTo>
                  <a:lnTo>
                    <a:pt x="1958847" y="1473200"/>
                  </a:lnTo>
                  <a:lnTo>
                    <a:pt x="1979041" y="1422400"/>
                  </a:lnTo>
                  <a:lnTo>
                    <a:pt x="1997074" y="1384300"/>
                  </a:lnTo>
                  <a:lnTo>
                    <a:pt x="2012949" y="1333500"/>
                  </a:lnTo>
                  <a:lnTo>
                    <a:pt x="2026538" y="1282700"/>
                  </a:lnTo>
                  <a:lnTo>
                    <a:pt x="2037714" y="1231900"/>
                  </a:lnTo>
                  <a:lnTo>
                    <a:pt x="2042413" y="1206500"/>
                  </a:lnTo>
                  <a:lnTo>
                    <a:pt x="2046605" y="1193800"/>
                  </a:lnTo>
                  <a:lnTo>
                    <a:pt x="2053082" y="1143000"/>
                  </a:lnTo>
                  <a:lnTo>
                    <a:pt x="2056892" y="1092200"/>
                  </a:lnTo>
                  <a:lnTo>
                    <a:pt x="2057781" y="1066800"/>
                  </a:lnTo>
                  <a:lnTo>
                    <a:pt x="2057781" y="1041400"/>
                  </a:lnTo>
                  <a:lnTo>
                    <a:pt x="2056510" y="990600"/>
                  </a:lnTo>
                  <a:lnTo>
                    <a:pt x="2052700" y="939800"/>
                  </a:lnTo>
                  <a:lnTo>
                    <a:pt x="2046350" y="889000"/>
                  </a:lnTo>
                  <a:lnTo>
                    <a:pt x="2037587" y="838200"/>
                  </a:lnTo>
                  <a:lnTo>
                    <a:pt x="2026284" y="787400"/>
                  </a:lnTo>
                  <a:lnTo>
                    <a:pt x="2012822" y="736600"/>
                  </a:lnTo>
                  <a:lnTo>
                    <a:pt x="1997074" y="698500"/>
                  </a:lnTo>
                  <a:lnTo>
                    <a:pt x="1979168" y="647700"/>
                  </a:lnTo>
                  <a:lnTo>
                    <a:pt x="1958974" y="609600"/>
                  </a:lnTo>
                  <a:lnTo>
                    <a:pt x="1936749" y="558800"/>
                  </a:lnTo>
                  <a:lnTo>
                    <a:pt x="1912493" y="520700"/>
                  </a:lnTo>
                  <a:lnTo>
                    <a:pt x="1886458" y="482600"/>
                  </a:lnTo>
                  <a:lnTo>
                    <a:pt x="1858391" y="444500"/>
                  </a:lnTo>
                  <a:lnTo>
                    <a:pt x="1828545" y="406400"/>
                  </a:lnTo>
                  <a:lnTo>
                    <a:pt x="1796795" y="368300"/>
                  </a:lnTo>
                  <a:lnTo>
                    <a:pt x="1763648" y="330200"/>
                  </a:lnTo>
                  <a:lnTo>
                    <a:pt x="1728723" y="292100"/>
                  </a:lnTo>
                  <a:lnTo>
                    <a:pt x="1692147" y="266700"/>
                  </a:lnTo>
                  <a:lnTo>
                    <a:pt x="1654047" y="241300"/>
                  </a:lnTo>
                  <a:lnTo>
                    <a:pt x="1614678" y="203200"/>
                  </a:lnTo>
                  <a:lnTo>
                    <a:pt x="1573783" y="177800"/>
                  </a:lnTo>
                  <a:lnTo>
                    <a:pt x="1531620" y="165100"/>
                  </a:lnTo>
                  <a:lnTo>
                    <a:pt x="1488312" y="139700"/>
                  </a:lnTo>
                  <a:lnTo>
                    <a:pt x="1443608" y="114300"/>
                  </a:lnTo>
                  <a:lnTo>
                    <a:pt x="1351025" y="88900"/>
                  </a:lnTo>
                  <a:lnTo>
                    <a:pt x="1327149" y="76200"/>
                  </a:lnTo>
                  <a:close/>
                </a:path>
                <a:path w="2101850" h="2070100">
                  <a:moveTo>
                    <a:pt x="44322" y="1054818"/>
                  </a:moveTo>
                  <a:lnTo>
                    <a:pt x="37972" y="1066800"/>
                  </a:lnTo>
                  <a:lnTo>
                    <a:pt x="44322" y="1066800"/>
                  </a:lnTo>
                  <a:lnTo>
                    <a:pt x="44322" y="1054818"/>
                  </a:lnTo>
                  <a:close/>
                </a:path>
                <a:path w="2101850" h="2070100">
                  <a:moveTo>
                    <a:pt x="44703" y="1054100"/>
                  </a:moveTo>
                  <a:lnTo>
                    <a:pt x="44322" y="1054100"/>
                  </a:lnTo>
                  <a:lnTo>
                    <a:pt x="44322" y="1054818"/>
                  </a:lnTo>
                  <a:lnTo>
                    <a:pt x="44703" y="1054100"/>
                  </a:lnTo>
                  <a:close/>
                </a:path>
                <a:path w="2101850" h="2070100">
                  <a:moveTo>
                    <a:pt x="802513" y="76200"/>
                  </a:moveTo>
                  <a:lnTo>
                    <a:pt x="775715" y="76200"/>
                  </a:lnTo>
                  <a:lnTo>
                    <a:pt x="752094" y="88900"/>
                  </a:lnTo>
                  <a:lnTo>
                    <a:pt x="659764" y="114300"/>
                  </a:lnTo>
                  <a:lnTo>
                    <a:pt x="615060" y="139700"/>
                  </a:lnTo>
                  <a:lnTo>
                    <a:pt x="571626" y="165100"/>
                  </a:lnTo>
                  <a:lnTo>
                    <a:pt x="529463" y="177800"/>
                  </a:lnTo>
                  <a:lnTo>
                    <a:pt x="488569" y="203200"/>
                  </a:lnTo>
                  <a:lnTo>
                    <a:pt x="449198" y="241300"/>
                  </a:lnTo>
                  <a:lnTo>
                    <a:pt x="411098" y="266700"/>
                  </a:lnTo>
                  <a:lnTo>
                    <a:pt x="374522" y="292100"/>
                  </a:lnTo>
                  <a:lnTo>
                    <a:pt x="339597" y="330200"/>
                  </a:lnTo>
                  <a:lnTo>
                    <a:pt x="306196" y="368300"/>
                  </a:lnTo>
                  <a:lnTo>
                    <a:pt x="274573" y="406400"/>
                  </a:lnTo>
                  <a:lnTo>
                    <a:pt x="244601" y="444500"/>
                  </a:lnTo>
                  <a:lnTo>
                    <a:pt x="216534" y="482600"/>
                  </a:lnTo>
                  <a:lnTo>
                    <a:pt x="190372" y="520700"/>
                  </a:lnTo>
                  <a:lnTo>
                    <a:pt x="166115" y="558800"/>
                  </a:lnTo>
                  <a:lnTo>
                    <a:pt x="143890" y="609600"/>
                  </a:lnTo>
                  <a:lnTo>
                    <a:pt x="123570" y="647700"/>
                  </a:lnTo>
                  <a:lnTo>
                    <a:pt x="105536" y="698500"/>
                  </a:lnTo>
                  <a:lnTo>
                    <a:pt x="97408" y="711200"/>
                  </a:lnTo>
                  <a:lnTo>
                    <a:pt x="89661" y="736600"/>
                  </a:lnTo>
                  <a:lnTo>
                    <a:pt x="76072" y="787400"/>
                  </a:lnTo>
                  <a:lnTo>
                    <a:pt x="64896" y="838200"/>
                  </a:lnTo>
                  <a:lnTo>
                    <a:pt x="56006" y="889000"/>
                  </a:lnTo>
                  <a:lnTo>
                    <a:pt x="49529" y="939800"/>
                  </a:lnTo>
                  <a:lnTo>
                    <a:pt x="45719" y="990600"/>
                  </a:lnTo>
                  <a:lnTo>
                    <a:pt x="44450" y="1041400"/>
                  </a:lnTo>
                  <a:lnTo>
                    <a:pt x="41909" y="1041400"/>
                  </a:lnTo>
                  <a:lnTo>
                    <a:pt x="34035" y="1054100"/>
                  </a:lnTo>
                  <a:lnTo>
                    <a:pt x="51307" y="1054100"/>
                  </a:lnTo>
                  <a:lnTo>
                    <a:pt x="55244" y="1041400"/>
                  </a:lnTo>
                  <a:lnTo>
                    <a:pt x="55752" y="1016000"/>
                  </a:lnTo>
                  <a:lnTo>
                    <a:pt x="56641" y="990600"/>
                  </a:lnTo>
                  <a:lnTo>
                    <a:pt x="60451" y="939800"/>
                  </a:lnTo>
                  <a:lnTo>
                    <a:pt x="66928" y="889000"/>
                  </a:lnTo>
                  <a:lnTo>
                    <a:pt x="75691" y="838200"/>
                  </a:lnTo>
                  <a:lnTo>
                    <a:pt x="86740" y="787400"/>
                  </a:lnTo>
                  <a:lnTo>
                    <a:pt x="100202" y="736600"/>
                  </a:lnTo>
                  <a:lnTo>
                    <a:pt x="107822" y="723900"/>
                  </a:lnTo>
                  <a:lnTo>
                    <a:pt x="115950" y="698500"/>
                  </a:lnTo>
                  <a:lnTo>
                    <a:pt x="133857" y="647700"/>
                  </a:lnTo>
                  <a:lnTo>
                    <a:pt x="153796" y="609600"/>
                  </a:lnTo>
                  <a:lnTo>
                    <a:pt x="175894" y="571500"/>
                  </a:lnTo>
                  <a:lnTo>
                    <a:pt x="199897" y="520700"/>
                  </a:lnTo>
                  <a:lnTo>
                    <a:pt x="225806" y="482600"/>
                  </a:lnTo>
                  <a:lnTo>
                    <a:pt x="253619" y="444500"/>
                  </a:lnTo>
                  <a:lnTo>
                    <a:pt x="283209" y="406400"/>
                  </a:lnTo>
                  <a:lnTo>
                    <a:pt x="314451" y="368300"/>
                  </a:lnTo>
                  <a:lnTo>
                    <a:pt x="347471" y="342900"/>
                  </a:lnTo>
                  <a:lnTo>
                    <a:pt x="382015" y="304800"/>
                  </a:lnTo>
                  <a:lnTo>
                    <a:pt x="418210" y="279400"/>
                  </a:lnTo>
                  <a:lnTo>
                    <a:pt x="455929" y="241300"/>
                  </a:lnTo>
                  <a:lnTo>
                    <a:pt x="494919" y="215900"/>
                  </a:lnTo>
                  <a:lnTo>
                    <a:pt x="535432" y="190500"/>
                  </a:lnTo>
                  <a:lnTo>
                    <a:pt x="577088" y="165100"/>
                  </a:lnTo>
                  <a:lnTo>
                    <a:pt x="620013" y="152400"/>
                  </a:lnTo>
                  <a:lnTo>
                    <a:pt x="664209" y="127000"/>
                  </a:lnTo>
                  <a:lnTo>
                    <a:pt x="709294" y="114300"/>
                  </a:lnTo>
                  <a:lnTo>
                    <a:pt x="755650" y="88900"/>
                  </a:lnTo>
                  <a:lnTo>
                    <a:pt x="778890" y="88900"/>
                  </a:lnTo>
                  <a:lnTo>
                    <a:pt x="802513" y="76200"/>
                  </a:lnTo>
                  <a:close/>
                </a:path>
                <a:path w="2101850" h="2070100">
                  <a:moveTo>
                    <a:pt x="850900" y="63500"/>
                  </a:moveTo>
                  <a:lnTo>
                    <a:pt x="823976" y="63500"/>
                  </a:lnTo>
                  <a:lnTo>
                    <a:pt x="799719" y="76200"/>
                  </a:lnTo>
                  <a:lnTo>
                    <a:pt x="826642" y="76200"/>
                  </a:lnTo>
                  <a:lnTo>
                    <a:pt x="850900" y="63500"/>
                  </a:lnTo>
                  <a:close/>
                </a:path>
                <a:path w="2101850" h="2070100">
                  <a:moveTo>
                    <a:pt x="1278889" y="63500"/>
                  </a:moveTo>
                  <a:lnTo>
                    <a:pt x="1228089" y="63500"/>
                  </a:lnTo>
                  <a:lnTo>
                    <a:pt x="1252346" y="76200"/>
                  </a:lnTo>
                  <a:lnTo>
                    <a:pt x="1303146" y="76200"/>
                  </a:lnTo>
                  <a:lnTo>
                    <a:pt x="1278889" y="63500"/>
                  </a:lnTo>
                  <a:close/>
                </a:path>
                <a:path w="2101850" h="2070100">
                  <a:moveTo>
                    <a:pt x="949578" y="50800"/>
                  </a:moveTo>
                  <a:lnTo>
                    <a:pt x="873125" y="50800"/>
                  </a:lnTo>
                  <a:lnTo>
                    <a:pt x="848486" y="63500"/>
                  </a:lnTo>
                  <a:lnTo>
                    <a:pt x="924686" y="63500"/>
                  </a:lnTo>
                  <a:lnTo>
                    <a:pt x="949578" y="50800"/>
                  </a:lnTo>
                  <a:close/>
                </a:path>
                <a:path w="2101850" h="2070100">
                  <a:moveTo>
                    <a:pt x="1229867" y="50800"/>
                  </a:moveTo>
                  <a:lnTo>
                    <a:pt x="1153540" y="50800"/>
                  </a:lnTo>
                  <a:lnTo>
                    <a:pt x="1178559" y="63500"/>
                  </a:lnTo>
                  <a:lnTo>
                    <a:pt x="1254506" y="63500"/>
                  </a:lnTo>
                  <a:lnTo>
                    <a:pt x="1229867" y="50800"/>
                  </a:lnTo>
                  <a:close/>
                </a:path>
                <a:path w="2101850" h="2070100">
                  <a:moveTo>
                    <a:pt x="1154557" y="38100"/>
                  </a:moveTo>
                  <a:lnTo>
                    <a:pt x="948308" y="38100"/>
                  </a:lnTo>
                  <a:lnTo>
                    <a:pt x="923163" y="50800"/>
                  </a:lnTo>
                  <a:lnTo>
                    <a:pt x="1179829" y="50800"/>
                  </a:lnTo>
                  <a:lnTo>
                    <a:pt x="1154557" y="38100"/>
                  </a:lnTo>
                  <a:close/>
                </a:path>
                <a:path w="2101850" h="2070100">
                  <a:moveTo>
                    <a:pt x="972946" y="25400"/>
                  </a:moveTo>
                  <a:lnTo>
                    <a:pt x="788415" y="25400"/>
                  </a:lnTo>
                  <a:lnTo>
                    <a:pt x="763269" y="38100"/>
                  </a:lnTo>
                  <a:lnTo>
                    <a:pt x="947165" y="38100"/>
                  </a:lnTo>
                  <a:lnTo>
                    <a:pt x="972946" y="25400"/>
                  </a:lnTo>
                  <a:close/>
                </a:path>
                <a:path w="2101850" h="2070100">
                  <a:moveTo>
                    <a:pt x="1313560" y="25400"/>
                  </a:moveTo>
                  <a:lnTo>
                    <a:pt x="1129791" y="25400"/>
                  </a:lnTo>
                  <a:lnTo>
                    <a:pt x="1155445" y="38100"/>
                  </a:lnTo>
                  <a:lnTo>
                    <a:pt x="1338580" y="38100"/>
                  </a:lnTo>
                  <a:lnTo>
                    <a:pt x="1313560" y="25400"/>
                  </a:lnTo>
                  <a:close/>
                </a:path>
                <a:path w="2101850" h="2070100">
                  <a:moveTo>
                    <a:pt x="1262633" y="12700"/>
                  </a:moveTo>
                  <a:lnTo>
                    <a:pt x="839088" y="12700"/>
                  </a:lnTo>
                  <a:lnTo>
                    <a:pt x="813688" y="25400"/>
                  </a:lnTo>
                  <a:lnTo>
                    <a:pt x="1288160" y="25400"/>
                  </a:lnTo>
                  <a:lnTo>
                    <a:pt x="1262633" y="12700"/>
                  </a:lnTo>
                  <a:close/>
                </a:path>
                <a:path w="2101850" h="2070100">
                  <a:moveTo>
                    <a:pt x="1184656" y="0"/>
                  </a:moveTo>
                  <a:lnTo>
                    <a:pt x="916939" y="0"/>
                  </a:lnTo>
                  <a:lnTo>
                    <a:pt x="891032" y="12700"/>
                  </a:lnTo>
                  <a:lnTo>
                    <a:pt x="1210945" y="12700"/>
                  </a:lnTo>
                  <a:lnTo>
                    <a:pt x="1184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044" y="4690872"/>
              <a:ext cx="553212" cy="524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5016" y="5190744"/>
              <a:ext cx="553211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044" y="3881627"/>
              <a:ext cx="553212" cy="524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6" y="3429000"/>
              <a:ext cx="553211" cy="524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2944" y="3881627"/>
              <a:ext cx="553212" cy="524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2944" y="4690872"/>
              <a:ext cx="553212" cy="5242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36517" y="3654552"/>
              <a:ext cx="2962910" cy="499745"/>
            </a:xfrm>
            <a:custGeom>
              <a:avLst/>
              <a:gdLst/>
              <a:ahLst/>
              <a:cxnLst/>
              <a:rect l="l" t="t" r="r" b="b"/>
              <a:pathLst>
                <a:path w="2962909" h="499745">
                  <a:moveTo>
                    <a:pt x="1486157" y="259080"/>
                  </a:moveTo>
                  <a:lnTo>
                    <a:pt x="1466215" y="259080"/>
                  </a:lnTo>
                  <a:lnTo>
                    <a:pt x="1466596" y="260985"/>
                  </a:lnTo>
                  <a:lnTo>
                    <a:pt x="1466388" y="260985"/>
                  </a:lnTo>
                  <a:lnTo>
                    <a:pt x="1466723" y="264668"/>
                  </a:lnTo>
                  <a:lnTo>
                    <a:pt x="1467358" y="269875"/>
                  </a:lnTo>
                  <a:lnTo>
                    <a:pt x="1467485" y="271145"/>
                  </a:lnTo>
                  <a:lnTo>
                    <a:pt x="1467739" y="271653"/>
                  </a:lnTo>
                  <a:lnTo>
                    <a:pt x="1469263" y="276987"/>
                  </a:lnTo>
                  <a:lnTo>
                    <a:pt x="1469517" y="277495"/>
                  </a:lnTo>
                  <a:lnTo>
                    <a:pt x="1496568" y="308737"/>
                  </a:lnTo>
                  <a:lnTo>
                    <a:pt x="1534287" y="330327"/>
                  </a:lnTo>
                  <a:lnTo>
                    <a:pt x="1571498" y="345948"/>
                  </a:lnTo>
                  <a:lnTo>
                    <a:pt x="1616202" y="361061"/>
                  </a:lnTo>
                  <a:lnTo>
                    <a:pt x="1668018" y="375793"/>
                  </a:lnTo>
                  <a:lnTo>
                    <a:pt x="1706118" y="385318"/>
                  </a:lnTo>
                  <a:lnTo>
                    <a:pt x="1747139" y="394589"/>
                  </a:lnTo>
                  <a:lnTo>
                    <a:pt x="1790827" y="403606"/>
                  </a:lnTo>
                  <a:lnTo>
                    <a:pt x="1860931" y="416560"/>
                  </a:lnTo>
                  <a:lnTo>
                    <a:pt x="1910842" y="424942"/>
                  </a:lnTo>
                  <a:lnTo>
                    <a:pt x="1989582" y="436753"/>
                  </a:lnTo>
                  <a:lnTo>
                    <a:pt x="2101596" y="451231"/>
                  </a:lnTo>
                  <a:lnTo>
                    <a:pt x="2160397" y="457962"/>
                  </a:lnTo>
                  <a:lnTo>
                    <a:pt x="2220849" y="464058"/>
                  </a:lnTo>
                  <a:lnTo>
                    <a:pt x="2345817" y="475361"/>
                  </a:lnTo>
                  <a:lnTo>
                    <a:pt x="2410206" y="480187"/>
                  </a:lnTo>
                  <a:lnTo>
                    <a:pt x="2542032" y="488569"/>
                  </a:lnTo>
                  <a:lnTo>
                    <a:pt x="2609342" y="491871"/>
                  </a:lnTo>
                  <a:lnTo>
                    <a:pt x="2745740" y="496824"/>
                  </a:lnTo>
                  <a:lnTo>
                    <a:pt x="2883662" y="499364"/>
                  </a:lnTo>
                  <a:lnTo>
                    <a:pt x="2952877" y="499618"/>
                  </a:lnTo>
                  <a:lnTo>
                    <a:pt x="2958338" y="499745"/>
                  </a:lnTo>
                  <a:lnTo>
                    <a:pt x="2962783" y="495300"/>
                  </a:lnTo>
                  <a:lnTo>
                    <a:pt x="2962783" y="484378"/>
                  </a:lnTo>
                  <a:lnTo>
                    <a:pt x="2958338" y="479933"/>
                  </a:lnTo>
                  <a:lnTo>
                    <a:pt x="2952877" y="479933"/>
                  </a:lnTo>
                  <a:lnTo>
                    <a:pt x="2814828" y="478536"/>
                  </a:lnTo>
                  <a:lnTo>
                    <a:pt x="2677795" y="474853"/>
                  </a:lnTo>
                  <a:lnTo>
                    <a:pt x="2543048" y="468756"/>
                  </a:lnTo>
                  <a:lnTo>
                    <a:pt x="2411476" y="460502"/>
                  </a:lnTo>
                  <a:lnTo>
                    <a:pt x="2284349" y="450215"/>
                  </a:lnTo>
                  <a:lnTo>
                    <a:pt x="2162429" y="438150"/>
                  </a:lnTo>
                  <a:lnTo>
                    <a:pt x="2103882" y="431546"/>
                  </a:lnTo>
                  <a:lnTo>
                    <a:pt x="2047113" y="424561"/>
                  </a:lnTo>
                  <a:lnTo>
                    <a:pt x="1992249" y="417068"/>
                  </a:lnTo>
                  <a:lnTo>
                    <a:pt x="1939417" y="409321"/>
                  </a:lnTo>
                  <a:lnTo>
                    <a:pt x="1888871" y="401193"/>
                  </a:lnTo>
                  <a:lnTo>
                    <a:pt x="1840484" y="392811"/>
                  </a:lnTo>
                  <a:lnTo>
                    <a:pt x="1794510" y="384175"/>
                  </a:lnTo>
                  <a:lnTo>
                    <a:pt x="1751076" y="375158"/>
                  </a:lnTo>
                  <a:lnTo>
                    <a:pt x="1710563" y="366014"/>
                  </a:lnTo>
                  <a:lnTo>
                    <a:pt x="1655064" y="351790"/>
                  </a:lnTo>
                  <a:lnTo>
                    <a:pt x="1606550" y="337185"/>
                  </a:lnTo>
                  <a:lnTo>
                    <a:pt x="1565402" y="322325"/>
                  </a:lnTo>
                  <a:lnTo>
                    <a:pt x="1523111" y="302260"/>
                  </a:lnTo>
                  <a:lnTo>
                    <a:pt x="1492504" y="278130"/>
                  </a:lnTo>
                  <a:lnTo>
                    <a:pt x="1488392" y="271272"/>
                  </a:lnTo>
                  <a:lnTo>
                    <a:pt x="1487678" y="269748"/>
                  </a:lnTo>
                  <a:lnTo>
                    <a:pt x="1487841" y="269748"/>
                  </a:lnTo>
                  <a:lnTo>
                    <a:pt x="1487212" y="267716"/>
                  </a:lnTo>
                  <a:lnTo>
                    <a:pt x="1487043" y="267716"/>
                  </a:lnTo>
                  <a:lnTo>
                    <a:pt x="1486662" y="265938"/>
                  </a:lnTo>
                  <a:lnTo>
                    <a:pt x="1486826" y="265938"/>
                  </a:lnTo>
                  <a:lnTo>
                    <a:pt x="1486408" y="262509"/>
                  </a:lnTo>
                  <a:lnTo>
                    <a:pt x="1486296" y="260985"/>
                  </a:lnTo>
                  <a:lnTo>
                    <a:pt x="1466596" y="260985"/>
                  </a:lnTo>
                  <a:lnTo>
                    <a:pt x="1466294" y="259955"/>
                  </a:lnTo>
                  <a:lnTo>
                    <a:pt x="1486221" y="259955"/>
                  </a:lnTo>
                  <a:lnTo>
                    <a:pt x="1486157" y="259080"/>
                  </a:lnTo>
                  <a:close/>
                </a:path>
                <a:path w="2962909" h="499745">
                  <a:moveTo>
                    <a:pt x="1487678" y="269748"/>
                  </a:moveTo>
                  <a:lnTo>
                    <a:pt x="1488313" y="271272"/>
                  </a:lnTo>
                  <a:lnTo>
                    <a:pt x="1488158" y="270773"/>
                  </a:lnTo>
                  <a:lnTo>
                    <a:pt x="1487678" y="269748"/>
                  </a:lnTo>
                  <a:close/>
                </a:path>
                <a:path w="2962909" h="499745">
                  <a:moveTo>
                    <a:pt x="1488158" y="270773"/>
                  </a:moveTo>
                  <a:lnTo>
                    <a:pt x="1488313" y="271272"/>
                  </a:lnTo>
                  <a:lnTo>
                    <a:pt x="1488158" y="270773"/>
                  </a:lnTo>
                  <a:close/>
                </a:path>
                <a:path w="2962909" h="499745">
                  <a:moveTo>
                    <a:pt x="1487841" y="269748"/>
                  </a:moveTo>
                  <a:lnTo>
                    <a:pt x="1487678" y="269748"/>
                  </a:lnTo>
                  <a:lnTo>
                    <a:pt x="1488158" y="270773"/>
                  </a:lnTo>
                  <a:lnTo>
                    <a:pt x="1487841" y="269748"/>
                  </a:lnTo>
                  <a:close/>
                </a:path>
                <a:path w="2962909" h="499745">
                  <a:moveTo>
                    <a:pt x="1486662" y="265938"/>
                  </a:moveTo>
                  <a:lnTo>
                    <a:pt x="1487043" y="267716"/>
                  </a:lnTo>
                  <a:lnTo>
                    <a:pt x="1486932" y="266813"/>
                  </a:lnTo>
                  <a:lnTo>
                    <a:pt x="1486662" y="265938"/>
                  </a:lnTo>
                  <a:close/>
                </a:path>
                <a:path w="2962909" h="499745">
                  <a:moveTo>
                    <a:pt x="1486932" y="266813"/>
                  </a:moveTo>
                  <a:lnTo>
                    <a:pt x="1487043" y="267716"/>
                  </a:lnTo>
                  <a:lnTo>
                    <a:pt x="1487212" y="267716"/>
                  </a:lnTo>
                  <a:lnTo>
                    <a:pt x="1486932" y="266813"/>
                  </a:lnTo>
                  <a:close/>
                </a:path>
                <a:path w="2962909" h="499745">
                  <a:moveTo>
                    <a:pt x="1486826" y="265938"/>
                  </a:moveTo>
                  <a:lnTo>
                    <a:pt x="1486662" y="265938"/>
                  </a:lnTo>
                  <a:lnTo>
                    <a:pt x="1486932" y="266813"/>
                  </a:lnTo>
                  <a:lnTo>
                    <a:pt x="1486826" y="265938"/>
                  </a:lnTo>
                  <a:close/>
                </a:path>
                <a:path w="2962909" h="499745">
                  <a:moveTo>
                    <a:pt x="1466215" y="259080"/>
                  </a:moveTo>
                  <a:lnTo>
                    <a:pt x="1466294" y="259955"/>
                  </a:lnTo>
                  <a:lnTo>
                    <a:pt x="1466596" y="260985"/>
                  </a:lnTo>
                  <a:lnTo>
                    <a:pt x="1466215" y="259080"/>
                  </a:lnTo>
                  <a:close/>
                </a:path>
                <a:path w="2962909" h="499745">
                  <a:moveTo>
                    <a:pt x="1465340" y="256696"/>
                  </a:moveTo>
                  <a:lnTo>
                    <a:pt x="1466294" y="259955"/>
                  </a:lnTo>
                  <a:lnTo>
                    <a:pt x="1466215" y="259080"/>
                  </a:lnTo>
                  <a:lnTo>
                    <a:pt x="1486157" y="259080"/>
                  </a:lnTo>
                  <a:lnTo>
                    <a:pt x="1486036" y="257429"/>
                  </a:lnTo>
                  <a:lnTo>
                    <a:pt x="1465707" y="257429"/>
                  </a:lnTo>
                  <a:lnTo>
                    <a:pt x="1465340" y="256696"/>
                  </a:lnTo>
                  <a:close/>
                </a:path>
                <a:path w="2962909" h="499745">
                  <a:moveTo>
                    <a:pt x="1465072" y="255778"/>
                  </a:moveTo>
                  <a:lnTo>
                    <a:pt x="1465340" y="256696"/>
                  </a:lnTo>
                  <a:lnTo>
                    <a:pt x="1465707" y="257429"/>
                  </a:lnTo>
                  <a:lnTo>
                    <a:pt x="1465072" y="255778"/>
                  </a:lnTo>
                  <a:close/>
                </a:path>
                <a:path w="2962909" h="499745">
                  <a:moveTo>
                    <a:pt x="1485722" y="255778"/>
                  </a:moveTo>
                  <a:lnTo>
                    <a:pt x="1465072" y="255778"/>
                  </a:lnTo>
                  <a:lnTo>
                    <a:pt x="1465707" y="257429"/>
                  </a:lnTo>
                  <a:lnTo>
                    <a:pt x="1486036" y="257429"/>
                  </a:lnTo>
                  <a:lnTo>
                    <a:pt x="1485722" y="255778"/>
                  </a:lnTo>
                  <a:close/>
                </a:path>
                <a:path w="2962909" h="499745">
                  <a:moveTo>
                    <a:pt x="1484679" y="252095"/>
                  </a:moveTo>
                  <a:lnTo>
                    <a:pt x="1463040" y="252095"/>
                  </a:lnTo>
                  <a:lnTo>
                    <a:pt x="1463802" y="253365"/>
                  </a:lnTo>
                  <a:lnTo>
                    <a:pt x="1465340" y="256696"/>
                  </a:lnTo>
                  <a:lnTo>
                    <a:pt x="1465072" y="255778"/>
                  </a:lnTo>
                  <a:lnTo>
                    <a:pt x="1485722" y="255778"/>
                  </a:lnTo>
                  <a:lnTo>
                    <a:pt x="1485646" y="255397"/>
                  </a:lnTo>
                  <a:lnTo>
                    <a:pt x="1484679" y="252095"/>
                  </a:lnTo>
                  <a:close/>
                </a:path>
                <a:path w="2962909" h="499745">
                  <a:moveTo>
                    <a:pt x="1463368" y="252752"/>
                  </a:moveTo>
                  <a:lnTo>
                    <a:pt x="1463675" y="253365"/>
                  </a:lnTo>
                  <a:lnTo>
                    <a:pt x="1463368" y="252752"/>
                  </a:lnTo>
                  <a:close/>
                </a:path>
                <a:path w="2962909" h="499745">
                  <a:moveTo>
                    <a:pt x="1463040" y="252095"/>
                  </a:moveTo>
                  <a:lnTo>
                    <a:pt x="1463368" y="252752"/>
                  </a:lnTo>
                  <a:lnTo>
                    <a:pt x="1463802" y="253365"/>
                  </a:lnTo>
                  <a:lnTo>
                    <a:pt x="1463040" y="252095"/>
                  </a:lnTo>
                  <a:close/>
                </a:path>
                <a:path w="2962909" h="499745">
                  <a:moveTo>
                    <a:pt x="127098" y="28267"/>
                  </a:moveTo>
                  <a:lnTo>
                    <a:pt x="126900" y="48014"/>
                  </a:lnTo>
                  <a:lnTo>
                    <a:pt x="138049" y="48133"/>
                  </a:lnTo>
                  <a:lnTo>
                    <a:pt x="275082" y="51943"/>
                  </a:lnTo>
                  <a:lnTo>
                    <a:pt x="409956" y="58166"/>
                  </a:lnTo>
                  <a:lnTo>
                    <a:pt x="541655" y="66421"/>
                  </a:lnTo>
                  <a:lnTo>
                    <a:pt x="668909" y="76708"/>
                  </a:lnTo>
                  <a:lnTo>
                    <a:pt x="790702" y="88773"/>
                  </a:lnTo>
                  <a:lnTo>
                    <a:pt x="849249" y="95504"/>
                  </a:lnTo>
                  <a:lnTo>
                    <a:pt x="960882" y="109981"/>
                  </a:lnTo>
                  <a:lnTo>
                    <a:pt x="1064514" y="125856"/>
                  </a:lnTo>
                  <a:lnTo>
                    <a:pt x="1136142" y="138556"/>
                  </a:lnTo>
                  <a:lnTo>
                    <a:pt x="1180719" y="147447"/>
                  </a:lnTo>
                  <a:lnTo>
                    <a:pt x="1222756" y="156464"/>
                  </a:lnTo>
                  <a:lnTo>
                    <a:pt x="1280414" y="170561"/>
                  </a:lnTo>
                  <a:lnTo>
                    <a:pt x="1331341" y="185039"/>
                  </a:lnTo>
                  <a:lnTo>
                    <a:pt x="1374902" y="199771"/>
                  </a:lnTo>
                  <a:lnTo>
                    <a:pt x="1410716" y="214756"/>
                  </a:lnTo>
                  <a:lnTo>
                    <a:pt x="1445006" y="234442"/>
                  </a:lnTo>
                  <a:lnTo>
                    <a:pt x="1463368" y="252752"/>
                  </a:lnTo>
                  <a:lnTo>
                    <a:pt x="1463040" y="252095"/>
                  </a:lnTo>
                  <a:lnTo>
                    <a:pt x="1484679" y="252095"/>
                  </a:lnTo>
                  <a:lnTo>
                    <a:pt x="1484122" y="250190"/>
                  </a:lnTo>
                  <a:lnTo>
                    <a:pt x="1483995" y="249681"/>
                  </a:lnTo>
                  <a:lnTo>
                    <a:pt x="1483741" y="249047"/>
                  </a:lnTo>
                  <a:lnTo>
                    <a:pt x="1480820" y="243205"/>
                  </a:lnTo>
                  <a:lnTo>
                    <a:pt x="1480566" y="242824"/>
                  </a:lnTo>
                  <a:lnTo>
                    <a:pt x="1480312" y="242316"/>
                  </a:lnTo>
                  <a:lnTo>
                    <a:pt x="1449197" y="213233"/>
                  </a:lnTo>
                  <a:lnTo>
                    <a:pt x="1407795" y="191643"/>
                  </a:lnTo>
                  <a:lnTo>
                    <a:pt x="1367917" y="176149"/>
                  </a:lnTo>
                  <a:lnTo>
                    <a:pt x="1320673" y="161162"/>
                  </a:lnTo>
                  <a:lnTo>
                    <a:pt x="1266825" y="146558"/>
                  </a:lnTo>
                  <a:lnTo>
                    <a:pt x="1206373" y="132587"/>
                  </a:lnTo>
                  <a:lnTo>
                    <a:pt x="1139825" y="119125"/>
                  </a:lnTo>
                  <a:lnTo>
                    <a:pt x="1092327" y="110490"/>
                  </a:lnTo>
                  <a:lnTo>
                    <a:pt x="1016762" y="98171"/>
                  </a:lnTo>
                  <a:lnTo>
                    <a:pt x="963803" y="90424"/>
                  </a:lnTo>
                  <a:lnTo>
                    <a:pt x="908685" y="82931"/>
                  </a:lnTo>
                  <a:lnTo>
                    <a:pt x="851662" y="75818"/>
                  </a:lnTo>
                  <a:lnTo>
                    <a:pt x="792988" y="69087"/>
                  </a:lnTo>
                  <a:lnTo>
                    <a:pt x="670814" y="57023"/>
                  </a:lnTo>
                  <a:lnTo>
                    <a:pt x="543179" y="46736"/>
                  </a:lnTo>
                  <a:lnTo>
                    <a:pt x="411099" y="38354"/>
                  </a:lnTo>
                  <a:lnTo>
                    <a:pt x="343916" y="34925"/>
                  </a:lnTo>
                  <a:lnTo>
                    <a:pt x="207391" y="29972"/>
                  </a:lnTo>
                  <a:lnTo>
                    <a:pt x="127098" y="28267"/>
                  </a:lnTo>
                  <a:close/>
                </a:path>
                <a:path w="2962909" h="499745">
                  <a:moveTo>
                    <a:pt x="127381" y="0"/>
                  </a:moveTo>
                  <a:lnTo>
                    <a:pt x="0" y="36830"/>
                  </a:lnTo>
                  <a:lnTo>
                    <a:pt x="126619" y="76200"/>
                  </a:lnTo>
                  <a:lnTo>
                    <a:pt x="126900" y="48014"/>
                  </a:lnTo>
                  <a:lnTo>
                    <a:pt x="114173" y="47879"/>
                  </a:lnTo>
                  <a:lnTo>
                    <a:pt x="108712" y="47879"/>
                  </a:lnTo>
                  <a:lnTo>
                    <a:pt x="104394" y="43306"/>
                  </a:lnTo>
                  <a:lnTo>
                    <a:pt x="104521" y="32385"/>
                  </a:lnTo>
                  <a:lnTo>
                    <a:pt x="108966" y="28067"/>
                  </a:lnTo>
                  <a:lnTo>
                    <a:pt x="127100" y="28067"/>
                  </a:lnTo>
                  <a:lnTo>
                    <a:pt x="127381" y="0"/>
                  </a:lnTo>
                  <a:close/>
                </a:path>
                <a:path w="2962909" h="499745">
                  <a:moveTo>
                    <a:pt x="114427" y="28067"/>
                  </a:moveTo>
                  <a:lnTo>
                    <a:pt x="108966" y="28067"/>
                  </a:lnTo>
                  <a:lnTo>
                    <a:pt x="104521" y="32385"/>
                  </a:lnTo>
                  <a:lnTo>
                    <a:pt x="104394" y="43306"/>
                  </a:lnTo>
                  <a:lnTo>
                    <a:pt x="108712" y="47879"/>
                  </a:lnTo>
                  <a:lnTo>
                    <a:pt x="114173" y="47879"/>
                  </a:lnTo>
                  <a:lnTo>
                    <a:pt x="126900" y="48014"/>
                  </a:lnTo>
                  <a:lnTo>
                    <a:pt x="127098" y="28267"/>
                  </a:lnTo>
                  <a:lnTo>
                    <a:pt x="114427" y="28067"/>
                  </a:lnTo>
                  <a:close/>
                </a:path>
                <a:path w="2962909" h="499745">
                  <a:moveTo>
                    <a:pt x="127100" y="28067"/>
                  </a:moveTo>
                  <a:lnTo>
                    <a:pt x="114427" y="28067"/>
                  </a:lnTo>
                  <a:lnTo>
                    <a:pt x="127098" y="28267"/>
                  </a:lnTo>
                  <a:lnTo>
                    <a:pt x="127100" y="28067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5668" y="1493646"/>
            <a:ext cx="7094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Solution: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Consistent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Hashing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–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mapping</a:t>
            </a:r>
            <a:r>
              <a:rPr sz="2700" spc="-5" dirty="0">
                <a:latin typeface="Calibri Light"/>
                <a:cs typeface="Calibri Light"/>
              </a:rPr>
              <a:t> of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data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to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nodes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stable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under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topology</a:t>
            </a:r>
            <a:r>
              <a:rPr sz="2700" spc="3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changes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94207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Consistent</a:t>
            </a:r>
            <a:r>
              <a:rPr sz="4100" spc="-100" dirty="0"/>
              <a:t> </a:t>
            </a:r>
            <a:r>
              <a:rPr sz="4100" spc="-30" dirty="0"/>
              <a:t>Hashing</a:t>
            </a:r>
            <a:endParaRPr sz="4100"/>
          </a:p>
        </p:txBody>
      </p:sp>
      <p:sp>
        <p:nvSpPr>
          <p:cNvPr id="13" name="object 13"/>
          <p:cNvSpPr txBox="1"/>
          <p:nvPr/>
        </p:nvSpPr>
        <p:spPr>
          <a:xfrm>
            <a:off x="5469128" y="3588258"/>
            <a:ext cx="809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h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sh(</a:t>
            </a:r>
            <a:r>
              <a:rPr sz="1600" i="1" spc="-60" dirty="0">
                <a:latin typeface="Calibri"/>
                <a:cs typeface="Calibri"/>
              </a:rPr>
              <a:t>k</a:t>
            </a:r>
            <a:r>
              <a:rPr sz="1600" i="1" spc="-15" dirty="0">
                <a:latin typeface="Calibri"/>
                <a:cs typeface="Calibri"/>
              </a:rPr>
              <a:t>ey</a:t>
            </a:r>
            <a:r>
              <a:rPr sz="1600" i="1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66770" y="3063367"/>
            <a:ext cx="876935" cy="1080770"/>
            <a:chOff x="2866770" y="3063367"/>
            <a:chExt cx="876935" cy="10807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199" y="3645408"/>
              <a:ext cx="144779" cy="1432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66771" y="3063366"/>
              <a:ext cx="876935" cy="1080770"/>
            </a:xfrm>
            <a:custGeom>
              <a:avLst/>
              <a:gdLst/>
              <a:ahLst/>
              <a:cxnLst/>
              <a:rect l="l" t="t" r="r" b="b"/>
              <a:pathLst>
                <a:path w="876935" h="1080770">
                  <a:moveTo>
                    <a:pt x="177419" y="365633"/>
                  </a:moveTo>
                  <a:lnTo>
                    <a:pt x="163753" y="273431"/>
                  </a:lnTo>
                  <a:lnTo>
                    <a:pt x="157988" y="234442"/>
                  </a:lnTo>
                  <a:lnTo>
                    <a:pt x="132511" y="246405"/>
                  </a:lnTo>
                  <a:lnTo>
                    <a:pt x="20320" y="7112"/>
                  </a:lnTo>
                  <a:lnTo>
                    <a:pt x="17907" y="2159"/>
                  </a:lnTo>
                  <a:lnTo>
                    <a:pt x="12065" y="0"/>
                  </a:lnTo>
                  <a:lnTo>
                    <a:pt x="7112" y="2286"/>
                  </a:lnTo>
                  <a:lnTo>
                    <a:pt x="2159" y="4699"/>
                  </a:lnTo>
                  <a:lnTo>
                    <a:pt x="0" y="10541"/>
                  </a:lnTo>
                  <a:lnTo>
                    <a:pt x="2286" y="15494"/>
                  </a:lnTo>
                  <a:lnTo>
                    <a:pt x="114503" y="254863"/>
                  </a:lnTo>
                  <a:lnTo>
                    <a:pt x="89027" y="266827"/>
                  </a:lnTo>
                  <a:lnTo>
                    <a:pt x="177419" y="365633"/>
                  </a:lnTo>
                  <a:close/>
                </a:path>
                <a:path w="876935" h="1080770">
                  <a:moveTo>
                    <a:pt x="354203" y="10033"/>
                  </a:moveTo>
                  <a:lnTo>
                    <a:pt x="351917" y="4318"/>
                  </a:lnTo>
                  <a:lnTo>
                    <a:pt x="341757" y="0"/>
                  </a:lnTo>
                  <a:lnTo>
                    <a:pt x="335915" y="2413"/>
                  </a:lnTo>
                  <a:lnTo>
                    <a:pt x="333883" y="7493"/>
                  </a:lnTo>
                  <a:lnTo>
                    <a:pt x="234264" y="244716"/>
                  </a:lnTo>
                  <a:lnTo>
                    <a:pt x="208280" y="233807"/>
                  </a:lnTo>
                  <a:lnTo>
                    <a:pt x="194183" y="365633"/>
                  </a:lnTo>
                  <a:lnTo>
                    <a:pt x="271703" y="271526"/>
                  </a:lnTo>
                  <a:lnTo>
                    <a:pt x="278511" y="263271"/>
                  </a:lnTo>
                  <a:lnTo>
                    <a:pt x="252437" y="252336"/>
                  </a:lnTo>
                  <a:lnTo>
                    <a:pt x="352171" y="15113"/>
                  </a:lnTo>
                  <a:lnTo>
                    <a:pt x="354203" y="10033"/>
                  </a:lnTo>
                  <a:close/>
                </a:path>
                <a:path w="876935" h="1080770">
                  <a:moveTo>
                    <a:pt x="876935" y="1080389"/>
                  </a:moveTo>
                  <a:lnTo>
                    <a:pt x="863269" y="988187"/>
                  </a:lnTo>
                  <a:lnTo>
                    <a:pt x="857504" y="949198"/>
                  </a:lnTo>
                  <a:lnTo>
                    <a:pt x="832027" y="961161"/>
                  </a:lnTo>
                  <a:lnTo>
                    <a:pt x="719836" y="721868"/>
                  </a:lnTo>
                  <a:lnTo>
                    <a:pt x="717423" y="716915"/>
                  </a:lnTo>
                  <a:lnTo>
                    <a:pt x="711581" y="714756"/>
                  </a:lnTo>
                  <a:lnTo>
                    <a:pt x="706628" y="717042"/>
                  </a:lnTo>
                  <a:lnTo>
                    <a:pt x="701675" y="719455"/>
                  </a:lnTo>
                  <a:lnTo>
                    <a:pt x="699516" y="725297"/>
                  </a:lnTo>
                  <a:lnTo>
                    <a:pt x="701802" y="730250"/>
                  </a:lnTo>
                  <a:lnTo>
                    <a:pt x="814019" y="969619"/>
                  </a:lnTo>
                  <a:lnTo>
                    <a:pt x="788543" y="981583"/>
                  </a:lnTo>
                  <a:lnTo>
                    <a:pt x="876935" y="1080389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79214" y="4805934"/>
            <a:ext cx="1541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position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=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hash(ip)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28848" y="2766822"/>
            <a:ext cx="137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 Math"/>
                <a:cs typeface="Cambria Math"/>
              </a:rPr>
              <a:t>0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6657" y="2692145"/>
            <a:ext cx="440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15" baseline="-20833" dirty="0">
                <a:latin typeface="Cambria Math"/>
                <a:cs typeface="Cambria Math"/>
              </a:rPr>
              <a:t>2</a:t>
            </a:r>
            <a:r>
              <a:rPr sz="1150" spc="10" dirty="0">
                <a:latin typeface="Cambria Math"/>
                <a:cs typeface="Cambria Math"/>
              </a:rPr>
              <a:t>160</a:t>
            </a:r>
            <a:endParaRPr sz="11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62268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Extension: </a:t>
            </a:r>
            <a:r>
              <a:rPr sz="2700" spc="-15" dirty="0">
                <a:latin typeface="Calibri Light"/>
                <a:cs typeface="Calibri Light"/>
              </a:rPr>
              <a:t>Virtual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Nodes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for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Load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Balancing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94207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Consistent</a:t>
            </a:r>
            <a:r>
              <a:rPr sz="4100" spc="-100" dirty="0"/>
              <a:t> </a:t>
            </a:r>
            <a:r>
              <a:rPr sz="4100" spc="-30" dirty="0"/>
              <a:t>Hashing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424" y="2560447"/>
            <a:ext cx="6655308" cy="3770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69282" y="2262631"/>
            <a:ext cx="137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 Math"/>
                <a:cs typeface="Cambria Math"/>
              </a:rPr>
              <a:t>0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7217" y="2187955"/>
            <a:ext cx="440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15" baseline="-20833" dirty="0">
                <a:latin typeface="Cambria Math"/>
                <a:cs typeface="Cambria Math"/>
              </a:rPr>
              <a:t>2</a:t>
            </a:r>
            <a:r>
              <a:rPr sz="1150" spc="10" dirty="0">
                <a:latin typeface="Cambria Math"/>
                <a:cs typeface="Cambria Math"/>
              </a:rPr>
              <a:t>160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5880" y="3280663"/>
            <a:ext cx="175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B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5233" y="3428491"/>
            <a:ext cx="1181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5" dirty="0">
                <a:latin typeface="Tahoma"/>
                <a:cs typeface="Tahoma"/>
              </a:rPr>
              <a:t>1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6201" y="5582208"/>
            <a:ext cx="318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B</a:t>
            </a:r>
            <a:r>
              <a:rPr sz="1950" baseline="-21367" dirty="0">
                <a:latin typeface="Tahoma"/>
                <a:cs typeface="Tahoma"/>
              </a:rPr>
              <a:t>2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5370" y="4469638"/>
            <a:ext cx="318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B</a:t>
            </a:r>
            <a:r>
              <a:rPr sz="1950" baseline="-21367" dirty="0">
                <a:latin typeface="Tahoma"/>
                <a:cs typeface="Tahoma"/>
              </a:rPr>
              <a:t>3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7529" y="3051175"/>
            <a:ext cx="2000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A2171E"/>
                </a:solidFill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41265" y="3199002"/>
            <a:ext cx="1333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20" dirty="0">
                <a:solidFill>
                  <a:srgbClr val="A2171E"/>
                </a:solidFill>
                <a:latin typeface="Tahoma"/>
                <a:cs typeface="Tahoma"/>
              </a:rPr>
              <a:t>1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2563" y="4758054"/>
            <a:ext cx="358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A2171E"/>
                </a:solidFill>
                <a:latin typeface="Tahoma"/>
                <a:cs typeface="Tahoma"/>
              </a:rPr>
              <a:t>A</a:t>
            </a:r>
            <a:r>
              <a:rPr sz="1950" b="1" spc="7" baseline="-21367" dirty="0">
                <a:solidFill>
                  <a:srgbClr val="A2171E"/>
                </a:solidFill>
                <a:latin typeface="Tahoma"/>
                <a:cs typeface="Tahoma"/>
              </a:rPr>
              <a:t>2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6210" y="5531611"/>
            <a:ext cx="358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A2171E"/>
                </a:solidFill>
                <a:latin typeface="Tahoma"/>
                <a:cs typeface="Tahoma"/>
              </a:rPr>
              <a:t>A</a:t>
            </a:r>
            <a:r>
              <a:rPr sz="1950" b="1" spc="7" baseline="-21367" dirty="0">
                <a:solidFill>
                  <a:srgbClr val="A2171E"/>
                </a:solidFill>
                <a:latin typeface="Tahoma"/>
                <a:cs typeface="Tahoma"/>
              </a:rPr>
              <a:t>3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0336" y="2791409"/>
            <a:ext cx="321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ahoma"/>
                <a:cs typeface="Tahoma"/>
              </a:rPr>
              <a:t>C</a:t>
            </a:r>
            <a:r>
              <a:rPr sz="1950" spc="7" baseline="-21367" dirty="0">
                <a:latin typeface="Tahoma"/>
                <a:cs typeface="Tahoma"/>
              </a:rPr>
              <a:t>1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50005" y="6123228"/>
            <a:ext cx="321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Tahoma"/>
                <a:cs typeface="Tahoma"/>
              </a:rPr>
              <a:t>C</a:t>
            </a:r>
            <a:r>
              <a:rPr sz="1950" spc="7" baseline="-21367" dirty="0">
                <a:latin typeface="Tahoma"/>
                <a:cs typeface="Tahoma"/>
              </a:rPr>
              <a:t>2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5495" y="3029204"/>
            <a:ext cx="321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Tahoma"/>
                <a:cs typeface="Tahoma"/>
              </a:rPr>
              <a:t>C</a:t>
            </a:r>
            <a:r>
              <a:rPr sz="1950" spc="7" baseline="-21367" dirty="0">
                <a:latin typeface="Tahoma"/>
                <a:cs typeface="Tahoma"/>
              </a:rPr>
              <a:t>3</a:t>
            </a:r>
            <a:endParaRPr sz="1950" baseline="-21367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6980" y="3520566"/>
            <a:ext cx="10807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B </a:t>
            </a:r>
            <a:r>
              <a:rPr sz="1600" spc="-20" dirty="0">
                <a:latin typeface="Calibri"/>
                <a:cs typeface="Calibri"/>
              </a:rPr>
              <a:t>takes </a:t>
            </a:r>
            <a:r>
              <a:rPr sz="1600" spc="-10" dirty="0">
                <a:latin typeface="Calibri"/>
                <a:cs typeface="Calibri"/>
              </a:rPr>
              <a:t>over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two thirds of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02654" y="2698445"/>
            <a:ext cx="102235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takes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over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one third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65120" y="2816351"/>
            <a:ext cx="3515995" cy="2845435"/>
            <a:chOff x="2865120" y="2816351"/>
            <a:chExt cx="3515995" cy="284543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1876" y="2816351"/>
              <a:ext cx="304800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6188" y="4596383"/>
              <a:ext cx="304800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20" y="5356859"/>
              <a:ext cx="304800" cy="3048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95041" y="4814696"/>
            <a:ext cx="1874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Range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transferred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3429000"/>
            <a:ext cx="4748530" cy="2649855"/>
            <a:chOff x="1876044" y="3429000"/>
            <a:chExt cx="4748530" cy="2649855"/>
          </a:xfrm>
        </p:grpSpPr>
        <p:sp>
          <p:nvSpPr>
            <p:cNvPr id="3" name="object 3"/>
            <p:cNvSpPr/>
            <p:nvPr/>
          </p:nvSpPr>
          <p:spPr>
            <a:xfrm>
              <a:off x="2020316" y="3556215"/>
              <a:ext cx="2101850" cy="2070100"/>
            </a:xfrm>
            <a:custGeom>
              <a:avLst/>
              <a:gdLst/>
              <a:ahLst/>
              <a:cxnLst/>
              <a:rect l="l" t="t" r="r" b="b"/>
              <a:pathLst>
                <a:path w="2101850" h="2070100">
                  <a:moveTo>
                    <a:pt x="1237487" y="2057400"/>
                  </a:moveTo>
                  <a:lnTo>
                    <a:pt x="865758" y="2057400"/>
                  </a:lnTo>
                  <a:lnTo>
                    <a:pt x="891666" y="2070100"/>
                  </a:lnTo>
                  <a:lnTo>
                    <a:pt x="1211579" y="2070100"/>
                  </a:lnTo>
                  <a:lnTo>
                    <a:pt x="1237487" y="2057400"/>
                  </a:lnTo>
                  <a:close/>
                </a:path>
                <a:path w="2101850" h="2070100">
                  <a:moveTo>
                    <a:pt x="1288922" y="2044700"/>
                  </a:moveTo>
                  <a:lnTo>
                    <a:pt x="814451" y="2044700"/>
                  </a:lnTo>
                  <a:lnTo>
                    <a:pt x="839977" y="2057400"/>
                  </a:lnTo>
                  <a:lnTo>
                    <a:pt x="1263269" y="2057400"/>
                  </a:lnTo>
                  <a:lnTo>
                    <a:pt x="1288922" y="2044700"/>
                  </a:lnTo>
                  <a:close/>
                </a:path>
                <a:path w="2101850" h="2070100">
                  <a:moveTo>
                    <a:pt x="921638" y="2032000"/>
                  </a:moveTo>
                  <a:lnTo>
                    <a:pt x="764032" y="2032000"/>
                  </a:lnTo>
                  <a:lnTo>
                    <a:pt x="789051" y="2044700"/>
                  </a:lnTo>
                  <a:lnTo>
                    <a:pt x="947165" y="2044700"/>
                  </a:lnTo>
                  <a:lnTo>
                    <a:pt x="921638" y="2032000"/>
                  </a:lnTo>
                  <a:close/>
                </a:path>
                <a:path w="2101850" h="2070100">
                  <a:moveTo>
                    <a:pt x="1339214" y="2032000"/>
                  </a:moveTo>
                  <a:lnTo>
                    <a:pt x="1155319" y="2032000"/>
                  </a:lnTo>
                  <a:lnTo>
                    <a:pt x="1129538" y="2044700"/>
                  </a:lnTo>
                  <a:lnTo>
                    <a:pt x="1314069" y="2044700"/>
                  </a:lnTo>
                  <a:lnTo>
                    <a:pt x="1339214" y="2032000"/>
                  </a:lnTo>
                  <a:close/>
                </a:path>
                <a:path w="2101850" h="2070100">
                  <a:moveTo>
                    <a:pt x="871092" y="38100"/>
                  </a:moveTo>
                  <a:lnTo>
                    <a:pt x="738123" y="38100"/>
                  </a:lnTo>
                  <a:lnTo>
                    <a:pt x="689356" y="63500"/>
                  </a:lnTo>
                  <a:lnTo>
                    <a:pt x="641731" y="76200"/>
                  </a:lnTo>
                  <a:lnTo>
                    <a:pt x="595248" y="101600"/>
                  </a:lnTo>
                  <a:lnTo>
                    <a:pt x="549909" y="127000"/>
                  </a:lnTo>
                  <a:lnTo>
                    <a:pt x="505967" y="139700"/>
                  </a:lnTo>
                  <a:lnTo>
                    <a:pt x="463295" y="177800"/>
                  </a:lnTo>
                  <a:lnTo>
                    <a:pt x="422147" y="203200"/>
                  </a:lnTo>
                  <a:lnTo>
                    <a:pt x="382523" y="228600"/>
                  </a:lnTo>
                  <a:lnTo>
                    <a:pt x="344423" y="266700"/>
                  </a:lnTo>
                  <a:lnTo>
                    <a:pt x="307975" y="304800"/>
                  </a:lnTo>
                  <a:lnTo>
                    <a:pt x="273176" y="330200"/>
                  </a:lnTo>
                  <a:lnTo>
                    <a:pt x="240156" y="368300"/>
                  </a:lnTo>
                  <a:lnTo>
                    <a:pt x="209041" y="419100"/>
                  </a:lnTo>
                  <a:lnTo>
                    <a:pt x="179704" y="457200"/>
                  </a:lnTo>
                  <a:lnTo>
                    <a:pt x="152400" y="495300"/>
                  </a:lnTo>
                  <a:lnTo>
                    <a:pt x="127126" y="546100"/>
                  </a:lnTo>
                  <a:lnTo>
                    <a:pt x="104012" y="584200"/>
                  </a:lnTo>
                  <a:lnTo>
                    <a:pt x="82803" y="635000"/>
                  </a:lnTo>
                  <a:lnTo>
                    <a:pt x="64134" y="673100"/>
                  </a:lnTo>
                  <a:lnTo>
                    <a:pt x="55752" y="698500"/>
                  </a:lnTo>
                  <a:lnTo>
                    <a:pt x="40385" y="749300"/>
                  </a:lnTo>
                  <a:lnTo>
                    <a:pt x="27304" y="800100"/>
                  </a:lnTo>
                  <a:lnTo>
                    <a:pt x="16890" y="850900"/>
                  </a:lnTo>
                  <a:lnTo>
                    <a:pt x="8889" y="901700"/>
                  </a:lnTo>
                  <a:lnTo>
                    <a:pt x="3556" y="952500"/>
                  </a:lnTo>
                  <a:lnTo>
                    <a:pt x="888" y="1003300"/>
                  </a:lnTo>
                  <a:lnTo>
                    <a:pt x="21732" y="1003300"/>
                  </a:lnTo>
                  <a:lnTo>
                    <a:pt x="15857" y="1016000"/>
                  </a:lnTo>
                  <a:lnTo>
                    <a:pt x="3809" y="1016000"/>
                  </a:lnTo>
                  <a:lnTo>
                    <a:pt x="0" y="1028700"/>
                  </a:lnTo>
                  <a:lnTo>
                    <a:pt x="507" y="1066800"/>
                  </a:lnTo>
                  <a:lnTo>
                    <a:pt x="3301" y="1117600"/>
                  </a:lnTo>
                  <a:lnTo>
                    <a:pt x="8635" y="1168400"/>
                  </a:lnTo>
                  <a:lnTo>
                    <a:pt x="16763" y="1219200"/>
                  </a:lnTo>
                  <a:lnTo>
                    <a:pt x="27304" y="1270000"/>
                  </a:lnTo>
                  <a:lnTo>
                    <a:pt x="40385" y="1320800"/>
                  </a:lnTo>
                  <a:lnTo>
                    <a:pt x="55752" y="1371600"/>
                  </a:lnTo>
                  <a:lnTo>
                    <a:pt x="83311" y="1447800"/>
                  </a:lnTo>
                  <a:lnTo>
                    <a:pt x="104393" y="1485900"/>
                  </a:lnTo>
                  <a:lnTo>
                    <a:pt x="127634" y="1536700"/>
                  </a:lnTo>
                  <a:lnTo>
                    <a:pt x="153034" y="1574800"/>
                  </a:lnTo>
                  <a:lnTo>
                    <a:pt x="180339" y="1612900"/>
                  </a:lnTo>
                  <a:lnTo>
                    <a:pt x="209676" y="1663700"/>
                  </a:lnTo>
                  <a:lnTo>
                    <a:pt x="240919" y="1701800"/>
                  </a:lnTo>
                  <a:lnTo>
                    <a:pt x="274065" y="1739900"/>
                  </a:lnTo>
                  <a:lnTo>
                    <a:pt x="308863" y="1778000"/>
                  </a:lnTo>
                  <a:lnTo>
                    <a:pt x="345313" y="1803400"/>
                  </a:lnTo>
                  <a:lnTo>
                    <a:pt x="383539" y="1841500"/>
                  </a:lnTo>
                  <a:lnTo>
                    <a:pt x="423163" y="1866900"/>
                  </a:lnTo>
                  <a:lnTo>
                    <a:pt x="464438" y="1905000"/>
                  </a:lnTo>
                  <a:lnTo>
                    <a:pt x="507110" y="1930400"/>
                  </a:lnTo>
                  <a:lnTo>
                    <a:pt x="551052" y="1955800"/>
                  </a:lnTo>
                  <a:lnTo>
                    <a:pt x="596391" y="1968500"/>
                  </a:lnTo>
                  <a:lnTo>
                    <a:pt x="643001" y="1993900"/>
                  </a:lnTo>
                  <a:lnTo>
                    <a:pt x="690752" y="2019300"/>
                  </a:lnTo>
                  <a:lnTo>
                    <a:pt x="739266" y="2032000"/>
                  </a:lnTo>
                  <a:lnTo>
                    <a:pt x="870965" y="2032000"/>
                  </a:lnTo>
                  <a:lnTo>
                    <a:pt x="846073" y="2019300"/>
                  </a:lnTo>
                  <a:lnTo>
                    <a:pt x="821435" y="2019300"/>
                  </a:lnTo>
                  <a:lnTo>
                    <a:pt x="796797" y="2006600"/>
                  </a:lnTo>
                  <a:lnTo>
                    <a:pt x="772540" y="2006600"/>
                  </a:lnTo>
                  <a:lnTo>
                    <a:pt x="748538" y="1993900"/>
                  </a:lnTo>
                  <a:lnTo>
                    <a:pt x="654938" y="1968500"/>
                  </a:lnTo>
                  <a:lnTo>
                    <a:pt x="609853" y="1943100"/>
                  </a:lnTo>
                  <a:lnTo>
                    <a:pt x="566038" y="1917700"/>
                  </a:lnTo>
                  <a:lnTo>
                    <a:pt x="523366" y="1892300"/>
                  </a:lnTo>
                  <a:lnTo>
                    <a:pt x="482091" y="1866900"/>
                  </a:lnTo>
                  <a:lnTo>
                    <a:pt x="442213" y="1841500"/>
                  </a:lnTo>
                  <a:lnTo>
                    <a:pt x="403732" y="1816100"/>
                  </a:lnTo>
                  <a:lnTo>
                    <a:pt x="366775" y="1778000"/>
                  </a:lnTo>
                  <a:lnTo>
                    <a:pt x="331469" y="1752600"/>
                  </a:lnTo>
                  <a:lnTo>
                    <a:pt x="297688" y="1714500"/>
                  </a:lnTo>
                  <a:lnTo>
                    <a:pt x="265683" y="1676400"/>
                  </a:lnTo>
                  <a:lnTo>
                    <a:pt x="235457" y="1638300"/>
                  </a:lnTo>
                  <a:lnTo>
                    <a:pt x="207136" y="1600200"/>
                  </a:lnTo>
                  <a:lnTo>
                    <a:pt x="180720" y="1562100"/>
                  </a:lnTo>
                  <a:lnTo>
                    <a:pt x="156082" y="1511300"/>
                  </a:lnTo>
                  <a:lnTo>
                    <a:pt x="133603" y="1473200"/>
                  </a:lnTo>
                  <a:lnTo>
                    <a:pt x="113283" y="1422400"/>
                  </a:lnTo>
                  <a:lnTo>
                    <a:pt x="94995" y="1384300"/>
                  </a:lnTo>
                  <a:lnTo>
                    <a:pt x="86740" y="1358900"/>
                  </a:lnTo>
                  <a:lnTo>
                    <a:pt x="78993" y="1333500"/>
                  </a:lnTo>
                  <a:lnTo>
                    <a:pt x="71881" y="1308100"/>
                  </a:lnTo>
                  <a:lnTo>
                    <a:pt x="65277" y="1282700"/>
                  </a:lnTo>
                  <a:lnTo>
                    <a:pt x="59308" y="1257300"/>
                  </a:lnTo>
                  <a:lnTo>
                    <a:pt x="53847" y="1244600"/>
                  </a:lnTo>
                  <a:lnTo>
                    <a:pt x="44831" y="1193800"/>
                  </a:lnTo>
                  <a:lnTo>
                    <a:pt x="38353" y="1143000"/>
                  </a:lnTo>
                  <a:lnTo>
                    <a:pt x="34416" y="1092200"/>
                  </a:lnTo>
                  <a:lnTo>
                    <a:pt x="33146" y="1041400"/>
                  </a:lnTo>
                  <a:lnTo>
                    <a:pt x="33400" y="1041400"/>
                  </a:lnTo>
                  <a:lnTo>
                    <a:pt x="33781" y="1016000"/>
                  </a:lnTo>
                  <a:lnTo>
                    <a:pt x="34797" y="977900"/>
                  </a:lnTo>
                  <a:lnTo>
                    <a:pt x="38607" y="927100"/>
                  </a:lnTo>
                  <a:lnTo>
                    <a:pt x="45211" y="876300"/>
                  </a:lnTo>
                  <a:lnTo>
                    <a:pt x="49402" y="863600"/>
                  </a:lnTo>
                  <a:lnTo>
                    <a:pt x="54101" y="838200"/>
                  </a:lnTo>
                  <a:lnTo>
                    <a:pt x="65404" y="787400"/>
                  </a:lnTo>
                  <a:lnTo>
                    <a:pt x="79247" y="736600"/>
                  </a:lnTo>
                  <a:lnTo>
                    <a:pt x="95250" y="685800"/>
                  </a:lnTo>
                  <a:lnTo>
                    <a:pt x="113410" y="647700"/>
                  </a:lnTo>
                  <a:lnTo>
                    <a:pt x="133857" y="596900"/>
                  </a:lnTo>
                  <a:lnTo>
                    <a:pt x="156336" y="558800"/>
                  </a:lnTo>
                  <a:lnTo>
                    <a:pt x="180847" y="508000"/>
                  </a:lnTo>
                  <a:lnTo>
                    <a:pt x="207390" y="469900"/>
                  </a:lnTo>
                  <a:lnTo>
                    <a:pt x="235711" y="431800"/>
                  </a:lnTo>
                  <a:lnTo>
                    <a:pt x="265938" y="393700"/>
                  </a:lnTo>
                  <a:lnTo>
                    <a:pt x="297941" y="355600"/>
                  </a:lnTo>
                  <a:lnTo>
                    <a:pt x="331596" y="317500"/>
                  </a:lnTo>
                  <a:lnTo>
                    <a:pt x="367029" y="292100"/>
                  </a:lnTo>
                  <a:lnTo>
                    <a:pt x="403986" y="254000"/>
                  </a:lnTo>
                  <a:lnTo>
                    <a:pt x="442467" y="228600"/>
                  </a:lnTo>
                  <a:lnTo>
                    <a:pt x="482345" y="203200"/>
                  </a:lnTo>
                  <a:lnTo>
                    <a:pt x="523620" y="177800"/>
                  </a:lnTo>
                  <a:lnTo>
                    <a:pt x="566292" y="152400"/>
                  </a:lnTo>
                  <a:lnTo>
                    <a:pt x="610107" y="127000"/>
                  </a:lnTo>
                  <a:lnTo>
                    <a:pt x="655192" y="101600"/>
                  </a:lnTo>
                  <a:lnTo>
                    <a:pt x="748664" y="76200"/>
                  </a:lnTo>
                  <a:lnTo>
                    <a:pt x="772667" y="63500"/>
                  </a:lnTo>
                  <a:lnTo>
                    <a:pt x="796925" y="63500"/>
                  </a:lnTo>
                  <a:lnTo>
                    <a:pt x="821435" y="50800"/>
                  </a:lnTo>
                  <a:lnTo>
                    <a:pt x="846201" y="50800"/>
                  </a:lnTo>
                  <a:lnTo>
                    <a:pt x="871092" y="38100"/>
                  </a:lnTo>
                  <a:close/>
                </a:path>
                <a:path w="2101850" h="2070100">
                  <a:moveTo>
                    <a:pt x="1179321" y="2019300"/>
                  </a:moveTo>
                  <a:lnTo>
                    <a:pt x="922782" y="2019300"/>
                  </a:lnTo>
                  <a:lnTo>
                    <a:pt x="948182" y="2032000"/>
                  </a:lnTo>
                  <a:lnTo>
                    <a:pt x="1154048" y="2032000"/>
                  </a:lnTo>
                  <a:lnTo>
                    <a:pt x="1179321" y="2019300"/>
                  </a:lnTo>
                  <a:close/>
                </a:path>
                <a:path w="2101850" h="2070100">
                  <a:moveTo>
                    <a:pt x="1363345" y="38100"/>
                  </a:moveTo>
                  <a:lnTo>
                    <a:pt x="1231645" y="38100"/>
                  </a:lnTo>
                  <a:lnTo>
                    <a:pt x="1256537" y="50800"/>
                  </a:lnTo>
                  <a:lnTo>
                    <a:pt x="1281175" y="50800"/>
                  </a:lnTo>
                  <a:lnTo>
                    <a:pt x="1305813" y="63500"/>
                  </a:lnTo>
                  <a:lnTo>
                    <a:pt x="1330070" y="63500"/>
                  </a:lnTo>
                  <a:lnTo>
                    <a:pt x="1354073" y="76200"/>
                  </a:lnTo>
                  <a:lnTo>
                    <a:pt x="1447672" y="101600"/>
                  </a:lnTo>
                  <a:lnTo>
                    <a:pt x="1492758" y="127000"/>
                  </a:lnTo>
                  <a:lnTo>
                    <a:pt x="1536572" y="152400"/>
                  </a:lnTo>
                  <a:lnTo>
                    <a:pt x="1579245" y="177800"/>
                  </a:lnTo>
                  <a:lnTo>
                    <a:pt x="1620520" y="203200"/>
                  </a:lnTo>
                  <a:lnTo>
                    <a:pt x="1660397" y="228600"/>
                  </a:lnTo>
                  <a:lnTo>
                    <a:pt x="1698879" y="254000"/>
                  </a:lnTo>
                  <a:lnTo>
                    <a:pt x="1735835" y="292100"/>
                  </a:lnTo>
                  <a:lnTo>
                    <a:pt x="1771142" y="317500"/>
                  </a:lnTo>
                  <a:lnTo>
                    <a:pt x="1804796" y="355600"/>
                  </a:lnTo>
                  <a:lnTo>
                    <a:pt x="1836800" y="393700"/>
                  </a:lnTo>
                  <a:lnTo>
                    <a:pt x="1867026" y="431800"/>
                  </a:lnTo>
                  <a:lnTo>
                    <a:pt x="1895347" y="469900"/>
                  </a:lnTo>
                  <a:lnTo>
                    <a:pt x="1921763" y="508000"/>
                  </a:lnTo>
                  <a:lnTo>
                    <a:pt x="1946274" y="558800"/>
                  </a:lnTo>
                  <a:lnTo>
                    <a:pt x="1968754" y="596900"/>
                  </a:lnTo>
                  <a:lnTo>
                    <a:pt x="1989073" y="647700"/>
                  </a:lnTo>
                  <a:lnTo>
                    <a:pt x="2007234" y="685800"/>
                  </a:lnTo>
                  <a:lnTo>
                    <a:pt x="2015489" y="711200"/>
                  </a:lnTo>
                  <a:lnTo>
                    <a:pt x="2030348" y="762000"/>
                  </a:lnTo>
                  <a:lnTo>
                    <a:pt x="2042921" y="812800"/>
                  </a:lnTo>
                  <a:lnTo>
                    <a:pt x="2052955" y="863600"/>
                  </a:lnTo>
                  <a:lnTo>
                    <a:pt x="2057145" y="876300"/>
                  </a:lnTo>
                  <a:lnTo>
                    <a:pt x="2063622" y="927100"/>
                  </a:lnTo>
                  <a:lnTo>
                    <a:pt x="2067433" y="977900"/>
                  </a:lnTo>
                  <a:lnTo>
                    <a:pt x="2068448" y="1016000"/>
                  </a:lnTo>
                  <a:lnTo>
                    <a:pt x="2068830" y="1066800"/>
                  </a:lnTo>
                  <a:lnTo>
                    <a:pt x="2067813" y="1092200"/>
                  </a:lnTo>
                  <a:lnTo>
                    <a:pt x="2064004" y="1143000"/>
                  </a:lnTo>
                  <a:lnTo>
                    <a:pt x="2057399" y="1193800"/>
                  </a:lnTo>
                  <a:lnTo>
                    <a:pt x="2048509" y="1244600"/>
                  </a:lnTo>
                  <a:lnTo>
                    <a:pt x="2043175" y="1257300"/>
                  </a:lnTo>
                  <a:lnTo>
                    <a:pt x="2037207" y="1282700"/>
                  </a:lnTo>
                  <a:lnTo>
                    <a:pt x="2023363" y="1333500"/>
                  </a:lnTo>
                  <a:lnTo>
                    <a:pt x="2007361" y="1384300"/>
                  </a:lnTo>
                  <a:lnTo>
                    <a:pt x="1989200" y="1422400"/>
                  </a:lnTo>
                  <a:lnTo>
                    <a:pt x="1968754" y="1473200"/>
                  </a:lnTo>
                  <a:lnTo>
                    <a:pt x="1946274" y="1511300"/>
                  </a:lnTo>
                  <a:lnTo>
                    <a:pt x="1921763" y="1562100"/>
                  </a:lnTo>
                  <a:lnTo>
                    <a:pt x="1895220" y="1600200"/>
                  </a:lnTo>
                  <a:lnTo>
                    <a:pt x="1866899" y="1638300"/>
                  </a:lnTo>
                  <a:lnTo>
                    <a:pt x="1836673" y="1676400"/>
                  </a:lnTo>
                  <a:lnTo>
                    <a:pt x="1804670" y="1714500"/>
                  </a:lnTo>
                  <a:lnTo>
                    <a:pt x="1771014" y="1752600"/>
                  </a:lnTo>
                  <a:lnTo>
                    <a:pt x="1735582" y="1778000"/>
                  </a:lnTo>
                  <a:lnTo>
                    <a:pt x="1698624" y="1816100"/>
                  </a:lnTo>
                  <a:lnTo>
                    <a:pt x="1660270" y="1841500"/>
                  </a:lnTo>
                  <a:lnTo>
                    <a:pt x="1620266" y="1866900"/>
                  </a:lnTo>
                  <a:lnTo>
                    <a:pt x="1578991" y="1892300"/>
                  </a:lnTo>
                  <a:lnTo>
                    <a:pt x="1536319" y="1917700"/>
                  </a:lnTo>
                  <a:lnTo>
                    <a:pt x="1492504" y="1943100"/>
                  </a:lnTo>
                  <a:lnTo>
                    <a:pt x="1447419" y="1968500"/>
                  </a:lnTo>
                  <a:lnTo>
                    <a:pt x="1353946" y="1993900"/>
                  </a:lnTo>
                  <a:lnTo>
                    <a:pt x="1329944" y="2006600"/>
                  </a:lnTo>
                  <a:lnTo>
                    <a:pt x="1305686" y="2006600"/>
                  </a:lnTo>
                  <a:lnTo>
                    <a:pt x="1281048" y="2019300"/>
                  </a:lnTo>
                  <a:lnTo>
                    <a:pt x="1256410" y="2019300"/>
                  </a:lnTo>
                  <a:lnTo>
                    <a:pt x="1231392" y="2032000"/>
                  </a:lnTo>
                  <a:lnTo>
                    <a:pt x="1364360" y="2032000"/>
                  </a:lnTo>
                  <a:lnTo>
                    <a:pt x="1413129" y="2019300"/>
                  </a:lnTo>
                  <a:lnTo>
                    <a:pt x="1460881" y="1993900"/>
                  </a:lnTo>
                  <a:lnTo>
                    <a:pt x="1507362" y="1968500"/>
                  </a:lnTo>
                  <a:lnTo>
                    <a:pt x="1552701" y="1955800"/>
                  </a:lnTo>
                  <a:lnTo>
                    <a:pt x="1596644" y="1930400"/>
                  </a:lnTo>
                  <a:lnTo>
                    <a:pt x="1639316" y="1892300"/>
                  </a:lnTo>
                  <a:lnTo>
                    <a:pt x="1680336" y="1866900"/>
                  </a:lnTo>
                  <a:lnTo>
                    <a:pt x="1720087" y="1841500"/>
                  </a:lnTo>
                  <a:lnTo>
                    <a:pt x="1758187" y="1803400"/>
                  </a:lnTo>
                  <a:lnTo>
                    <a:pt x="1794636" y="1765300"/>
                  </a:lnTo>
                  <a:lnTo>
                    <a:pt x="1829434" y="1739900"/>
                  </a:lnTo>
                  <a:lnTo>
                    <a:pt x="1862455" y="1701800"/>
                  </a:lnTo>
                  <a:lnTo>
                    <a:pt x="1893696" y="1663700"/>
                  </a:lnTo>
                  <a:lnTo>
                    <a:pt x="1922907" y="1612900"/>
                  </a:lnTo>
                  <a:lnTo>
                    <a:pt x="1950338" y="1574800"/>
                  </a:lnTo>
                  <a:lnTo>
                    <a:pt x="1975484" y="1536700"/>
                  </a:lnTo>
                  <a:lnTo>
                    <a:pt x="1998725" y="1485900"/>
                  </a:lnTo>
                  <a:lnTo>
                    <a:pt x="2019808" y="1435100"/>
                  </a:lnTo>
                  <a:lnTo>
                    <a:pt x="2038349" y="1397000"/>
                  </a:lnTo>
                  <a:lnTo>
                    <a:pt x="2054986" y="1346200"/>
                  </a:lnTo>
                  <a:lnTo>
                    <a:pt x="2069083" y="1295400"/>
                  </a:lnTo>
                  <a:lnTo>
                    <a:pt x="2080895" y="1244600"/>
                  </a:lnTo>
                  <a:lnTo>
                    <a:pt x="2090038" y="1193800"/>
                  </a:lnTo>
                  <a:lnTo>
                    <a:pt x="2096770" y="1143000"/>
                  </a:lnTo>
                  <a:lnTo>
                    <a:pt x="2100707" y="1092200"/>
                  </a:lnTo>
                  <a:lnTo>
                    <a:pt x="2101722" y="1066800"/>
                  </a:lnTo>
                  <a:lnTo>
                    <a:pt x="2101596" y="1041400"/>
                  </a:lnTo>
                  <a:lnTo>
                    <a:pt x="2101342" y="1003300"/>
                  </a:lnTo>
                  <a:lnTo>
                    <a:pt x="2098674" y="952500"/>
                  </a:lnTo>
                  <a:lnTo>
                    <a:pt x="2093213" y="901700"/>
                  </a:lnTo>
                  <a:lnTo>
                    <a:pt x="2085339" y="850900"/>
                  </a:lnTo>
                  <a:lnTo>
                    <a:pt x="2074798" y="800100"/>
                  </a:lnTo>
                  <a:lnTo>
                    <a:pt x="2061971" y="749300"/>
                  </a:lnTo>
                  <a:lnTo>
                    <a:pt x="2046478" y="698500"/>
                  </a:lnTo>
                  <a:lnTo>
                    <a:pt x="2019045" y="635000"/>
                  </a:lnTo>
                  <a:lnTo>
                    <a:pt x="1997963" y="584200"/>
                  </a:lnTo>
                  <a:lnTo>
                    <a:pt x="1974722" y="533400"/>
                  </a:lnTo>
                  <a:lnTo>
                    <a:pt x="1949449" y="495300"/>
                  </a:lnTo>
                  <a:lnTo>
                    <a:pt x="1922145" y="457200"/>
                  </a:lnTo>
                  <a:lnTo>
                    <a:pt x="1892808" y="406400"/>
                  </a:lnTo>
                  <a:lnTo>
                    <a:pt x="1861566" y="368300"/>
                  </a:lnTo>
                  <a:lnTo>
                    <a:pt x="1828545" y="330200"/>
                  </a:lnTo>
                  <a:lnTo>
                    <a:pt x="1793747" y="304800"/>
                  </a:lnTo>
                  <a:lnTo>
                    <a:pt x="1757171" y="266700"/>
                  </a:lnTo>
                  <a:lnTo>
                    <a:pt x="1719071" y="228600"/>
                  </a:lnTo>
                  <a:lnTo>
                    <a:pt x="1679447" y="203200"/>
                  </a:lnTo>
                  <a:lnTo>
                    <a:pt x="1638172" y="177800"/>
                  </a:lnTo>
                  <a:lnTo>
                    <a:pt x="1595500" y="139700"/>
                  </a:lnTo>
                  <a:lnTo>
                    <a:pt x="1551558" y="114300"/>
                  </a:lnTo>
                  <a:lnTo>
                    <a:pt x="1506220" y="101600"/>
                  </a:lnTo>
                  <a:lnTo>
                    <a:pt x="1459610" y="76200"/>
                  </a:lnTo>
                  <a:lnTo>
                    <a:pt x="1411858" y="63500"/>
                  </a:lnTo>
                  <a:lnTo>
                    <a:pt x="1363345" y="38100"/>
                  </a:lnTo>
                  <a:close/>
                </a:path>
                <a:path w="2101850" h="2070100">
                  <a:moveTo>
                    <a:pt x="899286" y="2006600"/>
                  </a:moveTo>
                  <a:lnTo>
                    <a:pt x="848106" y="2006600"/>
                  </a:lnTo>
                  <a:lnTo>
                    <a:pt x="872744" y="2019300"/>
                  </a:lnTo>
                  <a:lnTo>
                    <a:pt x="924051" y="2019300"/>
                  </a:lnTo>
                  <a:lnTo>
                    <a:pt x="899286" y="2006600"/>
                  </a:lnTo>
                  <a:close/>
                </a:path>
                <a:path w="2101850" h="2070100">
                  <a:moveTo>
                    <a:pt x="1254124" y="2006600"/>
                  </a:moveTo>
                  <a:lnTo>
                    <a:pt x="1202689" y="2006600"/>
                  </a:lnTo>
                  <a:lnTo>
                    <a:pt x="1177797" y="2019300"/>
                  </a:lnTo>
                  <a:lnTo>
                    <a:pt x="1229359" y="2019300"/>
                  </a:lnTo>
                  <a:lnTo>
                    <a:pt x="1254124" y="2006600"/>
                  </a:lnTo>
                  <a:close/>
                </a:path>
                <a:path w="2101850" h="2070100">
                  <a:moveTo>
                    <a:pt x="826007" y="1993900"/>
                  </a:moveTo>
                  <a:lnTo>
                    <a:pt x="775461" y="1993900"/>
                  </a:lnTo>
                  <a:lnTo>
                    <a:pt x="799464" y="2006600"/>
                  </a:lnTo>
                  <a:lnTo>
                    <a:pt x="850264" y="2006600"/>
                  </a:lnTo>
                  <a:lnTo>
                    <a:pt x="826007" y="1993900"/>
                  </a:lnTo>
                  <a:close/>
                </a:path>
                <a:path w="2101850" h="2070100">
                  <a:moveTo>
                    <a:pt x="1326769" y="1993900"/>
                  </a:moveTo>
                  <a:lnTo>
                    <a:pt x="1275842" y="1993900"/>
                  </a:lnTo>
                  <a:lnTo>
                    <a:pt x="1251711" y="2006600"/>
                  </a:lnTo>
                  <a:lnTo>
                    <a:pt x="1302766" y="2006600"/>
                  </a:lnTo>
                  <a:lnTo>
                    <a:pt x="1326769" y="1993900"/>
                  </a:lnTo>
                  <a:close/>
                </a:path>
                <a:path w="2101850" h="2070100">
                  <a:moveTo>
                    <a:pt x="55371" y="1066800"/>
                  </a:moveTo>
                  <a:lnTo>
                    <a:pt x="44322" y="1066800"/>
                  </a:lnTo>
                  <a:lnTo>
                    <a:pt x="45465" y="1092200"/>
                  </a:lnTo>
                  <a:lnTo>
                    <a:pt x="49275" y="1143000"/>
                  </a:lnTo>
                  <a:lnTo>
                    <a:pt x="55752" y="1193800"/>
                  </a:lnTo>
                  <a:lnTo>
                    <a:pt x="59816" y="1206500"/>
                  </a:lnTo>
                  <a:lnTo>
                    <a:pt x="64642" y="1231900"/>
                  </a:lnTo>
                  <a:lnTo>
                    <a:pt x="75818" y="1282700"/>
                  </a:lnTo>
                  <a:lnTo>
                    <a:pt x="89407" y="1333500"/>
                  </a:lnTo>
                  <a:lnTo>
                    <a:pt x="105156" y="1384300"/>
                  </a:lnTo>
                  <a:lnTo>
                    <a:pt x="123189" y="1422400"/>
                  </a:lnTo>
                  <a:lnTo>
                    <a:pt x="143382" y="1473200"/>
                  </a:lnTo>
                  <a:lnTo>
                    <a:pt x="165607" y="1511300"/>
                  </a:lnTo>
                  <a:lnTo>
                    <a:pt x="189864" y="1549400"/>
                  </a:lnTo>
                  <a:lnTo>
                    <a:pt x="216026" y="1587500"/>
                  </a:lnTo>
                  <a:lnTo>
                    <a:pt x="244094" y="1638300"/>
                  </a:lnTo>
                  <a:lnTo>
                    <a:pt x="273938" y="1663700"/>
                  </a:lnTo>
                  <a:lnTo>
                    <a:pt x="305688" y="1701800"/>
                  </a:lnTo>
                  <a:lnTo>
                    <a:pt x="338963" y="1739900"/>
                  </a:lnTo>
                  <a:lnTo>
                    <a:pt x="373888" y="1778000"/>
                  </a:lnTo>
                  <a:lnTo>
                    <a:pt x="410463" y="1803400"/>
                  </a:lnTo>
                  <a:lnTo>
                    <a:pt x="448563" y="1828800"/>
                  </a:lnTo>
                  <a:lnTo>
                    <a:pt x="487933" y="1866900"/>
                  </a:lnTo>
                  <a:lnTo>
                    <a:pt x="528827" y="1892300"/>
                  </a:lnTo>
                  <a:lnTo>
                    <a:pt x="570991" y="1917700"/>
                  </a:lnTo>
                  <a:lnTo>
                    <a:pt x="614298" y="1930400"/>
                  </a:lnTo>
                  <a:lnTo>
                    <a:pt x="659002" y="1955800"/>
                  </a:lnTo>
                  <a:lnTo>
                    <a:pt x="704722" y="1968500"/>
                  </a:lnTo>
                  <a:lnTo>
                    <a:pt x="751585" y="1993900"/>
                  </a:lnTo>
                  <a:lnTo>
                    <a:pt x="802004" y="1993900"/>
                  </a:lnTo>
                  <a:lnTo>
                    <a:pt x="778256" y="1981200"/>
                  </a:lnTo>
                  <a:lnTo>
                    <a:pt x="754633" y="1981200"/>
                  </a:lnTo>
                  <a:lnTo>
                    <a:pt x="708151" y="1955800"/>
                  </a:lnTo>
                  <a:lnTo>
                    <a:pt x="618870" y="1930400"/>
                  </a:lnTo>
                  <a:lnTo>
                    <a:pt x="575944" y="1905000"/>
                  </a:lnTo>
                  <a:lnTo>
                    <a:pt x="534288" y="1879600"/>
                  </a:lnTo>
                  <a:lnTo>
                    <a:pt x="493902" y="1854200"/>
                  </a:lnTo>
                  <a:lnTo>
                    <a:pt x="454913" y="1828800"/>
                  </a:lnTo>
                  <a:lnTo>
                    <a:pt x="417194" y="1790700"/>
                  </a:lnTo>
                  <a:lnTo>
                    <a:pt x="381000" y="1765300"/>
                  </a:lnTo>
                  <a:lnTo>
                    <a:pt x="346456" y="1727200"/>
                  </a:lnTo>
                  <a:lnTo>
                    <a:pt x="313563" y="1701800"/>
                  </a:lnTo>
                  <a:lnTo>
                    <a:pt x="282194" y="1663700"/>
                  </a:lnTo>
                  <a:lnTo>
                    <a:pt x="252729" y="1625600"/>
                  </a:lnTo>
                  <a:lnTo>
                    <a:pt x="224916" y="1587500"/>
                  </a:lnTo>
                  <a:lnTo>
                    <a:pt x="199135" y="1549400"/>
                  </a:lnTo>
                  <a:lnTo>
                    <a:pt x="175132" y="1511300"/>
                  </a:lnTo>
                  <a:lnTo>
                    <a:pt x="153034" y="1460500"/>
                  </a:lnTo>
                  <a:lnTo>
                    <a:pt x="133222" y="1422400"/>
                  </a:lnTo>
                  <a:lnTo>
                    <a:pt x="115315" y="1371600"/>
                  </a:lnTo>
                  <a:lnTo>
                    <a:pt x="107441" y="1346200"/>
                  </a:lnTo>
                  <a:lnTo>
                    <a:pt x="99821" y="1333500"/>
                  </a:lnTo>
                  <a:lnTo>
                    <a:pt x="86359" y="1282700"/>
                  </a:lnTo>
                  <a:lnTo>
                    <a:pt x="75310" y="1231900"/>
                  </a:lnTo>
                  <a:lnTo>
                    <a:pt x="66547" y="1181100"/>
                  </a:lnTo>
                  <a:lnTo>
                    <a:pt x="60197" y="1130300"/>
                  </a:lnTo>
                  <a:lnTo>
                    <a:pt x="57911" y="1117600"/>
                  </a:lnTo>
                  <a:lnTo>
                    <a:pt x="56387" y="1092200"/>
                  </a:lnTo>
                  <a:lnTo>
                    <a:pt x="55371" y="1066800"/>
                  </a:lnTo>
                  <a:close/>
                </a:path>
                <a:path w="2101850" h="2070100">
                  <a:moveTo>
                    <a:pt x="1327149" y="76200"/>
                  </a:moveTo>
                  <a:lnTo>
                    <a:pt x="1300607" y="76200"/>
                  </a:lnTo>
                  <a:lnTo>
                    <a:pt x="1324356" y="88900"/>
                  </a:lnTo>
                  <a:lnTo>
                    <a:pt x="1347978" y="88900"/>
                  </a:lnTo>
                  <a:lnTo>
                    <a:pt x="1394459" y="114300"/>
                  </a:lnTo>
                  <a:lnTo>
                    <a:pt x="1439671" y="127000"/>
                  </a:lnTo>
                  <a:lnTo>
                    <a:pt x="1483741" y="152400"/>
                  </a:lnTo>
                  <a:lnTo>
                    <a:pt x="1526667" y="165100"/>
                  </a:lnTo>
                  <a:lnTo>
                    <a:pt x="1568322" y="190500"/>
                  </a:lnTo>
                  <a:lnTo>
                    <a:pt x="1608708" y="215900"/>
                  </a:lnTo>
                  <a:lnTo>
                    <a:pt x="1647697" y="241300"/>
                  </a:lnTo>
                  <a:lnTo>
                    <a:pt x="1685417" y="279400"/>
                  </a:lnTo>
                  <a:lnTo>
                    <a:pt x="1721484" y="304800"/>
                  </a:lnTo>
                  <a:lnTo>
                    <a:pt x="1756029" y="342900"/>
                  </a:lnTo>
                  <a:lnTo>
                    <a:pt x="1788921" y="368300"/>
                  </a:lnTo>
                  <a:lnTo>
                    <a:pt x="1820291" y="406400"/>
                  </a:lnTo>
                  <a:lnTo>
                    <a:pt x="1849882" y="444500"/>
                  </a:lnTo>
                  <a:lnTo>
                    <a:pt x="1877441" y="482600"/>
                  </a:lnTo>
                  <a:lnTo>
                    <a:pt x="1903348" y="520700"/>
                  </a:lnTo>
                  <a:lnTo>
                    <a:pt x="1927351" y="571500"/>
                  </a:lnTo>
                  <a:lnTo>
                    <a:pt x="1949195" y="609600"/>
                  </a:lnTo>
                  <a:lnTo>
                    <a:pt x="1969134" y="647700"/>
                  </a:lnTo>
                  <a:lnTo>
                    <a:pt x="1986914" y="698500"/>
                  </a:lnTo>
                  <a:lnTo>
                    <a:pt x="1994788" y="723900"/>
                  </a:lnTo>
                  <a:lnTo>
                    <a:pt x="2002408" y="749300"/>
                  </a:lnTo>
                  <a:lnTo>
                    <a:pt x="2009267" y="762000"/>
                  </a:lnTo>
                  <a:lnTo>
                    <a:pt x="2021585" y="812800"/>
                  </a:lnTo>
                  <a:lnTo>
                    <a:pt x="2031492" y="863600"/>
                  </a:lnTo>
                  <a:lnTo>
                    <a:pt x="2038984" y="914400"/>
                  </a:lnTo>
                  <a:lnTo>
                    <a:pt x="2044064" y="965200"/>
                  </a:lnTo>
                  <a:lnTo>
                    <a:pt x="2046478" y="1016000"/>
                  </a:lnTo>
                  <a:lnTo>
                    <a:pt x="2046858" y="1066800"/>
                  </a:lnTo>
                  <a:lnTo>
                    <a:pt x="2045970" y="1092200"/>
                  </a:lnTo>
                  <a:lnTo>
                    <a:pt x="2044319" y="1117600"/>
                  </a:lnTo>
                  <a:lnTo>
                    <a:pt x="2042159" y="1143000"/>
                  </a:lnTo>
                  <a:lnTo>
                    <a:pt x="2039238" y="1155700"/>
                  </a:lnTo>
                  <a:lnTo>
                    <a:pt x="2035683" y="1181100"/>
                  </a:lnTo>
                  <a:lnTo>
                    <a:pt x="2026920" y="1231900"/>
                  </a:lnTo>
                  <a:lnTo>
                    <a:pt x="2015870" y="1282700"/>
                  </a:lnTo>
                  <a:lnTo>
                    <a:pt x="2002408" y="1333500"/>
                  </a:lnTo>
                  <a:lnTo>
                    <a:pt x="1994916" y="1346200"/>
                  </a:lnTo>
                  <a:lnTo>
                    <a:pt x="1986787" y="1371600"/>
                  </a:lnTo>
                  <a:lnTo>
                    <a:pt x="1968754" y="1422400"/>
                  </a:lnTo>
                  <a:lnTo>
                    <a:pt x="1948814" y="1460500"/>
                  </a:lnTo>
                  <a:lnTo>
                    <a:pt x="1926717" y="1511300"/>
                  </a:lnTo>
                  <a:lnTo>
                    <a:pt x="1902841" y="1549400"/>
                  </a:lnTo>
                  <a:lnTo>
                    <a:pt x="1876806" y="1587500"/>
                  </a:lnTo>
                  <a:lnTo>
                    <a:pt x="1849120" y="1625600"/>
                  </a:lnTo>
                  <a:lnTo>
                    <a:pt x="1819529" y="1663700"/>
                  </a:lnTo>
                  <a:lnTo>
                    <a:pt x="1788159" y="1701800"/>
                  </a:lnTo>
                  <a:lnTo>
                    <a:pt x="1755139" y="1727200"/>
                  </a:lnTo>
                  <a:lnTo>
                    <a:pt x="1720595" y="1765300"/>
                  </a:lnTo>
                  <a:lnTo>
                    <a:pt x="1684400" y="1790700"/>
                  </a:lnTo>
                  <a:lnTo>
                    <a:pt x="1646808" y="1828800"/>
                  </a:lnTo>
                  <a:lnTo>
                    <a:pt x="1607693" y="1854200"/>
                  </a:lnTo>
                  <a:lnTo>
                    <a:pt x="1567180" y="1879600"/>
                  </a:lnTo>
                  <a:lnTo>
                    <a:pt x="1525523" y="1905000"/>
                  </a:lnTo>
                  <a:lnTo>
                    <a:pt x="1482597" y="1930400"/>
                  </a:lnTo>
                  <a:lnTo>
                    <a:pt x="1393189" y="1955800"/>
                  </a:lnTo>
                  <a:lnTo>
                    <a:pt x="1346961" y="1981200"/>
                  </a:lnTo>
                  <a:lnTo>
                    <a:pt x="1323720" y="1981200"/>
                  </a:lnTo>
                  <a:lnTo>
                    <a:pt x="1299971" y="1993900"/>
                  </a:lnTo>
                  <a:lnTo>
                    <a:pt x="1350391" y="1993900"/>
                  </a:lnTo>
                  <a:lnTo>
                    <a:pt x="1397126" y="1968500"/>
                  </a:lnTo>
                  <a:lnTo>
                    <a:pt x="1442973" y="1955800"/>
                  </a:lnTo>
                  <a:lnTo>
                    <a:pt x="1487550" y="1930400"/>
                  </a:lnTo>
                  <a:lnTo>
                    <a:pt x="1530984" y="1917700"/>
                  </a:lnTo>
                  <a:lnTo>
                    <a:pt x="1573148" y="1892300"/>
                  </a:lnTo>
                  <a:lnTo>
                    <a:pt x="1614043" y="1866900"/>
                  </a:lnTo>
                  <a:lnTo>
                    <a:pt x="1653539" y="1828800"/>
                  </a:lnTo>
                  <a:lnTo>
                    <a:pt x="1691512" y="1803400"/>
                  </a:lnTo>
                  <a:lnTo>
                    <a:pt x="1728088" y="1778000"/>
                  </a:lnTo>
                  <a:lnTo>
                    <a:pt x="1763013" y="1739900"/>
                  </a:lnTo>
                  <a:lnTo>
                    <a:pt x="1796414" y="1701800"/>
                  </a:lnTo>
                  <a:lnTo>
                    <a:pt x="1828164" y="1676400"/>
                  </a:lnTo>
                  <a:lnTo>
                    <a:pt x="1858009" y="1638300"/>
                  </a:lnTo>
                  <a:lnTo>
                    <a:pt x="1886076" y="1587500"/>
                  </a:lnTo>
                  <a:lnTo>
                    <a:pt x="1912366" y="1549400"/>
                  </a:lnTo>
                  <a:lnTo>
                    <a:pt x="1936495" y="1511300"/>
                  </a:lnTo>
                  <a:lnTo>
                    <a:pt x="1958847" y="1473200"/>
                  </a:lnTo>
                  <a:lnTo>
                    <a:pt x="1979041" y="1422400"/>
                  </a:lnTo>
                  <a:lnTo>
                    <a:pt x="1997074" y="1384300"/>
                  </a:lnTo>
                  <a:lnTo>
                    <a:pt x="2012949" y="1333500"/>
                  </a:lnTo>
                  <a:lnTo>
                    <a:pt x="2026538" y="1282700"/>
                  </a:lnTo>
                  <a:lnTo>
                    <a:pt x="2037714" y="1231900"/>
                  </a:lnTo>
                  <a:lnTo>
                    <a:pt x="2042413" y="1206500"/>
                  </a:lnTo>
                  <a:lnTo>
                    <a:pt x="2046605" y="1193800"/>
                  </a:lnTo>
                  <a:lnTo>
                    <a:pt x="2053082" y="1143000"/>
                  </a:lnTo>
                  <a:lnTo>
                    <a:pt x="2056892" y="1092200"/>
                  </a:lnTo>
                  <a:lnTo>
                    <a:pt x="2057781" y="1066800"/>
                  </a:lnTo>
                  <a:lnTo>
                    <a:pt x="2057781" y="1041400"/>
                  </a:lnTo>
                  <a:lnTo>
                    <a:pt x="2056510" y="990600"/>
                  </a:lnTo>
                  <a:lnTo>
                    <a:pt x="2052700" y="939800"/>
                  </a:lnTo>
                  <a:lnTo>
                    <a:pt x="2046350" y="889000"/>
                  </a:lnTo>
                  <a:lnTo>
                    <a:pt x="2037587" y="838200"/>
                  </a:lnTo>
                  <a:lnTo>
                    <a:pt x="2026284" y="787400"/>
                  </a:lnTo>
                  <a:lnTo>
                    <a:pt x="2012822" y="736600"/>
                  </a:lnTo>
                  <a:lnTo>
                    <a:pt x="1997074" y="698500"/>
                  </a:lnTo>
                  <a:lnTo>
                    <a:pt x="1979168" y="647700"/>
                  </a:lnTo>
                  <a:lnTo>
                    <a:pt x="1958974" y="609600"/>
                  </a:lnTo>
                  <a:lnTo>
                    <a:pt x="1936749" y="558800"/>
                  </a:lnTo>
                  <a:lnTo>
                    <a:pt x="1912493" y="520700"/>
                  </a:lnTo>
                  <a:lnTo>
                    <a:pt x="1886458" y="482600"/>
                  </a:lnTo>
                  <a:lnTo>
                    <a:pt x="1858391" y="444500"/>
                  </a:lnTo>
                  <a:lnTo>
                    <a:pt x="1828545" y="406400"/>
                  </a:lnTo>
                  <a:lnTo>
                    <a:pt x="1796795" y="368300"/>
                  </a:lnTo>
                  <a:lnTo>
                    <a:pt x="1763648" y="330200"/>
                  </a:lnTo>
                  <a:lnTo>
                    <a:pt x="1728723" y="292100"/>
                  </a:lnTo>
                  <a:lnTo>
                    <a:pt x="1692147" y="266700"/>
                  </a:lnTo>
                  <a:lnTo>
                    <a:pt x="1654047" y="241300"/>
                  </a:lnTo>
                  <a:lnTo>
                    <a:pt x="1614678" y="203200"/>
                  </a:lnTo>
                  <a:lnTo>
                    <a:pt x="1573783" y="177800"/>
                  </a:lnTo>
                  <a:lnTo>
                    <a:pt x="1531620" y="165100"/>
                  </a:lnTo>
                  <a:lnTo>
                    <a:pt x="1488312" y="139700"/>
                  </a:lnTo>
                  <a:lnTo>
                    <a:pt x="1443608" y="114300"/>
                  </a:lnTo>
                  <a:lnTo>
                    <a:pt x="1351025" y="88900"/>
                  </a:lnTo>
                  <a:lnTo>
                    <a:pt x="1327149" y="76200"/>
                  </a:lnTo>
                  <a:close/>
                </a:path>
                <a:path w="2101850" h="2070100">
                  <a:moveTo>
                    <a:pt x="44322" y="1054818"/>
                  </a:moveTo>
                  <a:lnTo>
                    <a:pt x="37972" y="1066800"/>
                  </a:lnTo>
                  <a:lnTo>
                    <a:pt x="44322" y="1066800"/>
                  </a:lnTo>
                  <a:lnTo>
                    <a:pt x="44322" y="1054818"/>
                  </a:lnTo>
                  <a:close/>
                </a:path>
                <a:path w="2101850" h="2070100">
                  <a:moveTo>
                    <a:pt x="44703" y="1054100"/>
                  </a:moveTo>
                  <a:lnTo>
                    <a:pt x="44322" y="1054100"/>
                  </a:lnTo>
                  <a:lnTo>
                    <a:pt x="44322" y="1054818"/>
                  </a:lnTo>
                  <a:lnTo>
                    <a:pt x="44703" y="1054100"/>
                  </a:lnTo>
                  <a:close/>
                </a:path>
                <a:path w="2101850" h="2070100">
                  <a:moveTo>
                    <a:pt x="802513" y="76200"/>
                  </a:moveTo>
                  <a:lnTo>
                    <a:pt x="775715" y="76200"/>
                  </a:lnTo>
                  <a:lnTo>
                    <a:pt x="752094" y="88900"/>
                  </a:lnTo>
                  <a:lnTo>
                    <a:pt x="659764" y="114300"/>
                  </a:lnTo>
                  <a:lnTo>
                    <a:pt x="615060" y="139700"/>
                  </a:lnTo>
                  <a:lnTo>
                    <a:pt x="571626" y="165100"/>
                  </a:lnTo>
                  <a:lnTo>
                    <a:pt x="529463" y="177800"/>
                  </a:lnTo>
                  <a:lnTo>
                    <a:pt x="488569" y="203200"/>
                  </a:lnTo>
                  <a:lnTo>
                    <a:pt x="449198" y="241300"/>
                  </a:lnTo>
                  <a:lnTo>
                    <a:pt x="411098" y="266700"/>
                  </a:lnTo>
                  <a:lnTo>
                    <a:pt x="374522" y="292100"/>
                  </a:lnTo>
                  <a:lnTo>
                    <a:pt x="339597" y="330200"/>
                  </a:lnTo>
                  <a:lnTo>
                    <a:pt x="306196" y="368300"/>
                  </a:lnTo>
                  <a:lnTo>
                    <a:pt x="274573" y="406400"/>
                  </a:lnTo>
                  <a:lnTo>
                    <a:pt x="244601" y="444500"/>
                  </a:lnTo>
                  <a:lnTo>
                    <a:pt x="216534" y="482600"/>
                  </a:lnTo>
                  <a:lnTo>
                    <a:pt x="190372" y="520700"/>
                  </a:lnTo>
                  <a:lnTo>
                    <a:pt x="166115" y="558800"/>
                  </a:lnTo>
                  <a:lnTo>
                    <a:pt x="143890" y="609600"/>
                  </a:lnTo>
                  <a:lnTo>
                    <a:pt x="123570" y="647700"/>
                  </a:lnTo>
                  <a:lnTo>
                    <a:pt x="105536" y="698500"/>
                  </a:lnTo>
                  <a:lnTo>
                    <a:pt x="97408" y="711200"/>
                  </a:lnTo>
                  <a:lnTo>
                    <a:pt x="89661" y="736600"/>
                  </a:lnTo>
                  <a:lnTo>
                    <a:pt x="76072" y="787400"/>
                  </a:lnTo>
                  <a:lnTo>
                    <a:pt x="64896" y="838200"/>
                  </a:lnTo>
                  <a:lnTo>
                    <a:pt x="56006" y="889000"/>
                  </a:lnTo>
                  <a:lnTo>
                    <a:pt x="49529" y="939800"/>
                  </a:lnTo>
                  <a:lnTo>
                    <a:pt x="45719" y="990600"/>
                  </a:lnTo>
                  <a:lnTo>
                    <a:pt x="44450" y="1041400"/>
                  </a:lnTo>
                  <a:lnTo>
                    <a:pt x="41909" y="1041400"/>
                  </a:lnTo>
                  <a:lnTo>
                    <a:pt x="34035" y="1054100"/>
                  </a:lnTo>
                  <a:lnTo>
                    <a:pt x="51307" y="1054100"/>
                  </a:lnTo>
                  <a:lnTo>
                    <a:pt x="55244" y="1041400"/>
                  </a:lnTo>
                  <a:lnTo>
                    <a:pt x="55752" y="1016000"/>
                  </a:lnTo>
                  <a:lnTo>
                    <a:pt x="56641" y="990600"/>
                  </a:lnTo>
                  <a:lnTo>
                    <a:pt x="60451" y="939800"/>
                  </a:lnTo>
                  <a:lnTo>
                    <a:pt x="66928" y="889000"/>
                  </a:lnTo>
                  <a:lnTo>
                    <a:pt x="75691" y="838200"/>
                  </a:lnTo>
                  <a:lnTo>
                    <a:pt x="86740" y="787400"/>
                  </a:lnTo>
                  <a:lnTo>
                    <a:pt x="100202" y="736600"/>
                  </a:lnTo>
                  <a:lnTo>
                    <a:pt x="107822" y="723900"/>
                  </a:lnTo>
                  <a:lnTo>
                    <a:pt x="115950" y="698500"/>
                  </a:lnTo>
                  <a:lnTo>
                    <a:pt x="133857" y="647700"/>
                  </a:lnTo>
                  <a:lnTo>
                    <a:pt x="153796" y="609600"/>
                  </a:lnTo>
                  <a:lnTo>
                    <a:pt x="175894" y="571500"/>
                  </a:lnTo>
                  <a:lnTo>
                    <a:pt x="199897" y="520700"/>
                  </a:lnTo>
                  <a:lnTo>
                    <a:pt x="225806" y="482600"/>
                  </a:lnTo>
                  <a:lnTo>
                    <a:pt x="253619" y="444500"/>
                  </a:lnTo>
                  <a:lnTo>
                    <a:pt x="283209" y="406400"/>
                  </a:lnTo>
                  <a:lnTo>
                    <a:pt x="314451" y="368300"/>
                  </a:lnTo>
                  <a:lnTo>
                    <a:pt x="347471" y="342900"/>
                  </a:lnTo>
                  <a:lnTo>
                    <a:pt x="382015" y="304800"/>
                  </a:lnTo>
                  <a:lnTo>
                    <a:pt x="418210" y="279400"/>
                  </a:lnTo>
                  <a:lnTo>
                    <a:pt x="455929" y="241300"/>
                  </a:lnTo>
                  <a:lnTo>
                    <a:pt x="494919" y="215900"/>
                  </a:lnTo>
                  <a:lnTo>
                    <a:pt x="535432" y="190500"/>
                  </a:lnTo>
                  <a:lnTo>
                    <a:pt x="577088" y="165100"/>
                  </a:lnTo>
                  <a:lnTo>
                    <a:pt x="620013" y="152400"/>
                  </a:lnTo>
                  <a:lnTo>
                    <a:pt x="664209" y="127000"/>
                  </a:lnTo>
                  <a:lnTo>
                    <a:pt x="709294" y="114300"/>
                  </a:lnTo>
                  <a:lnTo>
                    <a:pt x="755650" y="88900"/>
                  </a:lnTo>
                  <a:lnTo>
                    <a:pt x="778890" y="88900"/>
                  </a:lnTo>
                  <a:lnTo>
                    <a:pt x="802513" y="76200"/>
                  </a:lnTo>
                  <a:close/>
                </a:path>
                <a:path w="2101850" h="2070100">
                  <a:moveTo>
                    <a:pt x="850900" y="63500"/>
                  </a:moveTo>
                  <a:lnTo>
                    <a:pt x="823976" y="63500"/>
                  </a:lnTo>
                  <a:lnTo>
                    <a:pt x="799719" y="76200"/>
                  </a:lnTo>
                  <a:lnTo>
                    <a:pt x="826642" y="76200"/>
                  </a:lnTo>
                  <a:lnTo>
                    <a:pt x="850900" y="63500"/>
                  </a:lnTo>
                  <a:close/>
                </a:path>
                <a:path w="2101850" h="2070100">
                  <a:moveTo>
                    <a:pt x="1278889" y="63500"/>
                  </a:moveTo>
                  <a:lnTo>
                    <a:pt x="1228089" y="63500"/>
                  </a:lnTo>
                  <a:lnTo>
                    <a:pt x="1252346" y="76200"/>
                  </a:lnTo>
                  <a:lnTo>
                    <a:pt x="1303146" y="76200"/>
                  </a:lnTo>
                  <a:lnTo>
                    <a:pt x="1278889" y="63500"/>
                  </a:lnTo>
                  <a:close/>
                </a:path>
                <a:path w="2101850" h="2070100">
                  <a:moveTo>
                    <a:pt x="949578" y="50800"/>
                  </a:moveTo>
                  <a:lnTo>
                    <a:pt x="873125" y="50800"/>
                  </a:lnTo>
                  <a:lnTo>
                    <a:pt x="848486" y="63500"/>
                  </a:lnTo>
                  <a:lnTo>
                    <a:pt x="924686" y="63500"/>
                  </a:lnTo>
                  <a:lnTo>
                    <a:pt x="949578" y="50800"/>
                  </a:lnTo>
                  <a:close/>
                </a:path>
                <a:path w="2101850" h="2070100">
                  <a:moveTo>
                    <a:pt x="1229867" y="50800"/>
                  </a:moveTo>
                  <a:lnTo>
                    <a:pt x="1153540" y="50800"/>
                  </a:lnTo>
                  <a:lnTo>
                    <a:pt x="1178559" y="63500"/>
                  </a:lnTo>
                  <a:lnTo>
                    <a:pt x="1254506" y="63500"/>
                  </a:lnTo>
                  <a:lnTo>
                    <a:pt x="1229867" y="50800"/>
                  </a:lnTo>
                  <a:close/>
                </a:path>
                <a:path w="2101850" h="2070100">
                  <a:moveTo>
                    <a:pt x="1154557" y="38100"/>
                  </a:moveTo>
                  <a:lnTo>
                    <a:pt x="948308" y="38100"/>
                  </a:lnTo>
                  <a:lnTo>
                    <a:pt x="923163" y="50800"/>
                  </a:lnTo>
                  <a:lnTo>
                    <a:pt x="1179829" y="50800"/>
                  </a:lnTo>
                  <a:lnTo>
                    <a:pt x="1154557" y="38100"/>
                  </a:lnTo>
                  <a:close/>
                </a:path>
                <a:path w="2101850" h="2070100">
                  <a:moveTo>
                    <a:pt x="972946" y="25400"/>
                  </a:moveTo>
                  <a:lnTo>
                    <a:pt x="788415" y="25400"/>
                  </a:lnTo>
                  <a:lnTo>
                    <a:pt x="763269" y="38100"/>
                  </a:lnTo>
                  <a:lnTo>
                    <a:pt x="947165" y="38100"/>
                  </a:lnTo>
                  <a:lnTo>
                    <a:pt x="972946" y="25400"/>
                  </a:lnTo>
                  <a:close/>
                </a:path>
                <a:path w="2101850" h="2070100">
                  <a:moveTo>
                    <a:pt x="1313560" y="25400"/>
                  </a:moveTo>
                  <a:lnTo>
                    <a:pt x="1129791" y="25400"/>
                  </a:lnTo>
                  <a:lnTo>
                    <a:pt x="1155445" y="38100"/>
                  </a:lnTo>
                  <a:lnTo>
                    <a:pt x="1338580" y="38100"/>
                  </a:lnTo>
                  <a:lnTo>
                    <a:pt x="1313560" y="25400"/>
                  </a:lnTo>
                  <a:close/>
                </a:path>
                <a:path w="2101850" h="2070100">
                  <a:moveTo>
                    <a:pt x="1262633" y="12700"/>
                  </a:moveTo>
                  <a:lnTo>
                    <a:pt x="839088" y="12700"/>
                  </a:lnTo>
                  <a:lnTo>
                    <a:pt x="813688" y="25400"/>
                  </a:lnTo>
                  <a:lnTo>
                    <a:pt x="1288160" y="25400"/>
                  </a:lnTo>
                  <a:lnTo>
                    <a:pt x="1262633" y="12700"/>
                  </a:lnTo>
                  <a:close/>
                </a:path>
                <a:path w="2101850" h="2070100">
                  <a:moveTo>
                    <a:pt x="1184656" y="0"/>
                  </a:moveTo>
                  <a:lnTo>
                    <a:pt x="916939" y="0"/>
                  </a:lnTo>
                  <a:lnTo>
                    <a:pt x="891032" y="12700"/>
                  </a:lnTo>
                  <a:lnTo>
                    <a:pt x="1210945" y="12700"/>
                  </a:lnTo>
                  <a:lnTo>
                    <a:pt x="1184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044" y="4690872"/>
              <a:ext cx="553212" cy="524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5016" y="5190744"/>
              <a:ext cx="553211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044" y="3881627"/>
              <a:ext cx="553212" cy="524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5016" y="3429000"/>
              <a:ext cx="553211" cy="524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2944" y="3881627"/>
              <a:ext cx="553212" cy="524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2944" y="4690872"/>
              <a:ext cx="553212" cy="524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9028" y="4143755"/>
              <a:ext cx="685424" cy="9433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16302" y="3691889"/>
              <a:ext cx="3881754" cy="2386965"/>
            </a:xfrm>
            <a:custGeom>
              <a:avLst/>
              <a:gdLst/>
              <a:ahLst/>
              <a:cxnLst/>
              <a:rect l="l" t="t" r="r" b="b"/>
              <a:pathLst>
                <a:path w="3881754" h="2386965">
                  <a:moveTo>
                    <a:pt x="381381" y="1752219"/>
                  </a:moveTo>
                  <a:lnTo>
                    <a:pt x="340614" y="1744853"/>
                  </a:lnTo>
                  <a:lnTo>
                    <a:pt x="300101" y="1723136"/>
                  </a:lnTo>
                  <a:lnTo>
                    <a:pt x="267843" y="1696085"/>
                  </a:lnTo>
                  <a:lnTo>
                    <a:pt x="236093" y="1660906"/>
                  </a:lnTo>
                  <a:lnTo>
                    <a:pt x="205486" y="1618234"/>
                  </a:lnTo>
                  <a:lnTo>
                    <a:pt x="176022" y="1568704"/>
                  </a:lnTo>
                  <a:lnTo>
                    <a:pt x="148082" y="1512824"/>
                  </a:lnTo>
                  <a:lnTo>
                    <a:pt x="122301" y="1451356"/>
                  </a:lnTo>
                  <a:lnTo>
                    <a:pt x="98679" y="1385189"/>
                  </a:lnTo>
                  <a:lnTo>
                    <a:pt x="77597" y="1314704"/>
                  </a:lnTo>
                  <a:lnTo>
                    <a:pt x="59436" y="1240663"/>
                  </a:lnTo>
                  <a:lnTo>
                    <a:pt x="51562" y="1202563"/>
                  </a:lnTo>
                  <a:lnTo>
                    <a:pt x="44323" y="1163701"/>
                  </a:lnTo>
                  <a:lnTo>
                    <a:pt x="37973" y="1124331"/>
                  </a:lnTo>
                  <a:lnTo>
                    <a:pt x="32639" y="1084580"/>
                  </a:lnTo>
                  <a:lnTo>
                    <a:pt x="28067" y="1044321"/>
                  </a:lnTo>
                  <a:lnTo>
                    <a:pt x="24384" y="1003681"/>
                  </a:lnTo>
                  <a:lnTo>
                    <a:pt x="21844" y="962787"/>
                  </a:lnTo>
                  <a:lnTo>
                    <a:pt x="20320" y="921893"/>
                  </a:lnTo>
                  <a:lnTo>
                    <a:pt x="19812" y="880872"/>
                  </a:lnTo>
                  <a:lnTo>
                    <a:pt x="20320" y="839724"/>
                  </a:lnTo>
                  <a:lnTo>
                    <a:pt x="21844" y="798957"/>
                  </a:lnTo>
                  <a:lnTo>
                    <a:pt x="24511" y="758190"/>
                  </a:lnTo>
                  <a:lnTo>
                    <a:pt x="28067" y="717550"/>
                  </a:lnTo>
                  <a:lnTo>
                    <a:pt x="32639" y="677418"/>
                  </a:lnTo>
                  <a:lnTo>
                    <a:pt x="37973" y="637540"/>
                  </a:lnTo>
                  <a:lnTo>
                    <a:pt x="44323" y="598043"/>
                  </a:lnTo>
                  <a:lnTo>
                    <a:pt x="51308" y="559435"/>
                  </a:lnTo>
                  <a:lnTo>
                    <a:pt x="59309" y="521208"/>
                  </a:lnTo>
                  <a:lnTo>
                    <a:pt x="68072" y="483743"/>
                  </a:lnTo>
                  <a:lnTo>
                    <a:pt x="87630" y="411480"/>
                  </a:lnTo>
                  <a:lnTo>
                    <a:pt x="109982" y="343027"/>
                  </a:lnTo>
                  <a:lnTo>
                    <a:pt x="134493" y="279019"/>
                  </a:lnTo>
                  <a:lnTo>
                    <a:pt x="161290" y="220218"/>
                  </a:lnTo>
                  <a:lnTo>
                    <a:pt x="189992" y="167513"/>
                  </a:lnTo>
                  <a:lnTo>
                    <a:pt x="219964" y="121158"/>
                  </a:lnTo>
                  <a:lnTo>
                    <a:pt x="251333" y="82169"/>
                  </a:lnTo>
                  <a:lnTo>
                    <a:pt x="267970" y="65405"/>
                  </a:lnTo>
                  <a:lnTo>
                    <a:pt x="269494" y="64503"/>
                  </a:lnTo>
                  <a:lnTo>
                    <a:pt x="281051" y="88900"/>
                  </a:lnTo>
                  <a:lnTo>
                    <a:pt x="334619" y="40513"/>
                  </a:lnTo>
                  <a:lnTo>
                    <a:pt x="379476" y="0"/>
                  </a:lnTo>
                  <a:lnTo>
                    <a:pt x="248412" y="19939"/>
                  </a:lnTo>
                  <a:lnTo>
                    <a:pt x="260985" y="46520"/>
                  </a:lnTo>
                  <a:lnTo>
                    <a:pt x="255016" y="50038"/>
                  </a:lnTo>
                  <a:lnTo>
                    <a:pt x="219608" y="88900"/>
                  </a:lnTo>
                  <a:lnTo>
                    <a:pt x="187960" y="133096"/>
                  </a:lnTo>
                  <a:lnTo>
                    <a:pt x="157861" y="184023"/>
                  </a:lnTo>
                  <a:lnTo>
                    <a:pt x="129667" y="241046"/>
                  </a:lnTo>
                  <a:lnTo>
                    <a:pt x="103378" y="303530"/>
                  </a:lnTo>
                  <a:lnTo>
                    <a:pt x="79502" y="370713"/>
                  </a:lnTo>
                  <a:lnTo>
                    <a:pt x="58293" y="442087"/>
                  </a:lnTo>
                  <a:lnTo>
                    <a:pt x="48768" y="479298"/>
                  </a:lnTo>
                  <a:lnTo>
                    <a:pt x="39878" y="517144"/>
                  </a:lnTo>
                  <a:lnTo>
                    <a:pt x="31877" y="555752"/>
                  </a:lnTo>
                  <a:lnTo>
                    <a:pt x="24638" y="594995"/>
                  </a:lnTo>
                  <a:lnTo>
                    <a:pt x="18415" y="634873"/>
                  </a:lnTo>
                  <a:lnTo>
                    <a:pt x="12954" y="675132"/>
                  </a:lnTo>
                  <a:lnTo>
                    <a:pt x="8382" y="715899"/>
                  </a:lnTo>
                  <a:lnTo>
                    <a:pt x="4826" y="756920"/>
                  </a:lnTo>
                  <a:lnTo>
                    <a:pt x="2159" y="798195"/>
                  </a:lnTo>
                  <a:lnTo>
                    <a:pt x="622" y="839978"/>
                  </a:lnTo>
                  <a:lnTo>
                    <a:pt x="0" y="881126"/>
                  </a:lnTo>
                  <a:lnTo>
                    <a:pt x="508" y="922655"/>
                  </a:lnTo>
                  <a:lnTo>
                    <a:pt x="2159" y="964057"/>
                  </a:lnTo>
                  <a:lnTo>
                    <a:pt x="4699" y="1005332"/>
                  </a:lnTo>
                  <a:lnTo>
                    <a:pt x="8382" y="1046480"/>
                  </a:lnTo>
                  <a:lnTo>
                    <a:pt x="12954" y="1087120"/>
                  </a:lnTo>
                  <a:lnTo>
                    <a:pt x="18415" y="1127506"/>
                  </a:lnTo>
                  <a:lnTo>
                    <a:pt x="24892" y="1167257"/>
                  </a:lnTo>
                  <a:lnTo>
                    <a:pt x="32131" y="1206500"/>
                  </a:lnTo>
                  <a:lnTo>
                    <a:pt x="40132" y="1245108"/>
                  </a:lnTo>
                  <a:lnTo>
                    <a:pt x="49022" y="1283081"/>
                  </a:lnTo>
                  <a:lnTo>
                    <a:pt x="58547" y="1320165"/>
                  </a:lnTo>
                  <a:lnTo>
                    <a:pt x="80010" y="1391539"/>
                  </a:lnTo>
                  <a:lnTo>
                    <a:pt x="103886" y="1458849"/>
                  </a:lnTo>
                  <a:lnTo>
                    <a:pt x="130175" y="1521460"/>
                  </a:lnTo>
                  <a:lnTo>
                    <a:pt x="158750" y="1578356"/>
                  </a:lnTo>
                  <a:lnTo>
                    <a:pt x="189103" y="1629410"/>
                  </a:lnTo>
                  <a:lnTo>
                    <a:pt x="221107" y="1673733"/>
                  </a:lnTo>
                  <a:lnTo>
                    <a:pt x="254508" y="1710817"/>
                  </a:lnTo>
                  <a:lnTo>
                    <a:pt x="289560" y="1739900"/>
                  </a:lnTo>
                  <a:lnTo>
                    <a:pt x="325374" y="1760093"/>
                  </a:lnTo>
                  <a:lnTo>
                    <a:pt x="362585" y="1770761"/>
                  </a:lnTo>
                  <a:lnTo>
                    <a:pt x="380746" y="1772031"/>
                  </a:lnTo>
                  <a:lnTo>
                    <a:pt x="381381" y="1752219"/>
                  </a:lnTo>
                  <a:close/>
                </a:path>
                <a:path w="3881754" h="2386965">
                  <a:moveTo>
                    <a:pt x="1604645" y="1000379"/>
                  </a:moveTo>
                  <a:lnTo>
                    <a:pt x="1584096" y="912241"/>
                  </a:lnTo>
                  <a:lnTo>
                    <a:pt x="1574546" y="871220"/>
                  </a:lnTo>
                  <a:lnTo>
                    <a:pt x="1548079" y="886358"/>
                  </a:lnTo>
                  <a:lnTo>
                    <a:pt x="1537716" y="874268"/>
                  </a:lnTo>
                  <a:lnTo>
                    <a:pt x="1537208" y="873633"/>
                  </a:lnTo>
                  <a:lnTo>
                    <a:pt x="1536700" y="873252"/>
                  </a:lnTo>
                  <a:lnTo>
                    <a:pt x="1493393" y="843407"/>
                  </a:lnTo>
                  <a:lnTo>
                    <a:pt x="1443609" y="816991"/>
                  </a:lnTo>
                  <a:lnTo>
                    <a:pt x="1407160" y="801370"/>
                  </a:lnTo>
                  <a:lnTo>
                    <a:pt x="1348105" y="781050"/>
                  </a:lnTo>
                  <a:lnTo>
                    <a:pt x="1306830" y="770001"/>
                  </a:lnTo>
                  <a:lnTo>
                    <a:pt x="1264031" y="760984"/>
                  </a:lnTo>
                  <a:lnTo>
                    <a:pt x="1220216" y="754380"/>
                  </a:lnTo>
                  <a:lnTo>
                    <a:pt x="1175512" y="750443"/>
                  </a:lnTo>
                  <a:lnTo>
                    <a:pt x="1131062" y="748919"/>
                  </a:lnTo>
                  <a:lnTo>
                    <a:pt x="1109472" y="748284"/>
                  </a:lnTo>
                  <a:lnTo>
                    <a:pt x="1066292" y="742823"/>
                  </a:lnTo>
                  <a:lnTo>
                    <a:pt x="1023747" y="732282"/>
                  </a:lnTo>
                  <a:lnTo>
                    <a:pt x="981837" y="716788"/>
                  </a:lnTo>
                  <a:lnTo>
                    <a:pt x="941070" y="696849"/>
                  </a:lnTo>
                  <a:lnTo>
                    <a:pt x="901700" y="672846"/>
                  </a:lnTo>
                  <a:lnTo>
                    <a:pt x="864235" y="645033"/>
                  </a:lnTo>
                  <a:lnTo>
                    <a:pt x="828929" y="613791"/>
                  </a:lnTo>
                  <a:lnTo>
                    <a:pt x="796290" y="579374"/>
                  </a:lnTo>
                  <a:lnTo>
                    <a:pt x="766318" y="542417"/>
                  </a:lnTo>
                  <a:lnTo>
                    <a:pt x="739775" y="503174"/>
                  </a:lnTo>
                  <a:lnTo>
                    <a:pt x="716788" y="461899"/>
                  </a:lnTo>
                  <a:lnTo>
                    <a:pt x="697738" y="419100"/>
                  </a:lnTo>
                  <a:lnTo>
                    <a:pt x="682879" y="375158"/>
                  </a:lnTo>
                  <a:lnTo>
                    <a:pt x="672719" y="330327"/>
                  </a:lnTo>
                  <a:lnTo>
                    <a:pt x="669696" y="309689"/>
                  </a:lnTo>
                  <a:lnTo>
                    <a:pt x="672973" y="313182"/>
                  </a:lnTo>
                  <a:lnTo>
                    <a:pt x="683514" y="322580"/>
                  </a:lnTo>
                  <a:lnTo>
                    <a:pt x="724027" y="348996"/>
                  </a:lnTo>
                  <a:lnTo>
                    <a:pt x="776986" y="373380"/>
                  </a:lnTo>
                  <a:lnTo>
                    <a:pt x="818261" y="388493"/>
                  </a:lnTo>
                  <a:lnTo>
                    <a:pt x="863841" y="402590"/>
                  </a:lnTo>
                  <a:lnTo>
                    <a:pt x="913384" y="415544"/>
                  </a:lnTo>
                  <a:lnTo>
                    <a:pt x="966216" y="427228"/>
                  </a:lnTo>
                  <a:lnTo>
                    <a:pt x="1022096" y="437388"/>
                  </a:lnTo>
                  <a:lnTo>
                    <a:pt x="1080389" y="446024"/>
                  </a:lnTo>
                  <a:lnTo>
                    <a:pt x="1140587" y="453009"/>
                  </a:lnTo>
                  <a:lnTo>
                    <a:pt x="1201153" y="457555"/>
                  </a:lnTo>
                  <a:lnTo>
                    <a:pt x="1200150" y="486283"/>
                  </a:lnTo>
                  <a:lnTo>
                    <a:pt x="1304213" y="458978"/>
                  </a:lnTo>
                  <a:lnTo>
                    <a:pt x="1328420" y="452628"/>
                  </a:lnTo>
                  <a:lnTo>
                    <a:pt x="1202817" y="410083"/>
                  </a:lnTo>
                  <a:lnTo>
                    <a:pt x="1201839" y="437807"/>
                  </a:lnTo>
                  <a:lnTo>
                    <a:pt x="1142746" y="433324"/>
                  </a:lnTo>
                  <a:lnTo>
                    <a:pt x="1083183" y="426466"/>
                  </a:lnTo>
                  <a:lnTo>
                    <a:pt x="1025525" y="417957"/>
                  </a:lnTo>
                  <a:lnTo>
                    <a:pt x="970407" y="407797"/>
                  </a:lnTo>
                  <a:lnTo>
                    <a:pt x="918210" y="396367"/>
                  </a:lnTo>
                  <a:lnTo>
                    <a:pt x="869442" y="383540"/>
                  </a:lnTo>
                  <a:lnTo>
                    <a:pt x="824865" y="369824"/>
                  </a:lnTo>
                  <a:lnTo>
                    <a:pt x="784606" y="355092"/>
                  </a:lnTo>
                  <a:lnTo>
                    <a:pt x="749427" y="339725"/>
                  </a:lnTo>
                  <a:lnTo>
                    <a:pt x="707517" y="315722"/>
                  </a:lnTo>
                  <a:lnTo>
                    <a:pt x="674116" y="284099"/>
                  </a:lnTo>
                  <a:lnTo>
                    <a:pt x="669518" y="275209"/>
                  </a:lnTo>
                  <a:lnTo>
                    <a:pt x="667854" y="270002"/>
                  </a:lnTo>
                  <a:lnTo>
                    <a:pt x="667524" y="268973"/>
                  </a:lnTo>
                  <a:lnTo>
                    <a:pt x="667448" y="268097"/>
                  </a:lnTo>
                  <a:lnTo>
                    <a:pt x="666750" y="261112"/>
                  </a:lnTo>
                  <a:lnTo>
                    <a:pt x="666724" y="260921"/>
                  </a:lnTo>
                  <a:lnTo>
                    <a:pt x="666623" y="256413"/>
                  </a:lnTo>
                  <a:lnTo>
                    <a:pt x="666140" y="255968"/>
                  </a:lnTo>
                  <a:lnTo>
                    <a:pt x="666115" y="255651"/>
                  </a:lnTo>
                  <a:lnTo>
                    <a:pt x="663917" y="253873"/>
                  </a:lnTo>
                  <a:lnTo>
                    <a:pt x="662051" y="252095"/>
                  </a:lnTo>
                  <a:lnTo>
                    <a:pt x="661758" y="252107"/>
                  </a:lnTo>
                  <a:lnTo>
                    <a:pt x="661289" y="251714"/>
                  </a:lnTo>
                  <a:lnTo>
                    <a:pt x="655828" y="252222"/>
                  </a:lnTo>
                  <a:lnTo>
                    <a:pt x="655637" y="252247"/>
                  </a:lnTo>
                  <a:lnTo>
                    <a:pt x="651129" y="252349"/>
                  </a:lnTo>
                  <a:lnTo>
                    <a:pt x="650671" y="252831"/>
                  </a:lnTo>
                  <a:lnTo>
                    <a:pt x="650367" y="252857"/>
                  </a:lnTo>
                  <a:lnTo>
                    <a:pt x="648576" y="255054"/>
                  </a:lnTo>
                  <a:lnTo>
                    <a:pt x="646811" y="256921"/>
                  </a:lnTo>
                  <a:lnTo>
                    <a:pt x="646811" y="257213"/>
                  </a:lnTo>
                  <a:lnTo>
                    <a:pt x="646430" y="257683"/>
                  </a:lnTo>
                  <a:lnTo>
                    <a:pt x="646938" y="263144"/>
                  </a:lnTo>
                  <a:lnTo>
                    <a:pt x="646963" y="263398"/>
                  </a:lnTo>
                  <a:lnTo>
                    <a:pt x="647573" y="285623"/>
                  </a:lnTo>
                  <a:lnTo>
                    <a:pt x="649732" y="309499"/>
                  </a:lnTo>
                  <a:lnTo>
                    <a:pt x="657733" y="356743"/>
                  </a:lnTo>
                  <a:lnTo>
                    <a:pt x="670814" y="403098"/>
                  </a:lnTo>
                  <a:lnTo>
                    <a:pt x="688467" y="448310"/>
                  </a:lnTo>
                  <a:lnTo>
                    <a:pt x="710311" y="491998"/>
                  </a:lnTo>
                  <a:lnTo>
                    <a:pt x="735965" y="533781"/>
                  </a:lnTo>
                  <a:lnTo>
                    <a:pt x="765175" y="573405"/>
                  </a:lnTo>
                  <a:lnTo>
                    <a:pt x="797687" y="610235"/>
                  </a:lnTo>
                  <a:lnTo>
                    <a:pt x="832866" y="644271"/>
                  </a:lnTo>
                  <a:lnTo>
                    <a:pt x="870585" y="675005"/>
                  </a:lnTo>
                  <a:lnTo>
                    <a:pt x="910463" y="702056"/>
                  </a:lnTo>
                  <a:lnTo>
                    <a:pt x="952119" y="724916"/>
                  </a:lnTo>
                  <a:lnTo>
                    <a:pt x="995299" y="743458"/>
                  </a:lnTo>
                  <a:lnTo>
                    <a:pt x="1039622" y="757301"/>
                  </a:lnTo>
                  <a:lnTo>
                    <a:pt x="1084707" y="765810"/>
                  </a:lnTo>
                  <a:lnTo>
                    <a:pt x="1130427" y="768731"/>
                  </a:lnTo>
                  <a:lnTo>
                    <a:pt x="1152779" y="769112"/>
                  </a:lnTo>
                  <a:lnTo>
                    <a:pt x="1174623" y="770128"/>
                  </a:lnTo>
                  <a:lnTo>
                    <a:pt x="1218057" y="774192"/>
                  </a:lnTo>
                  <a:lnTo>
                    <a:pt x="1260856" y="780542"/>
                  </a:lnTo>
                  <a:lnTo>
                    <a:pt x="1302639" y="789305"/>
                  </a:lnTo>
                  <a:lnTo>
                    <a:pt x="1343025" y="800100"/>
                  </a:lnTo>
                  <a:lnTo>
                    <a:pt x="1381633" y="812800"/>
                  </a:lnTo>
                  <a:lnTo>
                    <a:pt x="1418082" y="827278"/>
                  </a:lnTo>
                  <a:lnTo>
                    <a:pt x="1468247" y="851662"/>
                  </a:lnTo>
                  <a:lnTo>
                    <a:pt x="1511554" y="879094"/>
                  </a:lnTo>
                  <a:lnTo>
                    <a:pt x="1530642" y="896340"/>
                  </a:lnTo>
                  <a:lnTo>
                    <a:pt x="1508379" y="909066"/>
                  </a:lnTo>
                  <a:lnTo>
                    <a:pt x="1604645" y="1000379"/>
                  </a:lnTo>
                  <a:close/>
                </a:path>
                <a:path w="3881754" h="2386965">
                  <a:moveTo>
                    <a:pt x="3881755" y="1389507"/>
                  </a:moveTo>
                  <a:lnTo>
                    <a:pt x="3877437" y="1384808"/>
                  </a:lnTo>
                  <a:lnTo>
                    <a:pt x="3866515" y="1384300"/>
                  </a:lnTo>
                  <a:lnTo>
                    <a:pt x="3861943" y="1388491"/>
                  </a:lnTo>
                  <a:lnTo>
                    <a:pt x="3861638" y="1394968"/>
                  </a:lnTo>
                  <a:lnTo>
                    <a:pt x="3859403" y="1439926"/>
                  </a:lnTo>
                  <a:lnTo>
                    <a:pt x="3852545" y="1485011"/>
                  </a:lnTo>
                  <a:lnTo>
                    <a:pt x="3841369" y="1529842"/>
                  </a:lnTo>
                  <a:lnTo>
                    <a:pt x="3826002" y="1574546"/>
                  </a:lnTo>
                  <a:lnTo>
                    <a:pt x="3806698" y="1618869"/>
                  </a:lnTo>
                  <a:lnTo>
                    <a:pt x="3783330" y="1662938"/>
                  </a:lnTo>
                  <a:lnTo>
                    <a:pt x="3756152" y="1706372"/>
                  </a:lnTo>
                  <a:lnTo>
                    <a:pt x="3725418" y="1749425"/>
                  </a:lnTo>
                  <a:lnTo>
                    <a:pt x="3691001" y="1791716"/>
                  </a:lnTo>
                  <a:lnTo>
                    <a:pt x="3653282" y="1833245"/>
                  </a:lnTo>
                  <a:lnTo>
                    <a:pt x="3612261" y="1874012"/>
                  </a:lnTo>
                  <a:lnTo>
                    <a:pt x="3568319" y="1913839"/>
                  </a:lnTo>
                  <a:lnTo>
                    <a:pt x="3521202" y="1952498"/>
                  </a:lnTo>
                  <a:lnTo>
                    <a:pt x="3471418" y="1990153"/>
                  </a:lnTo>
                  <a:lnTo>
                    <a:pt x="3418840" y="2026488"/>
                  </a:lnTo>
                  <a:lnTo>
                    <a:pt x="3363976" y="2061527"/>
                  </a:lnTo>
                  <a:lnTo>
                    <a:pt x="3306572" y="2095144"/>
                  </a:lnTo>
                  <a:lnTo>
                    <a:pt x="3247009" y="2127262"/>
                  </a:lnTo>
                  <a:lnTo>
                    <a:pt x="3185414" y="2157679"/>
                  </a:lnTo>
                  <a:lnTo>
                    <a:pt x="3121787" y="2186482"/>
                  </a:lnTo>
                  <a:lnTo>
                    <a:pt x="3056636" y="2213508"/>
                  </a:lnTo>
                  <a:lnTo>
                    <a:pt x="2989707" y="2238730"/>
                  </a:lnTo>
                  <a:lnTo>
                    <a:pt x="2921254" y="2261857"/>
                  </a:lnTo>
                  <a:lnTo>
                    <a:pt x="2851531" y="2282990"/>
                  </a:lnTo>
                  <a:lnTo>
                    <a:pt x="2780665" y="2301951"/>
                  </a:lnTo>
                  <a:lnTo>
                    <a:pt x="2708783" y="2318639"/>
                  </a:lnTo>
                  <a:lnTo>
                    <a:pt x="2635885" y="2333053"/>
                  </a:lnTo>
                  <a:lnTo>
                    <a:pt x="2562479" y="2344991"/>
                  </a:lnTo>
                  <a:lnTo>
                    <a:pt x="2488311" y="2354465"/>
                  </a:lnTo>
                  <a:lnTo>
                    <a:pt x="2413762" y="2361387"/>
                  </a:lnTo>
                  <a:lnTo>
                    <a:pt x="2338959" y="2365552"/>
                  </a:lnTo>
                  <a:lnTo>
                    <a:pt x="2264029" y="2366962"/>
                  </a:lnTo>
                  <a:lnTo>
                    <a:pt x="2113788" y="2364968"/>
                  </a:lnTo>
                  <a:lnTo>
                    <a:pt x="1964817" y="2359063"/>
                  </a:lnTo>
                  <a:lnTo>
                    <a:pt x="1818132" y="2349462"/>
                  </a:lnTo>
                  <a:lnTo>
                    <a:pt x="1674876" y="2336635"/>
                  </a:lnTo>
                  <a:lnTo>
                    <a:pt x="1536446" y="2320645"/>
                  </a:lnTo>
                  <a:lnTo>
                    <a:pt x="1469390" y="2311527"/>
                  </a:lnTo>
                  <a:lnTo>
                    <a:pt x="1403858" y="2301824"/>
                  </a:lnTo>
                  <a:lnTo>
                    <a:pt x="1340231" y="2291372"/>
                  </a:lnTo>
                  <a:lnTo>
                    <a:pt x="1278509" y="2280348"/>
                  </a:lnTo>
                  <a:lnTo>
                    <a:pt x="1218692" y="2268753"/>
                  </a:lnTo>
                  <a:lnTo>
                    <a:pt x="1161288" y="2256586"/>
                  </a:lnTo>
                  <a:lnTo>
                    <a:pt x="1106043" y="2243963"/>
                  </a:lnTo>
                  <a:lnTo>
                    <a:pt x="1053465" y="2230856"/>
                  </a:lnTo>
                  <a:lnTo>
                    <a:pt x="1003427" y="2217293"/>
                  </a:lnTo>
                  <a:lnTo>
                    <a:pt x="956437" y="2203259"/>
                  </a:lnTo>
                  <a:lnTo>
                    <a:pt x="912101" y="2188946"/>
                  </a:lnTo>
                  <a:lnTo>
                    <a:pt x="871220" y="2174189"/>
                  </a:lnTo>
                  <a:lnTo>
                    <a:pt x="833374" y="2159241"/>
                  </a:lnTo>
                  <a:lnTo>
                    <a:pt x="769874" y="2129307"/>
                  </a:lnTo>
                  <a:lnTo>
                    <a:pt x="747433" y="2113165"/>
                  </a:lnTo>
                  <a:lnTo>
                    <a:pt x="762850" y="2100643"/>
                  </a:lnTo>
                  <a:lnTo>
                    <a:pt x="766445" y="2097735"/>
                  </a:lnTo>
                  <a:lnTo>
                    <a:pt x="656844" y="2023110"/>
                  </a:lnTo>
                  <a:lnTo>
                    <a:pt x="707263" y="2145741"/>
                  </a:lnTo>
                  <a:lnTo>
                    <a:pt x="731494" y="2126081"/>
                  </a:lnTo>
                  <a:lnTo>
                    <a:pt x="757936" y="2145322"/>
                  </a:lnTo>
                  <a:lnTo>
                    <a:pt x="758444" y="2145639"/>
                  </a:lnTo>
                  <a:lnTo>
                    <a:pt x="758825" y="2145919"/>
                  </a:lnTo>
                  <a:lnTo>
                    <a:pt x="759333" y="2146160"/>
                  </a:lnTo>
                  <a:lnTo>
                    <a:pt x="826135" y="2177669"/>
                  </a:lnTo>
                  <a:lnTo>
                    <a:pt x="864476" y="2192832"/>
                  </a:lnTo>
                  <a:lnTo>
                    <a:pt x="906018" y="2207793"/>
                  </a:lnTo>
                  <a:lnTo>
                    <a:pt x="950722" y="2222246"/>
                  </a:lnTo>
                  <a:lnTo>
                    <a:pt x="998347" y="2236406"/>
                  </a:lnTo>
                  <a:lnTo>
                    <a:pt x="1048639" y="2250084"/>
                  </a:lnTo>
                  <a:lnTo>
                    <a:pt x="1101598" y="2263267"/>
                  </a:lnTo>
                  <a:lnTo>
                    <a:pt x="1157097" y="2275979"/>
                  </a:lnTo>
                  <a:lnTo>
                    <a:pt x="1214882" y="2288197"/>
                  </a:lnTo>
                  <a:lnTo>
                    <a:pt x="1274953" y="2299843"/>
                  </a:lnTo>
                  <a:lnTo>
                    <a:pt x="1337056" y="2310917"/>
                  </a:lnTo>
                  <a:lnTo>
                    <a:pt x="1401064" y="2321420"/>
                  </a:lnTo>
                  <a:lnTo>
                    <a:pt x="1466723" y="2331148"/>
                  </a:lnTo>
                  <a:lnTo>
                    <a:pt x="1534160" y="2340330"/>
                  </a:lnTo>
                  <a:lnTo>
                    <a:pt x="1673098" y="2356345"/>
                  </a:lnTo>
                  <a:lnTo>
                    <a:pt x="1816862" y="2369223"/>
                  </a:lnTo>
                  <a:lnTo>
                    <a:pt x="1964055" y="2378862"/>
                  </a:lnTo>
                  <a:lnTo>
                    <a:pt x="2113534" y="2384768"/>
                  </a:lnTo>
                  <a:lnTo>
                    <a:pt x="2264410" y="2386774"/>
                  </a:lnTo>
                  <a:lnTo>
                    <a:pt x="2340102" y="2385326"/>
                  </a:lnTo>
                  <a:lnTo>
                    <a:pt x="2415540" y="2381110"/>
                  </a:lnTo>
                  <a:lnTo>
                    <a:pt x="2490851" y="2374125"/>
                  </a:lnTo>
                  <a:lnTo>
                    <a:pt x="2546794" y="2366962"/>
                  </a:lnTo>
                  <a:lnTo>
                    <a:pt x="2565654" y="2364549"/>
                  </a:lnTo>
                  <a:lnTo>
                    <a:pt x="2639822" y="2352484"/>
                  </a:lnTo>
                  <a:lnTo>
                    <a:pt x="2713228" y="2337955"/>
                  </a:lnTo>
                  <a:lnTo>
                    <a:pt x="2785745" y="2321090"/>
                  </a:lnTo>
                  <a:lnTo>
                    <a:pt x="2857373" y="2301951"/>
                  </a:lnTo>
                  <a:lnTo>
                    <a:pt x="2927604" y="2280615"/>
                  </a:lnTo>
                  <a:lnTo>
                    <a:pt x="2996692" y="2257260"/>
                  </a:lnTo>
                  <a:lnTo>
                    <a:pt x="3064129" y="2231809"/>
                  </a:lnTo>
                  <a:lnTo>
                    <a:pt x="3130042" y="2204529"/>
                  </a:lnTo>
                  <a:lnTo>
                    <a:pt x="3194177" y="2175433"/>
                  </a:lnTo>
                  <a:lnTo>
                    <a:pt x="3256407" y="2144699"/>
                  </a:lnTo>
                  <a:lnTo>
                    <a:pt x="3316605" y="2112238"/>
                  </a:lnTo>
                  <a:lnTo>
                    <a:pt x="3374644" y="2078228"/>
                  </a:lnTo>
                  <a:lnTo>
                    <a:pt x="3430143" y="2042782"/>
                  </a:lnTo>
                  <a:lnTo>
                    <a:pt x="3483356" y="2005952"/>
                  </a:lnTo>
                  <a:lnTo>
                    <a:pt x="3533775" y="1967801"/>
                  </a:lnTo>
                  <a:lnTo>
                    <a:pt x="3581527" y="1928545"/>
                  </a:lnTo>
                  <a:lnTo>
                    <a:pt x="3626358" y="1888109"/>
                  </a:lnTo>
                  <a:lnTo>
                    <a:pt x="3668014" y="1846580"/>
                  </a:lnTo>
                  <a:lnTo>
                    <a:pt x="3706495" y="1804162"/>
                  </a:lnTo>
                  <a:lnTo>
                    <a:pt x="3741420" y="1760982"/>
                  </a:lnTo>
                  <a:lnTo>
                    <a:pt x="3772916" y="1716913"/>
                  </a:lnTo>
                  <a:lnTo>
                    <a:pt x="3800856" y="1672209"/>
                  </a:lnTo>
                  <a:lnTo>
                    <a:pt x="3824732" y="1626870"/>
                  </a:lnTo>
                  <a:lnTo>
                    <a:pt x="3844798" y="1580896"/>
                  </a:lnTo>
                  <a:lnTo>
                    <a:pt x="3860546" y="1534541"/>
                  </a:lnTo>
                  <a:lnTo>
                    <a:pt x="3872103" y="1487932"/>
                  </a:lnTo>
                  <a:lnTo>
                    <a:pt x="3879088" y="1440942"/>
                  </a:lnTo>
                  <a:lnTo>
                    <a:pt x="3881374" y="1394968"/>
                  </a:lnTo>
                  <a:lnTo>
                    <a:pt x="3881755" y="1389507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2285" y="3681856"/>
              <a:ext cx="2897505" cy="1282700"/>
            </a:xfrm>
            <a:custGeom>
              <a:avLst/>
              <a:gdLst/>
              <a:ahLst/>
              <a:cxnLst/>
              <a:rect l="l" t="t" r="r" b="b"/>
              <a:pathLst>
                <a:path w="2897504" h="1282700">
                  <a:moveTo>
                    <a:pt x="712470" y="1267079"/>
                  </a:moveTo>
                  <a:lnTo>
                    <a:pt x="708025" y="1262507"/>
                  </a:lnTo>
                  <a:lnTo>
                    <a:pt x="687197" y="1261999"/>
                  </a:lnTo>
                  <a:lnTo>
                    <a:pt x="671957" y="1260983"/>
                  </a:lnTo>
                  <a:lnTo>
                    <a:pt x="626110" y="1253744"/>
                  </a:lnTo>
                  <a:lnTo>
                    <a:pt x="580644" y="1240536"/>
                  </a:lnTo>
                  <a:lnTo>
                    <a:pt x="535305" y="1221613"/>
                  </a:lnTo>
                  <a:lnTo>
                    <a:pt x="490855" y="1197356"/>
                  </a:lnTo>
                  <a:lnTo>
                    <a:pt x="432816" y="1157097"/>
                  </a:lnTo>
                  <a:lnTo>
                    <a:pt x="376809" y="1108329"/>
                  </a:lnTo>
                  <a:lnTo>
                    <a:pt x="349631" y="1081024"/>
                  </a:lnTo>
                  <a:lnTo>
                    <a:pt x="323342" y="1051941"/>
                  </a:lnTo>
                  <a:lnTo>
                    <a:pt x="297688" y="1020953"/>
                  </a:lnTo>
                  <a:lnTo>
                    <a:pt x="272923" y="988441"/>
                  </a:lnTo>
                  <a:lnTo>
                    <a:pt x="249047" y="954405"/>
                  </a:lnTo>
                  <a:lnTo>
                    <a:pt x="226187" y="918845"/>
                  </a:lnTo>
                  <a:lnTo>
                    <a:pt x="204216" y="881888"/>
                  </a:lnTo>
                  <a:lnTo>
                    <a:pt x="183515" y="843661"/>
                  </a:lnTo>
                  <a:lnTo>
                    <a:pt x="163830" y="804164"/>
                  </a:lnTo>
                  <a:lnTo>
                    <a:pt x="145415" y="763778"/>
                  </a:lnTo>
                  <a:lnTo>
                    <a:pt x="128270" y="722249"/>
                  </a:lnTo>
                  <a:lnTo>
                    <a:pt x="112522" y="679831"/>
                  </a:lnTo>
                  <a:lnTo>
                    <a:pt x="98044" y="636524"/>
                  </a:lnTo>
                  <a:lnTo>
                    <a:pt x="85090" y="592582"/>
                  </a:lnTo>
                  <a:lnTo>
                    <a:pt x="73787" y="548132"/>
                  </a:lnTo>
                  <a:lnTo>
                    <a:pt x="64008" y="502920"/>
                  </a:lnTo>
                  <a:lnTo>
                    <a:pt x="55753" y="457327"/>
                  </a:lnTo>
                  <a:lnTo>
                    <a:pt x="49276" y="411607"/>
                  </a:lnTo>
                  <a:lnTo>
                    <a:pt x="48234" y="398335"/>
                  </a:lnTo>
                  <a:lnTo>
                    <a:pt x="76073" y="396748"/>
                  </a:lnTo>
                  <a:lnTo>
                    <a:pt x="68503" y="375920"/>
                  </a:lnTo>
                  <a:lnTo>
                    <a:pt x="30861" y="272161"/>
                  </a:lnTo>
                  <a:lnTo>
                    <a:pt x="0" y="401066"/>
                  </a:lnTo>
                  <a:lnTo>
                    <a:pt x="28448" y="399453"/>
                  </a:lnTo>
                  <a:lnTo>
                    <a:pt x="29591" y="413131"/>
                  </a:lnTo>
                  <a:lnTo>
                    <a:pt x="36068" y="459994"/>
                  </a:lnTo>
                  <a:lnTo>
                    <a:pt x="44450" y="506476"/>
                  </a:lnTo>
                  <a:lnTo>
                    <a:pt x="54483" y="552323"/>
                  </a:lnTo>
                  <a:lnTo>
                    <a:pt x="65913" y="597535"/>
                  </a:lnTo>
                  <a:lnTo>
                    <a:pt x="79121" y="642112"/>
                  </a:lnTo>
                  <a:lnTo>
                    <a:pt x="93599" y="686054"/>
                  </a:lnTo>
                  <a:lnTo>
                    <a:pt x="109728" y="729234"/>
                  </a:lnTo>
                  <a:lnTo>
                    <a:pt x="127000" y="771271"/>
                  </a:lnTo>
                  <a:lnTo>
                    <a:pt x="145796" y="812419"/>
                  </a:lnTo>
                  <a:lnTo>
                    <a:pt x="165735" y="852424"/>
                  </a:lnTo>
                  <a:lnTo>
                    <a:pt x="186817" y="891286"/>
                  </a:lnTo>
                  <a:lnTo>
                    <a:pt x="209156" y="928878"/>
                  </a:lnTo>
                  <a:lnTo>
                    <a:pt x="232410" y="965073"/>
                  </a:lnTo>
                  <a:lnTo>
                    <a:pt x="256667" y="999871"/>
                  </a:lnTo>
                  <a:lnTo>
                    <a:pt x="281940" y="1033018"/>
                  </a:lnTo>
                  <a:lnTo>
                    <a:pt x="307975" y="1064514"/>
                  </a:lnTo>
                  <a:lnTo>
                    <a:pt x="335026" y="1094359"/>
                  </a:lnTo>
                  <a:lnTo>
                    <a:pt x="362712" y="1122299"/>
                  </a:lnTo>
                  <a:lnTo>
                    <a:pt x="391160" y="1148334"/>
                  </a:lnTo>
                  <a:lnTo>
                    <a:pt x="449834" y="1194308"/>
                  </a:lnTo>
                  <a:lnTo>
                    <a:pt x="495554" y="1223137"/>
                  </a:lnTo>
                  <a:lnTo>
                    <a:pt x="542036" y="1246632"/>
                  </a:lnTo>
                  <a:lnTo>
                    <a:pt x="589534" y="1264412"/>
                  </a:lnTo>
                  <a:lnTo>
                    <a:pt x="637540" y="1276223"/>
                  </a:lnTo>
                  <a:lnTo>
                    <a:pt x="685927" y="1281811"/>
                  </a:lnTo>
                  <a:lnTo>
                    <a:pt x="707644" y="1282319"/>
                  </a:lnTo>
                  <a:lnTo>
                    <a:pt x="712089" y="1278001"/>
                  </a:lnTo>
                  <a:lnTo>
                    <a:pt x="712216" y="1272540"/>
                  </a:lnTo>
                  <a:lnTo>
                    <a:pt x="712470" y="1267079"/>
                  </a:lnTo>
                  <a:close/>
                </a:path>
                <a:path w="2897504" h="1282700">
                  <a:moveTo>
                    <a:pt x="1897087" y="452577"/>
                  </a:moveTo>
                  <a:lnTo>
                    <a:pt x="1896948" y="451358"/>
                  </a:lnTo>
                  <a:lnTo>
                    <a:pt x="1896745" y="449326"/>
                  </a:lnTo>
                  <a:lnTo>
                    <a:pt x="1896745" y="448691"/>
                  </a:lnTo>
                  <a:lnTo>
                    <a:pt x="1896491" y="448056"/>
                  </a:lnTo>
                  <a:lnTo>
                    <a:pt x="1896364" y="447421"/>
                  </a:lnTo>
                  <a:lnTo>
                    <a:pt x="1891449" y="431673"/>
                  </a:lnTo>
                  <a:lnTo>
                    <a:pt x="1889633" y="425831"/>
                  </a:lnTo>
                  <a:lnTo>
                    <a:pt x="1889379" y="425196"/>
                  </a:lnTo>
                  <a:lnTo>
                    <a:pt x="1889252" y="424688"/>
                  </a:lnTo>
                  <a:lnTo>
                    <a:pt x="1882508" y="411734"/>
                  </a:lnTo>
                  <a:lnTo>
                    <a:pt x="1860931" y="379095"/>
                  </a:lnTo>
                  <a:lnTo>
                    <a:pt x="1816989" y="335788"/>
                  </a:lnTo>
                  <a:lnTo>
                    <a:pt x="1758188" y="293878"/>
                  </a:lnTo>
                  <a:lnTo>
                    <a:pt x="1723644" y="273431"/>
                  </a:lnTo>
                  <a:lnTo>
                    <a:pt x="1685798" y="253619"/>
                  </a:lnTo>
                  <a:lnTo>
                    <a:pt x="1644777" y="234061"/>
                  </a:lnTo>
                  <a:lnTo>
                    <a:pt x="1600835" y="215138"/>
                  </a:lnTo>
                  <a:lnTo>
                    <a:pt x="1553845" y="196596"/>
                  </a:lnTo>
                  <a:lnTo>
                    <a:pt x="1504188" y="178689"/>
                  </a:lnTo>
                  <a:lnTo>
                    <a:pt x="1451991" y="161544"/>
                  </a:lnTo>
                  <a:lnTo>
                    <a:pt x="1397381" y="144907"/>
                  </a:lnTo>
                  <a:lnTo>
                    <a:pt x="1340358" y="128905"/>
                  </a:lnTo>
                  <a:lnTo>
                    <a:pt x="1281176" y="113665"/>
                  </a:lnTo>
                  <a:lnTo>
                    <a:pt x="1220089" y="99187"/>
                  </a:lnTo>
                  <a:lnTo>
                    <a:pt x="1156970" y="85598"/>
                  </a:lnTo>
                  <a:lnTo>
                    <a:pt x="1092327" y="72771"/>
                  </a:lnTo>
                  <a:lnTo>
                    <a:pt x="1025779" y="60833"/>
                  </a:lnTo>
                  <a:lnTo>
                    <a:pt x="888873" y="39878"/>
                  </a:lnTo>
                  <a:lnTo>
                    <a:pt x="747395" y="22987"/>
                  </a:lnTo>
                  <a:lnTo>
                    <a:pt x="602361" y="10541"/>
                  </a:lnTo>
                  <a:lnTo>
                    <a:pt x="455041" y="2794"/>
                  </a:lnTo>
                  <a:lnTo>
                    <a:pt x="301371" y="0"/>
                  </a:lnTo>
                  <a:lnTo>
                    <a:pt x="296926" y="4445"/>
                  </a:lnTo>
                  <a:lnTo>
                    <a:pt x="296672" y="15367"/>
                  </a:lnTo>
                  <a:lnTo>
                    <a:pt x="301117" y="19812"/>
                  </a:lnTo>
                  <a:lnTo>
                    <a:pt x="454787" y="22606"/>
                  </a:lnTo>
                  <a:lnTo>
                    <a:pt x="601345" y="30353"/>
                  </a:lnTo>
                  <a:lnTo>
                    <a:pt x="745744" y="42799"/>
                  </a:lnTo>
                  <a:lnTo>
                    <a:pt x="886587" y="59563"/>
                  </a:lnTo>
                  <a:lnTo>
                    <a:pt x="1022858" y="80391"/>
                  </a:lnTo>
                  <a:lnTo>
                    <a:pt x="1088771" y="92329"/>
                  </a:lnTo>
                  <a:lnTo>
                    <a:pt x="1153160" y="105029"/>
                  </a:lnTo>
                  <a:lnTo>
                    <a:pt x="1215898" y="118618"/>
                  </a:lnTo>
                  <a:lnTo>
                    <a:pt x="1276604" y="132969"/>
                  </a:lnTo>
                  <a:lnTo>
                    <a:pt x="1335405" y="148082"/>
                  </a:lnTo>
                  <a:lnTo>
                    <a:pt x="1391920" y="163957"/>
                  </a:lnTo>
                  <a:lnTo>
                    <a:pt x="1446276" y="180467"/>
                  </a:lnTo>
                  <a:lnTo>
                    <a:pt x="1498092" y="197612"/>
                  </a:lnTo>
                  <a:lnTo>
                    <a:pt x="1547114" y="215265"/>
                  </a:lnTo>
                  <a:lnTo>
                    <a:pt x="1593469" y="233553"/>
                  </a:lnTo>
                  <a:lnTo>
                    <a:pt x="1636903" y="252349"/>
                  </a:lnTo>
                  <a:lnTo>
                    <a:pt x="1677289" y="271526"/>
                  </a:lnTo>
                  <a:lnTo>
                    <a:pt x="1714500" y="291084"/>
                  </a:lnTo>
                  <a:lnTo>
                    <a:pt x="1748155" y="310896"/>
                  </a:lnTo>
                  <a:lnTo>
                    <a:pt x="1804924" y="351409"/>
                  </a:lnTo>
                  <a:lnTo>
                    <a:pt x="1846326" y="392557"/>
                  </a:lnTo>
                  <a:lnTo>
                    <a:pt x="1860816" y="413004"/>
                  </a:lnTo>
                  <a:lnTo>
                    <a:pt x="1871027" y="432739"/>
                  </a:lnTo>
                  <a:lnTo>
                    <a:pt x="1871218" y="433324"/>
                  </a:lnTo>
                  <a:lnTo>
                    <a:pt x="1877187" y="452577"/>
                  </a:lnTo>
                  <a:lnTo>
                    <a:pt x="1897087" y="452577"/>
                  </a:lnTo>
                  <a:close/>
                </a:path>
                <a:path w="2897504" h="1282700">
                  <a:moveTo>
                    <a:pt x="2897251" y="933704"/>
                  </a:moveTo>
                  <a:lnTo>
                    <a:pt x="2771775" y="890905"/>
                  </a:lnTo>
                  <a:lnTo>
                    <a:pt x="2770695" y="918819"/>
                  </a:lnTo>
                  <a:lnTo>
                    <a:pt x="2756789" y="918083"/>
                  </a:lnTo>
                  <a:lnTo>
                    <a:pt x="2710434" y="913638"/>
                  </a:lnTo>
                  <a:lnTo>
                    <a:pt x="2664333" y="908050"/>
                  </a:lnTo>
                  <a:lnTo>
                    <a:pt x="2618740" y="901192"/>
                  </a:lnTo>
                  <a:lnTo>
                    <a:pt x="2573655" y="893445"/>
                  </a:lnTo>
                  <a:lnTo>
                    <a:pt x="2529332" y="884428"/>
                  </a:lnTo>
                  <a:lnTo>
                    <a:pt x="2485644" y="874649"/>
                  </a:lnTo>
                  <a:lnTo>
                    <a:pt x="2442845" y="863727"/>
                  </a:lnTo>
                  <a:lnTo>
                    <a:pt x="2400935" y="851916"/>
                  </a:lnTo>
                  <a:lnTo>
                    <a:pt x="2360041" y="839216"/>
                  </a:lnTo>
                  <a:lnTo>
                    <a:pt x="2320290" y="825754"/>
                  </a:lnTo>
                  <a:lnTo>
                    <a:pt x="2281682" y="811403"/>
                  </a:lnTo>
                  <a:lnTo>
                    <a:pt x="2244344" y="796417"/>
                  </a:lnTo>
                  <a:lnTo>
                    <a:pt x="2208530" y="780669"/>
                  </a:lnTo>
                  <a:lnTo>
                    <a:pt x="2174113" y="764159"/>
                  </a:lnTo>
                  <a:lnTo>
                    <a:pt x="2110232" y="729615"/>
                  </a:lnTo>
                  <a:lnTo>
                    <a:pt x="2053336" y="692785"/>
                  </a:lnTo>
                  <a:lnTo>
                    <a:pt x="2004314" y="654431"/>
                  </a:lnTo>
                  <a:lnTo>
                    <a:pt x="1973072" y="624713"/>
                  </a:lnTo>
                  <a:lnTo>
                    <a:pt x="1947037" y="594487"/>
                  </a:lnTo>
                  <a:lnTo>
                    <a:pt x="1920748" y="553847"/>
                  </a:lnTo>
                  <a:lnTo>
                    <a:pt x="1904619" y="512953"/>
                  </a:lnTo>
                  <a:lnTo>
                    <a:pt x="1899031" y="470916"/>
                  </a:lnTo>
                  <a:lnTo>
                    <a:pt x="1897164" y="453390"/>
                  </a:lnTo>
                  <a:lnTo>
                    <a:pt x="1877441" y="453390"/>
                  </a:lnTo>
                  <a:lnTo>
                    <a:pt x="1877263" y="453390"/>
                  </a:lnTo>
                  <a:lnTo>
                    <a:pt x="1879346" y="473075"/>
                  </a:lnTo>
                  <a:lnTo>
                    <a:pt x="1885315" y="517525"/>
                  </a:lnTo>
                  <a:lnTo>
                    <a:pt x="1902968" y="562610"/>
                  </a:lnTo>
                  <a:lnTo>
                    <a:pt x="1923034" y="595503"/>
                  </a:lnTo>
                  <a:lnTo>
                    <a:pt x="1948688" y="627634"/>
                  </a:lnTo>
                  <a:lnTo>
                    <a:pt x="1990852" y="669036"/>
                  </a:lnTo>
                  <a:lnTo>
                    <a:pt x="2041525" y="708787"/>
                  </a:lnTo>
                  <a:lnTo>
                    <a:pt x="2099818" y="746506"/>
                  </a:lnTo>
                  <a:lnTo>
                    <a:pt x="2165096" y="781812"/>
                  </a:lnTo>
                  <a:lnTo>
                    <a:pt x="2200021" y="798449"/>
                  </a:lnTo>
                  <a:lnTo>
                    <a:pt x="2236343" y="814578"/>
                  </a:lnTo>
                  <a:lnTo>
                    <a:pt x="2274316" y="829818"/>
                  </a:lnTo>
                  <a:lnTo>
                    <a:pt x="2313305" y="844423"/>
                  </a:lnTo>
                  <a:lnTo>
                    <a:pt x="2353691" y="858012"/>
                  </a:lnTo>
                  <a:lnTo>
                    <a:pt x="2395093" y="870839"/>
                  </a:lnTo>
                  <a:lnTo>
                    <a:pt x="2437384" y="882777"/>
                  </a:lnTo>
                  <a:lnTo>
                    <a:pt x="2480818" y="893826"/>
                  </a:lnTo>
                  <a:lnTo>
                    <a:pt x="2525014" y="903859"/>
                  </a:lnTo>
                  <a:lnTo>
                    <a:pt x="2569845" y="912749"/>
                  </a:lnTo>
                  <a:lnTo>
                    <a:pt x="2615438" y="920750"/>
                  </a:lnTo>
                  <a:lnTo>
                    <a:pt x="2661412" y="927608"/>
                  </a:lnTo>
                  <a:lnTo>
                    <a:pt x="2708021" y="933323"/>
                  </a:lnTo>
                  <a:lnTo>
                    <a:pt x="2754884" y="937768"/>
                  </a:lnTo>
                  <a:lnTo>
                    <a:pt x="2769933" y="938606"/>
                  </a:lnTo>
                  <a:lnTo>
                    <a:pt x="2768854" y="966978"/>
                  </a:lnTo>
                  <a:lnTo>
                    <a:pt x="2874213" y="939673"/>
                  </a:lnTo>
                  <a:lnTo>
                    <a:pt x="2897251" y="933704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15132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5" dirty="0"/>
              <a:t>R</a:t>
            </a:r>
            <a:r>
              <a:rPr sz="3700" spc="-35" dirty="0"/>
              <a:t>e</a:t>
            </a:r>
            <a:r>
              <a:rPr sz="3700" spc="-30" dirty="0"/>
              <a:t>ad</a:t>
            </a:r>
            <a:r>
              <a:rPr sz="3700" spc="-5" dirty="0"/>
              <a:t>i</a:t>
            </a:r>
            <a:r>
              <a:rPr sz="3700" spc="-45" dirty="0"/>
              <a:t>n</a:t>
            </a:r>
            <a:r>
              <a:rPr sz="3700" spc="-5" dirty="0"/>
              <a:t>g</a:t>
            </a:r>
            <a:endParaRPr sz="3700"/>
          </a:p>
        </p:txBody>
      </p:sp>
      <p:sp>
        <p:nvSpPr>
          <p:cNvPr id="14" name="object 14"/>
          <p:cNvSpPr txBox="1"/>
          <p:nvPr/>
        </p:nvSpPr>
        <p:spPr>
          <a:xfrm>
            <a:off x="535940" y="684726"/>
            <a:ext cx="6413500" cy="249745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P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2800" spc="-70" dirty="0">
                <a:solidFill>
                  <a:srgbClr val="7E7E7E"/>
                </a:solidFill>
                <a:latin typeface="Calibri Light"/>
                <a:cs typeface="Calibri Light"/>
              </a:rPr>
              <a:t>r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a</a:t>
            </a:r>
            <a:r>
              <a:rPr sz="2800" spc="-45" dirty="0">
                <a:solidFill>
                  <a:srgbClr val="7E7E7E"/>
                </a:solidFill>
                <a:latin typeface="Calibri Light"/>
                <a:cs typeface="Calibri Light"/>
              </a:rPr>
              <a:t>me</a:t>
            </a:r>
            <a:r>
              <a:rPr sz="2800" spc="-50" dirty="0">
                <a:solidFill>
                  <a:srgbClr val="7E7E7E"/>
                </a:solidFill>
                <a:latin typeface="Calibri Light"/>
                <a:cs typeface="Calibri Light"/>
              </a:rPr>
              <a:t>t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r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s</a:t>
            </a:r>
            <a:r>
              <a:rPr sz="28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R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,</a:t>
            </a: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60" dirty="0">
                <a:solidFill>
                  <a:srgbClr val="7E7E7E"/>
                </a:solidFill>
                <a:latin typeface="Calibri Light"/>
                <a:cs typeface="Calibri Light"/>
              </a:rPr>
              <a:t>W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,</a:t>
            </a: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N</a:t>
            </a:r>
            <a:endParaRPr sz="28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4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5" dirty="0">
                <a:latin typeface="Calibri Light"/>
                <a:cs typeface="Calibri Light"/>
              </a:rPr>
              <a:t>An arbitrary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node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acts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coordinator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42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  <a:tab pos="785495" algn="l"/>
              </a:tabLst>
            </a:pPr>
            <a:r>
              <a:rPr sz="2400" spc="-5" dirty="0">
                <a:latin typeface="Calibri Light"/>
                <a:cs typeface="Calibri Light"/>
              </a:rPr>
              <a:t>N:	</a:t>
            </a:r>
            <a:r>
              <a:rPr sz="2400" dirty="0">
                <a:latin typeface="Calibri Light"/>
                <a:cs typeface="Calibri Light"/>
              </a:rPr>
              <a:t>number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replicas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  <a:tab pos="753110" algn="l"/>
              </a:tabLst>
            </a:pPr>
            <a:r>
              <a:rPr sz="2400" spc="-5" dirty="0">
                <a:latin typeface="Calibri Light"/>
                <a:cs typeface="Calibri Light"/>
              </a:rPr>
              <a:t>R:	</a:t>
            </a:r>
            <a:r>
              <a:rPr sz="2400" dirty="0">
                <a:latin typeface="Calibri Light"/>
                <a:cs typeface="Calibri Light"/>
              </a:rPr>
              <a:t>number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 </a:t>
            </a:r>
            <a:r>
              <a:rPr sz="2400" dirty="0">
                <a:latin typeface="Calibri Light"/>
                <a:cs typeface="Calibri Light"/>
              </a:rPr>
              <a:t>nodes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that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need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to </a:t>
            </a:r>
            <a:r>
              <a:rPr sz="2400" spc="-10" dirty="0">
                <a:latin typeface="Calibri Light"/>
                <a:cs typeface="Calibri Light"/>
              </a:rPr>
              <a:t>confirm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read</a:t>
            </a:r>
            <a:endParaRPr sz="24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400" spc="-10" dirty="0">
                <a:latin typeface="Calibri Light"/>
                <a:cs typeface="Calibri Light"/>
              </a:rPr>
              <a:t>W: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number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nodes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that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need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to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confirm </a:t>
            </a:r>
            <a:r>
              <a:rPr sz="2400" dirty="0">
                <a:latin typeface="Calibri Light"/>
                <a:cs typeface="Calibri Light"/>
              </a:rPr>
              <a:t>a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write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9543" y="5401055"/>
            <a:ext cx="721360" cy="908685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33019" rIns="0" bIns="0" rtlCol="0">
            <a:spAutoFit/>
          </a:bodyPr>
          <a:lstStyle/>
          <a:p>
            <a:pPr marL="92710" marR="245745" algn="just">
              <a:lnSpc>
                <a:spcPct val="100000"/>
              </a:lnSpc>
              <a:spcBef>
                <a:spcPts val="259"/>
              </a:spcBef>
            </a:pPr>
            <a:r>
              <a:rPr sz="1800" spc="-10" dirty="0">
                <a:latin typeface="Consolas"/>
                <a:cs typeface="Consolas"/>
              </a:rPr>
              <a:t>N=3  R=2  W=1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6109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N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(Replicas),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W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(Write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Acks),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R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(Read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Acks)</a:t>
            </a:r>
            <a:endParaRPr sz="27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0386" y="1957403"/>
          <a:ext cx="5153024" cy="75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97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D2DFEE"/>
                        </a:buClr>
                        <a:buFont typeface="Verdana"/>
                        <a:buChar char="◦"/>
                        <a:tabLst>
                          <a:tab pos="260350" algn="l"/>
                        </a:tabLst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𝑅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+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𝑊</a:t>
                      </a:r>
                      <a:r>
                        <a:rPr sz="2300" spc="1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latin typeface="Cambria Math"/>
                          <a:cs typeface="Cambria Math"/>
                        </a:rPr>
                        <a:t>≤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760095" algn="l"/>
                        </a:tabLst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300" spc="1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latin typeface="Cambria Math"/>
                          <a:cs typeface="Cambria Math"/>
                        </a:rPr>
                        <a:t>⇒	</a:t>
                      </a:r>
                      <a:r>
                        <a:rPr sz="2300" dirty="0">
                          <a:latin typeface="Calibri Light"/>
                          <a:cs typeface="Calibri Light"/>
                        </a:rPr>
                        <a:t>No</a:t>
                      </a:r>
                      <a:r>
                        <a:rPr sz="230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300" spc="-15" dirty="0">
                          <a:latin typeface="Calibri Light"/>
                          <a:cs typeface="Calibri Light"/>
                        </a:rPr>
                        <a:t>guarantee</a:t>
                      </a:r>
                      <a:endParaRPr sz="2300">
                        <a:latin typeface="Calibri Light"/>
                        <a:cs typeface="Calibri Light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7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D2DFEE"/>
                        </a:buClr>
                        <a:buFont typeface="Verdana"/>
                        <a:buChar char="◦"/>
                        <a:tabLst>
                          <a:tab pos="260350" algn="l"/>
                        </a:tabLst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𝑅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+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𝑊</a:t>
                      </a:r>
                      <a:r>
                        <a:rPr sz="2300" spc="1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latin typeface="Cambria Math"/>
                          <a:cs typeface="Cambria Math"/>
                        </a:rPr>
                        <a:t>&gt;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00" dirty="0"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300" spc="1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latin typeface="Cambria Math"/>
                          <a:cs typeface="Cambria Math"/>
                        </a:rPr>
                        <a:t>⇒</a:t>
                      </a:r>
                      <a:r>
                        <a:rPr sz="2300" spc="-2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spc="-10" dirty="0">
                          <a:latin typeface="Calibri Light"/>
                          <a:cs typeface="Calibri Light"/>
                        </a:rPr>
                        <a:t>newest</a:t>
                      </a:r>
                      <a:r>
                        <a:rPr sz="23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300" spc="-15" dirty="0">
                          <a:latin typeface="Calibri Light"/>
                          <a:cs typeface="Calibri Light"/>
                        </a:rPr>
                        <a:t>version</a:t>
                      </a:r>
                      <a:r>
                        <a:rPr sz="230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2300" dirty="0">
                          <a:latin typeface="Calibri Light"/>
                          <a:cs typeface="Calibri Light"/>
                        </a:rPr>
                        <a:t>included</a:t>
                      </a:r>
                      <a:endParaRPr sz="23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94818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Quorums</a:t>
            </a:r>
            <a:endParaRPr sz="41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3608" y="3818382"/>
          <a:ext cx="3228974" cy="146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90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solidFill>
                      <a:srgbClr val="D3ECB9"/>
                    </a:solidFill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D3ECB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C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D3ECB9"/>
                    </a:solidFill>
                  </a:tcPr>
                </a:tc>
                <a:tc>
                  <a:txBody>
                    <a:bodyPr/>
                    <a:lstStyle/>
                    <a:p>
                      <a:pPr marL="4965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2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57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E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F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J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K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99109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L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683513" y="3457828"/>
            <a:ext cx="3232785" cy="1822450"/>
            <a:chOff x="683513" y="3457828"/>
            <a:chExt cx="3232785" cy="1822450"/>
          </a:xfrm>
        </p:grpSpPr>
        <p:sp>
          <p:nvSpPr>
            <p:cNvPr id="7" name="object 7"/>
            <p:cNvSpPr/>
            <p:nvPr/>
          </p:nvSpPr>
          <p:spPr>
            <a:xfrm>
              <a:off x="683513" y="3801617"/>
              <a:ext cx="3232785" cy="1478280"/>
            </a:xfrm>
            <a:custGeom>
              <a:avLst/>
              <a:gdLst/>
              <a:ahLst/>
              <a:cxnLst/>
              <a:rect l="l" t="t" r="r" b="b"/>
              <a:pathLst>
                <a:path w="3232785" h="1478279">
                  <a:moveTo>
                    <a:pt x="1825752" y="0"/>
                  </a:moveTo>
                  <a:lnTo>
                    <a:pt x="1825752" y="528700"/>
                  </a:lnTo>
                  <a:lnTo>
                    <a:pt x="0" y="528700"/>
                  </a:lnTo>
                  <a:lnTo>
                    <a:pt x="0" y="1478279"/>
                  </a:lnTo>
                  <a:lnTo>
                    <a:pt x="3232404" y="1478279"/>
                  </a:lnTo>
                  <a:lnTo>
                    <a:pt x="3232404" y="21589"/>
                  </a:lnTo>
                  <a:lnTo>
                    <a:pt x="1825752" y="0"/>
                  </a:lnTo>
                  <a:close/>
                </a:path>
              </a:pathLst>
            </a:custGeom>
            <a:solidFill>
              <a:srgbClr val="C07A8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3876" y="3457828"/>
              <a:ext cx="2449195" cy="415925"/>
            </a:xfrm>
            <a:custGeom>
              <a:avLst/>
              <a:gdLst/>
              <a:ahLst/>
              <a:cxnLst/>
              <a:rect l="l" t="t" r="r" b="b"/>
              <a:pathLst>
                <a:path w="2449195" h="415925">
                  <a:moveTo>
                    <a:pt x="79883" y="313690"/>
                  </a:moveTo>
                  <a:lnTo>
                    <a:pt x="77089" y="315849"/>
                  </a:lnTo>
                  <a:lnTo>
                    <a:pt x="0" y="378079"/>
                  </a:lnTo>
                  <a:lnTo>
                    <a:pt x="92075" y="414528"/>
                  </a:lnTo>
                  <a:lnTo>
                    <a:pt x="95377" y="415925"/>
                  </a:lnTo>
                  <a:lnTo>
                    <a:pt x="99060" y="414274"/>
                  </a:lnTo>
                  <a:lnTo>
                    <a:pt x="100330" y="410972"/>
                  </a:lnTo>
                  <a:lnTo>
                    <a:pt x="101600" y="407797"/>
                  </a:lnTo>
                  <a:lnTo>
                    <a:pt x="100076" y="404114"/>
                  </a:lnTo>
                  <a:lnTo>
                    <a:pt x="96774" y="402717"/>
                  </a:lnTo>
                  <a:lnTo>
                    <a:pt x="45296" y="382397"/>
                  </a:lnTo>
                  <a:lnTo>
                    <a:pt x="13335" y="382397"/>
                  </a:lnTo>
                  <a:lnTo>
                    <a:pt x="11430" y="369951"/>
                  </a:lnTo>
                  <a:lnTo>
                    <a:pt x="34621" y="366428"/>
                  </a:lnTo>
                  <a:lnTo>
                    <a:pt x="85090" y="325755"/>
                  </a:lnTo>
                  <a:lnTo>
                    <a:pt x="87757" y="323469"/>
                  </a:lnTo>
                  <a:lnTo>
                    <a:pt x="88265" y="319532"/>
                  </a:lnTo>
                  <a:lnTo>
                    <a:pt x="83820" y="314071"/>
                  </a:lnTo>
                  <a:lnTo>
                    <a:pt x="79883" y="313690"/>
                  </a:lnTo>
                  <a:close/>
                </a:path>
                <a:path w="2449195" h="415925">
                  <a:moveTo>
                    <a:pt x="34621" y="366428"/>
                  </a:moveTo>
                  <a:lnTo>
                    <a:pt x="11430" y="369951"/>
                  </a:lnTo>
                  <a:lnTo>
                    <a:pt x="13335" y="382397"/>
                  </a:lnTo>
                  <a:lnTo>
                    <a:pt x="21695" y="381127"/>
                  </a:lnTo>
                  <a:lnTo>
                    <a:pt x="16383" y="381127"/>
                  </a:lnTo>
                  <a:lnTo>
                    <a:pt x="14732" y="370332"/>
                  </a:lnTo>
                  <a:lnTo>
                    <a:pt x="29777" y="370332"/>
                  </a:lnTo>
                  <a:lnTo>
                    <a:pt x="34621" y="366428"/>
                  </a:lnTo>
                  <a:close/>
                </a:path>
                <a:path w="2449195" h="415925">
                  <a:moveTo>
                    <a:pt x="36415" y="378891"/>
                  </a:moveTo>
                  <a:lnTo>
                    <a:pt x="13335" y="382397"/>
                  </a:lnTo>
                  <a:lnTo>
                    <a:pt x="45296" y="382397"/>
                  </a:lnTo>
                  <a:lnTo>
                    <a:pt x="36415" y="378891"/>
                  </a:lnTo>
                  <a:close/>
                </a:path>
                <a:path w="2449195" h="415925">
                  <a:moveTo>
                    <a:pt x="14732" y="370332"/>
                  </a:moveTo>
                  <a:lnTo>
                    <a:pt x="16383" y="381127"/>
                  </a:lnTo>
                  <a:lnTo>
                    <a:pt x="24831" y="374318"/>
                  </a:lnTo>
                  <a:lnTo>
                    <a:pt x="14732" y="370332"/>
                  </a:lnTo>
                  <a:close/>
                </a:path>
                <a:path w="2449195" h="415925">
                  <a:moveTo>
                    <a:pt x="24831" y="374318"/>
                  </a:moveTo>
                  <a:lnTo>
                    <a:pt x="16383" y="381127"/>
                  </a:lnTo>
                  <a:lnTo>
                    <a:pt x="21695" y="381127"/>
                  </a:lnTo>
                  <a:lnTo>
                    <a:pt x="36415" y="378891"/>
                  </a:lnTo>
                  <a:lnTo>
                    <a:pt x="24831" y="374318"/>
                  </a:lnTo>
                  <a:close/>
                </a:path>
                <a:path w="2449195" h="415925">
                  <a:moveTo>
                    <a:pt x="2446909" y="0"/>
                  </a:moveTo>
                  <a:lnTo>
                    <a:pt x="34621" y="366428"/>
                  </a:lnTo>
                  <a:lnTo>
                    <a:pt x="24831" y="374318"/>
                  </a:lnTo>
                  <a:lnTo>
                    <a:pt x="36415" y="378891"/>
                  </a:lnTo>
                  <a:lnTo>
                    <a:pt x="2448814" y="12446"/>
                  </a:lnTo>
                  <a:lnTo>
                    <a:pt x="2446909" y="0"/>
                  </a:lnTo>
                  <a:close/>
                </a:path>
                <a:path w="2449195" h="415925">
                  <a:moveTo>
                    <a:pt x="29777" y="370332"/>
                  </a:moveTo>
                  <a:lnTo>
                    <a:pt x="14732" y="370332"/>
                  </a:lnTo>
                  <a:lnTo>
                    <a:pt x="24831" y="374318"/>
                  </a:lnTo>
                  <a:lnTo>
                    <a:pt x="29777" y="370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3548" y="5403291"/>
            <a:ext cx="2105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N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=</a:t>
            </a:r>
            <a:r>
              <a:rPr sz="1600" dirty="0">
                <a:latin typeface="Tahoma"/>
                <a:cs typeface="Tahoma"/>
              </a:rPr>
              <a:t> 12,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R = 3,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W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= </a:t>
            </a:r>
            <a:r>
              <a:rPr sz="1600" dirty="0">
                <a:latin typeface="Tahoma"/>
                <a:cs typeface="Tahoma"/>
              </a:rPr>
              <a:t>10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6040" y="3866845"/>
            <a:ext cx="147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0694" y="3866845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B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5093" y="3866845"/>
            <a:ext cx="147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C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9875" y="3866845"/>
            <a:ext cx="163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6040" y="4355084"/>
            <a:ext cx="139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0694" y="4355084"/>
            <a:ext cx="131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F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5093" y="4355084"/>
            <a:ext cx="161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G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9875" y="4355084"/>
            <a:ext cx="162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H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6040" y="4964684"/>
            <a:ext cx="101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9875" y="4964684"/>
            <a:ext cx="126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5873" y="4964684"/>
            <a:ext cx="197231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95"/>
              </a:spcBef>
              <a:tabLst>
                <a:tab pos="930910" algn="l"/>
              </a:tabLst>
            </a:pPr>
            <a:r>
              <a:rPr sz="1600" spc="-5" dirty="0">
                <a:latin typeface="Tahoma"/>
                <a:cs typeface="Tahoma"/>
              </a:rPr>
              <a:t>J	K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1600" spc="-5" dirty="0">
                <a:latin typeface="Tahoma"/>
                <a:cs typeface="Tahoma"/>
              </a:rPr>
              <a:t>N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= </a:t>
            </a:r>
            <a:r>
              <a:rPr sz="1600" dirty="0">
                <a:latin typeface="Tahoma"/>
                <a:cs typeface="Tahoma"/>
              </a:rPr>
              <a:t>12,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R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=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65" dirty="0">
                <a:latin typeface="Tahoma"/>
                <a:cs typeface="Tahoma"/>
              </a:rPr>
              <a:t>7,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W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= 6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42915" y="3791711"/>
            <a:ext cx="3243580" cy="1882139"/>
            <a:chOff x="5042915" y="3791711"/>
            <a:chExt cx="3243580" cy="1882139"/>
          </a:xfrm>
        </p:grpSpPr>
        <p:sp>
          <p:nvSpPr>
            <p:cNvPr id="22" name="object 22"/>
            <p:cNvSpPr/>
            <p:nvPr/>
          </p:nvSpPr>
          <p:spPr>
            <a:xfrm>
              <a:off x="5054345" y="3801617"/>
              <a:ext cx="3221990" cy="949960"/>
            </a:xfrm>
            <a:custGeom>
              <a:avLst/>
              <a:gdLst/>
              <a:ahLst/>
              <a:cxnLst/>
              <a:rect l="l" t="t" r="r" b="b"/>
              <a:pathLst>
                <a:path w="3221990" h="949960">
                  <a:moveTo>
                    <a:pt x="2324100" y="0"/>
                  </a:moveTo>
                  <a:lnTo>
                    <a:pt x="0" y="21589"/>
                  </a:lnTo>
                  <a:lnTo>
                    <a:pt x="0" y="949451"/>
                  </a:lnTo>
                  <a:lnTo>
                    <a:pt x="3221735" y="949451"/>
                  </a:lnTo>
                  <a:lnTo>
                    <a:pt x="3221735" y="582675"/>
                  </a:lnTo>
                  <a:lnTo>
                    <a:pt x="2324100" y="582675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92D05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54345" y="3801617"/>
              <a:ext cx="3221990" cy="949960"/>
            </a:xfrm>
            <a:custGeom>
              <a:avLst/>
              <a:gdLst/>
              <a:ahLst/>
              <a:cxnLst/>
              <a:rect l="l" t="t" r="r" b="b"/>
              <a:pathLst>
                <a:path w="3221990" h="949960">
                  <a:moveTo>
                    <a:pt x="0" y="21589"/>
                  </a:moveTo>
                  <a:lnTo>
                    <a:pt x="0" y="949451"/>
                  </a:lnTo>
                  <a:lnTo>
                    <a:pt x="3221735" y="949451"/>
                  </a:lnTo>
                  <a:lnTo>
                    <a:pt x="3221735" y="582675"/>
                  </a:lnTo>
                  <a:lnTo>
                    <a:pt x="2324100" y="582675"/>
                  </a:lnTo>
                  <a:lnTo>
                    <a:pt x="2324100" y="0"/>
                  </a:lnTo>
                  <a:lnTo>
                    <a:pt x="0" y="2158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2821" y="3801617"/>
              <a:ext cx="3223260" cy="1564005"/>
            </a:xfrm>
            <a:custGeom>
              <a:avLst/>
              <a:gdLst/>
              <a:ahLst/>
              <a:cxnLst/>
              <a:rect l="l" t="t" r="r" b="b"/>
              <a:pathLst>
                <a:path w="3223259" h="1564004">
                  <a:moveTo>
                    <a:pt x="3223259" y="0"/>
                  </a:moveTo>
                  <a:lnTo>
                    <a:pt x="2824099" y="0"/>
                  </a:lnTo>
                  <a:lnTo>
                    <a:pt x="2824099" y="1089151"/>
                  </a:lnTo>
                  <a:lnTo>
                    <a:pt x="0" y="1089151"/>
                  </a:lnTo>
                  <a:lnTo>
                    <a:pt x="10032" y="1563623"/>
                  </a:lnTo>
                  <a:lnTo>
                    <a:pt x="3223259" y="1563623"/>
                  </a:lnTo>
                  <a:lnTo>
                    <a:pt x="3223259" y="0"/>
                  </a:lnTo>
                  <a:close/>
                </a:path>
              </a:pathLst>
            </a:custGeom>
            <a:solidFill>
              <a:srgbClr val="C07A8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2821" y="3801617"/>
              <a:ext cx="3223260" cy="1564005"/>
            </a:xfrm>
            <a:custGeom>
              <a:avLst/>
              <a:gdLst/>
              <a:ahLst/>
              <a:cxnLst/>
              <a:rect l="l" t="t" r="r" b="b"/>
              <a:pathLst>
                <a:path w="3223259" h="1564004">
                  <a:moveTo>
                    <a:pt x="0" y="1089151"/>
                  </a:moveTo>
                  <a:lnTo>
                    <a:pt x="2824099" y="1089151"/>
                  </a:lnTo>
                  <a:lnTo>
                    <a:pt x="2824099" y="0"/>
                  </a:lnTo>
                  <a:lnTo>
                    <a:pt x="3223259" y="0"/>
                  </a:lnTo>
                  <a:lnTo>
                    <a:pt x="3223259" y="1563623"/>
                  </a:lnTo>
                  <a:lnTo>
                    <a:pt x="10032" y="1563623"/>
                  </a:lnTo>
                  <a:lnTo>
                    <a:pt x="0" y="108915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82158" y="5247131"/>
              <a:ext cx="353695" cy="426720"/>
            </a:xfrm>
            <a:custGeom>
              <a:avLst/>
              <a:gdLst/>
              <a:ahLst/>
              <a:cxnLst/>
              <a:rect l="l" t="t" r="r" b="b"/>
              <a:pathLst>
                <a:path w="353695" h="426720">
                  <a:moveTo>
                    <a:pt x="337705" y="19356"/>
                  </a:moveTo>
                  <a:lnTo>
                    <a:pt x="325898" y="23702"/>
                  </a:lnTo>
                  <a:lnTo>
                    <a:pt x="0" y="418071"/>
                  </a:lnTo>
                  <a:lnTo>
                    <a:pt x="9905" y="426161"/>
                  </a:lnTo>
                  <a:lnTo>
                    <a:pt x="335642" y="31877"/>
                  </a:lnTo>
                  <a:lnTo>
                    <a:pt x="337705" y="19356"/>
                  </a:lnTo>
                  <a:close/>
                </a:path>
                <a:path w="353695" h="426720">
                  <a:moveTo>
                    <a:pt x="352780" y="5588"/>
                  </a:moveTo>
                  <a:lnTo>
                    <a:pt x="340867" y="5588"/>
                  </a:lnTo>
                  <a:lnTo>
                    <a:pt x="350646" y="13716"/>
                  </a:lnTo>
                  <a:lnTo>
                    <a:pt x="335642" y="31877"/>
                  </a:lnTo>
                  <a:lnTo>
                    <a:pt x="325119" y="95758"/>
                  </a:lnTo>
                  <a:lnTo>
                    <a:pt x="324612" y="99187"/>
                  </a:lnTo>
                  <a:lnTo>
                    <a:pt x="326898" y="102489"/>
                  </a:lnTo>
                  <a:lnTo>
                    <a:pt x="330453" y="102997"/>
                  </a:lnTo>
                  <a:lnTo>
                    <a:pt x="333882" y="103632"/>
                  </a:lnTo>
                  <a:lnTo>
                    <a:pt x="337185" y="101219"/>
                  </a:lnTo>
                  <a:lnTo>
                    <a:pt x="337692" y="97790"/>
                  </a:lnTo>
                  <a:lnTo>
                    <a:pt x="352780" y="5588"/>
                  </a:lnTo>
                  <a:close/>
                </a:path>
                <a:path w="353695" h="426720">
                  <a:moveTo>
                    <a:pt x="353694" y="0"/>
                  </a:moveTo>
                  <a:lnTo>
                    <a:pt x="260730" y="34163"/>
                  </a:lnTo>
                  <a:lnTo>
                    <a:pt x="257428" y="35433"/>
                  </a:lnTo>
                  <a:lnTo>
                    <a:pt x="255777" y="38989"/>
                  </a:lnTo>
                  <a:lnTo>
                    <a:pt x="256920" y="42291"/>
                  </a:lnTo>
                  <a:lnTo>
                    <a:pt x="258190" y="45593"/>
                  </a:lnTo>
                  <a:lnTo>
                    <a:pt x="261874" y="47244"/>
                  </a:lnTo>
                  <a:lnTo>
                    <a:pt x="325898" y="23702"/>
                  </a:lnTo>
                  <a:lnTo>
                    <a:pt x="340867" y="5588"/>
                  </a:lnTo>
                  <a:lnTo>
                    <a:pt x="352780" y="5588"/>
                  </a:lnTo>
                  <a:lnTo>
                    <a:pt x="353694" y="0"/>
                  </a:lnTo>
                  <a:close/>
                </a:path>
                <a:path w="353695" h="426720">
                  <a:moveTo>
                    <a:pt x="344535" y="8636"/>
                  </a:moveTo>
                  <a:lnTo>
                    <a:pt x="339470" y="8636"/>
                  </a:lnTo>
                  <a:lnTo>
                    <a:pt x="347852" y="15621"/>
                  </a:lnTo>
                  <a:lnTo>
                    <a:pt x="337705" y="19356"/>
                  </a:lnTo>
                  <a:lnTo>
                    <a:pt x="335642" y="31877"/>
                  </a:lnTo>
                  <a:lnTo>
                    <a:pt x="350646" y="13716"/>
                  </a:lnTo>
                  <a:lnTo>
                    <a:pt x="344535" y="8636"/>
                  </a:lnTo>
                  <a:close/>
                </a:path>
                <a:path w="353695" h="426720">
                  <a:moveTo>
                    <a:pt x="340867" y="5588"/>
                  </a:moveTo>
                  <a:lnTo>
                    <a:pt x="325898" y="23702"/>
                  </a:lnTo>
                  <a:lnTo>
                    <a:pt x="337705" y="19356"/>
                  </a:lnTo>
                  <a:lnTo>
                    <a:pt x="339470" y="8636"/>
                  </a:lnTo>
                  <a:lnTo>
                    <a:pt x="344535" y="8636"/>
                  </a:lnTo>
                  <a:lnTo>
                    <a:pt x="340867" y="5588"/>
                  </a:lnTo>
                  <a:close/>
                </a:path>
                <a:path w="353695" h="426720">
                  <a:moveTo>
                    <a:pt x="339470" y="8636"/>
                  </a:moveTo>
                  <a:lnTo>
                    <a:pt x="337705" y="19356"/>
                  </a:lnTo>
                  <a:lnTo>
                    <a:pt x="347852" y="15621"/>
                  </a:lnTo>
                  <a:lnTo>
                    <a:pt x="339470" y="8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43629" y="5522772"/>
            <a:ext cx="1258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Write-Quorum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88564" y="5032247"/>
            <a:ext cx="581025" cy="642620"/>
          </a:xfrm>
          <a:custGeom>
            <a:avLst/>
            <a:gdLst/>
            <a:ahLst/>
            <a:cxnLst/>
            <a:rect l="l" t="t" r="r" b="b"/>
            <a:pathLst>
              <a:path w="581025" h="642620">
                <a:moveTo>
                  <a:pt x="16849" y="18672"/>
                </a:moveTo>
                <a:lnTo>
                  <a:pt x="19451" y="31047"/>
                </a:lnTo>
                <a:lnTo>
                  <a:pt x="571500" y="642264"/>
                </a:lnTo>
                <a:lnTo>
                  <a:pt x="581025" y="633755"/>
                </a:lnTo>
                <a:lnTo>
                  <a:pt x="28802" y="22482"/>
                </a:lnTo>
                <a:lnTo>
                  <a:pt x="16849" y="18672"/>
                </a:lnTo>
                <a:close/>
              </a:path>
              <a:path w="581025" h="642620">
                <a:moveTo>
                  <a:pt x="0" y="0"/>
                </a:moveTo>
                <a:lnTo>
                  <a:pt x="20319" y="97027"/>
                </a:lnTo>
                <a:lnTo>
                  <a:pt x="21081" y="100456"/>
                </a:lnTo>
                <a:lnTo>
                  <a:pt x="24384" y="102615"/>
                </a:lnTo>
                <a:lnTo>
                  <a:pt x="27812" y="101853"/>
                </a:lnTo>
                <a:lnTo>
                  <a:pt x="31242" y="101218"/>
                </a:lnTo>
                <a:lnTo>
                  <a:pt x="33400" y="97789"/>
                </a:lnTo>
                <a:lnTo>
                  <a:pt x="32766" y="94360"/>
                </a:lnTo>
                <a:lnTo>
                  <a:pt x="19451" y="31047"/>
                </a:lnTo>
                <a:lnTo>
                  <a:pt x="3683" y="13588"/>
                </a:lnTo>
                <a:lnTo>
                  <a:pt x="13081" y="5079"/>
                </a:lnTo>
                <a:lnTo>
                  <a:pt x="15993" y="5079"/>
                </a:lnTo>
                <a:lnTo>
                  <a:pt x="0" y="0"/>
                </a:lnTo>
                <a:close/>
              </a:path>
              <a:path w="581025" h="642620">
                <a:moveTo>
                  <a:pt x="15993" y="5079"/>
                </a:moveTo>
                <a:lnTo>
                  <a:pt x="13081" y="5079"/>
                </a:lnTo>
                <a:lnTo>
                  <a:pt x="28802" y="22482"/>
                </a:lnTo>
                <a:lnTo>
                  <a:pt x="90550" y="42163"/>
                </a:lnTo>
                <a:lnTo>
                  <a:pt x="93853" y="43179"/>
                </a:lnTo>
                <a:lnTo>
                  <a:pt x="97536" y="41401"/>
                </a:lnTo>
                <a:lnTo>
                  <a:pt x="98552" y="37972"/>
                </a:lnTo>
                <a:lnTo>
                  <a:pt x="99568" y="34670"/>
                </a:lnTo>
                <a:lnTo>
                  <a:pt x="97790" y="31114"/>
                </a:lnTo>
                <a:lnTo>
                  <a:pt x="94361" y="29971"/>
                </a:lnTo>
                <a:lnTo>
                  <a:pt x="15993" y="5079"/>
                </a:lnTo>
                <a:close/>
              </a:path>
              <a:path w="581025" h="642620">
                <a:moveTo>
                  <a:pt x="13081" y="5079"/>
                </a:moveTo>
                <a:lnTo>
                  <a:pt x="3683" y="13588"/>
                </a:lnTo>
                <a:lnTo>
                  <a:pt x="19451" y="31047"/>
                </a:lnTo>
                <a:lnTo>
                  <a:pt x="16849" y="18672"/>
                </a:lnTo>
                <a:lnTo>
                  <a:pt x="6477" y="15366"/>
                </a:lnTo>
                <a:lnTo>
                  <a:pt x="14605" y="8000"/>
                </a:lnTo>
                <a:lnTo>
                  <a:pt x="15719" y="8000"/>
                </a:lnTo>
                <a:lnTo>
                  <a:pt x="13081" y="5079"/>
                </a:lnTo>
                <a:close/>
              </a:path>
              <a:path w="581025" h="642620">
                <a:moveTo>
                  <a:pt x="15719" y="8000"/>
                </a:moveTo>
                <a:lnTo>
                  <a:pt x="14605" y="8000"/>
                </a:lnTo>
                <a:lnTo>
                  <a:pt x="16849" y="18672"/>
                </a:lnTo>
                <a:lnTo>
                  <a:pt x="28802" y="22482"/>
                </a:lnTo>
                <a:lnTo>
                  <a:pt x="15719" y="8000"/>
                </a:lnTo>
                <a:close/>
              </a:path>
              <a:path w="581025" h="642620">
                <a:moveTo>
                  <a:pt x="14605" y="8000"/>
                </a:moveTo>
                <a:lnTo>
                  <a:pt x="6477" y="15366"/>
                </a:lnTo>
                <a:lnTo>
                  <a:pt x="16849" y="18672"/>
                </a:lnTo>
                <a:lnTo>
                  <a:pt x="14605" y="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21684" y="3316351"/>
            <a:ext cx="1210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Read-Quorum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12841" y="3460622"/>
            <a:ext cx="329565" cy="518159"/>
          </a:xfrm>
          <a:custGeom>
            <a:avLst/>
            <a:gdLst/>
            <a:ahLst/>
            <a:cxnLst/>
            <a:rect l="l" t="t" r="r" b="b"/>
            <a:pathLst>
              <a:path w="329564" h="518160">
                <a:moveTo>
                  <a:pt x="244094" y="459485"/>
                </a:moveTo>
                <a:lnTo>
                  <a:pt x="240284" y="460628"/>
                </a:lnTo>
                <a:lnTo>
                  <a:pt x="238633" y="463676"/>
                </a:lnTo>
                <a:lnTo>
                  <a:pt x="236982" y="466851"/>
                </a:lnTo>
                <a:lnTo>
                  <a:pt x="238252" y="470662"/>
                </a:lnTo>
                <a:lnTo>
                  <a:pt x="241300" y="472313"/>
                </a:lnTo>
                <a:lnTo>
                  <a:pt x="329184" y="518159"/>
                </a:lnTo>
                <a:lnTo>
                  <a:pt x="328942" y="510920"/>
                </a:lnTo>
                <a:lnTo>
                  <a:pt x="317119" y="510920"/>
                </a:lnTo>
                <a:lnTo>
                  <a:pt x="304604" y="491029"/>
                </a:lnTo>
                <a:lnTo>
                  <a:pt x="247269" y="461009"/>
                </a:lnTo>
                <a:lnTo>
                  <a:pt x="244094" y="459485"/>
                </a:lnTo>
                <a:close/>
              </a:path>
              <a:path w="329564" h="518160">
                <a:moveTo>
                  <a:pt x="304604" y="491029"/>
                </a:moveTo>
                <a:lnTo>
                  <a:pt x="317119" y="510920"/>
                </a:lnTo>
                <a:lnTo>
                  <a:pt x="322116" y="507745"/>
                </a:lnTo>
                <a:lnTo>
                  <a:pt x="316103" y="507745"/>
                </a:lnTo>
                <a:lnTo>
                  <a:pt x="315741" y="496860"/>
                </a:lnTo>
                <a:lnTo>
                  <a:pt x="304604" y="491029"/>
                </a:lnTo>
                <a:close/>
              </a:path>
              <a:path w="329564" h="518160">
                <a:moveTo>
                  <a:pt x="322834" y="412876"/>
                </a:moveTo>
                <a:lnTo>
                  <a:pt x="315849" y="413131"/>
                </a:lnTo>
                <a:lnTo>
                  <a:pt x="313055" y="416051"/>
                </a:lnTo>
                <a:lnTo>
                  <a:pt x="315315" y="484045"/>
                </a:lnTo>
                <a:lnTo>
                  <a:pt x="327913" y="504063"/>
                </a:lnTo>
                <a:lnTo>
                  <a:pt x="317119" y="510920"/>
                </a:lnTo>
                <a:lnTo>
                  <a:pt x="328942" y="510920"/>
                </a:lnTo>
                <a:lnTo>
                  <a:pt x="325755" y="415670"/>
                </a:lnTo>
                <a:lnTo>
                  <a:pt x="322834" y="412876"/>
                </a:lnTo>
                <a:close/>
              </a:path>
              <a:path w="329564" h="518160">
                <a:moveTo>
                  <a:pt x="315741" y="496860"/>
                </a:moveTo>
                <a:lnTo>
                  <a:pt x="316103" y="507745"/>
                </a:lnTo>
                <a:lnTo>
                  <a:pt x="325374" y="501903"/>
                </a:lnTo>
                <a:lnTo>
                  <a:pt x="315741" y="496860"/>
                </a:lnTo>
                <a:close/>
              </a:path>
              <a:path w="329564" h="518160">
                <a:moveTo>
                  <a:pt x="315315" y="484045"/>
                </a:moveTo>
                <a:lnTo>
                  <a:pt x="315741" y="496860"/>
                </a:lnTo>
                <a:lnTo>
                  <a:pt x="325374" y="501903"/>
                </a:lnTo>
                <a:lnTo>
                  <a:pt x="316103" y="507745"/>
                </a:lnTo>
                <a:lnTo>
                  <a:pt x="322116" y="507745"/>
                </a:lnTo>
                <a:lnTo>
                  <a:pt x="327913" y="504063"/>
                </a:lnTo>
                <a:lnTo>
                  <a:pt x="315315" y="484045"/>
                </a:lnTo>
                <a:close/>
              </a:path>
              <a:path w="329564" h="518160">
                <a:moveTo>
                  <a:pt x="10668" y="0"/>
                </a:moveTo>
                <a:lnTo>
                  <a:pt x="0" y="6857"/>
                </a:lnTo>
                <a:lnTo>
                  <a:pt x="304604" y="491029"/>
                </a:lnTo>
                <a:lnTo>
                  <a:pt x="315741" y="496860"/>
                </a:lnTo>
                <a:lnTo>
                  <a:pt x="315315" y="484045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0616" y="3429000"/>
            <a:ext cx="4747260" cy="2649855"/>
            <a:chOff x="1880616" y="3429000"/>
            <a:chExt cx="4747260" cy="2649855"/>
          </a:xfrm>
        </p:grpSpPr>
        <p:sp>
          <p:nvSpPr>
            <p:cNvPr id="3" name="object 3"/>
            <p:cNvSpPr/>
            <p:nvPr/>
          </p:nvSpPr>
          <p:spPr>
            <a:xfrm>
              <a:off x="2020316" y="3556215"/>
              <a:ext cx="2101850" cy="2070100"/>
            </a:xfrm>
            <a:custGeom>
              <a:avLst/>
              <a:gdLst/>
              <a:ahLst/>
              <a:cxnLst/>
              <a:rect l="l" t="t" r="r" b="b"/>
              <a:pathLst>
                <a:path w="2101850" h="2070100">
                  <a:moveTo>
                    <a:pt x="1237487" y="2057400"/>
                  </a:moveTo>
                  <a:lnTo>
                    <a:pt x="865758" y="2057400"/>
                  </a:lnTo>
                  <a:lnTo>
                    <a:pt x="891666" y="2070100"/>
                  </a:lnTo>
                  <a:lnTo>
                    <a:pt x="1211579" y="2070100"/>
                  </a:lnTo>
                  <a:lnTo>
                    <a:pt x="1237487" y="2057400"/>
                  </a:lnTo>
                  <a:close/>
                </a:path>
                <a:path w="2101850" h="2070100">
                  <a:moveTo>
                    <a:pt x="1288922" y="2044700"/>
                  </a:moveTo>
                  <a:lnTo>
                    <a:pt x="814451" y="2044700"/>
                  </a:lnTo>
                  <a:lnTo>
                    <a:pt x="839977" y="2057400"/>
                  </a:lnTo>
                  <a:lnTo>
                    <a:pt x="1263269" y="2057400"/>
                  </a:lnTo>
                  <a:lnTo>
                    <a:pt x="1288922" y="2044700"/>
                  </a:lnTo>
                  <a:close/>
                </a:path>
                <a:path w="2101850" h="2070100">
                  <a:moveTo>
                    <a:pt x="921638" y="2032000"/>
                  </a:moveTo>
                  <a:lnTo>
                    <a:pt x="764032" y="2032000"/>
                  </a:lnTo>
                  <a:lnTo>
                    <a:pt x="789051" y="2044700"/>
                  </a:lnTo>
                  <a:lnTo>
                    <a:pt x="947165" y="2044700"/>
                  </a:lnTo>
                  <a:lnTo>
                    <a:pt x="921638" y="2032000"/>
                  </a:lnTo>
                  <a:close/>
                </a:path>
                <a:path w="2101850" h="2070100">
                  <a:moveTo>
                    <a:pt x="1339214" y="2032000"/>
                  </a:moveTo>
                  <a:lnTo>
                    <a:pt x="1155319" y="2032000"/>
                  </a:lnTo>
                  <a:lnTo>
                    <a:pt x="1129538" y="2044700"/>
                  </a:lnTo>
                  <a:lnTo>
                    <a:pt x="1314069" y="2044700"/>
                  </a:lnTo>
                  <a:lnTo>
                    <a:pt x="1339214" y="2032000"/>
                  </a:lnTo>
                  <a:close/>
                </a:path>
                <a:path w="2101850" h="2070100">
                  <a:moveTo>
                    <a:pt x="871092" y="38100"/>
                  </a:moveTo>
                  <a:lnTo>
                    <a:pt x="738123" y="38100"/>
                  </a:lnTo>
                  <a:lnTo>
                    <a:pt x="689356" y="63500"/>
                  </a:lnTo>
                  <a:lnTo>
                    <a:pt x="641731" y="76200"/>
                  </a:lnTo>
                  <a:lnTo>
                    <a:pt x="595248" y="101600"/>
                  </a:lnTo>
                  <a:lnTo>
                    <a:pt x="549909" y="127000"/>
                  </a:lnTo>
                  <a:lnTo>
                    <a:pt x="505967" y="139700"/>
                  </a:lnTo>
                  <a:lnTo>
                    <a:pt x="463295" y="177800"/>
                  </a:lnTo>
                  <a:lnTo>
                    <a:pt x="422147" y="203200"/>
                  </a:lnTo>
                  <a:lnTo>
                    <a:pt x="382523" y="228600"/>
                  </a:lnTo>
                  <a:lnTo>
                    <a:pt x="344423" y="266700"/>
                  </a:lnTo>
                  <a:lnTo>
                    <a:pt x="307975" y="304800"/>
                  </a:lnTo>
                  <a:lnTo>
                    <a:pt x="273176" y="330200"/>
                  </a:lnTo>
                  <a:lnTo>
                    <a:pt x="240156" y="368300"/>
                  </a:lnTo>
                  <a:lnTo>
                    <a:pt x="209041" y="419100"/>
                  </a:lnTo>
                  <a:lnTo>
                    <a:pt x="179704" y="457200"/>
                  </a:lnTo>
                  <a:lnTo>
                    <a:pt x="152400" y="495300"/>
                  </a:lnTo>
                  <a:lnTo>
                    <a:pt x="127126" y="546100"/>
                  </a:lnTo>
                  <a:lnTo>
                    <a:pt x="104012" y="584200"/>
                  </a:lnTo>
                  <a:lnTo>
                    <a:pt x="82803" y="635000"/>
                  </a:lnTo>
                  <a:lnTo>
                    <a:pt x="64134" y="673100"/>
                  </a:lnTo>
                  <a:lnTo>
                    <a:pt x="55752" y="698500"/>
                  </a:lnTo>
                  <a:lnTo>
                    <a:pt x="40385" y="749300"/>
                  </a:lnTo>
                  <a:lnTo>
                    <a:pt x="27304" y="800100"/>
                  </a:lnTo>
                  <a:lnTo>
                    <a:pt x="16890" y="850900"/>
                  </a:lnTo>
                  <a:lnTo>
                    <a:pt x="8889" y="901700"/>
                  </a:lnTo>
                  <a:lnTo>
                    <a:pt x="3556" y="952500"/>
                  </a:lnTo>
                  <a:lnTo>
                    <a:pt x="888" y="1003300"/>
                  </a:lnTo>
                  <a:lnTo>
                    <a:pt x="21732" y="1003300"/>
                  </a:lnTo>
                  <a:lnTo>
                    <a:pt x="15857" y="1016000"/>
                  </a:lnTo>
                  <a:lnTo>
                    <a:pt x="3809" y="1016000"/>
                  </a:lnTo>
                  <a:lnTo>
                    <a:pt x="0" y="1028700"/>
                  </a:lnTo>
                  <a:lnTo>
                    <a:pt x="507" y="1066800"/>
                  </a:lnTo>
                  <a:lnTo>
                    <a:pt x="3301" y="1117600"/>
                  </a:lnTo>
                  <a:lnTo>
                    <a:pt x="8635" y="1168400"/>
                  </a:lnTo>
                  <a:lnTo>
                    <a:pt x="16763" y="1219200"/>
                  </a:lnTo>
                  <a:lnTo>
                    <a:pt x="27304" y="1270000"/>
                  </a:lnTo>
                  <a:lnTo>
                    <a:pt x="40385" y="1320800"/>
                  </a:lnTo>
                  <a:lnTo>
                    <a:pt x="55752" y="1371600"/>
                  </a:lnTo>
                  <a:lnTo>
                    <a:pt x="83311" y="1447800"/>
                  </a:lnTo>
                  <a:lnTo>
                    <a:pt x="104393" y="1485900"/>
                  </a:lnTo>
                  <a:lnTo>
                    <a:pt x="127634" y="1536700"/>
                  </a:lnTo>
                  <a:lnTo>
                    <a:pt x="153034" y="1574800"/>
                  </a:lnTo>
                  <a:lnTo>
                    <a:pt x="180339" y="1612900"/>
                  </a:lnTo>
                  <a:lnTo>
                    <a:pt x="209676" y="1663700"/>
                  </a:lnTo>
                  <a:lnTo>
                    <a:pt x="240919" y="1701800"/>
                  </a:lnTo>
                  <a:lnTo>
                    <a:pt x="274065" y="1739900"/>
                  </a:lnTo>
                  <a:lnTo>
                    <a:pt x="308863" y="1778000"/>
                  </a:lnTo>
                  <a:lnTo>
                    <a:pt x="345313" y="1803400"/>
                  </a:lnTo>
                  <a:lnTo>
                    <a:pt x="383539" y="1841500"/>
                  </a:lnTo>
                  <a:lnTo>
                    <a:pt x="423163" y="1866900"/>
                  </a:lnTo>
                  <a:lnTo>
                    <a:pt x="464438" y="1905000"/>
                  </a:lnTo>
                  <a:lnTo>
                    <a:pt x="507110" y="1930400"/>
                  </a:lnTo>
                  <a:lnTo>
                    <a:pt x="551052" y="1955800"/>
                  </a:lnTo>
                  <a:lnTo>
                    <a:pt x="596391" y="1968500"/>
                  </a:lnTo>
                  <a:lnTo>
                    <a:pt x="643001" y="1993900"/>
                  </a:lnTo>
                  <a:lnTo>
                    <a:pt x="690752" y="2019300"/>
                  </a:lnTo>
                  <a:lnTo>
                    <a:pt x="739266" y="2032000"/>
                  </a:lnTo>
                  <a:lnTo>
                    <a:pt x="870965" y="2032000"/>
                  </a:lnTo>
                  <a:lnTo>
                    <a:pt x="846073" y="2019300"/>
                  </a:lnTo>
                  <a:lnTo>
                    <a:pt x="821435" y="2019300"/>
                  </a:lnTo>
                  <a:lnTo>
                    <a:pt x="796797" y="2006600"/>
                  </a:lnTo>
                  <a:lnTo>
                    <a:pt x="772540" y="2006600"/>
                  </a:lnTo>
                  <a:lnTo>
                    <a:pt x="748538" y="1993900"/>
                  </a:lnTo>
                  <a:lnTo>
                    <a:pt x="654938" y="1968500"/>
                  </a:lnTo>
                  <a:lnTo>
                    <a:pt x="609853" y="1943100"/>
                  </a:lnTo>
                  <a:lnTo>
                    <a:pt x="566038" y="1917700"/>
                  </a:lnTo>
                  <a:lnTo>
                    <a:pt x="523366" y="1892300"/>
                  </a:lnTo>
                  <a:lnTo>
                    <a:pt x="482091" y="1866900"/>
                  </a:lnTo>
                  <a:lnTo>
                    <a:pt x="442213" y="1841500"/>
                  </a:lnTo>
                  <a:lnTo>
                    <a:pt x="403732" y="1816100"/>
                  </a:lnTo>
                  <a:lnTo>
                    <a:pt x="366775" y="1778000"/>
                  </a:lnTo>
                  <a:lnTo>
                    <a:pt x="331469" y="1752600"/>
                  </a:lnTo>
                  <a:lnTo>
                    <a:pt x="297688" y="1714500"/>
                  </a:lnTo>
                  <a:lnTo>
                    <a:pt x="265683" y="1676400"/>
                  </a:lnTo>
                  <a:lnTo>
                    <a:pt x="235457" y="1638300"/>
                  </a:lnTo>
                  <a:lnTo>
                    <a:pt x="207136" y="1600200"/>
                  </a:lnTo>
                  <a:lnTo>
                    <a:pt x="180720" y="1562100"/>
                  </a:lnTo>
                  <a:lnTo>
                    <a:pt x="156082" y="1511300"/>
                  </a:lnTo>
                  <a:lnTo>
                    <a:pt x="133603" y="1473200"/>
                  </a:lnTo>
                  <a:lnTo>
                    <a:pt x="113283" y="1422400"/>
                  </a:lnTo>
                  <a:lnTo>
                    <a:pt x="94995" y="1384300"/>
                  </a:lnTo>
                  <a:lnTo>
                    <a:pt x="86740" y="1358900"/>
                  </a:lnTo>
                  <a:lnTo>
                    <a:pt x="78993" y="1333500"/>
                  </a:lnTo>
                  <a:lnTo>
                    <a:pt x="71881" y="1308100"/>
                  </a:lnTo>
                  <a:lnTo>
                    <a:pt x="65277" y="1282700"/>
                  </a:lnTo>
                  <a:lnTo>
                    <a:pt x="59308" y="1257300"/>
                  </a:lnTo>
                  <a:lnTo>
                    <a:pt x="53847" y="1244600"/>
                  </a:lnTo>
                  <a:lnTo>
                    <a:pt x="44831" y="1193800"/>
                  </a:lnTo>
                  <a:lnTo>
                    <a:pt x="38353" y="1143000"/>
                  </a:lnTo>
                  <a:lnTo>
                    <a:pt x="34416" y="1092200"/>
                  </a:lnTo>
                  <a:lnTo>
                    <a:pt x="33146" y="1041400"/>
                  </a:lnTo>
                  <a:lnTo>
                    <a:pt x="33400" y="1041400"/>
                  </a:lnTo>
                  <a:lnTo>
                    <a:pt x="33781" y="1016000"/>
                  </a:lnTo>
                  <a:lnTo>
                    <a:pt x="34797" y="977900"/>
                  </a:lnTo>
                  <a:lnTo>
                    <a:pt x="38607" y="927100"/>
                  </a:lnTo>
                  <a:lnTo>
                    <a:pt x="45211" y="876300"/>
                  </a:lnTo>
                  <a:lnTo>
                    <a:pt x="49402" y="863600"/>
                  </a:lnTo>
                  <a:lnTo>
                    <a:pt x="54101" y="838200"/>
                  </a:lnTo>
                  <a:lnTo>
                    <a:pt x="65404" y="787400"/>
                  </a:lnTo>
                  <a:lnTo>
                    <a:pt x="79247" y="736600"/>
                  </a:lnTo>
                  <a:lnTo>
                    <a:pt x="95250" y="685800"/>
                  </a:lnTo>
                  <a:lnTo>
                    <a:pt x="113410" y="647700"/>
                  </a:lnTo>
                  <a:lnTo>
                    <a:pt x="133857" y="596900"/>
                  </a:lnTo>
                  <a:lnTo>
                    <a:pt x="156336" y="558800"/>
                  </a:lnTo>
                  <a:lnTo>
                    <a:pt x="180847" y="508000"/>
                  </a:lnTo>
                  <a:lnTo>
                    <a:pt x="207390" y="469900"/>
                  </a:lnTo>
                  <a:lnTo>
                    <a:pt x="235711" y="431800"/>
                  </a:lnTo>
                  <a:lnTo>
                    <a:pt x="265938" y="393700"/>
                  </a:lnTo>
                  <a:lnTo>
                    <a:pt x="297941" y="355600"/>
                  </a:lnTo>
                  <a:lnTo>
                    <a:pt x="331596" y="317500"/>
                  </a:lnTo>
                  <a:lnTo>
                    <a:pt x="367029" y="292100"/>
                  </a:lnTo>
                  <a:lnTo>
                    <a:pt x="403986" y="254000"/>
                  </a:lnTo>
                  <a:lnTo>
                    <a:pt x="442467" y="228600"/>
                  </a:lnTo>
                  <a:lnTo>
                    <a:pt x="482345" y="203200"/>
                  </a:lnTo>
                  <a:lnTo>
                    <a:pt x="523620" y="177800"/>
                  </a:lnTo>
                  <a:lnTo>
                    <a:pt x="566292" y="152400"/>
                  </a:lnTo>
                  <a:lnTo>
                    <a:pt x="610107" y="127000"/>
                  </a:lnTo>
                  <a:lnTo>
                    <a:pt x="655192" y="101600"/>
                  </a:lnTo>
                  <a:lnTo>
                    <a:pt x="748664" y="76200"/>
                  </a:lnTo>
                  <a:lnTo>
                    <a:pt x="772667" y="63500"/>
                  </a:lnTo>
                  <a:lnTo>
                    <a:pt x="796925" y="63500"/>
                  </a:lnTo>
                  <a:lnTo>
                    <a:pt x="821435" y="50800"/>
                  </a:lnTo>
                  <a:lnTo>
                    <a:pt x="846201" y="50800"/>
                  </a:lnTo>
                  <a:lnTo>
                    <a:pt x="871092" y="38100"/>
                  </a:lnTo>
                  <a:close/>
                </a:path>
                <a:path w="2101850" h="2070100">
                  <a:moveTo>
                    <a:pt x="1179321" y="2019300"/>
                  </a:moveTo>
                  <a:lnTo>
                    <a:pt x="922782" y="2019300"/>
                  </a:lnTo>
                  <a:lnTo>
                    <a:pt x="948182" y="2032000"/>
                  </a:lnTo>
                  <a:lnTo>
                    <a:pt x="1154048" y="2032000"/>
                  </a:lnTo>
                  <a:lnTo>
                    <a:pt x="1179321" y="2019300"/>
                  </a:lnTo>
                  <a:close/>
                </a:path>
                <a:path w="2101850" h="2070100">
                  <a:moveTo>
                    <a:pt x="1363345" y="38100"/>
                  </a:moveTo>
                  <a:lnTo>
                    <a:pt x="1231645" y="38100"/>
                  </a:lnTo>
                  <a:lnTo>
                    <a:pt x="1256537" y="50800"/>
                  </a:lnTo>
                  <a:lnTo>
                    <a:pt x="1281175" y="50800"/>
                  </a:lnTo>
                  <a:lnTo>
                    <a:pt x="1305813" y="63500"/>
                  </a:lnTo>
                  <a:lnTo>
                    <a:pt x="1330070" y="63500"/>
                  </a:lnTo>
                  <a:lnTo>
                    <a:pt x="1354073" y="76200"/>
                  </a:lnTo>
                  <a:lnTo>
                    <a:pt x="1447672" y="101600"/>
                  </a:lnTo>
                  <a:lnTo>
                    <a:pt x="1492758" y="127000"/>
                  </a:lnTo>
                  <a:lnTo>
                    <a:pt x="1536572" y="152400"/>
                  </a:lnTo>
                  <a:lnTo>
                    <a:pt x="1579245" y="177800"/>
                  </a:lnTo>
                  <a:lnTo>
                    <a:pt x="1620520" y="203200"/>
                  </a:lnTo>
                  <a:lnTo>
                    <a:pt x="1660397" y="228600"/>
                  </a:lnTo>
                  <a:lnTo>
                    <a:pt x="1698879" y="254000"/>
                  </a:lnTo>
                  <a:lnTo>
                    <a:pt x="1735835" y="292100"/>
                  </a:lnTo>
                  <a:lnTo>
                    <a:pt x="1771142" y="317500"/>
                  </a:lnTo>
                  <a:lnTo>
                    <a:pt x="1804796" y="355600"/>
                  </a:lnTo>
                  <a:lnTo>
                    <a:pt x="1836800" y="393700"/>
                  </a:lnTo>
                  <a:lnTo>
                    <a:pt x="1867026" y="431800"/>
                  </a:lnTo>
                  <a:lnTo>
                    <a:pt x="1895347" y="469900"/>
                  </a:lnTo>
                  <a:lnTo>
                    <a:pt x="1921763" y="508000"/>
                  </a:lnTo>
                  <a:lnTo>
                    <a:pt x="1946274" y="558800"/>
                  </a:lnTo>
                  <a:lnTo>
                    <a:pt x="1968754" y="596900"/>
                  </a:lnTo>
                  <a:lnTo>
                    <a:pt x="1989073" y="647700"/>
                  </a:lnTo>
                  <a:lnTo>
                    <a:pt x="2007234" y="685800"/>
                  </a:lnTo>
                  <a:lnTo>
                    <a:pt x="2015489" y="711200"/>
                  </a:lnTo>
                  <a:lnTo>
                    <a:pt x="2030348" y="762000"/>
                  </a:lnTo>
                  <a:lnTo>
                    <a:pt x="2042921" y="812800"/>
                  </a:lnTo>
                  <a:lnTo>
                    <a:pt x="2052955" y="863600"/>
                  </a:lnTo>
                  <a:lnTo>
                    <a:pt x="2057145" y="876300"/>
                  </a:lnTo>
                  <a:lnTo>
                    <a:pt x="2063622" y="927100"/>
                  </a:lnTo>
                  <a:lnTo>
                    <a:pt x="2067433" y="977900"/>
                  </a:lnTo>
                  <a:lnTo>
                    <a:pt x="2068448" y="1016000"/>
                  </a:lnTo>
                  <a:lnTo>
                    <a:pt x="2068830" y="1066800"/>
                  </a:lnTo>
                  <a:lnTo>
                    <a:pt x="2067813" y="1092200"/>
                  </a:lnTo>
                  <a:lnTo>
                    <a:pt x="2064004" y="1143000"/>
                  </a:lnTo>
                  <a:lnTo>
                    <a:pt x="2057399" y="1193800"/>
                  </a:lnTo>
                  <a:lnTo>
                    <a:pt x="2048509" y="1244600"/>
                  </a:lnTo>
                  <a:lnTo>
                    <a:pt x="2043175" y="1257300"/>
                  </a:lnTo>
                  <a:lnTo>
                    <a:pt x="2037207" y="1282700"/>
                  </a:lnTo>
                  <a:lnTo>
                    <a:pt x="2023363" y="1333500"/>
                  </a:lnTo>
                  <a:lnTo>
                    <a:pt x="2007361" y="1384300"/>
                  </a:lnTo>
                  <a:lnTo>
                    <a:pt x="1989200" y="1422400"/>
                  </a:lnTo>
                  <a:lnTo>
                    <a:pt x="1968754" y="1473200"/>
                  </a:lnTo>
                  <a:lnTo>
                    <a:pt x="1946274" y="1511300"/>
                  </a:lnTo>
                  <a:lnTo>
                    <a:pt x="1921763" y="1562100"/>
                  </a:lnTo>
                  <a:lnTo>
                    <a:pt x="1895220" y="1600200"/>
                  </a:lnTo>
                  <a:lnTo>
                    <a:pt x="1866899" y="1638300"/>
                  </a:lnTo>
                  <a:lnTo>
                    <a:pt x="1836673" y="1676400"/>
                  </a:lnTo>
                  <a:lnTo>
                    <a:pt x="1804670" y="1714500"/>
                  </a:lnTo>
                  <a:lnTo>
                    <a:pt x="1771014" y="1752600"/>
                  </a:lnTo>
                  <a:lnTo>
                    <a:pt x="1735582" y="1778000"/>
                  </a:lnTo>
                  <a:lnTo>
                    <a:pt x="1698624" y="1816100"/>
                  </a:lnTo>
                  <a:lnTo>
                    <a:pt x="1660270" y="1841500"/>
                  </a:lnTo>
                  <a:lnTo>
                    <a:pt x="1620266" y="1866900"/>
                  </a:lnTo>
                  <a:lnTo>
                    <a:pt x="1578991" y="1892300"/>
                  </a:lnTo>
                  <a:lnTo>
                    <a:pt x="1536319" y="1917700"/>
                  </a:lnTo>
                  <a:lnTo>
                    <a:pt x="1492504" y="1943100"/>
                  </a:lnTo>
                  <a:lnTo>
                    <a:pt x="1447419" y="1968500"/>
                  </a:lnTo>
                  <a:lnTo>
                    <a:pt x="1353946" y="1993900"/>
                  </a:lnTo>
                  <a:lnTo>
                    <a:pt x="1329944" y="2006600"/>
                  </a:lnTo>
                  <a:lnTo>
                    <a:pt x="1305686" y="2006600"/>
                  </a:lnTo>
                  <a:lnTo>
                    <a:pt x="1281048" y="2019300"/>
                  </a:lnTo>
                  <a:lnTo>
                    <a:pt x="1256410" y="2019300"/>
                  </a:lnTo>
                  <a:lnTo>
                    <a:pt x="1231392" y="2032000"/>
                  </a:lnTo>
                  <a:lnTo>
                    <a:pt x="1364360" y="2032000"/>
                  </a:lnTo>
                  <a:lnTo>
                    <a:pt x="1413129" y="2019300"/>
                  </a:lnTo>
                  <a:lnTo>
                    <a:pt x="1460881" y="1993900"/>
                  </a:lnTo>
                  <a:lnTo>
                    <a:pt x="1507362" y="1968500"/>
                  </a:lnTo>
                  <a:lnTo>
                    <a:pt x="1552701" y="1955800"/>
                  </a:lnTo>
                  <a:lnTo>
                    <a:pt x="1596644" y="1930400"/>
                  </a:lnTo>
                  <a:lnTo>
                    <a:pt x="1639316" y="1892300"/>
                  </a:lnTo>
                  <a:lnTo>
                    <a:pt x="1680336" y="1866900"/>
                  </a:lnTo>
                  <a:lnTo>
                    <a:pt x="1720087" y="1841500"/>
                  </a:lnTo>
                  <a:lnTo>
                    <a:pt x="1758187" y="1803400"/>
                  </a:lnTo>
                  <a:lnTo>
                    <a:pt x="1794636" y="1765300"/>
                  </a:lnTo>
                  <a:lnTo>
                    <a:pt x="1829434" y="1739900"/>
                  </a:lnTo>
                  <a:lnTo>
                    <a:pt x="1862455" y="1701800"/>
                  </a:lnTo>
                  <a:lnTo>
                    <a:pt x="1893696" y="1663700"/>
                  </a:lnTo>
                  <a:lnTo>
                    <a:pt x="1922907" y="1612900"/>
                  </a:lnTo>
                  <a:lnTo>
                    <a:pt x="1950338" y="1574800"/>
                  </a:lnTo>
                  <a:lnTo>
                    <a:pt x="1975484" y="1536700"/>
                  </a:lnTo>
                  <a:lnTo>
                    <a:pt x="1998725" y="1485900"/>
                  </a:lnTo>
                  <a:lnTo>
                    <a:pt x="2019808" y="1435100"/>
                  </a:lnTo>
                  <a:lnTo>
                    <a:pt x="2038349" y="1397000"/>
                  </a:lnTo>
                  <a:lnTo>
                    <a:pt x="2054986" y="1346200"/>
                  </a:lnTo>
                  <a:lnTo>
                    <a:pt x="2069083" y="1295400"/>
                  </a:lnTo>
                  <a:lnTo>
                    <a:pt x="2080895" y="1244600"/>
                  </a:lnTo>
                  <a:lnTo>
                    <a:pt x="2090038" y="1193800"/>
                  </a:lnTo>
                  <a:lnTo>
                    <a:pt x="2096770" y="1143000"/>
                  </a:lnTo>
                  <a:lnTo>
                    <a:pt x="2100707" y="1092200"/>
                  </a:lnTo>
                  <a:lnTo>
                    <a:pt x="2101722" y="1066800"/>
                  </a:lnTo>
                  <a:lnTo>
                    <a:pt x="2101596" y="1041400"/>
                  </a:lnTo>
                  <a:lnTo>
                    <a:pt x="2101342" y="1003300"/>
                  </a:lnTo>
                  <a:lnTo>
                    <a:pt x="2098674" y="952500"/>
                  </a:lnTo>
                  <a:lnTo>
                    <a:pt x="2093213" y="901700"/>
                  </a:lnTo>
                  <a:lnTo>
                    <a:pt x="2085339" y="850900"/>
                  </a:lnTo>
                  <a:lnTo>
                    <a:pt x="2074798" y="800100"/>
                  </a:lnTo>
                  <a:lnTo>
                    <a:pt x="2061971" y="749300"/>
                  </a:lnTo>
                  <a:lnTo>
                    <a:pt x="2046478" y="698500"/>
                  </a:lnTo>
                  <a:lnTo>
                    <a:pt x="2019045" y="635000"/>
                  </a:lnTo>
                  <a:lnTo>
                    <a:pt x="1997963" y="584200"/>
                  </a:lnTo>
                  <a:lnTo>
                    <a:pt x="1974722" y="533400"/>
                  </a:lnTo>
                  <a:lnTo>
                    <a:pt x="1949449" y="495300"/>
                  </a:lnTo>
                  <a:lnTo>
                    <a:pt x="1922145" y="457200"/>
                  </a:lnTo>
                  <a:lnTo>
                    <a:pt x="1892808" y="406400"/>
                  </a:lnTo>
                  <a:lnTo>
                    <a:pt x="1861566" y="368300"/>
                  </a:lnTo>
                  <a:lnTo>
                    <a:pt x="1828545" y="330200"/>
                  </a:lnTo>
                  <a:lnTo>
                    <a:pt x="1793747" y="304800"/>
                  </a:lnTo>
                  <a:lnTo>
                    <a:pt x="1757171" y="266700"/>
                  </a:lnTo>
                  <a:lnTo>
                    <a:pt x="1719071" y="228600"/>
                  </a:lnTo>
                  <a:lnTo>
                    <a:pt x="1679447" y="203200"/>
                  </a:lnTo>
                  <a:lnTo>
                    <a:pt x="1638172" y="177800"/>
                  </a:lnTo>
                  <a:lnTo>
                    <a:pt x="1595500" y="139700"/>
                  </a:lnTo>
                  <a:lnTo>
                    <a:pt x="1551558" y="114300"/>
                  </a:lnTo>
                  <a:lnTo>
                    <a:pt x="1506220" y="101600"/>
                  </a:lnTo>
                  <a:lnTo>
                    <a:pt x="1459610" y="76200"/>
                  </a:lnTo>
                  <a:lnTo>
                    <a:pt x="1411858" y="63500"/>
                  </a:lnTo>
                  <a:lnTo>
                    <a:pt x="1363345" y="38100"/>
                  </a:lnTo>
                  <a:close/>
                </a:path>
                <a:path w="2101850" h="2070100">
                  <a:moveTo>
                    <a:pt x="899286" y="2006600"/>
                  </a:moveTo>
                  <a:lnTo>
                    <a:pt x="848106" y="2006600"/>
                  </a:lnTo>
                  <a:lnTo>
                    <a:pt x="872744" y="2019300"/>
                  </a:lnTo>
                  <a:lnTo>
                    <a:pt x="924051" y="2019300"/>
                  </a:lnTo>
                  <a:lnTo>
                    <a:pt x="899286" y="2006600"/>
                  </a:lnTo>
                  <a:close/>
                </a:path>
                <a:path w="2101850" h="2070100">
                  <a:moveTo>
                    <a:pt x="1254124" y="2006600"/>
                  </a:moveTo>
                  <a:lnTo>
                    <a:pt x="1202689" y="2006600"/>
                  </a:lnTo>
                  <a:lnTo>
                    <a:pt x="1177797" y="2019300"/>
                  </a:lnTo>
                  <a:lnTo>
                    <a:pt x="1229359" y="2019300"/>
                  </a:lnTo>
                  <a:lnTo>
                    <a:pt x="1254124" y="2006600"/>
                  </a:lnTo>
                  <a:close/>
                </a:path>
                <a:path w="2101850" h="2070100">
                  <a:moveTo>
                    <a:pt x="826007" y="1993900"/>
                  </a:moveTo>
                  <a:lnTo>
                    <a:pt x="775461" y="1993900"/>
                  </a:lnTo>
                  <a:lnTo>
                    <a:pt x="799464" y="2006600"/>
                  </a:lnTo>
                  <a:lnTo>
                    <a:pt x="850264" y="2006600"/>
                  </a:lnTo>
                  <a:lnTo>
                    <a:pt x="826007" y="1993900"/>
                  </a:lnTo>
                  <a:close/>
                </a:path>
                <a:path w="2101850" h="2070100">
                  <a:moveTo>
                    <a:pt x="1326769" y="1993900"/>
                  </a:moveTo>
                  <a:lnTo>
                    <a:pt x="1275842" y="1993900"/>
                  </a:lnTo>
                  <a:lnTo>
                    <a:pt x="1251711" y="2006600"/>
                  </a:lnTo>
                  <a:lnTo>
                    <a:pt x="1302766" y="2006600"/>
                  </a:lnTo>
                  <a:lnTo>
                    <a:pt x="1326769" y="1993900"/>
                  </a:lnTo>
                  <a:close/>
                </a:path>
                <a:path w="2101850" h="2070100">
                  <a:moveTo>
                    <a:pt x="55371" y="1066800"/>
                  </a:moveTo>
                  <a:lnTo>
                    <a:pt x="44322" y="1066800"/>
                  </a:lnTo>
                  <a:lnTo>
                    <a:pt x="45465" y="1092200"/>
                  </a:lnTo>
                  <a:lnTo>
                    <a:pt x="49275" y="1143000"/>
                  </a:lnTo>
                  <a:lnTo>
                    <a:pt x="55752" y="1193800"/>
                  </a:lnTo>
                  <a:lnTo>
                    <a:pt x="59816" y="1206500"/>
                  </a:lnTo>
                  <a:lnTo>
                    <a:pt x="64642" y="1231900"/>
                  </a:lnTo>
                  <a:lnTo>
                    <a:pt x="75818" y="1282700"/>
                  </a:lnTo>
                  <a:lnTo>
                    <a:pt x="89407" y="1333500"/>
                  </a:lnTo>
                  <a:lnTo>
                    <a:pt x="105156" y="1384300"/>
                  </a:lnTo>
                  <a:lnTo>
                    <a:pt x="123189" y="1422400"/>
                  </a:lnTo>
                  <a:lnTo>
                    <a:pt x="143382" y="1473200"/>
                  </a:lnTo>
                  <a:lnTo>
                    <a:pt x="165607" y="1511300"/>
                  </a:lnTo>
                  <a:lnTo>
                    <a:pt x="189864" y="1549400"/>
                  </a:lnTo>
                  <a:lnTo>
                    <a:pt x="216026" y="1587500"/>
                  </a:lnTo>
                  <a:lnTo>
                    <a:pt x="244094" y="1638300"/>
                  </a:lnTo>
                  <a:lnTo>
                    <a:pt x="273938" y="1663700"/>
                  </a:lnTo>
                  <a:lnTo>
                    <a:pt x="305688" y="1701800"/>
                  </a:lnTo>
                  <a:lnTo>
                    <a:pt x="338963" y="1739900"/>
                  </a:lnTo>
                  <a:lnTo>
                    <a:pt x="373888" y="1778000"/>
                  </a:lnTo>
                  <a:lnTo>
                    <a:pt x="410463" y="1803400"/>
                  </a:lnTo>
                  <a:lnTo>
                    <a:pt x="448563" y="1828800"/>
                  </a:lnTo>
                  <a:lnTo>
                    <a:pt x="487933" y="1866900"/>
                  </a:lnTo>
                  <a:lnTo>
                    <a:pt x="528827" y="1892300"/>
                  </a:lnTo>
                  <a:lnTo>
                    <a:pt x="570991" y="1917700"/>
                  </a:lnTo>
                  <a:lnTo>
                    <a:pt x="614298" y="1930400"/>
                  </a:lnTo>
                  <a:lnTo>
                    <a:pt x="659002" y="1955800"/>
                  </a:lnTo>
                  <a:lnTo>
                    <a:pt x="704722" y="1968500"/>
                  </a:lnTo>
                  <a:lnTo>
                    <a:pt x="751585" y="1993900"/>
                  </a:lnTo>
                  <a:lnTo>
                    <a:pt x="802004" y="1993900"/>
                  </a:lnTo>
                  <a:lnTo>
                    <a:pt x="778256" y="1981200"/>
                  </a:lnTo>
                  <a:lnTo>
                    <a:pt x="754633" y="1981200"/>
                  </a:lnTo>
                  <a:lnTo>
                    <a:pt x="708151" y="1955800"/>
                  </a:lnTo>
                  <a:lnTo>
                    <a:pt x="618870" y="1930400"/>
                  </a:lnTo>
                  <a:lnTo>
                    <a:pt x="575944" y="1905000"/>
                  </a:lnTo>
                  <a:lnTo>
                    <a:pt x="534288" y="1879600"/>
                  </a:lnTo>
                  <a:lnTo>
                    <a:pt x="493902" y="1854200"/>
                  </a:lnTo>
                  <a:lnTo>
                    <a:pt x="454913" y="1828800"/>
                  </a:lnTo>
                  <a:lnTo>
                    <a:pt x="417194" y="1790700"/>
                  </a:lnTo>
                  <a:lnTo>
                    <a:pt x="381000" y="1765300"/>
                  </a:lnTo>
                  <a:lnTo>
                    <a:pt x="346456" y="1727200"/>
                  </a:lnTo>
                  <a:lnTo>
                    <a:pt x="313563" y="1701800"/>
                  </a:lnTo>
                  <a:lnTo>
                    <a:pt x="282194" y="1663700"/>
                  </a:lnTo>
                  <a:lnTo>
                    <a:pt x="252729" y="1625600"/>
                  </a:lnTo>
                  <a:lnTo>
                    <a:pt x="224916" y="1587500"/>
                  </a:lnTo>
                  <a:lnTo>
                    <a:pt x="199135" y="1549400"/>
                  </a:lnTo>
                  <a:lnTo>
                    <a:pt x="175132" y="1511300"/>
                  </a:lnTo>
                  <a:lnTo>
                    <a:pt x="153034" y="1460500"/>
                  </a:lnTo>
                  <a:lnTo>
                    <a:pt x="133222" y="1422400"/>
                  </a:lnTo>
                  <a:lnTo>
                    <a:pt x="115315" y="1371600"/>
                  </a:lnTo>
                  <a:lnTo>
                    <a:pt x="107441" y="1346200"/>
                  </a:lnTo>
                  <a:lnTo>
                    <a:pt x="99821" y="1333500"/>
                  </a:lnTo>
                  <a:lnTo>
                    <a:pt x="86359" y="1282700"/>
                  </a:lnTo>
                  <a:lnTo>
                    <a:pt x="75310" y="1231900"/>
                  </a:lnTo>
                  <a:lnTo>
                    <a:pt x="66547" y="1181100"/>
                  </a:lnTo>
                  <a:lnTo>
                    <a:pt x="60197" y="1130300"/>
                  </a:lnTo>
                  <a:lnTo>
                    <a:pt x="57911" y="1117600"/>
                  </a:lnTo>
                  <a:lnTo>
                    <a:pt x="56387" y="1092200"/>
                  </a:lnTo>
                  <a:lnTo>
                    <a:pt x="55371" y="1066800"/>
                  </a:lnTo>
                  <a:close/>
                </a:path>
                <a:path w="2101850" h="2070100">
                  <a:moveTo>
                    <a:pt x="1327149" y="76200"/>
                  </a:moveTo>
                  <a:lnTo>
                    <a:pt x="1300607" y="76200"/>
                  </a:lnTo>
                  <a:lnTo>
                    <a:pt x="1324356" y="88900"/>
                  </a:lnTo>
                  <a:lnTo>
                    <a:pt x="1347978" y="88900"/>
                  </a:lnTo>
                  <a:lnTo>
                    <a:pt x="1394459" y="114300"/>
                  </a:lnTo>
                  <a:lnTo>
                    <a:pt x="1439671" y="127000"/>
                  </a:lnTo>
                  <a:lnTo>
                    <a:pt x="1483741" y="152400"/>
                  </a:lnTo>
                  <a:lnTo>
                    <a:pt x="1526667" y="165100"/>
                  </a:lnTo>
                  <a:lnTo>
                    <a:pt x="1568322" y="190500"/>
                  </a:lnTo>
                  <a:lnTo>
                    <a:pt x="1608708" y="215900"/>
                  </a:lnTo>
                  <a:lnTo>
                    <a:pt x="1647697" y="241300"/>
                  </a:lnTo>
                  <a:lnTo>
                    <a:pt x="1685417" y="279400"/>
                  </a:lnTo>
                  <a:lnTo>
                    <a:pt x="1721484" y="304800"/>
                  </a:lnTo>
                  <a:lnTo>
                    <a:pt x="1756029" y="342900"/>
                  </a:lnTo>
                  <a:lnTo>
                    <a:pt x="1788921" y="368300"/>
                  </a:lnTo>
                  <a:lnTo>
                    <a:pt x="1820291" y="406400"/>
                  </a:lnTo>
                  <a:lnTo>
                    <a:pt x="1849882" y="444500"/>
                  </a:lnTo>
                  <a:lnTo>
                    <a:pt x="1877441" y="482600"/>
                  </a:lnTo>
                  <a:lnTo>
                    <a:pt x="1903348" y="520700"/>
                  </a:lnTo>
                  <a:lnTo>
                    <a:pt x="1927351" y="571500"/>
                  </a:lnTo>
                  <a:lnTo>
                    <a:pt x="1949195" y="609600"/>
                  </a:lnTo>
                  <a:lnTo>
                    <a:pt x="1969134" y="647700"/>
                  </a:lnTo>
                  <a:lnTo>
                    <a:pt x="1986914" y="698500"/>
                  </a:lnTo>
                  <a:lnTo>
                    <a:pt x="1994788" y="723900"/>
                  </a:lnTo>
                  <a:lnTo>
                    <a:pt x="2002408" y="749300"/>
                  </a:lnTo>
                  <a:lnTo>
                    <a:pt x="2009267" y="762000"/>
                  </a:lnTo>
                  <a:lnTo>
                    <a:pt x="2021585" y="812800"/>
                  </a:lnTo>
                  <a:lnTo>
                    <a:pt x="2031492" y="863600"/>
                  </a:lnTo>
                  <a:lnTo>
                    <a:pt x="2038984" y="914400"/>
                  </a:lnTo>
                  <a:lnTo>
                    <a:pt x="2044064" y="965200"/>
                  </a:lnTo>
                  <a:lnTo>
                    <a:pt x="2046478" y="1016000"/>
                  </a:lnTo>
                  <a:lnTo>
                    <a:pt x="2046858" y="1066800"/>
                  </a:lnTo>
                  <a:lnTo>
                    <a:pt x="2045970" y="1092200"/>
                  </a:lnTo>
                  <a:lnTo>
                    <a:pt x="2044319" y="1117600"/>
                  </a:lnTo>
                  <a:lnTo>
                    <a:pt x="2042159" y="1143000"/>
                  </a:lnTo>
                  <a:lnTo>
                    <a:pt x="2039238" y="1155700"/>
                  </a:lnTo>
                  <a:lnTo>
                    <a:pt x="2035683" y="1181100"/>
                  </a:lnTo>
                  <a:lnTo>
                    <a:pt x="2026920" y="1231900"/>
                  </a:lnTo>
                  <a:lnTo>
                    <a:pt x="2015870" y="1282700"/>
                  </a:lnTo>
                  <a:lnTo>
                    <a:pt x="2002408" y="1333500"/>
                  </a:lnTo>
                  <a:lnTo>
                    <a:pt x="1994916" y="1346200"/>
                  </a:lnTo>
                  <a:lnTo>
                    <a:pt x="1986787" y="1371600"/>
                  </a:lnTo>
                  <a:lnTo>
                    <a:pt x="1968754" y="1422400"/>
                  </a:lnTo>
                  <a:lnTo>
                    <a:pt x="1948814" y="1460500"/>
                  </a:lnTo>
                  <a:lnTo>
                    <a:pt x="1926717" y="1511300"/>
                  </a:lnTo>
                  <a:lnTo>
                    <a:pt x="1902841" y="1549400"/>
                  </a:lnTo>
                  <a:lnTo>
                    <a:pt x="1876806" y="1587500"/>
                  </a:lnTo>
                  <a:lnTo>
                    <a:pt x="1849120" y="1625600"/>
                  </a:lnTo>
                  <a:lnTo>
                    <a:pt x="1819529" y="1663700"/>
                  </a:lnTo>
                  <a:lnTo>
                    <a:pt x="1788159" y="1701800"/>
                  </a:lnTo>
                  <a:lnTo>
                    <a:pt x="1755139" y="1727200"/>
                  </a:lnTo>
                  <a:lnTo>
                    <a:pt x="1720595" y="1765300"/>
                  </a:lnTo>
                  <a:lnTo>
                    <a:pt x="1684400" y="1790700"/>
                  </a:lnTo>
                  <a:lnTo>
                    <a:pt x="1646808" y="1828800"/>
                  </a:lnTo>
                  <a:lnTo>
                    <a:pt x="1607693" y="1854200"/>
                  </a:lnTo>
                  <a:lnTo>
                    <a:pt x="1567180" y="1879600"/>
                  </a:lnTo>
                  <a:lnTo>
                    <a:pt x="1525523" y="1905000"/>
                  </a:lnTo>
                  <a:lnTo>
                    <a:pt x="1482597" y="1930400"/>
                  </a:lnTo>
                  <a:lnTo>
                    <a:pt x="1393189" y="1955800"/>
                  </a:lnTo>
                  <a:lnTo>
                    <a:pt x="1346961" y="1981200"/>
                  </a:lnTo>
                  <a:lnTo>
                    <a:pt x="1323720" y="1981200"/>
                  </a:lnTo>
                  <a:lnTo>
                    <a:pt x="1299971" y="1993900"/>
                  </a:lnTo>
                  <a:lnTo>
                    <a:pt x="1350391" y="1993900"/>
                  </a:lnTo>
                  <a:lnTo>
                    <a:pt x="1397126" y="1968500"/>
                  </a:lnTo>
                  <a:lnTo>
                    <a:pt x="1442973" y="1955800"/>
                  </a:lnTo>
                  <a:lnTo>
                    <a:pt x="1487550" y="1930400"/>
                  </a:lnTo>
                  <a:lnTo>
                    <a:pt x="1530984" y="1917700"/>
                  </a:lnTo>
                  <a:lnTo>
                    <a:pt x="1573148" y="1892300"/>
                  </a:lnTo>
                  <a:lnTo>
                    <a:pt x="1614043" y="1866900"/>
                  </a:lnTo>
                  <a:lnTo>
                    <a:pt x="1653539" y="1828800"/>
                  </a:lnTo>
                  <a:lnTo>
                    <a:pt x="1691512" y="1803400"/>
                  </a:lnTo>
                  <a:lnTo>
                    <a:pt x="1728088" y="1778000"/>
                  </a:lnTo>
                  <a:lnTo>
                    <a:pt x="1763013" y="1739900"/>
                  </a:lnTo>
                  <a:lnTo>
                    <a:pt x="1796414" y="1701800"/>
                  </a:lnTo>
                  <a:lnTo>
                    <a:pt x="1828164" y="1676400"/>
                  </a:lnTo>
                  <a:lnTo>
                    <a:pt x="1858009" y="1638300"/>
                  </a:lnTo>
                  <a:lnTo>
                    <a:pt x="1886076" y="1587500"/>
                  </a:lnTo>
                  <a:lnTo>
                    <a:pt x="1912366" y="1549400"/>
                  </a:lnTo>
                  <a:lnTo>
                    <a:pt x="1936495" y="1511300"/>
                  </a:lnTo>
                  <a:lnTo>
                    <a:pt x="1958847" y="1473200"/>
                  </a:lnTo>
                  <a:lnTo>
                    <a:pt x="1979041" y="1422400"/>
                  </a:lnTo>
                  <a:lnTo>
                    <a:pt x="1997074" y="1384300"/>
                  </a:lnTo>
                  <a:lnTo>
                    <a:pt x="2012949" y="1333500"/>
                  </a:lnTo>
                  <a:lnTo>
                    <a:pt x="2026538" y="1282700"/>
                  </a:lnTo>
                  <a:lnTo>
                    <a:pt x="2037714" y="1231900"/>
                  </a:lnTo>
                  <a:lnTo>
                    <a:pt x="2042413" y="1206500"/>
                  </a:lnTo>
                  <a:lnTo>
                    <a:pt x="2046605" y="1193800"/>
                  </a:lnTo>
                  <a:lnTo>
                    <a:pt x="2053082" y="1143000"/>
                  </a:lnTo>
                  <a:lnTo>
                    <a:pt x="2056892" y="1092200"/>
                  </a:lnTo>
                  <a:lnTo>
                    <a:pt x="2057781" y="1066800"/>
                  </a:lnTo>
                  <a:lnTo>
                    <a:pt x="2057781" y="1041400"/>
                  </a:lnTo>
                  <a:lnTo>
                    <a:pt x="2056510" y="990600"/>
                  </a:lnTo>
                  <a:lnTo>
                    <a:pt x="2052700" y="939800"/>
                  </a:lnTo>
                  <a:lnTo>
                    <a:pt x="2046350" y="889000"/>
                  </a:lnTo>
                  <a:lnTo>
                    <a:pt x="2037587" y="838200"/>
                  </a:lnTo>
                  <a:lnTo>
                    <a:pt x="2026284" y="787400"/>
                  </a:lnTo>
                  <a:lnTo>
                    <a:pt x="2012822" y="736600"/>
                  </a:lnTo>
                  <a:lnTo>
                    <a:pt x="1997074" y="698500"/>
                  </a:lnTo>
                  <a:lnTo>
                    <a:pt x="1979168" y="647700"/>
                  </a:lnTo>
                  <a:lnTo>
                    <a:pt x="1958974" y="609600"/>
                  </a:lnTo>
                  <a:lnTo>
                    <a:pt x="1936749" y="558800"/>
                  </a:lnTo>
                  <a:lnTo>
                    <a:pt x="1912493" y="520700"/>
                  </a:lnTo>
                  <a:lnTo>
                    <a:pt x="1886458" y="482600"/>
                  </a:lnTo>
                  <a:lnTo>
                    <a:pt x="1858391" y="444500"/>
                  </a:lnTo>
                  <a:lnTo>
                    <a:pt x="1828545" y="406400"/>
                  </a:lnTo>
                  <a:lnTo>
                    <a:pt x="1796795" y="368300"/>
                  </a:lnTo>
                  <a:lnTo>
                    <a:pt x="1763648" y="330200"/>
                  </a:lnTo>
                  <a:lnTo>
                    <a:pt x="1728723" y="292100"/>
                  </a:lnTo>
                  <a:lnTo>
                    <a:pt x="1692147" y="266700"/>
                  </a:lnTo>
                  <a:lnTo>
                    <a:pt x="1654047" y="241300"/>
                  </a:lnTo>
                  <a:lnTo>
                    <a:pt x="1614678" y="203200"/>
                  </a:lnTo>
                  <a:lnTo>
                    <a:pt x="1573783" y="177800"/>
                  </a:lnTo>
                  <a:lnTo>
                    <a:pt x="1531620" y="165100"/>
                  </a:lnTo>
                  <a:lnTo>
                    <a:pt x="1488312" y="139700"/>
                  </a:lnTo>
                  <a:lnTo>
                    <a:pt x="1443608" y="114300"/>
                  </a:lnTo>
                  <a:lnTo>
                    <a:pt x="1351025" y="88900"/>
                  </a:lnTo>
                  <a:lnTo>
                    <a:pt x="1327149" y="76200"/>
                  </a:lnTo>
                  <a:close/>
                </a:path>
                <a:path w="2101850" h="2070100">
                  <a:moveTo>
                    <a:pt x="44322" y="1054818"/>
                  </a:moveTo>
                  <a:lnTo>
                    <a:pt x="37972" y="1066800"/>
                  </a:lnTo>
                  <a:lnTo>
                    <a:pt x="44322" y="1066800"/>
                  </a:lnTo>
                  <a:lnTo>
                    <a:pt x="44322" y="1054818"/>
                  </a:lnTo>
                  <a:close/>
                </a:path>
                <a:path w="2101850" h="2070100">
                  <a:moveTo>
                    <a:pt x="44703" y="1054100"/>
                  </a:moveTo>
                  <a:lnTo>
                    <a:pt x="44322" y="1054100"/>
                  </a:lnTo>
                  <a:lnTo>
                    <a:pt x="44322" y="1054818"/>
                  </a:lnTo>
                  <a:lnTo>
                    <a:pt x="44703" y="1054100"/>
                  </a:lnTo>
                  <a:close/>
                </a:path>
                <a:path w="2101850" h="2070100">
                  <a:moveTo>
                    <a:pt x="802513" y="76200"/>
                  </a:moveTo>
                  <a:lnTo>
                    <a:pt x="775715" y="76200"/>
                  </a:lnTo>
                  <a:lnTo>
                    <a:pt x="752094" y="88900"/>
                  </a:lnTo>
                  <a:lnTo>
                    <a:pt x="659764" y="114300"/>
                  </a:lnTo>
                  <a:lnTo>
                    <a:pt x="615060" y="139700"/>
                  </a:lnTo>
                  <a:lnTo>
                    <a:pt x="571626" y="165100"/>
                  </a:lnTo>
                  <a:lnTo>
                    <a:pt x="529463" y="177800"/>
                  </a:lnTo>
                  <a:lnTo>
                    <a:pt x="488569" y="203200"/>
                  </a:lnTo>
                  <a:lnTo>
                    <a:pt x="449198" y="241300"/>
                  </a:lnTo>
                  <a:lnTo>
                    <a:pt x="411098" y="266700"/>
                  </a:lnTo>
                  <a:lnTo>
                    <a:pt x="374522" y="292100"/>
                  </a:lnTo>
                  <a:lnTo>
                    <a:pt x="339597" y="330200"/>
                  </a:lnTo>
                  <a:lnTo>
                    <a:pt x="306196" y="368300"/>
                  </a:lnTo>
                  <a:lnTo>
                    <a:pt x="274573" y="406400"/>
                  </a:lnTo>
                  <a:lnTo>
                    <a:pt x="244601" y="444500"/>
                  </a:lnTo>
                  <a:lnTo>
                    <a:pt x="216534" y="482600"/>
                  </a:lnTo>
                  <a:lnTo>
                    <a:pt x="190372" y="520700"/>
                  </a:lnTo>
                  <a:lnTo>
                    <a:pt x="166115" y="558800"/>
                  </a:lnTo>
                  <a:lnTo>
                    <a:pt x="143890" y="609600"/>
                  </a:lnTo>
                  <a:lnTo>
                    <a:pt x="123570" y="647700"/>
                  </a:lnTo>
                  <a:lnTo>
                    <a:pt x="105536" y="698500"/>
                  </a:lnTo>
                  <a:lnTo>
                    <a:pt x="97408" y="711200"/>
                  </a:lnTo>
                  <a:lnTo>
                    <a:pt x="89661" y="736600"/>
                  </a:lnTo>
                  <a:lnTo>
                    <a:pt x="76072" y="787400"/>
                  </a:lnTo>
                  <a:lnTo>
                    <a:pt x="64896" y="838200"/>
                  </a:lnTo>
                  <a:lnTo>
                    <a:pt x="56006" y="889000"/>
                  </a:lnTo>
                  <a:lnTo>
                    <a:pt x="49529" y="939800"/>
                  </a:lnTo>
                  <a:lnTo>
                    <a:pt x="45719" y="990600"/>
                  </a:lnTo>
                  <a:lnTo>
                    <a:pt x="44450" y="1041400"/>
                  </a:lnTo>
                  <a:lnTo>
                    <a:pt x="41909" y="1041400"/>
                  </a:lnTo>
                  <a:lnTo>
                    <a:pt x="34035" y="1054100"/>
                  </a:lnTo>
                  <a:lnTo>
                    <a:pt x="51307" y="1054100"/>
                  </a:lnTo>
                  <a:lnTo>
                    <a:pt x="55244" y="1041400"/>
                  </a:lnTo>
                  <a:lnTo>
                    <a:pt x="55752" y="1016000"/>
                  </a:lnTo>
                  <a:lnTo>
                    <a:pt x="56641" y="990600"/>
                  </a:lnTo>
                  <a:lnTo>
                    <a:pt x="60451" y="939800"/>
                  </a:lnTo>
                  <a:lnTo>
                    <a:pt x="66928" y="889000"/>
                  </a:lnTo>
                  <a:lnTo>
                    <a:pt x="75691" y="838200"/>
                  </a:lnTo>
                  <a:lnTo>
                    <a:pt x="86740" y="787400"/>
                  </a:lnTo>
                  <a:lnTo>
                    <a:pt x="100202" y="736600"/>
                  </a:lnTo>
                  <a:lnTo>
                    <a:pt x="107822" y="723900"/>
                  </a:lnTo>
                  <a:lnTo>
                    <a:pt x="115950" y="698500"/>
                  </a:lnTo>
                  <a:lnTo>
                    <a:pt x="133857" y="647700"/>
                  </a:lnTo>
                  <a:lnTo>
                    <a:pt x="153796" y="609600"/>
                  </a:lnTo>
                  <a:lnTo>
                    <a:pt x="175894" y="571500"/>
                  </a:lnTo>
                  <a:lnTo>
                    <a:pt x="199897" y="520700"/>
                  </a:lnTo>
                  <a:lnTo>
                    <a:pt x="225806" y="482600"/>
                  </a:lnTo>
                  <a:lnTo>
                    <a:pt x="253619" y="444500"/>
                  </a:lnTo>
                  <a:lnTo>
                    <a:pt x="283209" y="406400"/>
                  </a:lnTo>
                  <a:lnTo>
                    <a:pt x="314451" y="368300"/>
                  </a:lnTo>
                  <a:lnTo>
                    <a:pt x="347471" y="342900"/>
                  </a:lnTo>
                  <a:lnTo>
                    <a:pt x="382015" y="304800"/>
                  </a:lnTo>
                  <a:lnTo>
                    <a:pt x="418210" y="279400"/>
                  </a:lnTo>
                  <a:lnTo>
                    <a:pt x="455929" y="241300"/>
                  </a:lnTo>
                  <a:lnTo>
                    <a:pt x="494919" y="215900"/>
                  </a:lnTo>
                  <a:lnTo>
                    <a:pt x="535432" y="190500"/>
                  </a:lnTo>
                  <a:lnTo>
                    <a:pt x="577088" y="165100"/>
                  </a:lnTo>
                  <a:lnTo>
                    <a:pt x="620013" y="152400"/>
                  </a:lnTo>
                  <a:lnTo>
                    <a:pt x="664209" y="127000"/>
                  </a:lnTo>
                  <a:lnTo>
                    <a:pt x="709294" y="114300"/>
                  </a:lnTo>
                  <a:lnTo>
                    <a:pt x="755650" y="88900"/>
                  </a:lnTo>
                  <a:lnTo>
                    <a:pt x="778890" y="88900"/>
                  </a:lnTo>
                  <a:lnTo>
                    <a:pt x="802513" y="76200"/>
                  </a:lnTo>
                  <a:close/>
                </a:path>
                <a:path w="2101850" h="2070100">
                  <a:moveTo>
                    <a:pt x="850900" y="63500"/>
                  </a:moveTo>
                  <a:lnTo>
                    <a:pt x="823976" y="63500"/>
                  </a:lnTo>
                  <a:lnTo>
                    <a:pt x="799719" y="76200"/>
                  </a:lnTo>
                  <a:lnTo>
                    <a:pt x="826642" y="76200"/>
                  </a:lnTo>
                  <a:lnTo>
                    <a:pt x="850900" y="63500"/>
                  </a:lnTo>
                  <a:close/>
                </a:path>
                <a:path w="2101850" h="2070100">
                  <a:moveTo>
                    <a:pt x="1278889" y="63500"/>
                  </a:moveTo>
                  <a:lnTo>
                    <a:pt x="1228089" y="63500"/>
                  </a:lnTo>
                  <a:lnTo>
                    <a:pt x="1252346" y="76200"/>
                  </a:lnTo>
                  <a:lnTo>
                    <a:pt x="1303146" y="76200"/>
                  </a:lnTo>
                  <a:lnTo>
                    <a:pt x="1278889" y="63500"/>
                  </a:lnTo>
                  <a:close/>
                </a:path>
                <a:path w="2101850" h="2070100">
                  <a:moveTo>
                    <a:pt x="949578" y="50800"/>
                  </a:moveTo>
                  <a:lnTo>
                    <a:pt x="873125" y="50800"/>
                  </a:lnTo>
                  <a:lnTo>
                    <a:pt x="848486" y="63500"/>
                  </a:lnTo>
                  <a:lnTo>
                    <a:pt x="924686" y="63500"/>
                  </a:lnTo>
                  <a:lnTo>
                    <a:pt x="949578" y="50800"/>
                  </a:lnTo>
                  <a:close/>
                </a:path>
                <a:path w="2101850" h="2070100">
                  <a:moveTo>
                    <a:pt x="1229867" y="50800"/>
                  </a:moveTo>
                  <a:lnTo>
                    <a:pt x="1153540" y="50800"/>
                  </a:lnTo>
                  <a:lnTo>
                    <a:pt x="1178559" y="63500"/>
                  </a:lnTo>
                  <a:lnTo>
                    <a:pt x="1254506" y="63500"/>
                  </a:lnTo>
                  <a:lnTo>
                    <a:pt x="1229867" y="50800"/>
                  </a:lnTo>
                  <a:close/>
                </a:path>
                <a:path w="2101850" h="2070100">
                  <a:moveTo>
                    <a:pt x="1154557" y="38100"/>
                  </a:moveTo>
                  <a:lnTo>
                    <a:pt x="948308" y="38100"/>
                  </a:lnTo>
                  <a:lnTo>
                    <a:pt x="923163" y="50800"/>
                  </a:lnTo>
                  <a:lnTo>
                    <a:pt x="1179829" y="50800"/>
                  </a:lnTo>
                  <a:lnTo>
                    <a:pt x="1154557" y="38100"/>
                  </a:lnTo>
                  <a:close/>
                </a:path>
                <a:path w="2101850" h="2070100">
                  <a:moveTo>
                    <a:pt x="972946" y="25400"/>
                  </a:moveTo>
                  <a:lnTo>
                    <a:pt x="788415" y="25400"/>
                  </a:lnTo>
                  <a:lnTo>
                    <a:pt x="763269" y="38100"/>
                  </a:lnTo>
                  <a:lnTo>
                    <a:pt x="947165" y="38100"/>
                  </a:lnTo>
                  <a:lnTo>
                    <a:pt x="972946" y="25400"/>
                  </a:lnTo>
                  <a:close/>
                </a:path>
                <a:path w="2101850" h="2070100">
                  <a:moveTo>
                    <a:pt x="1313560" y="25400"/>
                  </a:moveTo>
                  <a:lnTo>
                    <a:pt x="1129791" y="25400"/>
                  </a:lnTo>
                  <a:lnTo>
                    <a:pt x="1155445" y="38100"/>
                  </a:lnTo>
                  <a:lnTo>
                    <a:pt x="1338580" y="38100"/>
                  </a:lnTo>
                  <a:lnTo>
                    <a:pt x="1313560" y="25400"/>
                  </a:lnTo>
                  <a:close/>
                </a:path>
                <a:path w="2101850" h="2070100">
                  <a:moveTo>
                    <a:pt x="1262633" y="12700"/>
                  </a:moveTo>
                  <a:lnTo>
                    <a:pt x="839088" y="12700"/>
                  </a:lnTo>
                  <a:lnTo>
                    <a:pt x="813688" y="25400"/>
                  </a:lnTo>
                  <a:lnTo>
                    <a:pt x="1288160" y="25400"/>
                  </a:lnTo>
                  <a:lnTo>
                    <a:pt x="1262633" y="12700"/>
                  </a:lnTo>
                  <a:close/>
                </a:path>
                <a:path w="2101850" h="2070100">
                  <a:moveTo>
                    <a:pt x="1184656" y="0"/>
                  </a:moveTo>
                  <a:lnTo>
                    <a:pt x="916939" y="0"/>
                  </a:lnTo>
                  <a:lnTo>
                    <a:pt x="891032" y="12700"/>
                  </a:lnTo>
                  <a:lnTo>
                    <a:pt x="1210945" y="12700"/>
                  </a:lnTo>
                  <a:lnTo>
                    <a:pt x="1184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616" y="4690872"/>
              <a:ext cx="551688" cy="524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0616" y="3881627"/>
              <a:ext cx="551688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9588" y="3429000"/>
              <a:ext cx="551688" cy="524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7516" y="3881627"/>
              <a:ext cx="551688" cy="524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7516" y="4690872"/>
              <a:ext cx="551688" cy="524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1112" y="5190744"/>
              <a:ext cx="551688" cy="524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2075" y="4143755"/>
              <a:ext cx="685424" cy="9433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0874" y="3691889"/>
              <a:ext cx="3880485" cy="2386965"/>
            </a:xfrm>
            <a:custGeom>
              <a:avLst/>
              <a:gdLst/>
              <a:ahLst/>
              <a:cxnLst/>
              <a:rect l="l" t="t" r="r" b="b"/>
              <a:pathLst>
                <a:path w="3880485" h="2386965">
                  <a:moveTo>
                    <a:pt x="381381" y="1752219"/>
                  </a:moveTo>
                  <a:lnTo>
                    <a:pt x="340614" y="1744853"/>
                  </a:lnTo>
                  <a:lnTo>
                    <a:pt x="300101" y="1723136"/>
                  </a:lnTo>
                  <a:lnTo>
                    <a:pt x="267843" y="1696085"/>
                  </a:lnTo>
                  <a:lnTo>
                    <a:pt x="236093" y="1660906"/>
                  </a:lnTo>
                  <a:lnTo>
                    <a:pt x="205486" y="1618234"/>
                  </a:lnTo>
                  <a:lnTo>
                    <a:pt x="176022" y="1568704"/>
                  </a:lnTo>
                  <a:lnTo>
                    <a:pt x="148082" y="1512824"/>
                  </a:lnTo>
                  <a:lnTo>
                    <a:pt x="122301" y="1451356"/>
                  </a:lnTo>
                  <a:lnTo>
                    <a:pt x="98679" y="1385189"/>
                  </a:lnTo>
                  <a:lnTo>
                    <a:pt x="77597" y="1314704"/>
                  </a:lnTo>
                  <a:lnTo>
                    <a:pt x="59436" y="1240663"/>
                  </a:lnTo>
                  <a:lnTo>
                    <a:pt x="51562" y="1202563"/>
                  </a:lnTo>
                  <a:lnTo>
                    <a:pt x="44323" y="1163701"/>
                  </a:lnTo>
                  <a:lnTo>
                    <a:pt x="37973" y="1124331"/>
                  </a:lnTo>
                  <a:lnTo>
                    <a:pt x="32639" y="1084580"/>
                  </a:lnTo>
                  <a:lnTo>
                    <a:pt x="28067" y="1044321"/>
                  </a:lnTo>
                  <a:lnTo>
                    <a:pt x="24384" y="1003681"/>
                  </a:lnTo>
                  <a:lnTo>
                    <a:pt x="21844" y="962787"/>
                  </a:lnTo>
                  <a:lnTo>
                    <a:pt x="20320" y="921893"/>
                  </a:lnTo>
                  <a:lnTo>
                    <a:pt x="19812" y="880872"/>
                  </a:lnTo>
                  <a:lnTo>
                    <a:pt x="20320" y="839724"/>
                  </a:lnTo>
                  <a:lnTo>
                    <a:pt x="21844" y="798957"/>
                  </a:lnTo>
                  <a:lnTo>
                    <a:pt x="24511" y="758190"/>
                  </a:lnTo>
                  <a:lnTo>
                    <a:pt x="28067" y="717550"/>
                  </a:lnTo>
                  <a:lnTo>
                    <a:pt x="32639" y="677418"/>
                  </a:lnTo>
                  <a:lnTo>
                    <a:pt x="37973" y="637540"/>
                  </a:lnTo>
                  <a:lnTo>
                    <a:pt x="44323" y="598043"/>
                  </a:lnTo>
                  <a:lnTo>
                    <a:pt x="51308" y="559435"/>
                  </a:lnTo>
                  <a:lnTo>
                    <a:pt x="59309" y="521208"/>
                  </a:lnTo>
                  <a:lnTo>
                    <a:pt x="68072" y="483743"/>
                  </a:lnTo>
                  <a:lnTo>
                    <a:pt x="87630" y="411480"/>
                  </a:lnTo>
                  <a:lnTo>
                    <a:pt x="109982" y="343027"/>
                  </a:lnTo>
                  <a:lnTo>
                    <a:pt x="134493" y="279019"/>
                  </a:lnTo>
                  <a:lnTo>
                    <a:pt x="161290" y="220218"/>
                  </a:lnTo>
                  <a:lnTo>
                    <a:pt x="189992" y="167513"/>
                  </a:lnTo>
                  <a:lnTo>
                    <a:pt x="219964" y="121158"/>
                  </a:lnTo>
                  <a:lnTo>
                    <a:pt x="251333" y="82169"/>
                  </a:lnTo>
                  <a:lnTo>
                    <a:pt x="267970" y="65405"/>
                  </a:lnTo>
                  <a:lnTo>
                    <a:pt x="269494" y="64503"/>
                  </a:lnTo>
                  <a:lnTo>
                    <a:pt x="281051" y="88900"/>
                  </a:lnTo>
                  <a:lnTo>
                    <a:pt x="334619" y="40513"/>
                  </a:lnTo>
                  <a:lnTo>
                    <a:pt x="379476" y="0"/>
                  </a:lnTo>
                  <a:lnTo>
                    <a:pt x="248412" y="19939"/>
                  </a:lnTo>
                  <a:lnTo>
                    <a:pt x="260985" y="46520"/>
                  </a:lnTo>
                  <a:lnTo>
                    <a:pt x="255016" y="50038"/>
                  </a:lnTo>
                  <a:lnTo>
                    <a:pt x="219608" y="88900"/>
                  </a:lnTo>
                  <a:lnTo>
                    <a:pt x="187960" y="133096"/>
                  </a:lnTo>
                  <a:lnTo>
                    <a:pt x="157861" y="184023"/>
                  </a:lnTo>
                  <a:lnTo>
                    <a:pt x="129667" y="241046"/>
                  </a:lnTo>
                  <a:lnTo>
                    <a:pt x="103378" y="303530"/>
                  </a:lnTo>
                  <a:lnTo>
                    <a:pt x="79502" y="370713"/>
                  </a:lnTo>
                  <a:lnTo>
                    <a:pt x="58293" y="442087"/>
                  </a:lnTo>
                  <a:lnTo>
                    <a:pt x="48768" y="479298"/>
                  </a:lnTo>
                  <a:lnTo>
                    <a:pt x="39878" y="517144"/>
                  </a:lnTo>
                  <a:lnTo>
                    <a:pt x="31877" y="555752"/>
                  </a:lnTo>
                  <a:lnTo>
                    <a:pt x="24638" y="594995"/>
                  </a:lnTo>
                  <a:lnTo>
                    <a:pt x="18415" y="634873"/>
                  </a:lnTo>
                  <a:lnTo>
                    <a:pt x="12954" y="675132"/>
                  </a:lnTo>
                  <a:lnTo>
                    <a:pt x="8382" y="715899"/>
                  </a:lnTo>
                  <a:lnTo>
                    <a:pt x="4826" y="756920"/>
                  </a:lnTo>
                  <a:lnTo>
                    <a:pt x="2159" y="798195"/>
                  </a:lnTo>
                  <a:lnTo>
                    <a:pt x="622" y="839978"/>
                  </a:lnTo>
                  <a:lnTo>
                    <a:pt x="0" y="881126"/>
                  </a:lnTo>
                  <a:lnTo>
                    <a:pt x="508" y="922655"/>
                  </a:lnTo>
                  <a:lnTo>
                    <a:pt x="2159" y="964057"/>
                  </a:lnTo>
                  <a:lnTo>
                    <a:pt x="4699" y="1005332"/>
                  </a:lnTo>
                  <a:lnTo>
                    <a:pt x="8382" y="1046480"/>
                  </a:lnTo>
                  <a:lnTo>
                    <a:pt x="12954" y="1087120"/>
                  </a:lnTo>
                  <a:lnTo>
                    <a:pt x="18415" y="1127506"/>
                  </a:lnTo>
                  <a:lnTo>
                    <a:pt x="24892" y="1167257"/>
                  </a:lnTo>
                  <a:lnTo>
                    <a:pt x="32131" y="1206500"/>
                  </a:lnTo>
                  <a:lnTo>
                    <a:pt x="40132" y="1245108"/>
                  </a:lnTo>
                  <a:lnTo>
                    <a:pt x="49022" y="1283081"/>
                  </a:lnTo>
                  <a:lnTo>
                    <a:pt x="58547" y="1320165"/>
                  </a:lnTo>
                  <a:lnTo>
                    <a:pt x="80010" y="1391539"/>
                  </a:lnTo>
                  <a:lnTo>
                    <a:pt x="103886" y="1458849"/>
                  </a:lnTo>
                  <a:lnTo>
                    <a:pt x="130175" y="1521460"/>
                  </a:lnTo>
                  <a:lnTo>
                    <a:pt x="158750" y="1578356"/>
                  </a:lnTo>
                  <a:lnTo>
                    <a:pt x="189103" y="1629410"/>
                  </a:lnTo>
                  <a:lnTo>
                    <a:pt x="221107" y="1673733"/>
                  </a:lnTo>
                  <a:lnTo>
                    <a:pt x="254508" y="1710817"/>
                  </a:lnTo>
                  <a:lnTo>
                    <a:pt x="289560" y="1739900"/>
                  </a:lnTo>
                  <a:lnTo>
                    <a:pt x="325374" y="1760093"/>
                  </a:lnTo>
                  <a:lnTo>
                    <a:pt x="362585" y="1770761"/>
                  </a:lnTo>
                  <a:lnTo>
                    <a:pt x="380746" y="1772031"/>
                  </a:lnTo>
                  <a:lnTo>
                    <a:pt x="381381" y="1752219"/>
                  </a:lnTo>
                  <a:close/>
                </a:path>
                <a:path w="3880485" h="2386965">
                  <a:moveTo>
                    <a:pt x="1546555" y="886371"/>
                  </a:moveTo>
                  <a:lnTo>
                    <a:pt x="1536192" y="874268"/>
                  </a:lnTo>
                  <a:lnTo>
                    <a:pt x="1535684" y="873633"/>
                  </a:lnTo>
                  <a:lnTo>
                    <a:pt x="1535176" y="873252"/>
                  </a:lnTo>
                  <a:lnTo>
                    <a:pt x="1491869" y="843407"/>
                  </a:lnTo>
                  <a:lnTo>
                    <a:pt x="1442085" y="816991"/>
                  </a:lnTo>
                  <a:lnTo>
                    <a:pt x="1405636" y="801370"/>
                  </a:lnTo>
                  <a:lnTo>
                    <a:pt x="1346581" y="781050"/>
                  </a:lnTo>
                  <a:lnTo>
                    <a:pt x="1305306" y="770001"/>
                  </a:lnTo>
                  <a:lnTo>
                    <a:pt x="1262507" y="760984"/>
                  </a:lnTo>
                  <a:lnTo>
                    <a:pt x="1218692" y="754380"/>
                  </a:lnTo>
                  <a:lnTo>
                    <a:pt x="1173988" y="750443"/>
                  </a:lnTo>
                  <a:lnTo>
                    <a:pt x="1129538" y="748919"/>
                  </a:lnTo>
                  <a:lnTo>
                    <a:pt x="1107948" y="748284"/>
                  </a:lnTo>
                  <a:lnTo>
                    <a:pt x="1064768" y="742823"/>
                  </a:lnTo>
                  <a:lnTo>
                    <a:pt x="1022223" y="732282"/>
                  </a:lnTo>
                  <a:lnTo>
                    <a:pt x="980313" y="716788"/>
                  </a:lnTo>
                  <a:lnTo>
                    <a:pt x="939546" y="696849"/>
                  </a:lnTo>
                  <a:lnTo>
                    <a:pt x="900176" y="672846"/>
                  </a:lnTo>
                  <a:lnTo>
                    <a:pt x="862711" y="645033"/>
                  </a:lnTo>
                  <a:lnTo>
                    <a:pt x="827405" y="613791"/>
                  </a:lnTo>
                  <a:lnTo>
                    <a:pt x="794766" y="579374"/>
                  </a:lnTo>
                  <a:lnTo>
                    <a:pt x="764794" y="542417"/>
                  </a:lnTo>
                  <a:lnTo>
                    <a:pt x="738251" y="503174"/>
                  </a:lnTo>
                  <a:lnTo>
                    <a:pt x="715264" y="461899"/>
                  </a:lnTo>
                  <a:lnTo>
                    <a:pt x="696214" y="419100"/>
                  </a:lnTo>
                  <a:lnTo>
                    <a:pt x="681355" y="375158"/>
                  </a:lnTo>
                  <a:lnTo>
                    <a:pt x="671195" y="330327"/>
                  </a:lnTo>
                  <a:lnTo>
                    <a:pt x="668172" y="309689"/>
                  </a:lnTo>
                  <a:lnTo>
                    <a:pt x="671449" y="313182"/>
                  </a:lnTo>
                  <a:lnTo>
                    <a:pt x="681990" y="322580"/>
                  </a:lnTo>
                  <a:lnTo>
                    <a:pt x="722503" y="348996"/>
                  </a:lnTo>
                  <a:lnTo>
                    <a:pt x="775462" y="373380"/>
                  </a:lnTo>
                  <a:lnTo>
                    <a:pt x="816737" y="388493"/>
                  </a:lnTo>
                  <a:lnTo>
                    <a:pt x="862317" y="402590"/>
                  </a:lnTo>
                  <a:lnTo>
                    <a:pt x="911860" y="415544"/>
                  </a:lnTo>
                  <a:lnTo>
                    <a:pt x="964692" y="427228"/>
                  </a:lnTo>
                  <a:lnTo>
                    <a:pt x="1020572" y="437388"/>
                  </a:lnTo>
                  <a:lnTo>
                    <a:pt x="1078865" y="446024"/>
                  </a:lnTo>
                  <a:lnTo>
                    <a:pt x="1139063" y="453009"/>
                  </a:lnTo>
                  <a:lnTo>
                    <a:pt x="1199629" y="457555"/>
                  </a:lnTo>
                  <a:lnTo>
                    <a:pt x="1198626" y="486283"/>
                  </a:lnTo>
                  <a:lnTo>
                    <a:pt x="1302689" y="458978"/>
                  </a:lnTo>
                  <a:lnTo>
                    <a:pt x="1326896" y="452628"/>
                  </a:lnTo>
                  <a:lnTo>
                    <a:pt x="1201293" y="410083"/>
                  </a:lnTo>
                  <a:lnTo>
                    <a:pt x="1200315" y="437807"/>
                  </a:lnTo>
                  <a:lnTo>
                    <a:pt x="1141222" y="433324"/>
                  </a:lnTo>
                  <a:lnTo>
                    <a:pt x="1081659" y="426466"/>
                  </a:lnTo>
                  <a:lnTo>
                    <a:pt x="1024001" y="417957"/>
                  </a:lnTo>
                  <a:lnTo>
                    <a:pt x="968883" y="407797"/>
                  </a:lnTo>
                  <a:lnTo>
                    <a:pt x="916686" y="396367"/>
                  </a:lnTo>
                  <a:lnTo>
                    <a:pt x="867905" y="383540"/>
                  </a:lnTo>
                  <a:lnTo>
                    <a:pt x="823341" y="369824"/>
                  </a:lnTo>
                  <a:lnTo>
                    <a:pt x="783082" y="355092"/>
                  </a:lnTo>
                  <a:lnTo>
                    <a:pt x="747903" y="339725"/>
                  </a:lnTo>
                  <a:lnTo>
                    <a:pt x="705993" y="315722"/>
                  </a:lnTo>
                  <a:lnTo>
                    <a:pt x="672592" y="284099"/>
                  </a:lnTo>
                  <a:lnTo>
                    <a:pt x="667994" y="275209"/>
                  </a:lnTo>
                  <a:lnTo>
                    <a:pt x="666330" y="270002"/>
                  </a:lnTo>
                  <a:lnTo>
                    <a:pt x="666000" y="268973"/>
                  </a:lnTo>
                  <a:lnTo>
                    <a:pt x="665911" y="268097"/>
                  </a:lnTo>
                  <a:lnTo>
                    <a:pt x="665226" y="261112"/>
                  </a:lnTo>
                  <a:lnTo>
                    <a:pt x="665200" y="260921"/>
                  </a:lnTo>
                  <a:lnTo>
                    <a:pt x="665099" y="256413"/>
                  </a:lnTo>
                  <a:lnTo>
                    <a:pt x="664616" y="255968"/>
                  </a:lnTo>
                  <a:lnTo>
                    <a:pt x="664591" y="255651"/>
                  </a:lnTo>
                  <a:lnTo>
                    <a:pt x="662393" y="253873"/>
                  </a:lnTo>
                  <a:lnTo>
                    <a:pt x="660527" y="252095"/>
                  </a:lnTo>
                  <a:lnTo>
                    <a:pt x="660234" y="252107"/>
                  </a:lnTo>
                  <a:lnTo>
                    <a:pt x="659765" y="251714"/>
                  </a:lnTo>
                  <a:lnTo>
                    <a:pt x="654304" y="252222"/>
                  </a:lnTo>
                  <a:lnTo>
                    <a:pt x="654113" y="252247"/>
                  </a:lnTo>
                  <a:lnTo>
                    <a:pt x="649605" y="252349"/>
                  </a:lnTo>
                  <a:lnTo>
                    <a:pt x="649147" y="252831"/>
                  </a:lnTo>
                  <a:lnTo>
                    <a:pt x="648843" y="252857"/>
                  </a:lnTo>
                  <a:lnTo>
                    <a:pt x="647052" y="255054"/>
                  </a:lnTo>
                  <a:lnTo>
                    <a:pt x="645287" y="256921"/>
                  </a:lnTo>
                  <a:lnTo>
                    <a:pt x="645287" y="257213"/>
                  </a:lnTo>
                  <a:lnTo>
                    <a:pt x="644906" y="257683"/>
                  </a:lnTo>
                  <a:lnTo>
                    <a:pt x="645414" y="263144"/>
                  </a:lnTo>
                  <a:lnTo>
                    <a:pt x="645439" y="263398"/>
                  </a:lnTo>
                  <a:lnTo>
                    <a:pt x="646049" y="285623"/>
                  </a:lnTo>
                  <a:lnTo>
                    <a:pt x="651637" y="333121"/>
                  </a:lnTo>
                  <a:lnTo>
                    <a:pt x="662178" y="379984"/>
                  </a:lnTo>
                  <a:lnTo>
                    <a:pt x="677545" y="425958"/>
                  </a:lnTo>
                  <a:lnTo>
                    <a:pt x="697357" y="470408"/>
                  </a:lnTo>
                  <a:lnTo>
                    <a:pt x="721106" y="513207"/>
                  </a:lnTo>
                  <a:lnTo>
                    <a:pt x="748665" y="553847"/>
                  </a:lnTo>
                  <a:lnTo>
                    <a:pt x="779526" y="592201"/>
                  </a:lnTo>
                  <a:lnTo>
                    <a:pt x="813308" y="627761"/>
                  </a:lnTo>
                  <a:lnTo>
                    <a:pt x="849884" y="660146"/>
                  </a:lnTo>
                  <a:lnTo>
                    <a:pt x="888746" y="688975"/>
                  </a:lnTo>
                  <a:lnTo>
                    <a:pt x="929640" y="713994"/>
                  </a:lnTo>
                  <a:lnTo>
                    <a:pt x="972058" y="734822"/>
                  </a:lnTo>
                  <a:lnTo>
                    <a:pt x="1015746" y="750951"/>
                  </a:lnTo>
                  <a:lnTo>
                    <a:pt x="1060577" y="762127"/>
                  </a:lnTo>
                  <a:lnTo>
                    <a:pt x="1106043" y="767969"/>
                  </a:lnTo>
                  <a:lnTo>
                    <a:pt x="1151255" y="769112"/>
                  </a:lnTo>
                  <a:lnTo>
                    <a:pt x="1173099" y="770128"/>
                  </a:lnTo>
                  <a:lnTo>
                    <a:pt x="1216533" y="774192"/>
                  </a:lnTo>
                  <a:lnTo>
                    <a:pt x="1259332" y="780542"/>
                  </a:lnTo>
                  <a:lnTo>
                    <a:pt x="1301115" y="789305"/>
                  </a:lnTo>
                  <a:lnTo>
                    <a:pt x="1341501" y="800100"/>
                  </a:lnTo>
                  <a:lnTo>
                    <a:pt x="1380109" y="812800"/>
                  </a:lnTo>
                  <a:lnTo>
                    <a:pt x="1416558" y="827278"/>
                  </a:lnTo>
                  <a:lnTo>
                    <a:pt x="1466723" y="851662"/>
                  </a:lnTo>
                  <a:lnTo>
                    <a:pt x="1510030" y="879094"/>
                  </a:lnTo>
                  <a:lnTo>
                    <a:pt x="1529118" y="896340"/>
                  </a:lnTo>
                  <a:lnTo>
                    <a:pt x="1542592" y="888619"/>
                  </a:lnTo>
                  <a:lnTo>
                    <a:pt x="1545259" y="887095"/>
                  </a:lnTo>
                  <a:lnTo>
                    <a:pt x="1546555" y="886371"/>
                  </a:lnTo>
                  <a:close/>
                </a:path>
                <a:path w="3880485" h="2386965">
                  <a:moveTo>
                    <a:pt x="1603121" y="1000379"/>
                  </a:moveTo>
                  <a:lnTo>
                    <a:pt x="1582572" y="912241"/>
                  </a:lnTo>
                  <a:lnTo>
                    <a:pt x="1573022" y="871220"/>
                  </a:lnTo>
                  <a:lnTo>
                    <a:pt x="1546555" y="886371"/>
                  </a:lnTo>
                  <a:lnTo>
                    <a:pt x="1529118" y="896340"/>
                  </a:lnTo>
                  <a:lnTo>
                    <a:pt x="1506855" y="909066"/>
                  </a:lnTo>
                  <a:lnTo>
                    <a:pt x="1603121" y="1000379"/>
                  </a:lnTo>
                  <a:close/>
                </a:path>
                <a:path w="3880485" h="2386965">
                  <a:moveTo>
                    <a:pt x="3880231" y="1389507"/>
                  </a:moveTo>
                  <a:lnTo>
                    <a:pt x="3875913" y="1384808"/>
                  </a:lnTo>
                  <a:lnTo>
                    <a:pt x="3864991" y="1384300"/>
                  </a:lnTo>
                  <a:lnTo>
                    <a:pt x="3860419" y="1388491"/>
                  </a:lnTo>
                  <a:lnTo>
                    <a:pt x="3860114" y="1394968"/>
                  </a:lnTo>
                  <a:lnTo>
                    <a:pt x="3857879" y="1439926"/>
                  </a:lnTo>
                  <a:lnTo>
                    <a:pt x="3851021" y="1485011"/>
                  </a:lnTo>
                  <a:lnTo>
                    <a:pt x="3839845" y="1529842"/>
                  </a:lnTo>
                  <a:lnTo>
                    <a:pt x="3824478" y="1574546"/>
                  </a:lnTo>
                  <a:lnTo>
                    <a:pt x="3805174" y="1618869"/>
                  </a:lnTo>
                  <a:lnTo>
                    <a:pt x="3781806" y="1662938"/>
                  </a:lnTo>
                  <a:lnTo>
                    <a:pt x="3754628" y="1706372"/>
                  </a:lnTo>
                  <a:lnTo>
                    <a:pt x="3723894" y="1749425"/>
                  </a:lnTo>
                  <a:lnTo>
                    <a:pt x="3689477" y="1791716"/>
                  </a:lnTo>
                  <a:lnTo>
                    <a:pt x="3651758" y="1833245"/>
                  </a:lnTo>
                  <a:lnTo>
                    <a:pt x="3610737" y="1874012"/>
                  </a:lnTo>
                  <a:lnTo>
                    <a:pt x="3566795" y="1913839"/>
                  </a:lnTo>
                  <a:lnTo>
                    <a:pt x="3519678" y="1952498"/>
                  </a:lnTo>
                  <a:lnTo>
                    <a:pt x="3469894" y="1990153"/>
                  </a:lnTo>
                  <a:lnTo>
                    <a:pt x="3417316" y="2026488"/>
                  </a:lnTo>
                  <a:lnTo>
                    <a:pt x="3362452" y="2061527"/>
                  </a:lnTo>
                  <a:lnTo>
                    <a:pt x="3305048" y="2095144"/>
                  </a:lnTo>
                  <a:lnTo>
                    <a:pt x="3245485" y="2127262"/>
                  </a:lnTo>
                  <a:lnTo>
                    <a:pt x="3183890" y="2157679"/>
                  </a:lnTo>
                  <a:lnTo>
                    <a:pt x="3120263" y="2186482"/>
                  </a:lnTo>
                  <a:lnTo>
                    <a:pt x="3055112" y="2213508"/>
                  </a:lnTo>
                  <a:lnTo>
                    <a:pt x="2988183" y="2238730"/>
                  </a:lnTo>
                  <a:lnTo>
                    <a:pt x="2919730" y="2261857"/>
                  </a:lnTo>
                  <a:lnTo>
                    <a:pt x="2850007" y="2282990"/>
                  </a:lnTo>
                  <a:lnTo>
                    <a:pt x="2779141" y="2301951"/>
                  </a:lnTo>
                  <a:lnTo>
                    <a:pt x="2707259" y="2318639"/>
                  </a:lnTo>
                  <a:lnTo>
                    <a:pt x="2634361" y="2333053"/>
                  </a:lnTo>
                  <a:lnTo>
                    <a:pt x="2560955" y="2344991"/>
                  </a:lnTo>
                  <a:lnTo>
                    <a:pt x="2486787" y="2354465"/>
                  </a:lnTo>
                  <a:lnTo>
                    <a:pt x="2412238" y="2361387"/>
                  </a:lnTo>
                  <a:lnTo>
                    <a:pt x="2337435" y="2365552"/>
                  </a:lnTo>
                  <a:lnTo>
                    <a:pt x="2262505" y="2366962"/>
                  </a:lnTo>
                  <a:lnTo>
                    <a:pt x="2112264" y="2364968"/>
                  </a:lnTo>
                  <a:lnTo>
                    <a:pt x="1963293" y="2359063"/>
                  </a:lnTo>
                  <a:lnTo>
                    <a:pt x="1816608" y="2349462"/>
                  </a:lnTo>
                  <a:lnTo>
                    <a:pt x="1673352" y="2336635"/>
                  </a:lnTo>
                  <a:lnTo>
                    <a:pt x="1534922" y="2320645"/>
                  </a:lnTo>
                  <a:lnTo>
                    <a:pt x="1467866" y="2311527"/>
                  </a:lnTo>
                  <a:lnTo>
                    <a:pt x="1402334" y="2301824"/>
                  </a:lnTo>
                  <a:lnTo>
                    <a:pt x="1338707" y="2291372"/>
                  </a:lnTo>
                  <a:lnTo>
                    <a:pt x="1276985" y="2280348"/>
                  </a:lnTo>
                  <a:lnTo>
                    <a:pt x="1217168" y="2268753"/>
                  </a:lnTo>
                  <a:lnTo>
                    <a:pt x="1159764" y="2256586"/>
                  </a:lnTo>
                  <a:lnTo>
                    <a:pt x="1104519" y="2243963"/>
                  </a:lnTo>
                  <a:lnTo>
                    <a:pt x="1051941" y="2230856"/>
                  </a:lnTo>
                  <a:lnTo>
                    <a:pt x="1001903" y="2217293"/>
                  </a:lnTo>
                  <a:lnTo>
                    <a:pt x="954913" y="2203259"/>
                  </a:lnTo>
                  <a:lnTo>
                    <a:pt x="910590" y="2188946"/>
                  </a:lnTo>
                  <a:lnTo>
                    <a:pt x="869696" y="2174189"/>
                  </a:lnTo>
                  <a:lnTo>
                    <a:pt x="831850" y="2159241"/>
                  </a:lnTo>
                  <a:lnTo>
                    <a:pt x="768350" y="2129307"/>
                  </a:lnTo>
                  <a:lnTo>
                    <a:pt x="745909" y="2113165"/>
                  </a:lnTo>
                  <a:lnTo>
                    <a:pt x="761326" y="2100643"/>
                  </a:lnTo>
                  <a:lnTo>
                    <a:pt x="764921" y="2097735"/>
                  </a:lnTo>
                  <a:lnTo>
                    <a:pt x="655320" y="2023110"/>
                  </a:lnTo>
                  <a:lnTo>
                    <a:pt x="705739" y="2145741"/>
                  </a:lnTo>
                  <a:lnTo>
                    <a:pt x="729970" y="2126081"/>
                  </a:lnTo>
                  <a:lnTo>
                    <a:pt x="756412" y="2145322"/>
                  </a:lnTo>
                  <a:lnTo>
                    <a:pt x="756920" y="2145639"/>
                  </a:lnTo>
                  <a:lnTo>
                    <a:pt x="757301" y="2145919"/>
                  </a:lnTo>
                  <a:lnTo>
                    <a:pt x="757809" y="2146160"/>
                  </a:lnTo>
                  <a:lnTo>
                    <a:pt x="824611" y="2177669"/>
                  </a:lnTo>
                  <a:lnTo>
                    <a:pt x="862965" y="2192832"/>
                  </a:lnTo>
                  <a:lnTo>
                    <a:pt x="904481" y="2207793"/>
                  </a:lnTo>
                  <a:lnTo>
                    <a:pt x="949198" y="2222246"/>
                  </a:lnTo>
                  <a:lnTo>
                    <a:pt x="996823" y="2236406"/>
                  </a:lnTo>
                  <a:lnTo>
                    <a:pt x="1047115" y="2250084"/>
                  </a:lnTo>
                  <a:lnTo>
                    <a:pt x="1100074" y="2263267"/>
                  </a:lnTo>
                  <a:lnTo>
                    <a:pt x="1155573" y="2275979"/>
                  </a:lnTo>
                  <a:lnTo>
                    <a:pt x="1213358" y="2288197"/>
                  </a:lnTo>
                  <a:lnTo>
                    <a:pt x="1273429" y="2299843"/>
                  </a:lnTo>
                  <a:lnTo>
                    <a:pt x="1335532" y="2310917"/>
                  </a:lnTo>
                  <a:lnTo>
                    <a:pt x="1399540" y="2321420"/>
                  </a:lnTo>
                  <a:lnTo>
                    <a:pt x="1465199" y="2331148"/>
                  </a:lnTo>
                  <a:lnTo>
                    <a:pt x="1532636" y="2340330"/>
                  </a:lnTo>
                  <a:lnTo>
                    <a:pt x="1671574" y="2356345"/>
                  </a:lnTo>
                  <a:lnTo>
                    <a:pt x="1815338" y="2369223"/>
                  </a:lnTo>
                  <a:lnTo>
                    <a:pt x="1962531" y="2378862"/>
                  </a:lnTo>
                  <a:lnTo>
                    <a:pt x="2112010" y="2384768"/>
                  </a:lnTo>
                  <a:lnTo>
                    <a:pt x="2262886" y="2386774"/>
                  </a:lnTo>
                  <a:lnTo>
                    <a:pt x="2338578" y="2385326"/>
                  </a:lnTo>
                  <a:lnTo>
                    <a:pt x="2414016" y="2381110"/>
                  </a:lnTo>
                  <a:lnTo>
                    <a:pt x="2489327" y="2374125"/>
                  </a:lnTo>
                  <a:lnTo>
                    <a:pt x="2545270" y="2366962"/>
                  </a:lnTo>
                  <a:lnTo>
                    <a:pt x="2564130" y="2364549"/>
                  </a:lnTo>
                  <a:lnTo>
                    <a:pt x="2638298" y="2352484"/>
                  </a:lnTo>
                  <a:lnTo>
                    <a:pt x="2711704" y="2337955"/>
                  </a:lnTo>
                  <a:lnTo>
                    <a:pt x="2784221" y="2321090"/>
                  </a:lnTo>
                  <a:lnTo>
                    <a:pt x="2855849" y="2301951"/>
                  </a:lnTo>
                  <a:lnTo>
                    <a:pt x="2926080" y="2280615"/>
                  </a:lnTo>
                  <a:lnTo>
                    <a:pt x="2995168" y="2257260"/>
                  </a:lnTo>
                  <a:lnTo>
                    <a:pt x="3062605" y="2231809"/>
                  </a:lnTo>
                  <a:lnTo>
                    <a:pt x="3128518" y="2204529"/>
                  </a:lnTo>
                  <a:lnTo>
                    <a:pt x="3192653" y="2175433"/>
                  </a:lnTo>
                  <a:lnTo>
                    <a:pt x="3254883" y="2144699"/>
                  </a:lnTo>
                  <a:lnTo>
                    <a:pt x="3315081" y="2112238"/>
                  </a:lnTo>
                  <a:lnTo>
                    <a:pt x="3373120" y="2078228"/>
                  </a:lnTo>
                  <a:lnTo>
                    <a:pt x="3428619" y="2042782"/>
                  </a:lnTo>
                  <a:lnTo>
                    <a:pt x="3481832" y="2005952"/>
                  </a:lnTo>
                  <a:lnTo>
                    <a:pt x="3532251" y="1967801"/>
                  </a:lnTo>
                  <a:lnTo>
                    <a:pt x="3580003" y="1928545"/>
                  </a:lnTo>
                  <a:lnTo>
                    <a:pt x="3624834" y="1888109"/>
                  </a:lnTo>
                  <a:lnTo>
                    <a:pt x="3666490" y="1846580"/>
                  </a:lnTo>
                  <a:lnTo>
                    <a:pt x="3704971" y="1804162"/>
                  </a:lnTo>
                  <a:lnTo>
                    <a:pt x="3739896" y="1760982"/>
                  </a:lnTo>
                  <a:lnTo>
                    <a:pt x="3771392" y="1716913"/>
                  </a:lnTo>
                  <a:lnTo>
                    <a:pt x="3799332" y="1672209"/>
                  </a:lnTo>
                  <a:lnTo>
                    <a:pt x="3823208" y="1626870"/>
                  </a:lnTo>
                  <a:lnTo>
                    <a:pt x="3843274" y="1580896"/>
                  </a:lnTo>
                  <a:lnTo>
                    <a:pt x="3859022" y="1534541"/>
                  </a:lnTo>
                  <a:lnTo>
                    <a:pt x="3870579" y="1487932"/>
                  </a:lnTo>
                  <a:lnTo>
                    <a:pt x="3877564" y="1440942"/>
                  </a:lnTo>
                  <a:lnTo>
                    <a:pt x="3879850" y="1394968"/>
                  </a:lnTo>
                  <a:lnTo>
                    <a:pt x="3880231" y="1389507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42005" y="3681856"/>
              <a:ext cx="2600960" cy="967105"/>
            </a:xfrm>
            <a:custGeom>
              <a:avLst/>
              <a:gdLst/>
              <a:ahLst/>
              <a:cxnLst/>
              <a:rect l="l" t="t" r="r" b="b"/>
              <a:pathLst>
                <a:path w="2600960" h="967104">
                  <a:moveTo>
                    <a:pt x="2473271" y="938600"/>
                  </a:moveTo>
                  <a:lnTo>
                    <a:pt x="2472182" y="966978"/>
                  </a:lnTo>
                  <a:lnTo>
                    <a:pt x="2577545" y="939673"/>
                  </a:lnTo>
                  <a:lnTo>
                    <a:pt x="2491232" y="939673"/>
                  </a:lnTo>
                  <a:lnTo>
                    <a:pt x="2485771" y="939292"/>
                  </a:lnTo>
                  <a:lnTo>
                    <a:pt x="2473271" y="938600"/>
                  </a:lnTo>
                  <a:close/>
                </a:path>
                <a:path w="2600960" h="967104">
                  <a:moveTo>
                    <a:pt x="2474031" y="918808"/>
                  </a:moveTo>
                  <a:lnTo>
                    <a:pt x="2473271" y="938600"/>
                  </a:lnTo>
                  <a:lnTo>
                    <a:pt x="2485771" y="939292"/>
                  </a:lnTo>
                  <a:lnTo>
                    <a:pt x="2491232" y="939673"/>
                  </a:lnTo>
                  <a:lnTo>
                    <a:pt x="2495931" y="935482"/>
                  </a:lnTo>
                  <a:lnTo>
                    <a:pt x="2496185" y="930021"/>
                  </a:lnTo>
                  <a:lnTo>
                    <a:pt x="2496566" y="924560"/>
                  </a:lnTo>
                  <a:lnTo>
                    <a:pt x="2492375" y="919861"/>
                  </a:lnTo>
                  <a:lnTo>
                    <a:pt x="2486914" y="919480"/>
                  </a:lnTo>
                  <a:lnTo>
                    <a:pt x="2474031" y="918808"/>
                  </a:lnTo>
                  <a:close/>
                </a:path>
                <a:path w="2600960" h="967104">
                  <a:moveTo>
                    <a:pt x="2475103" y="890905"/>
                  </a:moveTo>
                  <a:lnTo>
                    <a:pt x="2474031" y="918808"/>
                  </a:lnTo>
                  <a:lnTo>
                    <a:pt x="2486914" y="919480"/>
                  </a:lnTo>
                  <a:lnTo>
                    <a:pt x="2492375" y="919861"/>
                  </a:lnTo>
                  <a:lnTo>
                    <a:pt x="2496566" y="924560"/>
                  </a:lnTo>
                  <a:lnTo>
                    <a:pt x="2496185" y="930021"/>
                  </a:lnTo>
                  <a:lnTo>
                    <a:pt x="2495931" y="935482"/>
                  </a:lnTo>
                  <a:lnTo>
                    <a:pt x="2491232" y="939673"/>
                  </a:lnTo>
                  <a:lnTo>
                    <a:pt x="2577545" y="939673"/>
                  </a:lnTo>
                  <a:lnTo>
                    <a:pt x="2600579" y="933704"/>
                  </a:lnTo>
                  <a:lnTo>
                    <a:pt x="2475103" y="890905"/>
                  </a:lnTo>
                  <a:close/>
                </a:path>
                <a:path w="2600960" h="967104">
                  <a:moveTo>
                    <a:pt x="1600288" y="451358"/>
                  </a:moveTo>
                  <a:lnTo>
                    <a:pt x="1580388" y="451358"/>
                  </a:lnTo>
                  <a:lnTo>
                    <a:pt x="1580769" y="453390"/>
                  </a:lnTo>
                  <a:lnTo>
                    <a:pt x="1580601" y="453390"/>
                  </a:lnTo>
                  <a:lnTo>
                    <a:pt x="1582674" y="473075"/>
                  </a:lnTo>
                  <a:lnTo>
                    <a:pt x="1583055" y="483235"/>
                  </a:lnTo>
                  <a:lnTo>
                    <a:pt x="1584071" y="494538"/>
                  </a:lnTo>
                  <a:lnTo>
                    <a:pt x="1596009" y="540131"/>
                  </a:lnTo>
                  <a:lnTo>
                    <a:pt x="1618996" y="584454"/>
                  </a:lnTo>
                  <a:lnTo>
                    <a:pt x="1642999" y="616966"/>
                  </a:lnTo>
                  <a:lnTo>
                    <a:pt x="1672209" y="648589"/>
                  </a:lnTo>
                  <a:lnTo>
                    <a:pt x="1718564" y="689102"/>
                  </a:lnTo>
                  <a:lnTo>
                    <a:pt x="1773047" y="727837"/>
                  </a:lnTo>
                  <a:lnTo>
                    <a:pt x="1834896" y="764413"/>
                  </a:lnTo>
                  <a:lnTo>
                    <a:pt x="1903349" y="798449"/>
                  </a:lnTo>
                  <a:lnTo>
                    <a:pt x="1939671" y="814578"/>
                  </a:lnTo>
                  <a:lnTo>
                    <a:pt x="1977644" y="829818"/>
                  </a:lnTo>
                  <a:lnTo>
                    <a:pt x="2016633" y="844423"/>
                  </a:lnTo>
                  <a:lnTo>
                    <a:pt x="2057019" y="858012"/>
                  </a:lnTo>
                  <a:lnTo>
                    <a:pt x="2098421" y="870839"/>
                  </a:lnTo>
                  <a:lnTo>
                    <a:pt x="2140712" y="882777"/>
                  </a:lnTo>
                  <a:lnTo>
                    <a:pt x="2184146" y="893826"/>
                  </a:lnTo>
                  <a:lnTo>
                    <a:pt x="2228342" y="903859"/>
                  </a:lnTo>
                  <a:lnTo>
                    <a:pt x="2273173" y="912749"/>
                  </a:lnTo>
                  <a:lnTo>
                    <a:pt x="2318766" y="920750"/>
                  </a:lnTo>
                  <a:lnTo>
                    <a:pt x="2364740" y="927608"/>
                  </a:lnTo>
                  <a:lnTo>
                    <a:pt x="2411349" y="933323"/>
                  </a:lnTo>
                  <a:lnTo>
                    <a:pt x="2458212" y="937768"/>
                  </a:lnTo>
                  <a:lnTo>
                    <a:pt x="2473271" y="938600"/>
                  </a:lnTo>
                  <a:lnTo>
                    <a:pt x="2474031" y="918808"/>
                  </a:lnTo>
                  <a:lnTo>
                    <a:pt x="2460117" y="918083"/>
                  </a:lnTo>
                  <a:lnTo>
                    <a:pt x="2413762" y="913638"/>
                  </a:lnTo>
                  <a:lnTo>
                    <a:pt x="2367661" y="908050"/>
                  </a:lnTo>
                  <a:lnTo>
                    <a:pt x="2322068" y="901192"/>
                  </a:lnTo>
                  <a:lnTo>
                    <a:pt x="2276983" y="893445"/>
                  </a:lnTo>
                  <a:lnTo>
                    <a:pt x="2232660" y="884428"/>
                  </a:lnTo>
                  <a:lnTo>
                    <a:pt x="2188972" y="874649"/>
                  </a:lnTo>
                  <a:lnTo>
                    <a:pt x="2146173" y="863727"/>
                  </a:lnTo>
                  <a:lnTo>
                    <a:pt x="2104263" y="851916"/>
                  </a:lnTo>
                  <a:lnTo>
                    <a:pt x="2063369" y="839216"/>
                  </a:lnTo>
                  <a:lnTo>
                    <a:pt x="2023618" y="825754"/>
                  </a:lnTo>
                  <a:lnTo>
                    <a:pt x="1985010" y="811403"/>
                  </a:lnTo>
                  <a:lnTo>
                    <a:pt x="1947672" y="796417"/>
                  </a:lnTo>
                  <a:lnTo>
                    <a:pt x="1911858" y="780669"/>
                  </a:lnTo>
                  <a:lnTo>
                    <a:pt x="1877441" y="764159"/>
                  </a:lnTo>
                  <a:lnTo>
                    <a:pt x="1813560" y="729615"/>
                  </a:lnTo>
                  <a:lnTo>
                    <a:pt x="1756664" y="692785"/>
                  </a:lnTo>
                  <a:lnTo>
                    <a:pt x="1707642" y="654431"/>
                  </a:lnTo>
                  <a:lnTo>
                    <a:pt x="1676400" y="624713"/>
                  </a:lnTo>
                  <a:lnTo>
                    <a:pt x="1650365" y="594487"/>
                  </a:lnTo>
                  <a:lnTo>
                    <a:pt x="1624076" y="553847"/>
                  </a:lnTo>
                  <a:lnTo>
                    <a:pt x="1607947" y="512953"/>
                  </a:lnTo>
                  <a:lnTo>
                    <a:pt x="1602359" y="470916"/>
                  </a:lnTo>
                  <a:lnTo>
                    <a:pt x="1600503" y="453390"/>
                  </a:lnTo>
                  <a:lnTo>
                    <a:pt x="1580769" y="453390"/>
                  </a:lnTo>
                  <a:lnTo>
                    <a:pt x="1580515" y="452573"/>
                  </a:lnTo>
                  <a:lnTo>
                    <a:pt x="1600416" y="452573"/>
                  </a:lnTo>
                  <a:lnTo>
                    <a:pt x="1600288" y="451358"/>
                  </a:lnTo>
                  <a:close/>
                </a:path>
                <a:path w="2600960" h="967104">
                  <a:moveTo>
                    <a:pt x="1580388" y="451358"/>
                  </a:moveTo>
                  <a:lnTo>
                    <a:pt x="1580515" y="452573"/>
                  </a:lnTo>
                  <a:lnTo>
                    <a:pt x="1580769" y="453390"/>
                  </a:lnTo>
                  <a:lnTo>
                    <a:pt x="1580388" y="451358"/>
                  </a:lnTo>
                  <a:close/>
                </a:path>
                <a:path w="2600960" h="967104">
                  <a:moveTo>
                    <a:pt x="1594782" y="431673"/>
                  </a:moveTo>
                  <a:lnTo>
                    <a:pt x="1574038" y="431673"/>
                  </a:lnTo>
                  <a:lnTo>
                    <a:pt x="1574673" y="433324"/>
                  </a:lnTo>
                  <a:lnTo>
                    <a:pt x="1580515" y="452573"/>
                  </a:lnTo>
                  <a:lnTo>
                    <a:pt x="1580388" y="451358"/>
                  </a:lnTo>
                  <a:lnTo>
                    <a:pt x="1600288" y="451358"/>
                  </a:lnTo>
                  <a:lnTo>
                    <a:pt x="1600073" y="449326"/>
                  </a:lnTo>
                  <a:lnTo>
                    <a:pt x="1600073" y="448691"/>
                  </a:lnTo>
                  <a:lnTo>
                    <a:pt x="1599819" y="448056"/>
                  </a:lnTo>
                  <a:lnTo>
                    <a:pt x="1599692" y="447421"/>
                  </a:lnTo>
                  <a:lnTo>
                    <a:pt x="1594782" y="431673"/>
                  </a:lnTo>
                  <a:close/>
                </a:path>
                <a:path w="2600960" h="967104">
                  <a:moveTo>
                    <a:pt x="1574365" y="432730"/>
                  </a:moveTo>
                  <a:lnTo>
                    <a:pt x="1574549" y="433324"/>
                  </a:lnTo>
                  <a:lnTo>
                    <a:pt x="1574365" y="432730"/>
                  </a:lnTo>
                  <a:close/>
                </a:path>
                <a:path w="2600960" h="967104">
                  <a:moveTo>
                    <a:pt x="1574038" y="431673"/>
                  </a:moveTo>
                  <a:lnTo>
                    <a:pt x="1574365" y="432730"/>
                  </a:lnTo>
                  <a:lnTo>
                    <a:pt x="1574673" y="433324"/>
                  </a:lnTo>
                  <a:lnTo>
                    <a:pt x="1574038" y="431673"/>
                  </a:lnTo>
                  <a:close/>
                </a:path>
                <a:path w="2600960" h="967104">
                  <a:moveTo>
                    <a:pt x="1585846" y="411734"/>
                  </a:moveTo>
                  <a:lnTo>
                    <a:pt x="1563497" y="411734"/>
                  </a:lnTo>
                  <a:lnTo>
                    <a:pt x="1564259" y="413004"/>
                  </a:lnTo>
                  <a:lnTo>
                    <a:pt x="1574365" y="432730"/>
                  </a:lnTo>
                  <a:lnTo>
                    <a:pt x="1574038" y="431673"/>
                  </a:lnTo>
                  <a:lnTo>
                    <a:pt x="1594782" y="431673"/>
                  </a:lnTo>
                  <a:lnTo>
                    <a:pt x="1592961" y="425831"/>
                  </a:lnTo>
                  <a:lnTo>
                    <a:pt x="1592707" y="425196"/>
                  </a:lnTo>
                  <a:lnTo>
                    <a:pt x="1592580" y="424688"/>
                  </a:lnTo>
                  <a:lnTo>
                    <a:pt x="1585846" y="411734"/>
                  </a:lnTo>
                  <a:close/>
                </a:path>
                <a:path w="2600960" h="967104">
                  <a:moveTo>
                    <a:pt x="1563879" y="412472"/>
                  </a:moveTo>
                  <a:lnTo>
                    <a:pt x="1564154" y="413004"/>
                  </a:lnTo>
                  <a:lnTo>
                    <a:pt x="1563879" y="412472"/>
                  </a:lnTo>
                  <a:close/>
                </a:path>
                <a:path w="2600960" h="967104">
                  <a:moveTo>
                    <a:pt x="1563497" y="411734"/>
                  </a:moveTo>
                  <a:lnTo>
                    <a:pt x="1563879" y="412472"/>
                  </a:lnTo>
                  <a:lnTo>
                    <a:pt x="1564259" y="413004"/>
                  </a:lnTo>
                  <a:lnTo>
                    <a:pt x="1563497" y="411734"/>
                  </a:lnTo>
                  <a:close/>
                </a:path>
                <a:path w="2600960" h="967104">
                  <a:moveTo>
                    <a:pt x="4699" y="0"/>
                  </a:moveTo>
                  <a:lnTo>
                    <a:pt x="254" y="4445"/>
                  </a:lnTo>
                  <a:lnTo>
                    <a:pt x="0" y="15367"/>
                  </a:lnTo>
                  <a:lnTo>
                    <a:pt x="4445" y="19812"/>
                  </a:lnTo>
                  <a:lnTo>
                    <a:pt x="158115" y="22606"/>
                  </a:lnTo>
                  <a:lnTo>
                    <a:pt x="304673" y="30353"/>
                  </a:lnTo>
                  <a:lnTo>
                    <a:pt x="449072" y="42799"/>
                  </a:lnTo>
                  <a:lnTo>
                    <a:pt x="589915" y="59563"/>
                  </a:lnTo>
                  <a:lnTo>
                    <a:pt x="726186" y="80391"/>
                  </a:lnTo>
                  <a:lnTo>
                    <a:pt x="792099" y="92329"/>
                  </a:lnTo>
                  <a:lnTo>
                    <a:pt x="856488" y="105029"/>
                  </a:lnTo>
                  <a:lnTo>
                    <a:pt x="919226" y="118618"/>
                  </a:lnTo>
                  <a:lnTo>
                    <a:pt x="979932" y="132969"/>
                  </a:lnTo>
                  <a:lnTo>
                    <a:pt x="1038733" y="148082"/>
                  </a:lnTo>
                  <a:lnTo>
                    <a:pt x="1095248" y="163957"/>
                  </a:lnTo>
                  <a:lnTo>
                    <a:pt x="1149604" y="180467"/>
                  </a:lnTo>
                  <a:lnTo>
                    <a:pt x="1201420" y="197612"/>
                  </a:lnTo>
                  <a:lnTo>
                    <a:pt x="1250442" y="215265"/>
                  </a:lnTo>
                  <a:lnTo>
                    <a:pt x="1296797" y="233553"/>
                  </a:lnTo>
                  <a:lnTo>
                    <a:pt x="1340231" y="252349"/>
                  </a:lnTo>
                  <a:lnTo>
                    <a:pt x="1380617" y="271526"/>
                  </a:lnTo>
                  <a:lnTo>
                    <a:pt x="1417828" y="291084"/>
                  </a:lnTo>
                  <a:lnTo>
                    <a:pt x="1451483" y="310896"/>
                  </a:lnTo>
                  <a:lnTo>
                    <a:pt x="1508252" y="351409"/>
                  </a:lnTo>
                  <a:lnTo>
                    <a:pt x="1549654" y="392557"/>
                  </a:lnTo>
                  <a:lnTo>
                    <a:pt x="1563879" y="412472"/>
                  </a:lnTo>
                  <a:lnTo>
                    <a:pt x="1563497" y="411734"/>
                  </a:lnTo>
                  <a:lnTo>
                    <a:pt x="1585846" y="411734"/>
                  </a:lnTo>
                  <a:lnTo>
                    <a:pt x="1580896" y="402209"/>
                  </a:lnTo>
                  <a:lnTo>
                    <a:pt x="1544193" y="357251"/>
                  </a:lnTo>
                  <a:lnTo>
                    <a:pt x="1492631" y="314579"/>
                  </a:lnTo>
                  <a:lnTo>
                    <a:pt x="1426972" y="273431"/>
                  </a:lnTo>
                  <a:lnTo>
                    <a:pt x="1389126" y="253619"/>
                  </a:lnTo>
                  <a:lnTo>
                    <a:pt x="1348105" y="234061"/>
                  </a:lnTo>
                  <a:lnTo>
                    <a:pt x="1304163" y="215138"/>
                  </a:lnTo>
                  <a:lnTo>
                    <a:pt x="1257173" y="196596"/>
                  </a:lnTo>
                  <a:lnTo>
                    <a:pt x="1207516" y="178689"/>
                  </a:lnTo>
                  <a:lnTo>
                    <a:pt x="1155319" y="161544"/>
                  </a:lnTo>
                  <a:lnTo>
                    <a:pt x="1100709" y="144907"/>
                  </a:lnTo>
                  <a:lnTo>
                    <a:pt x="1043686" y="128905"/>
                  </a:lnTo>
                  <a:lnTo>
                    <a:pt x="984504" y="113665"/>
                  </a:lnTo>
                  <a:lnTo>
                    <a:pt x="923417" y="99187"/>
                  </a:lnTo>
                  <a:lnTo>
                    <a:pt x="860298" y="85598"/>
                  </a:lnTo>
                  <a:lnTo>
                    <a:pt x="795655" y="72771"/>
                  </a:lnTo>
                  <a:lnTo>
                    <a:pt x="729107" y="60833"/>
                  </a:lnTo>
                  <a:lnTo>
                    <a:pt x="592201" y="39878"/>
                  </a:lnTo>
                  <a:lnTo>
                    <a:pt x="450723" y="22987"/>
                  </a:lnTo>
                  <a:lnTo>
                    <a:pt x="305689" y="10541"/>
                  </a:lnTo>
                  <a:lnTo>
                    <a:pt x="158369" y="2794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54432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Writing</a:t>
            </a:r>
            <a:endParaRPr sz="4100"/>
          </a:p>
        </p:txBody>
      </p:sp>
      <p:sp>
        <p:nvSpPr>
          <p:cNvPr id="14" name="object 14"/>
          <p:cNvSpPr txBox="1"/>
          <p:nvPr/>
        </p:nvSpPr>
        <p:spPr>
          <a:xfrm>
            <a:off x="645668" y="1493646"/>
            <a:ext cx="4641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W</a:t>
            </a:r>
            <a:r>
              <a:rPr sz="2700" spc="-6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Servers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have</a:t>
            </a:r>
            <a:r>
              <a:rPr sz="2700" spc="-15" dirty="0">
                <a:latin typeface="Calibri Light"/>
                <a:cs typeface="Calibri Light"/>
              </a:rPr>
              <a:t> to </a:t>
            </a:r>
            <a:r>
              <a:rPr sz="2700" spc="-5" dirty="0">
                <a:latin typeface="Calibri Light"/>
                <a:cs typeface="Calibri Light"/>
              </a:rPr>
              <a:t>acknowledge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9543" y="5401055"/>
            <a:ext cx="721360" cy="908685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33019" rIns="0" bIns="0" rtlCol="0">
            <a:spAutoFit/>
          </a:bodyPr>
          <a:lstStyle/>
          <a:p>
            <a:pPr marL="92710" marR="245745" algn="just">
              <a:lnSpc>
                <a:spcPct val="100000"/>
              </a:lnSpc>
              <a:spcBef>
                <a:spcPts val="259"/>
              </a:spcBef>
            </a:pPr>
            <a:r>
              <a:rPr sz="1800" spc="-10" dirty="0">
                <a:latin typeface="Consolas"/>
                <a:cs typeface="Consolas"/>
              </a:rPr>
              <a:t>N=3  R=2  W=1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2995" y="3191255"/>
            <a:ext cx="4748530" cy="2525395"/>
            <a:chOff x="1872995" y="3191255"/>
            <a:chExt cx="4748530" cy="2525395"/>
          </a:xfrm>
        </p:grpSpPr>
        <p:sp>
          <p:nvSpPr>
            <p:cNvPr id="3" name="object 3"/>
            <p:cNvSpPr/>
            <p:nvPr/>
          </p:nvSpPr>
          <p:spPr>
            <a:xfrm>
              <a:off x="2020315" y="3556215"/>
              <a:ext cx="2101850" cy="2070100"/>
            </a:xfrm>
            <a:custGeom>
              <a:avLst/>
              <a:gdLst/>
              <a:ahLst/>
              <a:cxnLst/>
              <a:rect l="l" t="t" r="r" b="b"/>
              <a:pathLst>
                <a:path w="2101850" h="2070100">
                  <a:moveTo>
                    <a:pt x="1237487" y="2057400"/>
                  </a:moveTo>
                  <a:lnTo>
                    <a:pt x="865758" y="2057400"/>
                  </a:lnTo>
                  <a:lnTo>
                    <a:pt x="891666" y="2070100"/>
                  </a:lnTo>
                  <a:lnTo>
                    <a:pt x="1211579" y="2070100"/>
                  </a:lnTo>
                  <a:lnTo>
                    <a:pt x="1237487" y="2057400"/>
                  </a:lnTo>
                  <a:close/>
                </a:path>
                <a:path w="2101850" h="2070100">
                  <a:moveTo>
                    <a:pt x="1288922" y="2044700"/>
                  </a:moveTo>
                  <a:lnTo>
                    <a:pt x="814451" y="2044700"/>
                  </a:lnTo>
                  <a:lnTo>
                    <a:pt x="839977" y="2057400"/>
                  </a:lnTo>
                  <a:lnTo>
                    <a:pt x="1263269" y="2057400"/>
                  </a:lnTo>
                  <a:lnTo>
                    <a:pt x="1288922" y="2044700"/>
                  </a:lnTo>
                  <a:close/>
                </a:path>
                <a:path w="2101850" h="2070100">
                  <a:moveTo>
                    <a:pt x="921638" y="2032000"/>
                  </a:moveTo>
                  <a:lnTo>
                    <a:pt x="764032" y="2032000"/>
                  </a:lnTo>
                  <a:lnTo>
                    <a:pt x="789051" y="2044700"/>
                  </a:lnTo>
                  <a:lnTo>
                    <a:pt x="947165" y="2044700"/>
                  </a:lnTo>
                  <a:lnTo>
                    <a:pt x="921638" y="2032000"/>
                  </a:lnTo>
                  <a:close/>
                </a:path>
                <a:path w="2101850" h="2070100">
                  <a:moveTo>
                    <a:pt x="1339214" y="2032000"/>
                  </a:moveTo>
                  <a:lnTo>
                    <a:pt x="1155319" y="2032000"/>
                  </a:lnTo>
                  <a:lnTo>
                    <a:pt x="1129538" y="2044700"/>
                  </a:lnTo>
                  <a:lnTo>
                    <a:pt x="1314069" y="2044700"/>
                  </a:lnTo>
                  <a:lnTo>
                    <a:pt x="1339214" y="2032000"/>
                  </a:lnTo>
                  <a:close/>
                </a:path>
                <a:path w="2101850" h="2070100">
                  <a:moveTo>
                    <a:pt x="871092" y="38100"/>
                  </a:moveTo>
                  <a:lnTo>
                    <a:pt x="738123" y="38100"/>
                  </a:lnTo>
                  <a:lnTo>
                    <a:pt x="689356" y="63500"/>
                  </a:lnTo>
                  <a:lnTo>
                    <a:pt x="641731" y="76200"/>
                  </a:lnTo>
                  <a:lnTo>
                    <a:pt x="595248" y="101600"/>
                  </a:lnTo>
                  <a:lnTo>
                    <a:pt x="549909" y="127000"/>
                  </a:lnTo>
                  <a:lnTo>
                    <a:pt x="505967" y="139700"/>
                  </a:lnTo>
                  <a:lnTo>
                    <a:pt x="463295" y="177800"/>
                  </a:lnTo>
                  <a:lnTo>
                    <a:pt x="422147" y="203200"/>
                  </a:lnTo>
                  <a:lnTo>
                    <a:pt x="382523" y="228600"/>
                  </a:lnTo>
                  <a:lnTo>
                    <a:pt x="344423" y="266700"/>
                  </a:lnTo>
                  <a:lnTo>
                    <a:pt x="307975" y="304800"/>
                  </a:lnTo>
                  <a:lnTo>
                    <a:pt x="273176" y="330200"/>
                  </a:lnTo>
                  <a:lnTo>
                    <a:pt x="240156" y="368300"/>
                  </a:lnTo>
                  <a:lnTo>
                    <a:pt x="209041" y="419100"/>
                  </a:lnTo>
                  <a:lnTo>
                    <a:pt x="179704" y="457200"/>
                  </a:lnTo>
                  <a:lnTo>
                    <a:pt x="152400" y="495300"/>
                  </a:lnTo>
                  <a:lnTo>
                    <a:pt x="127126" y="546100"/>
                  </a:lnTo>
                  <a:lnTo>
                    <a:pt x="104012" y="584200"/>
                  </a:lnTo>
                  <a:lnTo>
                    <a:pt x="82803" y="635000"/>
                  </a:lnTo>
                  <a:lnTo>
                    <a:pt x="64134" y="673100"/>
                  </a:lnTo>
                  <a:lnTo>
                    <a:pt x="55752" y="698500"/>
                  </a:lnTo>
                  <a:lnTo>
                    <a:pt x="40385" y="749300"/>
                  </a:lnTo>
                  <a:lnTo>
                    <a:pt x="27304" y="800100"/>
                  </a:lnTo>
                  <a:lnTo>
                    <a:pt x="16890" y="850900"/>
                  </a:lnTo>
                  <a:lnTo>
                    <a:pt x="8889" y="901700"/>
                  </a:lnTo>
                  <a:lnTo>
                    <a:pt x="3556" y="952500"/>
                  </a:lnTo>
                  <a:lnTo>
                    <a:pt x="888" y="1003300"/>
                  </a:lnTo>
                  <a:lnTo>
                    <a:pt x="21732" y="1003300"/>
                  </a:lnTo>
                  <a:lnTo>
                    <a:pt x="15857" y="1016000"/>
                  </a:lnTo>
                  <a:lnTo>
                    <a:pt x="3809" y="1016000"/>
                  </a:lnTo>
                  <a:lnTo>
                    <a:pt x="0" y="1028700"/>
                  </a:lnTo>
                  <a:lnTo>
                    <a:pt x="507" y="1066800"/>
                  </a:lnTo>
                  <a:lnTo>
                    <a:pt x="3301" y="1117600"/>
                  </a:lnTo>
                  <a:lnTo>
                    <a:pt x="8635" y="1168400"/>
                  </a:lnTo>
                  <a:lnTo>
                    <a:pt x="16763" y="1219200"/>
                  </a:lnTo>
                  <a:lnTo>
                    <a:pt x="27304" y="1270000"/>
                  </a:lnTo>
                  <a:lnTo>
                    <a:pt x="40385" y="1320800"/>
                  </a:lnTo>
                  <a:lnTo>
                    <a:pt x="55752" y="1371600"/>
                  </a:lnTo>
                  <a:lnTo>
                    <a:pt x="83311" y="1447800"/>
                  </a:lnTo>
                  <a:lnTo>
                    <a:pt x="104393" y="1485900"/>
                  </a:lnTo>
                  <a:lnTo>
                    <a:pt x="127634" y="1536700"/>
                  </a:lnTo>
                  <a:lnTo>
                    <a:pt x="153034" y="1574800"/>
                  </a:lnTo>
                  <a:lnTo>
                    <a:pt x="180339" y="1612900"/>
                  </a:lnTo>
                  <a:lnTo>
                    <a:pt x="209676" y="1663700"/>
                  </a:lnTo>
                  <a:lnTo>
                    <a:pt x="240919" y="1701800"/>
                  </a:lnTo>
                  <a:lnTo>
                    <a:pt x="274065" y="1739900"/>
                  </a:lnTo>
                  <a:lnTo>
                    <a:pt x="308863" y="1778000"/>
                  </a:lnTo>
                  <a:lnTo>
                    <a:pt x="345313" y="1803400"/>
                  </a:lnTo>
                  <a:lnTo>
                    <a:pt x="383539" y="1841500"/>
                  </a:lnTo>
                  <a:lnTo>
                    <a:pt x="423163" y="1866900"/>
                  </a:lnTo>
                  <a:lnTo>
                    <a:pt x="464438" y="1905000"/>
                  </a:lnTo>
                  <a:lnTo>
                    <a:pt x="507110" y="1930400"/>
                  </a:lnTo>
                  <a:lnTo>
                    <a:pt x="551052" y="1955800"/>
                  </a:lnTo>
                  <a:lnTo>
                    <a:pt x="596391" y="1968500"/>
                  </a:lnTo>
                  <a:lnTo>
                    <a:pt x="643001" y="1993900"/>
                  </a:lnTo>
                  <a:lnTo>
                    <a:pt x="690752" y="2019300"/>
                  </a:lnTo>
                  <a:lnTo>
                    <a:pt x="739266" y="2032000"/>
                  </a:lnTo>
                  <a:lnTo>
                    <a:pt x="870965" y="2032000"/>
                  </a:lnTo>
                  <a:lnTo>
                    <a:pt x="846073" y="2019300"/>
                  </a:lnTo>
                  <a:lnTo>
                    <a:pt x="821435" y="2019300"/>
                  </a:lnTo>
                  <a:lnTo>
                    <a:pt x="796797" y="2006600"/>
                  </a:lnTo>
                  <a:lnTo>
                    <a:pt x="772540" y="2006600"/>
                  </a:lnTo>
                  <a:lnTo>
                    <a:pt x="748538" y="1993900"/>
                  </a:lnTo>
                  <a:lnTo>
                    <a:pt x="654938" y="1968500"/>
                  </a:lnTo>
                  <a:lnTo>
                    <a:pt x="609853" y="1943100"/>
                  </a:lnTo>
                  <a:lnTo>
                    <a:pt x="566038" y="1917700"/>
                  </a:lnTo>
                  <a:lnTo>
                    <a:pt x="523366" y="1892300"/>
                  </a:lnTo>
                  <a:lnTo>
                    <a:pt x="482091" y="1866900"/>
                  </a:lnTo>
                  <a:lnTo>
                    <a:pt x="442213" y="1841500"/>
                  </a:lnTo>
                  <a:lnTo>
                    <a:pt x="403732" y="1816100"/>
                  </a:lnTo>
                  <a:lnTo>
                    <a:pt x="366775" y="1778000"/>
                  </a:lnTo>
                  <a:lnTo>
                    <a:pt x="331469" y="1752600"/>
                  </a:lnTo>
                  <a:lnTo>
                    <a:pt x="297688" y="1714500"/>
                  </a:lnTo>
                  <a:lnTo>
                    <a:pt x="265683" y="1676400"/>
                  </a:lnTo>
                  <a:lnTo>
                    <a:pt x="235457" y="1638300"/>
                  </a:lnTo>
                  <a:lnTo>
                    <a:pt x="207136" y="1600200"/>
                  </a:lnTo>
                  <a:lnTo>
                    <a:pt x="180720" y="1562100"/>
                  </a:lnTo>
                  <a:lnTo>
                    <a:pt x="156082" y="1511300"/>
                  </a:lnTo>
                  <a:lnTo>
                    <a:pt x="133603" y="1473200"/>
                  </a:lnTo>
                  <a:lnTo>
                    <a:pt x="113283" y="1422400"/>
                  </a:lnTo>
                  <a:lnTo>
                    <a:pt x="94995" y="1384300"/>
                  </a:lnTo>
                  <a:lnTo>
                    <a:pt x="86740" y="1358900"/>
                  </a:lnTo>
                  <a:lnTo>
                    <a:pt x="78993" y="1333500"/>
                  </a:lnTo>
                  <a:lnTo>
                    <a:pt x="71881" y="1308100"/>
                  </a:lnTo>
                  <a:lnTo>
                    <a:pt x="65277" y="1282700"/>
                  </a:lnTo>
                  <a:lnTo>
                    <a:pt x="59308" y="1257300"/>
                  </a:lnTo>
                  <a:lnTo>
                    <a:pt x="53847" y="1244600"/>
                  </a:lnTo>
                  <a:lnTo>
                    <a:pt x="44831" y="1193800"/>
                  </a:lnTo>
                  <a:lnTo>
                    <a:pt x="38353" y="1143000"/>
                  </a:lnTo>
                  <a:lnTo>
                    <a:pt x="34416" y="1092200"/>
                  </a:lnTo>
                  <a:lnTo>
                    <a:pt x="33146" y="1041400"/>
                  </a:lnTo>
                  <a:lnTo>
                    <a:pt x="33400" y="1041400"/>
                  </a:lnTo>
                  <a:lnTo>
                    <a:pt x="33781" y="1016000"/>
                  </a:lnTo>
                  <a:lnTo>
                    <a:pt x="34797" y="977900"/>
                  </a:lnTo>
                  <a:lnTo>
                    <a:pt x="38607" y="927100"/>
                  </a:lnTo>
                  <a:lnTo>
                    <a:pt x="45211" y="876300"/>
                  </a:lnTo>
                  <a:lnTo>
                    <a:pt x="49402" y="863600"/>
                  </a:lnTo>
                  <a:lnTo>
                    <a:pt x="54101" y="838200"/>
                  </a:lnTo>
                  <a:lnTo>
                    <a:pt x="65404" y="787400"/>
                  </a:lnTo>
                  <a:lnTo>
                    <a:pt x="79247" y="736600"/>
                  </a:lnTo>
                  <a:lnTo>
                    <a:pt x="95250" y="685800"/>
                  </a:lnTo>
                  <a:lnTo>
                    <a:pt x="113410" y="647700"/>
                  </a:lnTo>
                  <a:lnTo>
                    <a:pt x="133857" y="596900"/>
                  </a:lnTo>
                  <a:lnTo>
                    <a:pt x="156336" y="558800"/>
                  </a:lnTo>
                  <a:lnTo>
                    <a:pt x="180847" y="508000"/>
                  </a:lnTo>
                  <a:lnTo>
                    <a:pt x="207390" y="469900"/>
                  </a:lnTo>
                  <a:lnTo>
                    <a:pt x="235711" y="431800"/>
                  </a:lnTo>
                  <a:lnTo>
                    <a:pt x="265938" y="393700"/>
                  </a:lnTo>
                  <a:lnTo>
                    <a:pt x="297941" y="355600"/>
                  </a:lnTo>
                  <a:lnTo>
                    <a:pt x="331596" y="317500"/>
                  </a:lnTo>
                  <a:lnTo>
                    <a:pt x="367029" y="292100"/>
                  </a:lnTo>
                  <a:lnTo>
                    <a:pt x="403986" y="254000"/>
                  </a:lnTo>
                  <a:lnTo>
                    <a:pt x="442467" y="228600"/>
                  </a:lnTo>
                  <a:lnTo>
                    <a:pt x="482345" y="203200"/>
                  </a:lnTo>
                  <a:lnTo>
                    <a:pt x="523620" y="177800"/>
                  </a:lnTo>
                  <a:lnTo>
                    <a:pt x="566292" y="152400"/>
                  </a:lnTo>
                  <a:lnTo>
                    <a:pt x="610107" y="127000"/>
                  </a:lnTo>
                  <a:lnTo>
                    <a:pt x="655192" y="101600"/>
                  </a:lnTo>
                  <a:lnTo>
                    <a:pt x="748664" y="76200"/>
                  </a:lnTo>
                  <a:lnTo>
                    <a:pt x="772667" y="63500"/>
                  </a:lnTo>
                  <a:lnTo>
                    <a:pt x="796925" y="63500"/>
                  </a:lnTo>
                  <a:lnTo>
                    <a:pt x="821435" y="50800"/>
                  </a:lnTo>
                  <a:lnTo>
                    <a:pt x="846201" y="50800"/>
                  </a:lnTo>
                  <a:lnTo>
                    <a:pt x="871092" y="38100"/>
                  </a:lnTo>
                  <a:close/>
                </a:path>
                <a:path w="2101850" h="2070100">
                  <a:moveTo>
                    <a:pt x="1179321" y="2019300"/>
                  </a:moveTo>
                  <a:lnTo>
                    <a:pt x="922782" y="2019300"/>
                  </a:lnTo>
                  <a:lnTo>
                    <a:pt x="948182" y="2032000"/>
                  </a:lnTo>
                  <a:lnTo>
                    <a:pt x="1154048" y="2032000"/>
                  </a:lnTo>
                  <a:lnTo>
                    <a:pt x="1179321" y="2019300"/>
                  </a:lnTo>
                  <a:close/>
                </a:path>
                <a:path w="2101850" h="2070100">
                  <a:moveTo>
                    <a:pt x="1363345" y="38100"/>
                  </a:moveTo>
                  <a:lnTo>
                    <a:pt x="1231645" y="38100"/>
                  </a:lnTo>
                  <a:lnTo>
                    <a:pt x="1256537" y="50800"/>
                  </a:lnTo>
                  <a:lnTo>
                    <a:pt x="1281175" y="50800"/>
                  </a:lnTo>
                  <a:lnTo>
                    <a:pt x="1305813" y="63500"/>
                  </a:lnTo>
                  <a:lnTo>
                    <a:pt x="1330070" y="63500"/>
                  </a:lnTo>
                  <a:lnTo>
                    <a:pt x="1354073" y="76200"/>
                  </a:lnTo>
                  <a:lnTo>
                    <a:pt x="1447672" y="101600"/>
                  </a:lnTo>
                  <a:lnTo>
                    <a:pt x="1492758" y="127000"/>
                  </a:lnTo>
                  <a:lnTo>
                    <a:pt x="1536572" y="152400"/>
                  </a:lnTo>
                  <a:lnTo>
                    <a:pt x="1579245" y="177800"/>
                  </a:lnTo>
                  <a:lnTo>
                    <a:pt x="1620520" y="203200"/>
                  </a:lnTo>
                  <a:lnTo>
                    <a:pt x="1660397" y="228600"/>
                  </a:lnTo>
                  <a:lnTo>
                    <a:pt x="1698879" y="254000"/>
                  </a:lnTo>
                  <a:lnTo>
                    <a:pt x="1735835" y="292100"/>
                  </a:lnTo>
                  <a:lnTo>
                    <a:pt x="1771142" y="317500"/>
                  </a:lnTo>
                  <a:lnTo>
                    <a:pt x="1804796" y="355600"/>
                  </a:lnTo>
                  <a:lnTo>
                    <a:pt x="1836800" y="393700"/>
                  </a:lnTo>
                  <a:lnTo>
                    <a:pt x="1867026" y="431800"/>
                  </a:lnTo>
                  <a:lnTo>
                    <a:pt x="1895347" y="469900"/>
                  </a:lnTo>
                  <a:lnTo>
                    <a:pt x="1921763" y="508000"/>
                  </a:lnTo>
                  <a:lnTo>
                    <a:pt x="1946274" y="558800"/>
                  </a:lnTo>
                  <a:lnTo>
                    <a:pt x="1968754" y="596900"/>
                  </a:lnTo>
                  <a:lnTo>
                    <a:pt x="1989073" y="647700"/>
                  </a:lnTo>
                  <a:lnTo>
                    <a:pt x="2007234" y="685800"/>
                  </a:lnTo>
                  <a:lnTo>
                    <a:pt x="2015489" y="711200"/>
                  </a:lnTo>
                  <a:lnTo>
                    <a:pt x="2030348" y="762000"/>
                  </a:lnTo>
                  <a:lnTo>
                    <a:pt x="2042921" y="812800"/>
                  </a:lnTo>
                  <a:lnTo>
                    <a:pt x="2052955" y="863600"/>
                  </a:lnTo>
                  <a:lnTo>
                    <a:pt x="2057145" y="876300"/>
                  </a:lnTo>
                  <a:lnTo>
                    <a:pt x="2063622" y="927100"/>
                  </a:lnTo>
                  <a:lnTo>
                    <a:pt x="2067433" y="977900"/>
                  </a:lnTo>
                  <a:lnTo>
                    <a:pt x="2068448" y="1016000"/>
                  </a:lnTo>
                  <a:lnTo>
                    <a:pt x="2068830" y="1066800"/>
                  </a:lnTo>
                  <a:lnTo>
                    <a:pt x="2067813" y="1092200"/>
                  </a:lnTo>
                  <a:lnTo>
                    <a:pt x="2064004" y="1143000"/>
                  </a:lnTo>
                  <a:lnTo>
                    <a:pt x="2057399" y="1193800"/>
                  </a:lnTo>
                  <a:lnTo>
                    <a:pt x="2048509" y="1244600"/>
                  </a:lnTo>
                  <a:lnTo>
                    <a:pt x="2043175" y="1257300"/>
                  </a:lnTo>
                  <a:lnTo>
                    <a:pt x="2037207" y="1282700"/>
                  </a:lnTo>
                  <a:lnTo>
                    <a:pt x="2023363" y="1333500"/>
                  </a:lnTo>
                  <a:lnTo>
                    <a:pt x="2007361" y="1384300"/>
                  </a:lnTo>
                  <a:lnTo>
                    <a:pt x="1989200" y="1422400"/>
                  </a:lnTo>
                  <a:lnTo>
                    <a:pt x="1968754" y="1473200"/>
                  </a:lnTo>
                  <a:lnTo>
                    <a:pt x="1946274" y="1511300"/>
                  </a:lnTo>
                  <a:lnTo>
                    <a:pt x="1921763" y="1562100"/>
                  </a:lnTo>
                  <a:lnTo>
                    <a:pt x="1895220" y="1600200"/>
                  </a:lnTo>
                  <a:lnTo>
                    <a:pt x="1866899" y="1638300"/>
                  </a:lnTo>
                  <a:lnTo>
                    <a:pt x="1836673" y="1676400"/>
                  </a:lnTo>
                  <a:lnTo>
                    <a:pt x="1804670" y="1714500"/>
                  </a:lnTo>
                  <a:lnTo>
                    <a:pt x="1771014" y="1752600"/>
                  </a:lnTo>
                  <a:lnTo>
                    <a:pt x="1735582" y="1778000"/>
                  </a:lnTo>
                  <a:lnTo>
                    <a:pt x="1698624" y="1816100"/>
                  </a:lnTo>
                  <a:lnTo>
                    <a:pt x="1660270" y="1841500"/>
                  </a:lnTo>
                  <a:lnTo>
                    <a:pt x="1620266" y="1866900"/>
                  </a:lnTo>
                  <a:lnTo>
                    <a:pt x="1578991" y="1892300"/>
                  </a:lnTo>
                  <a:lnTo>
                    <a:pt x="1536319" y="1917700"/>
                  </a:lnTo>
                  <a:lnTo>
                    <a:pt x="1492504" y="1943100"/>
                  </a:lnTo>
                  <a:lnTo>
                    <a:pt x="1447419" y="1968500"/>
                  </a:lnTo>
                  <a:lnTo>
                    <a:pt x="1353946" y="1993900"/>
                  </a:lnTo>
                  <a:lnTo>
                    <a:pt x="1329944" y="2006600"/>
                  </a:lnTo>
                  <a:lnTo>
                    <a:pt x="1305686" y="2006600"/>
                  </a:lnTo>
                  <a:lnTo>
                    <a:pt x="1281048" y="2019300"/>
                  </a:lnTo>
                  <a:lnTo>
                    <a:pt x="1256410" y="2019300"/>
                  </a:lnTo>
                  <a:lnTo>
                    <a:pt x="1231392" y="2032000"/>
                  </a:lnTo>
                  <a:lnTo>
                    <a:pt x="1364360" y="2032000"/>
                  </a:lnTo>
                  <a:lnTo>
                    <a:pt x="1413129" y="2019300"/>
                  </a:lnTo>
                  <a:lnTo>
                    <a:pt x="1460881" y="1993900"/>
                  </a:lnTo>
                  <a:lnTo>
                    <a:pt x="1507362" y="1968500"/>
                  </a:lnTo>
                  <a:lnTo>
                    <a:pt x="1552701" y="1955800"/>
                  </a:lnTo>
                  <a:lnTo>
                    <a:pt x="1596644" y="1930400"/>
                  </a:lnTo>
                  <a:lnTo>
                    <a:pt x="1639316" y="1892300"/>
                  </a:lnTo>
                  <a:lnTo>
                    <a:pt x="1680336" y="1866900"/>
                  </a:lnTo>
                  <a:lnTo>
                    <a:pt x="1720087" y="1841500"/>
                  </a:lnTo>
                  <a:lnTo>
                    <a:pt x="1758187" y="1803400"/>
                  </a:lnTo>
                  <a:lnTo>
                    <a:pt x="1794636" y="1765300"/>
                  </a:lnTo>
                  <a:lnTo>
                    <a:pt x="1829434" y="1739900"/>
                  </a:lnTo>
                  <a:lnTo>
                    <a:pt x="1862455" y="1701800"/>
                  </a:lnTo>
                  <a:lnTo>
                    <a:pt x="1893696" y="1663700"/>
                  </a:lnTo>
                  <a:lnTo>
                    <a:pt x="1922907" y="1612900"/>
                  </a:lnTo>
                  <a:lnTo>
                    <a:pt x="1950338" y="1574800"/>
                  </a:lnTo>
                  <a:lnTo>
                    <a:pt x="1975484" y="1536700"/>
                  </a:lnTo>
                  <a:lnTo>
                    <a:pt x="1998725" y="1485900"/>
                  </a:lnTo>
                  <a:lnTo>
                    <a:pt x="2019808" y="1435100"/>
                  </a:lnTo>
                  <a:lnTo>
                    <a:pt x="2038349" y="1397000"/>
                  </a:lnTo>
                  <a:lnTo>
                    <a:pt x="2054986" y="1346200"/>
                  </a:lnTo>
                  <a:lnTo>
                    <a:pt x="2069083" y="1295400"/>
                  </a:lnTo>
                  <a:lnTo>
                    <a:pt x="2080895" y="1244600"/>
                  </a:lnTo>
                  <a:lnTo>
                    <a:pt x="2090038" y="1193800"/>
                  </a:lnTo>
                  <a:lnTo>
                    <a:pt x="2096770" y="1143000"/>
                  </a:lnTo>
                  <a:lnTo>
                    <a:pt x="2100707" y="1092200"/>
                  </a:lnTo>
                  <a:lnTo>
                    <a:pt x="2101722" y="1066800"/>
                  </a:lnTo>
                  <a:lnTo>
                    <a:pt x="2101596" y="1041400"/>
                  </a:lnTo>
                  <a:lnTo>
                    <a:pt x="2101342" y="1003300"/>
                  </a:lnTo>
                  <a:lnTo>
                    <a:pt x="2098674" y="952500"/>
                  </a:lnTo>
                  <a:lnTo>
                    <a:pt x="2093213" y="901700"/>
                  </a:lnTo>
                  <a:lnTo>
                    <a:pt x="2085339" y="850900"/>
                  </a:lnTo>
                  <a:lnTo>
                    <a:pt x="2074798" y="800100"/>
                  </a:lnTo>
                  <a:lnTo>
                    <a:pt x="2061971" y="749300"/>
                  </a:lnTo>
                  <a:lnTo>
                    <a:pt x="2046478" y="698500"/>
                  </a:lnTo>
                  <a:lnTo>
                    <a:pt x="2019045" y="635000"/>
                  </a:lnTo>
                  <a:lnTo>
                    <a:pt x="1997963" y="584200"/>
                  </a:lnTo>
                  <a:lnTo>
                    <a:pt x="1974722" y="533400"/>
                  </a:lnTo>
                  <a:lnTo>
                    <a:pt x="1949449" y="495300"/>
                  </a:lnTo>
                  <a:lnTo>
                    <a:pt x="1922145" y="457200"/>
                  </a:lnTo>
                  <a:lnTo>
                    <a:pt x="1892808" y="406400"/>
                  </a:lnTo>
                  <a:lnTo>
                    <a:pt x="1861566" y="368300"/>
                  </a:lnTo>
                  <a:lnTo>
                    <a:pt x="1828545" y="330200"/>
                  </a:lnTo>
                  <a:lnTo>
                    <a:pt x="1793747" y="304800"/>
                  </a:lnTo>
                  <a:lnTo>
                    <a:pt x="1757171" y="266700"/>
                  </a:lnTo>
                  <a:lnTo>
                    <a:pt x="1719071" y="228600"/>
                  </a:lnTo>
                  <a:lnTo>
                    <a:pt x="1679447" y="203200"/>
                  </a:lnTo>
                  <a:lnTo>
                    <a:pt x="1638172" y="177800"/>
                  </a:lnTo>
                  <a:lnTo>
                    <a:pt x="1595500" y="139700"/>
                  </a:lnTo>
                  <a:lnTo>
                    <a:pt x="1551558" y="114300"/>
                  </a:lnTo>
                  <a:lnTo>
                    <a:pt x="1506220" y="101600"/>
                  </a:lnTo>
                  <a:lnTo>
                    <a:pt x="1459610" y="76200"/>
                  </a:lnTo>
                  <a:lnTo>
                    <a:pt x="1411858" y="63500"/>
                  </a:lnTo>
                  <a:lnTo>
                    <a:pt x="1363345" y="38100"/>
                  </a:lnTo>
                  <a:close/>
                </a:path>
                <a:path w="2101850" h="2070100">
                  <a:moveTo>
                    <a:pt x="899286" y="2006600"/>
                  </a:moveTo>
                  <a:lnTo>
                    <a:pt x="848106" y="2006600"/>
                  </a:lnTo>
                  <a:lnTo>
                    <a:pt x="872744" y="2019300"/>
                  </a:lnTo>
                  <a:lnTo>
                    <a:pt x="924051" y="2019300"/>
                  </a:lnTo>
                  <a:lnTo>
                    <a:pt x="899286" y="2006600"/>
                  </a:lnTo>
                  <a:close/>
                </a:path>
                <a:path w="2101850" h="2070100">
                  <a:moveTo>
                    <a:pt x="1254124" y="2006600"/>
                  </a:moveTo>
                  <a:lnTo>
                    <a:pt x="1202689" y="2006600"/>
                  </a:lnTo>
                  <a:lnTo>
                    <a:pt x="1177797" y="2019300"/>
                  </a:lnTo>
                  <a:lnTo>
                    <a:pt x="1229359" y="2019300"/>
                  </a:lnTo>
                  <a:lnTo>
                    <a:pt x="1254124" y="2006600"/>
                  </a:lnTo>
                  <a:close/>
                </a:path>
                <a:path w="2101850" h="2070100">
                  <a:moveTo>
                    <a:pt x="826007" y="1993900"/>
                  </a:moveTo>
                  <a:lnTo>
                    <a:pt x="775461" y="1993900"/>
                  </a:lnTo>
                  <a:lnTo>
                    <a:pt x="799464" y="2006600"/>
                  </a:lnTo>
                  <a:lnTo>
                    <a:pt x="850264" y="2006600"/>
                  </a:lnTo>
                  <a:lnTo>
                    <a:pt x="826007" y="1993900"/>
                  </a:lnTo>
                  <a:close/>
                </a:path>
                <a:path w="2101850" h="2070100">
                  <a:moveTo>
                    <a:pt x="1326769" y="1993900"/>
                  </a:moveTo>
                  <a:lnTo>
                    <a:pt x="1275842" y="1993900"/>
                  </a:lnTo>
                  <a:lnTo>
                    <a:pt x="1251711" y="2006600"/>
                  </a:lnTo>
                  <a:lnTo>
                    <a:pt x="1302766" y="2006600"/>
                  </a:lnTo>
                  <a:lnTo>
                    <a:pt x="1326769" y="1993900"/>
                  </a:lnTo>
                  <a:close/>
                </a:path>
                <a:path w="2101850" h="2070100">
                  <a:moveTo>
                    <a:pt x="55371" y="1066800"/>
                  </a:moveTo>
                  <a:lnTo>
                    <a:pt x="44322" y="1066800"/>
                  </a:lnTo>
                  <a:lnTo>
                    <a:pt x="45465" y="1092200"/>
                  </a:lnTo>
                  <a:lnTo>
                    <a:pt x="49275" y="1143000"/>
                  </a:lnTo>
                  <a:lnTo>
                    <a:pt x="55752" y="1193800"/>
                  </a:lnTo>
                  <a:lnTo>
                    <a:pt x="59816" y="1206500"/>
                  </a:lnTo>
                  <a:lnTo>
                    <a:pt x="64642" y="1231900"/>
                  </a:lnTo>
                  <a:lnTo>
                    <a:pt x="75818" y="1282700"/>
                  </a:lnTo>
                  <a:lnTo>
                    <a:pt x="89407" y="1333500"/>
                  </a:lnTo>
                  <a:lnTo>
                    <a:pt x="105156" y="1384300"/>
                  </a:lnTo>
                  <a:lnTo>
                    <a:pt x="123189" y="1422400"/>
                  </a:lnTo>
                  <a:lnTo>
                    <a:pt x="143382" y="1473200"/>
                  </a:lnTo>
                  <a:lnTo>
                    <a:pt x="165607" y="1511300"/>
                  </a:lnTo>
                  <a:lnTo>
                    <a:pt x="189864" y="1549400"/>
                  </a:lnTo>
                  <a:lnTo>
                    <a:pt x="216026" y="1587500"/>
                  </a:lnTo>
                  <a:lnTo>
                    <a:pt x="244094" y="1638300"/>
                  </a:lnTo>
                  <a:lnTo>
                    <a:pt x="273938" y="1663700"/>
                  </a:lnTo>
                  <a:lnTo>
                    <a:pt x="305688" y="1701800"/>
                  </a:lnTo>
                  <a:lnTo>
                    <a:pt x="338963" y="1739900"/>
                  </a:lnTo>
                  <a:lnTo>
                    <a:pt x="373888" y="1778000"/>
                  </a:lnTo>
                  <a:lnTo>
                    <a:pt x="410463" y="1803400"/>
                  </a:lnTo>
                  <a:lnTo>
                    <a:pt x="448563" y="1828800"/>
                  </a:lnTo>
                  <a:lnTo>
                    <a:pt x="487933" y="1866900"/>
                  </a:lnTo>
                  <a:lnTo>
                    <a:pt x="528827" y="1892300"/>
                  </a:lnTo>
                  <a:lnTo>
                    <a:pt x="570991" y="1917700"/>
                  </a:lnTo>
                  <a:lnTo>
                    <a:pt x="614298" y="1930400"/>
                  </a:lnTo>
                  <a:lnTo>
                    <a:pt x="659002" y="1955800"/>
                  </a:lnTo>
                  <a:lnTo>
                    <a:pt x="704722" y="1968500"/>
                  </a:lnTo>
                  <a:lnTo>
                    <a:pt x="751585" y="1993900"/>
                  </a:lnTo>
                  <a:lnTo>
                    <a:pt x="802004" y="1993900"/>
                  </a:lnTo>
                  <a:lnTo>
                    <a:pt x="778256" y="1981200"/>
                  </a:lnTo>
                  <a:lnTo>
                    <a:pt x="754633" y="1981200"/>
                  </a:lnTo>
                  <a:lnTo>
                    <a:pt x="708151" y="1955800"/>
                  </a:lnTo>
                  <a:lnTo>
                    <a:pt x="618870" y="1930400"/>
                  </a:lnTo>
                  <a:lnTo>
                    <a:pt x="575944" y="1905000"/>
                  </a:lnTo>
                  <a:lnTo>
                    <a:pt x="534288" y="1879600"/>
                  </a:lnTo>
                  <a:lnTo>
                    <a:pt x="493902" y="1854200"/>
                  </a:lnTo>
                  <a:lnTo>
                    <a:pt x="454913" y="1828800"/>
                  </a:lnTo>
                  <a:lnTo>
                    <a:pt x="417194" y="1790700"/>
                  </a:lnTo>
                  <a:lnTo>
                    <a:pt x="381000" y="1765300"/>
                  </a:lnTo>
                  <a:lnTo>
                    <a:pt x="346456" y="1727200"/>
                  </a:lnTo>
                  <a:lnTo>
                    <a:pt x="313563" y="1701800"/>
                  </a:lnTo>
                  <a:lnTo>
                    <a:pt x="282194" y="1663700"/>
                  </a:lnTo>
                  <a:lnTo>
                    <a:pt x="252729" y="1625600"/>
                  </a:lnTo>
                  <a:lnTo>
                    <a:pt x="224916" y="1587500"/>
                  </a:lnTo>
                  <a:lnTo>
                    <a:pt x="199135" y="1549400"/>
                  </a:lnTo>
                  <a:lnTo>
                    <a:pt x="175132" y="1511300"/>
                  </a:lnTo>
                  <a:lnTo>
                    <a:pt x="153034" y="1460500"/>
                  </a:lnTo>
                  <a:lnTo>
                    <a:pt x="133222" y="1422400"/>
                  </a:lnTo>
                  <a:lnTo>
                    <a:pt x="115315" y="1371600"/>
                  </a:lnTo>
                  <a:lnTo>
                    <a:pt x="107441" y="1346200"/>
                  </a:lnTo>
                  <a:lnTo>
                    <a:pt x="99821" y="1333500"/>
                  </a:lnTo>
                  <a:lnTo>
                    <a:pt x="86359" y="1282700"/>
                  </a:lnTo>
                  <a:lnTo>
                    <a:pt x="75310" y="1231900"/>
                  </a:lnTo>
                  <a:lnTo>
                    <a:pt x="66547" y="1181100"/>
                  </a:lnTo>
                  <a:lnTo>
                    <a:pt x="60197" y="1130300"/>
                  </a:lnTo>
                  <a:lnTo>
                    <a:pt x="57911" y="1117600"/>
                  </a:lnTo>
                  <a:lnTo>
                    <a:pt x="56387" y="1092200"/>
                  </a:lnTo>
                  <a:lnTo>
                    <a:pt x="55371" y="1066800"/>
                  </a:lnTo>
                  <a:close/>
                </a:path>
                <a:path w="2101850" h="2070100">
                  <a:moveTo>
                    <a:pt x="1327149" y="76200"/>
                  </a:moveTo>
                  <a:lnTo>
                    <a:pt x="1300607" y="76200"/>
                  </a:lnTo>
                  <a:lnTo>
                    <a:pt x="1324356" y="88900"/>
                  </a:lnTo>
                  <a:lnTo>
                    <a:pt x="1347978" y="88900"/>
                  </a:lnTo>
                  <a:lnTo>
                    <a:pt x="1394459" y="114300"/>
                  </a:lnTo>
                  <a:lnTo>
                    <a:pt x="1439671" y="127000"/>
                  </a:lnTo>
                  <a:lnTo>
                    <a:pt x="1483741" y="152400"/>
                  </a:lnTo>
                  <a:lnTo>
                    <a:pt x="1526667" y="165100"/>
                  </a:lnTo>
                  <a:lnTo>
                    <a:pt x="1568322" y="190500"/>
                  </a:lnTo>
                  <a:lnTo>
                    <a:pt x="1608708" y="215900"/>
                  </a:lnTo>
                  <a:lnTo>
                    <a:pt x="1647697" y="241300"/>
                  </a:lnTo>
                  <a:lnTo>
                    <a:pt x="1685417" y="279400"/>
                  </a:lnTo>
                  <a:lnTo>
                    <a:pt x="1721484" y="304800"/>
                  </a:lnTo>
                  <a:lnTo>
                    <a:pt x="1756029" y="342900"/>
                  </a:lnTo>
                  <a:lnTo>
                    <a:pt x="1788921" y="368300"/>
                  </a:lnTo>
                  <a:lnTo>
                    <a:pt x="1820291" y="406400"/>
                  </a:lnTo>
                  <a:lnTo>
                    <a:pt x="1849882" y="444500"/>
                  </a:lnTo>
                  <a:lnTo>
                    <a:pt x="1877441" y="482600"/>
                  </a:lnTo>
                  <a:lnTo>
                    <a:pt x="1903348" y="520700"/>
                  </a:lnTo>
                  <a:lnTo>
                    <a:pt x="1927351" y="571500"/>
                  </a:lnTo>
                  <a:lnTo>
                    <a:pt x="1949195" y="609600"/>
                  </a:lnTo>
                  <a:lnTo>
                    <a:pt x="1969134" y="647700"/>
                  </a:lnTo>
                  <a:lnTo>
                    <a:pt x="1986914" y="698500"/>
                  </a:lnTo>
                  <a:lnTo>
                    <a:pt x="1994788" y="723900"/>
                  </a:lnTo>
                  <a:lnTo>
                    <a:pt x="2002408" y="749300"/>
                  </a:lnTo>
                  <a:lnTo>
                    <a:pt x="2009267" y="762000"/>
                  </a:lnTo>
                  <a:lnTo>
                    <a:pt x="2021585" y="812800"/>
                  </a:lnTo>
                  <a:lnTo>
                    <a:pt x="2031492" y="863600"/>
                  </a:lnTo>
                  <a:lnTo>
                    <a:pt x="2038984" y="914400"/>
                  </a:lnTo>
                  <a:lnTo>
                    <a:pt x="2044064" y="965200"/>
                  </a:lnTo>
                  <a:lnTo>
                    <a:pt x="2046478" y="1016000"/>
                  </a:lnTo>
                  <a:lnTo>
                    <a:pt x="2046858" y="1066800"/>
                  </a:lnTo>
                  <a:lnTo>
                    <a:pt x="2045970" y="1092200"/>
                  </a:lnTo>
                  <a:lnTo>
                    <a:pt x="2044319" y="1117600"/>
                  </a:lnTo>
                  <a:lnTo>
                    <a:pt x="2042159" y="1143000"/>
                  </a:lnTo>
                  <a:lnTo>
                    <a:pt x="2039238" y="1155700"/>
                  </a:lnTo>
                  <a:lnTo>
                    <a:pt x="2035683" y="1181100"/>
                  </a:lnTo>
                  <a:lnTo>
                    <a:pt x="2026920" y="1231900"/>
                  </a:lnTo>
                  <a:lnTo>
                    <a:pt x="2015870" y="1282700"/>
                  </a:lnTo>
                  <a:lnTo>
                    <a:pt x="2002408" y="1333500"/>
                  </a:lnTo>
                  <a:lnTo>
                    <a:pt x="1994916" y="1346200"/>
                  </a:lnTo>
                  <a:lnTo>
                    <a:pt x="1986787" y="1371600"/>
                  </a:lnTo>
                  <a:lnTo>
                    <a:pt x="1968754" y="1422400"/>
                  </a:lnTo>
                  <a:lnTo>
                    <a:pt x="1948814" y="1460500"/>
                  </a:lnTo>
                  <a:lnTo>
                    <a:pt x="1926717" y="1511300"/>
                  </a:lnTo>
                  <a:lnTo>
                    <a:pt x="1902841" y="1549400"/>
                  </a:lnTo>
                  <a:lnTo>
                    <a:pt x="1876806" y="1587500"/>
                  </a:lnTo>
                  <a:lnTo>
                    <a:pt x="1849120" y="1625600"/>
                  </a:lnTo>
                  <a:lnTo>
                    <a:pt x="1819529" y="1663700"/>
                  </a:lnTo>
                  <a:lnTo>
                    <a:pt x="1788159" y="1701800"/>
                  </a:lnTo>
                  <a:lnTo>
                    <a:pt x="1755139" y="1727200"/>
                  </a:lnTo>
                  <a:lnTo>
                    <a:pt x="1720595" y="1765300"/>
                  </a:lnTo>
                  <a:lnTo>
                    <a:pt x="1684400" y="1790700"/>
                  </a:lnTo>
                  <a:lnTo>
                    <a:pt x="1646808" y="1828800"/>
                  </a:lnTo>
                  <a:lnTo>
                    <a:pt x="1607693" y="1854200"/>
                  </a:lnTo>
                  <a:lnTo>
                    <a:pt x="1567180" y="1879600"/>
                  </a:lnTo>
                  <a:lnTo>
                    <a:pt x="1525523" y="1905000"/>
                  </a:lnTo>
                  <a:lnTo>
                    <a:pt x="1482597" y="1930400"/>
                  </a:lnTo>
                  <a:lnTo>
                    <a:pt x="1393189" y="1955800"/>
                  </a:lnTo>
                  <a:lnTo>
                    <a:pt x="1346961" y="1981200"/>
                  </a:lnTo>
                  <a:lnTo>
                    <a:pt x="1323720" y="1981200"/>
                  </a:lnTo>
                  <a:lnTo>
                    <a:pt x="1299971" y="1993900"/>
                  </a:lnTo>
                  <a:lnTo>
                    <a:pt x="1350391" y="1993900"/>
                  </a:lnTo>
                  <a:lnTo>
                    <a:pt x="1397126" y="1968500"/>
                  </a:lnTo>
                  <a:lnTo>
                    <a:pt x="1442973" y="1955800"/>
                  </a:lnTo>
                  <a:lnTo>
                    <a:pt x="1487550" y="1930400"/>
                  </a:lnTo>
                  <a:lnTo>
                    <a:pt x="1530984" y="1917700"/>
                  </a:lnTo>
                  <a:lnTo>
                    <a:pt x="1573148" y="1892300"/>
                  </a:lnTo>
                  <a:lnTo>
                    <a:pt x="1614043" y="1866900"/>
                  </a:lnTo>
                  <a:lnTo>
                    <a:pt x="1653539" y="1828800"/>
                  </a:lnTo>
                  <a:lnTo>
                    <a:pt x="1691512" y="1803400"/>
                  </a:lnTo>
                  <a:lnTo>
                    <a:pt x="1728088" y="1778000"/>
                  </a:lnTo>
                  <a:lnTo>
                    <a:pt x="1763013" y="1739900"/>
                  </a:lnTo>
                  <a:lnTo>
                    <a:pt x="1796414" y="1701800"/>
                  </a:lnTo>
                  <a:lnTo>
                    <a:pt x="1828164" y="1676400"/>
                  </a:lnTo>
                  <a:lnTo>
                    <a:pt x="1858009" y="1638300"/>
                  </a:lnTo>
                  <a:lnTo>
                    <a:pt x="1886076" y="1587500"/>
                  </a:lnTo>
                  <a:lnTo>
                    <a:pt x="1912366" y="1549400"/>
                  </a:lnTo>
                  <a:lnTo>
                    <a:pt x="1936495" y="1511300"/>
                  </a:lnTo>
                  <a:lnTo>
                    <a:pt x="1958847" y="1473200"/>
                  </a:lnTo>
                  <a:lnTo>
                    <a:pt x="1979041" y="1422400"/>
                  </a:lnTo>
                  <a:lnTo>
                    <a:pt x="1997074" y="1384300"/>
                  </a:lnTo>
                  <a:lnTo>
                    <a:pt x="2012949" y="1333500"/>
                  </a:lnTo>
                  <a:lnTo>
                    <a:pt x="2026538" y="1282700"/>
                  </a:lnTo>
                  <a:lnTo>
                    <a:pt x="2037714" y="1231900"/>
                  </a:lnTo>
                  <a:lnTo>
                    <a:pt x="2042413" y="1206500"/>
                  </a:lnTo>
                  <a:lnTo>
                    <a:pt x="2046605" y="1193800"/>
                  </a:lnTo>
                  <a:lnTo>
                    <a:pt x="2053082" y="1143000"/>
                  </a:lnTo>
                  <a:lnTo>
                    <a:pt x="2056892" y="1092200"/>
                  </a:lnTo>
                  <a:lnTo>
                    <a:pt x="2057781" y="1066800"/>
                  </a:lnTo>
                  <a:lnTo>
                    <a:pt x="2057781" y="1041400"/>
                  </a:lnTo>
                  <a:lnTo>
                    <a:pt x="2056510" y="990600"/>
                  </a:lnTo>
                  <a:lnTo>
                    <a:pt x="2052700" y="939800"/>
                  </a:lnTo>
                  <a:lnTo>
                    <a:pt x="2046350" y="889000"/>
                  </a:lnTo>
                  <a:lnTo>
                    <a:pt x="2037587" y="838200"/>
                  </a:lnTo>
                  <a:lnTo>
                    <a:pt x="2026284" y="787400"/>
                  </a:lnTo>
                  <a:lnTo>
                    <a:pt x="2012822" y="736600"/>
                  </a:lnTo>
                  <a:lnTo>
                    <a:pt x="1997074" y="698500"/>
                  </a:lnTo>
                  <a:lnTo>
                    <a:pt x="1979168" y="647700"/>
                  </a:lnTo>
                  <a:lnTo>
                    <a:pt x="1958974" y="609600"/>
                  </a:lnTo>
                  <a:lnTo>
                    <a:pt x="1936749" y="558800"/>
                  </a:lnTo>
                  <a:lnTo>
                    <a:pt x="1912493" y="520700"/>
                  </a:lnTo>
                  <a:lnTo>
                    <a:pt x="1886458" y="482600"/>
                  </a:lnTo>
                  <a:lnTo>
                    <a:pt x="1858391" y="444500"/>
                  </a:lnTo>
                  <a:lnTo>
                    <a:pt x="1828545" y="406400"/>
                  </a:lnTo>
                  <a:lnTo>
                    <a:pt x="1796795" y="368300"/>
                  </a:lnTo>
                  <a:lnTo>
                    <a:pt x="1763648" y="330200"/>
                  </a:lnTo>
                  <a:lnTo>
                    <a:pt x="1728723" y="292100"/>
                  </a:lnTo>
                  <a:lnTo>
                    <a:pt x="1692147" y="266700"/>
                  </a:lnTo>
                  <a:lnTo>
                    <a:pt x="1654047" y="241300"/>
                  </a:lnTo>
                  <a:lnTo>
                    <a:pt x="1614678" y="203200"/>
                  </a:lnTo>
                  <a:lnTo>
                    <a:pt x="1573783" y="177800"/>
                  </a:lnTo>
                  <a:lnTo>
                    <a:pt x="1531620" y="165100"/>
                  </a:lnTo>
                  <a:lnTo>
                    <a:pt x="1488312" y="139700"/>
                  </a:lnTo>
                  <a:lnTo>
                    <a:pt x="1443608" y="114300"/>
                  </a:lnTo>
                  <a:lnTo>
                    <a:pt x="1351025" y="88900"/>
                  </a:lnTo>
                  <a:lnTo>
                    <a:pt x="1327149" y="76200"/>
                  </a:lnTo>
                  <a:close/>
                </a:path>
                <a:path w="2101850" h="2070100">
                  <a:moveTo>
                    <a:pt x="44322" y="1054818"/>
                  </a:moveTo>
                  <a:lnTo>
                    <a:pt x="37972" y="1066800"/>
                  </a:lnTo>
                  <a:lnTo>
                    <a:pt x="44322" y="1066800"/>
                  </a:lnTo>
                  <a:lnTo>
                    <a:pt x="44322" y="1054818"/>
                  </a:lnTo>
                  <a:close/>
                </a:path>
                <a:path w="2101850" h="2070100">
                  <a:moveTo>
                    <a:pt x="44703" y="1054100"/>
                  </a:moveTo>
                  <a:lnTo>
                    <a:pt x="44322" y="1054100"/>
                  </a:lnTo>
                  <a:lnTo>
                    <a:pt x="44322" y="1054818"/>
                  </a:lnTo>
                  <a:lnTo>
                    <a:pt x="44703" y="1054100"/>
                  </a:lnTo>
                  <a:close/>
                </a:path>
                <a:path w="2101850" h="2070100">
                  <a:moveTo>
                    <a:pt x="802513" y="76200"/>
                  </a:moveTo>
                  <a:lnTo>
                    <a:pt x="775715" y="76200"/>
                  </a:lnTo>
                  <a:lnTo>
                    <a:pt x="752094" y="88900"/>
                  </a:lnTo>
                  <a:lnTo>
                    <a:pt x="659764" y="114300"/>
                  </a:lnTo>
                  <a:lnTo>
                    <a:pt x="615060" y="139700"/>
                  </a:lnTo>
                  <a:lnTo>
                    <a:pt x="571626" y="165100"/>
                  </a:lnTo>
                  <a:lnTo>
                    <a:pt x="529463" y="177800"/>
                  </a:lnTo>
                  <a:lnTo>
                    <a:pt x="488569" y="203200"/>
                  </a:lnTo>
                  <a:lnTo>
                    <a:pt x="449198" y="241300"/>
                  </a:lnTo>
                  <a:lnTo>
                    <a:pt x="411098" y="266700"/>
                  </a:lnTo>
                  <a:lnTo>
                    <a:pt x="374522" y="292100"/>
                  </a:lnTo>
                  <a:lnTo>
                    <a:pt x="339597" y="330200"/>
                  </a:lnTo>
                  <a:lnTo>
                    <a:pt x="306196" y="368300"/>
                  </a:lnTo>
                  <a:lnTo>
                    <a:pt x="274573" y="406400"/>
                  </a:lnTo>
                  <a:lnTo>
                    <a:pt x="244601" y="444500"/>
                  </a:lnTo>
                  <a:lnTo>
                    <a:pt x="216534" y="482600"/>
                  </a:lnTo>
                  <a:lnTo>
                    <a:pt x="190372" y="520700"/>
                  </a:lnTo>
                  <a:lnTo>
                    <a:pt x="166115" y="558800"/>
                  </a:lnTo>
                  <a:lnTo>
                    <a:pt x="143890" y="609600"/>
                  </a:lnTo>
                  <a:lnTo>
                    <a:pt x="123570" y="647700"/>
                  </a:lnTo>
                  <a:lnTo>
                    <a:pt x="105536" y="698500"/>
                  </a:lnTo>
                  <a:lnTo>
                    <a:pt x="97408" y="711200"/>
                  </a:lnTo>
                  <a:lnTo>
                    <a:pt x="89661" y="736600"/>
                  </a:lnTo>
                  <a:lnTo>
                    <a:pt x="76072" y="787400"/>
                  </a:lnTo>
                  <a:lnTo>
                    <a:pt x="64896" y="838200"/>
                  </a:lnTo>
                  <a:lnTo>
                    <a:pt x="56006" y="889000"/>
                  </a:lnTo>
                  <a:lnTo>
                    <a:pt x="49529" y="939800"/>
                  </a:lnTo>
                  <a:lnTo>
                    <a:pt x="45719" y="990600"/>
                  </a:lnTo>
                  <a:lnTo>
                    <a:pt x="44450" y="1041400"/>
                  </a:lnTo>
                  <a:lnTo>
                    <a:pt x="41909" y="1041400"/>
                  </a:lnTo>
                  <a:lnTo>
                    <a:pt x="34035" y="1054100"/>
                  </a:lnTo>
                  <a:lnTo>
                    <a:pt x="51307" y="1054100"/>
                  </a:lnTo>
                  <a:lnTo>
                    <a:pt x="55244" y="1041400"/>
                  </a:lnTo>
                  <a:lnTo>
                    <a:pt x="55752" y="1016000"/>
                  </a:lnTo>
                  <a:lnTo>
                    <a:pt x="56641" y="990600"/>
                  </a:lnTo>
                  <a:lnTo>
                    <a:pt x="60451" y="939800"/>
                  </a:lnTo>
                  <a:lnTo>
                    <a:pt x="66928" y="889000"/>
                  </a:lnTo>
                  <a:lnTo>
                    <a:pt x="75691" y="838200"/>
                  </a:lnTo>
                  <a:lnTo>
                    <a:pt x="86740" y="787400"/>
                  </a:lnTo>
                  <a:lnTo>
                    <a:pt x="100202" y="736600"/>
                  </a:lnTo>
                  <a:lnTo>
                    <a:pt x="107822" y="723900"/>
                  </a:lnTo>
                  <a:lnTo>
                    <a:pt x="115950" y="698500"/>
                  </a:lnTo>
                  <a:lnTo>
                    <a:pt x="133857" y="647700"/>
                  </a:lnTo>
                  <a:lnTo>
                    <a:pt x="153796" y="609600"/>
                  </a:lnTo>
                  <a:lnTo>
                    <a:pt x="175894" y="571500"/>
                  </a:lnTo>
                  <a:lnTo>
                    <a:pt x="199897" y="520700"/>
                  </a:lnTo>
                  <a:lnTo>
                    <a:pt x="225806" y="482600"/>
                  </a:lnTo>
                  <a:lnTo>
                    <a:pt x="253619" y="444500"/>
                  </a:lnTo>
                  <a:lnTo>
                    <a:pt x="283209" y="406400"/>
                  </a:lnTo>
                  <a:lnTo>
                    <a:pt x="314451" y="368300"/>
                  </a:lnTo>
                  <a:lnTo>
                    <a:pt x="347471" y="342900"/>
                  </a:lnTo>
                  <a:lnTo>
                    <a:pt x="382015" y="304800"/>
                  </a:lnTo>
                  <a:lnTo>
                    <a:pt x="418210" y="279400"/>
                  </a:lnTo>
                  <a:lnTo>
                    <a:pt x="455929" y="241300"/>
                  </a:lnTo>
                  <a:lnTo>
                    <a:pt x="494919" y="215900"/>
                  </a:lnTo>
                  <a:lnTo>
                    <a:pt x="535432" y="190500"/>
                  </a:lnTo>
                  <a:lnTo>
                    <a:pt x="577088" y="165100"/>
                  </a:lnTo>
                  <a:lnTo>
                    <a:pt x="620013" y="152400"/>
                  </a:lnTo>
                  <a:lnTo>
                    <a:pt x="664209" y="127000"/>
                  </a:lnTo>
                  <a:lnTo>
                    <a:pt x="709294" y="114300"/>
                  </a:lnTo>
                  <a:lnTo>
                    <a:pt x="755650" y="88900"/>
                  </a:lnTo>
                  <a:lnTo>
                    <a:pt x="778890" y="88900"/>
                  </a:lnTo>
                  <a:lnTo>
                    <a:pt x="802513" y="76200"/>
                  </a:lnTo>
                  <a:close/>
                </a:path>
                <a:path w="2101850" h="2070100">
                  <a:moveTo>
                    <a:pt x="850900" y="63500"/>
                  </a:moveTo>
                  <a:lnTo>
                    <a:pt x="823976" y="63500"/>
                  </a:lnTo>
                  <a:lnTo>
                    <a:pt x="799719" y="76200"/>
                  </a:lnTo>
                  <a:lnTo>
                    <a:pt x="826642" y="76200"/>
                  </a:lnTo>
                  <a:lnTo>
                    <a:pt x="850900" y="63500"/>
                  </a:lnTo>
                  <a:close/>
                </a:path>
                <a:path w="2101850" h="2070100">
                  <a:moveTo>
                    <a:pt x="1278889" y="63500"/>
                  </a:moveTo>
                  <a:lnTo>
                    <a:pt x="1228089" y="63500"/>
                  </a:lnTo>
                  <a:lnTo>
                    <a:pt x="1252346" y="76200"/>
                  </a:lnTo>
                  <a:lnTo>
                    <a:pt x="1303146" y="76200"/>
                  </a:lnTo>
                  <a:lnTo>
                    <a:pt x="1278889" y="63500"/>
                  </a:lnTo>
                  <a:close/>
                </a:path>
                <a:path w="2101850" h="2070100">
                  <a:moveTo>
                    <a:pt x="949578" y="50800"/>
                  </a:moveTo>
                  <a:lnTo>
                    <a:pt x="873125" y="50800"/>
                  </a:lnTo>
                  <a:lnTo>
                    <a:pt x="848486" y="63500"/>
                  </a:lnTo>
                  <a:lnTo>
                    <a:pt x="924686" y="63500"/>
                  </a:lnTo>
                  <a:lnTo>
                    <a:pt x="949578" y="50800"/>
                  </a:lnTo>
                  <a:close/>
                </a:path>
                <a:path w="2101850" h="2070100">
                  <a:moveTo>
                    <a:pt x="1229867" y="50800"/>
                  </a:moveTo>
                  <a:lnTo>
                    <a:pt x="1153540" y="50800"/>
                  </a:lnTo>
                  <a:lnTo>
                    <a:pt x="1178559" y="63500"/>
                  </a:lnTo>
                  <a:lnTo>
                    <a:pt x="1254506" y="63500"/>
                  </a:lnTo>
                  <a:lnTo>
                    <a:pt x="1229867" y="50800"/>
                  </a:lnTo>
                  <a:close/>
                </a:path>
                <a:path w="2101850" h="2070100">
                  <a:moveTo>
                    <a:pt x="1154557" y="38100"/>
                  </a:moveTo>
                  <a:lnTo>
                    <a:pt x="948308" y="38100"/>
                  </a:lnTo>
                  <a:lnTo>
                    <a:pt x="923163" y="50800"/>
                  </a:lnTo>
                  <a:lnTo>
                    <a:pt x="1179829" y="50800"/>
                  </a:lnTo>
                  <a:lnTo>
                    <a:pt x="1154557" y="38100"/>
                  </a:lnTo>
                  <a:close/>
                </a:path>
                <a:path w="2101850" h="2070100">
                  <a:moveTo>
                    <a:pt x="972946" y="25400"/>
                  </a:moveTo>
                  <a:lnTo>
                    <a:pt x="788415" y="25400"/>
                  </a:lnTo>
                  <a:lnTo>
                    <a:pt x="763269" y="38100"/>
                  </a:lnTo>
                  <a:lnTo>
                    <a:pt x="947165" y="38100"/>
                  </a:lnTo>
                  <a:lnTo>
                    <a:pt x="972946" y="25400"/>
                  </a:lnTo>
                  <a:close/>
                </a:path>
                <a:path w="2101850" h="2070100">
                  <a:moveTo>
                    <a:pt x="1313560" y="25400"/>
                  </a:moveTo>
                  <a:lnTo>
                    <a:pt x="1129791" y="25400"/>
                  </a:lnTo>
                  <a:lnTo>
                    <a:pt x="1155445" y="38100"/>
                  </a:lnTo>
                  <a:lnTo>
                    <a:pt x="1338580" y="38100"/>
                  </a:lnTo>
                  <a:lnTo>
                    <a:pt x="1313560" y="25400"/>
                  </a:lnTo>
                  <a:close/>
                </a:path>
                <a:path w="2101850" h="2070100">
                  <a:moveTo>
                    <a:pt x="1262633" y="12700"/>
                  </a:moveTo>
                  <a:lnTo>
                    <a:pt x="839088" y="12700"/>
                  </a:lnTo>
                  <a:lnTo>
                    <a:pt x="813688" y="25400"/>
                  </a:lnTo>
                  <a:lnTo>
                    <a:pt x="1288160" y="25400"/>
                  </a:lnTo>
                  <a:lnTo>
                    <a:pt x="1262633" y="12700"/>
                  </a:lnTo>
                  <a:close/>
                </a:path>
                <a:path w="2101850" h="2070100">
                  <a:moveTo>
                    <a:pt x="1184656" y="0"/>
                  </a:moveTo>
                  <a:lnTo>
                    <a:pt x="916939" y="0"/>
                  </a:lnTo>
                  <a:lnTo>
                    <a:pt x="891032" y="12700"/>
                  </a:lnTo>
                  <a:lnTo>
                    <a:pt x="1210945" y="12700"/>
                  </a:lnTo>
                  <a:lnTo>
                    <a:pt x="1184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4690872"/>
              <a:ext cx="553212" cy="524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1967" y="5192267"/>
              <a:ext cx="553211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9895" y="3881627"/>
              <a:ext cx="553212" cy="524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2995" y="3881627"/>
              <a:ext cx="553212" cy="524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91967" y="3428999"/>
              <a:ext cx="553211" cy="524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9895" y="4690872"/>
              <a:ext cx="553212" cy="5242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28950" y="3943984"/>
              <a:ext cx="987425" cy="1250315"/>
            </a:xfrm>
            <a:custGeom>
              <a:avLst/>
              <a:gdLst/>
              <a:ahLst/>
              <a:cxnLst/>
              <a:rect l="l" t="t" r="r" b="b"/>
              <a:pathLst>
                <a:path w="987425" h="1250314">
                  <a:moveTo>
                    <a:pt x="987425" y="748284"/>
                  </a:moveTo>
                  <a:lnTo>
                    <a:pt x="966876" y="660146"/>
                  </a:lnTo>
                  <a:lnTo>
                    <a:pt x="957326" y="619125"/>
                  </a:lnTo>
                  <a:lnTo>
                    <a:pt x="930859" y="634263"/>
                  </a:lnTo>
                  <a:lnTo>
                    <a:pt x="920496" y="622173"/>
                  </a:lnTo>
                  <a:lnTo>
                    <a:pt x="919988" y="621538"/>
                  </a:lnTo>
                  <a:lnTo>
                    <a:pt x="919480" y="621157"/>
                  </a:lnTo>
                  <a:lnTo>
                    <a:pt x="876173" y="591312"/>
                  </a:lnTo>
                  <a:lnTo>
                    <a:pt x="826389" y="564896"/>
                  </a:lnTo>
                  <a:lnTo>
                    <a:pt x="789940" y="549275"/>
                  </a:lnTo>
                  <a:lnTo>
                    <a:pt x="730885" y="528955"/>
                  </a:lnTo>
                  <a:lnTo>
                    <a:pt x="689610" y="517906"/>
                  </a:lnTo>
                  <a:lnTo>
                    <a:pt x="646811" y="508889"/>
                  </a:lnTo>
                  <a:lnTo>
                    <a:pt x="602996" y="502285"/>
                  </a:lnTo>
                  <a:lnTo>
                    <a:pt x="558292" y="498348"/>
                  </a:lnTo>
                  <a:lnTo>
                    <a:pt x="513842" y="496824"/>
                  </a:lnTo>
                  <a:lnTo>
                    <a:pt x="492252" y="496189"/>
                  </a:lnTo>
                  <a:lnTo>
                    <a:pt x="449072" y="490728"/>
                  </a:lnTo>
                  <a:lnTo>
                    <a:pt x="406527" y="480187"/>
                  </a:lnTo>
                  <a:lnTo>
                    <a:pt x="364617" y="464693"/>
                  </a:lnTo>
                  <a:lnTo>
                    <a:pt x="323850" y="444754"/>
                  </a:lnTo>
                  <a:lnTo>
                    <a:pt x="284467" y="420751"/>
                  </a:lnTo>
                  <a:lnTo>
                    <a:pt x="247015" y="392938"/>
                  </a:lnTo>
                  <a:lnTo>
                    <a:pt x="211709" y="361696"/>
                  </a:lnTo>
                  <a:lnTo>
                    <a:pt x="179070" y="327279"/>
                  </a:lnTo>
                  <a:lnTo>
                    <a:pt x="149098" y="290322"/>
                  </a:lnTo>
                  <a:lnTo>
                    <a:pt x="122555" y="251079"/>
                  </a:lnTo>
                  <a:lnTo>
                    <a:pt x="99568" y="209804"/>
                  </a:lnTo>
                  <a:lnTo>
                    <a:pt x="80518" y="167005"/>
                  </a:lnTo>
                  <a:lnTo>
                    <a:pt x="65659" y="123063"/>
                  </a:lnTo>
                  <a:lnTo>
                    <a:pt x="55499" y="78232"/>
                  </a:lnTo>
                  <a:lnTo>
                    <a:pt x="50165" y="33020"/>
                  </a:lnTo>
                  <a:lnTo>
                    <a:pt x="49644" y="14274"/>
                  </a:lnTo>
                  <a:lnTo>
                    <a:pt x="49657" y="6096"/>
                  </a:lnTo>
                  <a:lnTo>
                    <a:pt x="49428" y="5880"/>
                  </a:lnTo>
                  <a:lnTo>
                    <a:pt x="49403" y="4318"/>
                  </a:lnTo>
                  <a:lnTo>
                    <a:pt x="44831" y="0"/>
                  </a:lnTo>
                  <a:lnTo>
                    <a:pt x="33909" y="254"/>
                  </a:lnTo>
                  <a:lnTo>
                    <a:pt x="29591" y="4826"/>
                  </a:lnTo>
                  <a:lnTo>
                    <a:pt x="29718" y="10287"/>
                  </a:lnTo>
                  <a:lnTo>
                    <a:pt x="29832" y="14782"/>
                  </a:lnTo>
                  <a:lnTo>
                    <a:pt x="29591" y="498221"/>
                  </a:lnTo>
                  <a:lnTo>
                    <a:pt x="29464" y="516382"/>
                  </a:lnTo>
                  <a:lnTo>
                    <a:pt x="29337" y="564007"/>
                  </a:lnTo>
                  <a:lnTo>
                    <a:pt x="29210" y="627126"/>
                  </a:lnTo>
                  <a:lnTo>
                    <a:pt x="29083" y="629412"/>
                  </a:lnTo>
                  <a:lnTo>
                    <a:pt x="28956" y="633857"/>
                  </a:lnTo>
                  <a:lnTo>
                    <a:pt x="28829" y="697230"/>
                  </a:lnTo>
                  <a:lnTo>
                    <a:pt x="28702" y="711835"/>
                  </a:lnTo>
                  <a:lnTo>
                    <a:pt x="28575" y="744982"/>
                  </a:lnTo>
                  <a:lnTo>
                    <a:pt x="28448" y="943102"/>
                  </a:lnTo>
                  <a:lnTo>
                    <a:pt x="28321" y="969010"/>
                  </a:lnTo>
                  <a:lnTo>
                    <a:pt x="28194" y="1140968"/>
                  </a:lnTo>
                  <a:lnTo>
                    <a:pt x="28194" y="1122807"/>
                  </a:lnTo>
                  <a:lnTo>
                    <a:pt x="0" y="1122807"/>
                  </a:lnTo>
                  <a:lnTo>
                    <a:pt x="38100" y="1249819"/>
                  </a:lnTo>
                  <a:lnTo>
                    <a:pt x="69418" y="1145413"/>
                  </a:lnTo>
                  <a:lnTo>
                    <a:pt x="76200" y="1122807"/>
                  </a:lnTo>
                  <a:lnTo>
                    <a:pt x="48018" y="1122807"/>
                  </a:lnTo>
                  <a:lnTo>
                    <a:pt x="48133" y="969010"/>
                  </a:lnTo>
                  <a:lnTo>
                    <a:pt x="48260" y="943102"/>
                  </a:lnTo>
                  <a:lnTo>
                    <a:pt x="48387" y="744982"/>
                  </a:lnTo>
                  <a:lnTo>
                    <a:pt x="48514" y="711835"/>
                  </a:lnTo>
                  <a:lnTo>
                    <a:pt x="48641" y="644779"/>
                  </a:lnTo>
                  <a:lnTo>
                    <a:pt x="48768" y="634619"/>
                  </a:lnTo>
                  <a:lnTo>
                    <a:pt x="49149" y="564007"/>
                  </a:lnTo>
                  <a:lnTo>
                    <a:pt x="49276" y="516382"/>
                  </a:lnTo>
                  <a:lnTo>
                    <a:pt x="49530" y="238887"/>
                  </a:lnTo>
                  <a:lnTo>
                    <a:pt x="49580" y="137985"/>
                  </a:lnTo>
                  <a:lnTo>
                    <a:pt x="53594" y="151003"/>
                  </a:lnTo>
                  <a:lnTo>
                    <a:pt x="71247" y="196215"/>
                  </a:lnTo>
                  <a:lnTo>
                    <a:pt x="93091" y="239903"/>
                  </a:lnTo>
                  <a:lnTo>
                    <a:pt x="118745" y="281686"/>
                  </a:lnTo>
                  <a:lnTo>
                    <a:pt x="147955" y="321310"/>
                  </a:lnTo>
                  <a:lnTo>
                    <a:pt x="180467" y="358140"/>
                  </a:lnTo>
                  <a:lnTo>
                    <a:pt x="215646" y="392176"/>
                  </a:lnTo>
                  <a:lnTo>
                    <a:pt x="253365" y="422910"/>
                  </a:lnTo>
                  <a:lnTo>
                    <a:pt x="293230" y="449961"/>
                  </a:lnTo>
                  <a:lnTo>
                    <a:pt x="334899" y="472821"/>
                  </a:lnTo>
                  <a:lnTo>
                    <a:pt x="378079" y="491363"/>
                  </a:lnTo>
                  <a:lnTo>
                    <a:pt x="422402" y="505206"/>
                  </a:lnTo>
                  <a:lnTo>
                    <a:pt x="467487" y="513715"/>
                  </a:lnTo>
                  <a:lnTo>
                    <a:pt x="513207" y="516636"/>
                  </a:lnTo>
                  <a:lnTo>
                    <a:pt x="535559" y="517017"/>
                  </a:lnTo>
                  <a:lnTo>
                    <a:pt x="557403" y="518033"/>
                  </a:lnTo>
                  <a:lnTo>
                    <a:pt x="600837" y="522097"/>
                  </a:lnTo>
                  <a:lnTo>
                    <a:pt x="643636" y="528447"/>
                  </a:lnTo>
                  <a:lnTo>
                    <a:pt x="685419" y="537210"/>
                  </a:lnTo>
                  <a:lnTo>
                    <a:pt x="725805" y="548005"/>
                  </a:lnTo>
                  <a:lnTo>
                    <a:pt x="764413" y="560705"/>
                  </a:lnTo>
                  <a:lnTo>
                    <a:pt x="800862" y="575183"/>
                  </a:lnTo>
                  <a:lnTo>
                    <a:pt x="851027" y="599567"/>
                  </a:lnTo>
                  <a:lnTo>
                    <a:pt x="894334" y="626999"/>
                  </a:lnTo>
                  <a:lnTo>
                    <a:pt x="913422" y="644245"/>
                  </a:lnTo>
                  <a:lnTo>
                    <a:pt x="891159" y="656971"/>
                  </a:lnTo>
                  <a:lnTo>
                    <a:pt x="987425" y="748284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5980" y="4143755"/>
              <a:ext cx="685424" cy="9433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35908" y="3681856"/>
              <a:ext cx="2600960" cy="967105"/>
            </a:xfrm>
            <a:custGeom>
              <a:avLst/>
              <a:gdLst/>
              <a:ahLst/>
              <a:cxnLst/>
              <a:rect l="l" t="t" r="r" b="b"/>
              <a:pathLst>
                <a:path w="2600960" h="967104">
                  <a:moveTo>
                    <a:pt x="2473444" y="938451"/>
                  </a:moveTo>
                  <a:lnTo>
                    <a:pt x="2472308" y="966851"/>
                  </a:lnTo>
                  <a:lnTo>
                    <a:pt x="2578568" y="939419"/>
                  </a:lnTo>
                  <a:lnTo>
                    <a:pt x="2491486" y="939419"/>
                  </a:lnTo>
                  <a:lnTo>
                    <a:pt x="2486025" y="939165"/>
                  </a:lnTo>
                  <a:lnTo>
                    <a:pt x="2473444" y="938451"/>
                  </a:lnTo>
                  <a:close/>
                </a:path>
                <a:path w="2600960" h="967104">
                  <a:moveTo>
                    <a:pt x="2474236" y="918668"/>
                  </a:moveTo>
                  <a:lnTo>
                    <a:pt x="2473444" y="938451"/>
                  </a:lnTo>
                  <a:lnTo>
                    <a:pt x="2486025" y="939165"/>
                  </a:lnTo>
                  <a:lnTo>
                    <a:pt x="2491486" y="939419"/>
                  </a:lnTo>
                  <a:lnTo>
                    <a:pt x="2496057" y="935228"/>
                  </a:lnTo>
                  <a:lnTo>
                    <a:pt x="2496439" y="929767"/>
                  </a:lnTo>
                  <a:lnTo>
                    <a:pt x="2496692" y="924306"/>
                  </a:lnTo>
                  <a:lnTo>
                    <a:pt x="2492502" y="919607"/>
                  </a:lnTo>
                  <a:lnTo>
                    <a:pt x="2474236" y="918668"/>
                  </a:lnTo>
                  <a:close/>
                </a:path>
                <a:path w="2600960" h="967104">
                  <a:moveTo>
                    <a:pt x="2475356" y="890651"/>
                  </a:moveTo>
                  <a:lnTo>
                    <a:pt x="2474236" y="918668"/>
                  </a:lnTo>
                  <a:lnTo>
                    <a:pt x="2492502" y="919607"/>
                  </a:lnTo>
                  <a:lnTo>
                    <a:pt x="2496692" y="924306"/>
                  </a:lnTo>
                  <a:lnTo>
                    <a:pt x="2496439" y="929767"/>
                  </a:lnTo>
                  <a:lnTo>
                    <a:pt x="2496057" y="935228"/>
                  </a:lnTo>
                  <a:lnTo>
                    <a:pt x="2491486" y="939419"/>
                  </a:lnTo>
                  <a:lnTo>
                    <a:pt x="2578568" y="939419"/>
                  </a:lnTo>
                  <a:lnTo>
                    <a:pt x="2600705" y="933704"/>
                  </a:lnTo>
                  <a:lnTo>
                    <a:pt x="2475356" y="890651"/>
                  </a:lnTo>
                  <a:close/>
                </a:path>
                <a:path w="2600960" h="967104">
                  <a:moveTo>
                    <a:pt x="1621497" y="451358"/>
                  </a:moveTo>
                  <a:lnTo>
                    <a:pt x="1601596" y="451358"/>
                  </a:lnTo>
                  <a:lnTo>
                    <a:pt x="1601977" y="453390"/>
                  </a:lnTo>
                  <a:lnTo>
                    <a:pt x="1601810" y="453390"/>
                  </a:lnTo>
                  <a:lnTo>
                    <a:pt x="1603882" y="473075"/>
                  </a:lnTo>
                  <a:lnTo>
                    <a:pt x="1604264" y="483235"/>
                  </a:lnTo>
                  <a:lnTo>
                    <a:pt x="1605279" y="494538"/>
                  </a:lnTo>
                  <a:lnTo>
                    <a:pt x="1616964" y="540131"/>
                  </a:lnTo>
                  <a:lnTo>
                    <a:pt x="1639569" y="584454"/>
                  </a:lnTo>
                  <a:lnTo>
                    <a:pt x="1662938" y="616966"/>
                  </a:lnTo>
                  <a:lnTo>
                    <a:pt x="1691386" y="648462"/>
                  </a:lnTo>
                  <a:lnTo>
                    <a:pt x="1736978" y="688975"/>
                  </a:lnTo>
                  <a:lnTo>
                    <a:pt x="1790318" y="727837"/>
                  </a:lnTo>
                  <a:lnTo>
                    <a:pt x="1850770" y="764413"/>
                  </a:lnTo>
                  <a:lnTo>
                    <a:pt x="1917827" y="798449"/>
                  </a:lnTo>
                  <a:lnTo>
                    <a:pt x="1953514" y="814451"/>
                  </a:lnTo>
                  <a:lnTo>
                    <a:pt x="1990598" y="829818"/>
                  </a:lnTo>
                  <a:lnTo>
                    <a:pt x="2028825" y="844296"/>
                  </a:lnTo>
                  <a:lnTo>
                    <a:pt x="2068449" y="858012"/>
                  </a:lnTo>
                  <a:lnTo>
                    <a:pt x="2108962" y="870839"/>
                  </a:lnTo>
                  <a:lnTo>
                    <a:pt x="2150364" y="882777"/>
                  </a:lnTo>
                  <a:lnTo>
                    <a:pt x="2192908" y="893826"/>
                  </a:lnTo>
                  <a:lnTo>
                    <a:pt x="2236216" y="903859"/>
                  </a:lnTo>
                  <a:lnTo>
                    <a:pt x="2280157" y="912749"/>
                  </a:lnTo>
                  <a:lnTo>
                    <a:pt x="2324735" y="920750"/>
                  </a:lnTo>
                  <a:lnTo>
                    <a:pt x="2369819" y="927608"/>
                  </a:lnTo>
                  <a:lnTo>
                    <a:pt x="2415540" y="933323"/>
                  </a:lnTo>
                  <a:lnTo>
                    <a:pt x="2461387" y="937768"/>
                  </a:lnTo>
                  <a:lnTo>
                    <a:pt x="2473444" y="938451"/>
                  </a:lnTo>
                  <a:lnTo>
                    <a:pt x="2474236" y="918668"/>
                  </a:lnTo>
                  <a:lnTo>
                    <a:pt x="2463291" y="918083"/>
                  </a:lnTo>
                  <a:lnTo>
                    <a:pt x="2417953" y="913638"/>
                  </a:lnTo>
                  <a:lnTo>
                    <a:pt x="2372741" y="908050"/>
                  </a:lnTo>
                  <a:lnTo>
                    <a:pt x="2328164" y="901192"/>
                  </a:lnTo>
                  <a:lnTo>
                    <a:pt x="2284094" y="893445"/>
                  </a:lnTo>
                  <a:lnTo>
                    <a:pt x="2240661" y="884428"/>
                  </a:lnTo>
                  <a:lnTo>
                    <a:pt x="2197862" y="874649"/>
                  </a:lnTo>
                  <a:lnTo>
                    <a:pt x="2155952" y="863727"/>
                  </a:lnTo>
                  <a:lnTo>
                    <a:pt x="2114930" y="851916"/>
                  </a:lnTo>
                  <a:lnTo>
                    <a:pt x="2074799" y="839216"/>
                  </a:lnTo>
                  <a:lnTo>
                    <a:pt x="2035937" y="825881"/>
                  </a:lnTo>
                  <a:lnTo>
                    <a:pt x="1998090" y="811403"/>
                  </a:lnTo>
                  <a:lnTo>
                    <a:pt x="1961641" y="796417"/>
                  </a:lnTo>
                  <a:lnTo>
                    <a:pt x="1926463" y="780669"/>
                  </a:lnTo>
                  <a:lnTo>
                    <a:pt x="1860803" y="747268"/>
                  </a:lnTo>
                  <a:lnTo>
                    <a:pt x="1801621" y="711454"/>
                  </a:lnTo>
                  <a:lnTo>
                    <a:pt x="1749678" y="673862"/>
                  </a:lnTo>
                  <a:lnTo>
                    <a:pt x="1705864" y="634873"/>
                  </a:lnTo>
                  <a:lnTo>
                    <a:pt x="1678431" y="604647"/>
                  </a:lnTo>
                  <a:lnTo>
                    <a:pt x="1650364" y="564007"/>
                  </a:lnTo>
                  <a:lnTo>
                    <a:pt x="1632077" y="523240"/>
                  </a:lnTo>
                  <a:lnTo>
                    <a:pt x="1624076" y="482473"/>
                  </a:lnTo>
                  <a:lnTo>
                    <a:pt x="1623567" y="470916"/>
                  </a:lnTo>
                  <a:lnTo>
                    <a:pt x="1621712" y="453390"/>
                  </a:lnTo>
                  <a:lnTo>
                    <a:pt x="1601977" y="453390"/>
                  </a:lnTo>
                  <a:lnTo>
                    <a:pt x="1601728" y="452603"/>
                  </a:lnTo>
                  <a:lnTo>
                    <a:pt x="1621628" y="452603"/>
                  </a:lnTo>
                  <a:lnTo>
                    <a:pt x="1621497" y="451358"/>
                  </a:lnTo>
                  <a:close/>
                </a:path>
                <a:path w="2600960" h="967104">
                  <a:moveTo>
                    <a:pt x="1601596" y="451358"/>
                  </a:moveTo>
                  <a:lnTo>
                    <a:pt x="1601728" y="452603"/>
                  </a:lnTo>
                  <a:lnTo>
                    <a:pt x="1601977" y="453390"/>
                  </a:lnTo>
                  <a:lnTo>
                    <a:pt x="1601596" y="451358"/>
                  </a:lnTo>
                  <a:close/>
                </a:path>
                <a:path w="2600960" h="967104">
                  <a:moveTo>
                    <a:pt x="1595374" y="432601"/>
                  </a:moveTo>
                  <a:lnTo>
                    <a:pt x="1601728" y="452603"/>
                  </a:lnTo>
                  <a:lnTo>
                    <a:pt x="1601596" y="451358"/>
                  </a:lnTo>
                  <a:lnTo>
                    <a:pt x="1621497" y="451358"/>
                  </a:lnTo>
                  <a:lnTo>
                    <a:pt x="1621154" y="447929"/>
                  </a:lnTo>
                  <a:lnTo>
                    <a:pt x="1620901" y="447294"/>
                  </a:lnTo>
                  <a:lnTo>
                    <a:pt x="1616381" y="433324"/>
                  </a:lnTo>
                  <a:lnTo>
                    <a:pt x="1595754" y="433324"/>
                  </a:lnTo>
                  <a:lnTo>
                    <a:pt x="1595374" y="432601"/>
                  </a:lnTo>
                  <a:close/>
                </a:path>
                <a:path w="2600960" h="967104">
                  <a:moveTo>
                    <a:pt x="1595119" y="431800"/>
                  </a:moveTo>
                  <a:lnTo>
                    <a:pt x="1595374" y="432601"/>
                  </a:lnTo>
                  <a:lnTo>
                    <a:pt x="1595754" y="433324"/>
                  </a:lnTo>
                  <a:lnTo>
                    <a:pt x="1595119" y="431800"/>
                  </a:lnTo>
                  <a:close/>
                </a:path>
                <a:path w="2600960" h="967104">
                  <a:moveTo>
                    <a:pt x="1615888" y="431800"/>
                  </a:moveTo>
                  <a:lnTo>
                    <a:pt x="1595119" y="431800"/>
                  </a:lnTo>
                  <a:lnTo>
                    <a:pt x="1595754" y="433324"/>
                  </a:lnTo>
                  <a:lnTo>
                    <a:pt x="1616381" y="433324"/>
                  </a:lnTo>
                  <a:lnTo>
                    <a:pt x="1615888" y="431800"/>
                  </a:lnTo>
                  <a:close/>
                </a:path>
                <a:path w="2600960" h="967104">
                  <a:moveTo>
                    <a:pt x="1584619" y="412178"/>
                  </a:moveTo>
                  <a:lnTo>
                    <a:pt x="1595374" y="432601"/>
                  </a:lnTo>
                  <a:lnTo>
                    <a:pt x="1595119" y="431800"/>
                  </a:lnTo>
                  <a:lnTo>
                    <a:pt x="1615888" y="431800"/>
                  </a:lnTo>
                  <a:lnTo>
                    <a:pt x="1613915" y="425704"/>
                  </a:lnTo>
                  <a:lnTo>
                    <a:pt x="1613789" y="425196"/>
                  </a:lnTo>
                  <a:lnTo>
                    <a:pt x="1607487" y="413004"/>
                  </a:lnTo>
                  <a:lnTo>
                    <a:pt x="1585214" y="413004"/>
                  </a:lnTo>
                  <a:lnTo>
                    <a:pt x="1584619" y="412178"/>
                  </a:lnTo>
                  <a:close/>
                </a:path>
                <a:path w="2600960" h="967104">
                  <a:moveTo>
                    <a:pt x="1584452" y="411861"/>
                  </a:moveTo>
                  <a:lnTo>
                    <a:pt x="1584619" y="412178"/>
                  </a:lnTo>
                  <a:lnTo>
                    <a:pt x="1585214" y="413004"/>
                  </a:lnTo>
                  <a:lnTo>
                    <a:pt x="1584452" y="411861"/>
                  </a:lnTo>
                  <a:close/>
                </a:path>
                <a:path w="2600960" h="967104">
                  <a:moveTo>
                    <a:pt x="1606896" y="411861"/>
                  </a:moveTo>
                  <a:lnTo>
                    <a:pt x="1584452" y="411861"/>
                  </a:lnTo>
                  <a:lnTo>
                    <a:pt x="1585214" y="413004"/>
                  </a:lnTo>
                  <a:lnTo>
                    <a:pt x="1607487" y="413004"/>
                  </a:lnTo>
                  <a:lnTo>
                    <a:pt x="1606896" y="411861"/>
                  </a:lnTo>
                  <a:close/>
                </a:path>
                <a:path w="2600960" h="967104">
                  <a:moveTo>
                    <a:pt x="4699" y="0"/>
                  </a:moveTo>
                  <a:lnTo>
                    <a:pt x="253" y="4445"/>
                  </a:lnTo>
                  <a:lnTo>
                    <a:pt x="0" y="15367"/>
                  </a:lnTo>
                  <a:lnTo>
                    <a:pt x="4444" y="19812"/>
                  </a:lnTo>
                  <a:lnTo>
                    <a:pt x="160019" y="22606"/>
                  </a:lnTo>
                  <a:lnTo>
                    <a:pt x="308737" y="30353"/>
                  </a:lnTo>
                  <a:lnTo>
                    <a:pt x="454913" y="42799"/>
                  </a:lnTo>
                  <a:lnTo>
                    <a:pt x="597788" y="59563"/>
                  </a:lnTo>
                  <a:lnTo>
                    <a:pt x="735838" y="80391"/>
                  </a:lnTo>
                  <a:lnTo>
                    <a:pt x="802639" y="92329"/>
                  </a:lnTo>
                  <a:lnTo>
                    <a:pt x="867917" y="105029"/>
                  </a:lnTo>
                  <a:lnTo>
                    <a:pt x="931544" y="118618"/>
                  </a:lnTo>
                  <a:lnTo>
                    <a:pt x="993139" y="132969"/>
                  </a:lnTo>
                  <a:lnTo>
                    <a:pt x="1052702" y="148082"/>
                  </a:lnTo>
                  <a:lnTo>
                    <a:pt x="1109979" y="163957"/>
                  </a:lnTo>
                  <a:lnTo>
                    <a:pt x="1164970" y="180467"/>
                  </a:lnTo>
                  <a:lnTo>
                    <a:pt x="1217421" y="197612"/>
                  </a:lnTo>
                  <a:lnTo>
                    <a:pt x="1267205" y="215265"/>
                  </a:lnTo>
                  <a:lnTo>
                    <a:pt x="1314195" y="233553"/>
                  </a:lnTo>
                  <a:lnTo>
                    <a:pt x="1358264" y="252349"/>
                  </a:lnTo>
                  <a:lnTo>
                    <a:pt x="1399158" y="271526"/>
                  </a:lnTo>
                  <a:lnTo>
                    <a:pt x="1436751" y="291084"/>
                  </a:lnTo>
                  <a:lnTo>
                    <a:pt x="1470914" y="310896"/>
                  </a:lnTo>
                  <a:lnTo>
                    <a:pt x="1528571" y="351536"/>
                  </a:lnTo>
                  <a:lnTo>
                    <a:pt x="1570481" y="392557"/>
                  </a:lnTo>
                  <a:lnTo>
                    <a:pt x="1584619" y="412178"/>
                  </a:lnTo>
                  <a:lnTo>
                    <a:pt x="1584452" y="411861"/>
                  </a:lnTo>
                  <a:lnTo>
                    <a:pt x="1606896" y="411861"/>
                  </a:lnTo>
                  <a:lnTo>
                    <a:pt x="1602104" y="402590"/>
                  </a:lnTo>
                  <a:lnTo>
                    <a:pt x="1564766" y="357251"/>
                  </a:lnTo>
                  <a:lnTo>
                    <a:pt x="1512569" y="314579"/>
                  </a:lnTo>
                  <a:lnTo>
                    <a:pt x="1445894" y="273431"/>
                  </a:lnTo>
                  <a:lnTo>
                    <a:pt x="1407540" y="253619"/>
                  </a:lnTo>
                  <a:lnTo>
                    <a:pt x="1366012" y="234061"/>
                  </a:lnTo>
                  <a:lnTo>
                    <a:pt x="1321435" y="215138"/>
                  </a:lnTo>
                  <a:lnTo>
                    <a:pt x="1273810" y="196596"/>
                  </a:lnTo>
                  <a:lnTo>
                    <a:pt x="1223517" y="178689"/>
                  </a:lnTo>
                  <a:lnTo>
                    <a:pt x="1170686" y="161544"/>
                  </a:lnTo>
                  <a:lnTo>
                    <a:pt x="1115314" y="144907"/>
                  </a:lnTo>
                  <a:lnTo>
                    <a:pt x="1057528" y="128905"/>
                  </a:lnTo>
                  <a:lnTo>
                    <a:pt x="997585" y="113665"/>
                  </a:lnTo>
                  <a:lnTo>
                    <a:pt x="935608" y="99187"/>
                  </a:lnTo>
                  <a:lnTo>
                    <a:pt x="871727" y="85598"/>
                  </a:lnTo>
                  <a:lnTo>
                    <a:pt x="806195" y="72771"/>
                  </a:lnTo>
                  <a:lnTo>
                    <a:pt x="738886" y="60833"/>
                  </a:lnTo>
                  <a:lnTo>
                    <a:pt x="600075" y="39878"/>
                  </a:lnTo>
                  <a:lnTo>
                    <a:pt x="456691" y="22987"/>
                  </a:lnTo>
                  <a:lnTo>
                    <a:pt x="309752" y="10541"/>
                  </a:lnTo>
                  <a:lnTo>
                    <a:pt x="160274" y="2794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8574" y="3191255"/>
              <a:ext cx="3225165" cy="2273300"/>
            </a:xfrm>
            <a:custGeom>
              <a:avLst/>
              <a:gdLst/>
              <a:ahLst/>
              <a:cxnLst/>
              <a:rect l="l" t="t" r="r" b="b"/>
              <a:pathLst>
                <a:path w="3225165" h="2273300">
                  <a:moveTo>
                    <a:pt x="1729486" y="1608455"/>
                  </a:moveTo>
                  <a:lnTo>
                    <a:pt x="1726565" y="1546098"/>
                  </a:lnTo>
                  <a:lnTo>
                    <a:pt x="1718183" y="1484376"/>
                  </a:lnTo>
                  <a:lnTo>
                    <a:pt x="1704721" y="1423670"/>
                  </a:lnTo>
                  <a:lnTo>
                    <a:pt x="1686433" y="1364615"/>
                  </a:lnTo>
                  <a:lnTo>
                    <a:pt x="1663827" y="1307338"/>
                  </a:lnTo>
                  <a:lnTo>
                    <a:pt x="1637157" y="1252474"/>
                  </a:lnTo>
                  <a:lnTo>
                    <a:pt x="1606804" y="1200658"/>
                  </a:lnTo>
                  <a:lnTo>
                    <a:pt x="1573022" y="1152144"/>
                  </a:lnTo>
                  <a:lnTo>
                    <a:pt x="1536319" y="1107440"/>
                  </a:lnTo>
                  <a:lnTo>
                    <a:pt x="1497076" y="1067054"/>
                  </a:lnTo>
                  <a:lnTo>
                    <a:pt x="1455547" y="1031494"/>
                  </a:lnTo>
                  <a:lnTo>
                    <a:pt x="1412113" y="1001268"/>
                  </a:lnTo>
                  <a:lnTo>
                    <a:pt x="1401470" y="995045"/>
                  </a:lnTo>
                  <a:lnTo>
                    <a:pt x="1400606" y="994537"/>
                  </a:lnTo>
                  <a:lnTo>
                    <a:pt x="1389761" y="988187"/>
                  </a:lnTo>
                  <a:lnTo>
                    <a:pt x="1367028" y="976757"/>
                  </a:lnTo>
                  <a:lnTo>
                    <a:pt x="1366520" y="976630"/>
                  </a:lnTo>
                  <a:lnTo>
                    <a:pt x="1366139" y="976376"/>
                  </a:lnTo>
                  <a:lnTo>
                    <a:pt x="1365631" y="976249"/>
                  </a:lnTo>
                  <a:lnTo>
                    <a:pt x="1351064" y="971524"/>
                  </a:lnTo>
                  <a:lnTo>
                    <a:pt x="1352194" y="966216"/>
                  </a:lnTo>
                  <a:lnTo>
                    <a:pt x="1357249" y="942721"/>
                  </a:lnTo>
                  <a:lnTo>
                    <a:pt x="1225042" y="953262"/>
                  </a:lnTo>
                  <a:lnTo>
                    <a:pt x="1341247" y="1017270"/>
                  </a:lnTo>
                  <a:lnTo>
                    <a:pt x="1346898" y="990942"/>
                  </a:lnTo>
                  <a:lnTo>
                    <a:pt x="1358442" y="994702"/>
                  </a:lnTo>
                  <a:lnTo>
                    <a:pt x="1401191" y="1017905"/>
                  </a:lnTo>
                  <a:lnTo>
                    <a:pt x="1443101" y="1046861"/>
                  </a:lnTo>
                  <a:lnTo>
                    <a:pt x="1483233" y="1081151"/>
                  </a:lnTo>
                  <a:lnTo>
                    <a:pt x="1521333" y="1120267"/>
                  </a:lnTo>
                  <a:lnTo>
                    <a:pt x="1557020" y="1163828"/>
                  </a:lnTo>
                  <a:lnTo>
                    <a:pt x="1589786" y="1210945"/>
                  </a:lnTo>
                  <a:lnTo>
                    <a:pt x="1619504" y="1261491"/>
                  </a:lnTo>
                  <a:lnTo>
                    <a:pt x="1645539" y="1314958"/>
                  </a:lnTo>
                  <a:lnTo>
                    <a:pt x="1667637" y="1370838"/>
                  </a:lnTo>
                  <a:lnTo>
                    <a:pt x="1685417" y="1428496"/>
                  </a:lnTo>
                  <a:lnTo>
                    <a:pt x="1698625" y="1487551"/>
                  </a:lnTo>
                  <a:lnTo>
                    <a:pt x="1706753" y="1547495"/>
                  </a:lnTo>
                  <a:lnTo>
                    <a:pt x="1709674" y="1607693"/>
                  </a:lnTo>
                  <a:lnTo>
                    <a:pt x="1709166" y="1622425"/>
                  </a:lnTo>
                  <a:lnTo>
                    <a:pt x="1701800" y="1666621"/>
                  </a:lnTo>
                  <a:lnTo>
                    <a:pt x="1685671" y="1710690"/>
                  </a:lnTo>
                  <a:lnTo>
                    <a:pt x="1661287" y="1754759"/>
                  </a:lnTo>
                  <a:lnTo>
                    <a:pt x="1628775" y="1798447"/>
                  </a:lnTo>
                  <a:lnTo>
                    <a:pt x="1602994" y="1827149"/>
                  </a:lnTo>
                  <a:lnTo>
                    <a:pt x="1573784" y="1855470"/>
                  </a:lnTo>
                  <a:lnTo>
                    <a:pt x="1541526" y="1883410"/>
                  </a:lnTo>
                  <a:lnTo>
                    <a:pt x="1506347" y="1910842"/>
                  </a:lnTo>
                  <a:lnTo>
                    <a:pt x="1468247" y="1937639"/>
                  </a:lnTo>
                  <a:lnTo>
                    <a:pt x="1427353" y="1963801"/>
                  </a:lnTo>
                  <a:lnTo>
                    <a:pt x="1383919" y="1989328"/>
                  </a:lnTo>
                  <a:lnTo>
                    <a:pt x="1337945" y="2013839"/>
                  </a:lnTo>
                  <a:lnTo>
                    <a:pt x="1264920" y="2049272"/>
                  </a:lnTo>
                  <a:lnTo>
                    <a:pt x="1213358" y="2071624"/>
                  </a:lnTo>
                  <a:lnTo>
                    <a:pt x="1160018" y="2093087"/>
                  </a:lnTo>
                  <a:lnTo>
                    <a:pt x="1104646" y="2113407"/>
                  </a:lnTo>
                  <a:lnTo>
                    <a:pt x="1047750" y="2132584"/>
                  </a:lnTo>
                  <a:lnTo>
                    <a:pt x="989076" y="2150618"/>
                  </a:lnTo>
                  <a:lnTo>
                    <a:pt x="929005" y="2167382"/>
                  </a:lnTo>
                  <a:lnTo>
                    <a:pt x="867537" y="2182876"/>
                  </a:lnTo>
                  <a:lnTo>
                    <a:pt x="805053" y="2196973"/>
                  </a:lnTo>
                  <a:lnTo>
                    <a:pt x="741426" y="2209673"/>
                  </a:lnTo>
                  <a:lnTo>
                    <a:pt x="676783" y="2220722"/>
                  </a:lnTo>
                  <a:lnTo>
                    <a:pt x="611505" y="2230374"/>
                  </a:lnTo>
                  <a:lnTo>
                    <a:pt x="545465" y="2238375"/>
                  </a:lnTo>
                  <a:lnTo>
                    <a:pt x="478917" y="2244725"/>
                  </a:lnTo>
                  <a:lnTo>
                    <a:pt x="411988" y="2249297"/>
                  </a:lnTo>
                  <a:lnTo>
                    <a:pt x="344805" y="2252091"/>
                  </a:lnTo>
                  <a:lnTo>
                    <a:pt x="277241" y="2253107"/>
                  </a:lnTo>
                  <a:lnTo>
                    <a:pt x="271780" y="2253107"/>
                  </a:lnTo>
                  <a:lnTo>
                    <a:pt x="267335" y="2257679"/>
                  </a:lnTo>
                  <a:lnTo>
                    <a:pt x="267589" y="2268601"/>
                  </a:lnTo>
                  <a:lnTo>
                    <a:pt x="272034" y="2272919"/>
                  </a:lnTo>
                  <a:lnTo>
                    <a:pt x="277495" y="2272792"/>
                  </a:lnTo>
                  <a:lnTo>
                    <a:pt x="345186" y="2271903"/>
                  </a:lnTo>
                  <a:lnTo>
                    <a:pt x="412877" y="2269109"/>
                  </a:lnTo>
                  <a:lnTo>
                    <a:pt x="480314" y="2264410"/>
                  </a:lnTo>
                  <a:lnTo>
                    <a:pt x="547243" y="2258187"/>
                  </a:lnTo>
                  <a:lnTo>
                    <a:pt x="613791" y="2250059"/>
                  </a:lnTo>
                  <a:lnTo>
                    <a:pt x="679704" y="2240407"/>
                  </a:lnTo>
                  <a:lnTo>
                    <a:pt x="744728" y="2229231"/>
                  </a:lnTo>
                  <a:lnTo>
                    <a:pt x="808863" y="2216404"/>
                  </a:lnTo>
                  <a:lnTo>
                    <a:pt x="871855" y="2202180"/>
                  </a:lnTo>
                  <a:lnTo>
                    <a:pt x="933831" y="2186686"/>
                  </a:lnTo>
                  <a:lnTo>
                    <a:pt x="994410" y="2169668"/>
                  </a:lnTo>
                  <a:lnTo>
                    <a:pt x="1053465" y="2151507"/>
                  </a:lnTo>
                  <a:lnTo>
                    <a:pt x="1110996" y="2132203"/>
                  </a:lnTo>
                  <a:lnTo>
                    <a:pt x="1166876" y="2111629"/>
                  </a:lnTo>
                  <a:lnTo>
                    <a:pt x="1220851" y="2090039"/>
                  </a:lnTo>
                  <a:lnTo>
                    <a:pt x="1272921" y="2067433"/>
                  </a:lnTo>
                  <a:lnTo>
                    <a:pt x="1322832" y="2043811"/>
                  </a:lnTo>
                  <a:lnTo>
                    <a:pt x="1370457" y="2019185"/>
                  </a:lnTo>
                  <a:lnTo>
                    <a:pt x="1415796" y="1993773"/>
                  </a:lnTo>
                  <a:lnTo>
                    <a:pt x="1458595" y="1967611"/>
                  </a:lnTo>
                  <a:lnTo>
                    <a:pt x="1498854" y="1940687"/>
                  </a:lnTo>
                  <a:lnTo>
                    <a:pt x="1536319" y="1913001"/>
                  </a:lnTo>
                  <a:lnTo>
                    <a:pt x="1570863" y="1884680"/>
                  </a:lnTo>
                  <a:lnTo>
                    <a:pt x="1602359" y="1855851"/>
                  </a:lnTo>
                  <a:lnTo>
                    <a:pt x="1630807" y="1826260"/>
                  </a:lnTo>
                  <a:lnTo>
                    <a:pt x="1655953" y="1796288"/>
                  </a:lnTo>
                  <a:lnTo>
                    <a:pt x="1687195" y="1750568"/>
                  </a:lnTo>
                  <a:lnTo>
                    <a:pt x="1710182" y="1703832"/>
                  </a:lnTo>
                  <a:lnTo>
                    <a:pt x="1724533" y="1656334"/>
                  </a:lnTo>
                  <a:lnTo>
                    <a:pt x="1728851" y="1624457"/>
                  </a:lnTo>
                  <a:lnTo>
                    <a:pt x="1729486" y="1608455"/>
                  </a:lnTo>
                  <a:close/>
                </a:path>
                <a:path w="3225165" h="2273300">
                  <a:moveTo>
                    <a:pt x="3224911" y="957834"/>
                  </a:moveTo>
                  <a:lnTo>
                    <a:pt x="3224530" y="952373"/>
                  </a:lnTo>
                  <a:lnTo>
                    <a:pt x="3222244" y="908177"/>
                  </a:lnTo>
                  <a:lnTo>
                    <a:pt x="3215259" y="863092"/>
                  </a:lnTo>
                  <a:lnTo>
                    <a:pt x="3203702" y="818261"/>
                  </a:lnTo>
                  <a:lnTo>
                    <a:pt x="3187954" y="773684"/>
                  </a:lnTo>
                  <a:lnTo>
                    <a:pt x="3167888" y="729615"/>
                  </a:lnTo>
                  <a:lnTo>
                    <a:pt x="3143885" y="685927"/>
                  </a:lnTo>
                  <a:lnTo>
                    <a:pt x="3116072" y="643001"/>
                  </a:lnTo>
                  <a:lnTo>
                    <a:pt x="3084576" y="600710"/>
                  </a:lnTo>
                  <a:lnTo>
                    <a:pt x="3049524" y="559181"/>
                  </a:lnTo>
                  <a:lnTo>
                    <a:pt x="3011043" y="518414"/>
                  </a:lnTo>
                  <a:lnTo>
                    <a:pt x="2969260" y="478663"/>
                  </a:lnTo>
                  <a:lnTo>
                    <a:pt x="2924556" y="439801"/>
                  </a:lnTo>
                  <a:lnTo>
                    <a:pt x="2876804" y="402082"/>
                  </a:lnTo>
                  <a:lnTo>
                    <a:pt x="2826385" y="365506"/>
                  </a:lnTo>
                  <a:lnTo>
                    <a:pt x="2773172" y="330200"/>
                  </a:lnTo>
                  <a:lnTo>
                    <a:pt x="2717546" y="296164"/>
                  </a:lnTo>
                  <a:lnTo>
                    <a:pt x="2659634" y="263525"/>
                  </a:lnTo>
                  <a:lnTo>
                    <a:pt x="2599436" y="232410"/>
                  </a:lnTo>
                  <a:lnTo>
                    <a:pt x="2537206" y="202819"/>
                  </a:lnTo>
                  <a:lnTo>
                    <a:pt x="2473071" y="174879"/>
                  </a:lnTo>
                  <a:lnTo>
                    <a:pt x="2407158" y="148717"/>
                  </a:lnTo>
                  <a:lnTo>
                    <a:pt x="2339594" y="124333"/>
                  </a:lnTo>
                  <a:lnTo>
                    <a:pt x="2270633" y="101981"/>
                  </a:lnTo>
                  <a:lnTo>
                    <a:pt x="2200402" y="81407"/>
                  </a:lnTo>
                  <a:lnTo>
                    <a:pt x="2128774" y="63119"/>
                  </a:lnTo>
                  <a:lnTo>
                    <a:pt x="2056384" y="46863"/>
                  </a:lnTo>
                  <a:lnTo>
                    <a:pt x="1982851" y="32893"/>
                  </a:lnTo>
                  <a:lnTo>
                    <a:pt x="1908683" y="21209"/>
                  </a:lnTo>
                  <a:lnTo>
                    <a:pt x="1897253" y="19812"/>
                  </a:lnTo>
                  <a:lnTo>
                    <a:pt x="1833880" y="12065"/>
                  </a:lnTo>
                  <a:lnTo>
                    <a:pt x="1758696" y="5461"/>
                  </a:lnTo>
                  <a:lnTo>
                    <a:pt x="1683258" y="1397"/>
                  </a:lnTo>
                  <a:lnTo>
                    <a:pt x="1607566" y="0"/>
                  </a:lnTo>
                  <a:lnTo>
                    <a:pt x="1456817" y="1397"/>
                  </a:lnTo>
                  <a:lnTo>
                    <a:pt x="1307338" y="5207"/>
                  </a:lnTo>
                  <a:lnTo>
                    <a:pt x="1160145" y="11303"/>
                  </a:lnTo>
                  <a:lnTo>
                    <a:pt x="1016635" y="19685"/>
                  </a:lnTo>
                  <a:lnTo>
                    <a:pt x="877697" y="29972"/>
                  </a:lnTo>
                  <a:lnTo>
                    <a:pt x="744728" y="42291"/>
                  </a:lnTo>
                  <a:lnTo>
                    <a:pt x="618744" y="56134"/>
                  </a:lnTo>
                  <a:lnTo>
                    <a:pt x="558800" y="63627"/>
                  </a:lnTo>
                  <a:lnTo>
                    <a:pt x="501015" y="71501"/>
                  </a:lnTo>
                  <a:lnTo>
                    <a:pt x="445516" y="79756"/>
                  </a:lnTo>
                  <a:lnTo>
                    <a:pt x="392684" y="88265"/>
                  </a:lnTo>
                  <a:lnTo>
                    <a:pt x="342265" y="97155"/>
                  </a:lnTo>
                  <a:lnTo>
                    <a:pt x="294894" y="106172"/>
                  </a:lnTo>
                  <a:lnTo>
                    <a:pt x="250190" y="115570"/>
                  </a:lnTo>
                  <a:lnTo>
                    <a:pt x="208788" y="125222"/>
                  </a:lnTo>
                  <a:lnTo>
                    <a:pt x="170434" y="135001"/>
                  </a:lnTo>
                  <a:lnTo>
                    <a:pt x="102362" y="155829"/>
                  </a:lnTo>
                  <a:lnTo>
                    <a:pt x="101727" y="156337"/>
                  </a:lnTo>
                  <a:lnTo>
                    <a:pt x="98818" y="158140"/>
                  </a:lnTo>
                  <a:lnTo>
                    <a:pt x="82296" y="134493"/>
                  </a:lnTo>
                  <a:lnTo>
                    <a:pt x="0" y="238506"/>
                  </a:lnTo>
                  <a:lnTo>
                    <a:pt x="125984" y="196977"/>
                  </a:lnTo>
                  <a:lnTo>
                    <a:pt x="117094" y="184277"/>
                  </a:lnTo>
                  <a:lnTo>
                    <a:pt x="110185" y="174396"/>
                  </a:lnTo>
                  <a:lnTo>
                    <a:pt x="175387" y="154178"/>
                  </a:lnTo>
                  <a:lnTo>
                    <a:pt x="213233" y="144526"/>
                  </a:lnTo>
                  <a:lnTo>
                    <a:pt x="254254" y="135001"/>
                  </a:lnTo>
                  <a:lnTo>
                    <a:pt x="298577" y="125603"/>
                  </a:lnTo>
                  <a:lnTo>
                    <a:pt x="345821" y="116586"/>
                  </a:lnTo>
                  <a:lnTo>
                    <a:pt x="395859" y="107823"/>
                  </a:lnTo>
                  <a:lnTo>
                    <a:pt x="448437" y="99314"/>
                  </a:lnTo>
                  <a:lnTo>
                    <a:pt x="503682" y="91186"/>
                  </a:lnTo>
                  <a:lnTo>
                    <a:pt x="561213" y="83312"/>
                  </a:lnTo>
                  <a:lnTo>
                    <a:pt x="621030" y="75819"/>
                  </a:lnTo>
                  <a:lnTo>
                    <a:pt x="746506" y="61976"/>
                  </a:lnTo>
                  <a:lnTo>
                    <a:pt x="879221" y="49784"/>
                  </a:lnTo>
                  <a:lnTo>
                    <a:pt x="1017778" y="39370"/>
                  </a:lnTo>
                  <a:lnTo>
                    <a:pt x="1161034" y="31115"/>
                  </a:lnTo>
                  <a:lnTo>
                    <a:pt x="1307846" y="24892"/>
                  </a:lnTo>
                  <a:lnTo>
                    <a:pt x="1456944" y="21082"/>
                  </a:lnTo>
                  <a:lnTo>
                    <a:pt x="1649361" y="20535"/>
                  </a:lnTo>
                  <a:lnTo>
                    <a:pt x="1682115" y="21082"/>
                  </a:lnTo>
                  <a:lnTo>
                    <a:pt x="1756918" y="25146"/>
                  </a:lnTo>
                  <a:lnTo>
                    <a:pt x="1831467" y="31750"/>
                  </a:lnTo>
                  <a:lnTo>
                    <a:pt x="1905635" y="40894"/>
                  </a:lnTo>
                  <a:lnTo>
                    <a:pt x="1979168" y="52451"/>
                  </a:lnTo>
                  <a:lnTo>
                    <a:pt x="2051939" y="66167"/>
                  </a:lnTo>
                  <a:lnTo>
                    <a:pt x="2123948" y="82296"/>
                  </a:lnTo>
                  <a:lnTo>
                    <a:pt x="2194814" y="100457"/>
                  </a:lnTo>
                  <a:lnTo>
                    <a:pt x="2264537" y="120777"/>
                  </a:lnTo>
                  <a:lnTo>
                    <a:pt x="2332990" y="143002"/>
                  </a:lnTo>
                  <a:lnTo>
                    <a:pt x="2399919" y="167132"/>
                  </a:lnTo>
                  <a:lnTo>
                    <a:pt x="2465070" y="193040"/>
                  </a:lnTo>
                  <a:lnTo>
                    <a:pt x="2528697" y="220726"/>
                  </a:lnTo>
                  <a:lnTo>
                    <a:pt x="2590292" y="249936"/>
                  </a:lnTo>
                  <a:lnTo>
                    <a:pt x="2649855" y="280797"/>
                  </a:lnTo>
                  <a:lnTo>
                    <a:pt x="2707259" y="313055"/>
                  </a:lnTo>
                  <a:lnTo>
                    <a:pt x="2762250" y="346710"/>
                  </a:lnTo>
                  <a:lnTo>
                    <a:pt x="2814701" y="381635"/>
                  </a:lnTo>
                  <a:lnTo>
                    <a:pt x="2864485" y="417576"/>
                  </a:lnTo>
                  <a:lnTo>
                    <a:pt x="2911602" y="454787"/>
                  </a:lnTo>
                  <a:lnTo>
                    <a:pt x="2955671" y="492887"/>
                  </a:lnTo>
                  <a:lnTo>
                    <a:pt x="2996565" y="532003"/>
                  </a:lnTo>
                  <a:lnTo>
                    <a:pt x="3034284" y="572008"/>
                  </a:lnTo>
                  <a:lnTo>
                    <a:pt x="3068574" y="612521"/>
                  </a:lnTo>
                  <a:lnTo>
                    <a:pt x="3099435" y="653796"/>
                  </a:lnTo>
                  <a:lnTo>
                    <a:pt x="3126613" y="695579"/>
                  </a:lnTo>
                  <a:lnTo>
                    <a:pt x="3149854" y="737870"/>
                  </a:lnTo>
                  <a:lnTo>
                    <a:pt x="3169285" y="780288"/>
                  </a:lnTo>
                  <a:lnTo>
                    <a:pt x="3184525" y="823087"/>
                  </a:lnTo>
                  <a:lnTo>
                    <a:pt x="3195701" y="866140"/>
                  </a:lnTo>
                  <a:lnTo>
                    <a:pt x="3202559" y="909193"/>
                  </a:lnTo>
                  <a:lnTo>
                    <a:pt x="3204845" y="953389"/>
                  </a:lnTo>
                  <a:lnTo>
                    <a:pt x="3205099" y="958850"/>
                  </a:lnTo>
                  <a:lnTo>
                    <a:pt x="3209798" y="963041"/>
                  </a:lnTo>
                  <a:lnTo>
                    <a:pt x="3220720" y="962533"/>
                  </a:lnTo>
                  <a:lnTo>
                    <a:pt x="3224911" y="957834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3339" y="4017263"/>
              <a:ext cx="304800" cy="3048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17119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Hinted</a:t>
            </a:r>
            <a:r>
              <a:rPr sz="4100" spc="-155" dirty="0"/>
              <a:t> </a:t>
            </a:r>
            <a:r>
              <a:rPr sz="4100" spc="-40" dirty="0"/>
              <a:t>Handoff</a:t>
            </a:r>
            <a:endParaRPr sz="4100"/>
          </a:p>
        </p:txBody>
      </p:sp>
      <p:sp>
        <p:nvSpPr>
          <p:cNvPr id="16" name="object 16"/>
          <p:cNvSpPr txBox="1"/>
          <p:nvPr/>
        </p:nvSpPr>
        <p:spPr>
          <a:xfrm>
            <a:off x="645668" y="1493646"/>
            <a:ext cx="782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Next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node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the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ring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may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35" dirty="0">
                <a:latin typeface="Calibri Light"/>
                <a:cs typeface="Calibri Light"/>
              </a:rPr>
              <a:t>take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60" dirty="0">
                <a:latin typeface="Calibri Light"/>
                <a:cs typeface="Calibri Light"/>
              </a:rPr>
              <a:t>over,</a:t>
            </a:r>
            <a:r>
              <a:rPr sz="2700" spc="-5" dirty="0">
                <a:latin typeface="Calibri Light"/>
                <a:cs typeface="Calibri Light"/>
              </a:rPr>
              <a:t> until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original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node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available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again: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9543" y="5401055"/>
            <a:ext cx="721360" cy="908685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33019" rIns="0" bIns="0" rtlCol="0">
            <a:spAutoFit/>
          </a:bodyPr>
          <a:lstStyle/>
          <a:p>
            <a:pPr marL="92710" marR="245745" algn="just">
              <a:lnSpc>
                <a:spcPct val="100000"/>
              </a:lnSpc>
              <a:spcBef>
                <a:spcPts val="259"/>
              </a:spcBef>
            </a:pPr>
            <a:r>
              <a:rPr sz="1800" spc="-10" dirty="0">
                <a:latin typeface="Consolas"/>
                <a:cs typeface="Consolas"/>
              </a:rPr>
              <a:t>N=3  R=2  W=1</a:t>
            </a:r>
            <a:endParaRPr sz="18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4271" y="2871227"/>
            <a:ext cx="398716" cy="4343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6302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NoSQL</a:t>
            </a:r>
            <a:r>
              <a:rPr sz="4100" spc="-175" dirty="0"/>
              <a:t> </a:t>
            </a:r>
            <a:r>
              <a:rPr sz="4100" spc="-40" dirty="0"/>
              <a:t>Databases</a:t>
            </a:r>
            <a:endParaRPr sz="4100"/>
          </a:p>
        </p:txBody>
      </p:sp>
      <p:sp>
        <p:nvSpPr>
          <p:cNvPr id="4" name="object 4"/>
          <p:cNvSpPr/>
          <p:nvPr/>
        </p:nvSpPr>
        <p:spPr>
          <a:xfrm>
            <a:off x="611123" y="2205227"/>
            <a:ext cx="3529965" cy="411480"/>
          </a:xfrm>
          <a:custGeom>
            <a:avLst/>
            <a:gdLst/>
            <a:ahLst/>
            <a:cxnLst/>
            <a:rect l="l" t="t" r="r" b="b"/>
            <a:pathLst>
              <a:path w="3529965" h="411480">
                <a:moveTo>
                  <a:pt x="3529584" y="0"/>
                </a:moveTo>
                <a:lnTo>
                  <a:pt x="0" y="0"/>
                </a:lnTo>
                <a:lnTo>
                  <a:pt x="0" y="411479"/>
                </a:lnTo>
                <a:lnTo>
                  <a:pt x="3529584" y="411479"/>
                </a:lnTo>
                <a:lnTo>
                  <a:pt x="3529584" y="0"/>
                </a:lnTo>
                <a:close/>
              </a:path>
            </a:pathLst>
          </a:custGeom>
          <a:solidFill>
            <a:srgbClr val="1D3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1123" y="2205227"/>
            <a:ext cx="3529965" cy="4114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4427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Scalability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0035" y="2205227"/>
            <a:ext cx="3528060" cy="411480"/>
          </a:xfrm>
          <a:prstGeom prst="rect">
            <a:avLst/>
          </a:prstGeom>
          <a:solidFill>
            <a:srgbClr val="1D304E"/>
          </a:solidFill>
        </p:spPr>
        <p:txBody>
          <a:bodyPr vert="horz" wrap="square" lIns="0" tIns="31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Impedance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Mismatch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1900" y="2583179"/>
            <a:ext cx="2616835" cy="3054350"/>
            <a:chOff x="801900" y="2583179"/>
            <a:chExt cx="2616835" cy="30543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544" y="2583179"/>
              <a:ext cx="1728216" cy="17282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1900" y="3451727"/>
              <a:ext cx="986790" cy="1486535"/>
            </a:xfrm>
            <a:custGeom>
              <a:avLst/>
              <a:gdLst/>
              <a:ahLst/>
              <a:cxnLst/>
              <a:rect l="l" t="t" r="r" b="b"/>
              <a:pathLst>
                <a:path w="986789" h="1486535">
                  <a:moveTo>
                    <a:pt x="947801" y="467410"/>
                  </a:moveTo>
                  <a:lnTo>
                    <a:pt x="971035" y="452625"/>
                  </a:lnTo>
                  <a:lnTo>
                    <a:pt x="986213" y="438547"/>
                  </a:lnTo>
                  <a:lnTo>
                    <a:pt x="985115" y="425894"/>
                  </a:lnTo>
                  <a:lnTo>
                    <a:pt x="984170" y="425977"/>
                  </a:lnTo>
                  <a:lnTo>
                    <a:pt x="981894" y="413428"/>
                  </a:lnTo>
                  <a:lnTo>
                    <a:pt x="982898" y="400591"/>
                  </a:lnTo>
                  <a:lnTo>
                    <a:pt x="981789" y="387939"/>
                  </a:lnTo>
                  <a:lnTo>
                    <a:pt x="968149" y="350889"/>
                  </a:lnTo>
                  <a:lnTo>
                    <a:pt x="952302" y="301283"/>
                  </a:lnTo>
                  <a:lnTo>
                    <a:pt x="938907" y="251462"/>
                  </a:lnTo>
                  <a:lnTo>
                    <a:pt x="927788" y="201442"/>
                  </a:lnTo>
                  <a:lnTo>
                    <a:pt x="918771" y="151237"/>
                  </a:lnTo>
                  <a:lnTo>
                    <a:pt x="911681" y="100864"/>
                  </a:lnTo>
                  <a:lnTo>
                    <a:pt x="906341" y="50337"/>
                  </a:lnTo>
                  <a:lnTo>
                    <a:pt x="903686" y="12324"/>
                  </a:lnTo>
                  <a:lnTo>
                    <a:pt x="898843" y="0"/>
                  </a:lnTo>
                  <a:lnTo>
                    <a:pt x="815601" y="7294"/>
                  </a:lnTo>
                  <a:lnTo>
                    <a:pt x="791611" y="22145"/>
                  </a:lnTo>
                  <a:lnTo>
                    <a:pt x="573633" y="41247"/>
                  </a:lnTo>
                  <a:lnTo>
                    <a:pt x="546138" y="56405"/>
                  </a:lnTo>
                  <a:lnTo>
                    <a:pt x="492180" y="61134"/>
                  </a:lnTo>
                  <a:lnTo>
                    <a:pt x="440375" y="78422"/>
                  </a:lnTo>
                  <a:lnTo>
                    <a:pt x="834920" y="43847"/>
                  </a:lnTo>
                  <a:lnTo>
                    <a:pt x="849161" y="80845"/>
                  </a:lnTo>
                  <a:lnTo>
                    <a:pt x="859959" y="130894"/>
                  </a:lnTo>
                  <a:lnTo>
                    <a:pt x="867546" y="168475"/>
                  </a:lnTo>
                  <a:lnTo>
                    <a:pt x="876593" y="218677"/>
                  </a:lnTo>
                  <a:lnTo>
                    <a:pt x="884005" y="256273"/>
                  </a:lnTo>
                  <a:lnTo>
                    <a:pt x="894627" y="306337"/>
                  </a:lnTo>
                  <a:lnTo>
                    <a:pt x="906650" y="356278"/>
                  </a:lnTo>
                  <a:lnTo>
                    <a:pt x="919374" y="406158"/>
                  </a:lnTo>
                  <a:lnTo>
                    <a:pt x="721151" y="423528"/>
                  </a:lnTo>
                  <a:lnTo>
                    <a:pt x="772255" y="431799"/>
                  </a:lnTo>
                  <a:lnTo>
                    <a:pt x="821989" y="427440"/>
                  </a:lnTo>
                  <a:lnTo>
                    <a:pt x="871589" y="435843"/>
                  </a:lnTo>
                  <a:lnTo>
                    <a:pt x="918965" y="444440"/>
                  </a:lnTo>
                  <a:lnTo>
                    <a:pt x="925852" y="456585"/>
                  </a:lnTo>
                  <a:lnTo>
                    <a:pt x="947801" y="467410"/>
                  </a:lnTo>
                  <a:close/>
                </a:path>
                <a:path w="986789" h="1486535">
                  <a:moveTo>
                    <a:pt x="231108" y="1142152"/>
                  </a:moveTo>
                  <a:lnTo>
                    <a:pt x="392813" y="1127981"/>
                  </a:lnTo>
                  <a:lnTo>
                    <a:pt x="390479" y="1115437"/>
                  </a:lnTo>
                  <a:lnTo>
                    <a:pt x="356917" y="1092881"/>
                  </a:lnTo>
                  <a:lnTo>
                    <a:pt x="323493" y="1057564"/>
                  </a:lnTo>
                  <a:lnTo>
                    <a:pt x="291940" y="1022083"/>
                  </a:lnTo>
                  <a:lnTo>
                    <a:pt x="262877" y="986383"/>
                  </a:lnTo>
                  <a:lnTo>
                    <a:pt x="236928" y="950411"/>
                  </a:lnTo>
                  <a:lnTo>
                    <a:pt x="213605" y="901461"/>
                  </a:lnTo>
                  <a:lnTo>
                    <a:pt x="191443" y="865157"/>
                  </a:lnTo>
                  <a:lnTo>
                    <a:pt x="168485" y="816174"/>
                  </a:lnTo>
                  <a:lnTo>
                    <a:pt x="146772" y="767082"/>
                  </a:lnTo>
                  <a:lnTo>
                    <a:pt x="128347" y="730451"/>
                  </a:lnTo>
                  <a:lnTo>
                    <a:pt x="111926" y="680895"/>
                  </a:lnTo>
                  <a:lnTo>
                    <a:pt x="100660" y="643636"/>
                  </a:lnTo>
                  <a:lnTo>
                    <a:pt x="92878" y="593323"/>
                  </a:lnTo>
                  <a:lnTo>
                    <a:pt x="92123" y="555143"/>
                  </a:lnTo>
                  <a:lnTo>
                    <a:pt x="94922" y="503904"/>
                  </a:lnTo>
                  <a:lnTo>
                    <a:pt x="102235" y="465017"/>
                  </a:lnTo>
                  <a:lnTo>
                    <a:pt x="110588" y="413290"/>
                  </a:lnTo>
                  <a:lnTo>
                    <a:pt x="123955" y="373873"/>
                  </a:lnTo>
                  <a:lnTo>
                    <a:pt x="141537" y="334086"/>
                  </a:lnTo>
                  <a:lnTo>
                    <a:pt x="163288" y="293934"/>
                  </a:lnTo>
                  <a:lnTo>
                    <a:pt x="190272" y="266072"/>
                  </a:lnTo>
                  <a:lnTo>
                    <a:pt x="221335" y="237852"/>
                  </a:lnTo>
                  <a:lnTo>
                    <a:pt x="256434" y="209279"/>
                  </a:lnTo>
                  <a:lnTo>
                    <a:pt x="295522" y="180356"/>
                  </a:lnTo>
                  <a:lnTo>
                    <a:pt x="339663" y="163740"/>
                  </a:lnTo>
                  <a:lnTo>
                    <a:pt x="387704" y="146781"/>
                  </a:lnTo>
                  <a:lnTo>
                    <a:pt x="438492" y="116833"/>
                  </a:lnTo>
                  <a:lnTo>
                    <a:pt x="484019" y="112843"/>
                  </a:lnTo>
                  <a:lnTo>
                    <a:pt x="576880" y="79208"/>
                  </a:lnTo>
                  <a:lnTo>
                    <a:pt x="677036" y="70432"/>
                  </a:lnTo>
                  <a:lnTo>
                    <a:pt x="727801" y="53234"/>
                  </a:lnTo>
                  <a:lnTo>
                    <a:pt x="440375" y="78422"/>
                  </a:lnTo>
                  <a:lnTo>
                    <a:pt x="389747" y="95607"/>
                  </a:lnTo>
                  <a:lnTo>
                    <a:pt x="341534" y="125330"/>
                  </a:lnTo>
                  <a:lnTo>
                    <a:pt x="247333" y="159082"/>
                  </a:lnTo>
                  <a:lnTo>
                    <a:pt x="203822" y="188392"/>
                  </a:lnTo>
                  <a:lnTo>
                    <a:pt x="168202" y="217011"/>
                  </a:lnTo>
                  <a:lnTo>
                    <a:pt x="135304" y="258140"/>
                  </a:lnTo>
                  <a:lnTo>
                    <a:pt x="105634" y="298986"/>
                  </a:lnTo>
                  <a:lnTo>
                    <a:pt x="80808" y="339408"/>
                  </a:lnTo>
                  <a:lnTo>
                    <a:pt x="62437" y="379264"/>
                  </a:lnTo>
                  <a:lnTo>
                    <a:pt x="47440" y="418824"/>
                  </a:lnTo>
                  <a:lnTo>
                    <a:pt x="37499" y="470690"/>
                  </a:lnTo>
                  <a:lnTo>
                    <a:pt x="31862" y="522178"/>
                  </a:lnTo>
                  <a:lnTo>
                    <a:pt x="30887" y="573258"/>
                  </a:lnTo>
                  <a:lnTo>
                    <a:pt x="34932" y="623899"/>
                  </a:lnTo>
                  <a:lnTo>
                    <a:pt x="44894" y="674020"/>
                  </a:lnTo>
                  <a:lnTo>
                    <a:pt x="59129" y="711019"/>
                  </a:lnTo>
                  <a:lnTo>
                    <a:pt x="78060" y="760355"/>
                  </a:lnTo>
                  <a:lnTo>
                    <a:pt x="97675" y="796882"/>
                  </a:lnTo>
                  <a:lnTo>
                    <a:pt x="118399" y="846060"/>
                  </a:lnTo>
                  <a:lnTo>
                    <a:pt x="141545" y="895027"/>
                  </a:lnTo>
                  <a:lnTo>
                    <a:pt x="165609" y="931164"/>
                  </a:lnTo>
                  <a:lnTo>
                    <a:pt x="192547" y="979798"/>
                  </a:lnTo>
                  <a:lnTo>
                    <a:pt x="219880" y="1015649"/>
                  </a:lnTo>
                  <a:lnTo>
                    <a:pt x="248454" y="1051391"/>
                  </a:lnTo>
                  <a:lnTo>
                    <a:pt x="278008" y="1087047"/>
                  </a:lnTo>
                  <a:lnTo>
                    <a:pt x="307173" y="1109988"/>
                  </a:lnTo>
                  <a:lnTo>
                    <a:pt x="280321" y="1125090"/>
                  </a:lnTo>
                  <a:lnTo>
                    <a:pt x="255511" y="1127264"/>
                  </a:lnTo>
                  <a:lnTo>
                    <a:pt x="231108" y="1142152"/>
                  </a:lnTo>
                  <a:close/>
                </a:path>
                <a:path w="986789" h="1486535">
                  <a:moveTo>
                    <a:pt x="537510" y="1077055"/>
                  </a:moveTo>
                  <a:lnTo>
                    <a:pt x="590006" y="1072455"/>
                  </a:lnTo>
                  <a:lnTo>
                    <a:pt x="575080" y="1022768"/>
                  </a:lnTo>
                  <a:lnTo>
                    <a:pt x="557342" y="986076"/>
                  </a:lnTo>
                  <a:lnTo>
                    <a:pt x="536144" y="936939"/>
                  </a:lnTo>
                  <a:lnTo>
                    <a:pt x="514162" y="887871"/>
                  </a:lnTo>
                  <a:lnTo>
                    <a:pt x="494074" y="851385"/>
                  </a:lnTo>
                  <a:lnTo>
                    <a:pt x="475230" y="802042"/>
                  </a:lnTo>
                  <a:lnTo>
                    <a:pt x="460309" y="752355"/>
                  </a:lnTo>
                  <a:lnTo>
                    <a:pt x="452019" y="714835"/>
                  </a:lnTo>
                  <a:lnTo>
                    <a:pt x="450383" y="676732"/>
                  </a:lnTo>
                  <a:lnTo>
                    <a:pt x="455053" y="638077"/>
                  </a:lnTo>
                  <a:lnTo>
                    <a:pt x="465679" y="598900"/>
                  </a:lnTo>
                  <a:lnTo>
                    <a:pt x="480042" y="546647"/>
                  </a:lnTo>
                  <a:lnTo>
                    <a:pt x="501817" y="506493"/>
                  </a:lnTo>
                  <a:lnTo>
                    <a:pt x="533398" y="465479"/>
                  </a:lnTo>
                  <a:lnTo>
                    <a:pt x="579398" y="435951"/>
                  </a:lnTo>
                  <a:lnTo>
                    <a:pt x="919374" y="406158"/>
                  </a:lnTo>
                  <a:lnTo>
                    <a:pt x="812491" y="390027"/>
                  </a:lnTo>
                  <a:lnTo>
                    <a:pt x="759875" y="394638"/>
                  </a:lnTo>
                  <a:lnTo>
                    <a:pt x="706369" y="386578"/>
                  </a:lnTo>
                  <a:lnTo>
                    <a:pt x="553554" y="399969"/>
                  </a:lnTo>
                  <a:lnTo>
                    <a:pt x="506205" y="416867"/>
                  </a:lnTo>
                  <a:lnTo>
                    <a:pt x="473625" y="457968"/>
                  </a:lnTo>
                  <a:lnTo>
                    <a:pt x="447005" y="498547"/>
                  </a:lnTo>
                  <a:lnTo>
                    <a:pt x="425290" y="538696"/>
                  </a:lnTo>
                  <a:lnTo>
                    <a:pt x="407427" y="578507"/>
                  </a:lnTo>
                  <a:lnTo>
                    <a:pt x="396741" y="617690"/>
                  </a:lnTo>
                  <a:lnTo>
                    <a:pt x="392768" y="669033"/>
                  </a:lnTo>
                  <a:lnTo>
                    <a:pt x="393291" y="707233"/>
                  </a:lnTo>
                  <a:lnTo>
                    <a:pt x="400530" y="757593"/>
                  </a:lnTo>
                  <a:lnTo>
                    <a:pt x="411966" y="794837"/>
                  </a:lnTo>
                  <a:lnTo>
                    <a:pt x="427258" y="831743"/>
                  </a:lnTo>
                  <a:lnTo>
                    <a:pt x="444655" y="868465"/>
                  </a:lnTo>
                  <a:lnTo>
                    <a:pt x="462403" y="905155"/>
                  </a:lnTo>
                  <a:lnTo>
                    <a:pt x="484641" y="954201"/>
                  </a:lnTo>
                  <a:lnTo>
                    <a:pt x="503319" y="990810"/>
                  </a:lnTo>
                  <a:lnTo>
                    <a:pt x="522406" y="1040132"/>
                  </a:lnTo>
                  <a:lnTo>
                    <a:pt x="537510" y="1077055"/>
                  </a:lnTo>
                  <a:close/>
                </a:path>
                <a:path w="986789" h="1486535">
                  <a:moveTo>
                    <a:pt x="666572" y="1486451"/>
                  </a:moveTo>
                  <a:lnTo>
                    <a:pt x="686147" y="1484736"/>
                  </a:lnTo>
                  <a:lnTo>
                    <a:pt x="696459" y="1471083"/>
                  </a:lnTo>
                  <a:lnTo>
                    <a:pt x="716293" y="1418351"/>
                  </a:lnTo>
                  <a:lnTo>
                    <a:pt x="738491" y="1378159"/>
                  </a:lnTo>
                  <a:lnTo>
                    <a:pt x="760523" y="1325234"/>
                  </a:lnTo>
                  <a:lnTo>
                    <a:pt x="784291" y="1284905"/>
                  </a:lnTo>
                  <a:lnTo>
                    <a:pt x="808373" y="1244549"/>
                  </a:lnTo>
                  <a:lnTo>
                    <a:pt x="831346" y="1191541"/>
                  </a:lnTo>
                  <a:lnTo>
                    <a:pt x="855114" y="1151212"/>
                  </a:lnTo>
                  <a:lnTo>
                    <a:pt x="878254" y="1110938"/>
                  </a:lnTo>
                  <a:lnTo>
                    <a:pt x="899344" y="1058095"/>
                  </a:lnTo>
                  <a:lnTo>
                    <a:pt x="920286" y="1018014"/>
                  </a:lnTo>
                  <a:lnTo>
                    <a:pt x="928517" y="1004544"/>
                  </a:lnTo>
                  <a:lnTo>
                    <a:pt x="940192" y="1003521"/>
                  </a:lnTo>
                  <a:lnTo>
                    <a:pt x="944221" y="990419"/>
                  </a:lnTo>
                  <a:lnTo>
                    <a:pt x="924257" y="966671"/>
                  </a:lnTo>
                  <a:lnTo>
                    <a:pt x="874757" y="971009"/>
                  </a:lnTo>
                  <a:lnTo>
                    <a:pt x="849718" y="985952"/>
                  </a:lnTo>
                  <a:lnTo>
                    <a:pt x="819771" y="988576"/>
                  </a:lnTo>
                  <a:lnTo>
                    <a:pt x="787780" y="1004128"/>
                  </a:lnTo>
                  <a:lnTo>
                    <a:pt x="753687" y="1019865"/>
                  </a:lnTo>
                  <a:lnTo>
                    <a:pt x="718544" y="1035693"/>
                  </a:lnTo>
                  <a:lnTo>
                    <a:pt x="853044" y="1023907"/>
                  </a:lnTo>
                  <a:lnTo>
                    <a:pt x="830522" y="1076875"/>
                  </a:lnTo>
                  <a:lnTo>
                    <a:pt x="806280" y="1117245"/>
                  </a:lnTo>
                  <a:lnTo>
                    <a:pt x="782621" y="1170313"/>
                  </a:lnTo>
                  <a:lnTo>
                    <a:pt x="757415" y="1210768"/>
                  </a:lnTo>
                  <a:lnTo>
                    <a:pt x="732968" y="1263905"/>
                  </a:lnTo>
                  <a:lnTo>
                    <a:pt x="707148" y="1304414"/>
                  </a:lnTo>
                  <a:lnTo>
                    <a:pt x="682262" y="1357589"/>
                  </a:lnTo>
                  <a:lnTo>
                    <a:pt x="656179" y="1398121"/>
                  </a:lnTo>
                  <a:lnTo>
                    <a:pt x="655013" y="1410972"/>
                  </a:lnTo>
                  <a:lnTo>
                    <a:pt x="653088" y="1411141"/>
                  </a:lnTo>
                  <a:lnTo>
                    <a:pt x="651573" y="1424022"/>
                  </a:lnTo>
                  <a:lnTo>
                    <a:pt x="514938" y="1435996"/>
                  </a:lnTo>
                  <a:lnTo>
                    <a:pt x="541152" y="1446447"/>
                  </a:lnTo>
                  <a:lnTo>
                    <a:pt x="593369" y="1454620"/>
                  </a:lnTo>
                  <a:lnTo>
                    <a:pt x="626583" y="1477207"/>
                  </a:lnTo>
                  <a:lnTo>
                    <a:pt x="655829" y="1474644"/>
                  </a:lnTo>
                  <a:lnTo>
                    <a:pt x="666572" y="1486451"/>
                  </a:lnTo>
                  <a:close/>
                </a:path>
                <a:path w="986789" h="1486535">
                  <a:moveTo>
                    <a:pt x="561098" y="1125982"/>
                  </a:moveTo>
                  <a:lnTo>
                    <a:pt x="612181" y="1121506"/>
                  </a:lnTo>
                  <a:lnTo>
                    <a:pt x="628820" y="1107299"/>
                  </a:lnTo>
                  <a:lnTo>
                    <a:pt x="649366" y="1105499"/>
                  </a:lnTo>
                  <a:lnTo>
                    <a:pt x="698752" y="1075674"/>
                  </a:lnTo>
                  <a:lnTo>
                    <a:pt x="806748" y="1040712"/>
                  </a:lnTo>
                  <a:lnTo>
                    <a:pt x="853044" y="1023907"/>
                  </a:lnTo>
                  <a:lnTo>
                    <a:pt x="718544" y="1035693"/>
                  </a:lnTo>
                  <a:lnTo>
                    <a:pt x="651466" y="1054320"/>
                  </a:lnTo>
                  <a:lnTo>
                    <a:pt x="619887" y="1069836"/>
                  </a:lnTo>
                  <a:lnTo>
                    <a:pt x="537510" y="1077055"/>
                  </a:lnTo>
                  <a:lnTo>
                    <a:pt x="542545" y="1089362"/>
                  </a:lnTo>
                  <a:lnTo>
                    <a:pt x="538919" y="1102429"/>
                  </a:lnTo>
                  <a:lnTo>
                    <a:pt x="546155" y="1114543"/>
                  </a:lnTo>
                  <a:lnTo>
                    <a:pt x="561098" y="1125982"/>
                  </a:lnTo>
                  <a:close/>
                </a:path>
                <a:path w="986789" h="1486535">
                  <a:moveTo>
                    <a:pt x="166666" y="1160547"/>
                  </a:moveTo>
                  <a:lnTo>
                    <a:pt x="400569" y="1140050"/>
                  </a:lnTo>
                  <a:lnTo>
                    <a:pt x="395787" y="1127720"/>
                  </a:lnTo>
                  <a:lnTo>
                    <a:pt x="183651" y="1146310"/>
                  </a:lnTo>
                  <a:lnTo>
                    <a:pt x="166666" y="1160547"/>
                  </a:lnTo>
                  <a:close/>
                </a:path>
                <a:path w="986789" h="1486535">
                  <a:moveTo>
                    <a:pt x="102335" y="1178933"/>
                  </a:moveTo>
                  <a:lnTo>
                    <a:pt x="372200" y="1155285"/>
                  </a:lnTo>
                  <a:lnTo>
                    <a:pt x="403893" y="1139759"/>
                  </a:lnTo>
                  <a:lnTo>
                    <a:pt x="131174" y="1163658"/>
                  </a:lnTo>
                  <a:lnTo>
                    <a:pt x="102335" y="1178933"/>
                  </a:lnTo>
                  <a:close/>
                </a:path>
                <a:path w="986789" h="1486535">
                  <a:moveTo>
                    <a:pt x="514938" y="1435996"/>
                  </a:moveTo>
                  <a:lnTo>
                    <a:pt x="647199" y="1424405"/>
                  </a:lnTo>
                  <a:lnTo>
                    <a:pt x="553790" y="1407094"/>
                  </a:lnTo>
                  <a:lnTo>
                    <a:pt x="461490" y="1364187"/>
                  </a:lnTo>
                  <a:lnTo>
                    <a:pt x="417178" y="1355322"/>
                  </a:lnTo>
                  <a:lnTo>
                    <a:pt x="371966" y="1333787"/>
                  </a:lnTo>
                  <a:lnTo>
                    <a:pt x="326005" y="1312317"/>
                  </a:lnTo>
                  <a:lnTo>
                    <a:pt x="280219" y="1303581"/>
                  </a:lnTo>
                  <a:lnTo>
                    <a:pt x="233324" y="1282193"/>
                  </a:lnTo>
                  <a:lnTo>
                    <a:pt x="187363" y="1260723"/>
                  </a:lnTo>
                  <a:lnTo>
                    <a:pt x="144379" y="1251741"/>
                  </a:lnTo>
                  <a:lnTo>
                    <a:pt x="101980" y="1217211"/>
                  </a:lnTo>
                  <a:lnTo>
                    <a:pt x="135548" y="1214269"/>
                  </a:lnTo>
                  <a:lnTo>
                    <a:pt x="167653" y="1198707"/>
                  </a:lnTo>
                  <a:lnTo>
                    <a:pt x="231627" y="1193101"/>
                  </a:lnTo>
                  <a:lnTo>
                    <a:pt x="246690" y="1179032"/>
                  </a:lnTo>
                  <a:lnTo>
                    <a:pt x="290297" y="1175211"/>
                  </a:lnTo>
                  <a:lnTo>
                    <a:pt x="317792" y="1160053"/>
                  </a:lnTo>
                  <a:lnTo>
                    <a:pt x="60829" y="1182571"/>
                  </a:lnTo>
                  <a:lnTo>
                    <a:pt x="22532" y="1198675"/>
                  </a:lnTo>
                  <a:lnTo>
                    <a:pt x="0" y="1213399"/>
                  </a:lnTo>
                  <a:lnTo>
                    <a:pt x="1869" y="1225983"/>
                  </a:lnTo>
                  <a:lnTo>
                    <a:pt x="26211" y="1249348"/>
                  </a:lnTo>
                  <a:lnTo>
                    <a:pt x="58550" y="1259262"/>
                  </a:lnTo>
                  <a:lnTo>
                    <a:pt x="87741" y="1269453"/>
                  </a:lnTo>
                  <a:lnTo>
                    <a:pt x="139573" y="1290408"/>
                  </a:lnTo>
                  <a:lnTo>
                    <a:pt x="188714" y="1311599"/>
                  </a:lnTo>
                  <a:lnTo>
                    <a:pt x="236958" y="1332869"/>
                  </a:lnTo>
                  <a:lnTo>
                    <a:pt x="286099" y="1354060"/>
                  </a:lnTo>
                  <a:lnTo>
                    <a:pt x="336823" y="1362364"/>
                  </a:lnTo>
                  <a:lnTo>
                    <a:pt x="437193" y="1404563"/>
                  </a:lnTo>
                  <a:lnTo>
                    <a:pt x="514938" y="1435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8979" y="4981955"/>
              <a:ext cx="543925" cy="6209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4683" y="4966715"/>
              <a:ext cx="330707" cy="670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0309" y="5298947"/>
              <a:ext cx="282397" cy="3183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0309" y="4960619"/>
              <a:ext cx="282397" cy="3183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7623" y="4953000"/>
              <a:ext cx="330708" cy="6705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65554" y="5248655"/>
              <a:ext cx="661035" cy="114300"/>
            </a:xfrm>
            <a:custGeom>
              <a:avLst/>
              <a:gdLst/>
              <a:ahLst/>
              <a:cxnLst/>
              <a:rect l="l" t="t" r="r" b="b"/>
              <a:pathLst>
                <a:path w="661035" h="114300">
                  <a:moveTo>
                    <a:pt x="622807" y="38100"/>
                  </a:moveTo>
                  <a:lnTo>
                    <a:pt x="565657" y="38100"/>
                  </a:lnTo>
                  <a:lnTo>
                    <a:pt x="565657" y="76200"/>
                  </a:lnTo>
                  <a:lnTo>
                    <a:pt x="546607" y="76204"/>
                  </a:lnTo>
                  <a:lnTo>
                    <a:pt x="546607" y="114300"/>
                  </a:lnTo>
                  <a:lnTo>
                    <a:pt x="660907" y="57150"/>
                  </a:lnTo>
                  <a:lnTo>
                    <a:pt x="622807" y="38100"/>
                  </a:lnTo>
                  <a:close/>
                </a:path>
                <a:path w="661035" h="114300">
                  <a:moveTo>
                    <a:pt x="546607" y="38104"/>
                  </a:moveTo>
                  <a:lnTo>
                    <a:pt x="0" y="38227"/>
                  </a:lnTo>
                  <a:lnTo>
                    <a:pt x="0" y="76327"/>
                  </a:lnTo>
                  <a:lnTo>
                    <a:pt x="546607" y="76204"/>
                  </a:lnTo>
                  <a:lnTo>
                    <a:pt x="546607" y="38104"/>
                  </a:lnTo>
                  <a:close/>
                </a:path>
                <a:path w="661035" h="114300">
                  <a:moveTo>
                    <a:pt x="565657" y="38100"/>
                  </a:moveTo>
                  <a:lnTo>
                    <a:pt x="546607" y="38104"/>
                  </a:lnTo>
                  <a:lnTo>
                    <a:pt x="546607" y="76204"/>
                  </a:lnTo>
                  <a:lnTo>
                    <a:pt x="565657" y="76200"/>
                  </a:lnTo>
                  <a:lnTo>
                    <a:pt x="565657" y="38100"/>
                  </a:lnTo>
                  <a:close/>
                </a:path>
                <a:path w="661035" h="114300">
                  <a:moveTo>
                    <a:pt x="546607" y="0"/>
                  </a:moveTo>
                  <a:lnTo>
                    <a:pt x="546607" y="38104"/>
                  </a:lnTo>
                  <a:lnTo>
                    <a:pt x="622807" y="38100"/>
                  </a:lnTo>
                  <a:lnTo>
                    <a:pt x="546607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92248" y="4922646"/>
            <a:ext cx="143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0035" y="2852927"/>
            <a:ext cx="1550035" cy="6705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1800" spc="-10" dirty="0">
                <a:latin typeface="Calibri"/>
                <a:cs typeface="Calibri"/>
              </a:rPr>
              <a:t>Customer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9944" y="2852927"/>
            <a:ext cx="1978660" cy="6705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710" marR="572770">
              <a:lnSpc>
                <a:spcPct val="100000"/>
              </a:lnSpc>
              <a:spcBef>
                <a:spcPts val="235"/>
              </a:spcBef>
            </a:pP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Item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…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Item2: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34635" y="4266310"/>
            <a:ext cx="1563370" cy="673100"/>
            <a:chOff x="4834635" y="4266310"/>
            <a:chExt cx="1563370" cy="673100"/>
          </a:xfrm>
        </p:grpSpPr>
        <p:sp>
          <p:nvSpPr>
            <p:cNvPr id="20" name="object 20"/>
            <p:cNvSpPr/>
            <p:nvPr/>
          </p:nvSpPr>
          <p:spPr>
            <a:xfrm>
              <a:off x="4860036" y="4278998"/>
              <a:ext cx="1512570" cy="161925"/>
            </a:xfrm>
            <a:custGeom>
              <a:avLst/>
              <a:gdLst/>
              <a:ahLst/>
              <a:cxnLst/>
              <a:rect l="l" t="t" r="r" b="b"/>
              <a:pathLst>
                <a:path w="1512570" h="161925">
                  <a:moveTo>
                    <a:pt x="378040" y="0"/>
                  </a:moveTo>
                  <a:lnTo>
                    <a:pt x="0" y="0"/>
                  </a:lnTo>
                  <a:lnTo>
                    <a:pt x="0" y="161810"/>
                  </a:lnTo>
                  <a:lnTo>
                    <a:pt x="378040" y="161810"/>
                  </a:lnTo>
                  <a:lnTo>
                    <a:pt x="378040" y="0"/>
                  </a:lnTo>
                  <a:close/>
                </a:path>
                <a:path w="1512570" h="161925">
                  <a:moveTo>
                    <a:pt x="1134071" y="0"/>
                  </a:moveTo>
                  <a:lnTo>
                    <a:pt x="756119" y="0"/>
                  </a:lnTo>
                  <a:lnTo>
                    <a:pt x="378079" y="0"/>
                  </a:lnTo>
                  <a:lnTo>
                    <a:pt x="378079" y="161810"/>
                  </a:lnTo>
                  <a:lnTo>
                    <a:pt x="756031" y="161810"/>
                  </a:lnTo>
                  <a:lnTo>
                    <a:pt x="1134071" y="161810"/>
                  </a:lnTo>
                  <a:lnTo>
                    <a:pt x="1134071" y="0"/>
                  </a:lnTo>
                  <a:close/>
                </a:path>
                <a:path w="1512570" h="161925">
                  <a:moveTo>
                    <a:pt x="1512150" y="0"/>
                  </a:moveTo>
                  <a:lnTo>
                    <a:pt x="1134110" y="0"/>
                  </a:lnTo>
                  <a:lnTo>
                    <a:pt x="1134110" y="161810"/>
                  </a:lnTo>
                  <a:lnTo>
                    <a:pt x="1512150" y="161810"/>
                  </a:lnTo>
                  <a:lnTo>
                    <a:pt x="1512150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0036" y="4440796"/>
              <a:ext cx="1512570" cy="161925"/>
            </a:xfrm>
            <a:custGeom>
              <a:avLst/>
              <a:gdLst/>
              <a:ahLst/>
              <a:cxnLst/>
              <a:rect l="l" t="t" r="r" b="b"/>
              <a:pathLst>
                <a:path w="1512570" h="161925">
                  <a:moveTo>
                    <a:pt x="378040" y="0"/>
                  </a:moveTo>
                  <a:lnTo>
                    <a:pt x="0" y="0"/>
                  </a:lnTo>
                  <a:lnTo>
                    <a:pt x="0" y="161810"/>
                  </a:lnTo>
                  <a:lnTo>
                    <a:pt x="378040" y="161810"/>
                  </a:lnTo>
                  <a:lnTo>
                    <a:pt x="378040" y="0"/>
                  </a:lnTo>
                  <a:close/>
                </a:path>
                <a:path w="1512570" h="161925">
                  <a:moveTo>
                    <a:pt x="1134071" y="0"/>
                  </a:moveTo>
                  <a:lnTo>
                    <a:pt x="756119" y="0"/>
                  </a:lnTo>
                  <a:lnTo>
                    <a:pt x="378079" y="0"/>
                  </a:lnTo>
                  <a:lnTo>
                    <a:pt x="378079" y="161810"/>
                  </a:lnTo>
                  <a:lnTo>
                    <a:pt x="756031" y="161810"/>
                  </a:lnTo>
                  <a:lnTo>
                    <a:pt x="1134071" y="161810"/>
                  </a:lnTo>
                  <a:lnTo>
                    <a:pt x="1134071" y="0"/>
                  </a:lnTo>
                  <a:close/>
                </a:path>
                <a:path w="1512570" h="161925">
                  <a:moveTo>
                    <a:pt x="1512150" y="0"/>
                  </a:moveTo>
                  <a:lnTo>
                    <a:pt x="1134110" y="0"/>
                  </a:lnTo>
                  <a:lnTo>
                    <a:pt x="1134110" y="161810"/>
                  </a:lnTo>
                  <a:lnTo>
                    <a:pt x="1512150" y="161810"/>
                  </a:lnTo>
                  <a:lnTo>
                    <a:pt x="1512150" y="0"/>
                  </a:lnTo>
                  <a:close/>
                </a:path>
              </a:pathLst>
            </a:custGeom>
            <a:solidFill>
              <a:srgbClr val="CF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0036" y="4602594"/>
              <a:ext cx="1512570" cy="161925"/>
            </a:xfrm>
            <a:custGeom>
              <a:avLst/>
              <a:gdLst/>
              <a:ahLst/>
              <a:cxnLst/>
              <a:rect l="l" t="t" r="r" b="b"/>
              <a:pathLst>
                <a:path w="1512570" h="161925">
                  <a:moveTo>
                    <a:pt x="378040" y="0"/>
                  </a:moveTo>
                  <a:lnTo>
                    <a:pt x="0" y="0"/>
                  </a:lnTo>
                  <a:lnTo>
                    <a:pt x="0" y="161810"/>
                  </a:lnTo>
                  <a:lnTo>
                    <a:pt x="378040" y="161810"/>
                  </a:lnTo>
                  <a:lnTo>
                    <a:pt x="378040" y="0"/>
                  </a:lnTo>
                  <a:close/>
                </a:path>
                <a:path w="1512570" h="161925">
                  <a:moveTo>
                    <a:pt x="1134071" y="0"/>
                  </a:moveTo>
                  <a:lnTo>
                    <a:pt x="756119" y="0"/>
                  </a:lnTo>
                  <a:lnTo>
                    <a:pt x="378079" y="0"/>
                  </a:lnTo>
                  <a:lnTo>
                    <a:pt x="378079" y="161810"/>
                  </a:lnTo>
                  <a:lnTo>
                    <a:pt x="756031" y="161810"/>
                  </a:lnTo>
                  <a:lnTo>
                    <a:pt x="1134071" y="161810"/>
                  </a:lnTo>
                  <a:lnTo>
                    <a:pt x="1134071" y="0"/>
                  </a:lnTo>
                  <a:close/>
                </a:path>
                <a:path w="1512570" h="161925">
                  <a:moveTo>
                    <a:pt x="1512150" y="0"/>
                  </a:moveTo>
                  <a:lnTo>
                    <a:pt x="1134110" y="0"/>
                  </a:lnTo>
                  <a:lnTo>
                    <a:pt x="1134110" y="161810"/>
                  </a:lnTo>
                  <a:lnTo>
                    <a:pt x="1512150" y="161810"/>
                  </a:lnTo>
                  <a:lnTo>
                    <a:pt x="1512150" y="0"/>
                  </a:lnTo>
                  <a:close/>
                </a:path>
              </a:pathLst>
            </a:custGeom>
            <a:solidFill>
              <a:srgbClr val="E9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0036" y="4764392"/>
              <a:ext cx="1512570" cy="161925"/>
            </a:xfrm>
            <a:custGeom>
              <a:avLst/>
              <a:gdLst/>
              <a:ahLst/>
              <a:cxnLst/>
              <a:rect l="l" t="t" r="r" b="b"/>
              <a:pathLst>
                <a:path w="1512570" h="161925">
                  <a:moveTo>
                    <a:pt x="378040" y="0"/>
                  </a:moveTo>
                  <a:lnTo>
                    <a:pt x="0" y="0"/>
                  </a:lnTo>
                  <a:lnTo>
                    <a:pt x="0" y="161810"/>
                  </a:lnTo>
                  <a:lnTo>
                    <a:pt x="378040" y="161810"/>
                  </a:lnTo>
                  <a:lnTo>
                    <a:pt x="378040" y="0"/>
                  </a:lnTo>
                  <a:close/>
                </a:path>
                <a:path w="1512570" h="161925">
                  <a:moveTo>
                    <a:pt x="1134071" y="0"/>
                  </a:moveTo>
                  <a:lnTo>
                    <a:pt x="756119" y="0"/>
                  </a:lnTo>
                  <a:lnTo>
                    <a:pt x="378079" y="0"/>
                  </a:lnTo>
                  <a:lnTo>
                    <a:pt x="378079" y="161810"/>
                  </a:lnTo>
                  <a:lnTo>
                    <a:pt x="756031" y="161810"/>
                  </a:lnTo>
                  <a:lnTo>
                    <a:pt x="1134071" y="161810"/>
                  </a:lnTo>
                  <a:lnTo>
                    <a:pt x="1134071" y="0"/>
                  </a:lnTo>
                  <a:close/>
                </a:path>
                <a:path w="1512570" h="161925">
                  <a:moveTo>
                    <a:pt x="1512150" y="0"/>
                  </a:moveTo>
                  <a:lnTo>
                    <a:pt x="1134110" y="0"/>
                  </a:lnTo>
                  <a:lnTo>
                    <a:pt x="1134110" y="161810"/>
                  </a:lnTo>
                  <a:lnTo>
                    <a:pt x="1512150" y="161810"/>
                  </a:lnTo>
                  <a:lnTo>
                    <a:pt x="1512150" y="0"/>
                  </a:lnTo>
                  <a:close/>
                </a:path>
              </a:pathLst>
            </a:custGeom>
            <a:solidFill>
              <a:srgbClr val="CF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38114" y="4272660"/>
              <a:ext cx="756285" cy="660400"/>
            </a:xfrm>
            <a:custGeom>
              <a:avLst/>
              <a:gdLst/>
              <a:ahLst/>
              <a:cxnLst/>
              <a:rect l="l" t="t" r="r" b="b"/>
              <a:pathLst>
                <a:path w="756285" h="660400">
                  <a:moveTo>
                    <a:pt x="0" y="0"/>
                  </a:moveTo>
                  <a:lnTo>
                    <a:pt x="0" y="659891"/>
                  </a:lnTo>
                </a:path>
                <a:path w="756285" h="660400">
                  <a:moveTo>
                    <a:pt x="377951" y="0"/>
                  </a:moveTo>
                  <a:lnTo>
                    <a:pt x="377951" y="659891"/>
                  </a:lnTo>
                </a:path>
                <a:path w="756285" h="660400">
                  <a:moveTo>
                    <a:pt x="756031" y="0"/>
                  </a:moveTo>
                  <a:lnTo>
                    <a:pt x="756031" y="65989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53685" y="4440808"/>
              <a:ext cx="1525270" cy="0"/>
            </a:xfrm>
            <a:custGeom>
              <a:avLst/>
              <a:gdLst/>
              <a:ahLst/>
              <a:cxnLst/>
              <a:rect l="l" t="t" r="r" b="b"/>
              <a:pathLst>
                <a:path w="1525270">
                  <a:moveTo>
                    <a:pt x="0" y="0"/>
                  </a:moveTo>
                  <a:lnTo>
                    <a:pt x="152488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53685" y="4272660"/>
              <a:ext cx="1525270" cy="660400"/>
            </a:xfrm>
            <a:custGeom>
              <a:avLst/>
              <a:gdLst/>
              <a:ahLst/>
              <a:cxnLst/>
              <a:rect l="l" t="t" r="r" b="b"/>
              <a:pathLst>
                <a:path w="1525270" h="660400">
                  <a:moveTo>
                    <a:pt x="0" y="329945"/>
                  </a:moveTo>
                  <a:lnTo>
                    <a:pt x="1524889" y="329945"/>
                  </a:lnTo>
                </a:path>
                <a:path w="1525270" h="660400">
                  <a:moveTo>
                    <a:pt x="0" y="491744"/>
                  </a:moveTo>
                  <a:lnTo>
                    <a:pt x="1524889" y="491744"/>
                  </a:lnTo>
                </a:path>
                <a:path w="1525270" h="660400">
                  <a:moveTo>
                    <a:pt x="6350" y="0"/>
                  </a:moveTo>
                  <a:lnTo>
                    <a:pt x="6350" y="659891"/>
                  </a:lnTo>
                </a:path>
                <a:path w="1525270" h="660400">
                  <a:moveTo>
                    <a:pt x="1518539" y="0"/>
                  </a:moveTo>
                  <a:lnTo>
                    <a:pt x="1518539" y="659891"/>
                  </a:lnTo>
                </a:path>
                <a:path w="1525270" h="660400">
                  <a:moveTo>
                    <a:pt x="0" y="6350"/>
                  </a:moveTo>
                  <a:lnTo>
                    <a:pt x="1524889" y="6350"/>
                  </a:lnTo>
                </a:path>
                <a:path w="1525270" h="660400">
                  <a:moveTo>
                    <a:pt x="0" y="653541"/>
                  </a:moveTo>
                  <a:lnTo>
                    <a:pt x="1524889" y="6535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37252" y="4947284"/>
            <a:ext cx="650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952233" y="4053966"/>
            <a:ext cx="1461770" cy="673100"/>
            <a:chOff x="6952233" y="4053966"/>
            <a:chExt cx="1461770" cy="673100"/>
          </a:xfrm>
        </p:grpSpPr>
        <p:sp>
          <p:nvSpPr>
            <p:cNvPr id="29" name="object 29"/>
            <p:cNvSpPr/>
            <p:nvPr/>
          </p:nvSpPr>
          <p:spPr>
            <a:xfrm>
              <a:off x="6977634" y="4066654"/>
              <a:ext cx="1410970" cy="161925"/>
            </a:xfrm>
            <a:custGeom>
              <a:avLst/>
              <a:gdLst/>
              <a:ahLst/>
              <a:cxnLst/>
              <a:rect l="l" t="t" r="r" b="b"/>
              <a:pathLst>
                <a:path w="1410970" h="161925">
                  <a:moveTo>
                    <a:pt x="1410741" y="0"/>
                  </a:moveTo>
                  <a:lnTo>
                    <a:pt x="1410741" y="0"/>
                  </a:lnTo>
                  <a:lnTo>
                    <a:pt x="0" y="0"/>
                  </a:lnTo>
                  <a:lnTo>
                    <a:pt x="0" y="161810"/>
                  </a:lnTo>
                  <a:lnTo>
                    <a:pt x="1410741" y="161810"/>
                  </a:lnTo>
                  <a:lnTo>
                    <a:pt x="1410741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77634" y="4228452"/>
              <a:ext cx="1410970" cy="161925"/>
            </a:xfrm>
            <a:custGeom>
              <a:avLst/>
              <a:gdLst/>
              <a:ahLst/>
              <a:cxnLst/>
              <a:rect l="l" t="t" r="r" b="b"/>
              <a:pathLst>
                <a:path w="1410970" h="161925">
                  <a:moveTo>
                    <a:pt x="1410741" y="0"/>
                  </a:moveTo>
                  <a:lnTo>
                    <a:pt x="1410741" y="0"/>
                  </a:lnTo>
                  <a:lnTo>
                    <a:pt x="0" y="0"/>
                  </a:lnTo>
                  <a:lnTo>
                    <a:pt x="0" y="161810"/>
                  </a:lnTo>
                  <a:lnTo>
                    <a:pt x="1410741" y="161810"/>
                  </a:lnTo>
                  <a:lnTo>
                    <a:pt x="1410741" y="0"/>
                  </a:lnTo>
                  <a:close/>
                </a:path>
              </a:pathLst>
            </a:custGeom>
            <a:solidFill>
              <a:srgbClr val="CF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77634" y="4390262"/>
              <a:ext cx="1410970" cy="161925"/>
            </a:xfrm>
            <a:custGeom>
              <a:avLst/>
              <a:gdLst/>
              <a:ahLst/>
              <a:cxnLst/>
              <a:rect l="l" t="t" r="r" b="b"/>
              <a:pathLst>
                <a:path w="1410970" h="161925">
                  <a:moveTo>
                    <a:pt x="1410741" y="0"/>
                  </a:moveTo>
                  <a:lnTo>
                    <a:pt x="1410741" y="0"/>
                  </a:lnTo>
                  <a:lnTo>
                    <a:pt x="0" y="0"/>
                  </a:lnTo>
                  <a:lnTo>
                    <a:pt x="0" y="161798"/>
                  </a:lnTo>
                  <a:lnTo>
                    <a:pt x="1410741" y="161798"/>
                  </a:lnTo>
                  <a:lnTo>
                    <a:pt x="1410741" y="0"/>
                  </a:lnTo>
                  <a:close/>
                </a:path>
              </a:pathLst>
            </a:custGeom>
            <a:solidFill>
              <a:srgbClr val="E9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7634" y="4552048"/>
              <a:ext cx="1410970" cy="161925"/>
            </a:xfrm>
            <a:custGeom>
              <a:avLst/>
              <a:gdLst/>
              <a:ahLst/>
              <a:cxnLst/>
              <a:rect l="l" t="t" r="r" b="b"/>
              <a:pathLst>
                <a:path w="1410970" h="161925">
                  <a:moveTo>
                    <a:pt x="1410741" y="0"/>
                  </a:moveTo>
                  <a:lnTo>
                    <a:pt x="1410741" y="0"/>
                  </a:lnTo>
                  <a:lnTo>
                    <a:pt x="0" y="0"/>
                  </a:lnTo>
                  <a:lnTo>
                    <a:pt x="0" y="161810"/>
                  </a:lnTo>
                  <a:lnTo>
                    <a:pt x="1410741" y="161810"/>
                  </a:lnTo>
                  <a:lnTo>
                    <a:pt x="1410741" y="0"/>
                  </a:lnTo>
                  <a:close/>
                </a:path>
              </a:pathLst>
            </a:custGeom>
            <a:solidFill>
              <a:srgbClr val="CF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0312" y="4060316"/>
              <a:ext cx="705485" cy="660400"/>
            </a:xfrm>
            <a:custGeom>
              <a:avLst/>
              <a:gdLst/>
              <a:ahLst/>
              <a:cxnLst/>
              <a:rect l="l" t="t" r="r" b="b"/>
              <a:pathLst>
                <a:path w="705484" h="660400">
                  <a:moveTo>
                    <a:pt x="0" y="0"/>
                  </a:moveTo>
                  <a:lnTo>
                    <a:pt x="0" y="659891"/>
                  </a:lnTo>
                </a:path>
                <a:path w="705484" h="660400">
                  <a:moveTo>
                    <a:pt x="352678" y="0"/>
                  </a:moveTo>
                  <a:lnTo>
                    <a:pt x="352678" y="659891"/>
                  </a:lnTo>
                </a:path>
                <a:path w="705484" h="660400">
                  <a:moveTo>
                    <a:pt x="705357" y="0"/>
                  </a:moveTo>
                  <a:lnTo>
                    <a:pt x="705357" y="65989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71283" y="4228464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>
                  <a:moveTo>
                    <a:pt x="0" y="0"/>
                  </a:moveTo>
                  <a:lnTo>
                    <a:pt x="142354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71283" y="4060316"/>
              <a:ext cx="1423670" cy="660400"/>
            </a:xfrm>
            <a:custGeom>
              <a:avLst/>
              <a:gdLst/>
              <a:ahLst/>
              <a:cxnLst/>
              <a:rect l="l" t="t" r="r" b="b"/>
              <a:pathLst>
                <a:path w="1423670" h="660400">
                  <a:moveTo>
                    <a:pt x="0" y="329945"/>
                  </a:moveTo>
                  <a:lnTo>
                    <a:pt x="1423543" y="329945"/>
                  </a:lnTo>
                </a:path>
                <a:path w="1423670" h="660400">
                  <a:moveTo>
                    <a:pt x="0" y="491743"/>
                  </a:moveTo>
                  <a:lnTo>
                    <a:pt x="1423543" y="491743"/>
                  </a:lnTo>
                </a:path>
                <a:path w="1423670" h="660400">
                  <a:moveTo>
                    <a:pt x="6350" y="0"/>
                  </a:moveTo>
                  <a:lnTo>
                    <a:pt x="6350" y="659891"/>
                  </a:lnTo>
                </a:path>
                <a:path w="1423670" h="660400">
                  <a:moveTo>
                    <a:pt x="1417193" y="0"/>
                  </a:moveTo>
                  <a:lnTo>
                    <a:pt x="1417193" y="659891"/>
                  </a:lnTo>
                </a:path>
                <a:path w="1423670" h="660400">
                  <a:moveTo>
                    <a:pt x="0" y="6349"/>
                  </a:moveTo>
                  <a:lnTo>
                    <a:pt x="1423543" y="6349"/>
                  </a:lnTo>
                </a:path>
                <a:path w="1423670" h="660400">
                  <a:moveTo>
                    <a:pt x="0" y="653541"/>
                  </a:moveTo>
                  <a:lnTo>
                    <a:pt x="1423543" y="6535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55357" y="4734814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Items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431279" y="5468365"/>
          <a:ext cx="1912619" cy="647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6508750" y="6143345"/>
            <a:ext cx="10109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Customers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4836540" y="5337428"/>
          <a:ext cx="1313179" cy="647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4920234" y="6012281"/>
            <a:ext cx="839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yme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20740" y="3269107"/>
            <a:ext cx="996950" cy="2536825"/>
          </a:xfrm>
          <a:custGeom>
            <a:avLst/>
            <a:gdLst/>
            <a:ahLst/>
            <a:cxnLst/>
            <a:rect l="l" t="t" r="r" b="b"/>
            <a:pathLst>
              <a:path w="996950" h="2536825">
                <a:moveTo>
                  <a:pt x="927127" y="2434052"/>
                </a:moveTo>
                <a:lnTo>
                  <a:pt x="892175" y="2438018"/>
                </a:lnTo>
                <a:lnTo>
                  <a:pt x="956310" y="2536570"/>
                </a:lnTo>
                <a:lnTo>
                  <a:pt x="987465" y="2451392"/>
                </a:lnTo>
                <a:lnTo>
                  <a:pt x="929005" y="2451392"/>
                </a:lnTo>
                <a:lnTo>
                  <a:pt x="927127" y="2434052"/>
                </a:lnTo>
                <a:close/>
              </a:path>
              <a:path w="996950" h="2536825">
                <a:moveTo>
                  <a:pt x="961944" y="2430101"/>
                </a:moveTo>
                <a:lnTo>
                  <a:pt x="927127" y="2434052"/>
                </a:lnTo>
                <a:lnTo>
                  <a:pt x="929005" y="2451392"/>
                </a:lnTo>
                <a:lnTo>
                  <a:pt x="963803" y="2447607"/>
                </a:lnTo>
                <a:lnTo>
                  <a:pt x="961944" y="2430101"/>
                </a:lnTo>
                <a:close/>
              </a:path>
              <a:path w="996950" h="2536825">
                <a:moveTo>
                  <a:pt x="996695" y="2426157"/>
                </a:moveTo>
                <a:lnTo>
                  <a:pt x="961944" y="2430101"/>
                </a:lnTo>
                <a:lnTo>
                  <a:pt x="963803" y="2447607"/>
                </a:lnTo>
                <a:lnTo>
                  <a:pt x="929005" y="2451392"/>
                </a:lnTo>
                <a:lnTo>
                  <a:pt x="987465" y="2451392"/>
                </a:lnTo>
                <a:lnTo>
                  <a:pt x="996695" y="2426157"/>
                </a:lnTo>
                <a:close/>
              </a:path>
              <a:path w="996950" h="2536825">
                <a:moveTo>
                  <a:pt x="453880" y="35051"/>
                </a:moveTo>
                <a:lnTo>
                  <a:pt x="302133" y="35051"/>
                </a:lnTo>
                <a:lnTo>
                  <a:pt x="323088" y="35687"/>
                </a:lnTo>
                <a:lnTo>
                  <a:pt x="343535" y="37591"/>
                </a:lnTo>
                <a:lnTo>
                  <a:pt x="383667" y="45338"/>
                </a:lnTo>
                <a:lnTo>
                  <a:pt x="422401" y="58800"/>
                </a:lnTo>
                <a:lnTo>
                  <a:pt x="459867" y="78612"/>
                </a:lnTo>
                <a:lnTo>
                  <a:pt x="496315" y="105537"/>
                </a:lnTo>
                <a:lnTo>
                  <a:pt x="531622" y="140588"/>
                </a:lnTo>
                <a:lnTo>
                  <a:pt x="557022" y="172338"/>
                </a:lnTo>
                <a:lnTo>
                  <a:pt x="582040" y="209930"/>
                </a:lnTo>
                <a:lnTo>
                  <a:pt x="606106" y="253110"/>
                </a:lnTo>
                <a:lnTo>
                  <a:pt x="629158" y="302259"/>
                </a:lnTo>
                <a:lnTo>
                  <a:pt x="644016" y="338581"/>
                </a:lnTo>
                <a:lnTo>
                  <a:pt x="658367" y="379221"/>
                </a:lnTo>
                <a:lnTo>
                  <a:pt x="672464" y="425322"/>
                </a:lnTo>
                <a:lnTo>
                  <a:pt x="686054" y="476757"/>
                </a:lnTo>
                <a:lnTo>
                  <a:pt x="699515" y="533145"/>
                </a:lnTo>
                <a:lnTo>
                  <a:pt x="712469" y="594105"/>
                </a:lnTo>
                <a:lnTo>
                  <a:pt x="725169" y="659129"/>
                </a:lnTo>
                <a:lnTo>
                  <a:pt x="737362" y="727836"/>
                </a:lnTo>
                <a:lnTo>
                  <a:pt x="749427" y="799972"/>
                </a:lnTo>
                <a:lnTo>
                  <a:pt x="760984" y="875029"/>
                </a:lnTo>
                <a:lnTo>
                  <a:pt x="772160" y="952626"/>
                </a:lnTo>
                <a:lnTo>
                  <a:pt x="783082" y="1032509"/>
                </a:lnTo>
                <a:lnTo>
                  <a:pt x="793623" y="1114043"/>
                </a:lnTo>
                <a:lnTo>
                  <a:pt x="813688" y="1281175"/>
                </a:lnTo>
                <a:lnTo>
                  <a:pt x="832358" y="1450847"/>
                </a:lnTo>
                <a:lnTo>
                  <a:pt x="849757" y="1620011"/>
                </a:lnTo>
                <a:lnTo>
                  <a:pt x="858012" y="1703577"/>
                </a:lnTo>
                <a:lnTo>
                  <a:pt x="866013" y="1785873"/>
                </a:lnTo>
                <a:lnTo>
                  <a:pt x="873633" y="1866518"/>
                </a:lnTo>
                <a:lnTo>
                  <a:pt x="880999" y="1945258"/>
                </a:lnTo>
                <a:lnTo>
                  <a:pt x="894714" y="2095118"/>
                </a:lnTo>
                <a:lnTo>
                  <a:pt x="901191" y="2165477"/>
                </a:lnTo>
                <a:lnTo>
                  <a:pt x="907288" y="2232279"/>
                </a:lnTo>
                <a:lnTo>
                  <a:pt x="913257" y="2295270"/>
                </a:lnTo>
                <a:lnTo>
                  <a:pt x="918971" y="2353957"/>
                </a:lnTo>
                <a:lnTo>
                  <a:pt x="924306" y="2407996"/>
                </a:lnTo>
                <a:lnTo>
                  <a:pt x="927127" y="2434052"/>
                </a:lnTo>
                <a:lnTo>
                  <a:pt x="961944" y="2430101"/>
                </a:lnTo>
                <a:lnTo>
                  <a:pt x="959231" y="2404541"/>
                </a:lnTo>
                <a:lnTo>
                  <a:pt x="953896" y="2350566"/>
                </a:lnTo>
                <a:lnTo>
                  <a:pt x="948182" y="2291968"/>
                </a:lnTo>
                <a:lnTo>
                  <a:pt x="942213" y="2229104"/>
                </a:lnTo>
                <a:lnTo>
                  <a:pt x="935989" y="2162302"/>
                </a:lnTo>
                <a:lnTo>
                  <a:pt x="929639" y="2091816"/>
                </a:lnTo>
                <a:lnTo>
                  <a:pt x="922909" y="2018283"/>
                </a:lnTo>
                <a:lnTo>
                  <a:pt x="915796" y="1941956"/>
                </a:lnTo>
                <a:lnTo>
                  <a:pt x="908558" y="1863216"/>
                </a:lnTo>
                <a:lnTo>
                  <a:pt x="900938" y="1782444"/>
                </a:lnTo>
                <a:lnTo>
                  <a:pt x="892937" y="1700148"/>
                </a:lnTo>
                <a:lnTo>
                  <a:pt x="884682" y="1616455"/>
                </a:lnTo>
                <a:lnTo>
                  <a:pt x="867283" y="1447037"/>
                </a:lnTo>
                <a:lnTo>
                  <a:pt x="848487" y="1276984"/>
                </a:lnTo>
                <a:lnTo>
                  <a:pt x="828293" y="1109598"/>
                </a:lnTo>
                <a:lnTo>
                  <a:pt x="817880" y="1027683"/>
                </a:lnTo>
                <a:lnTo>
                  <a:pt x="806831" y="947546"/>
                </a:lnTo>
                <a:lnTo>
                  <a:pt x="795655" y="869695"/>
                </a:lnTo>
                <a:lnTo>
                  <a:pt x="783970" y="794257"/>
                </a:lnTo>
                <a:lnTo>
                  <a:pt x="771906" y="721740"/>
                </a:lnTo>
                <a:lnTo>
                  <a:pt x="759587" y="652398"/>
                </a:lnTo>
                <a:lnTo>
                  <a:pt x="746760" y="586739"/>
                </a:lnTo>
                <a:lnTo>
                  <a:pt x="733552" y="525017"/>
                </a:lnTo>
                <a:lnTo>
                  <a:pt x="719963" y="467867"/>
                </a:lnTo>
                <a:lnTo>
                  <a:pt x="705992" y="415162"/>
                </a:lnTo>
                <a:lnTo>
                  <a:pt x="691514" y="367537"/>
                </a:lnTo>
                <a:lnTo>
                  <a:pt x="676529" y="325627"/>
                </a:lnTo>
                <a:lnTo>
                  <a:pt x="661162" y="288035"/>
                </a:lnTo>
                <a:lnTo>
                  <a:pt x="645096" y="252983"/>
                </a:lnTo>
                <a:lnTo>
                  <a:pt x="620267" y="205739"/>
                </a:lnTo>
                <a:lnTo>
                  <a:pt x="594106" y="163956"/>
                </a:lnTo>
                <a:lnTo>
                  <a:pt x="566674" y="127634"/>
                </a:lnTo>
                <a:lnTo>
                  <a:pt x="537845" y="96265"/>
                </a:lnTo>
                <a:lnTo>
                  <a:pt x="497967" y="62102"/>
                </a:lnTo>
                <a:lnTo>
                  <a:pt x="456311" y="36194"/>
                </a:lnTo>
                <a:lnTo>
                  <a:pt x="453880" y="35051"/>
                </a:lnTo>
                <a:close/>
              </a:path>
              <a:path w="996950" h="2536825">
                <a:moveTo>
                  <a:pt x="301498" y="0"/>
                </a:moveTo>
                <a:lnTo>
                  <a:pt x="255777" y="2031"/>
                </a:lnTo>
                <a:lnTo>
                  <a:pt x="209550" y="8127"/>
                </a:lnTo>
                <a:lnTo>
                  <a:pt x="163195" y="17271"/>
                </a:lnTo>
                <a:lnTo>
                  <a:pt x="93090" y="35687"/>
                </a:lnTo>
                <a:lnTo>
                  <a:pt x="46482" y="49783"/>
                </a:lnTo>
                <a:lnTo>
                  <a:pt x="0" y="64515"/>
                </a:lnTo>
                <a:lnTo>
                  <a:pt x="10668" y="97916"/>
                </a:lnTo>
                <a:lnTo>
                  <a:pt x="57150" y="83184"/>
                </a:lnTo>
                <a:lnTo>
                  <a:pt x="103250" y="69214"/>
                </a:lnTo>
                <a:lnTo>
                  <a:pt x="148971" y="56768"/>
                </a:lnTo>
                <a:lnTo>
                  <a:pt x="193801" y="46608"/>
                </a:lnTo>
                <a:lnTo>
                  <a:pt x="237871" y="39242"/>
                </a:lnTo>
                <a:lnTo>
                  <a:pt x="281050" y="35305"/>
                </a:lnTo>
                <a:lnTo>
                  <a:pt x="302133" y="35051"/>
                </a:lnTo>
                <a:lnTo>
                  <a:pt x="453880" y="35051"/>
                </a:lnTo>
                <a:lnTo>
                  <a:pt x="434975" y="26162"/>
                </a:lnTo>
                <a:lnTo>
                  <a:pt x="391287" y="11175"/>
                </a:lnTo>
                <a:lnTo>
                  <a:pt x="346837" y="2666"/>
                </a:lnTo>
                <a:lnTo>
                  <a:pt x="324104" y="634"/>
                </a:lnTo>
                <a:lnTo>
                  <a:pt x="3014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4338828" y="3066160"/>
            <a:ext cx="4099560" cy="2825115"/>
            <a:chOff x="4338828" y="3066160"/>
            <a:chExt cx="4099560" cy="2825115"/>
          </a:xfrm>
        </p:grpSpPr>
        <p:sp>
          <p:nvSpPr>
            <p:cNvPr id="43" name="object 43"/>
            <p:cNvSpPr/>
            <p:nvPr/>
          </p:nvSpPr>
          <p:spPr>
            <a:xfrm>
              <a:off x="4338828" y="3066160"/>
              <a:ext cx="4099560" cy="2825115"/>
            </a:xfrm>
            <a:custGeom>
              <a:avLst/>
              <a:gdLst/>
              <a:ahLst/>
              <a:cxnLst/>
              <a:rect l="l" t="t" r="r" b="b"/>
              <a:pathLst>
                <a:path w="4099559" h="2825115">
                  <a:moveTo>
                    <a:pt x="606425" y="29210"/>
                  </a:moveTo>
                  <a:lnTo>
                    <a:pt x="487934" y="66421"/>
                  </a:lnTo>
                  <a:lnTo>
                    <a:pt x="441071" y="98806"/>
                  </a:lnTo>
                  <a:lnTo>
                    <a:pt x="395859" y="131699"/>
                  </a:lnTo>
                  <a:lnTo>
                    <a:pt x="352933" y="165481"/>
                  </a:lnTo>
                  <a:lnTo>
                    <a:pt x="312420" y="200533"/>
                  </a:lnTo>
                  <a:lnTo>
                    <a:pt x="274574" y="237490"/>
                  </a:lnTo>
                  <a:lnTo>
                    <a:pt x="239776" y="277114"/>
                  </a:lnTo>
                  <a:lnTo>
                    <a:pt x="208407" y="319786"/>
                  </a:lnTo>
                  <a:lnTo>
                    <a:pt x="180594" y="366014"/>
                  </a:lnTo>
                  <a:lnTo>
                    <a:pt x="156718" y="416306"/>
                  </a:lnTo>
                  <a:lnTo>
                    <a:pt x="137287" y="471043"/>
                  </a:lnTo>
                  <a:lnTo>
                    <a:pt x="122301" y="530745"/>
                  </a:lnTo>
                  <a:lnTo>
                    <a:pt x="112268" y="595884"/>
                  </a:lnTo>
                  <a:lnTo>
                    <a:pt x="107315" y="666877"/>
                  </a:lnTo>
                  <a:lnTo>
                    <a:pt x="106680" y="704850"/>
                  </a:lnTo>
                  <a:lnTo>
                    <a:pt x="107569" y="744474"/>
                  </a:lnTo>
                  <a:lnTo>
                    <a:pt x="109728" y="784860"/>
                  </a:lnTo>
                  <a:lnTo>
                    <a:pt x="113284" y="824992"/>
                  </a:lnTo>
                  <a:lnTo>
                    <a:pt x="118110" y="864997"/>
                  </a:lnTo>
                  <a:lnTo>
                    <a:pt x="124079" y="904621"/>
                  </a:lnTo>
                  <a:lnTo>
                    <a:pt x="131191" y="943991"/>
                  </a:lnTo>
                  <a:lnTo>
                    <a:pt x="139446" y="982853"/>
                  </a:lnTo>
                  <a:lnTo>
                    <a:pt x="148590" y="1021461"/>
                  </a:lnTo>
                  <a:lnTo>
                    <a:pt x="158623" y="1059307"/>
                  </a:lnTo>
                  <a:lnTo>
                    <a:pt x="169418" y="1096645"/>
                  </a:lnTo>
                  <a:lnTo>
                    <a:pt x="180975" y="1133475"/>
                  </a:lnTo>
                  <a:lnTo>
                    <a:pt x="205994" y="1204722"/>
                  </a:lnTo>
                  <a:lnTo>
                    <a:pt x="229298" y="1264056"/>
                  </a:lnTo>
                  <a:lnTo>
                    <a:pt x="209677" y="1312164"/>
                  </a:lnTo>
                  <a:lnTo>
                    <a:pt x="190627" y="1360043"/>
                  </a:lnTo>
                  <a:lnTo>
                    <a:pt x="172212" y="1407414"/>
                  </a:lnTo>
                  <a:lnTo>
                    <a:pt x="154559" y="1454277"/>
                  </a:lnTo>
                  <a:lnTo>
                    <a:pt x="137541" y="1500505"/>
                  </a:lnTo>
                  <a:lnTo>
                    <a:pt x="121412" y="1546225"/>
                  </a:lnTo>
                  <a:lnTo>
                    <a:pt x="106045" y="1591310"/>
                  </a:lnTo>
                  <a:lnTo>
                    <a:pt x="91440" y="1635887"/>
                  </a:lnTo>
                  <a:lnTo>
                    <a:pt x="77724" y="1679702"/>
                  </a:lnTo>
                  <a:lnTo>
                    <a:pt x="65151" y="1722882"/>
                  </a:lnTo>
                  <a:lnTo>
                    <a:pt x="53340" y="1765173"/>
                  </a:lnTo>
                  <a:lnTo>
                    <a:pt x="42799" y="1806829"/>
                  </a:lnTo>
                  <a:lnTo>
                    <a:pt x="33147" y="1847723"/>
                  </a:lnTo>
                  <a:lnTo>
                    <a:pt x="24638" y="1887855"/>
                  </a:lnTo>
                  <a:lnTo>
                    <a:pt x="17399" y="1927098"/>
                  </a:lnTo>
                  <a:lnTo>
                    <a:pt x="11303" y="1965452"/>
                  </a:lnTo>
                  <a:lnTo>
                    <a:pt x="2921" y="2039493"/>
                  </a:lnTo>
                  <a:lnTo>
                    <a:pt x="0" y="2109851"/>
                  </a:lnTo>
                  <a:lnTo>
                    <a:pt x="635" y="2143518"/>
                  </a:lnTo>
                  <a:lnTo>
                    <a:pt x="5715" y="2207895"/>
                  </a:lnTo>
                  <a:lnTo>
                    <a:pt x="15875" y="2268855"/>
                  </a:lnTo>
                  <a:lnTo>
                    <a:pt x="30480" y="2326259"/>
                  </a:lnTo>
                  <a:lnTo>
                    <a:pt x="49403" y="2380488"/>
                  </a:lnTo>
                  <a:lnTo>
                    <a:pt x="72263" y="2431923"/>
                  </a:lnTo>
                  <a:lnTo>
                    <a:pt x="98679" y="2480691"/>
                  </a:lnTo>
                  <a:lnTo>
                    <a:pt x="128016" y="2526690"/>
                  </a:lnTo>
                  <a:lnTo>
                    <a:pt x="160401" y="2570645"/>
                  </a:lnTo>
                  <a:lnTo>
                    <a:pt x="194945" y="2612631"/>
                  </a:lnTo>
                  <a:lnTo>
                    <a:pt x="231394" y="2652738"/>
                  </a:lnTo>
                  <a:lnTo>
                    <a:pt x="269748" y="2691536"/>
                  </a:lnTo>
                  <a:lnTo>
                    <a:pt x="309372" y="2729255"/>
                  </a:lnTo>
                  <a:lnTo>
                    <a:pt x="350012" y="2766110"/>
                  </a:lnTo>
                  <a:lnTo>
                    <a:pt x="353225" y="2768943"/>
                  </a:lnTo>
                  <a:lnTo>
                    <a:pt x="330200" y="2795359"/>
                  </a:lnTo>
                  <a:lnTo>
                    <a:pt x="443992" y="2824861"/>
                  </a:lnTo>
                  <a:lnTo>
                    <a:pt x="425729" y="2780461"/>
                  </a:lnTo>
                  <a:lnTo>
                    <a:pt x="399288" y="2716111"/>
                  </a:lnTo>
                  <a:lnTo>
                    <a:pt x="376237" y="2742552"/>
                  </a:lnTo>
                  <a:lnTo>
                    <a:pt x="373507" y="2740164"/>
                  </a:lnTo>
                  <a:lnTo>
                    <a:pt x="333502" y="2703868"/>
                  </a:lnTo>
                  <a:lnTo>
                    <a:pt x="294640" y="2666911"/>
                  </a:lnTo>
                  <a:lnTo>
                    <a:pt x="257429" y="2629128"/>
                  </a:lnTo>
                  <a:lnTo>
                    <a:pt x="221742" y="2589987"/>
                  </a:lnTo>
                  <a:lnTo>
                    <a:pt x="188214" y="2549474"/>
                  </a:lnTo>
                  <a:lnTo>
                    <a:pt x="157353" y="2507361"/>
                  </a:lnTo>
                  <a:lnTo>
                    <a:pt x="129159" y="2463292"/>
                  </a:lnTo>
                  <a:lnTo>
                    <a:pt x="104013" y="2417191"/>
                  </a:lnTo>
                  <a:lnTo>
                    <a:pt x="82296" y="2368296"/>
                  </a:lnTo>
                  <a:lnTo>
                    <a:pt x="64262" y="2316861"/>
                  </a:lnTo>
                  <a:lnTo>
                    <a:pt x="50292" y="2262251"/>
                  </a:lnTo>
                  <a:lnTo>
                    <a:pt x="40640" y="2204339"/>
                  </a:lnTo>
                  <a:lnTo>
                    <a:pt x="35560" y="2142871"/>
                  </a:lnTo>
                  <a:lnTo>
                    <a:pt x="35052" y="2110613"/>
                  </a:lnTo>
                  <a:lnTo>
                    <a:pt x="35814" y="2077212"/>
                  </a:lnTo>
                  <a:lnTo>
                    <a:pt x="41275" y="2007362"/>
                  </a:lnTo>
                  <a:lnTo>
                    <a:pt x="51943" y="1933448"/>
                  </a:lnTo>
                  <a:lnTo>
                    <a:pt x="58928" y="1895094"/>
                  </a:lnTo>
                  <a:lnTo>
                    <a:pt x="67310" y="1855851"/>
                  </a:lnTo>
                  <a:lnTo>
                    <a:pt x="76708" y="1815592"/>
                  </a:lnTo>
                  <a:lnTo>
                    <a:pt x="87249" y="1774571"/>
                  </a:lnTo>
                  <a:lnTo>
                    <a:pt x="98679" y="1732661"/>
                  </a:lnTo>
                  <a:lnTo>
                    <a:pt x="111252" y="1690116"/>
                  </a:lnTo>
                  <a:lnTo>
                    <a:pt x="124714" y="1646682"/>
                  </a:lnTo>
                  <a:lnTo>
                    <a:pt x="139192" y="1602613"/>
                  </a:lnTo>
                  <a:lnTo>
                    <a:pt x="154432" y="1557909"/>
                  </a:lnTo>
                  <a:lnTo>
                    <a:pt x="170434" y="1512570"/>
                  </a:lnTo>
                  <a:lnTo>
                    <a:pt x="187325" y="1466596"/>
                  </a:lnTo>
                  <a:lnTo>
                    <a:pt x="204978" y="1420114"/>
                  </a:lnTo>
                  <a:lnTo>
                    <a:pt x="223266" y="1372997"/>
                  </a:lnTo>
                  <a:lnTo>
                    <a:pt x="242189" y="1325372"/>
                  </a:lnTo>
                  <a:lnTo>
                    <a:pt x="248704" y="1309370"/>
                  </a:lnTo>
                  <a:lnTo>
                    <a:pt x="261112" y="1336929"/>
                  </a:lnTo>
                  <a:lnTo>
                    <a:pt x="275463" y="1367536"/>
                  </a:lnTo>
                  <a:lnTo>
                    <a:pt x="304800" y="1425321"/>
                  </a:lnTo>
                  <a:lnTo>
                    <a:pt x="333756" y="1478280"/>
                  </a:lnTo>
                  <a:lnTo>
                    <a:pt x="361823" y="1525905"/>
                  </a:lnTo>
                  <a:lnTo>
                    <a:pt x="388620" y="1567688"/>
                  </a:lnTo>
                  <a:lnTo>
                    <a:pt x="396684" y="1578457"/>
                  </a:lnTo>
                  <a:lnTo>
                    <a:pt x="368935" y="1600708"/>
                  </a:lnTo>
                  <a:lnTo>
                    <a:pt x="475615" y="1649857"/>
                  </a:lnTo>
                  <a:lnTo>
                    <a:pt x="463219" y="1592072"/>
                  </a:lnTo>
                  <a:lnTo>
                    <a:pt x="450977" y="1534922"/>
                  </a:lnTo>
                  <a:lnTo>
                    <a:pt x="423989" y="1556562"/>
                  </a:lnTo>
                  <a:lnTo>
                    <a:pt x="417957" y="1548511"/>
                  </a:lnTo>
                  <a:lnTo>
                    <a:pt x="405130" y="1528953"/>
                  </a:lnTo>
                  <a:lnTo>
                    <a:pt x="378206" y="1485265"/>
                  </a:lnTo>
                  <a:lnTo>
                    <a:pt x="350139" y="1435989"/>
                  </a:lnTo>
                  <a:lnTo>
                    <a:pt x="321564" y="1381506"/>
                  </a:lnTo>
                  <a:lnTo>
                    <a:pt x="293116" y="1322578"/>
                  </a:lnTo>
                  <a:lnTo>
                    <a:pt x="267258" y="1264056"/>
                  </a:lnTo>
                  <a:lnTo>
                    <a:pt x="281813" y="1228979"/>
                  </a:lnTo>
                  <a:lnTo>
                    <a:pt x="323596" y="1130808"/>
                  </a:lnTo>
                  <a:lnTo>
                    <a:pt x="367157" y="1031367"/>
                  </a:lnTo>
                  <a:lnTo>
                    <a:pt x="411988" y="930783"/>
                  </a:lnTo>
                  <a:lnTo>
                    <a:pt x="457962" y="829564"/>
                  </a:lnTo>
                  <a:lnTo>
                    <a:pt x="551561" y="625475"/>
                  </a:lnTo>
                  <a:lnTo>
                    <a:pt x="519811" y="610743"/>
                  </a:lnTo>
                  <a:lnTo>
                    <a:pt x="426085" y="814959"/>
                  </a:lnTo>
                  <a:lnTo>
                    <a:pt x="380111" y="916305"/>
                  </a:lnTo>
                  <a:lnTo>
                    <a:pt x="335026" y="1017143"/>
                  </a:lnTo>
                  <a:lnTo>
                    <a:pt x="291465" y="1116711"/>
                  </a:lnTo>
                  <a:lnTo>
                    <a:pt x="249682" y="1215263"/>
                  </a:lnTo>
                  <a:lnTo>
                    <a:pt x="248589" y="1217866"/>
                  </a:lnTo>
                  <a:lnTo>
                    <a:pt x="238887" y="1192784"/>
                  </a:lnTo>
                  <a:lnTo>
                    <a:pt x="214376" y="1122934"/>
                  </a:lnTo>
                  <a:lnTo>
                    <a:pt x="192532" y="1050290"/>
                  </a:lnTo>
                  <a:lnTo>
                    <a:pt x="182753" y="1013333"/>
                  </a:lnTo>
                  <a:lnTo>
                    <a:pt x="173736" y="975741"/>
                  </a:lnTo>
                  <a:lnTo>
                    <a:pt x="165735" y="937768"/>
                  </a:lnTo>
                  <a:lnTo>
                    <a:pt x="158750" y="899414"/>
                  </a:lnTo>
                  <a:lnTo>
                    <a:pt x="152908" y="860806"/>
                  </a:lnTo>
                  <a:lnTo>
                    <a:pt x="148209" y="821944"/>
                  </a:lnTo>
                  <a:lnTo>
                    <a:pt x="144780" y="782828"/>
                  </a:lnTo>
                  <a:lnTo>
                    <a:pt x="142621" y="743585"/>
                  </a:lnTo>
                  <a:lnTo>
                    <a:pt x="141732" y="705358"/>
                  </a:lnTo>
                  <a:lnTo>
                    <a:pt x="142240" y="668655"/>
                  </a:lnTo>
                  <a:lnTo>
                    <a:pt x="147066" y="600583"/>
                  </a:lnTo>
                  <a:lnTo>
                    <a:pt x="156591" y="538353"/>
                  </a:lnTo>
                  <a:lnTo>
                    <a:pt x="170561" y="481965"/>
                  </a:lnTo>
                  <a:lnTo>
                    <a:pt x="188849" y="430530"/>
                  </a:lnTo>
                  <a:lnTo>
                    <a:pt x="211074" y="383286"/>
                  </a:lnTo>
                  <a:lnTo>
                    <a:pt x="236982" y="339979"/>
                  </a:lnTo>
                  <a:lnTo>
                    <a:pt x="266573" y="299720"/>
                  </a:lnTo>
                  <a:lnTo>
                    <a:pt x="299466" y="262255"/>
                  </a:lnTo>
                  <a:lnTo>
                    <a:pt x="335661" y="226695"/>
                  </a:lnTo>
                  <a:lnTo>
                    <a:pt x="374777" y="192786"/>
                  </a:lnTo>
                  <a:lnTo>
                    <a:pt x="416687" y="160020"/>
                  </a:lnTo>
                  <a:lnTo>
                    <a:pt x="461010" y="127762"/>
                  </a:lnTo>
                  <a:lnTo>
                    <a:pt x="507619" y="95504"/>
                  </a:lnTo>
                  <a:lnTo>
                    <a:pt x="606425" y="29210"/>
                  </a:lnTo>
                  <a:close/>
                </a:path>
                <a:path w="4099559" h="2825115">
                  <a:moveTo>
                    <a:pt x="1862836" y="251587"/>
                  </a:moveTo>
                  <a:lnTo>
                    <a:pt x="1827911" y="250063"/>
                  </a:lnTo>
                  <a:lnTo>
                    <a:pt x="1769668" y="1506562"/>
                  </a:lnTo>
                  <a:lnTo>
                    <a:pt x="1734693" y="1504950"/>
                  </a:lnTo>
                  <a:lnTo>
                    <a:pt x="1782318" y="1612392"/>
                  </a:lnTo>
                  <a:lnTo>
                    <a:pt x="1830832" y="1525651"/>
                  </a:lnTo>
                  <a:lnTo>
                    <a:pt x="1839722" y="1509776"/>
                  </a:lnTo>
                  <a:lnTo>
                    <a:pt x="1804708" y="1508175"/>
                  </a:lnTo>
                  <a:lnTo>
                    <a:pt x="1862836" y="251587"/>
                  </a:lnTo>
                  <a:close/>
                </a:path>
                <a:path w="4099559" h="2825115">
                  <a:moveTo>
                    <a:pt x="3948557" y="1479169"/>
                  </a:moveTo>
                  <a:lnTo>
                    <a:pt x="3913708" y="1475486"/>
                  </a:lnTo>
                  <a:lnTo>
                    <a:pt x="3920998" y="1402207"/>
                  </a:lnTo>
                  <a:lnTo>
                    <a:pt x="3928491" y="1314196"/>
                  </a:lnTo>
                  <a:lnTo>
                    <a:pt x="3931412" y="1270381"/>
                  </a:lnTo>
                  <a:lnTo>
                    <a:pt x="3933825" y="1226820"/>
                  </a:lnTo>
                  <a:lnTo>
                    <a:pt x="3935476" y="1183767"/>
                  </a:lnTo>
                  <a:lnTo>
                    <a:pt x="3936365" y="1140968"/>
                  </a:lnTo>
                  <a:lnTo>
                    <a:pt x="3936365" y="1098550"/>
                  </a:lnTo>
                  <a:lnTo>
                    <a:pt x="3935476" y="1056640"/>
                  </a:lnTo>
                  <a:lnTo>
                    <a:pt x="3933571" y="1015238"/>
                  </a:lnTo>
                  <a:lnTo>
                    <a:pt x="3930523" y="974471"/>
                  </a:lnTo>
                  <a:lnTo>
                    <a:pt x="3926205" y="934085"/>
                  </a:lnTo>
                  <a:lnTo>
                    <a:pt x="3920617" y="894461"/>
                  </a:lnTo>
                  <a:lnTo>
                    <a:pt x="3913632" y="855599"/>
                  </a:lnTo>
                  <a:lnTo>
                    <a:pt x="3905377" y="817499"/>
                  </a:lnTo>
                  <a:lnTo>
                    <a:pt x="3895852" y="779907"/>
                  </a:lnTo>
                  <a:lnTo>
                    <a:pt x="3885311" y="743077"/>
                  </a:lnTo>
                  <a:lnTo>
                    <a:pt x="3861054" y="671195"/>
                  </a:lnTo>
                  <a:lnTo>
                    <a:pt x="3833368" y="601218"/>
                  </a:lnTo>
                  <a:lnTo>
                    <a:pt x="3803015" y="532892"/>
                  </a:lnTo>
                  <a:lnTo>
                    <a:pt x="3770630" y="465836"/>
                  </a:lnTo>
                  <a:lnTo>
                    <a:pt x="3737102" y="399669"/>
                  </a:lnTo>
                  <a:lnTo>
                    <a:pt x="3702812" y="334137"/>
                  </a:lnTo>
                  <a:lnTo>
                    <a:pt x="3671824" y="350393"/>
                  </a:lnTo>
                  <a:lnTo>
                    <a:pt x="3705987" y="415925"/>
                  </a:lnTo>
                  <a:lnTo>
                    <a:pt x="3739388" y="481711"/>
                  </a:lnTo>
                  <a:lnTo>
                    <a:pt x="3771392" y="548132"/>
                  </a:lnTo>
                  <a:lnTo>
                    <a:pt x="3801237" y="615188"/>
                  </a:lnTo>
                  <a:lnTo>
                    <a:pt x="3828288" y="683768"/>
                  </a:lnTo>
                  <a:lnTo>
                    <a:pt x="3851910" y="753872"/>
                  </a:lnTo>
                  <a:lnTo>
                    <a:pt x="3871341" y="826008"/>
                  </a:lnTo>
                  <a:lnTo>
                    <a:pt x="3886073" y="900684"/>
                  </a:lnTo>
                  <a:lnTo>
                    <a:pt x="3891534" y="939038"/>
                  </a:lnTo>
                  <a:lnTo>
                    <a:pt x="3895598" y="978027"/>
                  </a:lnTo>
                  <a:lnTo>
                    <a:pt x="3898646" y="1017905"/>
                  </a:lnTo>
                  <a:lnTo>
                    <a:pt x="3900551" y="1058291"/>
                  </a:lnTo>
                  <a:lnTo>
                    <a:pt x="3901287" y="1098550"/>
                  </a:lnTo>
                  <a:lnTo>
                    <a:pt x="3901313" y="1140968"/>
                  </a:lnTo>
                  <a:lnTo>
                    <a:pt x="3900424" y="1182878"/>
                  </a:lnTo>
                  <a:lnTo>
                    <a:pt x="3898773" y="1225550"/>
                  </a:lnTo>
                  <a:lnTo>
                    <a:pt x="3896360" y="1268476"/>
                  </a:lnTo>
                  <a:lnTo>
                    <a:pt x="3893439" y="1311783"/>
                  </a:lnTo>
                  <a:lnTo>
                    <a:pt x="3886073" y="1399286"/>
                  </a:lnTo>
                  <a:lnTo>
                    <a:pt x="3878808" y="1471803"/>
                  </a:lnTo>
                  <a:lnTo>
                    <a:pt x="3844036" y="1468120"/>
                  </a:lnTo>
                  <a:lnTo>
                    <a:pt x="3885311" y="1578229"/>
                  </a:lnTo>
                  <a:lnTo>
                    <a:pt x="3939794" y="1492885"/>
                  </a:lnTo>
                  <a:lnTo>
                    <a:pt x="3948557" y="1479169"/>
                  </a:lnTo>
                  <a:close/>
                </a:path>
                <a:path w="4099559" h="2825115">
                  <a:moveTo>
                    <a:pt x="4099433" y="819023"/>
                  </a:moveTo>
                  <a:lnTo>
                    <a:pt x="4097655" y="774192"/>
                  </a:lnTo>
                  <a:lnTo>
                    <a:pt x="4094099" y="729869"/>
                  </a:lnTo>
                  <a:lnTo>
                    <a:pt x="4088384" y="686181"/>
                  </a:lnTo>
                  <a:lnTo>
                    <a:pt x="4080256" y="643001"/>
                  </a:lnTo>
                  <a:lnTo>
                    <a:pt x="4069715" y="600583"/>
                  </a:lnTo>
                  <a:lnTo>
                    <a:pt x="4056634" y="558800"/>
                  </a:lnTo>
                  <a:lnTo>
                    <a:pt x="4041013" y="517779"/>
                  </a:lnTo>
                  <a:lnTo>
                    <a:pt x="4023233" y="477659"/>
                  </a:lnTo>
                  <a:lnTo>
                    <a:pt x="4003421" y="438277"/>
                  </a:lnTo>
                  <a:lnTo>
                    <a:pt x="3981577" y="399669"/>
                  </a:lnTo>
                  <a:lnTo>
                    <a:pt x="3958082" y="361569"/>
                  </a:lnTo>
                  <a:lnTo>
                    <a:pt x="3933190" y="324104"/>
                  </a:lnTo>
                  <a:lnTo>
                    <a:pt x="3906647" y="287020"/>
                  </a:lnTo>
                  <a:lnTo>
                    <a:pt x="3878961" y="250444"/>
                  </a:lnTo>
                  <a:lnTo>
                    <a:pt x="3850132" y="214249"/>
                  </a:lnTo>
                  <a:lnTo>
                    <a:pt x="3820414" y="178435"/>
                  </a:lnTo>
                  <a:lnTo>
                    <a:pt x="3790061" y="143002"/>
                  </a:lnTo>
                  <a:lnTo>
                    <a:pt x="3758946" y="107696"/>
                  </a:lnTo>
                  <a:lnTo>
                    <a:pt x="3727450" y="72644"/>
                  </a:lnTo>
                  <a:lnTo>
                    <a:pt x="3663696" y="2794"/>
                  </a:lnTo>
                  <a:lnTo>
                    <a:pt x="3637788" y="26416"/>
                  </a:lnTo>
                  <a:lnTo>
                    <a:pt x="3701542" y="96266"/>
                  </a:lnTo>
                  <a:lnTo>
                    <a:pt x="3732911" y="131064"/>
                  </a:lnTo>
                  <a:lnTo>
                    <a:pt x="3763645" y="166116"/>
                  </a:lnTo>
                  <a:lnTo>
                    <a:pt x="3793871" y="201295"/>
                  </a:lnTo>
                  <a:lnTo>
                    <a:pt x="3823208" y="236728"/>
                  </a:lnTo>
                  <a:lnTo>
                    <a:pt x="3851529" y="272288"/>
                  </a:lnTo>
                  <a:lnTo>
                    <a:pt x="3878707" y="308229"/>
                  </a:lnTo>
                  <a:lnTo>
                    <a:pt x="3904615" y="344424"/>
                  </a:lnTo>
                  <a:lnTo>
                    <a:pt x="3928999" y="381000"/>
                  </a:lnTo>
                  <a:lnTo>
                    <a:pt x="3951732" y="418084"/>
                  </a:lnTo>
                  <a:lnTo>
                    <a:pt x="3972814" y="455422"/>
                  </a:lnTo>
                  <a:lnTo>
                    <a:pt x="3991864" y="493395"/>
                  </a:lnTo>
                  <a:lnTo>
                    <a:pt x="4009009" y="532003"/>
                  </a:lnTo>
                  <a:lnTo>
                    <a:pt x="4023614" y="570865"/>
                  </a:lnTo>
                  <a:lnTo>
                    <a:pt x="4036060" y="610489"/>
                  </a:lnTo>
                  <a:lnTo>
                    <a:pt x="4046093" y="651002"/>
                  </a:lnTo>
                  <a:lnTo>
                    <a:pt x="4053840" y="692277"/>
                  </a:lnTo>
                  <a:lnTo>
                    <a:pt x="4059301" y="734441"/>
                  </a:lnTo>
                  <a:lnTo>
                    <a:pt x="4062730" y="777113"/>
                  </a:lnTo>
                  <a:lnTo>
                    <a:pt x="4064317" y="819023"/>
                  </a:lnTo>
                  <a:lnTo>
                    <a:pt x="4064241" y="864489"/>
                  </a:lnTo>
                  <a:lnTo>
                    <a:pt x="4062603" y="908939"/>
                  </a:lnTo>
                  <a:lnTo>
                    <a:pt x="4059555" y="954024"/>
                  </a:lnTo>
                  <a:lnTo>
                    <a:pt x="4055110" y="999490"/>
                  </a:lnTo>
                  <a:lnTo>
                    <a:pt x="4049649" y="1045464"/>
                  </a:lnTo>
                  <a:lnTo>
                    <a:pt x="4043299" y="1091692"/>
                  </a:lnTo>
                  <a:lnTo>
                    <a:pt x="4035933" y="1138174"/>
                  </a:lnTo>
                  <a:lnTo>
                    <a:pt x="4028059" y="1185037"/>
                  </a:lnTo>
                  <a:lnTo>
                    <a:pt x="4021251" y="1223175"/>
                  </a:lnTo>
                  <a:lnTo>
                    <a:pt x="3986784" y="1216787"/>
                  </a:lnTo>
                  <a:lnTo>
                    <a:pt x="4019296" y="1329817"/>
                  </a:lnTo>
                  <a:lnTo>
                    <a:pt x="4082123" y="1246759"/>
                  </a:lnTo>
                  <a:lnTo>
                    <a:pt x="4090289" y="1235964"/>
                  </a:lnTo>
                  <a:lnTo>
                    <a:pt x="4055656" y="1229550"/>
                  </a:lnTo>
                  <a:lnTo>
                    <a:pt x="4062603" y="1190879"/>
                  </a:lnTo>
                  <a:lnTo>
                    <a:pt x="4070604" y="1143635"/>
                  </a:lnTo>
                  <a:lnTo>
                    <a:pt x="4077970" y="1096518"/>
                  </a:lnTo>
                  <a:lnTo>
                    <a:pt x="4084447" y="1049528"/>
                  </a:lnTo>
                  <a:lnTo>
                    <a:pt x="4090035" y="1002792"/>
                  </a:lnTo>
                  <a:lnTo>
                    <a:pt x="4094480" y="956437"/>
                  </a:lnTo>
                  <a:lnTo>
                    <a:pt x="4097655" y="910209"/>
                  </a:lnTo>
                  <a:lnTo>
                    <a:pt x="4099306" y="864489"/>
                  </a:lnTo>
                  <a:lnTo>
                    <a:pt x="4099433" y="819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78324" y="3549395"/>
              <a:ext cx="2443480" cy="368935"/>
            </a:xfrm>
            <a:custGeom>
              <a:avLst/>
              <a:gdLst/>
              <a:ahLst/>
              <a:cxnLst/>
              <a:rect l="l" t="t" r="r" b="b"/>
              <a:pathLst>
                <a:path w="2443479" h="368935">
                  <a:moveTo>
                    <a:pt x="2442972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442972" y="368807"/>
                  </a:lnTo>
                  <a:lnTo>
                    <a:pt x="2442972" y="0"/>
                  </a:lnTo>
                  <a:close/>
                </a:path>
              </a:pathLst>
            </a:custGeom>
            <a:solidFill>
              <a:srgbClr val="FFFFFF">
                <a:alpha val="8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45668" y="1492123"/>
            <a:ext cx="35134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800" spc="-55" dirty="0">
                <a:latin typeface="Calibri Light"/>
                <a:cs typeface="Calibri Light"/>
              </a:rPr>
              <a:t>Two</a:t>
            </a:r>
            <a:r>
              <a:rPr sz="2800" spc="-25" dirty="0">
                <a:latin typeface="Calibri Light"/>
                <a:cs typeface="Calibri Light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main</a:t>
            </a:r>
            <a:r>
              <a:rPr sz="2800" spc="-2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motivations: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70075" y="4049979"/>
            <a:ext cx="1991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User-generated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Request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60035" y="3523488"/>
            <a:ext cx="3528060" cy="410209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450"/>
              </a:spcBef>
            </a:pPr>
            <a:r>
              <a:rPr sz="1800" spc="-15" dirty="0">
                <a:latin typeface="Calibri"/>
                <a:cs typeface="Calibri"/>
              </a:rPr>
              <a:t>Payment: </a:t>
            </a:r>
            <a:r>
              <a:rPr sz="1800" spc="-10" dirty="0">
                <a:latin typeface="Calibri"/>
                <a:cs typeface="Calibri"/>
              </a:rPr>
              <a:t>Credit</a:t>
            </a:r>
            <a:r>
              <a:rPr sz="1800" spc="-5" dirty="0">
                <a:latin typeface="Calibri"/>
                <a:cs typeface="Calibri"/>
              </a:rPr>
              <a:t> Card,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7158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65" dirty="0"/>
              <a:t>Vector</a:t>
            </a:r>
            <a:r>
              <a:rPr sz="4100" spc="-150" dirty="0"/>
              <a:t> </a:t>
            </a:r>
            <a:r>
              <a:rPr sz="4100" spc="-30" dirty="0"/>
              <a:t>clocks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645668" y="1493646"/>
            <a:ext cx="59601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Dynamo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uses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40" dirty="0">
                <a:latin typeface="Calibri Light"/>
                <a:cs typeface="Calibri Light"/>
              </a:rPr>
              <a:t>Vector</a:t>
            </a:r>
            <a:r>
              <a:rPr sz="2700" spc="-8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Clocks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for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versioning</a:t>
            </a:r>
            <a:endParaRPr sz="27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01011" y="2429255"/>
            <a:ext cx="5070475" cy="3472179"/>
            <a:chOff x="2001011" y="2429255"/>
            <a:chExt cx="5070475" cy="34721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7372" y="2429255"/>
              <a:ext cx="2324100" cy="457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372" y="3429000"/>
              <a:ext cx="2324100" cy="45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1011" y="4428744"/>
              <a:ext cx="2324100" cy="457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57220" y="2887217"/>
              <a:ext cx="1400810" cy="1543050"/>
            </a:xfrm>
            <a:custGeom>
              <a:avLst/>
              <a:gdLst/>
              <a:ahLst/>
              <a:cxnLst/>
              <a:rect l="l" t="t" r="r" b="b"/>
              <a:pathLst>
                <a:path w="1400810" h="1543050">
                  <a:moveTo>
                    <a:pt x="1372997" y="1000506"/>
                  </a:moveTo>
                  <a:lnTo>
                    <a:pt x="1353312" y="998982"/>
                  </a:lnTo>
                  <a:lnTo>
                    <a:pt x="1352334" y="1011174"/>
                  </a:lnTo>
                  <a:lnTo>
                    <a:pt x="1352194" y="1011809"/>
                  </a:lnTo>
                  <a:lnTo>
                    <a:pt x="1331341" y="1057402"/>
                  </a:lnTo>
                  <a:lnTo>
                    <a:pt x="1298194" y="1092073"/>
                  </a:lnTo>
                  <a:lnTo>
                    <a:pt x="1251204" y="1125982"/>
                  </a:lnTo>
                  <a:lnTo>
                    <a:pt x="1213231" y="1147318"/>
                  </a:lnTo>
                  <a:lnTo>
                    <a:pt x="1170432" y="1167638"/>
                  </a:lnTo>
                  <a:lnTo>
                    <a:pt x="1123188" y="1186434"/>
                  </a:lnTo>
                  <a:lnTo>
                    <a:pt x="1072261" y="1203706"/>
                  </a:lnTo>
                  <a:lnTo>
                    <a:pt x="1018032" y="1219073"/>
                  </a:lnTo>
                  <a:lnTo>
                    <a:pt x="961136" y="1232281"/>
                  </a:lnTo>
                  <a:lnTo>
                    <a:pt x="901954" y="1243330"/>
                  </a:lnTo>
                  <a:lnTo>
                    <a:pt x="840994" y="1251966"/>
                  </a:lnTo>
                  <a:lnTo>
                    <a:pt x="778891" y="1257808"/>
                  </a:lnTo>
                  <a:lnTo>
                    <a:pt x="715899" y="1260983"/>
                  </a:lnTo>
                  <a:lnTo>
                    <a:pt x="652526" y="1261745"/>
                  </a:lnTo>
                  <a:lnTo>
                    <a:pt x="620649" y="1262888"/>
                  </a:lnTo>
                  <a:lnTo>
                    <a:pt x="557022" y="1267460"/>
                  </a:lnTo>
                  <a:lnTo>
                    <a:pt x="494665" y="1274826"/>
                  </a:lnTo>
                  <a:lnTo>
                    <a:pt x="433578" y="1284732"/>
                  </a:lnTo>
                  <a:lnTo>
                    <a:pt x="374650" y="1297178"/>
                  </a:lnTo>
                  <a:lnTo>
                    <a:pt x="318008" y="1311783"/>
                  </a:lnTo>
                  <a:lnTo>
                    <a:pt x="264541" y="1328420"/>
                  </a:lnTo>
                  <a:lnTo>
                    <a:pt x="214376" y="1346835"/>
                  </a:lnTo>
                  <a:lnTo>
                    <a:pt x="168135" y="1366901"/>
                  </a:lnTo>
                  <a:lnTo>
                    <a:pt x="126365" y="1388364"/>
                  </a:lnTo>
                  <a:lnTo>
                    <a:pt x="89535" y="1411224"/>
                  </a:lnTo>
                  <a:lnTo>
                    <a:pt x="57912" y="1435227"/>
                  </a:lnTo>
                  <a:lnTo>
                    <a:pt x="32258" y="1460373"/>
                  </a:lnTo>
                  <a:lnTo>
                    <a:pt x="31623" y="1461008"/>
                  </a:lnTo>
                  <a:lnTo>
                    <a:pt x="30607" y="1462532"/>
                  </a:lnTo>
                  <a:lnTo>
                    <a:pt x="27139" y="1469034"/>
                  </a:lnTo>
                  <a:lnTo>
                    <a:pt x="0" y="1457706"/>
                  </a:lnTo>
                  <a:lnTo>
                    <a:pt x="5842" y="1542669"/>
                  </a:lnTo>
                  <a:lnTo>
                    <a:pt x="68287" y="1488821"/>
                  </a:lnTo>
                  <a:lnTo>
                    <a:pt x="70358" y="1487043"/>
                  </a:lnTo>
                  <a:lnTo>
                    <a:pt x="45542" y="1476705"/>
                  </a:lnTo>
                  <a:lnTo>
                    <a:pt x="46951" y="1474089"/>
                  </a:lnTo>
                  <a:lnTo>
                    <a:pt x="47599" y="1472907"/>
                  </a:lnTo>
                  <a:lnTo>
                    <a:pt x="84582" y="1439164"/>
                  </a:lnTo>
                  <a:lnTo>
                    <a:pt x="117335" y="1416685"/>
                  </a:lnTo>
                  <a:lnTo>
                    <a:pt x="155435" y="1395222"/>
                  </a:lnTo>
                  <a:lnTo>
                    <a:pt x="198374" y="1374902"/>
                  </a:lnTo>
                  <a:lnTo>
                    <a:pt x="245491" y="1356106"/>
                  </a:lnTo>
                  <a:lnTo>
                    <a:pt x="296545" y="1338834"/>
                  </a:lnTo>
                  <a:lnTo>
                    <a:pt x="350774" y="1323467"/>
                  </a:lnTo>
                  <a:lnTo>
                    <a:pt x="407670" y="1310132"/>
                  </a:lnTo>
                  <a:lnTo>
                    <a:pt x="466979" y="1299083"/>
                  </a:lnTo>
                  <a:lnTo>
                    <a:pt x="527812" y="1290447"/>
                  </a:lnTo>
                  <a:lnTo>
                    <a:pt x="589915" y="1284478"/>
                  </a:lnTo>
                  <a:lnTo>
                    <a:pt x="652780" y="1281430"/>
                  </a:lnTo>
                  <a:lnTo>
                    <a:pt x="716661" y="1280668"/>
                  </a:lnTo>
                  <a:lnTo>
                    <a:pt x="748665" y="1279525"/>
                  </a:lnTo>
                  <a:lnTo>
                    <a:pt x="812165" y="1274953"/>
                  </a:lnTo>
                  <a:lnTo>
                    <a:pt x="874649" y="1267587"/>
                  </a:lnTo>
                  <a:lnTo>
                    <a:pt x="935609" y="1257554"/>
                  </a:lnTo>
                  <a:lnTo>
                    <a:pt x="994664" y="1245235"/>
                  </a:lnTo>
                  <a:lnTo>
                    <a:pt x="1051179" y="1230630"/>
                  </a:lnTo>
                  <a:lnTo>
                    <a:pt x="1104773" y="1213993"/>
                  </a:lnTo>
                  <a:lnTo>
                    <a:pt x="1154938" y="1195451"/>
                  </a:lnTo>
                  <a:lnTo>
                    <a:pt x="1201166" y="1175385"/>
                  </a:lnTo>
                  <a:lnTo>
                    <a:pt x="1242949" y="1153795"/>
                  </a:lnTo>
                  <a:lnTo>
                    <a:pt x="1279906" y="1130808"/>
                  </a:lnTo>
                  <a:lnTo>
                    <a:pt x="1311529" y="1106678"/>
                  </a:lnTo>
                  <a:lnTo>
                    <a:pt x="1347851" y="1068324"/>
                  </a:lnTo>
                  <a:lnTo>
                    <a:pt x="1368933" y="1027430"/>
                  </a:lnTo>
                  <a:lnTo>
                    <a:pt x="1372311" y="1010285"/>
                  </a:lnTo>
                  <a:lnTo>
                    <a:pt x="1372997" y="1000506"/>
                  </a:lnTo>
                  <a:close/>
                </a:path>
                <a:path w="1400810" h="1543050">
                  <a:moveTo>
                    <a:pt x="1372997" y="272288"/>
                  </a:moveTo>
                  <a:lnTo>
                    <a:pt x="1372870" y="272796"/>
                  </a:lnTo>
                  <a:lnTo>
                    <a:pt x="1372997" y="272288"/>
                  </a:lnTo>
                  <a:close/>
                </a:path>
                <a:path w="1400810" h="1543050">
                  <a:moveTo>
                    <a:pt x="1400302" y="468376"/>
                  </a:moveTo>
                  <a:lnTo>
                    <a:pt x="1372146" y="468376"/>
                  </a:lnTo>
                  <a:lnTo>
                    <a:pt x="1372108" y="481076"/>
                  </a:lnTo>
                  <a:lnTo>
                    <a:pt x="1372362" y="357378"/>
                  </a:lnTo>
                  <a:lnTo>
                    <a:pt x="1372489" y="322580"/>
                  </a:lnTo>
                  <a:lnTo>
                    <a:pt x="1372616" y="308229"/>
                  </a:lnTo>
                  <a:lnTo>
                    <a:pt x="1372743" y="278765"/>
                  </a:lnTo>
                  <a:lnTo>
                    <a:pt x="1372870" y="274701"/>
                  </a:lnTo>
                  <a:lnTo>
                    <a:pt x="1372870" y="272796"/>
                  </a:lnTo>
                  <a:lnTo>
                    <a:pt x="1373073" y="271145"/>
                  </a:lnTo>
                  <a:lnTo>
                    <a:pt x="1373124" y="268732"/>
                  </a:lnTo>
                  <a:lnTo>
                    <a:pt x="1372997" y="266446"/>
                  </a:lnTo>
                  <a:lnTo>
                    <a:pt x="1373124" y="262890"/>
                  </a:lnTo>
                  <a:lnTo>
                    <a:pt x="1373378" y="222123"/>
                  </a:lnTo>
                  <a:lnTo>
                    <a:pt x="1373505" y="167386"/>
                  </a:lnTo>
                  <a:lnTo>
                    <a:pt x="1373632" y="100076"/>
                  </a:lnTo>
                  <a:lnTo>
                    <a:pt x="1373759" y="0"/>
                  </a:lnTo>
                  <a:lnTo>
                    <a:pt x="1353947" y="0"/>
                  </a:lnTo>
                  <a:lnTo>
                    <a:pt x="1353820" y="99949"/>
                  </a:lnTo>
                  <a:lnTo>
                    <a:pt x="1353693" y="167259"/>
                  </a:lnTo>
                  <a:lnTo>
                    <a:pt x="1353566" y="221996"/>
                  </a:lnTo>
                  <a:lnTo>
                    <a:pt x="1353439" y="242951"/>
                  </a:lnTo>
                  <a:lnTo>
                    <a:pt x="1353312" y="270764"/>
                  </a:lnTo>
                  <a:lnTo>
                    <a:pt x="1353185" y="271145"/>
                  </a:lnTo>
                  <a:lnTo>
                    <a:pt x="1353058" y="273050"/>
                  </a:lnTo>
                  <a:lnTo>
                    <a:pt x="1352931" y="278003"/>
                  </a:lnTo>
                  <a:lnTo>
                    <a:pt x="1352804" y="307848"/>
                  </a:lnTo>
                  <a:lnTo>
                    <a:pt x="1352677" y="322453"/>
                  </a:lnTo>
                  <a:lnTo>
                    <a:pt x="1352550" y="398653"/>
                  </a:lnTo>
                  <a:lnTo>
                    <a:pt x="1352423" y="421005"/>
                  </a:lnTo>
                  <a:lnTo>
                    <a:pt x="1352321" y="468376"/>
                  </a:lnTo>
                  <a:lnTo>
                    <a:pt x="1324102" y="468376"/>
                  </a:lnTo>
                  <a:lnTo>
                    <a:pt x="1362202" y="544576"/>
                  </a:lnTo>
                  <a:lnTo>
                    <a:pt x="1393952" y="481076"/>
                  </a:lnTo>
                  <a:lnTo>
                    <a:pt x="1400302" y="468376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7372" y="5443727"/>
              <a:ext cx="2324100" cy="457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53155" y="4885944"/>
              <a:ext cx="1374775" cy="558165"/>
            </a:xfrm>
            <a:custGeom>
              <a:avLst/>
              <a:gdLst/>
              <a:ahLst/>
              <a:cxnLst/>
              <a:rect l="l" t="t" r="r" b="b"/>
              <a:pathLst>
                <a:path w="1374775" h="558164">
                  <a:moveTo>
                    <a:pt x="1328334" y="491482"/>
                  </a:moveTo>
                  <a:lnTo>
                    <a:pt x="1303528" y="501395"/>
                  </a:lnTo>
                  <a:lnTo>
                    <a:pt x="1367282" y="558037"/>
                  </a:lnTo>
                  <a:lnTo>
                    <a:pt x="1371831" y="503681"/>
                  </a:lnTo>
                  <a:lnTo>
                    <a:pt x="1334896" y="503681"/>
                  </a:lnTo>
                  <a:lnTo>
                    <a:pt x="1328334" y="491482"/>
                  </a:lnTo>
                  <a:close/>
                </a:path>
                <a:path w="1374775" h="558164">
                  <a:moveTo>
                    <a:pt x="1346862" y="484077"/>
                  </a:moveTo>
                  <a:lnTo>
                    <a:pt x="1328334" y="491482"/>
                  </a:lnTo>
                  <a:lnTo>
                    <a:pt x="1334896" y="503681"/>
                  </a:lnTo>
                  <a:lnTo>
                    <a:pt x="1352422" y="494283"/>
                  </a:lnTo>
                  <a:lnTo>
                    <a:pt x="1346862" y="484077"/>
                  </a:lnTo>
                  <a:close/>
                </a:path>
                <a:path w="1374775" h="558164">
                  <a:moveTo>
                    <a:pt x="1374394" y="473074"/>
                  </a:moveTo>
                  <a:lnTo>
                    <a:pt x="1346862" y="484077"/>
                  </a:lnTo>
                  <a:lnTo>
                    <a:pt x="1352422" y="494283"/>
                  </a:lnTo>
                  <a:lnTo>
                    <a:pt x="1334896" y="503681"/>
                  </a:lnTo>
                  <a:lnTo>
                    <a:pt x="1371831" y="503681"/>
                  </a:lnTo>
                  <a:lnTo>
                    <a:pt x="1374394" y="473074"/>
                  </a:lnTo>
                  <a:close/>
                </a:path>
                <a:path w="1374775" h="558164">
                  <a:moveTo>
                    <a:pt x="1325651" y="486494"/>
                  </a:moveTo>
                  <a:lnTo>
                    <a:pt x="1328334" y="491482"/>
                  </a:lnTo>
                  <a:lnTo>
                    <a:pt x="1338802" y="487298"/>
                  </a:lnTo>
                  <a:lnTo>
                    <a:pt x="1326388" y="487298"/>
                  </a:lnTo>
                  <a:lnTo>
                    <a:pt x="1325651" y="486494"/>
                  </a:lnTo>
                  <a:close/>
                </a:path>
                <a:path w="1374775" h="558164">
                  <a:moveTo>
                    <a:pt x="1324991" y="485266"/>
                  </a:moveTo>
                  <a:lnTo>
                    <a:pt x="1325651" y="486494"/>
                  </a:lnTo>
                  <a:lnTo>
                    <a:pt x="1326388" y="487298"/>
                  </a:lnTo>
                  <a:lnTo>
                    <a:pt x="1324991" y="485266"/>
                  </a:lnTo>
                  <a:close/>
                </a:path>
                <a:path w="1374775" h="558164">
                  <a:moveTo>
                    <a:pt x="1343886" y="485266"/>
                  </a:moveTo>
                  <a:lnTo>
                    <a:pt x="1324991" y="485266"/>
                  </a:lnTo>
                  <a:lnTo>
                    <a:pt x="1326388" y="487298"/>
                  </a:lnTo>
                  <a:lnTo>
                    <a:pt x="1338802" y="487298"/>
                  </a:lnTo>
                  <a:lnTo>
                    <a:pt x="1343886" y="485266"/>
                  </a:lnTo>
                  <a:close/>
                </a:path>
                <a:path w="1374775" h="558164">
                  <a:moveTo>
                    <a:pt x="19812" y="0"/>
                  </a:moveTo>
                  <a:lnTo>
                    <a:pt x="0" y="1523"/>
                  </a:lnTo>
                  <a:lnTo>
                    <a:pt x="1143" y="16001"/>
                  </a:lnTo>
                  <a:lnTo>
                    <a:pt x="4191" y="29082"/>
                  </a:lnTo>
                  <a:lnTo>
                    <a:pt x="25145" y="70865"/>
                  </a:lnTo>
                  <a:lnTo>
                    <a:pt x="61468" y="110235"/>
                  </a:lnTo>
                  <a:lnTo>
                    <a:pt x="93091" y="135127"/>
                  </a:lnTo>
                  <a:lnTo>
                    <a:pt x="130047" y="158622"/>
                  </a:lnTo>
                  <a:lnTo>
                    <a:pt x="171831" y="180720"/>
                  </a:lnTo>
                  <a:lnTo>
                    <a:pt x="218185" y="201421"/>
                  </a:lnTo>
                  <a:lnTo>
                    <a:pt x="268351" y="220344"/>
                  </a:lnTo>
                  <a:lnTo>
                    <a:pt x="321818" y="237362"/>
                  </a:lnTo>
                  <a:lnTo>
                    <a:pt x="378332" y="252348"/>
                  </a:lnTo>
                  <a:lnTo>
                    <a:pt x="437388" y="265175"/>
                  </a:lnTo>
                  <a:lnTo>
                    <a:pt x="498474" y="275335"/>
                  </a:lnTo>
                  <a:lnTo>
                    <a:pt x="560832" y="282955"/>
                  </a:lnTo>
                  <a:lnTo>
                    <a:pt x="624458" y="287654"/>
                  </a:lnTo>
                  <a:lnTo>
                    <a:pt x="720217" y="289686"/>
                  </a:lnTo>
                  <a:lnTo>
                    <a:pt x="751713" y="290829"/>
                  </a:lnTo>
                  <a:lnTo>
                    <a:pt x="814323" y="295528"/>
                  </a:lnTo>
                  <a:lnTo>
                    <a:pt x="875919" y="303021"/>
                  </a:lnTo>
                  <a:lnTo>
                    <a:pt x="935990" y="313054"/>
                  </a:lnTo>
                  <a:lnTo>
                    <a:pt x="994156" y="325627"/>
                  </a:lnTo>
                  <a:lnTo>
                    <a:pt x="1049782" y="340359"/>
                  </a:lnTo>
                  <a:lnTo>
                    <a:pt x="1102486" y="357123"/>
                  </a:lnTo>
                  <a:lnTo>
                    <a:pt x="1151635" y="375665"/>
                  </a:lnTo>
                  <a:lnTo>
                    <a:pt x="1196594" y="395731"/>
                  </a:lnTo>
                  <a:lnTo>
                    <a:pt x="1237233" y="417321"/>
                  </a:lnTo>
                  <a:lnTo>
                    <a:pt x="1272667" y="439927"/>
                  </a:lnTo>
                  <a:lnTo>
                    <a:pt x="1315339" y="475233"/>
                  </a:lnTo>
                  <a:lnTo>
                    <a:pt x="1325651" y="486494"/>
                  </a:lnTo>
                  <a:lnTo>
                    <a:pt x="1324991" y="485266"/>
                  </a:lnTo>
                  <a:lnTo>
                    <a:pt x="1343886" y="485266"/>
                  </a:lnTo>
                  <a:lnTo>
                    <a:pt x="1346862" y="484077"/>
                  </a:lnTo>
                  <a:lnTo>
                    <a:pt x="1342390" y="475868"/>
                  </a:lnTo>
                  <a:lnTo>
                    <a:pt x="1342008" y="475106"/>
                  </a:lnTo>
                  <a:lnTo>
                    <a:pt x="1341501" y="474344"/>
                  </a:lnTo>
                  <a:lnTo>
                    <a:pt x="1340993" y="473836"/>
                  </a:lnTo>
                  <a:lnTo>
                    <a:pt x="1328801" y="460882"/>
                  </a:lnTo>
                  <a:lnTo>
                    <a:pt x="1300098" y="435609"/>
                  </a:lnTo>
                  <a:lnTo>
                    <a:pt x="1265808" y="411479"/>
                  </a:lnTo>
                  <a:lnTo>
                    <a:pt x="1226439" y="388746"/>
                  </a:lnTo>
                  <a:lnTo>
                    <a:pt x="1182370" y="367283"/>
                  </a:lnTo>
                  <a:lnTo>
                    <a:pt x="1134236" y="347598"/>
                  </a:lnTo>
                  <a:lnTo>
                    <a:pt x="1082294" y="329564"/>
                  </a:lnTo>
                  <a:lnTo>
                    <a:pt x="1027176" y="313435"/>
                  </a:lnTo>
                  <a:lnTo>
                    <a:pt x="969391" y="299719"/>
                  </a:lnTo>
                  <a:lnTo>
                    <a:pt x="909319" y="288162"/>
                  </a:lnTo>
                  <a:lnTo>
                    <a:pt x="847344" y="279272"/>
                  </a:lnTo>
                  <a:lnTo>
                    <a:pt x="784352" y="273049"/>
                  </a:lnTo>
                  <a:lnTo>
                    <a:pt x="720470" y="269874"/>
                  </a:lnTo>
                  <a:lnTo>
                    <a:pt x="657097" y="268985"/>
                  </a:lnTo>
                  <a:lnTo>
                    <a:pt x="625602" y="267842"/>
                  </a:lnTo>
                  <a:lnTo>
                    <a:pt x="563118" y="263270"/>
                  </a:lnTo>
                  <a:lnTo>
                    <a:pt x="501522" y="255777"/>
                  </a:lnTo>
                  <a:lnTo>
                    <a:pt x="441452" y="245744"/>
                  </a:lnTo>
                  <a:lnTo>
                    <a:pt x="383285" y="233171"/>
                  </a:lnTo>
                  <a:lnTo>
                    <a:pt x="327532" y="218439"/>
                  </a:lnTo>
                  <a:lnTo>
                    <a:pt x="274955" y="201802"/>
                  </a:lnTo>
                  <a:lnTo>
                    <a:pt x="225932" y="183260"/>
                  </a:lnTo>
                  <a:lnTo>
                    <a:pt x="180720" y="163067"/>
                  </a:lnTo>
                  <a:lnTo>
                    <a:pt x="140334" y="141604"/>
                  </a:lnTo>
                  <a:lnTo>
                    <a:pt x="104902" y="119252"/>
                  </a:lnTo>
                  <a:lnTo>
                    <a:pt x="62356" y="84073"/>
                  </a:lnTo>
                  <a:lnTo>
                    <a:pt x="34036" y="48259"/>
                  </a:lnTo>
                  <a:lnTo>
                    <a:pt x="20889" y="13080"/>
                  </a:lnTo>
                  <a:lnTo>
                    <a:pt x="20700" y="13080"/>
                  </a:lnTo>
                  <a:lnTo>
                    <a:pt x="19812" y="0"/>
                  </a:lnTo>
                  <a:close/>
                </a:path>
                <a:path w="1374775" h="558164">
                  <a:moveTo>
                    <a:pt x="20619" y="11887"/>
                  </a:moveTo>
                  <a:lnTo>
                    <a:pt x="20700" y="13080"/>
                  </a:lnTo>
                  <a:lnTo>
                    <a:pt x="20889" y="13080"/>
                  </a:lnTo>
                  <a:lnTo>
                    <a:pt x="20619" y="11887"/>
                  </a:lnTo>
                  <a:close/>
                </a:path>
                <a:path w="1374775" h="558164">
                  <a:moveTo>
                    <a:pt x="20606" y="11683"/>
                  </a:moveTo>
                  <a:lnTo>
                    <a:pt x="20619" y="11887"/>
                  </a:lnTo>
                  <a:lnTo>
                    <a:pt x="20606" y="11683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7260" y="4428744"/>
              <a:ext cx="2324099" cy="457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11040" y="3886199"/>
              <a:ext cx="1409065" cy="1557655"/>
            </a:xfrm>
            <a:custGeom>
              <a:avLst/>
              <a:gdLst/>
              <a:ahLst/>
              <a:cxnLst/>
              <a:rect l="l" t="t" r="r" b="b"/>
              <a:pathLst>
                <a:path w="1409064" h="1557654">
                  <a:moveTo>
                    <a:pt x="1377035" y="470204"/>
                  </a:moveTo>
                  <a:lnTo>
                    <a:pt x="1373251" y="463423"/>
                  </a:lnTo>
                  <a:lnTo>
                    <a:pt x="1372870" y="462661"/>
                  </a:lnTo>
                  <a:lnTo>
                    <a:pt x="1372362" y="462026"/>
                  </a:lnTo>
                  <a:lnTo>
                    <a:pt x="1371727" y="461391"/>
                  </a:lnTo>
                  <a:lnTo>
                    <a:pt x="1359408" y="448691"/>
                  </a:lnTo>
                  <a:lnTo>
                    <a:pt x="1345438" y="436245"/>
                  </a:lnTo>
                  <a:lnTo>
                    <a:pt x="1313180" y="412115"/>
                  </a:lnTo>
                  <a:lnTo>
                    <a:pt x="1275461" y="389382"/>
                  </a:lnTo>
                  <a:lnTo>
                    <a:pt x="1232789" y="367792"/>
                  </a:lnTo>
                  <a:lnTo>
                    <a:pt x="1185418" y="347853"/>
                  </a:lnTo>
                  <a:lnTo>
                    <a:pt x="1134237" y="329311"/>
                  </a:lnTo>
                  <a:lnTo>
                    <a:pt x="1079373" y="312801"/>
                  </a:lnTo>
                  <a:lnTo>
                    <a:pt x="1021588" y="298196"/>
                  </a:lnTo>
                  <a:lnTo>
                    <a:pt x="961263" y="285750"/>
                  </a:lnTo>
                  <a:lnTo>
                    <a:pt x="898779" y="275844"/>
                  </a:lnTo>
                  <a:lnTo>
                    <a:pt x="834771" y="268478"/>
                  </a:lnTo>
                  <a:lnTo>
                    <a:pt x="769874" y="263906"/>
                  </a:lnTo>
                  <a:lnTo>
                    <a:pt x="672211" y="262001"/>
                  </a:lnTo>
                  <a:lnTo>
                    <a:pt x="639953" y="260731"/>
                  </a:lnTo>
                  <a:lnTo>
                    <a:pt x="575945" y="256286"/>
                  </a:lnTo>
                  <a:lnTo>
                    <a:pt x="512826" y="249047"/>
                  </a:lnTo>
                  <a:lnTo>
                    <a:pt x="451231" y="239141"/>
                  </a:lnTo>
                  <a:lnTo>
                    <a:pt x="391795" y="226949"/>
                  </a:lnTo>
                  <a:lnTo>
                    <a:pt x="334899" y="212598"/>
                  </a:lnTo>
                  <a:lnTo>
                    <a:pt x="280924" y="196342"/>
                  </a:lnTo>
                  <a:lnTo>
                    <a:pt x="230759" y="178181"/>
                  </a:lnTo>
                  <a:lnTo>
                    <a:pt x="184531" y="158623"/>
                  </a:lnTo>
                  <a:lnTo>
                    <a:pt x="143002" y="137668"/>
                  </a:lnTo>
                  <a:lnTo>
                    <a:pt x="106680" y="115697"/>
                  </a:lnTo>
                  <a:lnTo>
                    <a:pt x="63246" y="81534"/>
                  </a:lnTo>
                  <a:lnTo>
                    <a:pt x="34290" y="46736"/>
                  </a:lnTo>
                  <a:lnTo>
                    <a:pt x="19812" y="0"/>
                  </a:lnTo>
                  <a:lnTo>
                    <a:pt x="0" y="1524"/>
                  </a:lnTo>
                  <a:lnTo>
                    <a:pt x="1143" y="14351"/>
                  </a:lnTo>
                  <a:lnTo>
                    <a:pt x="1143" y="15240"/>
                  </a:lnTo>
                  <a:lnTo>
                    <a:pt x="4318" y="28448"/>
                  </a:lnTo>
                  <a:lnTo>
                    <a:pt x="25781" y="69469"/>
                  </a:lnTo>
                  <a:lnTo>
                    <a:pt x="62992" y="107823"/>
                  </a:lnTo>
                  <a:lnTo>
                    <a:pt x="95377" y="131953"/>
                  </a:lnTo>
                  <a:lnTo>
                    <a:pt x="133223" y="154940"/>
                  </a:lnTo>
                  <a:lnTo>
                    <a:pt x="175895" y="176403"/>
                  </a:lnTo>
                  <a:lnTo>
                    <a:pt x="223266" y="196596"/>
                  </a:lnTo>
                  <a:lnTo>
                    <a:pt x="274574" y="215011"/>
                  </a:lnTo>
                  <a:lnTo>
                    <a:pt x="329438" y="231648"/>
                  </a:lnTo>
                  <a:lnTo>
                    <a:pt x="387223" y="246253"/>
                  </a:lnTo>
                  <a:lnTo>
                    <a:pt x="447548" y="258572"/>
                  </a:lnTo>
                  <a:lnTo>
                    <a:pt x="509905" y="268605"/>
                  </a:lnTo>
                  <a:lnTo>
                    <a:pt x="573913" y="275971"/>
                  </a:lnTo>
                  <a:lnTo>
                    <a:pt x="638810" y="280543"/>
                  </a:lnTo>
                  <a:lnTo>
                    <a:pt x="736981" y="282448"/>
                  </a:lnTo>
                  <a:lnTo>
                    <a:pt x="769239" y="283591"/>
                  </a:lnTo>
                  <a:lnTo>
                    <a:pt x="833247" y="288163"/>
                  </a:lnTo>
                  <a:lnTo>
                    <a:pt x="896239" y="295529"/>
                  </a:lnTo>
                  <a:lnTo>
                    <a:pt x="957834" y="305308"/>
                  </a:lnTo>
                  <a:lnTo>
                    <a:pt x="1017397" y="317500"/>
                  </a:lnTo>
                  <a:lnTo>
                    <a:pt x="1074293" y="331851"/>
                  </a:lnTo>
                  <a:lnTo>
                    <a:pt x="1128141" y="348234"/>
                  </a:lnTo>
                  <a:lnTo>
                    <a:pt x="1178433" y="366395"/>
                  </a:lnTo>
                  <a:lnTo>
                    <a:pt x="1224661" y="385953"/>
                  </a:lnTo>
                  <a:lnTo>
                    <a:pt x="1266190" y="406908"/>
                  </a:lnTo>
                  <a:lnTo>
                    <a:pt x="1302512" y="428879"/>
                  </a:lnTo>
                  <a:lnTo>
                    <a:pt x="1333119" y="451739"/>
                  </a:lnTo>
                  <a:lnTo>
                    <a:pt x="1358747" y="478028"/>
                  </a:lnTo>
                  <a:lnTo>
                    <a:pt x="1365554" y="475107"/>
                  </a:lnTo>
                  <a:lnTo>
                    <a:pt x="1370304" y="473075"/>
                  </a:lnTo>
                  <a:lnTo>
                    <a:pt x="1377035" y="470204"/>
                  </a:lnTo>
                  <a:close/>
                </a:path>
                <a:path w="1409064" h="1557654">
                  <a:moveTo>
                    <a:pt x="1404112" y="458597"/>
                  </a:moveTo>
                  <a:lnTo>
                    <a:pt x="1377035" y="470204"/>
                  </a:lnTo>
                  <a:lnTo>
                    <a:pt x="1358747" y="478028"/>
                  </a:lnTo>
                  <a:lnTo>
                    <a:pt x="1334135" y="488569"/>
                  </a:lnTo>
                  <a:lnTo>
                    <a:pt x="1399032" y="543687"/>
                  </a:lnTo>
                  <a:lnTo>
                    <a:pt x="1402219" y="490093"/>
                  </a:lnTo>
                  <a:lnTo>
                    <a:pt x="1404112" y="458597"/>
                  </a:lnTo>
                  <a:close/>
                </a:path>
                <a:path w="1409064" h="1557654">
                  <a:moveTo>
                    <a:pt x="1408938" y="1001268"/>
                  </a:moveTo>
                  <a:lnTo>
                    <a:pt x="1389126" y="999744"/>
                  </a:lnTo>
                  <a:lnTo>
                    <a:pt x="1388135" y="1012355"/>
                  </a:lnTo>
                  <a:lnTo>
                    <a:pt x="1388033" y="1012825"/>
                  </a:lnTo>
                  <a:lnTo>
                    <a:pt x="1366647" y="1059815"/>
                  </a:lnTo>
                  <a:lnTo>
                    <a:pt x="1332611" y="1095502"/>
                  </a:lnTo>
                  <a:lnTo>
                    <a:pt x="1302131" y="1118870"/>
                  </a:lnTo>
                  <a:lnTo>
                    <a:pt x="1265809" y="1141349"/>
                  </a:lnTo>
                  <a:lnTo>
                    <a:pt x="1224407" y="1162812"/>
                  </a:lnTo>
                  <a:lnTo>
                    <a:pt x="1178179" y="1182878"/>
                  </a:lnTo>
                  <a:lnTo>
                    <a:pt x="1127887" y="1201420"/>
                  </a:lnTo>
                  <a:lnTo>
                    <a:pt x="1074039" y="1218184"/>
                  </a:lnTo>
                  <a:lnTo>
                    <a:pt x="1017143" y="1232916"/>
                  </a:lnTo>
                  <a:lnTo>
                    <a:pt x="957580" y="1245489"/>
                  </a:lnTo>
                  <a:lnTo>
                    <a:pt x="896112" y="1255522"/>
                  </a:lnTo>
                  <a:lnTo>
                    <a:pt x="832993" y="1263015"/>
                  </a:lnTo>
                  <a:lnTo>
                    <a:pt x="768858" y="1267587"/>
                  </a:lnTo>
                  <a:lnTo>
                    <a:pt x="671830" y="1269619"/>
                  </a:lnTo>
                  <a:lnTo>
                    <a:pt x="639064" y="1270889"/>
                  </a:lnTo>
                  <a:lnTo>
                    <a:pt x="574040" y="1275588"/>
                  </a:lnTo>
                  <a:lnTo>
                    <a:pt x="510159" y="1283081"/>
                  </a:lnTo>
                  <a:lnTo>
                    <a:pt x="447675" y="1293241"/>
                  </a:lnTo>
                  <a:lnTo>
                    <a:pt x="387350" y="1306068"/>
                  </a:lnTo>
                  <a:lnTo>
                    <a:pt x="329565" y="1320927"/>
                  </a:lnTo>
                  <a:lnTo>
                    <a:pt x="274701" y="1337945"/>
                  </a:lnTo>
                  <a:lnTo>
                    <a:pt x="223393" y="1356868"/>
                  </a:lnTo>
                  <a:lnTo>
                    <a:pt x="176149" y="1377569"/>
                  </a:lnTo>
                  <a:lnTo>
                    <a:pt x="133350" y="1399667"/>
                  </a:lnTo>
                  <a:lnTo>
                    <a:pt x="95631" y="1423162"/>
                  </a:lnTo>
                  <a:lnTo>
                    <a:pt x="63373" y="1447673"/>
                  </a:lnTo>
                  <a:lnTo>
                    <a:pt x="36068" y="1474724"/>
                  </a:lnTo>
                  <a:lnTo>
                    <a:pt x="35687" y="1475486"/>
                  </a:lnTo>
                  <a:lnTo>
                    <a:pt x="30924" y="1484020"/>
                  </a:lnTo>
                  <a:lnTo>
                    <a:pt x="3429" y="1472819"/>
                  </a:lnTo>
                  <a:lnTo>
                    <a:pt x="9906" y="1557655"/>
                  </a:lnTo>
                  <a:lnTo>
                    <a:pt x="71297" y="1503807"/>
                  </a:lnTo>
                  <a:lnTo>
                    <a:pt x="73914" y="1501521"/>
                  </a:lnTo>
                  <a:lnTo>
                    <a:pt x="49390" y="1491538"/>
                  </a:lnTo>
                  <a:lnTo>
                    <a:pt x="51892" y="1487043"/>
                  </a:lnTo>
                  <a:lnTo>
                    <a:pt x="52552" y="1485861"/>
                  </a:lnTo>
                  <a:lnTo>
                    <a:pt x="53238" y="1485138"/>
                  </a:lnTo>
                  <a:lnTo>
                    <a:pt x="62738" y="1475105"/>
                  </a:lnTo>
                  <a:lnTo>
                    <a:pt x="106553" y="1439672"/>
                  </a:lnTo>
                  <a:lnTo>
                    <a:pt x="142875" y="1417066"/>
                  </a:lnTo>
                  <a:lnTo>
                    <a:pt x="184277" y="1395603"/>
                  </a:lnTo>
                  <a:lnTo>
                    <a:pt x="230505" y="1375410"/>
                  </a:lnTo>
                  <a:lnTo>
                    <a:pt x="280797" y="1356868"/>
                  </a:lnTo>
                  <a:lnTo>
                    <a:pt x="334772" y="1340116"/>
                  </a:lnTo>
                  <a:lnTo>
                    <a:pt x="391668" y="1325384"/>
                  </a:lnTo>
                  <a:lnTo>
                    <a:pt x="451104" y="1312799"/>
                  </a:lnTo>
                  <a:lnTo>
                    <a:pt x="512699" y="1302766"/>
                  </a:lnTo>
                  <a:lnTo>
                    <a:pt x="575818" y="1295273"/>
                  </a:lnTo>
                  <a:lnTo>
                    <a:pt x="639826" y="1290574"/>
                  </a:lnTo>
                  <a:lnTo>
                    <a:pt x="737362" y="1288542"/>
                  </a:lnTo>
                  <a:lnTo>
                    <a:pt x="770128" y="1287399"/>
                  </a:lnTo>
                  <a:lnTo>
                    <a:pt x="835025" y="1282700"/>
                  </a:lnTo>
                  <a:lnTo>
                    <a:pt x="899033" y="1275080"/>
                  </a:lnTo>
                  <a:lnTo>
                    <a:pt x="961517" y="1264920"/>
                  </a:lnTo>
                  <a:lnTo>
                    <a:pt x="1021842" y="1252093"/>
                  </a:lnTo>
                  <a:lnTo>
                    <a:pt x="1079627" y="1237234"/>
                  </a:lnTo>
                  <a:lnTo>
                    <a:pt x="1134491" y="1220216"/>
                  </a:lnTo>
                  <a:lnTo>
                    <a:pt x="1185799" y="1201166"/>
                  </a:lnTo>
                  <a:lnTo>
                    <a:pt x="1233170" y="1180592"/>
                  </a:lnTo>
                  <a:lnTo>
                    <a:pt x="1275842" y="1158367"/>
                  </a:lnTo>
                  <a:lnTo>
                    <a:pt x="1313688" y="1134872"/>
                  </a:lnTo>
                  <a:lnTo>
                    <a:pt x="1345946" y="1110107"/>
                  </a:lnTo>
                  <a:lnTo>
                    <a:pt x="1383157" y="1070737"/>
                  </a:lnTo>
                  <a:lnTo>
                    <a:pt x="1404747" y="1028827"/>
                  </a:lnTo>
                  <a:lnTo>
                    <a:pt x="1407795" y="1014857"/>
                  </a:lnTo>
                  <a:lnTo>
                    <a:pt x="1407922" y="1014349"/>
                  </a:lnTo>
                  <a:lnTo>
                    <a:pt x="1408137" y="1011428"/>
                  </a:lnTo>
                  <a:lnTo>
                    <a:pt x="1408938" y="1001268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689853" y="6311646"/>
            <a:ext cx="3347085" cy="431800"/>
          </a:xfrm>
          <a:custGeom>
            <a:avLst/>
            <a:gdLst/>
            <a:ahLst/>
            <a:cxnLst/>
            <a:rect l="l" t="t" r="r" b="b"/>
            <a:pathLst>
              <a:path w="3347084" h="431800">
                <a:moveTo>
                  <a:pt x="3346704" y="0"/>
                </a:moveTo>
                <a:lnTo>
                  <a:pt x="0" y="0"/>
                </a:lnTo>
                <a:lnTo>
                  <a:pt x="0" y="431291"/>
                </a:lnTo>
                <a:lnTo>
                  <a:pt x="3346704" y="431291"/>
                </a:lnTo>
                <a:lnTo>
                  <a:pt x="334670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89853" y="6311646"/>
            <a:ext cx="3347085" cy="43180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3535" marR="101600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Calibri Light"/>
                <a:cs typeface="Calibri Light"/>
              </a:rPr>
              <a:t>C. </a:t>
            </a:r>
            <a:r>
              <a:rPr sz="1100" dirty="0">
                <a:latin typeface="Calibri Light"/>
                <a:cs typeface="Calibri Light"/>
              </a:rPr>
              <a:t>J. </a:t>
            </a:r>
            <a:r>
              <a:rPr sz="1100" spc="-5" dirty="0">
                <a:latin typeface="Calibri Light"/>
                <a:cs typeface="Calibri Light"/>
              </a:rPr>
              <a:t>Fidge, Timestamps in </a:t>
            </a:r>
            <a:r>
              <a:rPr sz="1100" dirty="0">
                <a:latin typeface="Calibri Light"/>
                <a:cs typeface="Calibri Light"/>
              </a:rPr>
              <a:t>message-passing systems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that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preserve</a:t>
            </a:r>
            <a:r>
              <a:rPr sz="1100" spc="-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partial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ordering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(1988)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2244" y="6431279"/>
            <a:ext cx="219455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4090" y="4050029"/>
            <a:ext cx="1338580" cy="548640"/>
          </a:xfrm>
          <a:custGeom>
            <a:avLst/>
            <a:gdLst/>
            <a:ahLst/>
            <a:cxnLst/>
            <a:rect l="l" t="t" r="r" b="b"/>
            <a:pathLst>
              <a:path w="1338579" h="548639">
                <a:moveTo>
                  <a:pt x="1338580" y="279908"/>
                </a:moveTo>
                <a:lnTo>
                  <a:pt x="1334135" y="275463"/>
                </a:lnTo>
                <a:lnTo>
                  <a:pt x="1328674" y="275463"/>
                </a:lnTo>
                <a:lnTo>
                  <a:pt x="1266571" y="275082"/>
                </a:lnTo>
                <a:lnTo>
                  <a:pt x="1204595" y="273812"/>
                </a:lnTo>
                <a:lnTo>
                  <a:pt x="1142746" y="271907"/>
                </a:lnTo>
                <a:lnTo>
                  <a:pt x="1081405" y="269240"/>
                </a:lnTo>
                <a:lnTo>
                  <a:pt x="960120" y="261620"/>
                </a:lnTo>
                <a:lnTo>
                  <a:pt x="900557" y="256667"/>
                </a:lnTo>
                <a:lnTo>
                  <a:pt x="784098" y="245110"/>
                </a:lnTo>
                <a:lnTo>
                  <a:pt x="671957" y="231013"/>
                </a:lnTo>
                <a:lnTo>
                  <a:pt x="617855" y="223139"/>
                </a:lnTo>
                <a:lnTo>
                  <a:pt x="565277" y="214757"/>
                </a:lnTo>
                <a:lnTo>
                  <a:pt x="514223" y="205867"/>
                </a:lnTo>
                <a:lnTo>
                  <a:pt x="464947" y="196469"/>
                </a:lnTo>
                <a:lnTo>
                  <a:pt x="417322" y="186690"/>
                </a:lnTo>
                <a:lnTo>
                  <a:pt x="371856" y="176530"/>
                </a:lnTo>
                <a:lnTo>
                  <a:pt x="328295" y="165989"/>
                </a:lnTo>
                <a:lnTo>
                  <a:pt x="267335" y="149352"/>
                </a:lnTo>
                <a:lnTo>
                  <a:pt x="211709" y="132207"/>
                </a:lnTo>
                <a:lnTo>
                  <a:pt x="162052" y="114300"/>
                </a:lnTo>
                <a:lnTo>
                  <a:pt x="118491" y="95885"/>
                </a:lnTo>
                <a:lnTo>
                  <a:pt x="96685" y="85344"/>
                </a:lnTo>
                <a:lnTo>
                  <a:pt x="95224" y="84632"/>
                </a:lnTo>
                <a:lnTo>
                  <a:pt x="108673" y="71755"/>
                </a:lnTo>
                <a:lnTo>
                  <a:pt x="115189" y="65532"/>
                </a:lnTo>
                <a:lnTo>
                  <a:pt x="0" y="0"/>
                </a:lnTo>
                <a:lnTo>
                  <a:pt x="60071" y="118237"/>
                </a:lnTo>
                <a:lnTo>
                  <a:pt x="80657" y="98552"/>
                </a:lnTo>
                <a:lnTo>
                  <a:pt x="82169" y="100076"/>
                </a:lnTo>
                <a:lnTo>
                  <a:pt x="124206" y="120142"/>
                </a:lnTo>
                <a:lnTo>
                  <a:pt x="187706" y="144907"/>
                </a:lnTo>
                <a:lnTo>
                  <a:pt x="261747" y="168402"/>
                </a:lnTo>
                <a:lnTo>
                  <a:pt x="302133" y="179705"/>
                </a:lnTo>
                <a:lnTo>
                  <a:pt x="367157" y="195707"/>
                </a:lnTo>
                <a:lnTo>
                  <a:pt x="413004" y="206121"/>
                </a:lnTo>
                <a:lnTo>
                  <a:pt x="460883" y="215900"/>
                </a:lnTo>
                <a:lnTo>
                  <a:pt x="510540" y="225425"/>
                </a:lnTo>
                <a:lnTo>
                  <a:pt x="561848" y="234315"/>
                </a:lnTo>
                <a:lnTo>
                  <a:pt x="614807" y="242697"/>
                </a:lnTo>
                <a:lnTo>
                  <a:pt x="669163" y="250571"/>
                </a:lnTo>
                <a:lnTo>
                  <a:pt x="724789" y="257937"/>
                </a:lnTo>
                <a:lnTo>
                  <a:pt x="781812" y="264668"/>
                </a:lnTo>
                <a:lnTo>
                  <a:pt x="839724" y="270891"/>
                </a:lnTo>
                <a:lnTo>
                  <a:pt x="898652" y="276352"/>
                </a:lnTo>
                <a:lnTo>
                  <a:pt x="958596" y="281305"/>
                </a:lnTo>
                <a:lnTo>
                  <a:pt x="1019048" y="285496"/>
                </a:lnTo>
                <a:lnTo>
                  <a:pt x="898779" y="293878"/>
                </a:lnTo>
                <a:lnTo>
                  <a:pt x="839851" y="298958"/>
                </a:lnTo>
                <a:lnTo>
                  <a:pt x="781939" y="304673"/>
                </a:lnTo>
                <a:lnTo>
                  <a:pt x="724916" y="310896"/>
                </a:lnTo>
                <a:lnTo>
                  <a:pt x="669290" y="317627"/>
                </a:lnTo>
                <a:lnTo>
                  <a:pt x="614934" y="324866"/>
                </a:lnTo>
                <a:lnTo>
                  <a:pt x="561975" y="332740"/>
                </a:lnTo>
                <a:lnTo>
                  <a:pt x="510667" y="340995"/>
                </a:lnTo>
                <a:lnTo>
                  <a:pt x="461010" y="349504"/>
                </a:lnTo>
                <a:lnTo>
                  <a:pt x="413131" y="358648"/>
                </a:lnTo>
                <a:lnTo>
                  <a:pt x="367284" y="368046"/>
                </a:lnTo>
                <a:lnTo>
                  <a:pt x="323596" y="377825"/>
                </a:lnTo>
                <a:lnTo>
                  <a:pt x="281940" y="387985"/>
                </a:lnTo>
                <a:lnTo>
                  <a:pt x="242570" y="398399"/>
                </a:lnTo>
                <a:lnTo>
                  <a:pt x="187960" y="414782"/>
                </a:lnTo>
                <a:lnTo>
                  <a:pt x="139319" y="431546"/>
                </a:lnTo>
                <a:lnTo>
                  <a:pt x="97028" y="448945"/>
                </a:lnTo>
                <a:lnTo>
                  <a:pt x="96393" y="449199"/>
                </a:lnTo>
                <a:lnTo>
                  <a:pt x="95758" y="449580"/>
                </a:lnTo>
                <a:lnTo>
                  <a:pt x="95250" y="449961"/>
                </a:lnTo>
                <a:lnTo>
                  <a:pt x="87147" y="455752"/>
                </a:lnTo>
                <a:lnTo>
                  <a:pt x="66802" y="433959"/>
                </a:lnTo>
                <a:lnTo>
                  <a:pt x="0" y="548513"/>
                </a:lnTo>
                <a:lnTo>
                  <a:pt x="118872" y="489712"/>
                </a:lnTo>
                <a:lnTo>
                  <a:pt x="111391" y="481711"/>
                </a:lnTo>
                <a:lnTo>
                  <a:pt x="100761" y="470331"/>
                </a:lnTo>
                <a:lnTo>
                  <a:pt x="146431" y="450088"/>
                </a:lnTo>
                <a:lnTo>
                  <a:pt x="194183" y="433578"/>
                </a:lnTo>
                <a:lnTo>
                  <a:pt x="248031" y="417449"/>
                </a:lnTo>
                <a:lnTo>
                  <a:pt x="307213" y="402082"/>
                </a:lnTo>
                <a:lnTo>
                  <a:pt x="371602" y="387477"/>
                </a:lnTo>
                <a:lnTo>
                  <a:pt x="417195" y="378079"/>
                </a:lnTo>
                <a:lnTo>
                  <a:pt x="464820" y="369062"/>
                </a:lnTo>
                <a:lnTo>
                  <a:pt x="514096" y="360426"/>
                </a:lnTo>
                <a:lnTo>
                  <a:pt x="565150" y="352298"/>
                </a:lnTo>
                <a:lnTo>
                  <a:pt x="617855" y="344551"/>
                </a:lnTo>
                <a:lnTo>
                  <a:pt x="671830" y="337312"/>
                </a:lnTo>
                <a:lnTo>
                  <a:pt x="727329" y="330581"/>
                </a:lnTo>
                <a:lnTo>
                  <a:pt x="783971" y="324358"/>
                </a:lnTo>
                <a:lnTo>
                  <a:pt x="841756" y="318643"/>
                </a:lnTo>
                <a:lnTo>
                  <a:pt x="900430" y="313563"/>
                </a:lnTo>
                <a:lnTo>
                  <a:pt x="960120" y="309118"/>
                </a:lnTo>
                <a:lnTo>
                  <a:pt x="1081265" y="302006"/>
                </a:lnTo>
                <a:lnTo>
                  <a:pt x="1142746" y="299466"/>
                </a:lnTo>
                <a:lnTo>
                  <a:pt x="1204595" y="297561"/>
                </a:lnTo>
                <a:lnTo>
                  <a:pt x="1266571" y="296418"/>
                </a:lnTo>
                <a:lnTo>
                  <a:pt x="1334135" y="296037"/>
                </a:lnTo>
                <a:lnTo>
                  <a:pt x="1338580" y="291592"/>
                </a:lnTo>
                <a:lnTo>
                  <a:pt x="1338529" y="287172"/>
                </a:lnTo>
                <a:lnTo>
                  <a:pt x="1338567" y="285496"/>
                </a:lnTo>
                <a:lnTo>
                  <a:pt x="1338580" y="279908"/>
                </a:lnTo>
                <a:close/>
              </a:path>
            </a:pathLst>
          </a:custGeom>
          <a:solidFill>
            <a:srgbClr val="3B8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67483" y="3526535"/>
            <a:ext cx="5095875" cy="1748155"/>
            <a:chOff x="1967483" y="3526535"/>
            <a:chExt cx="5095875" cy="17481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8872" y="4613147"/>
              <a:ext cx="1571244" cy="3093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2255" y="4073651"/>
              <a:ext cx="551688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6416" y="3863339"/>
              <a:ext cx="686927" cy="9433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48861" y="3625595"/>
              <a:ext cx="2887345" cy="448309"/>
            </a:xfrm>
            <a:custGeom>
              <a:avLst/>
              <a:gdLst/>
              <a:ahLst/>
              <a:cxnLst/>
              <a:rect l="l" t="t" r="r" b="b"/>
              <a:pathLst>
                <a:path w="2887345" h="448310">
                  <a:moveTo>
                    <a:pt x="26542" y="318134"/>
                  </a:moveTo>
                  <a:lnTo>
                    <a:pt x="0" y="448055"/>
                  </a:lnTo>
                  <a:lnTo>
                    <a:pt x="89413" y="358520"/>
                  </a:lnTo>
                  <a:lnTo>
                    <a:pt x="52197" y="358520"/>
                  </a:lnTo>
                  <a:lnTo>
                    <a:pt x="47878" y="355091"/>
                  </a:lnTo>
                  <a:lnTo>
                    <a:pt x="43687" y="351662"/>
                  </a:lnTo>
                  <a:lnTo>
                    <a:pt x="42925" y="345439"/>
                  </a:lnTo>
                  <a:lnTo>
                    <a:pt x="46354" y="341248"/>
                  </a:lnTo>
                  <a:lnTo>
                    <a:pt x="53352" y="332528"/>
                  </a:lnTo>
                  <a:lnTo>
                    <a:pt x="26542" y="318134"/>
                  </a:lnTo>
                  <a:close/>
                </a:path>
                <a:path w="2887345" h="448310">
                  <a:moveTo>
                    <a:pt x="53352" y="332528"/>
                  </a:moveTo>
                  <a:lnTo>
                    <a:pt x="46354" y="341248"/>
                  </a:lnTo>
                  <a:lnTo>
                    <a:pt x="42925" y="345439"/>
                  </a:lnTo>
                  <a:lnTo>
                    <a:pt x="43687" y="351662"/>
                  </a:lnTo>
                  <a:lnTo>
                    <a:pt x="47878" y="355091"/>
                  </a:lnTo>
                  <a:lnTo>
                    <a:pt x="52197" y="358520"/>
                  </a:lnTo>
                  <a:lnTo>
                    <a:pt x="58420" y="357885"/>
                  </a:lnTo>
                  <a:lnTo>
                    <a:pt x="71044" y="342026"/>
                  </a:lnTo>
                  <a:lnTo>
                    <a:pt x="53352" y="332528"/>
                  </a:lnTo>
                  <a:close/>
                </a:path>
                <a:path w="2887345" h="448310">
                  <a:moveTo>
                    <a:pt x="71044" y="342026"/>
                  </a:moveTo>
                  <a:lnTo>
                    <a:pt x="58420" y="357885"/>
                  </a:lnTo>
                  <a:lnTo>
                    <a:pt x="52197" y="358520"/>
                  </a:lnTo>
                  <a:lnTo>
                    <a:pt x="89413" y="358520"/>
                  </a:lnTo>
                  <a:lnTo>
                    <a:pt x="93725" y="354202"/>
                  </a:lnTo>
                  <a:lnTo>
                    <a:pt x="71044" y="342026"/>
                  </a:lnTo>
                  <a:close/>
                </a:path>
                <a:path w="2887345" h="448310">
                  <a:moveTo>
                    <a:pt x="1438021" y="0"/>
                  </a:moveTo>
                  <a:lnTo>
                    <a:pt x="1370711" y="634"/>
                  </a:lnTo>
                  <a:lnTo>
                    <a:pt x="1303274" y="2539"/>
                  </a:lnTo>
                  <a:lnTo>
                    <a:pt x="1236217" y="5587"/>
                  </a:lnTo>
                  <a:lnTo>
                    <a:pt x="1169289" y="9778"/>
                  </a:lnTo>
                  <a:lnTo>
                    <a:pt x="1103122" y="15239"/>
                  </a:lnTo>
                  <a:lnTo>
                    <a:pt x="1037589" y="21716"/>
                  </a:lnTo>
                  <a:lnTo>
                    <a:pt x="972692" y="29209"/>
                  </a:lnTo>
                  <a:lnTo>
                    <a:pt x="908812" y="37718"/>
                  </a:lnTo>
                  <a:lnTo>
                    <a:pt x="846074" y="47243"/>
                  </a:lnTo>
                  <a:lnTo>
                    <a:pt x="784351" y="57657"/>
                  </a:lnTo>
                  <a:lnTo>
                    <a:pt x="724026" y="68960"/>
                  </a:lnTo>
                  <a:lnTo>
                    <a:pt x="665099" y="81025"/>
                  </a:lnTo>
                  <a:lnTo>
                    <a:pt x="607822" y="94106"/>
                  </a:lnTo>
                  <a:lnTo>
                    <a:pt x="552323" y="107695"/>
                  </a:lnTo>
                  <a:lnTo>
                    <a:pt x="498475" y="122173"/>
                  </a:lnTo>
                  <a:lnTo>
                    <a:pt x="446659" y="137286"/>
                  </a:lnTo>
                  <a:lnTo>
                    <a:pt x="397001" y="153161"/>
                  </a:lnTo>
                  <a:lnTo>
                    <a:pt x="326516" y="177926"/>
                  </a:lnTo>
                  <a:lnTo>
                    <a:pt x="282575" y="195198"/>
                  </a:lnTo>
                  <a:lnTo>
                    <a:pt x="241300" y="212978"/>
                  </a:lnTo>
                  <a:lnTo>
                    <a:pt x="202564" y="231139"/>
                  </a:lnTo>
                  <a:lnTo>
                    <a:pt x="166624" y="249935"/>
                  </a:lnTo>
                  <a:lnTo>
                    <a:pt x="118363" y="278764"/>
                  </a:lnTo>
                  <a:lnTo>
                    <a:pt x="76962" y="308609"/>
                  </a:lnTo>
                  <a:lnTo>
                    <a:pt x="64770" y="318642"/>
                  </a:lnTo>
                  <a:lnTo>
                    <a:pt x="64262" y="319023"/>
                  </a:lnTo>
                  <a:lnTo>
                    <a:pt x="63753" y="319531"/>
                  </a:lnTo>
                  <a:lnTo>
                    <a:pt x="63373" y="320039"/>
                  </a:lnTo>
                  <a:lnTo>
                    <a:pt x="53352" y="332528"/>
                  </a:lnTo>
                  <a:lnTo>
                    <a:pt x="71044" y="342026"/>
                  </a:lnTo>
                  <a:lnTo>
                    <a:pt x="77526" y="333882"/>
                  </a:lnTo>
                  <a:lnTo>
                    <a:pt x="77342" y="333882"/>
                  </a:lnTo>
                  <a:lnTo>
                    <a:pt x="78739" y="332358"/>
                  </a:lnTo>
                  <a:lnTo>
                    <a:pt x="79187" y="332358"/>
                  </a:lnTo>
                  <a:lnTo>
                    <a:pt x="89026" y="324230"/>
                  </a:lnTo>
                  <a:lnTo>
                    <a:pt x="101600" y="314578"/>
                  </a:lnTo>
                  <a:lnTo>
                    <a:pt x="143890" y="286130"/>
                  </a:lnTo>
                  <a:lnTo>
                    <a:pt x="193166" y="258190"/>
                  </a:lnTo>
                  <a:lnTo>
                    <a:pt x="229870" y="240029"/>
                  </a:lnTo>
                  <a:lnTo>
                    <a:pt x="269239" y="222249"/>
                  </a:lnTo>
                  <a:lnTo>
                    <a:pt x="311403" y="204977"/>
                  </a:lnTo>
                  <a:lnTo>
                    <a:pt x="355980" y="188213"/>
                  </a:lnTo>
                  <a:lnTo>
                    <a:pt x="402971" y="172084"/>
                  </a:lnTo>
                  <a:lnTo>
                    <a:pt x="452247" y="156336"/>
                  </a:lnTo>
                  <a:lnTo>
                    <a:pt x="503554" y="141350"/>
                  </a:lnTo>
                  <a:lnTo>
                    <a:pt x="557022" y="126999"/>
                  </a:lnTo>
                  <a:lnTo>
                    <a:pt x="612266" y="113410"/>
                  </a:lnTo>
                  <a:lnTo>
                    <a:pt x="669163" y="100456"/>
                  </a:lnTo>
                  <a:lnTo>
                    <a:pt x="727710" y="88391"/>
                  </a:lnTo>
                  <a:lnTo>
                    <a:pt x="787653" y="77215"/>
                  </a:lnTo>
                  <a:lnTo>
                    <a:pt x="848995" y="66801"/>
                  </a:lnTo>
                  <a:lnTo>
                    <a:pt x="911478" y="57403"/>
                  </a:lnTo>
                  <a:lnTo>
                    <a:pt x="974978" y="48894"/>
                  </a:lnTo>
                  <a:lnTo>
                    <a:pt x="1039495" y="41401"/>
                  </a:lnTo>
                  <a:lnTo>
                    <a:pt x="1104773" y="35051"/>
                  </a:lnTo>
                  <a:lnTo>
                    <a:pt x="1170559" y="29590"/>
                  </a:lnTo>
                  <a:lnTo>
                    <a:pt x="1237107" y="25399"/>
                  </a:lnTo>
                  <a:lnTo>
                    <a:pt x="1303909" y="22224"/>
                  </a:lnTo>
                  <a:lnTo>
                    <a:pt x="1370964" y="20446"/>
                  </a:lnTo>
                  <a:lnTo>
                    <a:pt x="1968587" y="19811"/>
                  </a:lnTo>
                  <a:lnTo>
                    <a:pt x="1838452" y="11302"/>
                  </a:lnTo>
                  <a:lnTo>
                    <a:pt x="1772920" y="7873"/>
                  </a:lnTo>
                  <a:lnTo>
                    <a:pt x="1640077" y="2920"/>
                  </a:lnTo>
                  <a:lnTo>
                    <a:pt x="1505585" y="253"/>
                  </a:lnTo>
                  <a:lnTo>
                    <a:pt x="1438021" y="0"/>
                  </a:lnTo>
                  <a:close/>
                </a:path>
                <a:path w="2887345" h="448310">
                  <a:moveTo>
                    <a:pt x="78739" y="332358"/>
                  </a:moveTo>
                  <a:lnTo>
                    <a:pt x="77342" y="333882"/>
                  </a:lnTo>
                  <a:lnTo>
                    <a:pt x="77879" y="333439"/>
                  </a:lnTo>
                  <a:lnTo>
                    <a:pt x="78739" y="332358"/>
                  </a:lnTo>
                  <a:close/>
                </a:path>
                <a:path w="2887345" h="448310">
                  <a:moveTo>
                    <a:pt x="77879" y="333439"/>
                  </a:moveTo>
                  <a:lnTo>
                    <a:pt x="77342" y="333882"/>
                  </a:lnTo>
                  <a:lnTo>
                    <a:pt x="77526" y="333882"/>
                  </a:lnTo>
                  <a:lnTo>
                    <a:pt x="77879" y="333439"/>
                  </a:lnTo>
                  <a:close/>
                </a:path>
                <a:path w="2887345" h="448310">
                  <a:moveTo>
                    <a:pt x="79187" y="332358"/>
                  </a:moveTo>
                  <a:lnTo>
                    <a:pt x="78739" y="332358"/>
                  </a:lnTo>
                  <a:lnTo>
                    <a:pt x="77879" y="333439"/>
                  </a:lnTo>
                  <a:lnTo>
                    <a:pt x="79187" y="332358"/>
                  </a:lnTo>
                  <a:close/>
                </a:path>
                <a:path w="2887345" h="448310">
                  <a:moveTo>
                    <a:pt x="2886062" y="234187"/>
                  </a:moveTo>
                  <a:lnTo>
                    <a:pt x="2866136" y="234187"/>
                  </a:lnTo>
                  <a:lnTo>
                    <a:pt x="2866516" y="235838"/>
                  </a:lnTo>
                  <a:lnTo>
                    <a:pt x="2866293" y="235838"/>
                  </a:lnTo>
                  <a:lnTo>
                    <a:pt x="2866643" y="239521"/>
                  </a:lnTo>
                  <a:lnTo>
                    <a:pt x="2867279" y="244982"/>
                  </a:lnTo>
                  <a:lnTo>
                    <a:pt x="2872105" y="248919"/>
                  </a:lnTo>
                  <a:lnTo>
                    <a:pt x="2877566" y="248411"/>
                  </a:lnTo>
                  <a:lnTo>
                    <a:pt x="2883027" y="247776"/>
                  </a:lnTo>
                  <a:lnTo>
                    <a:pt x="2886964" y="242950"/>
                  </a:lnTo>
                  <a:lnTo>
                    <a:pt x="2886456" y="237489"/>
                  </a:lnTo>
                  <a:lnTo>
                    <a:pt x="2886259" y="235838"/>
                  </a:lnTo>
                  <a:lnTo>
                    <a:pt x="2866516" y="235838"/>
                  </a:lnTo>
                  <a:lnTo>
                    <a:pt x="2866181" y="234664"/>
                  </a:lnTo>
                  <a:lnTo>
                    <a:pt x="2886119" y="234664"/>
                  </a:lnTo>
                  <a:lnTo>
                    <a:pt x="2886062" y="234187"/>
                  </a:lnTo>
                  <a:close/>
                </a:path>
                <a:path w="2887345" h="448310">
                  <a:moveTo>
                    <a:pt x="2866136" y="234187"/>
                  </a:moveTo>
                  <a:lnTo>
                    <a:pt x="2866181" y="234664"/>
                  </a:lnTo>
                  <a:lnTo>
                    <a:pt x="2866516" y="235838"/>
                  </a:lnTo>
                  <a:lnTo>
                    <a:pt x="2866136" y="234187"/>
                  </a:lnTo>
                  <a:close/>
                </a:path>
                <a:path w="2887345" h="448310">
                  <a:moveTo>
                    <a:pt x="2885566" y="230504"/>
                  </a:moveTo>
                  <a:lnTo>
                    <a:pt x="2864992" y="230504"/>
                  </a:lnTo>
                  <a:lnTo>
                    <a:pt x="2865501" y="232028"/>
                  </a:lnTo>
                  <a:lnTo>
                    <a:pt x="2866181" y="234664"/>
                  </a:lnTo>
                  <a:lnTo>
                    <a:pt x="2866136" y="234187"/>
                  </a:lnTo>
                  <a:lnTo>
                    <a:pt x="2886062" y="234187"/>
                  </a:lnTo>
                  <a:lnTo>
                    <a:pt x="2885820" y="232155"/>
                  </a:lnTo>
                  <a:lnTo>
                    <a:pt x="2885725" y="231139"/>
                  </a:lnTo>
                  <a:lnTo>
                    <a:pt x="2885566" y="230504"/>
                  </a:lnTo>
                  <a:close/>
                </a:path>
                <a:path w="2887345" h="448310">
                  <a:moveTo>
                    <a:pt x="2865319" y="231647"/>
                  </a:moveTo>
                  <a:lnTo>
                    <a:pt x="2865428" y="232028"/>
                  </a:lnTo>
                  <a:lnTo>
                    <a:pt x="2865319" y="231647"/>
                  </a:lnTo>
                  <a:close/>
                </a:path>
                <a:path w="2887345" h="448310">
                  <a:moveTo>
                    <a:pt x="2864992" y="230504"/>
                  </a:moveTo>
                  <a:lnTo>
                    <a:pt x="2865319" y="231647"/>
                  </a:lnTo>
                  <a:lnTo>
                    <a:pt x="2865501" y="232028"/>
                  </a:lnTo>
                  <a:lnTo>
                    <a:pt x="2864992" y="230504"/>
                  </a:lnTo>
                  <a:close/>
                </a:path>
                <a:path w="2887345" h="448310">
                  <a:moveTo>
                    <a:pt x="2863216" y="227231"/>
                  </a:moveTo>
                  <a:lnTo>
                    <a:pt x="2865319" y="231647"/>
                  </a:lnTo>
                  <a:lnTo>
                    <a:pt x="2864992" y="230504"/>
                  </a:lnTo>
                  <a:lnTo>
                    <a:pt x="2885566" y="230504"/>
                  </a:lnTo>
                  <a:lnTo>
                    <a:pt x="2884841" y="227964"/>
                  </a:lnTo>
                  <a:lnTo>
                    <a:pt x="2863722" y="227964"/>
                  </a:lnTo>
                  <a:lnTo>
                    <a:pt x="2863216" y="227231"/>
                  </a:lnTo>
                  <a:close/>
                </a:path>
                <a:path w="2887345" h="448310">
                  <a:moveTo>
                    <a:pt x="2862961" y="226694"/>
                  </a:moveTo>
                  <a:lnTo>
                    <a:pt x="2863216" y="227231"/>
                  </a:lnTo>
                  <a:lnTo>
                    <a:pt x="2863722" y="227964"/>
                  </a:lnTo>
                  <a:lnTo>
                    <a:pt x="2862961" y="226694"/>
                  </a:lnTo>
                  <a:close/>
                </a:path>
                <a:path w="2887345" h="448310">
                  <a:moveTo>
                    <a:pt x="2884478" y="226694"/>
                  </a:moveTo>
                  <a:lnTo>
                    <a:pt x="2862961" y="226694"/>
                  </a:lnTo>
                  <a:lnTo>
                    <a:pt x="2863722" y="227964"/>
                  </a:lnTo>
                  <a:lnTo>
                    <a:pt x="2884841" y="227964"/>
                  </a:lnTo>
                  <a:lnTo>
                    <a:pt x="2884478" y="226694"/>
                  </a:lnTo>
                  <a:close/>
                </a:path>
                <a:path w="2887345" h="448310">
                  <a:moveTo>
                    <a:pt x="1968587" y="19811"/>
                  </a:moveTo>
                  <a:lnTo>
                    <a:pt x="1437893" y="19811"/>
                  </a:lnTo>
                  <a:lnTo>
                    <a:pt x="1505330" y="20065"/>
                  </a:lnTo>
                  <a:lnTo>
                    <a:pt x="1639442" y="22732"/>
                  </a:lnTo>
                  <a:lnTo>
                    <a:pt x="1771903" y="27685"/>
                  </a:lnTo>
                  <a:lnTo>
                    <a:pt x="1837309" y="31114"/>
                  </a:lnTo>
                  <a:lnTo>
                    <a:pt x="1965452" y="39369"/>
                  </a:lnTo>
                  <a:lnTo>
                    <a:pt x="2028063" y="44322"/>
                  </a:lnTo>
                  <a:lnTo>
                    <a:pt x="2149475" y="55625"/>
                  </a:lnTo>
                  <a:lnTo>
                    <a:pt x="2265172" y="68706"/>
                  </a:lnTo>
                  <a:lnTo>
                    <a:pt x="2373884" y="83184"/>
                  </a:lnTo>
                  <a:lnTo>
                    <a:pt x="2425446" y="91058"/>
                  </a:lnTo>
                  <a:lnTo>
                    <a:pt x="2474849" y="99313"/>
                  </a:lnTo>
                  <a:lnTo>
                    <a:pt x="2521966" y="107695"/>
                  </a:lnTo>
                  <a:lnTo>
                    <a:pt x="2588133" y="121030"/>
                  </a:lnTo>
                  <a:lnTo>
                    <a:pt x="2629027" y="130174"/>
                  </a:lnTo>
                  <a:lnTo>
                    <a:pt x="2667127" y="139572"/>
                  </a:lnTo>
                  <a:lnTo>
                    <a:pt x="2718942" y="154050"/>
                  </a:lnTo>
                  <a:lnTo>
                    <a:pt x="2763773" y="168909"/>
                  </a:lnTo>
                  <a:lnTo>
                    <a:pt x="2801239" y="183895"/>
                  </a:lnTo>
                  <a:lnTo>
                    <a:pt x="2838449" y="203834"/>
                  </a:lnTo>
                  <a:lnTo>
                    <a:pt x="2863216" y="227231"/>
                  </a:lnTo>
                  <a:lnTo>
                    <a:pt x="2862961" y="226694"/>
                  </a:lnTo>
                  <a:lnTo>
                    <a:pt x="2884478" y="226694"/>
                  </a:lnTo>
                  <a:lnTo>
                    <a:pt x="2884042" y="225170"/>
                  </a:lnTo>
                  <a:lnTo>
                    <a:pt x="2883789" y="224535"/>
                  </a:lnTo>
                  <a:lnTo>
                    <a:pt x="2883662" y="224027"/>
                  </a:lnTo>
                  <a:lnTo>
                    <a:pt x="2883408" y="223646"/>
                  </a:lnTo>
                  <a:lnTo>
                    <a:pt x="2880867" y="218185"/>
                  </a:lnTo>
                  <a:lnTo>
                    <a:pt x="2880614" y="217677"/>
                  </a:lnTo>
                  <a:lnTo>
                    <a:pt x="2880360" y="217296"/>
                  </a:lnTo>
                  <a:lnTo>
                    <a:pt x="2880106" y="216788"/>
                  </a:lnTo>
                  <a:lnTo>
                    <a:pt x="2876422" y="211454"/>
                  </a:lnTo>
                  <a:lnTo>
                    <a:pt x="2841116" y="182244"/>
                  </a:lnTo>
                  <a:lnTo>
                    <a:pt x="2797556" y="160781"/>
                  </a:lnTo>
                  <a:lnTo>
                    <a:pt x="2740914" y="140080"/>
                  </a:lnTo>
                  <a:lnTo>
                    <a:pt x="2672207" y="120395"/>
                  </a:lnTo>
                  <a:lnTo>
                    <a:pt x="2633599" y="110997"/>
                  </a:lnTo>
                  <a:lnTo>
                    <a:pt x="2570734" y="97154"/>
                  </a:lnTo>
                  <a:lnTo>
                    <a:pt x="2525776" y="88264"/>
                  </a:lnTo>
                  <a:lnTo>
                    <a:pt x="2428748" y="71627"/>
                  </a:lnTo>
                  <a:lnTo>
                    <a:pt x="2376932" y="63626"/>
                  </a:lnTo>
                  <a:lnTo>
                    <a:pt x="2323211" y="56133"/>
                  </a:lnTo>
                  <a:lnTo>
                    <a:pt x="2267712" y="49021"/>
                  </a:lnTo>
                  <a:lnTo>
                    <a:pt x="2151634" y="35940"/>
                  </a:lnTo>
                  <a:lnTo>
                    <a:pt x="2029840" y="24637"/>
                  </a:lnTo>
                  <a:lnTo>
                    <a:pt x="1968587" y="19811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4800" y="4298441"/>
              <a:ext cx="2262505" cy="76200"/>
            </a:xfrm>
            <a:custGeom>
              <a:avLst/>
              <a:gdLst/>
              <a:ahLst/>
              <a:cxnLst/>
              <a:rect l="l" t="t" r="r" b="b"/>
              <a:pathLst>
                <a:path w="2262504" h="76200">
                  <a:moveTo>
                    <a:pt x="2135504" y="0"/>
                  </a:moveTo>
                  <a:lnTo>
                    <a:pt x="2135504" y="76199"/>
                  </a:lnTo>
                  <a:lnTo>
                    <a:pt x="2229484" y="48005"/>
                  </a:lnTo>
                  <a:lnTo>
                    <a:pt x="2153666" y="48005"/>
                  </a:lnTo>
                  <a:lnTo>
                    <a:pt x="2158111" y="43560"/>
                  </a:lnTo>
                  <a:lnTo>
                    <a:pt x="2158111" y="32638"/>
                  </a:lnTo>
                  <a:lnTo>
                    <a:pt x="2153666" y="28193"/>
                  </a:lnTo>
                  <a:lnTo>
                    <a:pt x="2229484" y="28193"/>
                  </a:lnTo>
                  <a:lnTo>
                    <a:pt x="2135504" y="0"/>
                  </a:lnTo>
                  <a:close/>
                </a:path>
                <a:path w="2262504" h="76200">
                  <a:moveTo>
                    <a:pt x="2135504" y="28193"/>
                  </a:moveTo>
                  <a:lnTo>
                    <a:pt x="4445" y="28193"/>
                  </a:lnTo>
                  <a:lnTo>
                    <a:pt x="0" y="32638"/>
                  </a:lnTo>
                  <a:lnTo>
                    <a:pt x="0" y="43560"/>
                  </a:lnTo>
                  <a:lnTo>
                    <a:pt x="4445" y="48005"/>
                  </a:lnTo>
                  <a:lnTo>
                    <a:pt x="2135504" y="48005"/>
                  </a:lnTo>
                  <a:lnTo>
                    <a:pt x="2135504" y="28193"/>
                  </a:lnTo>
                  <a:close/>
                </a:path>
                <a:path w="2262504" h="76200">
                  <a:moveTo>
                    <a:pt x="2229484" y="28193"/>
                  </a:moveTo>
                  <a:lnTo>
                    <a:pt x="2153666" y="28193"/>
                  </a:lnTo>
                  <a:lnTo>
                    <a:pt x="2158111" y="32638"/>
                  </a:lnTo>
                  <a:lnTo>
                    <a:pt x="2158111" y="43560"/>
                  </a:lnTo>
                  <a:lnTo>
                    <a:pt x="2153666" y="48005"/>
                  </a:lnTo>
                  <a:lnTo>
                    <a:pt x="2229484" y="48005"/>
                  </a:lnTo>
                  <a:lnTo>
                    <a:pt x="2262504" y="38099"/>
                  </a:lnTo>
                  <a:lnTo>
                    <a:pt x="2229484" y="28193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7483" y="4597907"/>
              <a:ext cx="551688" cy="5227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43962" y="4326635"/>
              <a:ext cx="1339215" cy="271780"/>
            </a:xfrm>
            <a:custGeom>
              <a:avLst/>
              <a:gdLst/>
              <a:ahLst/>
              <a:cxnLst/>
              <a:rect l="l" t="t" r="r" b="b"/>
              <a:pathLst>
                <a:path w="1339214" h="271779">
                  <a:moveTo>
                    <a:pt x="66929" y="157352"/>
                  </a:moveTo>
                  <a:lnTo>
                    <a:pt x="0" y="271780"/>
                  </a:lnTo>
                  <a:lnTo>
                    <a:pt x="118872" y="213106"/>
                  </a:lnTo>
                  <a:lnTo>
                    <a:pt x="111417" y="205105"/>
                  </a:lnTo>
                  <a:lnTo>
                    <a:pt x="84962" y="205105"/>
                  </a:lnTo>
                  <a:lnTo>
                    <a:pt x="78739" y="204088"/>
                  </a:lnTo>
                  <a:lnTo>
                    <a:pt x="72389" y="195199"/>
                  </a:lnTo>
                  <a:lnTo>
                    <a:pt x="73406" y="188975"/>
                  </a:lnTo>
                  <a:lnTo>
                    <a:pt x="87200" y="179111"/>
                  </a:lnTo>
                  <a:lnTo>
                    <a:pt x="66929" y="157352"/>
                  </a:lnTo>
                  <a:close/>
                </a:path>
                <a:path w="1339214" h="271779">
                  <a:moveTo>
                    <a:pt x="87200" y="179111"/>
                  </a:moveTo>
                  <a:lnTo>
                    <a:pt x="73406" y="188975"/>
                  </a:lnTo>
                  <a:lnTo>
                    <a:pt x="72389" y="195199"/>
                  </a:lnTo>
                  <a:lnTo>
                    <a:pt x="78739" y="204088"/>
                  </a:lnTo>
                  <a:lnTo>
                    <a:pt x="84962" y="205105"/>
                  </a:lnTo>
                  <a:lnTo>
                    <a:pt x="100839" y="193751"/>
                  </a:lnTo>
                  <a:lnTo>
                    <a:pt x="87200" y="179111"/>
                  </a:lnTo>
                  <a:close/>
                </a:path>
                <a:path w="1339214" h="271779">
                  <a:moveTo>
                    <a:pt x="100839" y="193751"/>
                  </a:moveTo>
                  <a:lnTo>
                    <a:pt x="84962" y="205105"/>
                  </a:lnTo>
                  <a:lnTo>
                    <a:pt x="111417" y="205105"/>
                  </a:lnTo>
                  <a:lnTo>
                    <a:pt x="100839" y="193751"/>
                  </a:lnTo>
                  <a:close/>
                </a:path>
                <a:path w="1339214" h="271779">
                  <a:moveTo>
                    <a:pt x="1334262" y="0"/>
                  </a:moveTo>
                  <a:lnTo>
                    <a:pt x="1328801" y="0"/>
                  </a:lnTo>
                  <a:lnTo>
                    <a:pt x="1266571" y="381"/>
                  </a:lnTo>
                  <a:lnTo>
                    <a:pt x="1204340" y="1524"/>
                  </a:lnTo>
                  <a:lnTo>
                    <a:pt x="1142238" y="3301"/>
                  </a:lnTo>
                  <a:lnTo>
                    <a:pt x="1019428" y="9016"/>
                  </a:lnTo>
                  <a:lnTo>
                    <a:pt x="899160" y="17399"/>
                  </a:lnTo>
                  <a:lnTo>
                    <a:pt x="840105" y="22478"/>
                  </a:lnTo>
                  <a:lnTo>
                    <a:pt x="782066" y="28193"/>
                  </a:lnTo>
                  <a:lnTo>
                    <a:pt x="725297" y="34416"/>
                  </a:lnTo>
                  <a:lnTo>
                    <a:pt x="669544" y="41275"/>
                  </a:lnTo>
                  <a:lnTo>
                    <a:pt x="615188" y="48513"/>
                  </a:lnTo>
                  <a:lnTo>
                    <a:pt x="510920" y="64262"/>
                  </a:lnTo>
                  <a:lnTo>
                    <a:pt x="461391" y="73025"/>
                  </a:lnTo>
                  <a:lnTo>
                    <a:pt x="413512" y="82041"/>
                  </a:lnTo>
                  <a:lnTo>
                    <a:pt x="367538" y="91439"/>
                  </a:lnTo>
                  <a:lnTo>
                    <a:pt x="323850" y="101218"/>
                  </a:lnTo>
                  <a:lnTo>
                    <a:pt x="282194" y="111378"/>
                  </a:lnTo>
                  <a:lnTo>
                    <a:pt x="224028" y="127126"/>
                  </a:lnTo>
                  <a:lnTo>
                    <a:pt x="171323" y="143637"/>
                  </a:lnTo>
                  <a:lnTo>
                    <a:pt x="124713" y="160655"/>
                  </a:lnTo>
                  <a:lnTo>
                    <a:pt x="97028" y="172338"/>
                  </a:lnTo>
                  <a:lnTo>
                    <a:pt x="96393" y="172593"/>
                  </a:lnTo>
                  <a:lnTo>
                    <a:pt x="95757" y="172974"/>
                  </a:lnTo>
                  <a:lnTo>
                    <a:pt x="95250" y="173355"/>
                  </a:lnTo>
                  <a:lnTo>
                    <a:pt x="87200" y="179111"/>
                  </a:lnTo>
                  <a:lnTo>
                    <a:pt x="100839" y="193751"/>
                  </a:lnTo>
                  <a:lnTo>
                    <a:pt x="105386" y="190500"/>
                  </a:lnTo>
                  <a:lnTo>
                    <a:pt x="104901" y="190500"/>
                  </a:lnTo>
                  <a:lnTo>
                    <a:pt x="106806" y="189483"/>
                  </a:lnTo>
                  <a:lnTo>
                    <a:pt x="107250" y="189483"/>
                  </a:lnTo>
                  <a:lnTo>
                    <a:pt x="118110" y="184784"/>
                  </a:lnTo>
                  <a:lnTo>
                    <a:pt x="146431" y="173481"/>
                  </a:lnTo>
                  <a:lnTo>
                    <a:pt x="194182" y="156971"/>
                  </a:lnTo>
                  <a:lnTo>
                    <a:pt x="267207" y="135762"/>
                  </a:lnTo>
                  <a:lnTo>
                    <a:pt x="328168" y="120522"/>
                  </a:lnTo>
                  <a:lnTo>
                    <a:pt x="371601" y="110870"/>
                  </a:lnTo>
                  <a:lnTo>
                    <a:pt x="417194" y="101472"/>
                  </a:lnTo>
                  <a:lnTo>
                    <a:pt x="464693" y="92582"/>
                  </a:lnTo>
                  <a:lnTo>
                    <a:pt x="513969" y="83946"/>
                  </a:lnTo>
                  <a:lnTo>
                    <a:pt x="565150" y="75818"/>
                  </a:lnTo>
                  <a:lnTo>
                    <a:pt x="617855" y="68071"/>
                  </a:lnTo>
                  <a:lnTo>
                    <a:pt x="671830" y="60832"/>
                  </a:lnTo>
                  <a:lnTo>
                    <a:pt x="727329" y="54101"/>
                  </a:lnTo>
                  <a:lnTo>
                    <a:pt x="841882" y="42290"/>
                  </a:lnTo>
                  <a:lnTo>
                    <a:pt x="900557" y="37211"/>
                  </a:lnTo>
                  <a:lnTo>
                    <a:pt x="1020445" y="28828"/>
                  </a:lnTo>
                  <a:lnTo>
                    <a:pt x="1081404" y="25653"/>
                  </a:lnTo>
                  <a:lnTo>
                    <a:pt x="1142873" y="23113"/>
                  </a:lnTo>
                  <a:lnTo>
                    <a:pt x="1204595" y="21336"/>
                  </a:lnTo>
                  <a:lnTo>
                    <a:pt x="1266571" y="20193"/>
                  </a:lnTo>
                  <a:lnTo>
                    <a:pt x="1334389" y="19812"/>
                  </a:lnTo>
                  <a:lnTo>
                    <a:pt x="1338834" y="15366"/>
                  </a:lnTo>
                  <a:lnTo>
                    <a:pt x="1338707" y="4318"/>
                  </a:lnTo>
                  <a:lnTo>
                    <a:pt x="1334262" y="0"/>
                  </a:lnTo>
                  <a:close/>
                </a:path>
                <a:path w="1339214" h="271779">
                  <a:moveTo>
                    <a:pt x="106806" y="189483"/>
                  </a:moveTo>
                  <a:lnTo>
                    <a:pt x="104901" y="190500"/>
                  </a:lnTo>
                  <a:lnTo>
                    <a:pt x="106128" y="189969"/>
                  </a:lnTo>
                  <a:lnTo>
                    <a:pt x="106806" y="189483"/>
                  </a:lnTo>
                  <a:close/>
                </a:path>
                <a:path w="1339214" h="271779">
                  <a:moveTo>
                    <a:pt x="106128" y="189969"/>
                  </a:moveTo>
                  <a:lnTo>
                    <a:pt x="104901" y="190500"/>
                  </a:lnTo>
                  <a:lnTo>
                    <a:pt x="105386" y="190500"/>
                  </a:lnTo>
                  <a:lnTo>
                    <a:pt x="106128" y="189969"/>
                  </a:lnTo>
                  <a:close/>
                </a:path>
                <a:path w="1339214" h="271779">
                  <a:moveTo>
                    <a:pt x="107250" y="189483"/>
                  </a:moveTo>
                  <a:lnTo>
                    <a:pt x="106806" y="189483"/>
                  </a:lnTo>
                  <a:lnTo>
                    <a:pt x="106128" y="189969"/>
                  </a:lnTo>
                  <a:lnTo>
                    <a:pt x="107250" y="189483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7483" y="3526535"/>
              <a:ext cx="551688" cy="5227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43962" y="4050029"/>
              <a:ext cx="1339215" cy="295910"/>
            </a:xfrm>
            <a:custGeom>
              <a:avLst/>
              <a:gdLst/>
              <a:ahLst/>
              <a:cxnLst/>
              <a:rect l="l" t="t" r="r" b="b"/>
              <a:pathLst>
                <a:path w="1339214" h="295910">
                  <a:moveTo>
                    <a:pt x="94968" y="84942"/>
                  </a:moveTo>
                  <a:lnTo>
                    <a:pt x="80737" y="98517"/>
                  </a:lnTo>
                  <a:lnTo>
                    <a:pt x="82295" y="100076"/>
                  </a:lnTo>
                  <a:lnTo>
                    <a:pt x="83057" y="100711"/>
                  </a:lnTo>
                  <a:lnTo>
                    <a:pt x="84074" y="101092"/>
                  </a:lnTo>
                  <a:lnTo>
                    <a:pt x="96774" y="107569"/>
                  </a:lnTo>
                  <a:lnTo>
                    <a:pt x="139319" y="126492"/>
                  </a:lnTo>
                  <a:lnTo>
                    <a:pt x="187960" y="145034"/>
                  </a:lnTo>
                  <a:lnTo>
                    <a:pt x="261874" y="168402"/>
                  </a:lnTo>
                  <a:lnTo>
                    <a:pt x="302513" y="179705"/>
                  </a:lnTo>
                  <a:lnTo>
                    <a:pt x="367411" y="195834"/>
                  </a:lnTo>
                  <a:lnTo>
                    <a:pt x="413385" y="206248"/>
                  </a:lnTo>
                  <a:lnTo>
                    <a:pt x="461263" y="216027"/>
                  </a:lnTo>
                  <a:lnTo>
                    <a:pt x="510794" y="225425"/>
                  </a:lnTo>
                  <a:lnTo>
                    <a:pt x="562229" y="234442"/>
                  </a:lnTo>
                  <a:lnTo>
                    <a:pt x="615061" y="242824"/>
                  </a:lnTo>
                  <a:lnTo>
                    <a:pt x="669417" y="250698"/>
                  </a:lnTo>
                  <a:lnTo>
                    <a:pt x="725169" y="258064"/>
                  </a:lnTo>
                  <a:lnTo>
                    <a:pt x="782066" y="264795"/>
                  </a:lnTo>
                  <a:lnTo>
                    <a:pt x="840105" y="271018"/>
                  </a:lnTo>
                  <a:lnTo>
                    <a:pt x="899032" y="276606"/>
                  </a:lnTo>
                  <a:lnTo>
                    <a:pt x="958850" y="281559"/>
                  </a:lnTo>
                  <a:lnTo>
                    <a:pt x="1019428" y="285750"/>
                  </a:lnTo>
                  <a:lnTo>
                    <a:pt x="1080642" y="289306"/>
                  </a:lnTo>
                  <a:lnTo>
                    <a:pt x="1142238" y="291973"/>
                  </a:lnTo>
                  <a:lnTo>
                    <a:pt x="1204214" y="294005"/>
                  </a:lnTo>
                  <a:lnTo>
                    <a:pt x="1266571" y="295275"/>
                  </a:lnTo>
                  <a:lnTo>
                    <a:pt x="1328801" y="295656"/>
                  </a:lnTo>
                  <a:lnTo>
                    <a:pt x="1334262" y="295656"/>
                  </a:lnTo>
                  <a:lnTo>
                    <a:pt x="1338707" y="291338"/>
                  </a:lnTo>
                  <a:lnTo>
                    <a:pt x="1338834" y="280289"/>
                  </a:lnTo>
                  <a:lnTo>
                    <a:pt x="1334389" y="275844"/>
                  </a:lnTo>
                  <a:lnTo>
                    <a:pt x="1328927" y="275844"/>
                  </a:lnTo>
                  <a:lnTo>
                    <a:pt x="1266571" y="275463"/>
                  </a:lnTo>
                  <a:lnTo>
                    <a:pt x="1204722" y="274193"/>
                  </a:lnTo>
                  <a:lnTo>
                    <a:pt x="1142873" y="272288"/>
                  </a:lnTo>
                  <a:lnTo>
                    <a:pt x="1081532" y="269494"/>
                  </a:lnTo>
                  <a:lnTo>
                    <a:pt x="1020572" y="265938"/>
                  </a:lnTo>
                  <a:lnTo>
                    <a:pt x="960247" y="261747"/>
                  </a:lnTo>
                  <a:lnTo>
                    <a:pt x="841882" y="251333"/>
                  </a:lnTo>
                  <a:lnTo>
                    <a:pt x="784098" y="245110"/>
                  </a:lnTo>
                  <a:lnTo>
                    <a:pt x="727456" y="238379"/>
                  </a:lnTo>
                  <a:lnTo>
                    <a:pt x="671957" y="231013"/>
                  </a:lnTo>
                  <a:lnTo>
                    <a:pt x="617982" y="223139"/>
                  </a:lnTo>
                  <a:lnTo>
                    <a:pt x="565276" y="214757"/>
                  </a:lnTo>
                  <a:lnTo>
                    <a:pt x="514223" y="205867"/>
                  </a:lnTo>
                  <a:lnTo>
                    <a:pt x="464819" y="196596"/>
                  </a:lnTo>
                  <a:lnTo>
                    <a:pt x="417322" y="186817"/>
                  </a:lnTo>
                  <a:lnTo>
                    <a:pt x="371729" y="176530"/>
                  </a:lnTo>
                  <a:lnTo>
                    <a:pt x="307339" y="160528"/>
                  </a:lnTo>
                  <a:lnTo>
                    <a:pt x="248157" y="143637"/>
                  </a:lnTo>
                  <a:lnTo>
                    <a:pt x="211709" y="132080"/>
                  </a:lnTo>
                  <a:lnTo>
                    <a:pt x="161925" y="114300"/>
                  </a:lnTo>
                  <a:lnTo>
                    <a:pt x="118363" y="95885"/>
                  </a:lnTo>
                  <a:lnTo>
                    <a:pt x="96735" y="85344"/>
                  </a:lnTo>
                  <a:lnTo>
                    <a:pt x="95504" y="85344"/>
                  </a:lnTo>
                  <a:lnTo>
                    <a:pt x="94968" y="84942"/>
                  </a:lnTo>
                  <a:close/>
                </a:path>
                <a:path w="1339214" h="295910">
                  <a:moveTo>
                    <a:pt x="0" y="0"/>
                  </a:moveTo>
                  <a:lnTo>
                    <a:pt x="60198" y="118110"/>
                  </a:lnTo>
                  <a:lnTo>
                    <a:pt x="80737" y="98517"/>
                  </a:lnTo>
                  <a:lnTo>
                    <a:pt x="71881" y="89662"/>
                  </a:lnTo>
                  <a:lnTo>
                    <a:pt x="68072" y="85725"/>
                  </a:lnTo>
                  <a:lnTo>
                    <a:pt x="68072" y="79502"/>
                  </a:lnTo>
                  <a:lnTo>
                    <a:pt x="72009" y="75692"/>
                  </a:lnTo>
                  <a:lnTo>
                    <a:pt x="75818" y="71755"/>
                  </a:lnTo>
                  <a:lnTo>
                    <a:pt x="108792" y="71755"/>
                  </a:lnTo>
                  <a:lnTo>
                    <a:pt x="115316" y="65532"/>
                  </a:lnTo>
                  <a:lnTo>
                    <a:pt x="0" y="0"/>
                  </a:lnTo>
                  <a:close/>
                </a:path>
                <a:path w="1339214" h="295910">
                  <a:moveTo>
                    <a:pt x="82168" y="71755"/>
                  </a:moveTo>
                  <a:lnTo>
                    <a:pt x="75818" y="71755"/>
                  </a:lnTo>
                  <a:lnTo>
                    <a:pt x="72009" y="75692"/>
                  </a:lnTo>
                  <a:lnTo>
                    <a:pt x="68072" y="79502"/>
                  </a:lnTo>
                  <a:lnTo>
                    <a:pt x="68072" y="85725"/>
                  </a:lnTo>
                  <a:lnTo>
                    <a:pt x="71881" y="89662"/>
                  </a:lnTo>
                  <a:lnTo>
                    <a:pt x="80737" y="98517"/>
                  </a:lnTo>
                  <a:lnTo>
                    <a:pt x="94968" y="84942"/>
                  </a:lnTo>
                  <a:lnTo>
                    <a:pt x="92963" y="83439"/>
                  </a:lnTo>
                  <a:lnTo>
                    <a:pt x="93624" y="83439"/>
                  </a:lnTo>
                  <a:lnTo>
                    <a:pt x="85979" y="75692"/>
                  </a:lnTo>
                  <a:lnTo>
                    <a:pt x="82168" y="71755"/>
                  </a:lnTo>
                  <a:close/>
                </a:path>
                <a:path w="1339214" h="295910">
                  <a:moveTo>
                    <a:pt x="95039" y="84873"/>
                  </a:moveTo>
                  <a:lnTo>
                    <a:pt x="95504" y="85344"/>
                  </a:lnTo>
                  <a:lnTo>
                    <a:pt x="95039" y="84873"/>
                  </a:lnTo>
                  <a:close/>
                </a:path>
                <a:path w="1339214" h="295910">
                  <a:moveTo>
                    <a:pt x="95304" y="84621"/>
                  </a:moveTo>
                  <a:lnTo>
                    <a:pt x="95039" y="84873"/>
                  </a:lnTo>
                  <a:lnTo>
                    <a:pt x="95504" y="85344"/>
                  </a:lnTo>
                  <a:lnTo>
                    <a:pt x="96735" y="85344"/>
                  </a:lnTo>
                  <a:lnTo>
                    <a:pt x="95304" y="84621"/>
                  </a:lnTo>
                  <a:close/>
                </a:path>
                <a:path w="1339214" h="295910">
                  <a:moveTo>
                    <a:pt x="92963" y="83439"/>
                  </a:moveTo>
                  <a:lnTo>
                    <a:pt x="94968" y="84942"/>
                  </a:lnTo>
                  <a:lnTo>
                    <a:pt x="94280" y="84103"/>
                  </a:lnTo>
                  <a:lnTo>
                    <a:pt x="92963" y="83439"/>
                  </a:lnTo>
                  <a:close/>
                </a:path>
                <a:path w="1339214" h="295910">
                  <a:moveTo>
                    <a:pt x="94280" y="84103"/>
                  </a:moveTo>
                  <a:lnTo>
                    <a:pt x="95039" y="84873"/>
                  </a:lnTo>
                  <a:lnTo>
                    <a:pt x="95304" y="84621"/>
                  </a:lnTo>
                  <a:lnTo>
                    <a:pt x="94280" y="84103"/>
                  </a:lnTo>
                  <a:close/>
                </a:path>
                <a:path w="1339214" h="295910">
                  <a:moveTo>
                    <a:pt x="108792" y="71755"/>
                  </a:moveTo>
                  <a:lnTo>
                    <a:pt x="82168" y="71755"/>
                  </a:lnTo>
                  <a:lnTo>
                    <a:pt x="85979" y="75692"/>
                  </a:lnTo>
                  <a:lnTo>
                    <a:pt x="94280" y="84103"/>
                  </a:lnTo>
                  <a:lnTo>
                    <a:pt x="95304" y="84621"/>
                  </a:lnTo>
                  <a:lnTo>
                    <a:pt x="108792" y="71755"/>
                  </a:lnTo>
                  <a:close/>
                </a:path>
                <a:path w="1339214" h="295910">
                  <a:moveTo>
                    <a:pt x="93624" y="83439"/>
                  </a:moveTo>
                  <a:lnTo>
                    <a:pt x="92963" y="83439"/>
                  </a:lnTo>
                  <a:lnTo>
                    <a:pt x="94280" y="84103"/>
                  </a:lnTo>
                  <a:lnTo>
                    <a:pt x="93624" y="83439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09647" y="3777868"/>
              <a:ext cx="1339215" cy="1092835"/>
            </a:xfrm>
            <a:custGeom>
              <a:avLst/>
              <a:gdLst/>
              <a:ahLst/>
              <a:cxnLst/>
              <a:rect l="l" t="t" r="r" b="b"/>
              <a:pathLst>
                <a:path w="1339214" h="1092835">
                  <a:moveTo>
                    <a:pt x="1338961" y="295783"/>
                  </a:moveTo>
                  <a:lnTo>
                    <a:pt x="1302435" y="223901"/>
                  </a:lnTo>
                  <a:lnTo>
                    <a:pt x="1278890" y="177546"/>
                  </a:lnTo>
                  <a:lnTo>
                    <a:pt x="1258341" y="197154"/>
                  </a:lnTo>
                  <a:lnTo>
                    <a:pt x="1244053" y="210781"/>
                  </a:lnTo>
                  <a:lnTo>
                    <a:pt x="1244396" y="210439"/>
                  </a:lnTo>
                  <a:lnTo>
                    <a:pt x="1258341" y="197154"/>
                  </a:lnTo>
                  <a:lnTo>
                    <a:pt x="1256919" y="195707"/>
                  </a:lnTo>
                  <a:lnTo>
                    <a:pt x="1214882" y="175514"/>
                  </a:lnTo>
                  <a:lnTo>
                    <a:pt x="1168146" y="156845"/>
                  </a:lnTo>
                  <a:lnTo>
                    <a:pt x="1115441" y="138938"/>
                  </a:lnTo>
                  <a:lnTo>
                    <a:pt x="1057402" y="121666"/>
                  </a:lnTo>
                  <a:lnTo>
                    <a:pt x="1015619" y="110617"/>
                  </a:lnTo>
                  <a:lnTo>
                    <a:pt x="971804" y="99949"/>
                  </a:lnTo>
                  <a:lnTo>
                    <a:pt x="925957" y="89662"/>
                  </a:lnTo>
                  <a:lnTo>
                    <a:pt x="878078" y="79756"/>
                  </a:lnTo>
                  <a:lnTo>
                    <a:pt x="828421" y="70358"/>
                  </a:lnTo>
                  <a:lnTo>
                    <a:pt x="776986" y="61468"/>
                  </a:lnTo>
                  <a:lnTo>
                    <a:pt x="724154" y="52959"/>
                  </a:lnTo>
                  <a:lnTo>
                    <a:pt x="669671" y="44958"/>
                  </a:lnTo>
                  <a:lnTo>
                    <a:pt x="614045" y="37592"/>
                  </a:lnTo>
                  <a:lnTo>
                    <a:pt x="557022" y="30861"/>
                  </a:lnTo>
                  <a:lnTo>
                    <a:pt x="498983" y="24638"/>
                  </a:lnTo>
                  <a:lnTo>
                    <a:pt x="380238" y="14224"/>
                  </a:lnTo>
                  <a:lnTo>
                    <a:pt x="319659" y="9906"/>
                  </a:lnTo>
                  <a:lnTo>
                    <a:pt x="258445" y="6477"/>
                  </a:lnTo>
                  <a:lnTo>
                    <a:pt x="196723" y="3683"/>
                  </a:lnTo>
                  <a:lnTo>
                    <a:pt x="134747" y="1651"/>
                  </a:lnTo>
                  <a:lnTo>
                    <a:pt x="72390" y="381"/>
                  </a:lnTo>
                  <a:lnTo>
                    <a:pt x="9906" y="0"/>
                  </a:lnTo>
                  <a:lnTo>
                    <a:pt x="4445" y="0"/>
                  </a:lnTo>
                  <a:lnTo>
                    <a:pt x="0" y="4445"/>
                  </a:lnTo>
                  <a:lnTo>
                    <a:pt x="0" y="15367"/>
                  </a:lnTo>
                  <a:lnTo>
                    <a:pt x="4318" y="19812"/>
                  </a:lnTo>
                  <a:lnTo>
                    <a:pt x="72009" y="20193"/>
                  </a:lnTo>
                  <a:lnTo>
                    <a:pt x="134112" y="21463"/>
                  </a:lnTo>
                  <a:lnTo>
                    <a:pt x="195834" y="23495"/>
                  </a:lnTo>
                  <a:lnTo>
                    <a:pt x="257302" y="26162"/>
                  </a:lnTo>
                  <a:lnTo>
                    <a:pt x="318135" y="29718"/>
                  </a:lnTo>
                  <a:lnTo>
                    <a:pt x="438150" y="38862"/>
                  </a:lnTo>
                  <a:lnTo>
                    <a:pt x="496951" y="44323"/>
                  </a:lnTo>
                  <a:lnTo>
                    <a:pt x="554736" y="50546"/>
                  </a:lnTo>
                  <a:lnTo>
                    <a:pt x="611505" y="57277"/>
                  </a:lnTo>
                  <a:lnTo>
                    <a:pt x="666877" y="64643"/>
                  </a:lnTo>
                  <a:lnTo>
                    <a:pt x="720979" y="72517"/>
                  </a:lnTo>
                  <a:lnTo>
                    <a:pt x="773671" y="80899"/>
                  </a:lnTo>
                  <a:lnTo>
                    <a:pt x="824738" y="89789"/>
                  </a:lnTo>
                  <a:lnTo>
                    <a:pt x="874141" y="99187"/>
                  </a:lnTo>
                  <a:lnTo>
                    <a:pt x="921512" y="108966"/>
                  </a:lnTo>
                  <a:lnTo>
                    <a:pt x="967105" y="119253"/>
                  </a:lnTo>
                  <a:lnTo>
                    <a:pt x="1010666" y="129794"/>
                  </a:lnTo>
                  <a:lnTo>
                    <a:pt x="1051814" y="140716"/>
                  </a:lnTo>
                  <a:lnTo>
                    <a:pt x="1109345" y="157734"/>
                  </a:lnTo>
                  <a:lnTo>
                    <a:pt x="1161161" y="175387"/>
                  </a:lnTo>
                  <a:lnTo>
                    <a:pt x="1206754" y="193675"/>
                  </a:lnTo>
                  <a:lnTo>
                    <a:pt x="1243711" y="211099"/>
                  </a:lnTo>
                  <a:lnTo>
                    <a:pt x="1223772" y="230124"/>
                  </a:lnTo>
                  <a:lnTo>
                    <a:pt x="1338961" y="295783"/>
                  </a:lnTo>
                  <a:close/>
                </a:path>
                <a:path w="1339214" h="1092835">
                  <a:moveTo>
                    <a:pt x="1339088" y="820801"/>
                  </a:moveTo>
                  <a:lnTo>
                    <a:pt x="1220216" y="879602"/>
                  </a:lnTo>
                  <a:lnTo>
                    <a:pt x="1238199" y="898906"/>
                  </a:lnTo>
                  <a:lnTo>
                    <a:pt x="1233144" y="902487"/>
                  </a:lnTo>
                  <a:lnTo>
                    <a:pt x="1192530" y="919226"/>
                  </a:lnTo>
                  <a:lnTo>
                    <a:pt x="1144778" y="935736"/>
                  </a:lnTo>
                  <a:lnTo>
                    <a:pt x="1052068" y="962152"/>
                  </a:lnTo>
                  <a:lnTo>
                    <a:pt x="1010920" y="972058"/>
                  </a:lnTo>
                  <a:lnTo>
                    <a:pt x="967232" y="981837"/>
                  </a:lnTo>
                  <a:lnTo>
                    <a:pt x="921766" y="991235"/>
                  </a:lnTo>
                  <a:lnTo>
                    <a:pt x="874268" y="1000125"/>
                  </a:lnTo>
                  <a:lnTo>
                    <a:pt x="824865" y="1008634"/>
                  </a:lnTo>
                  <a:lnTo>
                    <a:pt x="773811" y="1016889"/>
                  </a:lnTo>
                  <a:lnTo>
                    <a:pt x="721106" y="1024509"/>
                  </a:lnTo>
                  <a:lnTo>
                    <a:pt x="667004" y="1031748"/>
                  </a:lnTo>
                  <a:lnTo>
                    <a:pt x="611505" y="1038479"/>
                  </a:lnTo>
                  <a:lnTo>
                    <a:pt x="554863" y="1044702"/>
                  </a:lnTo>
                  <a:lnTo>
                    <a:pt x="438277" y="1055497"/>
                  </a:lnTo>
                  <a:lnTo>
                    <a:pt x="378587" y="1059942"/>
                  </a:lnTo>
                  <a:lnTo>
                    <a:pt x="318262" y="1063752"/>
                  </a:lnTo>
                  <a:lnTo>
                    <a:pt x="257302" y="1066927"/>
                  </a:lnTo>
                  <a:lnTo>
                    <a:pt x="195961" y="1069467"/>
                  </a:lnTo>
                  <a:lnTo>
                    <a:pt x="134112" y="1071245"/>
                  </a:lnTo>
                  <a:lnTo>
                    <a:pt x="72009" y="1072388"/>
                  </a:lnTo>
                  <a:lnTo>
                    <a:pt x="9906" y="1072769"/>
                  </a:lnTo>
                  <a:lnTo>
                    <a:pt x="4318" y="1072769"/>
                  </a:lnTo>
                  <a:lnTo>
                    <a:pt x="0" y="1077214"/>
                  </a:lnTo>
                  <a:lnTo>
                    <a:pt x="0" y="1088136"/>
                  </a:lnTo>
                  <a:lnTo>
                    <a:pt x="4445" y="1092581"/>
                  </a:lnTo>
                  <a:lnTo>
                    <a:pt x="9906" y="1092581"/>
                  </a:lnTo>
                  <a:lnTo>
                    <a:pt x="72390" y="1092200"/>
                  </a:lnTo>
                  <a:lnTo>
                    <a:pt x="134747" y="1091057"/>
                  </a:lnTo>
                  <a:lnTo>
                    <a:pt x="258318" y="1086739"/>
                  </a:lnTo>
                  <a:lnTo>
                    <a:pt x="380111" y="1079627"/>
                  </a:lnTo>
                  <a:lnTo>
                    <a:pt x="439928" y="1075182"/>
                  </a:lnTo>
                  <a:lnTo>
                    <a:pt x="556895" y="1064387"/>
                  </a:lnTo>
                  <a:lnTo>
                    <a:pt x="613918" y="1058164"/>
                  </a:lnTo>
                  <a:lnTo>
                    <a:pt x="669544" y="1051433"/>
                  </a:lnTo>
                  <a:lnTo>
                    <a:pt x="724027" y="1044194"/>
                  </a:lnTo>
                  <a:lnTo>
                    <a:pt x="776846" y="1036447"/>
                  </a:lnTo>
                  <a:lnTo>
                    <a:pt x="828294" y="1028192"/>
                  </a:lnTo>
                  <a:lnTo>
                    <a:pt x="877951" y="1019556"/>
                  </a:lnTo>
                  <a:lnTo>
                    <a:pt x="925703" y="1010666"/>
                  </a:lnTo>
                  <a:lnTo>
                    <a:pt x="971677" y="1001141"/>
                  </a:lnTo>
                  <a:lnTo>
                    <a:pt x="1015492" y="991362"/>
                  </a:lnTo>
                  <a:lnTo>
                    <a:pt x="1057148" y="981202"/>
                  </a:lnTo>
                  <a:lnTo>
                    <a:pt x="1096391" y="970788"/>
                  </a:lnTo>
                  <a:lnTo>
                    <a:pt x="1133475" y="959993"/>
                  </a:lnTo>
                  <a:lnTo>
                    <a:pt x="1184148" y="943356"/>
                  </a:lnTo>
                  <a:lnTo>
                    <a:pt x="1228852" y="926084"/>
                  </a:lnTo>
                  <a:lnTo>
                    <a:pt x="1242060" y="920242"/>
                  </a:lnTo>
                  <a:lnTo>
                    <a:pt x="1242695" y="919988"/>
                  </a:lnTo>
                  <a:lnTo>
                    <a:pt x="1243203" y="919607"/>
                  </a:lnTo>
                  <a:lnTo>
                    <a:pt x="1243838" y="919226"/>
                  </a:lnTo>
                  <a:lnTo>
                    <a:pt x="1251813" y="913523"/>
                  </a:lnTo>
                  <a:lnTo>
                    <a:pt x="1272159" y="935355"/>
                  </a:lnTo>
                  <a:lnTo>
                    <a:pt x="1300124" y="887476"/>
                  </a:lnTo>
                  <a:lnTo>
                    <a:pt x="1339088" y="820801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8872" y="4966715"/>
              <a:ext cx="1571244" cy="30784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60641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60" dirty="0"/>
              <a:t>Versioning</a:t>
            </a:r>
            <a:r>
              <a:rPr sz="4100" spc="-80" dirty="0"/>
              <a:t> </a:t>
            </a:r>
            <a:r>
              <a:rPr sz="4100" spc="-20" dirty="0"/>
              <a:t>and</a:t>
            </a:r>
            <a:r>
              <a:rPr sz="4100" spc="-90" dirty="0"/>
              <a:t> </a:t>
            </a:r>
            <a:r>
              <a:rPr sz="4100" spc="-40" dirty="0"/>
              <a:t>Consistency</a:t>
            </a:r>
            <a:endParaRPr sz="4100"/>
          </a:p>
        </p:txBody>
      </p:sp>
      <p:sp>
        <p:nvSpPr>
          <p:cNvPr id="16" name="object 16"/>
          <p:cNvSpPr txBox="1"/>
          <p:nvPr/>
        </p:nvSpPr>
        <p:spPr>
          <a:xfrm>
            <a:off x="645668" y="1441830"/>
            <a:ext cx="7762240" cy="14128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49605" algn="l"/>
                <a:tab pos="1057910" algn="l"/>
                <a:tab pos="1920875" algn="l"/>
                <a:tab pos="2727325" algn="l"/>
              </a:tabLst>
            </a:pPr>
            <a:r>
              <a:rPr sz="2700" dirty="0">
                <a:latin typeface="Cambria Math"/>
                <a:cs typeface="Cambria Math"/>
              </a:rPr>
              <a:t>𝑅	+	𝑊</a:t>
            </a:r>
            <a:r>
              <a:rPr sz="2700" spc="260" dirty="0">
                <a:latin typeface="Cambria Math"/>
                <a:cs typeface="Cambria Math"/>
              </a:rPr>
              <a:t> </a:t>
            </a:r>
            <a:r>
              <a:rPr sz="2700" dirty="0">
                <a:latin typeface="Cambria Math"/>
                <a:cs typeface="Cambria Math"/>
              </a:rPr>
              <a:t>≤	𝑁</a:t>
            </a:r>
            <a:r>
              <a:rPr sz="2700" spc="225" dirty="0">
                <a:latin typeface="Cambria Math"/>
                <a:cs typeface="Cambria Math"/>
              </a:rPr>
              <a:t> </a:t>
            </a:r>
            <a:r>
              <a:rPr sz="2700" dirty="0">
                <a:latin typeface="Cambria Math"/>
                <a:cs typeface="Cambria Math"/>
              </a:rPr>
              <a:t>⇒	</a:t>
            </a:r>
            <a:r>
              <a:rPr sz="2700" dirty="0">
                <a:latin typeface="Calibri Light"/>
                <a:cs typeface="Calibri Light"/>
              </a:rPr>
              <a:t>no</a:t>
            </a:r>
            <a:r>
              <a:rPr sz="2700" spc="-15" dirty="0">
                <a:latin typeface="Calibri Light"/>
                <a:cs typeface="Calibri Light"/>
              </a:rPr>
              <a:t> consistency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guarantee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649605" algn="l"/>
                <a:tab pos="1057910" algn="l"/>
                <a:tab pos="1920875" algn="l"/>
              </a:tabLst>
            </a:pPr>
            <a:r>
              <a:rPr sz="2700" dirty="0">
                <a:latin typeface="Cambria Math"/>
                <a:cs typeface="Cambria Math"/>
              </a:rPr>
              <a:t>𝑅	+	𝑊</a:t>
            </a:r>
            <a:r>
              <a:rPr sz="2700" spc="260" dirty="0">
                <a:latin typeface="Cambria Math"/>
                <a:cs typeface="Cambria Math"/>
              </a:rPr>
              <a:t> </a:t>
            </a:r>
            <a:r>
              <a:rPr sz="2700" dirty="0">
                <a:latin typeface="Cambria Math"/>
                <a:cs typeface="Cambria Math"/>
              </a:rPr>
              <a:t>&gt;	𝑁</a:t>
            </a:r>
            <a:r>
              <a:rPr sz="2700" spc="210" dirty="0">
                <a:latin typeface="Cambria Math"/>
                <a:cs typeface="Cambria Math"/>
              </a:rPr>
              <a:t> </a:t>
            </a:r>
            <a:r>
              <a:rPr sz="2700" dirty="0">
                <a:latin typeface="Cambria Math"/>
                <a:cs typeface="Cambria Math"/>
              </a:rPr>
              <a:t>⇒ </a:t>
            </a:r>
            <a:r>
              <a:rPr sz="2700" spc="-15" dirty="0">
                <a:latin typeface="Calibri Light"/>
                <a:cs typeface="Calibri Light"/>
              </a:rPr>
              <a:t>newest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acked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value </a:t>
            </a:r>
            <a:r>
              <a:rPr sz="2700" dirty="0">
                <a:latin typeface="Calibri Light"/>
                <a:cs typeface="Calibri Light"/>
              </a:rPr>
              <a:t>included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reads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8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45" dirty="0">
                <a:latin typeface="Calibri Light"/>
                <a:cs typeface="Calibri Light"/>
              </a:rPr>
              <a:t>Vector</a:t>
            </a:r>
            <a:r>
              <a:rPr sz="2700" spc="-7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Clocks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used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for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versioning</a:t>
            </a:r>
            <a:endParaRPr sz="2700">
              <a:latin typeface="Calibri Light"/>
              <a:cs typeface="Calibri Ligh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900" y="3429000"/>
            <a:ext cx="1571244" cy="3093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900" y="4497323"/>
            <a:ext cx="1571244" cy="30937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136892" y="3965447"/>
            <a:ext cx="1572895" cy="647700"/>
            <a:chOff x="7136892" y="3965447"/>
            <a:chExt cx="1572895" cy="64770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6892" y="3965447"/>
              <a:ext cx="1572768" cy="3093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6892" y="4303775"/>
              <a:ext cx="1572768" cy="309372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900" y="3787140"/>
            <a:ext cx="1571244" cy="3108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900" y="4860035"/>
            <a:ext cx="1571244" cy="30937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171826" y="5605678"/>
            <a:ext cx="148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 Light"/>
                <a:cs typeface="Calibri Light"/>
              </a:rPr>
              <a:t>Read</a:t>
            </a:r>
            <a:r>
              <a:rPr sz="2400" spc="-6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Repair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4497323"/>
            <a:ext cx="1571244" cy="3093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3429000"/>
            <a:ext cx="1571244" cy="3093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88747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Conflict</a:t>
            </a:r>
            <a:r>
              <a:rPr sz="4100" spc="-135" dirty="0"/>
              <a:t> </a:t>
            </a:r>
            <a:r>
              <a:rPr sz="4100" spc="-35" dirty="0"/>
              <a:t>Resolution</a:t>
            </a:r>
            <a:endParaRPr sz="4100"/>
          </a:p>
        </p:txBody>
      </p:sp>
      <p:sp>
        <p:nvSpPr>
          <p:cNvPr id="5" name="object 5"/>
          <p:cNvSpPr txBox="1"/>
          <p:nvPr/>
        </p:nvSpPr>
        <p:spPr>
          <a:xfrm>
            <a:off x="645668" y="1492123"/>
            <a:ext cx="75317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The application </a:t>
            </a:r>
            <a:r>
              <a:rPr sz="2700" spc="-15" dirty="0">
                <a:latin typeface="Calibri Light"/>
                <a:cs typeface="Calibri Light"/>
              </a:rPr>
              <a:t>merges data </a:t>
            </a:r>
            <a:r>
              <a:rPr sz="2700" dirty="0">
                <a:latin typeface="Calibri Light"/>
                <a:cs typeface="Calibri Light"/>
              </a:rPr>
              <a:t>when writing </a:t>
            </a:r>
            <a:r>
              <a:rPr sz="2700" spc="-10" dirty="0">
                <a:latin typeface="Calibri Light"/>
                <a:cs typeface="Calibri Light"/>
              </a:rPr>
              <a:t>(</a:t>
            </a:r>
            <a:r>
              <a:rPr sz="2800" i="1" spc="-10" dirty="0">
                <a:latin typeface="Calibri Light"/>
                <a:cs typeface="Calibri Light"/>
              </a:rPr>
              <a:t>Semantic </a:t>
            </a:r>
            <a:r>
              <a:rPr sz="2800" i="1" spc="-620" dirty="0">
                <a:latin typeface="Calibri Light"/>
                <a:cs typeface="Calibri Light"/>
              </a:rPr>
              <a:t> </a:t>
            </a:r>
            <a:r>
              <a:rPr sz="2800" i="1" spc="-10" dirty="0">
                <a:latin typeface="Calibri Light"/>
                <a:cs typeface="Calibri Light"/>
              </a:rPr>
              <a:t>Reconciliation</a:t>
            </a:r>
            <a:r>
              <a:rPr sz="2800" spc="-10" dirty="0">
                <a:latin typeface="Calibri Light"/>
                <a:cs typeface="Calibri Light"/>
              </a:rPr>
              <a:t>)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67483" y="3526535"/>
            <a:ext cx="5095875" cy="1748155"/>
            <a:chOff x="1967483" y="3526535"/>
            <a:chExt cx="5095875" cy="17481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872" y="4613147"/>
              <a:ext cx="1571244" cy="3093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44090" y="4050029"/>
              <a:ext cx="1338580" cy="548640"/>
            </a:xfrm>
            <a:custGeom>
              <a:avLst/>
              <a:gdLst/>
              <a:ahLst/>
              <a:cxnLst/>
              <a:rect l="l" t="t" r="r" b="b"/>
              <a:pathLst>
                <a:path w="1338579" h="548639">
                  <a:moveTo>
                    <a:pt x="1338580" y="279908"/>
                  </a:moveTo>
                  <a:lnTo>
                    <a:pt x="1334135" y="275463"/>
                  </a:lnTo>
                  <a:lnTo>
                    <a:pt x="1328674" y="275463"/>
                  </a:lnTo>
                  <a:lnTo>
                    <a:pt x="1266571" y="275082"/>
                  </a:lnTo>
                  <a:lnTo>
                    <a:pt x="1204595" y="273812"/>
                  </a:lnTo>
                  <a:lnTo>
                    <a:pt x="1142746" y="271907"/>
                  </a:lnTo>
                  <a:lnTo>
                    <a:pt x="1081405" y="269240"/>
                  </a:lnTo>
                  <a:lnTo>
                    <a:pt x="960120" y="261620"/>
                  </a:lnTo>
                  <a:lnTo>
                    <a:pt x="900557" y="256667"/>
                  </a:lnTo>
                  <a:lnTo>
                    <a:pt x="784098" y="245110"/>
                  </a:lnTo>
                  <a:lnTo>
                    <a:pt x="671957" y="231013"/>
                  </a:lnTo>
                  <a:lnTo>
                    <a:pt x="617855" y="223139"/>
                  </a:lnTo>
                  <a:lnTo>
                    <a:pt x="565277" y="214757"/>
                  </a:lnTo>
                  <a:lnTo>
                    <a:pt x="514223" y="205867"/>
                  </a:lnTo>
                  <a:lnTo>
                    <a:pt x="464947" y="196469"/>
                  </a:lnTo>
                  <a:lnTo>
                    <a:pt x="417322" y="186690"/>
                  </a:lnTo>
                  <a:lnTo>
                    <a:pt x="371856" y="176530"/>
                  </a:lnTo>
                  <a:lnTo>
                    <a:pt x="328295" y="165989"/>
                  </a:lnTo>
                  <a:lnTo>
                    <a:pt x="267335" y="149352"/>
                  </a:lnTo>
                  <a:lnTo>
                    <a:pt x="211709" y="132207"/>
                  </a:lnTo>
                  <a:lnTo>
                    <a:pt x="162052" y="114300"/>
                  </a:lnTo>
                  <a:lnTo>
                    <a:pt x="118491" y="95885"/>
                  </a:lnTo>
                  <a:lnTo>
                    <a:pt x="96685" y="85344"/>
                  </a:lnTo>
                  <a:lnTo>
                    <a:pt x="95224" y="84632"/>
                  </a:lnTo>
                  <a:lnTo>
                    <a:pt x="108673" y="71755"/>
                  </a:lnTo>
                  <a:lnTo>
                    <a:pt x="115189" y="65532"/>
                  </a:lnTo>
                  <a:lnTo>
                    <a:pt x="0" y="0"/>
                  </a:lnTo>
                  <a:lnTo>
                    <a:pt x="60071" y="118237"/>
                  </a:lnTo>
                  <a:lnTo>
                    <a:pt x="80657" y="98552"/>
                  </a:lnTo>
                  <a:lnTo>
                    <a:pt x="82169" y="100076"/>
                  </a:lnTo>
                  <a:lnTo>
                    <a:pt x="124206" y="120142"/>
                  </a:lnTo>
                  <a:lnTo>
                    <a:pt x="187706" y="144907"/>
                  </a:lnTo>
                  <a:lnTo>
                    <a:pt x="261747" y="168402"/>
                  </a:lnTo>
                  <a:lnTo>
                    <a:pt x="302133" y="179705"/>
                  </a:lnTo>
                  <a:lnTo>
                    <a:pt x="367157" y="195707"/>
                  </a:lnTo>
                  <a:lnTo>
                    <a:pt x="413004" y="206121"/>
                  </a:lnTo>
                  <a:lnTo>
                    <a:pt x="460883" y="215900"/>
                  </a:lnTo>
                  <a:lnTo>
                    <a:pt x="510540" y="225425"/>
                  </a:lnTo>
                  <a:lnTo>
                    <a:pt x="561848" y="234315"/>
                  </a:lnTo>
                  <a:lnTo>
                    <a:pt x="614807" y="242697"/>
                  </a:lnTo>
                  <a:lnTo>
                    <a:pt x="669163" y="250571"/>
                  </a:lnTo>
                  <a:lnTo>
                    <a:pt x="724789" y="257937"/>
                  </a:lnTo>
                  <a:lnTo>
                    <a:pt x="781812" y="264668"/>
                  </a:lnTo>
                  <a:lnTo>
                    <a:pt x="839724" y="270891"/>
                  </a:lnTo>
                  <a:lnTo>
                    <a:pt x="898652" y="276352"/>
                  </a:lnTo>
                  <a:lnTo>
                    <a:pt x="958596" y="281305"/>
                  </a:lnTo>
                  <a:lnTo>
                    <a:pt x="1019048" y="285496"/>
                  </a:lnTo>
                  <a:lnTo>
                    <a:pt x="898779" y="293878"/>
                  </a:lnTo>
                  <a:lnTo>
                    <a:pt x="839851" y="298958"/>
                  </a:lnTo>
                  <a:lnTo>
                    <a:pt x="781939" y="304673"/>
                  </a:lnTo>
                  <a:lnTo>
                    <a:pt x="724916" y="310896"/>
                  </a:lnTo>
                  <a:lnTo>
                    <a:pt x="669290" y="317627"/>
                  </a:lnTo>
                  <a:lnTo>
                    <a:pt x="614934" y="324866"/>
                  </a:lnTo>
                  <a:lnTo>
                    <a:pt x="561975" y="332740"/>
                  </a:lnTo>
                  <a:lnTo>
                    <a:pt x="510667" y="340995"/>
                  </a:lnTo>
                  <a:lnTo>
                    <a:pt x="461010" y="349504"/>
                  </a:lnTo>
                  <a:lnTo>
                    <a:pt x="413131" y="358648"/>
                  </a:lnTo>
                  <a:lnTo>
                    <a:pt x="367284" y="368046"/>
                  </a:lnTo>
                  <a:lnTo>
                    <a:pt x="323596" y="377825"/>
                  </a:lnTo>
                  <a:lnTo>
                    <a:pt x="281940" y="387985"/>
                  </a:lnTo>
                  <a:lnTo>
                    <a:pt x="242570" y="398399"/>
                  </a:lnTo>
                  <a:lnTo>
                    <a:pt x="187960" y="414782"/>
                  </a:lnTo>
                  <a:lnTo>
                    <a:pt x="139319" y="431546"/>
                  </a:lnTo>
                  <a:lnTo>
                    <a:pt x="97028" y="448945"/>
                  </a:lnTo>
                  <a:lnTo>
                    <a:pt x="96393" y="449199"/>
                  </a:lnTo>
                  <a:lnTo>
                    <a:pt x="95758" y="449580"/>
                  </a:lnTo>
                  <a:lnTo>
                    <a:pt x="95250" y="449961"/>
                  </a:lnTo>
                  <a:lnTo>
                    <a:pt x="87147" y="455752"/>
                  </a:lnTo>
                  <a:lnTo>
                    <a:pt x="66802" y="433959"/>
                  </a:lnTo>
                  <a:lnTo>
                    <a:pt x="0" y="548513"/>
                  </a:lnTo>
                  <a:lnTo>
                    <a:pt x="118872" y="489712"/>
                  </a:lnTo>
                  <a:lnTo>
                    <a:pt x="111391" y="481711"/>
                  </a:lnTo>
                  <a:lnTo>
                    <a:pt x="100761" y="470331"/>
                  </a:lnTo>
                  <a:lnTo>
                    <a:pt x="146431" y="450088"/>
                  </a:lnTo>
                  <a:lnTo>
                    <a:pt x="194183" y="433578"/>
                  </a:lnTo>
                  <a:lnTo>
                    <a:pt x="248031" y="417449"/>
                  </a:lnTo>
                  <a:lnTo>
                    <a:pt x="307213" y="402082"/>
                  </a:lnTo>
                  <a:lnTo>
                    <a:pt x="371602" y="387477"/>
                  </a:lnTo>
                  <a:lnTo>
                    <a:pt x="417195" y="378079"/>
                  </a:lnTo>
                  <a:lnTo>
                    <a:pt x="464820" y="369062"/>
                  </a:lnTo>
                  <a:lnTo>
                    <a:pt x="514096" y="360426"/>
                  </a:lnTo>
                  <a:lnTo>
                    <a:pt x="565150" y="352298"/>
                  </a:lnTo>
                  <a:lnTo>
                    <a:pt x="617855" y="344551"/>
                  </a:lnTo>
                  <a:lnTo>
                    <a:pt x="671830" y="337312"/>
                  </a:lnTo>
                  <a:lnTo>
                    <a:pt x="727329" y="330581"/>
                  </a:lnTo>
                  <a:lnTo>
                    <a:pt x="783971" y="324358"/>
                  </a:lnTo>
                  <a:lnTo>
                    <a:pt x="841756" y="318643"/>
                  </a:lnTo>
                  <a:lnTo>
                    <a:pt x="900430" y="313563"/>
                  </a:lnTo>
                  <a:lnTo>
                    <a:pt x="960120" y="309118"/>
                  </a:lnTo>
                  <a:lnTo>
                    <a:pt x="1081265" y="302006"/>
                  </a:lnTo>
                  <a:lnTo>
                    <a:pt x="1142746" y="299466"/>
                  </a:lnTo>
                  <a:lnTo>
                    <a:pt x="1204595" y="297561"/>
                  </a:lnTo>
                  <a:lnTo>
                    <a:pt x="1266571" y="296418"/>
                  </a:lnTo>
                  <a:lnTo>
                    <a:pt x="1334135" y="296037"/>
                  </a:lnTo>
                  <a:lnTo>
                    <a:pt x="1338580" y="291592"/>
                  </a:lnTo>
                  <a:lnTo>
                    <a:pt x="1338529" y="287172"/>
                  </a:lnTo>
                  <a:lnTo>
                    <a:pt x="1338567" y="285496"/>
                  </a:lnTo>
                  <a:lnTo>
                    <a:pt x="1338580" y="279908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2255" y="4073651"/>
              <a:ext cx="551688" cy="524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7483" y="3526535"/>
              <a:ext cx="551688" cy="5227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7483" y="4597907"/>
              <a:ext cx="551688" cy="5227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6416" y="3863339"/>
              <a:ext cx="686927" cy="9433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48861" y="3625595"/>
              <a:ext cx="2887345" cy="448309"/>
            </a:xfrm>
            <a:custGeom>
              <a:avLst/>
              <a:gdLst/>
              <a:ahLst/>
              <a:cxnLst/>
              <a:rect l="l" t="t" r="r" b="b"/>
              <a:pathLst>
                <a:path w="2887345" h="448310">
                  <a:moveTo>
                    <a:pt x="26542" y="318134"/>
                  </a:moveTo>
                  <a:lnTo>
                    <a:pt x="0" y="448055"/>
                  </a:lnTo>
                  <a:lnTo>
                    <a:pt x="89413" y="358520"/>
                  </a:lnTo>
                  <a:lnTo>
                    <a:pt x="52197" y="358520"/>
                  </a:lnTo>
                  <a:lnTo>
                    <a:pt x="47878" y="355091"/>
                  </a:lnTo>
                  <a:lnTo>
                    <a:pt x="43687" y="351662"/>
                  </a:lnTo>
                  <a:lnTo>
                    <a:pt x="42925" y="345439"/>
                  </a:lnTo>
                  <a:lnTo>
                    <a:pt x="46354" y="341248"/>
                  </a:lnTo>
                  <a:lnTo>
                    <a:pt x="53352" y="332528"/>
                  </a:lnTo>
                  <a:lnTo>
                    <a:pt x="26542" y="318134"/>
                  </a:lnTo>
                  <a:close/>
                </a:path>
                <a:path w="2887345" h="448310">
                  <a:moveTo>
                    <a:pt x="53352" y="332528"/>
                  </a:moveTo>
                  <a:lnTo>
                    <a:pt x="46354" y="341248"/>
                  </a:lnTo>
                  <a:lnTo>
                    <a:pt x="42925" y="345439"/>
                  </a:lnTo>
                  <a:lnTo>
                    <a:pt x="43687" y="351662"/>
                  </a:lnTo>
                  <a:lnTo>
                    <a:pt x="47878" y="355091"/>
                  </a:lnTo>
                  <a:lnTo>
                    <a:pt x="52197" y="358520"/>
                  </a:lnTo>
                  <a:lnTo>
                    <a:pt x="58420" y="357885"/>
                  </a:lnTo>
                  <a:lnTo>
                    <a:pt x="71044" y="342026"/>
                  </a:lnTo>
                  <a:lnTo>
                    <a:pt x="53352" y="332528"/>
                  </a:lnTo>
                  <a:close/>
                </a:path>
                <a:path w="2887345" h="448310">
                  <a:moveTo>
                    <a:pt x="71044" y="342026"/>
                  </a:moveTo>
                  <a:lnTo>
                    <a:pt x="58420" y="357885"/>
                  </a:lnTo>
                  <a:lnTo>
                    <a:pt x="52197" y="358520"/>
                  </a:lnTo>
                  <a:lnTo>
                    <a:pt x="89413" y="358520"/>
                  </a:lnTo>
                  <a:lnTo>
                    <a:pt x="93725" y="354202"/>
                  </a:lnTo>
                  <a:lnTo>
                    <a:pt x="71044" y="342026"/>
                  </a:lnTo>
                  <a:close/>
                </a:path>
                <a:path w="2887345" h="448310">
                  <a:moveTo>
                    <a:pt x="1438021" y="0"/>
                  </a:moveTo>
                  <a:lnTo>
                    <a:pt x="1370711" y="634"/>
                  </a:lnTo>
                  <a:lnTo>
                    <a:pt x="1303274" y="2539"/>
                  </a:lnTo>
                  <a:lnTo>
                    <a:pt x="1236217" y="5587"/>
                  </a:lnTo>
                  <a:lnTo>
                    <a:pt x="1169289" y="9778"/>
                  </a:lnTo>
                  <a:lnTo>
                    <a:pt x="1103122" y="15239"/>
                  </a:lnTo>
                  <a:lnTo>
                    <a:pt x="1037589" y="21716"/>
                  </a:lnTo>
                  <a:lnTo>
                    <a:pt x="972692" y="29209"/>
                  </a:lnTo>
                  <a:lnTo>
                    <a:pt x="908812" y="37718"/>
                  </a:lnTo>
                  <a:lnTo>
                    <a:pt x="846074" y="47243"/>
                  </a:lnTo>
                  <a:lnTo>
                    <a:pt x="784351" y="57657"/>
                  </a:lnTo>
                  <a:lnTo>
                    <a:pt x="724026" y="68960"/>
                  </a:lnTo>
                  <a:lnTo>
                    <a:pt x="665099" y="81025"/>
                  </a:lnTo>
                  <a:lnTo>
                    <a:pt x="607822" y="94106"/>
                  </a:lnTo>
                  <a:lnTo>
                    <a:pt x="552323" y="107695"/>
                  </a:lnTo>
                  <a:lnTo>
                    <a:pt x="498475" y="122173"/>
                  </a:lnTo>
                  <a:lnTo>
                    <a:pt x="446659" y="137286"/>
                  </a:lnTo>
                  <a:lnTo>
                    <a:pt x="397001" y="153161"/>
                  </a:lnTo>
                  <a:lnTo>
                    <a:pt x="326516" y="177926"/>
                  </a:lnTo>
                  <a:lnTo>
                    <a:pt x="282575" y="195198"/>
                  </a:lnTo>
                  <a:lnTo>
                    <a:pt x="241300" y="212978"/>
                  </a:lnTo>
                  <a:lnTo>
                    <a:pt x="202564" y="231139"/>
                  </a:lnTo>
                  <a:lnTo>
                    <a:pt x="166624" y="249935"/>
                  </a:lnTo>
                  <a:lnTo>
                    <a:pt x="118363" y="278764"/>
                  </a:lnTo>
                  <a:lnTo>
                    <a:pt x="76962" y="308609"/>
                  </a:lnTo>
                  <a:lnTo>
                    <a:pt x="64770" y="318642"/>
                  </a:lnTo>
                  <a:lnTo>
                    <a:pt x="64262" y="319023"/>
                  </a:lnTo>
                  <a:lnTo>
                    <a:pt x="63753" y="319531"/>
                  </a:lnTo>
                  <a:lnTo>
                    <a:pt x="63373" y="320039"/>
                  </a:lnTo>
                  <a:lnTo>
                    <a:pt x="53352" y="332528"/>
                  </a:lnTo>
                  <a:lnTo>
                    <a:pt x="71044" y="342026"/>
                  </a:lnTo>
                  <a:lnTo>
                    <a:pt x="77526" y="333882"/>
                  </a:lnTo>
                  <a:lnTo>
                    <a:pt x="77342" y="333882"/>
                  </a:lnTo>
                  <a:lnTo>
                    <a:pt x="78739" y="332358"/>
                  </a:lnTo>
                  <a:lnTo>
                    <a:pt x="79187" y="332358"/>
                  </a:lnTo>
                  <a:lnTo>
                    <a:pt x="89026" y="324230"/>
                  </a:lnTo>
                  <a:lnTo>
                    <a:pt x="101600" y="314578"/>
                  </a:lnTo>
                  <a:lnTo>
                    <a:pt x="143890" y="286130"/>
                  </a:lnTo>
                  <a:lnTo>
                    <a:pt x="193166" y="258190"/>
                  </a:lnTo>
                  <a:lnTo>
                    <a:pt x="229870" y="240029"/>
                  </a:lnTo>
                  <a:lnTo>
                    <a:pt x="269239" y="222249"/>
                  </a:lnTo>
                  <a:lnTo>
                    <a:pt x="311403" y="204977"/>
                  </a:lnTo>
                  <a:lnTo>
                    <a:pt x="355980" y="188213"/>
                  </a:lnTo>
                  <a:lnTo>
                    <a:pt x="402971" y="172084"/>
                  </a:lnTo>
                  <a:lnTo>
                    <a:pt x="452247" y="156336"/>
                  </a:lnTo>
                  <a:lnTo>
                    <a:pt x="503554" y="141350"/>
                  </a:lnTo>
                  <a:lnTo>
                    <a:pt x="557022" y="126999"/>
                  </a:lnTo>
                  <a:lnTo>
                    <a:pt x="612266" y="113410"/>
                  </a:lnTo>
                  <a:lnTo>
                    <a:pt x="669163" y="100456"/>
                  </a:lnTo>
                  <a:lnTo>
                    <a:pt x="727710" y="88391"/>
                  </a:lnTo>
                  <a:lnTo>
                    <a:pt x="787653" y="77215"/>
                  </a:lnTo>
                  <a:lnTo>
                    <a:pt x="848995" y="66801"/>
                  </a:lnTo>
                  <a:lnTo>
                    <a:pt x="911478" y="57403"/>
                  </a:lnTo>
                  <a:lnTo>
                    <a:pt x="974978" y="48894"/>
                  </a:lnTo>
                  <a:lnTo>
                    <a:pt x="1039495" y="41401"/>
                  </a:lnTo>
                  <a:lnTo>
                    <a:pt x="1104773" y="35051"/>
                  </a:lnTo>
                  <a:lnTo>
                    <a:pt x="1170559" y="29590"/>
                  </a:lnTo>
                  <a:lnTo>
                    <a:pt x="1237107" y="25399"/>
                  </a:lnTo>
                  <a:lnTo>
                    <a:pt x="1303909" y="22224"/>
                  </a:lnTo>
                  <a:lnTo>
                    <a:pt x="1370964" y="20446"/>
                  </a:lnTo>
                  <a:lnTo>
                    <a:pt x="1968587" y="19811"/>
                  </a:lnTo>
                  <a:lnTo>
                    <a:pt x="1838452" y="11302"/>
                  </a:lnTo>
                  <a:lnTo>
                    <a:pt x="1772920" y="7873"/>
                  </a:lnTo>
                  <a:lnTo>
                    <a:pt x="1640077" y="2920"/>
                  </a:lnTo>
                  <a:lnTo>
                    <a:pt x="1505585" y="253"/>
                  </a:lnTo>
                  <a:lnTo>
                    <a:pt x="1438021" y="0"/>
                  </a:lnTo>
                  <a:close/>
                </a:path>
                <a:path w="2887345" h="448310">
                  <a:moveTo>
                    <a:pt x="78739" y="332358"/>
                  </a:moveTo>
                  <a:lnTo>
                    <a:pt x="77342" y="333882"/>
                  </a:lnTo>
                  <a:lnTo>
                    <a:pt x="77879" y="333439"/>
                  </a:lnTo>
                  <a:lnTo>
                    <a:pt x="78739" y="332358"/>
                  </a:lnTo>
                  <a:close/>
                </a:path>
                <a:path w="2887345" h="448310">
                  <a:moveTo>
                    <a:pt x="77879" y="333439"/>
                  </a:moveTo>
                  <a:lnTo>
                    <a:pt x="77342" y="333882"/>
                  </a:lnTo>
                  <a:lnTo>
                    <a:pt x="77526" y="333882"/>
                  </a:lnTo>
                  <a:lnTo>
                    <a:pt x="77879" y="333439"/>
                  </a:lnTo>
                  <a:close/>
                </a:path>
                <a:path w="2887345" h="448310">
                  <a:moveTo>
                    <a:pt x="79187" y="332358"/>
                  </a:moveTo>
                  <a:lnTo>
                    <a:pt x="78739" y="332358"/>
                  </a:lnTo>
                  <a:lnTo>
                    <a:pt x="77879" y="333439"/>
                  </a:lnTo>
                  <a:lnTo>
                    <a:pt x="79187" y="332358"/>
                  </a:lnTo>
                  <a:close/>
                </a:path>
                <a:path w="2887345" h="448310">
                  <a:moveTo>
                    <a:pt x="2886062" y="234187"/>
                  </a:moveTo>
                  <a:lnTo>
                    <a:pt x="2866136" y="234187"/>
                  </a:lnTo>
                  <a:lnTo>
                    <a:pt x="2866516" y="235838"/>
                  </a:lnTo>
                  <a:lnTo>
                    <a:pt x="2866293" y="235838"/>
                  </a:lnTo>
                  <a:lnTo>
                    <a:pt x="2866643" y="239521"/>
                  </a:lnTo>
                  <a:lnTo>
                    <a:pt x="2867279" y="244982"/>
                  </a:lnTo>
                  <a:lnTo>
                    <a:pt x="2872105" y="248919"/>
                  </a:lnTo>
                  <a:lnTo>
                    <a:pt x="2877566" y="248411"/>
                  </a:lnTo>
                  <a:lnTo>
                    <a:pt x="2883027" y="247776"/>
                  </a:lnTo>
                  <a:lnTo>
                    <a:pt x="2886964" y="242950"/>
                  </a:lnTo>
                  <a:lnTo>
                    <a:pt x="2886456" y="237489"/>
                  </a:lnTo>
                  <a:lnTo>
                    <a:pt x="2886259" y="235838"/>
                  </a:lnTo>
                  <a:lnTo>
                    <a:pt x="2866516" y="235838"/>
                  </a:lnTo>
                  <a:lnTo>
                    <a:pt x="2866181" y="234664"/>
                  </a:lnTo>
                  <a:lnTo>
                    <a:pt x="2886119" y="234664"/>
                  </a:lnTo>
                  <a:lnTo>
                    <a:pt x="2886062" y="234187"/>
                  </a:lnTo>
                  <a:close/>
                </a:path>
                <a:path w="2887345" h="448310">
                  <a:moveTo>
                    <a:pt x="2866136" y="234187"/>
                  </a:moveTo>
                  <a:lnTo>
                    <a:pt x="2866181" y="234664"/>
                  </a:lnTo>
                  <a:lnTo>
                    <a:pt x="2866516" y="235838"/>
                  </a:lnTo>
                  <a:lnTo>
                    <a:pt x="2866136" y="234187"/>
                  </a:lnTo>
                  <a:close/>
                </a:path>
                <a:path w="2887345" h="448310">
                  <a:moveTo>
                    <a:pt x="2885566" y="230504"/>
                  </a:moveTo>
                  <a:lnTo>
                    <a:pt x="2864992" y="230504"/>
                  </a:lnTo>
                  <a:lnTo>
                    <a:pt x="2865501" y="232028"/>
                  </a:lnTo>
                  <a:lnTo>
                    <a:pt x="2866181" y="234664"/>
                  </a:lnTo>
                  <a:lnTo>
                    <a:pt x="2866136" y="234187"/>
                  </a:lnTo>
                  <a:lnTo>
                    <a:pt x="2886062" y="234187"/>
                  </a:lnTo>
                  <a:lnTo>
                    <a:pt x="2885820" y="232155"/>
                  </a:lnTo>
                  <a:lnTo>
                    <a:pt x="2885725" y="231139"/>
                  </a:lnTo>
                  <a:lnTo>
                    <a:pt x="2885566" y="230504"/>
                  </a:lnTo>
                  <a:close/>
                </a:path>
                <a:path w="2887345" h="448310">
                  <a:moveTo>
                    <a:pt x="2865319" y="231647"/>
                  </a:moveTo>
                  <a:lnTo>
                    <a:pt x="2865428" y="232028"/>
                  </a:lnTo>
                  <a:lnTo>
                    <a:pt x="2865319" y="231647"/>
                  </a:lnTo>
                  <a:close/>
                </a:path>
                <a:path w="2887345" h="448310">
                  <a:moveTo>
                    <a:pt x="2864992" y="230504"/>
                  </a:moveTo>
                  <a:lnTo>
                    <a:pt x="2865319" y="231647"/>
                  </a:lnTo>
                  <a:lnTo>
                    <a:pt x="2865501" y="232028"/>
                  </a:lnTo>
                  <a:lnTo>
                    <a:pt x="2864992" y="230504"/>
                  </a:lnTo>
                  <a:close/>
                </a:path>
                <a:path w="2887345" h="448310">
                  <a:moveTo>
                    <a:pt x="2863216" y="227231"/>
                  </a:moveTo>
                  <a:lnTo>
                    <a:pt x="2865319" y="231647"/>
                  </a:lnTo>
                  <a:lnTo>
                    <a:pt x="2864992" y="230504"/>
                  </a:lnTo>
                  <a:lnTo>
                    <a:pt x="2885566" y="230504"/>
                  </a:lnTo>
                  <a:lnTo>
                    <a:pt x="2884841" y="227964"/>
                  </a:lnTo>
                  <a:lnTo>
                    <a:pt x="2863722" y="227964"/>
                  </a:lnTo>
                  <a:lnTo>
                    <a:pt x="2863216" y="227231"/>
                  </a:lnTo>
                  <a:close/>
                </a:path>
                <a:path w="2887345" h="448310">
                  <a:moveTo>
                    <a:pt x="2862961" y="226694"/>
                  </a:moveTo>
                  <a:lnTo>
                    <a:pt x="2863216" y="227231"/>
                  </a:lnTo>
                  <a:lnTo>
                    <a:pt x="2863722" y="227964"/>
                  </a:lnTo>
                  <a:lnTo>
                    <a:pt x="2862961" y="226694"/>
                  </a:lnTo>
                  <a:close/>
                </a:path>
                <a:path w="2887345" h="448310">
                  <a:moveTo>
                    <a:pt x="2884478" y="226694"/>
                  </a:moveTo>
                  <a:lnTo>
                    <a:pt x="2862961" y="226694"/>
                  </a:lnTo>
                  <a:lnTo>
                    <a:pt x="2863722" y="227964"/>
                  </a:lnTo>
                  <a:lnTo>
                    <a:pt x="2884841" y="227964"/>
                  </a:lnTo>
                  <a:lnTo>
                    <a:pt x="2884478" y="226694"/>
                  </a:lnTo>
                  <a:close/>
                </a:path>
                <a:path w="2887345" h="448310">
                  <a:moveTo>
                    <a:pt x="1968587" y="19811"/>
                  </a:moveTo>
                  <a:lnTo>
                    <a:pt x="1437893" y="19811"/>
                  </a:lnTo>
                  <a:lnTo>
                    <a:pt x="1505330" y="20065"/>
                  </a:lnTo>
                  <a:lnTo>
                    <a:pt x="1639442" y="22732"/>
                  </a:lnTo>
                  <a:lnTo>
                    <a:pt x="1771903" y="27685"/>
                  </a:lnTo>
                  <a:lnTo>
                    <a:pt x="1837309" y="31114"/>
                  </a:lnTo>
                  <a:lnTo>
                    <a:pt x="1965452" y="39369"/>
                  </a:lnTo>
                  <a:lnTo>
                    <a:pt x="2028063" y="44322"/>
                  </a:lnTo>
                  <a:lnTo>
                    <a:pt x="2149475" y="55625"/>
                  </a:lnTo>
                  <a:lnTo>
                    <a:pt x="2265172" y="68706"/>
                  </a:lnTo>
                  <a:lnTo>
                    <a:pt x="2373884" y="83184"/>
                  </a:lnTo>
                  <a:lnTo>
                    <a:pt x="2425446" y="91058"/>
                  </a:lnTo>
                  <a:lnTo>
                    <a:pt x="2474849" y="99313"/>
                  </a:lnTo>
                  <a:lnTo>
                    <a:pt x="2521966" y="107695"/>
                  </a:lnTo>
                  <a:lnTo>
                    <a:pt x="2588133" y="121030"/>
                  </a:lnTo>
                  <a:lnTo>
                    <a:pt x="2629027" y="130174"/>
                  </a:lnTo>
                  <a:lnTo>
                    <a:pt x="2667127" y="139572"/>
                  </a:lnTo>
                  <a:lnTo>
                    <a:pt x="2718942" y="154050"/>
                  </a:lnTo>
                  <a:lnTo>
                    <a:pt x="2763773" y="168909"/>
                  </a:lnTo>
                  <a:lnTo>
                    <a:pt x="2801239" y="183895"/>
                  </a:lnTo>
                  <a:lnTo>
                    <a:pt x="2838449" y="203834"/>
                  </a:lnTo>
                  <a:lnTo>
                    <a:pt x="2863216" y="227231"/>
                  </a:lnTo>
                  <a:lnTo>
                    <a:pt x="2862961" y="226694"/>
                  </a:lnTo>
                  <a:lnTo>
                    <a:pt x="2884478" y="226694"/>
                  </a:lnTo>
                  <a:lnTo>
                    <a:pt x="2884042" y="225170"/>
                  </a:lnTo>
                  <a:lnTo>
                    <a:pt x="2883789" y="224535"/>
                  </a:lnTo>
                  <a:lnTo>
                    <a:pt x="2883662" y="224027"/>
                  </a:lnTo>
                  <a:lnTo>
                    <a:pt x="2883408" y="223646"/>
                  </a:lnTo>
                  <a:lnTo>
                    <a:pt x="2880867" y="218185"/>
                  </a:lnTo>
                  <a:lnTo>
                    <a:pt x="2880614" y="217677"/>
                  </a:lnTo>
                  <a:lnTo>
                    <a:pt x="2880360" y="217296"/>
                  </a:lnTo>
                  <a:lnTo>
                    <a:pt x="2880106" y="216788"/>
                  </a:lnTo>
                  <a:lnTo>
                    <a:pt x="2876422" y="211454"/>
                  </a:lnTo>
                  <a:lnTo>
                    <a:pt x="2841116" y="182244"/>
                  </a:lnTo>
                  <a:lnTo>
                    <a:pt x="2797556" y="160781"/>
                  </a:lnTo>
                  <a:lnTo>
                    <a:pt x="2740914" y="140080"/>
                  </a:lnTo>
                  <a:lnTo>
                    <a:pt x="2672207" y="120395"/>
                  </a:lnTo>
                  <a:lnTo>
                    <a:pt x="2633599" y="110997"/>
                  </a:lnTo>
                  <a:lnTo>
                    <a:pt x="2570734" y="97154"/>
                  </a:lnTo>
                  <a:lnTo>
                    <a:pt x="2525776" y="88264"/>
                  </a:lnTo>
                  <a:lnTo>
                    <a:pt x="2428748" y="71627"/>
                  </a:lnTo>
                  <a:lnTo>
                    <a:pt x="2376932" y="63626"/>
                  </a:lnTo>
                  <a:lnTo>
                    <a:pt x="2323211" y="56133"/>
                  </a:lnTo>
                  <a:lnTo>
                    <a:pt x="2267712" y="49021"/>
                  </a:lnTo>
                  <a:lnTo>
                    <a:pt x="2151634" y="35940"/>
                  </a:lnTo>
                  <a:lnTo>
                    <a:pt x="2029840" y="24637"/>
                  </a:lnTo>
                  <a:lnTo>
                    <a:pt x="1968587" y="19811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4800" y="4298441"/>
              <a:ext cx="2262505" cy="76200"/>
            </a:xfrm>
            <a:custGeom>
              <a:avLst/>
              <a:gdLst/>
              <a:ahLst/>
              <a:cxnLst/>
              <a:rect l="l" t="t" r="r" b="b"/>
              <a:pathLst>
                <a:path w="2262504" h="76200">
                  <a:moveTo>
                    <a:pt x="2135504" y="0"/>
                  </a:moveTo>
                  <a:lnTo>
                    <a:pt x="2135504" y="76199"/>
                  </a:lnTo>
                  <a:lnTo>
                    <a:pt x="2229484" y="48005"/>
                  </a:lnTo>
                  <a:lnTo>
                    <a:pt x="2153666" y="48005"/>
                  </a:lnTo>
                  <a:lnTo>
                    <a:pt x="2158111" y="43560"/>
                  </a:lnTo>
                  <a:lnTo>
                    <a:pt x="2158111" y="32638"/>
                  </a:lnTo>
                  <a:lnTo>
                    <a:pt x="2153666" y="28193"/>
                  </a:lnTo>
                  <a:lnTo>
                    <a:pt x="2229484" y="28193"/>
                  </a:lnTo>
                  <a:lnTo>
                    <a:pt x="2135504" y="0"/>
                  </a:lnTo>
                  <a:close/>
                </a:path>
                <a:path w="2262504" h="76200">
                  <a:moveTo>
                    <a:pt x="2135504" y="28193"/>
                  </a:moveTo>
                  <a:lnTo>
                    <a:pt x="4445" y="28193"/>
                  </a:lnTo>
                  <a:lnTo>
                    <a:pt x="0" y="32638"/>
                  </a:lnTo>
                  <a:lnTo>
                    <a:pt x="0" y="43560"/>
                  </a:lnTo>
                  <a:lnTo>
                    <a:pt x="4445" y="48005"/>
                  </a:lnTo>
                  <a:lnTo>
                    <a:pt x="2135504" y="48005"/>
                  </a:lnTo>
                  <a:lnTo>
                    <a:pt x="2135504" y="28193"/>
                  </a:lnTo>
                  <a:close/>
                </a:path>
                <a:path w="2262504" h="76200">
                  <a:moveTo>
                    <a:pt x="2229484" y="28193"/>
                  </a:moveTo>
                  <a:lnTo>
                    <a:pt x="2153666" y="28193"/>
                  </a:lnTo>
                  <a:lnTo>
                    <a:pt x="2158111" y="32638"/>
                  </a:lnTo>
                  <a:lnTo>
                    <a:pt x="2158111" y="43560"/>
                  </a:lnTo>
                  <a:lnTo>
                    <a:pt x="2153666" y="48005"/>
                  </a:lnTo>
                  <a:lnTo>
                    <a:pt x="2229484" y="48005"/>
                  </a:lnTo>
                  <a:lnTo>
                    <a:pt x="2262504" y="38099"/>
                  </a:lnTo>
                  <a:lnTo>
                    <a:pt x="2229484" y="28193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8872" y="4966715"/>
              <a:ext cx="1571244" cy="30784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136892" y="3965447"/>
            <a:ext cx="1572895" cy="647700"/>
            <a:chOff x="7136892" y="3965447"/>
            <a:chExt cx="1572895" cy="64770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6892" y="3965447"/>
              <a:ext cx="1572768" cy="3093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6892" y="4303775"/>
              <a:ext cx="1572768" cy="309372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900" y="3787140"/>
            <a:ext cx="1571244" cy="31089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4860035"/>
            <a:ext cx="1571244" cy="30937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52132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Merkle</a:t>
            </a:r>
            <a:r>
              <a:rPr sz="4100" spc="-114" dirty="0"/>
              <a:t> </a:t>
            </a:r>
            <a:r>
              <a:rPr sz="4100" spc="-80" dirty="0"/>
              <a:t>Trees:</a:t>
            </a:r>
            <a:r>
              <a:rPr sz="4100" spc="-90" dirty="0"/>
              <a:t> </a:t>
            </a:r>
            <a:r>
              <a:rPr sz="4100" spc="-45" dirty="0"/>
              <a:t>Anti-Entropy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645668" y="1493646"/>
            <a:ext cx="73291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Every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Second: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Contact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random </a:t>
            </a:r>
            <a:r>
              <a:rPr sz="2700" spc="-5" dirty="0">
                <a:latin typeface="Calibri Light"/>
                <a:cs typeface="Calibri Light"/>
              </a:rPr>
              <a:t>server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and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compare</a:t>
            </a:r>
            <a:endParaRPr sz="27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35451" y="4066794"/>
            <a:ext cx="2624455" cy="1188085"/>
            <a:chOff x="3235451" y="4066794"/>
            <a:chExt cx="2624455" cy="1188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567" y="4416552"/>
              <a:ext cx="553212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451" y="4416552"/>
              <a:ext cx="551688" cy="5242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01897" y="4066794"/>
              <a:ext cx="2083435" cy="361315"/>
            </a:xfrm>
            <a:custGeom>
              <a:avLst/>
              <a:gdLst/>
              <a:ahLst/>
              <a:cxnLst/>
              <a:rect l="l" t="t" r="r" b="b"/>
              <a:pathLst>
                <a:path w="2083435" h="361314">
                  <a:moveTo>
                    <a:pt x="1046479" y="0"/>
                  </a:moveTo>
                  <a:lnTo>
                    <a:pt x="997712" y="507"/>
                  </a:lnTo>
                  <a:lnTo>
                    <a:pt x="949071" y="1904"/>
                  </a:lnTo>
                  <a:lnTo>
                    <a:pt x="900556" y="4317"/>
                  </a:lnTo>
                  <a:lnTo>
                    <a:pt x="852424" y="7619"/>
                  </a:lnTo>
                  <a:lnTo>
                    <a:pt x="804672" y="11810"/>
                  </a:lnTo>
                  <a:lnTo>
                    <a:pt x="757301" y="16890"/>
                  </a:lnTo>
                  <a:lnTo>
                    <a:pt x="710564" y="22732"/>
                  </a:lnTo>
                  <a:lnTo>
                    <a:pt x="664463" y="29336"/>
                  </a:lnTo>
                  <a:lnTo>
                    <a:pt x="619125" y="36702"/>
                  </a:lnTo>
                  <a:lnTo>
                    <a:pt x="574675" y="44830"/>
                  </a:lnTo>
                  <a:lnTo>
                    <a:pt x="531113" y="53720"/>
                  </a:lnTo>
                  <a:lnTo>
                    <a:pt x="488696" y="63118"/>
                  </a:lnTo>
                  <a:lnTo>
                    <a:pt x="447293" y="73151"/>
                  </a:lnTo>
                  <a:lnTo>
                    <a:pt x="407035" y="83946"/>
                  </a:lnTo>
                  <a:lnTo>
                    <a:pt x="368300" y="95249"/>
                  </a:lnTo>
                  <a:lnTo>
                    <a:pt x="330962" y="107060"/>
                  </a:lnTo>
                  <a:lnTo>
                    <a:pt x="260603" y="132079"/>
                  </a:lnTo>
                  <a:lnTo>
                    <a:pt x="197230" y="159003"/>
                  </a:lnTo>
                  <a:lnTo>
                    <a:pt x="141097" y="187578"/>
                  </a:lnTo>
                  <a:lnTo>
                    <a:pt x="93344" y="217423"/>
                  </a:lnTo>
                  <a:lnTo>
                    <a:pt x="54482" y="248792"/>
                  </a:lnTo>
                  <a:lnTo>
                    <a:pt x="25273" y="281558"/>
                  </a:lnTo>
                  <a:lnTo>
                    <a:pt x="6603" y="315721"/>
                  </a:lnTo>
                  <a:lnTo>
                    <a:pt x="0" y="355599"/>
                  </a:lnTo>
                  <a:lnTo>
                    <a:pt x="4190" y="360298"/>
                  </a:lnTo>
                  <a:lnTo>
                    <a:pt x="15112" y="360806"/>
                  </a:lnTo>
                  <a:lnTo>
                    <a:pt x="19812" y="356488"/>
                  </a:lnTo>
                  <a:lnTo>
                    <a:pt x="20447" y="343026"/>
                  </a:lnTo>
                  <a:lnTo>
                    <a:pt x="21462" y="336041"/>
                  </a:lnTo>
                  <a:lnTo>
                    <a:pt x="36575" y="299973"/>
                  </a:lnTo>
                  <a:lnTo>
                    <a:pt x="68325" y="263016"/>
                  </a:lnTo>
                  <a:lnTo>
                    <a:pt x="105028" y="233425"/>
                  </a:lnTo>
                  <a:lnTo>
                    <a:pt x="151256" y="204596"/>
                  </a:lnTo>
                  <a:lnTo>
                    <a:pt x="205866" y="176783"/>
                  </a:lnTo>
                  <a:lnTo>
                    <a:pt x="268097" y="150494"/>
                  </a:lnTo>
                  <a:lnTo>
                    <a:pt x="337312" y="125729"/>
                  </a:lnTo>
                  <a:lnTo>
                    <a:pt x="374268" y="114172"/>
                  </a:lnTo>
                  <a:lnTo>
                    <a:pt x="412623" y="102996"/>
                  </a:lnTo>
                  <a:lnTo>
                    <a:pt x="452374" y="92328"/>
                  </a:lnTo>
                  <a:lnTo>
                    <a:pt x="493267" y="82422"/>
                  </a:lnTo>
                  <a:lnTo>
                    <a:pt x="535431" y="73024"/>
                  </a:lnTo>
                  <a:lnTo>
                    <a:pt x="578612" y="64261"/>
                  </a:lnTo>
                  <a:lnTo>
                    <a:pt x="622680" y="56260"/>
                  </a:lnTo>
                  <a:lnTo>
                    <a:pt x="667638" y="48894"/>
                  </a:lnTo>
                  <a:lnTo>
                    <a:pt x="713359" y="42417"/>
                  </a:lnTo>
                  <a:lnTo>
                    <a:pt x="759713" y="36575"/>
                  </a:lnTo>
                  <a:lnTo>
                    <a:pt x="806703" y="31622"/>
                  </a:lnTo>
                  <a:lnTo>
                    <a:pt x="854201" y="27431"/>
                  </a:lnTo>
                  <a:lnTo>
                    <a:pt x="901953" y="24129"/>
                  </a:lnTo>
                  <a:lnTo>
                    <a:pt x="949960" y="21716"/>
                  </a:lnTo>
                  <a:lnTo>
                    <a:pt x="998347" y="20319"/>
                  </a:lnTo>
                  <a:lnTo>
                    <a:pt x="1046734" y="19811"/>
                  </a:lnTo>
                  <a:lnTo>
                    <a:pt x="1360424" y="19811"/>
                  </a:lnTo>
                  <a:lnTo>
                    <a:pt x="1336039" y="16763"/>
                  </a:lnTo>
                  <a:lnTo>
                    <a:pt x="1288668" y="11810"/>
                  </a:lnTo>
                  <a:lnTo>
                    <a:pt x="1240916" y="7619"/>
                  </a:lnTo>
                  <a:lnTo>
                    <a:pt x="1192656" y="4317"/>
                  </a:lnTo>
                  <a:lnTo>
                    <a:pt x="1144269" y="1904"/>
                  </a:lnTo>
                  <a:lnTo>
                    <a:pt x="1095502" y="507"/>
                  </a:lnTo>
                  <a:lnTo>
                    <a:pt x="1046479" y="0"/>
                  </a:lnTo>
                  <a:close/>
                </a:path>
                <a:path w="2083435" h="361314">
                  <a:moveTo>
                    <a:pt x="2007479" y="246720"/>
                  </a:moveTo>
                  <a:lnTo>
                    <a:pt x="1984121" y="261238"/>
                  </a:lnTo>
                  <a:lnTo>
                    <a:pt x="2083435" y="348995"/>
                  </a:lnTo>
                  <a:lnTo>
                    <a:pt x="2060268" y="263143"/>
                  </a:lnTo>
                  <a:lnTo>
                    <a:pt x="2024379" y="263143"/>
                  </a:lnTo>
                  <a:lnTo>
                    <a:pt x="2018156" y="262000"/>
                  </a:lnTo>
                  <a:lnTo>
                    <a:pt x="2014572" y="256793"/>
                  </a:lnTo>
                  <a:lnTo>
                    <a:pt x="2007479" y="246720"/>
                  </a:lnTo>
                  <a:close/>
                </a:path>
                <a:path w="2083435" h="361314">
                  <a:moveTo>
                    <a:pt x="2007648" y="246615"/>
                  </a:moveTo>
                  <a:lnTo>
                    <a:pt x="2007479" y="246720"/>
                  </a:lnTo>
                  <a:lnTo>
                    <a:pt x="2015109" y="257555"/>
                  </a:lnTo>
                  <a:lnTo>
                    <a:pt x="2018156" y="262000"/>
                  </a:lnTo>
                  <a:lnTo>
                    <a:pt x="2024379" y="263143"/>
                  </a:lnTo>
                  <a:lnTo>
                    <a:pt x="2028825" y="259968"/>
                  </a:lnTo>
                  <a:lnTo>
                    <a:pt x="2033269" y="256920"/>
                  </a:lnTo>
                  <a:lnTo>
                    <a:pt x="2034413" y="250697"/>
                  </a:lnTo>
                  <a:lnTo>
                    <a:pt x="2031963" y="247268"/>
                  </a:lnTo>
                  <a:lnTo>
                    <a:pt x="2008504" y="247268"/>
                  </a:lnTo>
                  <a:lnTo>
                    <a:pt x="2007648" y="246615"/>
                  </a:lnTo>
                  <a:close/>
                </a:path>
                <a:path w="2083435" h="361314">
                  <a:moveTo>
                    <a:pt x="2048890" y="220979"/>
                  </a:moveTo>
                  <a:lnTo>
                    <a:pt x="2024305" y="236261"/>
                  </a:lnTo>
                  <a:lnTo>
                    <a:pt x="2031571" y="246720"/>
                  </a:lnTo>
                  <a:lnTo>
                    <a:pt x="2034413" y="250697"/>
                  </a:lnTo>
                  <a:lnTo>
                    <a:pt x="2033269" y="256920"/>
                  </a:lnTo>
                  <a:lnTo>
                    <a:pt x="2028825" y="259968"/>
                  </a:lnTo>
                  <a:lnTo>
                    <a:pt x="2024379" y="263143"/>
                  </a:lnTo>
                  <a:lnTo>
                    <a:pt x="2060268" y="263143"/>
                  </a:lnTo>
                  <a:lnTo>
                    <a:pt x="2048890" y="220979"/>
                  </a:lnTo>
                  <a:close/>
                </a:path>
                <a:path w="2083435" h="361314">
                  <a:moveTo>
                    <a:pt x="2007773" y="246537"/>
                  </a:moveTo>
                  <a:lnTo>
                    <a:pt x="2008504" y="247268"/>
                  </a:lnTo>
                  <a:lnTo>
                    <a:pt x="2007773" y="246537"/>
                  </a:lnTo>
                  <a:close/>
                </a:path>
                <a:path w="2083435" h="361314">
                  <a:moveTo>
                    <a:pt x="2024305" y="236261"/>
                  </a:moveTo>
                  <a:lnTo>
                    <a:pt x="2007773" y="246537"/>
                  </a:lnTo>
                  <a:lnTo>
                    <a:pt x="2008504" y="247268"/>
                  </a:lnTo>
                  <a:lnTo>
                    <a:pt x="2031963" y="247268"/>
                  </a:lnTo>
                  <a:lnTo>
                    <a:pt x="2031211" y="246215"/>
                  </a:lnTo>
                  <a:lnTo>
                    <a:pt x="2024305" y="236261"/>
                  </a:lnTo>
                  <a:close/>
                </a:path>
                <a:path w="2083435" h="361314">
                  <a:moveTo>
                    <a:pt x="2007124" y="246215"/>
                  </a:moveTo>
                  <a:lnTo>
                    <a:pt x="2007479" y="246720"/>
                  </a:lnTo>
                  <a:lnTo>
                    <a:pt x="2007546" y="246537"/>
                  </a:lnTo>
                  <a:lnTo>
                    <a:pt x="2007124" y="246215"/>
                  </a:lnTo>
                  <a:close/>
                </a:path>
                <a:path w="2083435" h="361314">
                  <a:moveTo>
                    <a:pt x="2006346" y="245109"/>
                  </a:moveTo>
                  <a:lnTo>
                    <a:pt x="2007124" y="246215"/>
                  </a:lnTo>
                  <a:lnTo>
                    <a:pt x="2007648" y="246615"/>
                  </a:lnTo>
                  <a:lnTo>
                    <a:pt x="2006346" y="245109"/>
                  </a:lnTo>
                  <a:close/>
                </a:path>
                <a:path w="2083435" h="361314">
                  <a:moveTo>
                    <a:pt x="2010069" y="245109"/>
                  </a:moveTo>
                  <a:lnTo>
                    <a:pt x="2006346" y="245109"/>
                  </a:lnTo>
                  <a:lnTo>
                    <a:pt x="2007773" y="246537"/>
                  </a:lnTo>
                  <a:lnTo>
                    <a:pt x="2010069" y="245109"/>
                  </a:lnTo>
                  <a:close/>
                </a:path>
                <a:path w="2083435" h="361314">
                  <a:moveTo>
                    <a:pt x="1360424" y="19811"/>
                  </a:moveTo>
                  <a:lnTo>
                    <a:pt x="1046734" y="19811"/>
                  </a:lnTo>
                  <a:lnTo>
                    <a:pt x="1095375" y="20319"/>
                  </a:lnTo>
                  <a:lnTo>
                    <a:pt x="1143635" y="21716"/>
                  </a:lnTo>
                  <a:lnTo>
                    <a:pt x="1191767" y="24129"/>
                  </a:lnTo>
                  <a:lnTo>
                    <a:pt x="1239519" y="27431"/>
                  </a:lnTo>
                  <a:lnTo>
                    <a:pt x="1287017" y="31622"/>
                  </a:lnTo>
                  <a:lnTo>
                    <a:pt x="1334007" y="36575"/>
                  </a:lnTo>
                  <a:lnTo>
                    <a:pt x="1380363" y="42290"/>
                  </a:lnTo>
                  <a:lnTo>
                    <a:pt x="1426082" y="48894"/>
                  </a:lnTo>
                  <a:lnTo>
                    <a:pt x="1471040" y="56133"/>
                  </a:lnTo>
                  <a:lnTo>
                    <a:pt x="1515110" y="64134"/>
                  </a:lnTo>
                  <a:lnTo>
                    <a:pt x="1558289" y="72897"/>
                  </a:lnTo>
                  <a:lnTo>
                    <a:pt x="1600453" y="82168"/>
                  </a:lnTo>
                  <a:lnTo>
                    <a:pt x="1641475" y="92074"/>
                  </a:lnTo>
                  <a:lnTo>
                    <a:pt x="1681226" y="102615"/>
                  </a:lnTo>
                  <a:lnTo>
                    <a:pt x="1719579" y="113664"/>
                  </a:lnTo>
                  <a:lnTo>
                    <a:pt x="1756537" y="125221"/>
                  </a:lnTo>
                  <a:lnTo>
                    <a:pt x="1825752" y="149986"/>
                  </a:lnTo>
                  <a:lnTo>
                    <a:pt x="1888109" y="176275"/>
                  </a:lnTo>
                  <a:lnTo>
                    <a:pt x="1942846" y="203961"/>
                  </a:lnTo>
                  <a:lnTo>
                    <a:pt x="1988947" y="232790"/>
                  </a:lnTo>
                  <a:lnTo>
                    <a:pt x="2007124" y="246215"/>
                  </a:lnTo>
                  <a:lnTo>
                    <a:pt x="2006346" y="245109"/>
                  </a:lnTo>
                  <a:lnTo>
                    <a:pt x="2010069" y="245109"/>
                  </a:lnTo>
                  <a:lnTo>
                    <a:pt x="2024305" y="236261"/>
                  </a:lnTo>
                  <a:lnTo>
                    <a:pt x="2022602" y="233806"/>
                  </a:lnTo>
                  <a:lnTo>
                    <a:pt x="2022093" y="232917"/>
                  </a:lnTo>
                  <a:lnTo>
                    <a:pt x="2021331" y="232155"/>
                  </a:lnTo>
                  <a:lnTo>
                    <a:pt x="2020569" y="231647"/>
                  </a:lnTo>
                  <a:lnTo>
                    <a:pt x="2010537" y="223900"/>
                  </a:lnTo>
                  <a:lnTo>
                    <a:pt x="1977009" y="201167"/>
                  </a:lnTo>
                  <a:lnTo>
                    <a:pt x="1925065" y="172211"/>
                  </a:lnTo>
                  <a:lnTo>
                    <a:pt x="1865249" y="144525"/>
                  </a:lnTo>
                  <a:lnTo>
                    <a:pt x="1798319" y="118617"/>
                  </a:lnTo>
                  <a:lnTo>
                    <a:pt x="1725040" y="94741"/>
                  </a:lnTo>
                  <a:lnTo>
                    <a:pt x="1686178" y="83438"/>
                  </a:lnTo>
                  <a:lnTo>
                    <a:pt x="1646174" y="72897"/>
                  </a:lnTo>
                  <a:lnTo>
                    <a:pt x="1604644" y="62864"/>
                  </a:lnTo>
                  <a:lnTo>
                    <a:pt x="1562227" y="53466"/>
                  </a:lnTo>
                  <a:lnTo>
                    <a:pt x="1518665" y="44576"/>
                  </a:lnTo>
                  <a:lnTo>
                    <a:pt x="1474215" y="36575"/>
                  </a:lnTo>
                  <a:lnTo>
                    <a:pt x="1428877" y="29209"/>
                  </a:lnTo>
                  <a:lnTo>
                    <a:pt x="1382776" y="22605"/>
                  </a:lnTo>
                  <a:lnTo>
                    <a:pt x="1360424" y="19811"/>
                  </a:lnTo>
                  <a:close/>
                </a:path>
              </a:pathLst>
            </a:custGeom>
            <a:solidFill>
              <a:srgbClr val="3B8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2057" y="4928361"/>
              <a:ext cx="2083435" cy="326390"/>
            </a:xfrm>
            <a:custGeom>
              <a:avLst/>
              <a:gdLst/>
              <a:ahLst/>
              <a:cxnLst/>
              <a:rect l="l" t="t" r="r" b="b"/>
              <a:pathLst>
                <a:path w="2083435" h="326389">
                  <a:moveTo>
                    <a:pt x="83913" y="107729"/>
                  </a:moveTo>
                  <a:lnTo>
                    <a:pt x="67869" y="119464"/>
                  </a:lnTo>
                  <a:lnTo>
                    <a:pt x="71374" y="123443"/>
                  </a:lnTo>
                  <a:lnTo>
                    <a:pt x="71881" y="124206"/>
                  </a:lnTo>
                  <a:lnTo>
                    <a:pt x="106806" y="145669"/>
                  </a:lnTo>
                  <a:lnTo>
                    <a:pt x="158750" y="171704"/>
                  </a:lnTo>
                  <a:lnTo>
                    <a:pt x="218566" y="196595"/>
                  </a:lnTo>
                  <a:lnTo>
                    <a:pt x="285368" y="219710"/>
                  </a:lnTo>
                  <a:lnTo>
                    <a:pt x="358647" y="241300"/>
                  </a:lnTo>
                  <a:lnTo>
                    <a:pt x="397509" y="251332"/>
                  </a:lnTo>
                  <a:lnTo>
                    <a:pt x="437514" y="260857"/>
                  </a:lnTo>
                  <a:lnTo>
                    <a:pt x="478916" y="269875"/>
                  </a:lnTo>
                  <a:lnTo>
                    <a:pt x="521462" y="278383"/>
                  </a:lnTo>
                  <a:lnTo>
                    <a:pt x="564895" y="286257"/>
                  </a:lnTo>
                  <a:lnTo>
                    <a:pt x="609472" y="293496"/>
                  </a:lnTo>
                  <a:lnTo>
                    <a:pt x="654812" y="300100"/>
                  </a:lnTo>
                  <a:lnTo>
                    <a:pt x="700913" y="306069"/>
                  </a:lnTo>
                  <a:lnTo>
                    <a:pt x="747649" y="311276"/>
                  </a:lnTo>
                  <a:lnTo>
                    <a:pt x="794892" y="315849"/>
                  </a:lnTo>
                  <a:lnTo>
                    <a:pt x="842771" y="319531"/>
                  </a:lnTo>
                  <a:lnTo>
                    <a:pt x="890904" y="322453"/>
                  </a:lnTo>
                  <a:lnTo>
                    <a:pt x="939418" y="324612"/>
                  </a:lnTo>
                  <a:lnTo>
                    <a:pt x="988059" y="325881"/>
                  </a:lnTo>
                  <a:lnTo>
                    <a:pt x="1036446" y="326135"/>
                  </a:lnTo>
                  <a:lnTo>
                    <a:pt x="1085214" y="325754"/>
                  </a:lnTo>
                  <a:lnTo>
                    <a:pt x="1133855" y="324357"/>
                  </a:lnTo>
                  <a:lnTo>
                    <a:pt x="1182496" y="322325"/>
                  </a:lnTo>
                  <a:lnTo>
                    <a:pt x="1230629" y="319278"/>
                  </a:lnTo>
                  <a:lnTo>
                    <a:pt x="1278381" y="315594"/>
                  </a:lnTo>
                  <a:lnTo>
                    <a:pt x="1325752" y="311150"/>
                  </a:lnTo>
                  <a:lnTo>
                    <a:pt x="1368037" y="306324"/>
                  </a:lnTo>
                  <a:lnTo>
                    <a:pt x="1036319" y="306324"/>
                  </a:lnTo>
                  <a:lnTo>
                    <a:pt x="988187" y="306069"/>
                  </a:lnTo>
                  <a:lnTo>
                    <a:pt x="939926" y="304926"/>
                  </a:lnTo>
                  <a:lnTo>
                    <a:pt x="891793" y="302640"/>
                  </a:lnTo>
                  <a:lnTo>
                    <a:pt x="843914" y="299719"/>
                  </a:lnTo>
                  <a:lnTo>
                    <a:pt x="796543" y="296037"/>
                  </a:lnTo>
                  <a:lnTo>
                    <a:pt x="749553" y="291592"/>
                  </a:lnTo>
                  <a:lnTo>
                    <a:pt x="703071" y="286385"/>
                  </a:lnTo>
                  <a:lnTo>
                    <a:pt x="657351" y="280415"/>
                  </a:lnTo>
                  <a:lnTo>
                    <a:pt x="612266" y="273938"/>
                  </a:lnTo>
                  <a:lnTo>
                    <a:pt x="568197" y="266700"/>
                  </a:lnTo>
                  <a:lnTo>
                    <a:pt x="525017" y="258952"/>
                  </a:lnTo>
                  <a:lnTo>
                    <a:pt x="482853" y="250444"/>
                  </a:lnTo>
                  <a:lnTo>
                    <a:pt x="441832" y="241554"/>
                  </a:lnTo>
                  <a:lnTo>
                    <a:pt x="402081" y="232029"/>
                  </a:lnTo>
                  <a:lnTo>
                    <a:pt x="363727" y="222123"/>
                  </a:lnTo>
                  <a:lnTo>
                    <a:pt x="326643" y="211708"/>
                  </a:lnTo>
                  <a:lnTo>
                    <a:pt x="257301" y="189483"/>
                  </a:lnTo>
                  <a:lnTo>
                    <a:pt x="194944" y="165862"/>
                  </a:lnTo>
                  <a:lnTo>
                    <a:pt x="140334" y="140969"/>
                  </a:lnTo>
                  <a:lnTo>
                    <a:pt x="94106" y="115062"/>
                  </a:lnTo>
                  <a:lnTo>
                    <a:pt x="86920" y="110362"/>
                  </a:lnTo>
                  <a:lnTo>
                    <a:pt x="86232" y="110362"/>
                  </a:lnTo>
                  <a:lnTo>
                    <a:pt x="84200" y="108585"/>
                  </a:lnTo>
                  <a:lnTo>
                    <a:pt x="84667" y="108585"/>
                  </a:lnTo>
                  <a:lnTo>
                    <a:pt x="83913" y="107729"/>
                  </a:lnTo>
                  <a:close/>
                </a:path>
                <a:path w="2083435" h="326389">
                  <a:moveTo>
                    <a:pt x="2068321" y="0"/>
                  </a:moveTo>
                  <a:lnTo>
                    <a:pt x="2063750" y="4190"/>
                  </a:lnTo>
                  <a:lnTo>
                    <a:pt x="2063368" y="9651"/>
                  </a:lnTo>
                  <a:lnTo>
                    <a:pt x="2062988" y="16763"/>
                  </a:lnTo>
                  <a:lnTo>
                    <a:pt x="2061971" y="22987"/>
                  </a:lnTo>
                  <a:lnTo>
                    <a:pt x="2042159" y="61340"/>
                  </a:lnTo>
                  <a:lnTo>
                    <a:pt x="2007362" y="94487"/>
                  </a:lnTo>
                  <a:lnTo>
                    <a:pt x="1956815" y="127507"/>
                  </a:lnTo>
                  <a:lnTo>
                    <a:pt x="1906269" y="152907"/>
                  </a:lnTo>
                  <a:lnTo>
                    <a:pt x="1847722" y="177419"/>
                  </a:lnTo>
                  <a:lnTo>
                    <a:pt x="1781809" y="200279"/>
                  </a:lnTo>
                  <a:lnTo>
                    <a:pt x="1709419" y="221742"/>
                  </a:lnTo>
                  <a:lnTo>
                    <a:pt x="1671065" y="231775"/>
                  </a:lnTo>
                  <a:lnTo>
                    <a:pt x="1631188" y="241173"/>
                  </a:lnTo>
                  <a:lnTo>
                    <a:pt x="1590293" y="250189"/>
                  </a:lnTo>
                  <a:lnTo>
                    <a:pt x="1548002" y="258699"/>
                  </a:lnTo>
                  <a:lnTo>
                    <a:pt x="1504950" y="266445"/>
                  </a:lnTo>
                  <a:lnTo>
                    <a:pt x="1460753" y="273685"/>
                  </a:lnTo>
                  <a:lnTo>
                    <a:pt x="1415795" y="280288"/>
                  </a:lnTo>
                  <a:lnTo>
                    <a:pt x="1369949" y="286131"/>
                  </a:lnTo>
                  <a:lnTo>
                    <a:pt x="1323593" y="291338"/>
                  </a:lnTo>
                  <a:lnTo>
                    <a:pt x="1276603" y="295910"/>
                  </a:lnTo>
                  <a:lnTo>
                    <a:pt x="1229105" y="299593"/>
                  </a:lnTo>
                  <a:lnTo>
                    <a:pt x="1181227" y="302513"/>
                  </a:lnTo>
                  <a:lnTo>
                    <a:pt x="1133093" y="304546"/>
                  </a:lnTo>
                  <a:lnTo>
                    <a:pt x="1084706" y="305943"/>
                  </a:lnTo>
                  <a:lnTo>
                    <a:pt x="1036319" y="306324"/>
                  </a:lnTo>
                  <a:lnTo>
                    <a:pt x="1368037" y="306324"/>
                  </a:lnTo>
                  <a:lnTo>
                    <a:pt x="1418716" y="299846"/>
                  </a:lnTo>
                  <a:lnTo>
                    <a:pt x="1463928" y="293243"/>
                  </a:lnTo>
                  <a:lnTo>
                    <a:pt x="1508378" y="286004"/>
                  </a:lnTo>
                  <a:lnTo>
                    <a:pt x="1551939" y="278130"/>
                  </a:lnTo>
                  <a:lnTo>
                    <a:pt x="1594484" y="269620"/>
                  </a:lnTo>
                  <a:lnTo>
                    <a:pt x="1635887" y="260476"/>
                  </a:lnTo>
                  <a:lnTo>
                    <a:pt x="1676018" y="250951"/>
                  </a:lnTo>
                  <a:lnTo>
                    <a:pt x="1714753" y="240792"/>
                  </a:lnTo>
                  <a:lnTo>
                    <a:pt x="1752345" y="230250"/>
                  </a:lnTo>
                  <a:lnTo>
                    <a:pt x="1822450" y="207644"/>
                  </a:lnTo>
                  <a:lnTo>
                    <a:pt x="1885950" y="183514"/>
                  </a:lnTo>
                  <a:lnTo>
                    <a:pt x="1941956" y="157733"/>
                  </a:lnTo>
                  <a:lnTo>
                    <a:pt x="1989708" y="130937"/>
                  </a:lnTo>
                  <a:lnTo>
                    <a:pt x="2028570" y="102743"/>
                  </a:lnTo>
                  <a:lnTo>
                    <a:pt x="2057907" y="73279"/>
                  </a:lnTo>
                  <a:lnTo>
                    <a:pt x="2079625" y="34162"/>
                  </a:lnTo>
                  <a:lnTo>
                    <a:pt x="2083434" y="5206"/>
                  </a:lnTo>
                  <a:lnTo>
                    <a:pt x="2079243" y="507"/>
                  </a:lnTo>
                  <a:lnTo>
                    <a:pt x="2068321" y="0"/>
                  </a:lnTo>
                  <a:close/>
                </a:path>
                <a:path w="2083435" h="326389">
                  <a:moveTo>
                    <a:pt x="0" y="11811"/>
                  </a:moveTo>
                  <a:lnTo>
                    <a:pt x="44195" y="136779"/>
                  </a:lnTo>
                  <a:lnTo>
                    <a:pt x="67869" y="119464"/>
                  </a:lnTo>
                  <a:lnTo>
                    <a:pt x="56387" y="106425"/>
                  </a:lnTo>
                  <a:lnTo>
                    <a:pt x="56768" y="100202"/>
                  </a:lnTo>
                  <a:lnTo>
                    <a:pt x="60959" y="96646"/>
                  </a:lnTo>
                  <a:lnTo>
                    <a:pt x="65024" y="92963"/>
                  </a:lnTo>
                  <a:lnTo>
                    <a:pt x="104101" y="92963"/>
                  </a:lnTo>
                  <a:lnTo>
                    <a:pt x="105663" y="91820"/>
                  </a:lnTo>
                  <a:lnTo>
                    <a:pt x="0" y="11811"/>
                  </a:lnTo>
                  <a:close/>
                </a:path>
                <a:path w="2083435" h="326389">
                  <a:moveTo>
                    <a:pt x="65024" y="92963"/>
                  </a:moveTo>
                  <a:lnTo>
                    <a:pt x="60959" y="96646"/>
                  </a:lnTo>
                  <a:lnTo>
                    <a:pt x="56768" y="100202"/>
                  </a:lnTo>
                  <a:lnTo>
                    <a:pt x="56387" y="106425"/>
                  </a:lnTo>
                  <a:lnTo>
                    <a:pt x="67869" y="119464"/>
                  </a:lnTo>
                  <a:lnTo>
                    <a:pt x="83913" y="107729"/>
                  </a:lnTo>
                  <a:lnTo>
                    <a:pt x="71246" y="93344"/>
                  </a:lnTo>
                  <a:lnTo>
                    <a:pt x="65024" y="92963"/>
                  </a:lnTo>
                  <a:close/>
                </a:path>
                <a:path w="2083435" h="326389">
                  <a:moveTo>
                    <a:pt x="84200" y="108585"/>
                  </a:moveTo>
                  <a:lnTo>
                    <a:pt x="86232" y="110362"/>
                  </a:lnTo>
                  <a:lnTo>
                    <a:pt x="85300" y="109303"/>
                  </a:lnTo>
                  <a:lnTo>
                    <a:pt x="84200" y="108585"/>
                  </a:lnTo>
                  <a:close/>
                </a:path>
                <a:path w="2083435" h="326389">
                  <a:moveTo>
                    <a:pt x="85300" y="109303"/>
                  </a:moveTo>
                  <a:lnTo>
                    <a:pt x="86232" y="110362"/>
                  </a:lnTo>
                  <a:lnTo>
                    <a:pt x="86920" y="110362"/>
                  </a:lnTo>
                  <a:lnTo>
                    <a:pt x="85300" y="109303"/>
                  </a:lnTo>
                  <a:close/>
                </a:path>
                <a:path w="2083435" h="326389">
                  <a:moveTo>
                    <a:pt x="84667" y="108585"/>
                  </a:moveTo>
                  <a:lnTo>
                    <a:pt x="84200" y="108585"/>
                  </a:lnTo>
                  <a:lnTo>
                    <a:pt x="85300" y="109303"/>
                  </a:lnTo>
                  <a:lnTo>
                    <a:pt x="84667" y="108585"/>
                  </a:lnTo>
                  <a:close/>
                </a:path>
                <a:path w="2083435" h="326389">
                  <a:moveTo>
                    <a:pt x="104101" y="92963"/>
                  </a:moveTo>
                  <a:lnTo>
                    <a:pt x="65024" y="92963"/>
                  </a:lnTo>
                  <a:lnTo>
                    <a:pt x="71246" y="93344"/>
                  </a:lnTo>
                  <a:lnTo>
                    <a:pt x="83913" y="107729"/>
                  </a:lnTo>
                  <a:lnTo>
                    <a:pt x="104101" y="92963"/>
                  </a:lnTo>
                  <a:close/>
                </a:path>
              </a:pathLst>
            </a:custGeom>
            <a:solidFill>
              <a:srgbClr val="6D9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9952" y="4497323"/>
            <a:ext cx="365759" cy="9357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595" y="4497323"/>
            <a:ext cx="370332" cy="9357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2011" y="4497323"/>
            <a:ext cx="370332" cy="93573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07301" y="4125277"/>
            <a:ext cx="509905" cy="296545"/>
            <a:chOff x="507301" y="4125277"/>
            <a:chExt cx="509905" cy="296545"/>
          </a:xfrm>
        </p:grpSpPr>
        <p:sp>
          <p:nvSpPr>
            <p:cNvPr id="13" name="object 13"/>
            <p:cNvSpPr/>
            <p:nvPr/>
          </p:nvSpPr>
          <p:spPr>
            <a:xfrm>
              <a:off x="512063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452120" y="0"/>
                  </a:moveTo>
                  <a:lnTo>
                    <a:pt x="47751" y="0"/>
                  </a:lnTo>
                  <a:lnTo>
                    <a:pt x="29162" y="3746"/>
                  </a:lnTo>
                  <a:lnTo>
                    <a:pt x="13984" y="13970"/>
                  </a:lnTo>
                  <a:lnTo>
                    <a:pt x="3751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51" y="257365"/>
                  </a:lnTo>
                  <a:lnTo>
                    <a:pt x="13984" y="272542"/>
                  </a:lnTo>
                  <a:lnTo>
                    <a:pt x="29162" y="282765"/>
                  </a:lnTo>
                  <a:lnTo>
                    <a:pt x="47751" y="286512"/>
                  </a:lnTo>
                  <a:lnTo>
                    <a:pt x="452120" y="286512"/>
                  </a:lnTo>
                  <a:lnTo>
                    <a:pt x="470709" y="282765"/>
                  </a:lnTo>
                  <a:lnTo>
                    <a:pt x="485887" y="272542"/>
                  </a:lnTo>
                  <a:lnTo>
                    <a:pt x="496120" y="257365"/>
                  </a:lnTo>
                  <a:lnTo>
                    <a:pt x="499872" y="238760"/>
                  </a:lnTo>
                  <a:lnTo>
                    <a:pt x="499872" y="47752"/>
                  </a:lnTo>
                  <a:lnTo>
                    <a:pt x="496120" y="29146"/>
                  </a:lnTo>
                  <a:lnTo>
                    <a:pt x="485887" y="13969"/>
                  </a:lnTo>
                  <a:lnTo>
                    <a:pt x="470709" y="3746"/>
                  </a:lnTo>
                  <a:lnTo>
                    <a:pt x="452120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2063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0" y="47752"/>
                  </a:moveTo>
                  <a:lnTo>
                    <a:pt x="3751" y="29146"/>
                  </a:lnTo>
                  <a:lnTo>
                    <a:pt x="13984" y="13970"/>
                  </a:lnTo>
                  <a:lnTo>
                    <a:pt x="29162" y="3746"/>
                  </a:lnTo>
                  <a:lnTo>
                    <a:pt x="47751" y="0"/>
                  </a:lnTo>
                  <a:lnTo>
                    <a:pt x="452120" y="0"/>
                  </a:lnTo>
                  <a:lnTo>
                    <a:pt x="470709" y="3746"/>
                  </a:lnTo>
                  <a:lnTo>
                    <a:pt x="485887" y="13969"/>
                  </a:lnTo>
                  <a:lnTo>
                    <a:pt x="496120" y="29146"/>
                  </a:lnTo>
                  <a:lnTo>
                    <a:pt x="499872" y="47752"/>
                  </a:lnTo>
                  <a:lnTo>
                    <a:pt x="499872" y="238760"/>
                  </a:lnTo>
                  <a:lnTo>
                    <a:pt x="496120" y="257365"/>
                  </a:lnTo>
                  <a:lnTo>
                    <a:pt x="485887" y="272542"/>
                  </a:lnTo>
                  <a:lnTo>
                    <a:pt x="470709" y="282765"/>
                  </a:lnTo>
                  <a:lnTo>
                    <a:pt x="452120" y="286512"/>
                  </a:lnTo>
                  <a:lnTo>
                    <a:pt x="47751" y="286512"/>
                  </a:lnTo>
                  <a:lnTo>
                    <a:pt x="29162" y="282765"/>
                  </a:lnTo>
                  <a:lnTo>
                    <a:pt x="13984" y="272542"/>
                  </a:lnTo>
                  <a:lnTo>
                    <a:pt x="3751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554468" y="4497323"/>
            <a:ext cx="365760" cy="920750"/>
            <a:chOff x="7554468" y="4497323"/>
            <a:chExt cx="365760" cy="92075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4468" y="4497323"/>
              <a:ext cx="365759" cy="9204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8872" y="4497323"/>
              <a:ext cx="181355" cy="92049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5129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0-0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00059" y="4497323"/>
            <a:ext cx="364236" cy="92049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068133" y="4125277"/>
            <a:ext cx="509905" cy="296545"/>
            <a:chOff x="1068133" y="4125277"/>
            <a:chExt cx="509905" cy="296545"/>
          </a:xfrm>
        </p:grpSpPr>
        <p:sp>
          <p:nvSpPr>
            <p:cNvPr id="21" name="object 21"/>
            <p:cNvSpPr/>
            <p:nvPr/>
          </p:nvSpPr>
          <p:spPr>
            <a:xfrm>
              <a:off x="1072896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452119" y="0"/>
                  </a:moveTo>
                  <a:lnTo>
                    <a:pt x="47751" y="0"/>
                  </a:lnTo>
                  <a:lnTo>
                    <a:pt x="29162" y="3746"/>
                  </a:lnTo>
                  <a:lnTo>
                    <a:pt x="13984" y="13970"/>
                  </a:lnTo>
                  <a:lnTo>
                    <a:pt x="3751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51" y="257365"/>
                  </a:lnTo>
                  <a:lnTo>
                    <a:pt x="13984" y="272542"/>
                  </a:lnTo>
                  <a:lnTo>
                    <a:pt x="29162" y="282765"/>
                  </a:lnTo>
                  <a:lnTo>
                    <a:pt x="47751" y="286512"/>
                  </a:lnTo>
                  <a:lnTo>
                    <a:pt x="452119" y="286512"/>
                  </a:lnTo>
                  <a:lnTo>
                    <a:pt x="470725" y="282765"/>
                  </a:lnTo>
                  <a:lnTo>
                    <a:pt x="485901" y="272542"/>
                  </a:lnTo>
                  <a:lnTo>
                    <a:pt x="496125" y="257365"/>
                  </a:lnTo>
                  <a:lnTo>
                    <a:pt x="499872" y="238760"/>
                  </a:lnTo>
                  <a:lnTo>
                    <a:pt x="499872" y="47752"/>
                  </a:lnTo>
                  <a:lnTo>
                    <a:pt x="496125" y="29146"/>
                  </a:lnTo>
                  <a:lnTo>
                    <a:pt x="485902" y="13969"/>
                  </a:lnTo>
                  <a:lnTo>
                    <a:pt x="470725" y="3746"/>
                  </a:lnTo>
                  <a:lnTo>
                    <a:pt x="452119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2896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0" y="47752"/>
                  </a:moveTo>
                  <a:lnTo>
                    <a:pt x="3751" y="29146"/>
                  </a:lnTo>
                  <a:lnTo>
                    <a:pt x="13984" y="13970"/>
                  </a:lnTo>
                  <a:lnTo>
                    <a:pt x="29162" y="3746"/>
                  </a:lnTo>
                  <a:lnTo>
                    <a:pt x="47751" y="0"/>
                  </a:lnTo>
                  <a:lnTo>
                    <a:pt x="452119" y="0"/>
                  </a:lnTo>
                  <a:lnTo>
                    <a:pt x="470725" y="3746"/>
                  </a:lnTo>
                  <a:lnTo>
                    <a:pt x="485902" y="13969"/>
                  </a:lnTo>
                  <a:lnTo>
                    <a:pt x="496125" y="29146"/>
                  </a:lnTo>
                  <a:lnTo>
                    <a:pt x="499872" y="47752"/>
                  </a:lnTo>
                  <a:lnTo>
                    <a:pt x="499872" y="238760"/>
                  </a:lnTo>
                  <a:lnTo>
                    <a:pt x="496125" y="257365"/>
                  </a:lnTo>
                  <a:lnTo>
                    <a:pt x="485901" y="272542"/>
                  </a:lnTo>
                  <a:lnTo>
                    <a:pt x="470725" y="282765"/>
                  </a:lnTo>
                  <a:lnTo>
                    <a:pt x="452119" y="286512"/>
                  </a:lnTo>
                  <a:lnTo>
                    <a:pt x="47751" y="286512"/>
                  </a:lnTo>
                  <a:lnTo>
                    <a:pt x="29162" y="282765"/>
                  </a:lnTo>
                  <a:lnTo>
                    <a:pt x="13984" y="272542"/>
                  </a:lnTo>
                  <a:lnTo>
                    <a:pt x="3751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5656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0-1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46313" y="4125277"/>
            <a:ext cx="509905" cy="296545"/>
            <a:chOff x="1746313" y="4125277"/>
            <a:chExt cx="509905" cy="296545"/>
          </a:xfrm>
        </p:grpSpPr>
        <p:sp>
          <p:nvSpPr>
            <p:cNvPr id="25" name="object 25"/>
            <p:cNvSpPr/>
            <p:nvPr/>
          </p:nvSpPr>
          <p:spPr>
            <a:xfrm>
              <a:off x="1751076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452119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19" y="286512"/>
                  </a:lnTo>
                  <a:lnTo>
                    <a:pt x="470725" y="282765"/>
                  </a:lnTo>
                  <a:lnTo>
                    <a:pt x="485902" y="272542"/>
                  </a:lnTo>
                  <a:lnTo>
                    <a:pt x="496125" y="257365"/>
                  </a:lnTo>
                  <a:lnTo>
                    <a:pt x="499872" y="238760"/>
                  </a:lnTo>
                  <a:lnTo>
                    <a:pt x="499872" y="47752"/>
                  </a:lnTo>
                  <a:lnTo>
                    <a:pt x="496125" y="29146"/>
                  </a:lnTo>
                  <a:lnTo>
                    <a:pt x="485901" y="13969"/>
                  </a:lnTo>
                  <a:lnTo>
                    <a:pt x="470725" y="3746"/>
                  </a:lnTo>
                  <a:lnTo>
                    <a:pt x="452119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51076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0" y="47752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19" y="0"/>
                  </a:lnTo>
                  <a:lnTo>
                    <a:pt x="470725" y="3746"/>
                  </a:lnTo>
                  <a:lnTo>
                    <a:pt x="485901" y="13969"/>
                  </a:lnTo>
                  <a:lnTo>
                    <a:pt x="496125" y="29146"/>
                  </a:lnTo>
                  <a:lnTo>
                    <a:pt x="499872" y="47752"/>
                  </a:lnTo>
                  <a:lnTo>
                    <a:pt x="499872" y="238760"/>
                  </a:lnTo>
                  <a:lnTo>
                    <a:pt x="496125" y="257365"/>
                  </a:lnTo>
                  <a:lnTo>
                    <a:pt x="485902" y="272542"/>
                  </a:lnTo>
                  <a:lnTo>
                    <a:pt x="470725" y="282765"/>
                  </a:lnTo>
                  <a:lnTo>
                    <a:pt x="452119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43532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1-0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313241" y="4125277"/>
            <a:ext cx="509905" cy="296545"/>
            <a:chOff x="2313241" y="4125277"/>
            <a:chExt cx="509905" cy="296545"/>
          </a:xfrm>
        </p:grpSpPr>
        <p:sp>
          <p:nvSpPr>
            <p:cNvPr id="29" name="object 29"/>
            <p:cNvSpPr/>
            <p:nvPr/>
          </p:nvSpPr>
          <p:spPr>
            <a:xfrm>
              <a:off x="2318004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452119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19" y="286512"/>
                  </a:lnTo>
                  <a:lnTo>
                    <a:pt x="470725" y="282765"/>
                  </a:lnTo>
                  <a:lnTo>
                    <a:pt x="485901" y="272542"/>
                  </a:lnTo>
                  <a:lnTo>
                    <a:pt x="496125" y="257365"/>
                  </a:lnTo>
                  <a:lnTo>
                    <a:pt x="499871" y="238760"/>
                  </a:lnTo>
                  <a:lnTo>
                    <a:pt x="499871" y="47752"/>
                  </a:lnTo>
                  <a:lnTo>
                    <a:pt x="496125" y="29146"/>
                  </a:lnTo>
                  <a:lnTo>
                    <a:pt x="485901" y="13969"/>
                  </a:lnTo>
                  <a:lnTo>
                    <a:pt x="470725" y="3746"/>
                  </a:lnTo>
                  <a:lnTo>
                    <a:pt x="452119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18004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0" y="47752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19" y="0"/>
                  </a:lnTo>
                  <a:lnTo>
                    <a:pt x="470725" y="3746"/>
                  </a:lnTo>
                  <a:lnTo>
                    <a:pt x="485901" y="13969"/>
                  </a:lnTo>
                  <a:lnTo>
                    <a:pt x="496125" y="29146"/>
                  </a:lnTo>
                  <a:lnTo>
                    <a:pt x="499871" y="47752"/>
                  </a:lnTo>
                  <a:lnTo>
                    <a:pt x="499871" y="238760"/>
                  </a:lnTo>
                  <a:lnTo>
                    <a:pt x="496125" y="257365"/>
                  </a:lnTo>
                  <a:lnTo>
                    <a:pt x="485901" y="272542"/>
                  </a:lnTo>
                  <a:lnTo>
                    <a:pt x="470725" y="282765"/>
                  </a:lnTo>
                  <a:lnTo>
                    <a:pt x="452119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410460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1-1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18197" y="3553777"/>
            <a:ext cx="511175" cy="296545"/>
            <a:chOff x="818197" y="3553777"/>
            <a:chExt cx="511175" cy="296545"/>
          </a:xfrm>
        </p:grpSpPr>
        <p:sp>
          <p:nvSpPr>
            <p:cNvPr id="33" name="object 33"/>
            <p:cNvSpPr/>
            <p:nvPr/>
          </p:nvSpPr>
          <p:spPr>
            <a:xfrm>
              <a:off x="822960" y="3558540"/>
              <a:ext cx="501650" cy="287020"/>
            </a:xfrm>
            <a:custGeom>
              <a:avLst/>
              <a:gdLst/>
              <a:ahLst/>
              <a:cxnLst/>
              <a:rect l="l" t="t" r="r" b="b"/>
              <a:pathLst>
                <a:path w="501650" h="287020">
                  <a:moveTo>
                    <a:pt x="453644" y="0"/>
                  </a:moveTo>
                  <a:lnTo>
                    <a:pt x="47752" y="0"/>
                  </a:lnTo>
                  <a:lnTo>
                    <a:pt x="29162" y="3746"/>
                  </a:lnTo>
                  <a:lnTo>
                    <a:pt x="13984" y="13970"/>
                  </a:lnTo>
                  <a:lnTo>
                    <a:pt x="3751" y="29146"/>
                  </a:lnTo>
                  <a:lnTo>
                    <a:pt x="0" y="47751"/>
                  </a:lnTo>
                  <a:lnTo>
                    <a:pt x="0" y="238760"/>
                  </a:lnTo>
                  <a:lnTo>
                    <a:pt x="3751" y="257365"/>
                  </a:lnTo>
                  <a:lnTo>
                    <a:pt x="13984" y="272542"/>
                  </a:lnTo>
                  <a:lnTo>
                    <a:pt x="29162" y="282765"/>
                  </a:lnTo>
                  <a:lnTo>
                    <a:pt x="47752" y="286512"/>
                  </a:lnTo>
                  <a:lnTo>
                    <a:pt x="453644" y="286512"/>
                  </a:lnTo>
                  <a:lnTo>
                    <a:pt x="472249" y="282765"/>
                  </a:lnTo>
                  <a:lnTo>
                    <a:pt x="487425" y="272542"/>
                  </a:lnTo>
                  <a:lnTo>
                    <a:pt x="497649" y="257365"/>
                  </a:lnTo>
                  <a:lnTo>
                    <a:pt x="501396" y="238760"/>
                  </a:lnTo>
                  <a:lnTo>
                    <a:pt x="501396" y="47751"/>
                  </a:lnTo>
                  <a:lnTo>
                    <a:pt x="497649" y="29146"/>
                  </a:lnTo>
                  <a:lnTo>
                    <a:pt x="487426" y="13970"/>
                  </a:lnTo>
                  <a:lnTo>
                    <a:pt x="472249" y="3746"/>
                  </a:lnTo>
                  <a:lnTo>
                    <a:pt x="453644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2960" y="3558540"/>
              <a:ext cx="501650" cy="287020"/>
            </a:xfrm>
            <a:custGeom>
              <a:avLst/>
              <a:gdLst/>
              <a:ahLst/>
              <a:cxnLst/>
              <a:rect l="l" t="t" r="r" b="b"/>
              <a:pathLst>
                <a:path w="501650" h="287020">
                  <a:moveTo>
                    <a:pt x="0" y="47751"/>
                  </a:moveTo>
                  <a:lnTo>
                    <a:pt x="3751" y="29146"/>
                  </a:lnTo>
                  <a:lnTo>
                    <a:pt x="13984" y="13970"/>
                  </a:lnTo>
                  <a:lnTo>
                    <a:pt x="29162" y="3746"/>
                  </a:lnTo>
                  <a:lnTo>
                    <a:pt x="47752" y="0"/>
                  </a:lnTo>
                  <a:lnTo>
                    <a:pt x="453644" y="0"/>
                  </a:lnTo>
                  <a:lnTo>
                    <a:pt x="472249" y="3746"/>
                  </a:lnTo>
                  <a:lnTo>
                    <a:pt x="487426" y="13970"/>
                  </a:lnTo>
                  <a:lnTo>
                    <a:pt x="497649" y="29146"/>
                  </a:lnTo>
                  <a:lnTo>
                    <a:pt x="501396" y="47751"/>
                  </a:lnTo>
                  <a:lnTo>
                    <a:pt x="501396" y="238760"/>
                  </a:lnTo>
                  <a:lnTo>
                    <a:pt x="497649" y="257365"/>
                  </a:lnTo>
                  <a:lnTo>
                    <a:pt x="487425" y="272542"/>
                  </a:lnTo>
                  <a:lnTo>
                    <a:pt x="472249" y="282765"/>
                  </a:lnTo>
                  <a:lnTo>
                    <a:pt x="453644" y="286512"/>
                  </a:lnTo>
                  <a:lnTo>
                    <a:pt x="47752" y="286512"/>
                  </a:lnTo>
                  <a:lnTo>
                    <a:pt x="29162" y="282765"/>
                  </a:lnTo>
                  <a:lnTo>
                    <a:pt x="13984" y="272542"/>
                  </a:lnTo>
                  <a:lnTo>
                    <a:pt x="3751" y="257365"/>
                  </a:lnTo>
                  <a:lnTo>
                    <a:pt x="0" y="238760"/>
                  </a:lnTo>
                  <a:lnTo>
                    <a:pt x="0" y="477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16330" y="3545204"/>
            <a:ext cx="25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  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61781" y="3553777"/>
            <a:ext cx="509905" cy="296545"/>
            <a:chOff x="2061781" y="3553777"/>
            <a:chExt cx="509905" cy="296545"/>
          </a:xfrm>
        </p:grpSpPr>
        <p:sp>
          <p:nvSpPr>
            <p:cNvPr id="37" name="object 37"/>
            <p:cNvSpPr/>
            <p:nvPr/>
          </p:nvSpPr>
          <p:spPr>
            <a:xfrm>
              <a:off x="2066544" y="35585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452119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1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19" y="286512"/>
                  </a:lnTo>
                  <a:lnTo>
                    <a:pt x="470725" y="282765"/>
                  </a:lnTo>
                  <a:lnTo>
                    <a:pt x="485902" y="272542"/>
                  </a:lnTo>
                  <a:lnTo>
                    <a:pt x="496125" y="257365"/>
                  </a:lnTo>
                  <a:lnTo>
                    <a:pt x="499872" y="238760"/>
                  </a:lnTo>
                  <a:lnTo>
                    <a:pt x="499872" y="47751"/>
                  </a:lnTo>
                  <a:lnTo>
                    <a:pt x="496125" y="29146"/>
                  </a:lnTo>
                  <a:lnTo>
                    <a:pt x="485901" y="13970"/>
                  </a:lnTo>
                  <a:lnTo>
                    <a:pt x="470725" y="3746"/>
                  </a:lnTo>
                  <a:lnTo>
                    <a:pt x="452119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66544" y="35585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80" h="287020">
                  <a:moveTo>
                    <a:pt x="0" y="47751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19" y="0"/>
                  </a:lnTo>
                  <a:lnTo>
                    <a:pt x="470725" y="3746"/>
                  </a:lnTo>
                  <a:lnTo>
                    <a:pt x="485901" y="13970"/>
                  </a:lnTo>
                  <a:lnTo>
                    <a:pt x="496125" y="29146"/>
                  </a:lnTo>
                  <a:lnTo>
                    <a:pt x="499872" y="47751"/>
                  </a:lnTo>
                  <a:lnTo>
                    <a:pt x="499872" y="238760"/>
                  </a:lnTo>
                  <a:lnTo>
                    <a:pt x="496125" y="257365"/>
                  </a:lnTo>
                  <a:lnTo>
                    <a:pt x="485902" y="272542"/>
                  </a:lnTo>
                  <a:lnTo>
                    <a:pt x="470725" y="282765"/>
                  </a:lnTo>
                  <a:lnTo>
                    <a:pt x="452119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59635" y="3545204"/>
            <a:ext cx="25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  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44561" y="2992945"/>
            <a:ext cx="509905" cy="294640"/>
            <a:chOff x="1444561" y="2992945"/>
            <a:chExt cx="509905" cy="294640"/>
          </a:xfrm>
        </p:grpSpPr>
        <p:sp>
          <p:nvSpPr>
            <p:cNvPr id="41" name="object 41"/>
            <p:cNvSpPr/>
            <p:nvPr/>
          </p:nvSpPr>
          <p:spPr>
            <a:xfrm>
              <a:off x="1449324" y="2997707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80" h="285114">
                  <a:moveTo>
                    <a:pt x="452374" y="0"/>
                  </a:moveTo>
                  <a:lnTo>
                    <a:pt x="47497" y="0"/>
                  </a:lnTo>
                  <a:lnTo>
                    <a:pt x="28985" y="3724"/>
                  </a:lnTo>
                  <a:lnTo>
                    <a:pt x="13890" y="13890"/>
                  </a:lnTo>
                  <a:lnTo>
                    <a:pt x="3724" y="28985"/>
                  </a:lnTo>
                  <a:lnTo>
                    <a:pt x="0" y="47497"/>
                  </a:lnTo>
                  <a:lnTo>
                    <a:pt x="0" y="237489"/>
                  </a:lnTo>
                  <a:lnTo>
                    <a:pt x="3724" y="256002"/>
                  </a:lnTo>
                  <a:lnTo>
                    <a:pt x="13890" y="271097"/>
                  </a:lnTo>
                  <a:lnTo>
                    <a:pt x="28985" y="281263"/>
                  </a:lnTo>
                  <a:lnTo>
                    <a:pt x="47497" y="284988"/>
                  </a:lnTo>
                  <a:lnTo>
                    <a:pt x="452374" y="284988"/>
                  </a:lnTo>
                  <a:lnTo>
                    <a:pt x="470886" y="281263"/>
                  </a:lnTo>
                  <a:lnTo>
                    <a:pt x="485981" y="271097"/>
                  </a:lnTo>
                  <a:lnTo>
                    <a:pt x="496147" y="256002"/>
                  </a:lnTo>
                  <a:lnTo>
                    <a:pt x="499871" y="237489"/>
                  </a:lnTo>
                  <a:lnTo>
                    <a:pt x="499871" y="47497"/>
                  </a:lnTo>
                  <a:lnTo>
                    <a:pt x="496147" y="28985"/>
                  </a:lnTo>
                  <a:lnTo>
                    <a:pt x="485981" y="13890"/>
                  </a:lnTo>
                  <a:lnTo>
                    <a:pt x="470886" y="3724"/>
                  </a:lnTo>
                  <a:lnTo>
                    <a:pt x="452374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49324" y="2997707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80" h="285114">
                  <a:moveTo>
                    <a:pt x="0" y="47497"/>
                  </a:moveTo>
                  <a:lnTo>
                    <a:pt x="3724" y="28985"/>
                  </a:lnTo>
                  <a:lnTo>
                    <a:pt x="13890" y="13890"/>
                  </a:lnTo>
                  <a:lnTo>
                    <a:pt x="28985" y="3724"/>
                  </a:lnTo>
                  <a:lnTo>
                    <a:pt x="47497" y="0"/>
                  </a:lnTo>
                  <a:lnTo>
                    <a:pt x="452374" y="0"/>
                  </a:lnTo>
                  <a:lnTo>
                    <a:pt x="470886" y="3724"/>
                  </a:lnTo>
                  <a:lnTo>
                    <a:pt x="485981" y="13890"/>
                  </a:lnTo>
                  <a:lnTo>
                    <a:pt x="496147" y="28985"/>
                  </a:lnTo>
                  <a:lnTo>
                    <a:pt x="499871" y="47497"/>
                  </a:lnTo>
                  <a:lnTo>
                    <a:pt x="499871" y="237489"/>
                  </a:lnTo>
                  <a:lnTo>
                    <a:pt x="496147" y="256002"/>
                  </a:lnTo>
                  <a:lnTo>
                    <a:pt x="485981" y="271097"/>
                  </a:lnTo>
                  <a:lnTo>
                    <a:pt x="470886" y="281263"/>
                  </a:lnTo>
                  <a:lnTo>
                    <a:pt x="452374" y="284988"/>
                  </a:lnTo>
                  <a:lnTo>
                    <a:pt x="47497" y="284988"/>
                  </a:lnTo>
                  <a:lnTo>
                    <a:pt x="28985" y="281263"/>
                  </a:lnTo>
                  <a:lnTo>
                    <a:pt x="13890" y="271097"/>
                  </a:lnTo>
                  <a:lnTo>
                    <a:pt x="3724" y="256002"/>
                  </a:lnTo>
                  <a:lnTo>
                    <a:pt x="0" y="237489"/>
                  </a:lnTo>
                  <a:lnTo>
                    <a:pt x="0" y="474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542033" y="3051809"/>
            <a:ext cx="2565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2000" y="3275456"/>
            <a:ext cx="1805305" cy="855344"/>
          </a:xfrm>
          <a:custGeom>
            <a:avLst/>
            <a:gdLst/>
            <a:ahLst/>
            <a:cxnLst/>
            <a:rect l="l" t="t" r="r" b="b"/>
            <a:pathLst>
              <a:path w="1805305" h="855345">
                <a:moveTo>
                  <a:pt x="561721" y="855345"/>
                </a:moveTo>
                <a:lnTo>
                  <a:pt x="516216" y="776478"/>
                </a:lnTo>
                <a:lnTo>
                  <a:pt x="497027" y="743204"/>
                </a:lnTo>
                <a:lnTo>
                  <a:pt x="482701" y="755738"/>
                </a:lnTo>
                <a:lnTo>
                  <a:pt x="318173" y="568274"/>
                </a:lnTo>
                <a:lnTo>
                  <a:pt x="318198" y="567944"/>
                </a:lnTo>
                <a:lnTo>
                  <a:pt x="315823" y="565277"/>
                </a:lnTo>
                <a:lnTo>
                  <a:pt x="313448" y="562737"/>
                </a:lnTo>
                <a:lnTo>
                  <a:pt x="309435" y="562483"/>
                </a:lnTo>
                <a:lnTo>
                  <a:pt x="306705" y="564769"/>
                </a:lnTo>
                <a:lnTo>
                  <a:pt x="304076" y="567182"/>
                </a:lnTo>
                <a:lnTo>
                  <a:pt x="304050" y="567474"/>
                </a:lnTo>
                <a:lnTo>
                  <a:pt x="89230" y="764730"/>
                </a:lnTo>
                <a:lnTo>
                  <a:pt x="76365" y="750697"/>
                </a:lnTo>
                <a:lnTo>
                  <a:pt x="0" y="855345"/>
                </a:lnTo>
                <a:lnTo>
                  <a:pt x="110718" y="788162"/>
                </a:lnTo>
                <a:lnTo>
                  <a:pt x="107911" y="785114"/>
                </a:lnTo>
                <a:lnTo>
                  <a:pt x="97828" y="774115"/>
                </a:lnTo>
                <a:lnTo>
                  <a:pt x="310515" y="578815"/>
                </a:lnTo>
                <a:lnTo>
                  <a:pt x="473138" y="764108"/>
                </a:lnTo>
                <a:lnTo>
                  <a:pt x="458851" y="776605"/>
                </a:lnTo>
                <a:lnTo>
                  <a:pt x="561721" y="855345"/>
                </a:lnTo>
                <a:close/>
              </a:path>
              <a:path w="1805305" h="855345">
                <a:moveTo>
                  <a:pt x="1554861" y="283476"/>
                </a:moveTo>
                <a:lnTo>
                  <a:pt x="1499336" y="244094"/>
                </a:lnTo>
                <a:lnTo>
                  <a:pt x="1449197" y="208534"/>
                </a:lnTo>
                <a:lnTo>
                  <a:pt x="1441411" y="225971"/>
                </a:lnTo>
                <a:lnTo>
                  <a:pt x="941374" y="2806"/>
                </a:lnTo>
                <a:lnTo>
                  <a:pt x="940816" y="1524"/>
                </a:lnTo>
                <a:lnTo>
                  <a:pt x="937006" y="0"/>
                </a:lnTo>
                <a:lnTo>
                  <a:pt x="936040" y="431"/>
                </a:lnTo>
                <a:lnTo>
                  <a:pt x="935101" y="0"/>
                </a:lnTo>
                <a:lnTo>
                  <a:pt x="931418" y="1397"/>
                </a:lnTo>
                <a:lnTo>
                  <a:pt x="930795" y="2743"/>
                </a:lnTo>
                <a:lnTo>
                  <a:pt x="424522" y="226390"/>
                </a:lnTo>
                <a:lnTo>
                  <a:pt x="416814" y="208915"/>
                </a:lnTo>
                <a:lnTo>
                  <a:pt x="310896" y="283476"/>
                </a:lnTo>
                <a:lnTo>
                  <a:pt x="437337" y="255397"/>
                </a:lnTo>
                <a:lnTo>
                  <a:pt x="432511" y="244475"/>
                </a:lnTo>
                <a:lnTo>
                  <a:pt x="429628" y="237959"/>
                </a:lnTo>
                <a:lnTo>
                  <a:pt x="936040" y="14363"/>
                </a:lnTo>
                <a:lnTo>
                  <a:pt x="1436255" y="237502"/>
                </a:lnTo>
                <a:lnTo>
                  <a:pt x="1428496" y="254901"/>
                </a:lnTo>
                <a:lnTo>
                  <a:pt x="1554861" y="283476"/>
                </a:lnTo>
                <a:close/>
              </a:path>
              <a:path w="1805305" h="855345">
                <a:moveTo>
                  <a:pt x="1805178" y="855345"/>
                </a:moveTo>
                <a:lnTo>
                  <a:pt x="1760004" y="776351"/>
                </a:lnTo>
                <a:lnTo>
                  <a:pt x="1740916" y="742950"/>
                </a:lnTo>
                <a:lnTo>
                  <a:pt x="1726565" y="755446"/>
                </a:lnTo>
                <a:lnTo>
                  <a:pt x="1560830" y="565404"/>
                </a:lnTo>
                <a:lnTo>
                  <a:pt x="1558544" y="562737"/>
                </a:lnTo>
                <a:lnTo>
                  <a:pt x="1554480" y="562483"/>
                </a:lnTo>
                <a:lnTo>
                  <a:pt x="1553210" y="562483"/>
                </a:lnTo>
                <a:lnTo>
                  <a:pt x="1550670" y="564896"/>
                </a:lnTo>
                <a:lnTo>
                  <a:pt x="1328915" y="765454"/>
                </a:lnTo>
                <a:lnTo>
                  <a:pt x="1316101" y="751332"/>
                </a:lnTo>
                <a:lnTo>
                  <a:pt x="1239012" y="855345"/>
                </a:lnTo>
                <a:lnTo>
                  <a:pt x="1350264" y="788924"/>
                </a:lnTo>
                <a:lnTo>
                  <a:pt x="1347368" y="785749"/>
                </a:lnTo>
                <a:lnTo>
                  <a:pt x="1337449" y="774827"/>
                </a:lnTo>
                <a:lnTo>
                  <a:pt x="1554949" y="578116"/>
                </a:lnTo>
                <a:lnTo>
                  <a:pt x="1716925" y="763841"/>
                </a:lnTo>
                <a:lnTo>
                  <a:pt x="1702562" y="776351"/>
                </a:lnTo>
                <a:lnTo>
                  <a:pt x="1805178" y="855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8000" y="4497323"/>
            <a:ext cx="362711" cy="92049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95644" y="4497323"/>
            <a:ext cx="364235" cy="92049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24227" y="4497323"/>
            <a:ext cx="367284" cy="93573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6222301" y="4125277"/>
            <a:ext cx="509905" cy="296545"/>
            <a:chOff x="6222301" y="4125277"/>
            <a:chExt cx="509905" cy="296545"/>
          </a:xfrm>
        </p:grpSpPr>
        <p:sp>
          <p:nvSpPr>
            <p:cNvPr id="49" name="object 49"/>
            <p:cNvSpPr/>
            <p:nvPr/>
          </p:nvSpPr>
          <p:spPr>
            <a:xfrm>
              <a:off x="6227064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452119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70" y="13970"/>
                  </a:lnTo>
                  <a:lnTo>
                    <a:pt x="3746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70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19" y="286512"/>
                  </a:lnTo>
                  <a:lnTo>
                    <a:pt x="470725" y="282765"/>
                  </a:lnTo>
                  <a:lnTo>
                    <a:pt x="485902" y="272542"/>
                  </a:lnTo>
                  <a:lnTo>
                    <a:pt x="496125" y="257365"/>
                  </a:lnTo>
                  <a:lnTo>
                    <a:pt x="499871" y="238760"/>
                  </a:lnTo>
                  <a:lnTo>
                    <a:pt x="499871" y="47752"/>
                  </a:lnTo>
                  <a:lnTo>
                    <a:pt x="496125" y="29146"/>
                  </a:lnTo>
                  <a:lnTo>
                    <a:pt x="485902" y="13969"/>
                  </a:lnTo>
                  <a:lnTo>
                    <a:pt x="470725" y="3746"/>
                  </a:lnTo>
                  <a:lnTo>
                    <a:pt x="452119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27064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0" y="47752"/>
                  </a:moveTo>
                  <a:lnTo>
                    <a:pt x="3746" y="29146"/>
                  </a:lnTo>
                  <a:lnTo>
                    <a:pt x="13970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19" y="0"/>
                  </a:lnTo>
                  <a:lnTo>
                    <a:pt x="470725" y="3746"/>
                  </a:lnTo>
                  <a:lnTo>
                    <a:pt x="485902" y="13969"/>
                  </a:lnTo>
                  <a:lnTo>
                    <a:pt x="496125" y="29146"/>
                  </a:lnTo>
                  <a:lnTo>
                    <a:pt x="499871" y="47752"/>
                  </a:lnTo>
                  <a:lnTo>
                    <a:pt x="499871" y="238760"/>
                  </a:lnTo>
                  <a:lnTo>
                    <a:pt x="496125" y="257365"/>
                  </a:lnTo>
                  <a:lnTo>
                    <a:pt x="485902" y="272542"/>
                  </a:lnTo>
                  <a:lnTo>
                    <a:pt x="470725" y="282765"/>
                  </a:lnTo>
                  <a:lnTo>
                    <a:pt x="452119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70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321044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0-0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783133" y="4125277"/>
            <a:ext cx="509905" cy="296545"/>
            <a:chOff x="6783133" y="4125277"/>
            <a:chExt cx="509905" cy="296545"/>
          </a:xfrm>
        </p:grpSpPr>
        <p:sp>
          <p:nvSpPr>
            <p:cNvPr id="53" name="object 53"/>
            <p:cNvSpPr/>
            <p:nvPr/>
          </p:nvSpPr>
          <p:spPr>
            <a:xfrm>
              <a:off x="6787895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452120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20" y="286512"/>
                  </a:lnTo>
                  <a:lnTo>
                    <a:pt x="470725" y="282765"/>
                  </a:lnTo>
                  <a:lnTo>
                    <a:pt x="485901" y="272542"/>
                  </a:lnTo>
                  <a:lnTo>
                    <a:pt x="496125" y="257365"/>
                  </a:lnTo>
                  <a:lnTo>
                    <a:pt x="499872" y="238760"/>
                  </a:lnTo>
                  <a:lnTo>
                    <a:pt x="499872" y="47752"/>
                  </a:lnTo>
                  <a:lnTo>
                    <a:pt x="496125" y="29146"/>
                  </a:lnTo>
                  <a:lnTo>
                    <a:pt x="485901" y="13969"/>
                  </a:lnTo>
                  <a:lnTo>
                    <a:pt x="470725" y="3746"/>
                  </a:lnTo>
                  <a:lnTo>
                    <a:pt x="452120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87895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0" y="47752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20" y="0"/>
                  </a:lnTo>
                  <a:lnTo>
                    <a:pt x="470725" y="3746"/>
                  </a:lnTo>
                  <a:lnTo>
                    <a:pt x="485901" y="13969"/>
                  </a:lnTo>
                  <a:lnTo>
                    <a:pt x="496125" y="29146"/>
                  </a:lnTo>
                  <a:lnTo>
                    <a:pt x="499872" y="47752"/>
                  </a:lnTo>
                  <a:lnTo>
                    <a:pt x="499872" y="238760"/>
                  </a:lnTo>
                  <a:lnTo>
                    <a:pt x="496125" y="257365"/>
                  </a:lnTo>
                  <a:lnTo>
                    <a:pt x="485901" y="272542"/>
                  </a:lnTo>
                  <a:lnTo>
                    <a:pt x="470725" y="282765"/>
                  </a:lnTo>
                  <a:lnTo>
                    <a:pt x="452120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881621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0-1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461313" y="4125277"/>
            <a:ext cx="509905" cy="296545"/>
            <a:chOff x="7461313" y="4125277"/>
            <a:chExt cx="509905" cy="296545"/>
          </a:xfrm>
        </p:grpSpPr>
        <p:sp>
          <p:nvSpPr>
            <p:cNvPr id="57" name="object 57"/>
            <p:cNvSpPr/>
            <p:nvPr/>
          </p:nvSpPr>
          <p:spPr>
            <a:xfrm>
              <a:off x="7466076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452120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20" y="286512"/>
                  </a:lnTo>
                  <a:lnTo>
                    <a:pt x="470725" y="282765"/>
                  </a:lnTo>
                  <a:lnTo>
                    <a:pt x="485901" y="272542"/>
                  </a:lnTo>
                  <a:lnTo>
                    <a:pt x="496125" y="257365"/>
                  </a:lnTo>
                  <a:lnTo>
                    <a:pt x="499872" y="238760"/>
                  </a:lnTo>
                  <a:lnTo>
                    <a:pt x="499872" y="47752"/>
                  </a:lnTo>
                  <a:lnTo>
                    <a:pt x="496125" y="29146"/>
                  </a:lnTo>
                  <a:lnTo>
                    <a:pt x="485901" y="13969"/>
                  </a:lnTo>
                  <a:lnTo>
                    <a:pt x="470725" y="3746"/>
                  </a:lnTo>
                  <a:lnTo>
                    <a:pt x="452120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6076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0" y="47752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20" y="0"/>
                  </a:lnTo>
                  <a:lnTo>
                    <a:pt x="470725" y="3746"/>
                  </a:lnTo>
                  <a:lnTo>
                    <a:pt x="485901" y="13969"/>
                  </a:lnTo>
                  <a:lnTo>
                    <a:pt x="496125" y="29146"/>
                  </a:lnTo>
                  <a:lnTo>
                    <a:pt x="499872" y="47752"/>
                  </a:lnTo>
                  <a:lnTo>
                    <a:pt x="499872" y="238760"/>
                  </a:lnTo>
                  <a:lnTo>
                    <a:pt x="496125" y="257365"/>
                  </a:lnTo>
                  <a:lnTo>
                    <a:pt x="485901" y="272542"/>
                  </a:lnTo>
                  <a:lnTo>
                    <a:pt x="470725" y="282765"/>
                  </a:lnTo>
                  <a:lnTo>
                    <a:pt x="452120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559802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1-0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028241" y="4125277"/>
            <a:ext cx="509905" cy="296545"/>
            <a:chOff x="8028241" y="4125277"/>
            <a:chExt cx="509905" cy="296545"/>
          </a:xfrm>
        </p:grpSpPr>
        <p:sp>
          <p:nvSpPr>
            <p:cNvPr id="61" name="object 61"/>
            <p:cNvSpPr/>
            <p:nvPr/>
          </p:nvSpPr>
          <p:spPr>
            <a:xfrm>
              <a:off x="8033004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452120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70" y="13970"/>
                  </a:lnTo>
                  <a:lnTo>
                    <a:pt x="3746" y="29146"/>
                  </a:lnTo>
                  <a:lnTo>
                    <a:pt x="0" y="47752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70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20" y="286512"/>
                  </a:lnTo>
                  <a:lnTo>
                    <a:pt x="470725" y="282765"/>
                  </a:lnTo>
                  <a:lnTo>
                    <a:pt x="485902" y="272542"/>
                  </a:lnTo>
                  <a:lnTo>
                    <a:pt x="496125" y="257365"/>
                  </a:lnTo>
                  <a:lnTo>
                    <a:pt x="499872" y="238760"/>
                  </a:lnTo>
                  <a:lnTo>
                    <a:pt x="499872" y="47752"/>
                  </a:lnTo>
                  <a:lnTo>
                    <a:pt x="496125" y="29146"/>
                  </a:lnTo>
                  <a:lnTo>
                    <a:pt x="485902" y="13969"/>
                  </a:lnTo>
                  <a:lnTo>
                    <a:pt x="470725" y="3746"/>
                  </a:lnTo>
                  <a:lnTo>
                    <a:pt x="452120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33004" y="41300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0" y="47752"/>
                  </a:moveTo>
                  <a:lnTo>
                    <a:pt x="3746" y="29146"/>
                  </a:lnTo>
                  <a:lnTo>
                    <a:pt x="13970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20" y="0"/>
                  </a:lnTo>
                  <a:lnTo>
                    <a:pt x="470725" y="3746"/>
                  </a:lnTo>
                  <a:lnTo>
                    <a:pt x="485902" y="13969"/>
                  </a:lnTo>
                  <a:lnTo>
                    <a:pt x="496125" y="29146"/>
                  </a:lnTo>
                  <a:lnTo>
                    <a:pt x="499872" y="47752"/>
                  </a:lnTo>
                  <a:lnTo>
                    <a:pt x="499872" y="238760"/>
                  </a:lnTo>
                  <a:lnTo>
                    <a:pt x="496125" y="257365"/>
                  </a:lnTo>
                  <a:lnTo>
                    <a:pt x="485902" y="272542"/>
                  </a:lnTo>
                  <a:lnTo>
                    <a:pt x="470725" y="282765"/>
                  </a:lnTo>
                  <a:lnTo>
                    <a:pt x="452120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70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126348" y="4116400"/>
            <a:ext cx="25654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1-1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533197" y="3553777"/>
            <a:ext cx="511175" cy="296545"/>
            <a:chOff x="6533197" y="3553777"/>
            <a:chExt cx="511175" cy="296545"/>
          </a:xfrm>
        </p:grpSpPr>
        <p:sp>
          <p:nvSpPr>
            <p:cNvPr id="65" name="object 65"/>
            <p:cNvSpPr/>
            <p:nvPr/>
          </p:nvSpPr>
          <p:spPr>
            <a:xfrm>
              <a:off x="6537959" y="3558540"/>
              <a:ext cx="501650" cy="287020"/>
            </a:xfrm>
            <a:custGeom>
              <a:avLst/>
              <a:gdLst/>
              <a:ahLst/>
              <a:cxnLst/>
              <a:rect l="l" t="t" r="r" b="b"/>
              <a:pathLst>
                <a:path w="501650" h="287020">
                  <a:moveTo>
                    <a:pt x="453644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70" y="13970"/>
                  </a:lnTo>
                  <a:lnTo>
                    <a:pt x="3746" y="29146"/>
                  </a:lnTo>
                  <a:lnTo>
                    <a:pt x="0" y="47751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70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3644" y="286512"/>
                  </a:lnTo>
                  <a:lnTo>
                    <a:pt x="472249" y="282765"/>
                  </a:lnTo>
                  <a:lnTo>
                    <a:pt x="487426" y="272542"/>
                  </a:lnTo>
                  <a:lnTo>
                    <a:pt x="497649" y="257365"/>
                  </a:lnTo>
                  <a:lnTo>
                    <a:pt x="501396" y="238760"/>
                  </a:lnTo>
                  <a:lnTo>
                    <a:pt x="501396" y="47751"/>
                  </a:lnTo>
                  <a:lnTo>
                    <a:pt x="497649" y="29146"/>
                  </a:lnTo>
                  <a:lnTo>
                    <a:pt x="487426" y="13970"/>
                  </a:lnTo>
                  <a:lnTo>
                    <a:pt x="472249" y="3746"/>
                  </a:lnTo>
                  <a:lnTo>
                    <a:pt x="453644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37959" y="3558540"/>
              <a:ext cx="501650" cy="287020"/>
            </a:xfrm>
            <a:custGeom>
              <a:avLst/>
              <a:gdLst/>
              <a:ahLst/>
              <a:cxnLst/>
              <a:rect l="l" t="t" r="r" b="b"/>
              <a:pathLst>
                <a:path w="501650" h="287020">
                  <a:moveTo>
                    <a:pt x="0" y="47751"/>
                  </a:moveTo>
                  <a:lnTo>
                    <a:pt x="3746" y="29146"/>
                  </a:lnTo>
                  <a:lnTo>
                    <a:pt x="13970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3644" y="0"/>
                  </a:lnTo>
                  <a:lnTo>
                    <a:pt x="472249" y="3746"/>
                  </a:lnTo>
                  <a:lnTo>
                    <a:pt x="487426" y="13970"/>
                  </a:lnTo>
                  <a:lnTo>
                    <a:pt x="497649" y="29146"/>
                  </a:lnTo>
                  <a:lnTo>
                    <a:pt x="501396" y="47751"/>
                  </a:lnTo>
                  <a:lnTo>
                    <a:pt x="501396" y="238760"/>
                  </a:lnTo>
                  <a:lnTo>
                    <a:pt x="497649" y="257365"/>
                  </a:lnTo>
                  <a:lnTo>
                    <a:pt x="487426" y="272542"/>
                  </a:lnTo>
                  <a:lnTo>
                    <a:pt x="472249" y="282765"/>
                  </a:lnTo>
                  <a:lnTo>
                    <a:pt x="453644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70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632193" y="3545204"/>
            <a:ext cx="25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  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7776781" y="3553777"/>
            <a:ext cx="509905" cy="296545"/>
            <a:chOff x="7776781" y="3553777"/>
            <a:chExt cx="509905" cy="296545"/>
          </a:xfrm>
        </p:grpSpPr>
        <p:sp>
          <p:nvSpPr>
            <p:cNvPr id="69" name="object 69"/>
            <p:cNvSpPr/>
            <p:nvPr/>
          </p:nvSpPr>
          <p:spPr>
            <a:xfrm>
              <a:off x="7781543" y="35585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452120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70"/>
                  </a:lnTo>
                  <a:lnTo>
                    <a:pt x="3746" y="29146"/>
                  </a:lnTo>
                  <a:lnTo>
                    <a:pt x="0" y="47751"/>
                  </a:lnTo>
                  <a:lnTo>
                    <a:pt x="0" y="238760"/>
                  </a:lnTo>
                  <a:lnTo>
                    <a:pt x="3746" y="257365"/>
                  </a:lnTo>
                  <a:lnTo>
                    <a:pt x="13969" y="272542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452120" y="286512"/>
                  </a:lnTo>
                  <a:lnTo>
                    <a:pt x="470725" y="282765"/>
                  </a:lnTo>
                  <a:lnTo>
                    <a:pt x="485901" y="272542"/>
                  </a:lnTo>
                  <a:lnTo>
                    <a:pt x="496125" y="257365"/>
                  </a:lnTo>
                  <a:lnTo>
                    <a:pt x="499872" y="238760"/>
                  </a:lnTo>
                  <a:lnTo>
                    <a:pt x="499872" y="47751"/>
                  </a:lnTo>
                  <a:lnTo>
                    <a:pt x="496125" y="29146"/>
                  </a:lnTo>
                  <a:lnTo>
                    <a:pt x="485901" y="13970"/>
                  </a:lnTo>
                  <a:lnTo>
                    <a:pt x="470725" y="3746"/>
                  </a:lnTo>
                  <a:lnTo>
                    <a:pt x="452120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81543" y="3558540"/>
              <a:ext cx="500380" cy="287020"/>
            </a:xfrm>
            <a:custGeom>
              <a:avLst/>
              <a:gdLst/>
              <a:ahLst/>
              <a:cxnLst/>
              <a:rect l="l" t="t" r="r" b="b"/>
              <a:pathLst>
                <a:path w="500379" h="287020">
                  <a:moveTo>
                    <a:pt x="0" y="47751"/>
                  </a:moveTo>
                  <a:lnTo>
                    <a:pt x="3746" y="29146"/>
                  </a:lnTo>
                  <a:lnTo>
                    <a:pt x="13969" y="13970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452120" y="0"/>
                  </a:lnTo>
                  <a:lnTo>
                    <a:pt x="470725" y="3746"/>
                  </a:lnTo>
                  <a:lnTo>
                    <a:pt x="485901" y="13970"/>
                  </a:lnTo>
                  <a:lnTo>
                    <a:pt x="496125" y="29146"/>
                  </a:lnTo>
                  <a:lnTo>
                    <a:pt x="499872" y="47751"/>
                  </a:lnTo>
                  <a:lnTo>
                    <a:pt x="499872" y="238760"/>
                  </a:lnTo>
                  <a:lnTo>
                    <a:pt x="496125" y="257365"/>
                  </a:lnTo>
                  <a:lnTo>
                    <a:pt x="485901" y="272542"/>
                  </a:lnTo>
                  <a:lnTo>
                    <a:pt x="470725" y="282765"/>
                  </a:lnTo>
                  <a:lnTo>
                    <a:pt x="452120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2"/>
                  </a:lnTo>
                  <a:lnTo>
                    <a:pt x="3746" y="257365"/>
                  </a:lnTo>
                  <a:lnTo>
                    <a:pt x="0" y="238760"/>
                  </a:lnTo>
                  <a:lnTo>
                    <a:pt x="0" y="4775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875523" y="3545204"/>
            <a:ext cx="25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  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159561" y="2992945"/>
            <a:ext cx="509905" cy="294640"/>
            <a:chOff x="7159561" y="2992945"/>
            <a:chExt cx="509905" cy="294640"/>
          </a:xfrm>
        </p:grpSpPr>
        <p:sp>
          <p:nvSpPr>
            <p:cNvPr id="73" name="object 73"/>
            <p:cNvSpPr/>
            <p:nvPr/>
          </p:nvSpPr>
          <p:spPr>
            <a:xfrm>
              <a:off x="7164323" y="2997707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452374" y="0"/>
                  </a:moveTo>
                  <a:lnTo>
                    <a:pt x="47498" y="0"/>
                  </a:lnTo>
                  <a:lnTo>
                    <a:pt x="28985" y="3724"/>
                  </a:lnTo>
                  <a:lnTo>
                    <a:pt x="13890" y="13890"/>
                  </a:lnTo>
                  <a:lnTo>
                    <a:pt x="3724" y="28985"/>
                  </a:lnTo>
                  <a:lnTo>
                    <a:pt x="0" y="47497"/>
                  </a:lnTo>
                  <a:lnTo>
                    <a:pt x="0" y="237489"/>
                  </a:lnTo>
                  <a:lnTo>
                    <a:pt x="3724" y="256002"/>
                  </a:lnTo>
                  <a:lnTo>
                    <a:pt x="13890" y="271097"/>
                  </a:lnTo>
                  <a:lnTo>
                    <a:pt x="28985" y="281263"/>
                  </a:lnTo>
                  <a:lnTo>
                    <a:pt x="47498" y="284988"/>
                  </a:lnTo>
                  <a:lnTo>
                    <a:pt x="452374" y="284988"/>
                  </a:lnTo>
                  <a:lnTo>
                    <a:pt x="470886" y="281263"/>
                  </a:lnTo>
                  <a:lnTo>
                    <a:pt x="485981" y="271097"/>
                  </a:lnTo>
                  <a:lnTo>
                    <a:pt x="496147" y="256002"/>
                  </a:lnTo>
                  <a:lnTo>
                    <a:pt x="499872" y="237489"/>
                  </a:lnTo>
                  <a:lnTo>
                    <a:pt x="499872" y="47497"/>
                  </a:lnTo>
                  <a:lnTo>
                    <a:pt x="496147" y="28985"/>
                  </a:lnTo>
                  <a:lnTo>
                    <a:pt x="485981" y="13890"/>
                  </a:lnTo>
                  <a:lnTo>
                    <a:pt x="470886" y="3724"/>
                  </a:lnTo>
                  <a:lnTo>
                    <a:pt x="452374" y="0"/>
                  </a:lnTo>
                  <a:close/>
                </a:path>
              </a:pathLst>
            </a:custGeom>
            <a:solidFill>
              <a:srgbClr val="EAEAE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164323" y="2997707"/>
              <a:ext cx="500380" cy="285115"/>
            </a:xfrm>
            <a:custGeom>
              <a:avLst/>
              <a:gdLst/>
              <a:ahLst/>
              <a:cxnLst/>
              <a:rect l="l" t="t" r="r" b="b"/>
              <a:pathLst>
                <a:path w="500379" h="285114">
                  <a:moveTo>
                    <a:pt x="0" y="47497"/>
                  </a:moveTo>
                  <a:lnTo>
                    <a:pt x="3724" y="28985"/>
                  </a:lnTo>
                  <a:lnTo>
                    <a:pt x="13890" y="13890"/>
                  </a:lnTo>
                  <a:lnTo>
                    <a:pt x="28985" y="3724"/>
                  </a:lnTo>
                  <a:lnTo>
                    <a:pt x="47498" y="0"/>
                  </a:lnTo>
                  <a:lnTo>
                    <a:pt x="452374" y="0"/>
                  </a:lnTo>
                  <a:lnTo>
                    <a:pt x="470886" y="3724"/>
                  </a:lnTo>
                  <a:lnTo>
                    <a:pt x="485981" y="13890"/>
                  </a:lnTo>
                  <a:lnTo>
                    <a:pt x="496147" y="28985"/>
                  </a:lnTo>
                  <a:lnTo>
                    <a:pt x="499872" y="47497"/>
                  </a:lnTo>
                  <a:lnTo>
                    <a:pt x="499872" y="237489"/>
                  </a:lnTo>
                  <a:lnTo>
                    <a:pt x="496147" y="256002"/>
                  </a:lnTo>
                  <a:lnTo>
                    <a:pt x="485981" y="271097"/>
                  </a:lnTo>
                  <a:lnTo>
                    <a:pt x="470886" y="281263"/>
                  </a:lnTo>
                  <a:lnTo>
                    <a:pt x="452374" y="284988"/>
                  </a:lnTo>
                  <a:lnTo>
                    <a:pt x="47498" y="284988"/>
                  </a:lnTo>
                  <a:lnTo>
                    <a:pt x="28985" y="281263"/>
                  </a:lnTo>
                  <a:lnTo>
                    <a:pt x="13890" y="271097"/>
                  </a:lnTo>
                  <a:lnTo>
                    <a:pt x="3724" y="256002"/>
                  </a:lnTo>
                  <a:lnTo>
                    <a:pt x="0" y="237489"/>
                  </a:lnTo>
                  <a:lnTo>
                    <a:pt x="0" y="474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258050" y="3051809"/>
            <a:ext cx="2565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Ha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477000" y="3275456"/>
            <a:ext cx="1805305" cy="855344"/>
          </a:xfrm>
          <a:custGeom>
            <a:avLst/>
            <a:gdLst/>
            <a:ahLst/>
            <a:cxnLst/>
            <a:rect l="l" t="t" r="r" b="b"/>
            <a:pathLst>
              <a:path w="1805304" h="855345">
                <a:moveTo>
                  <a:pt x="561721" y="855345"/>
                </a:moveTo>
                <a:lnTo>
                  <a:pt x="516255" y="776478"/>
                </a:lnTo>
                <a:lnTo>
                  <a:pt x="497078" y="743204"/>
                </a:lnTo>
                <a:lnTo>
                  <a:pt x="482714" y="755751"/>
                </a:lnTo>
                <a:lnTo>
                  <a:pt x="318122" y="568147"/>
                </a:lnTo>
                <a:lnTo>
                  <a:pt x="318135" y="567944"/>
                </a:lnTo>
                <a:lnTo>
                  <a:pt x="315849" y="565277"/>
                </a:lnTo>
                <a:lnTo>
                  <a:pt x="313436" y="562737"/>
                </a:lnTo>
                <a:lnTo>
                  <a:pt x="313309" y="562737"/>
                </a:lnTo>
                <a:lnTo>
                  <a:pt x="309499" y="562483"/>
                </a:lnTo>
                <a:lnTo>
                  <a:pt x="309372" y="562483"/>
                </a:lnTo>
                <a:lnTo>
                  <a:pt x="306705" y="564769"/>
                </a:lnTo>
                <a:lnTo>
                  <a:pt x="304038" y="567182"/>
                </a:lnTo>
                <a:lnTo>
                  <a:pt x="304012" y="567486"/>
                </a:lnTo>
                <a:lnTo>
                  <a:pt x="89217" y="764730"/>
                </a:lnTo>
                <a:lnTo>
                  <a:pt x="76327" y="750697"/>
                </a:lnTo>
                <a:lnTo>
                  <a:pt x="0" y="855345"/>
                </a:lnTo>
                <a:lnTo>
                  <a:pt x="110744" y="788162"/>
                </a:lnTo>
                <a:lnTo>
                  <a:pt x="107937" y="785114"/>
                </a:lnTo>
                <a:lnTo>
                  <a:pt x="97840" y="774141"/>
                </a:lnTo>
                <a:lnTo>
                  <a:pt x="310502" y="578853"/>
                </a:lnTo>
                <a:lnTo>
                  <a:pt x="473163" y="764108"/>
                </a:lnTo>
                <a:lnTo>
                  <a:pt x="458851" y="776605"/>
                </a:lnTo>
                <a:lnTo>
                  <a:pt x="561721" y="855345"/>
                </a:lnTo>
                <a:close/>
              </a:path>
              <a:path w="1805304" h="855345">
                <a:moveTo>
                  <a:pt x="1554734" y="283476"/>
                </a:moveTo>
                <a:lnTo>
                  <a:pt x="1499196" y="243967"/>
                </a:lnTo>
                <a:lnTo>
                  <a:pt x="1449197" y="208407"/>
                </a:lnTo>
                <a:lnTo>
                  <a:pt x="1441411" y="225831"/>
                </a:lnTo>
                <a:lnTo>
                  <a:pt x="942898" y="2819"/>
                </a:lnTo>
                <a:lnTo>
                  <a:pt x="942340" y="1524"/>
                </a:lnTo>
                <a:lnTo>
                  <a:pt x="938657" y="0"/>
                </a:lnTo>
                <a:lnTo>
                  <a:pt x="937602" y="444"/>
                </a:lnTo>
                <a:lnTo>
                  <a:pt x="936625" y="0"/>
                </a:lnTo>
                <a:lnTo>
                  <a:pt x="932942" y="1397"/>
                </a:lnTo>
                <a:lnTo>
                  <a:pt x="932319" y="2743"/>
                </a:lnTo>
                <a:lnTo>
                  <a:pt x="424561" y="226377"/>
                </a:lnTo>
                <a:lnTo>
                  <a:pt x="416941" y="209042"/>
                </a:lnTo>
                <a:lnTo>
                  <a:pt x="310896" y="283476"/>
                </a:lnTo>
                <a:lnTo>
                  <a:pt x="437388" y="255524"/>
                </a:lnTo>
                <a:lnTo>
                  <a:pt x="432574" y="244602"/>
                </a:lnTo>
                <a:lnTo>
                  <a:pt x="429704" y="238086"/>
                </a:lnTo>
                <a:lnTo>
                  <a:pt x="937615" y="14389"/>
                </a:lnTo>
                <a:lnTo>
                  <a:pt x="1436268" y="237363"/>
                </a:lnTo>
                <a:lnTo>
                  <a:pt x="1428496" y="254774"/>
                </a:lnTo>
                <a:lnTo>
                  <a:pt x="1554734" y="283476"/>
                </a:lnTo>
                <a:close/>
              </a:path>
              <a:path w="1805304" h="855345">
                <a:moveTo>
                  <a:pt x="1805178" y="855345"/>
                </a:moveTo>
                <a:lnTo>
                  <a:pt x="1760004" y="776351"/>
                </a:lnTo>
                <a:lnTo>
                  <a:pt x="1740916" y="742950"/>
                </a:lnTo>
                <a:lnTo>
                  <a:pt x="1726565" y="755446"/>
                </a:lnTo>
                <a:lnTo>
                  <a:pt x="1560830" y="565404"/>
                </a:lnTo>
                <a:lnTo>
                  <a:pt x="1558544" y="562737"/>
                </a:lnTo>
                <a:lnTo>
                  <a:pt x="1554480" y="562483"/>
                </a:lnTo>
                <a:lnTo>
                  <a:pt x="1553210" y="562483"/>
                </a:lnTo>
                <a:lnTo>
                  <a:pt x="1550670" y="564896"/>
                </a:lnTo>
                <a:lnTo>
                  <a:pt x="1328915" y="765454"/>
                </a:lnTo>
                <a:lnTo>
                  <a:pt x="1316101" y="751332"/>
                </a:lnTo>
                <a:lnTo>
                  <a:pt x="1239012" y="855345"/>
                </a:lnTo>
                <a:lnTo>
                  <a:pt x="1350264" y="788924"/>
                </a:lnTo>
                <a:lnTo>
                  <a:pt x="1347368" y="785749"/>
                </a:lnTo>
                <a:lnTo>
                  <a:pt x="1337449" y="774827"/>
                </a:lnTo>
                <a:lnTo>
                  <a:pt x="1554949" y="578116"/>
                </a:lnTo>
                <a:lnTo>
                  <a:pt x="1716925" y="763841"/>
                </a:lnTo>
                <a:lnTo>
                  <a:pt x="1702562" y="776351"/>
                </a:lnTo>
                <a:lnTo>
                  <a:pt x="1805178" y="855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33350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5" dirty="0">
                <a:latin typeface="Calibri Light"/>
                <a:cs typeface="Calibri Light"/>
              </a:rPr>
              <a:t>T</a:t>
            </a:r>
            <a:r>
              <a:rPr sz="2700" spc="-15" dirty="0">
                <a:latin typeface="Calibri Light"/>
                <a:cs typeface="Calibri Light"/>
              </a:rPr>
              <a:t>y</a:t>
            </a:r>
            <a:r>
              <a:rPr sz="2700" spc="-10" dirty="0">
                <a:latin typeface="Calibri Light"/>
                <a:cs typeface="Calibri Light"/>
              </a:rPr>
              <a:t>pi</a:t>
            </a:r>
            <a:r>
              <a:rPr sz="2700" spc="-60" dirty="0">
                <a:latin typeface="Calibri Light"/>
                <a:cs typeface="Calibri Light"/>
              </a:rPr>
              <a:t>c</a:t>
            </a:r>
            <a:r>
              <a:rPr sz="2700" spc="-25" dirty="0">
                <a:latin typeface="Calibri Light"/>
                <a:cs typeface="Calibri Light"/>
              </a:rPr>
              <a:t>a</a:t>
            </a:r>
            <a:r>
              <a:rPr sz="2700" dirty="0">
                <a:latin typeface="Calibri Light"/>
                <a:cs typeface="Calibri Light"/>
              </a:rPr>
              <a:t>l</a:t>
            </a:r>
            <a:r>
              <a:rPr sz="2700" spc="-6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C</a:t>
            </a:r>
            <a:r>
              <a:rPr sz="2700" spc="-15" dirty="0">
                <a:latin typeface="Calibri Light"/>
                <a:cs typeface="Calibri Light"/>
              </a:rPr>
              <a:t>o</a:t>
            </a:r>
            <a:r>
              <a:rPr sz="2700" spc="-25" dirty="0">
                <a:latin typeface="Calibri Light"/>
                <a:cs typeface="Calibri Light"/>
              </a:rPr>
              <a:t>n</a:t>
            </a:r>
            <a:r>
              <a:rPr sz="2700" spc="-20" dirty="0">
                <a:latin typeface="Calibri Light"/>
                <a:cs typeface="Calibri Light"/>
              </a:rPr>
              <a:t>f</a:t>
            </a:r>
            <a:r>
              <a:rPr sz="2700" spc="-10" dirty="0">
                <a:latin typeface="Calibri Light"/>
                <a:cs typeface="Calibri Light"/>
              </a:rPr>
              <a:t>i</a:t>
            </a:r>
            <a:r>
              <a:rPr sz="2700" spc="-30" dirty="0">
                <a:latin typeface="Calibri Light"/>
                <a:cs typeface="Calibri Light"/>
              </a:rPr>
              <a:t>g</a:t>
            </a:r>
            <a:r>
              <a:rPr sz="2700" spc="-35" dirty="0">
                <a:latin typeface="Calibri Light"/>
                <a:cs typeface="Calibri Light"/>
              </a:rPr>
              <a:t>u</a:t>
            </a:r>
            <a:r>
              <a:rPr sz="2700" spc="-70" dirty="0">
                <a:latin typeface="Calibri Light"/>
                <a:cs typeface="Calibri Light"/>
              </a:rPr>
              <a:t>r</a:t>
            </a:r>
            <a:r>
              <a:rPr sz="2700" spc="-50" dirty="0">
                <a:latin typeface="Calibri Light"/>
                <a:cs typeface="Calibri Light"/>
              </a:rPr>
              <a:t>a</a:t>
            </a:r>
            <a:r>
              <a:rPr sz="2700" spc="-15" dirty="0">
                <a:latin typeface="Calibri Light"/>
                <a:cs typeface="Calibri Light"/>
              </a:rPr>
              <a:t>t</a:t>
            </a:r>
            <a:r>
              <a:rPr sz="2700" spc="-10" dirty="0">
                <a:latin typeface="Calibri Light"/>
                <a:cs typeface="Calibri Light"/>
              </a:rPr>
              <a:t>i</a:t>
            </a:r>
            <a:r>
              <a:rPr sz="2700" spc="-30" dirty="0">
                <a:latin typeface="Calibri Light"/>
                <a:cs typeface="Calibri Light"/>
              </a:rPr>
              <a:t>o</a:t>
            </a:r>
            <a:r>
              <a:rPr sz="2700" spc="-25" dirty="0">
                <a:latin typeface="Calibri Light"/>
                <a:cs typeface="Calibri Light"/>
              </a:rPr>
              <a:t>n</a:t>
            </a:r>
            <a:r>
              <a:rPr sz="2700" spc="-10" dirty="0">
                <a:latin typeface="Calibri Light"/>
                <a:cs typeface="Calibri Light"/>
              </a:rPr>
              <a:t>s</a:t>
            </a:r>
            <a:r>
              <a:rPr sz="2700" dirty="0">
                <a:latin typeface="Calibri Light"/>
                <a:cs typeface="Calibri Light"/>
              </a:rPr>
              <a:t>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75513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Quorum</a:t>
            </a:r>
            <a:endParaRPr sz="4100"/>
          </a:p>
        </p:txBody>
      </p:sp>
      <p:sp>
        <p:nvSpPr>
          <p:cNvPr id="4" name="object 4"/>
          <p:cNvSpPr/>
          <p:nvPr/>
        </p:nvSpPr>
        <p:spPr>
          <a:xfrm>
            <a:off x="1524000" y="2177795"/>
            <a:ext cx="6096000" cy="55244"/>
          </a:xfrm>
          <a:custGeom>
            <a:avLst/>
            <a:gdLst/>
            <a:ahLst/>
            <a:cxnLst/>
            <a:rect l="l" t="t" r="r" b="b"/>
            <a:pathLst>
              <a:path w="6096000" h="55244">
                <a:moveTo>
                  <a:pt x="6096000" y="43942"/>
                </a:moveTo>
                <a:lnTo>
                  <a:pt x="0" y="43942"/>
                </a:lnTo>
                <a:lnTo>
                  <a:pt x="0" y="54864"/>
                </a:lnTo>
                <a:lnTo>
                  <a:pt x="6096000" y="54864"/>
                </a:lnTo>
                <a:lnTo>
                  <a:pt x="6096000" y="43942"/>
                </a:lnTo>
                <a:close/>
              </a:path>
              <a:path w="6096000" h="55244">
                <a:moveTo>
                  <a:pt x="6096000" y="0"/>
                </a:moveTo>
                <a:lnTo>
                  <a:pt x="0" y="0"/>
                </a:lnTo>
                <a:lnTo>
                  <a:pt x="0" y="32893"/>
                </a:lnTo>
                <a:lnTo>
                  <a:pt x="6096000" y="32893"/>
                </a:lnTo>
                <a:lnTo>
                  <a:pt x="6096000" y="0"/>
                </a:lnTo>
                <a:close/>
              </a:path>
            </a:pathLst>
          </a:custGeom>
          <a:solidFill>
            <a:srgbClr val="D2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7753" y="2224786"/>
            <a:ext cx="2040889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spc="-10" dirty="0">
                <a:latin typeface="Calibri"/>
                <a:cs typeface="Calibri"/>
              </a:rPr>
              <a:t>Performance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(Cassandra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Default)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9375" y="2280919"/>
            <a:ext cx="2173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N=3,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R=1,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W=1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0" y="3035807"/>
            <a:ext cx="6096000" cy="96520"/>
            <a:chOff x="1524000" y="3035807"/>
            <a:chExt cx="6096000" cy="96520"/>
          </a:xfrm>
        </p:grpSpPr>
        <p:sp>
          <p:nvSpPr>
            <p:cNvPr id="8" name="object 8"/>
            <p:cNvSpPr/>
            <p:nvPr/>
          </p:nvSpPr>
          <p:spPr>
            <a:xfrm>
              <a:off x="3721608" y="3035807"/>
              <a:ext cx="3891279" cy="55244"/>
            </a:xfrm>
            <a:custGeom>
              <a:avLst/>
              <a:gdLst/>
              <a:ahLst/>
              <a:cxnLst/>
              <a:rect l="l" t="t" r="r" b="b"/>
              <a:pathLst>
                <a:path w="3891279" h="55244">
                  <a:moveTo>
                    <a:pt x="3890772" y="43942"/>
                  </a:moveTo>
                  <a:lnTo>
                    <a:pt x="0" y="43942"/>
                  </a:lnTo>
                  <a:lnTo>
                    <a:pt x="0" y="54864"/>
                  </a:lnTo>
                  <a:lnTo>
                    <a:pt x="3890772" y="54864"/>
                  </a:lnTo>
                  <a:lnTo>
                    <a:pt x="3890772" y="43942"/>
                  </a:lnTo>
                  <a:close/>
                </a:path>
                <a:path w="3891279" h="55244">
                  <a:moveTo>
                    <a:pt x="3890772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3890772" y="32893"/>
                  </a:lnTo>
                  <a:lnTo>
                    <a:pt x="3890772" y="0"/>
                  </a:lnTo>
                  <a:close/>
                </a:path>
              </a:pathLst>
            </a:custGeom>
            <a:solidFill>
              <a:srgbClr val="E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0" y="3076955"/>
              <a:ext cx="6096000" cy="55244"/>
            </a:xfrm>
            <a:custGeom>
              <a:avLst/>
              <a:gdLst/>
              <a:ahLst/>
              <a:cxnLst/>
              <a:rect l="l" t="t" r="r" b="b"/>
              <a:pathLst>
                <a:path w="6096000" h="55244">
                  <a:moveTo>
                    <a:pt x="6096000" y="43942"/>
                  </a:moveTo>
                  <a:lnTo>
                    <a:pt x="0" y="43942"/>
                  </a:lnTo>
                  <a:lnTo>
                    <a:pt x="0" y="54864"/>
                  </a:lnTo>
                  <a:lnTo>
                    <a:pt x="6096000" y="54864"/>
                  </a:lnTo>
                  <a:lnTo>
                    <a:pt x="6096000" y="43942"/>
                  </a:lnTo>
                  <a:close/>
                </a:path>
                <a:path w="6096000" h="55244">
                  <a:moveTo>
                    <a:pt x="6096000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6096000" y="32893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87753" y="3125216"/>
            <a:ext cx="138684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latin typeface="Calibri"/>
                <a:cs typeface="Calibri"/>
              </a:rPr>
              <a:t>Quorum,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fast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Writing: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9375" y="3181349"/>
            <a:ext cx="2173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N=3,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R=3,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W=1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24000" y="3936491"/>
            <a:ext cx="6096000" cy="96520"/>
            <a:chOff x="1524000" y="3936491"/>
            <a:chExt cx="6096000" cy="96520"/>
          </a:xfrm>
        </p:grpSpPr>
        <p:sp>
          <p:nvSpPr>
            <p:cNvPr id="13" name="object 13"/>
            <p:cNvSpPr/>
            <p:nvPr/>
          </p:nvSpPr>
          <p:spPr>
            <a:xfrm>
              <a:off x="3721608" y="3936491"/>
              <a:ext cx="3891279" cy="55244"/>
            </a:xfrm>
            <a:custGeom>
              <a:avLst/>
              <a:gdLst/>
              <a:ahLst/>
              <a:cxnLst/>
              <a:rect l="l" t="t" r="r" b="b"/>
              <a:pathLst>
                <a:path w="3891279" h="55245">
                  <a:moveTo>
                    <a:pt x="3890772" y="43942"/>
                  </a:moveTo>
                  <a:lnTo>
                    <a:pt x="0" y="43942"/>
                  </a:lnTo>
                  <a:lnTo>
                    <a:pt x="0" y="54864"/>
                  </a:lnTo>
                  <a:lnTo>
                    <a:pt x="3890772" y="54864"/>
                  </a:lnTo>
                  <a:lnTo>
                    <a:pt x="3890772" y="43942"/>
                  </a:lnTo>
                  <a:close/>
                </a:path>
                <a:path w="3891279" h="55245">
                  <a:moveTo>
                    <a:pt x="3890772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3890772" y="32893"/>
                  </a:lnTo>
                  <a:lnTo>
                    <a:pt x="3890772" y="0"/>
                  </a:lnTo>
                  <a:close/>
                </a:path>
              </a:pathLst>
            </a:custGeom>
            <a:solidFill>
              <a:srgbClr val="E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000" y="3977639"/>
              <a:ext cx="6096000" cy="55244"/>
            </a:xfrm>
            <a:custGeom>
              <a:avLst/>
              <a:gdLst/>
              <a:ahLst/>
              <a:cxnLst/>
              <a:rect l="l" t="t" r="r" b="b"/>
              <a:pathLst>
                <a:path w="6096000" h="55245">
                  <a:moveTo>
                    <a:pt x="6096000" y="43942"/>
                  </a:moveTo>
                  <a:lnTo>
                    <a:pt x="0" y="43942"/>
                  </a:lnTo>
                  <a:lnTo>
                    <a:pt x="0" y="54864"/>
                  </a:lnTo>
                  <a:lnTo>
                    <a:pt x="6096000" y="54864"/>
                  </a:lnTo>
                  <a:lnTo>
                    <a:pt x="6096000" y="43942"/>
                  </a:lnTo>
                  <a:close/>
                </a:path>
                <a:path w="6096000" h="55245">
                  <a:moveTo>
                    <a:pt x="6096000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6096000" y="32893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87753" y="4024960"/>
            <a:ext cx="1386205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Quorum,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fast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Reading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9375" y="4081653"/>
            <a:ext cx="2173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N=3,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R=1,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W=3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24000" y="4835652"/>
            <a:ext cx="6096000" cy="97790"/>
            <a:chOff x="1524000" y="4835652"/>
            <a:chExt cx="6096000" cy="97790"/>
          </a:xfrm>
        </p:grpSpPr>
        <p:sp>
          <p:nvSpPr>
            <p:cNvPr id="18" name="object 18"/>
            <p:cNvSpPr/>
            <p:nvPr/>
          </p:nvSpPr>
          <p:spPr>
            <a:xfrm>
              <a:off x="3721608" y="4835652"/>
              <a:ext cx="3891279" cy="55244"/>
            </a:xfrm>
            <a:custGeom>
              <a:avLst/>
              <a:gdLst/>
              <a:ahLst/>
              <a:cxnLst/>
              <a:rect l="l" t="t" r="r" b="b"/>
              <a:pathLst>
                <a:path w="3891279" h="55245">
                  <a:moveTo>
                    <a:pt x="3890772" y="43942"/>
                  </a:moveTo>
                  <a:lnTo>
                    <a:pt x="0" y="43942"/>
                  </a:lnTo>
                  <a:lnTo>
                    <a:pt x="0" y="54864"/>
                  </a:lnTo>
                  <a:lnTo>
                    <a:pt x="3890772" y="54864"/>
                  </a:lnTo>
                  <a:lnTo>
                    <a:pt x="3890772" y="43942"/>
                  </a:lnTo>
                  <a:close/>
                </a:path>
                <a:path w="3891279" h="55245">
                  <a:moveTo>
                    <a:pt x="3890772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3890772" y="32893"/>
                  </a:lnTo>
                  <a:lnTo>
                    <a:pt x="3890772" y="0"/>
                  </a:lnTo>
                  <a:close/>
                </a:path>
              </a:pathLst>
            </a:custGeom>
            <a:solidFill>
              <a:srgbClr val="EAE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4000" y="4878324"/>
              <a:ext cx="6096000" cy="55244"/>
            </a:xfrm>
            <a:custGeom>
              <a:avLst/>
              <a:gdLst/>
              <a:ahLst/>
              <a:cxnLst/>
              <a:rect l="l" t="t" r="r" b="b"/>
              <a:pathLst>
                <a:path w="6096000" h="55245">
                  <a:moveTo>
                    <a:pt x="6096000" y="43942"/>
                  </a:moveTo>
                  <a:lnTo>
                    <a:pt x="0" y="43942"/>
                  </a:lnTo>
                  <a:lnTo>
                    <a:pt x="0" y="54864"/>
                  </a:lnTo>
                  <a:lnTo>
                    <a:pt x="6096000" y="54864"/>
                  </a:lnTo>
                  <a:lnTo>
                    <a:pt x="6096000" y="43942"/>
                  </a:lnTo>
                  <a:close/>
                </a:path>
                <a:path w="6096000" h="55245">
                  <a:moveTo>
                    <a:pt x="6096000" y="0"/>
                  </a:moveTo>
                  <a:lnTo>
                    <a:pt x="0" y="0"/>
                  </a:lnTo>
                  <a:lnTo>
                    <a:pt x="0" y="32893"/>
                  </a:lnTo>
                  <a:lnTo>
                    <a:pt x="6096000" y="32893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87753" y="4925695"/>
            <a:ext cx="153352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Trade-off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(Riak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spc="-5" dirty="0">
                <a:latin typeface="Calibri"/>
                <a:cs typeface="Calibri"/>
              </a:rPr>
              <a:t>Default)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89375" y="4981397"/>
            <a:ext cx="2174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N=3,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R=2,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W=2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21608" y="5736335"/>
            <a:ext cx="3891279" cy="55244"/>
          </a:xfrm>
          <a:custGeom>
            <a:avLst/>
            <a:gdLst/>
            <a:ahLst/>
            <a:cxnLst/>
            <a:rect l="l" t="t" r="r" b="b"/>
            <a:pathLst>
              <a:path w="3891279" h="55245">
                <a:moveTo>
                  <a:pt x="3890772" y="43891"/>
                </a:moveTo>
                <a:lnTo>
                  <a:pt x="0" y="43891"/>
                </a:lnTo>
                <a:lnTo>
                  <a:pt x="0" y="54864"/>
                </a:lnTo>
                <a:lnTo>
                  <a:pt x="3890772" y="54864"/>
                </a:lnTo>
                <a:lnTo>
                  <a:pt x="3890772" y="43891"/>
                </a:lnTo>
                <a:close/>
              </a:path>
              <a:path w="3891279" h="55245">
                <a:moveTo>
                  <a:pt x="3890772" y="0"/>
                </a:moveTo>
                <a:lnTo>
                  <a:pt x="0" y="0"/>
                </a:lnTo>
                <a:lnTo>
                  <a:pt x="0" y="32918"/>
                </a:lnTo>
                <a:lnTo>
                  <a:pt x="3890772" y="32918"/>
                </a:lnTo>
                <a:lnTo>
                  <a:pt x="3890772" y="0"/>
                </a:lnTo>
                <a:close/>
              </a:path>
            </a:pathLst>
          </a:custGeom>
          <a:solidFill>
            <a:srgbClr val="EA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003035" y="1185672"/>
            <a:ext cx="2467610" cy="1226820"/>
            <a:chOff x="6003035" y="1185672"/>
            <a:chExt cx="2467610" cy="1226820"/>
          </a:xfrm>
        </p:grpSpPr>
        <p:sp>
          <p:nvSpPr>
            <p:cNvPr id="24" name="object 24"/>
            <p:cNvSpPr/>
            <p:nvPr/>
          </p:nvSpPr>
          <p:spPr>
            <a:xfrm>
              <a:off x="6012941" y="1195578"/>
              <a:ext cx="2447925" cy="1206500"/>
            </a:xfrm>
            <a:custGeom>
              <a:avLst/>
              <a:gdLst/>
              <a:ahLst/>
              <a:cxnLst/>
              <a:rect l="l" t="t" r="r" b="b"/>
              <a:pathLst>
                <a:path w="2447925" h="1206500">
                  <a:moveTo>
                    <a:pt x="1019810" y="865632"/>
                  </a:moveTo>
                  <a:lnTo>
                    <a:pt x="407924" y="865632"/>
                  </a:lnTo>
                  <a:lnTo>
                    <a:pt x="228092" y="1206500"/>
                  </a:lnTo>
                  <a:lnTo>
                    <a:pt x="1019810" y="865632"/>
                  </a:lnTo>
                  <a:close/>
                </a:path>
                <a:path w="2447925" h="1206500">
                  <a:moveTo>
                    <a:pt x="2303272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2"/>
                  </a:lnTo>
                  <a:lnTo>
                    <a:pt x="2303272" y="865632"/>
                  </a:lnTo>
                  <a:lnTo>
                    <a:pt x="2348853" y="858272"/>
                  </a:lnTo>
                  <a:lnTo>
                    <a:pt x="2388455" y="837781"/>
                  </a:lnTo>
                  <a:lnTo>
                    <a:pt x="2419693" y="806543"/>
                  </a:lnTo>
                  <a:lnTo>
                    <a:pt x="2440184" y="766941"/>
                  </a:lnTo>
                  <a:lnTo>
                    <a:pt x="2447543" y="721360"/>
                  </a:lnTo>
                  <a:lnTo>
                    <a:pt x="2447543" y="144272"/>
                  </a:lnTo>
                  <a:lnTo>
                    <a:pt x="2440184" y="98690"/>
                  </a:lnTo>
                  <a:lnTo>
                    <a:pt x="2419693" y="59088"/>
                  </a:lnTo>
                  <a:lnTo>
                    <a:pt x="2388455" y="27850"/>
                  </a:lnTo>
                  <a:lnTo>
                    <a:pt x="2348853" y="7359"/>
                  </a:lnTo>
                  <a:lnTo>
                    <a:pt x="230327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2941" y="1195578"/>
              <a:ext cx="2447925" cy="1206500"/>
            </a:xfrm>
            <a:custGeom>
              <a:avLst/>
              <a:gdLst/>
              <a:ahLst/>
              <a:cxnLst/>
              <a:rect l="l" t="t" r="r" b="b"/>
              <a:pathLst>
                <a:path w="2447925" h="1206500">
                  <a:moveTo>
                    <a:pt x="0" y="144272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407924" y="0"/>
                  </a:lnTo>
                  <a:lnTo>
                    <a:pt x="1019810" y="0"/>
                  </a:lnTo>
                  <a:lnTo>
                    <a:pt x="2303272" y="0"/>
                  </a:lnTo>
                  <a:lnTo>
                    <a:pt x="2348853" y="7359"/>
                  </a:lnTo>
                  <a:lnTo>
                    <a:pt x="2388455" y="27850"/>
                  </a:lnTo>
                  <a:lnTo>
                    <a:pt x="2419693" y="59088"/>
                  </a:lnTo>
                  <a:lnTo>
                    <a:pt x="2440184" y="98690"/>
                  </a:lnTo>
                  <a:lnTo>
                    <a:pt x="2447543" y="144272"/>
                  </a:lnTo>
                  <a:lnTo>
                    <a:pt x="2447543" y="504951"/>
                  </a:lnTo>
                  <a:lnTo>
                    <a:pt x="2447543" y="721360"/>
                  </a:lnTo>
                  <a:lnTo>
                    <a:pt x="2440184" y="766941"/>
                  </a:lnTo>
                  <a:lnTo>
                    <a:pt x="2419693" y="806543"/>
                  </a:lnTo>
                  <a:lnTo>
                    <a:pt x="2388455" y="837781"/>
                  </a:lnTo>
                  <a:lnTo>
                    <a:pt x="2348853" y="858272"/>
                  </a:lnTo>
                  <a:lnTo>
                    <a:pt x="2303272" y="865632"/>
                  </a:lnTo>
                  <a:lnTo>
                    <a:pt x="1019810" y="865632"/>
                  </a:lnTo>
                  <a:lnTo>
                    <a:pt x="228092" y="1206500"/>
                  </a:lnTo>
                  <a:lnTo>
                    <a:pt x="407924" y="865632"/>
                  </a:lnTo>
                  <a:lnTo>
                    <a:pt x="144272" y="865632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504951"/>
                  </a:lnTo>
                  <a:lnTo>
                    <a:pt x="0" y="14427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94754" y="1566672"/>
              <a:ext cx="1085215" cy="187960"/>
            </a:xfrm>
            <a:custGeom>
              <a:avLst/>
              <a:gdLst/>
              <a:ahLst/>
              <a:cxnLst/>
              <a:rect l="l" t="t" r="r" b="b"/>
              <a:pathLst>
                <a:path w="1085215" h="187960">
                  <a:moveTo>
                    <a:pt x="1024890" y="0"/>
                  </a:moveTo>
                  <a:lnTo>
                    <a:pt x="1022223" y="7619"/>
                  </a:lnTo>
                  <a:lnTo>
                    <a:pt x="1033101" y="12334"/>
                  </a:lnTo>
                  <a:lnTo>
                    <a:pt x="1042479" y="18859"/>
                  </a:lnTo>
                  <a:lnTo>
                    <a:pt x="1064926" y="62293"/>
                  </a:lnTo>
                  <a:lnTo>
                    <a:pt x="1067689" y="92963"/>
                  </a:lnTo>
                  <a:lnTo>
                    <a:pt x="1066996" y="109464"/>
                  </a:lnTo>
                  <a:lnTo>
                    <a:pt x="1056513" y="149987"/>
                  </a:lnTo>
                  <a:lnTo>
                    <a:pt x="1022603" y="180086"/>
                  </a:lnTo>
                  <a:lnTo>
                    <a:pt x="1024890" y="187705"/>
                  </a:lnTo>
                  <a:lnTo>
                    <a:pt x="1060787" y="166417"/>
                  </a:lnTo>
                  <a:lnTo>
                    <a:pt x="1080944" y="127063"/>
                  </a:lnTo>
                  <a:lnTo>
                    <a:pt x="1084834" y="93852"/>
                  </a:lnTo>
                  <a:lnTo>
                    <a:pt x="1083859" y="76684"/>
                  </a:lnTo>
                  <a:lnTo>
                    <a:pt x="1069340" y="32892"/>
                  </a:lnTo>
                  <a:lnTo>
                    <a:pt x="1038532" y="4907"/>
                  </a:lnTo>
                  <a:lnTo>
                    <a:pt x="1024890" y="0"/>
                  </a:lnTo>
                  <a:close/>
                </a:path>
                <a:path w="1085215" h="187960">
                  <a:moveTo>
                    <a:pt x="59817" y="0"/>
                  </a:moveTo>
                  <a:lnTo>
                    <a:pt x="24062" y="21341"/>
                  </a:lnTo>
                  <a:lnTo>
                    <a:pt x="3889" y="60801"/>
                  </a:lnTo>
                  <a:lnTo>
                    <a:pt x="0" y="93852"/>
                  </a:lnTo>
                  <a:lnTo>
                    <a:pt x="956" y="111113"/>
                  </a:lnTo>
                  <a:lnTo>
                    <a:pt x="15494" y="154939"/>
                  </a:lnTo>
                  <a:lnTo>
                    <a:pt x="46194" y="182800"/>
                  </a:lnTo>
                  <a:lnTo>
                    <a:pt x="59817" y="187705"/>
                  </a:lnTo>
                  <a:lnTo>
                    <a:pt x="62230" y="180086"/>
                  </a:lnTo>
                  <a:lnTo>
                    <a:pt x="51536" y="175347"/>
                  </a:lnTo>
                  <a:lnTo>
                    <a:pt x="42306" y="168751"/>
                  </a:lnTo>
                  <a:lnTo>
                    <a:pt x="19907" y="124475"/>
                  </a:lnTo>
                  <a:lnTo>
                    <a:pt x="17145" y="92963"/>
                  </a:lnTo>
                  <a:lnTo>
                    <a:pt x="17835" y="76914"/>
                  </a:lnTo>
                  <a:lnTo>
                    <a:pt x="28194" y="37337"/>
                  </a:lnTo>
                  <a:lnTo>
                    <a:pt x="62484" y="7619"/>
                  </a:lnTo>
                  <a:lnTo>
                    <a:pt x="598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134227" y="1258011"/>
            <a:ext cx="21043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LinkedIn </a:t>
            </a:r>
            <a:r>
              <a:rPr sz="1600" b="1" spc="-5" dirty="0">
                <a:latin typeface="Calibri"/>
                <a:cs typeface="Calibri"/>
              </a:rPr>
              <a:t>(SSDs):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21435" algn="l"/>
              </a:tabLst>
            </a:pPr>
            <a:r>
              <a:rPr sz="1600" spc="-5" dirty="0">
                <a:latin typeface="Cambria Math"/>
                <a:cs typeface="Cambria Math"/>
              </a:rPr>
              <a:t>𝑃</a:t>
            </a:r>
            <a:r>
              <a:rPr sz="1600" spc="360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mbria Math"/>
                <a:cs typeface="Cambria Math"/>
              </a:rPr>
              <a:t>𝑐𝑜𝑛𝑠𝑖𝑠𝑡𝑒𝑛𝑡	≥</a:t>
            </a:r>
            <a:r>
              <a:rPr sz="1600" spc="25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mbria Math"/>
                <a:cs typeface="Cambria Math"/>
              </a:rPr>
              <a:t>99.9%</a:t>
            </a:r>
            <a:endParaRPr sz="16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nach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mbria Math"/>
                <a:cs typeface="Cambria Math"/>
              </a:rPr>
              <a:t>1.85</a:t>
            </a:r>
            <a:r>
              <a:rPr sz="1600" spc="-25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mbria Math"/>
                <a:cs typeface="Cambria Math"/>
              </a:rPr>
              <a:t>𝑚𝑠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92090" y="6381750"/>
            <a:ext cx="3672840" cy="350520"/>
          </a:xfrm>
          <a:prstGeom prst="rect">
            <a:avLst/>
          </a:prstGeom>
          <a:solidFill>
            <a:srgbClr val="D9D9D9"/>
          </a:solidFill>
          <a:ln w="25907">
            <a:solidFill>
              <a:srgbClr val="9BA3AF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655"/>
              </a:spcBef>
            </a:pPr>
            <a:r>
              <a:rPr sz="1100" dirty="0">
                <a:latin typeface="Calibri Light"/>
                <a:cs typeface="Calibri Light"/>
              </a:rPr>
              <a:t>P.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Bailis,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PBS</a:t>
            </a:r>
            <a:r>
              <a:rPr sz="1100" spc="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Talk:</a:t>
            </a:r>
            <a:r>
              <a:rPr sz="1100" spc="1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  <a:hlinkClick r:id="rId2"/>
              </a:rPr>
              <a:t>http://www.bailis.org/talks/twitter-pbs.pdf</a:t>
            </a:r>
            <a:endParaRPr sz="11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7155180" cy="32854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Open-Source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Dynamo-Implementation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Extends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Dynamo:</a:t>
            </a:r>
            <a:endParaRPr sz="27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20" dirty="0">
                <a:latin typeface="Calibri Light"/>
                <a:cs typeface="Calibri Light"/>
              </a:rPr>
              <a:t>Keys</a:t>
            </a:r>
            <a:r>
              <a:rPr sz="2300" spc="-2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are</a:t>
            </a:r>
            <a:r>
              <a:rPr sz="2300" spc="-10" dirty="0">
                <a:latin typeface="Calibri Light"/>
                <a:cs typeface="Calibri Light"/>
              </a:rPr>
              <a:t> grouped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to</a:t>
            </a:r>
            <a:r>
              <a:rPr sz="2300" spc="-25" dirty="0">
                <a:latin typeface="Calibri Light"/>
                <a:cs typeface="Calibri Light"/>
              </a:rPr>
              <a:t> Buckets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KV-pairs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may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have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metadata</a:t>
            </a:r>
            <a:r>
              <a:rPr sz="2300" spc="-6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and</a:t>
            </a:r>
            <a:r>
              <a:rPr sz="2300" spc="2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links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Map-Reduce</a:t>
            </a:r>
            <a:r>
              <a:rPr sz="2300" spc="-3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support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 Light"/>
                <a:cs typeface="Calibri Light"/>
              </a:rPr>
              <a:t>Secondary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Indices,</a:t>
            </a:r>
            <a:r>
              <a:rPr sz="2300" spc="-10" dirty="0">
                <a:latin typeface="Calibri Light"/>
                <a:cs typeface="Calibri Light"/>
              </a:rPr>
              <a:t> Update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Hooks,</a:t>
            </a:r>
            <a:r>
              <a:rPr sz="2300" dirty="0">
                <a:latin typeface="Calibri Light"/>
                <a:cs typeface="Calibri Light"/>
              </a:rPr>
              <a:t> Solr</a:t>
            </a:r>
            <a:r>
              <a:rPr sz="2300" spc="-15" dirty="0">
                <a:latin typeface="Calibri Light"/>
                <a:cs typeface="Calibri Light"/>
              </a:rPr>
              <a:t> Integration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Calibri Light"/>
                <a:cs typeface="Calibri Light"/>
              </a:rPr>
              <a:t>Option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strongly</a:t>
            </a:r>
            <a:r>
              <a:rPr sz="2300" spc="-7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consistent</a:t>
            </a:r>
            <a:r>
              <a:rPr sz="2300" spc="-7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buckets</a:t>
            </a:r>
            <a:r>
              <a:rPr sz="2300" spc="-4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(experimental)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0" dirty="0">
                <a:latin typeface="Calibri Light"/>
                <a:cs typeface="Calibri Light"/>
              </a:rPr>
              <a:t>Riak</a:t>
            </a:r>
            <a:r>
              <a:rPr sz="2300" spc="-6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CS:</a:t>
            </a:r>
            <a:r>
              <a:rPr sz="2300" spc="-4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S3-like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file</a:t>
            </a:r>
            <a:r>
              <a:rPr sz="2300" spc="30" dirty="0">
                <a:latin typeface="Calibri Light"/>
                <a:cs typeface="Calibri Light"/>
              </a:rPr>
              <a:t> </a:t>
            </a:r>
            <a:r>
              <a:rPr sz="2300" spc="-20" dirty="0">
                <a:latin typeface="Calibri Light"/>
                <a:cs typeface="Calibri Light"/>
              </a:rPr>
              <a:t>storage,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Riak</a:t>
            </a:r>
            <a:r>
              <a:rPr sz="2300" spc="-6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TS:</a:t>
            </a:r>
            <a:r>
              <a:rPr sz="2300" spc="-2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time-series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database</a:t>
            </a:r>
            <a:endParaRPr sz="2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57988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0" dirty="0"/>
              <a:t>Riak</a:t>
            </a:r>
            <a:r>
              <a:rPr sz="4100" spc="-155" dirty="0"/>
              <a:t> </a:t>
            </a:r>
            <a:r>
              <a:rPr sz="2800" spc="-15" dirty="0"/>
              <a:t>(AP)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04329" y="758316"/>
          <a:ext cx="1728470" cy="214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Riak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Segoe UI"/>
                          <a:cs typeface="Segoe UI"/>
                        </a:rPr>
                        <a:t>Model: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20" dirty="0">
                          <a:latin typeface="Segoe UI"/>
                          <a:cs typeface="Segoe UI"/>
                        </a:rPr>
                        <a:t>Key-Value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License: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Apache</a:t>
                      </a:r>
                      <a:r>
                        <a:rPr sz="1500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dirty="0">
                          <a:latin typeface="Segoe UI"/>
                          <a:cs typeface="Segoe UI"/>
                        </a:rPr>
                        <a:t>2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Written</a:t>
                      </a:r>
                      <a:r>
                        <a:rPr sz="12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in: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Erlang</a:t>
                      </a:r>
                      <a:r>
                        <a:rPr sz="15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dirty="0">
                          <a:latin typeface="Segoe UI"/>
                          <a:cs typeface="Segoe UI"/>
                        </a:rPr>
                        <a:t>und</a:t>
                      </a:r>
                      <a:r>
                        <a:rPr sz="15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dirty="0">
                          <a:latin typeface="Segoe UI"/>
                          <a:cs typeface="Segoe UI"/>
                        </a:rPr>
                        <a:t>C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768" y="260604"/>
            <a:ext cx="1328927" cy="5044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07784" y="5035697"/>
            <a:ext cx="3906520" cy="1327785"/>
            <a:chOff x="707784" y="5035697"/>
            <a:chExt cx="3906520" cy="1327785"/>
          </a:xfrm>
        </p:grpSpPr>
        <p:sp>
          <p:nvSpPr>
            <p:cNvPr id="7" name="object 7"/>
            <p:cNvSpPr/>
            <p:nvPr/>
          </p:nvSpPr>
          <p:spPr>
            <a:xfrm>
              <a:off x="715604" y="5043516"/>
              <a:ext cx="3611879" cy="1311910"/>
            </a:xfrm>
            <a:custGeom>
              <a:avLst/>
              <a:gdLst/>
              <a:ahLst/>
              <a:cxnLst/>
              <a:rect l="l" t="t" r="r" b="b"/>
              <a:pathLst>
                <a:path w="3611879" h="1311910">
                  <a:moveTo>
                    <a:pt x="0" y="1311899"/>
                  </a:moveTo>
                  <a:lnTo>
                    <a:pt x="3611290" y="1311899"/>
                  </a:lnTo>
                  <a:lnTo>
                    <a:pt x="3611290" y="0"/>
                  </a:lnTo>
                  <a:lnTo>
                    <a:pt x="0" y="0"/>
                  </a:lnTo>
                  <a:lnTo>
                    <a:pt x="0" y="1311899"/>
                  </a:lnTo>
                  <a:close/>
                </a:path>
              </a:pathLst>
            </a:custGeom>
            <a:ln w="15565">
              <a:solidFill>
                <a:srgbClr val="D282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5604" y="5043516"/>
              <a:ext cx="710565" cy="1311910"/>
            </a:xfrm>
            <a:custGeom>
              <a:avLst/>
              <a:gdLst/>
              <a:ahLst/>
              <a:cxnLst/>
              <a:rect l="l" t="t" r="r" b="b"/>
              <a:pathLst>
                <a:path w="710565" h="1311910">
                  <a:moveTo>
                    <a:pt x="710437" y="0"/>
                  </a:moveTo>
                  <a:lnTo>
                    <a:pt x="0" y="0"/>
                  </a:lnTo>
                  <a:lnTo>
                    <a:pt x="0" y="1311899"/>
                  </a:lnTo>
                  <a:lnTo>
                    <a:pt x="710437" y="1311899"/>
                  </a:lnTo>
                  <a:lnTo>
                    <a:pt x="710437" y="0"/>
                  </a:lnTo>
                  <a:close/>
                </a:path>
              </a:pathLst>
            </a:custGeom>
            <a:solidFill>
              <a:srgbClr val="D28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5604" y="5043516"/>
              <a:ext cx="710565" cy="1311910"/>
            </a:xfrm>
            <a:custGeom>
              <a:avLst/>
              <a:gdLst/>
              <a:ahLst/>
              <a:cxnLst/>
              <a:rect l="l" t="t" r="r" b="b"/>
              <a:pathLst>
                <a:path w="710565" h="1311910">
                  <a:moveTo>
                    <a:pt x="0" y="1311899"/>
                  </a:moveTo>
                  <a:lnTo>
                    <a:pt x="710437" y="1311899"/>
                  </a:lnTo>
                  <a:lnTo>
                    <a:pt x="710437" y="0"/>
                  </a:lnTo>
                  <a:lnTo>
                    <a:pt x="0" y="0"/>
                  </a:lnTo>
                  <a:lnTo>
                    <a:pt x="0" y="1311899"/>
                  </a:lnTo>
                  <a:close/>
                </a:path>
              </a:pathLst>
            </a:custGeom>
            <a:ln w="15638">
              <a:solidFill>
                <a:srgbClr val="D282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6165" y="5271503"/>
              <a:ext cx="394970" cy="842644"/>
            </a:xfrm>
            <a:custGeom>
              <a:avLst/>
              <a:gdLst/>
              <a:ahLst/>
              <a:cxnLst/>
              <a:rect l="l" t="t" r="r" b="b"/>
              <a:pathLst>
                <a:path w="394969" h="842645">
                  <a:moveTo>
                    <a:pt x="26860" y="476377"/>
                  </a:moveTo>
                  <a:lnTo>
                    <a:pt x="26822" y="467550"/>
                  </a:lnTo>
                  <a:lnTo>
                    <a:pt x="26149" y="464693"/>
                  </a:lnTo>
                  <a:lnTo>
                    <a:pt x="23291" y="461416"/>
                  </a:lnTo>
                  <a:lnTo>
                    <a:pt x="20599" y="460603"/>
                  </a:lnTo>
                  <a:lnTo>
                    <a:pt x="12788" y="460603"/>
                  </a:lnTo>
                  <a:lnTo>
                    <a:pt x="10147" y="461391"/>
                  </a:lnTo>
                  <a:lnTo>
                    <a:pt x="7366" y="464578"/>
                  </a:lnTo>
                  <a:lnTo>
                    <a:pt x="6667" y="467550"/>
                  </a:lnTo>
                  <a:lnTo>
                    <a:pt x="6705" y="476377"/>
                  </a:lnTo>
                  <a:lnTo>
                    <a:pt x="7378" y="479221"/>
                  </a:lnTo>
                  <a:lnTo>
                    <a:pt x="10236" y="482498"/>
                  </a:lnTo>
                  <a:lnTo>
                    <a:pt x="12915" y="483311"/>
                  </a:lnTo>
                  <a:lnTo>
                    <a:pt x="20739" y="483311"/>
                  </a:lnTo>
                  <a:lnTo>
                    <a:pt x="23368" y="482523"/>
                  </a:lnTo>
                  <a:lnTo>
                    <a:pt x="26162" y="479323"/>
                  </a:lnTo>
                  <a:lnTo>
                    <a:pt x="26860" y="476377"/>
                  </a:lnTo>
                  <a:close/>
                </a:path>
                <a:path w="394969" h="842645">
                  <a:moveTo>
                    <a:pt x="142532" y="468579"/>
                  </a:moveTo>
                  <a:lnTo>
                    <a:pt x="139992" y="462711"/>
                  </a:lnTo>
                  <a:lnTo>
                    <a:pt x="47180" y="462711"/>
                  </a:lnTo>
                  <a:lnTo>
                    <a:pt x="44564" y="468579"/>
                  </a:lnTo>
                  <a:lnTo>
                    <a:pt x="44564" y="475221"/>
                  </a:lnTo>
                  <a:lnTo>
                    <a:pt x="46342" y="480695"/>
                  </a:lnTo>
                  <a:lnTo>
                    <a:pt x="46736" y="480961"/>
                  </a:lnTo>
                  <a:lnTo>
                    <a:pt x="47180" y="481088"/>
                  </a:lnTo>
                  <a:lnTo>
                    <a:pt x="139992" y="481088"/>
                  </a:lnTo>
                  <a:lnTo>
                    <a:pt x="142532" y="475221"/>
                  </a:lnTo>
                  <a:lnTo>
                    <a:pt x="142532" y="468579"/>
                  </a:lnTo>
                  <a:close/>
                </a:path>
                <a:path w="394969" h="842645">
                  <a:moveTo>
                    <a:pt x="142544" y="520966"/>
                  </a:moveTo>
                  <a:lnTo>
                    <a:pt x="139890" y="507276"/>
                  </a:lnTo>
                  <a:lnTo>
                    <a:pt x="138798" y="507276"/>
                  </a:lnTo>
                  <a:lnTo>
                    <a:pt x="99491" y="524141"/>
                  </a:lnTo>
                  <a:lnTo>
                    <a:pt x="77939" y="543687"/>
                  </a:lnTo>
                  <a:lnTo>
                    <a:pt x="76581" y="539457"/>
                  </a:lnTo>
                  <a:lnTo>
                    <a:pt x="75133" y="536117"/>
                  </a:lnTo>
                  <a:lnTo>
                    <a:pt x="74930" y="535647"/>
                  </a:lnTo>
                  <a:lnTo>
                    <a:pt x="70980" y="528802"/>
                  </a:lnTo>
                  <a:lnTo>
                    <a:pt x="68973" y="526300"/>
                  </a:lnTo>
                  <a:lnTo>
                    <a:pt x="68973" y="560463"/>
                  </a:lnTo>
                  <a:lnTo>
                    <a:pt x="68973" y="584225"/>
                  </a:lnTo>
                  <a:lnTo>
                    <a:pt x="24511" y="584225"/>
                  </a:lnTo>
                  <a:lnTo>
                    <a:pt x="24612" y="561238"/>
                  </a:lnTo>
                  <a:lnTo>
                    <a:pt x="41478" y="536117"/>
                  </a:lnTo>
                  <a:lnTo>
                    <a:pt x="49822" y="536117"/>
                  </a:lnTo>
                  <a:lnTo>
                    <a:pt x="68973" y="560463"/>
                  </a:lnTo>
                  <a:lnTo>
                    <a:pt x="68973" y="526300"/>
                  </a:lnTo>
                  <a:lnTo>
                    <a:pt x="49225" y="515848"/>
                  </a:lnTo>
                  <a:lnTo>
                    <a:pt x="40246" y="515848"/>
                  </a:lnTo>
                  <a:lnTo>
                    <a:pt x="11722" y="544474"/>
                  </a:lnTo>
                  <a:lnTo>
                    <a:pt x="10033" y="597979"/>
                  </a:lnTo>
                  <a:lnTo>
                    <a:pt x="10553" y="599579"/>
                  </a:lnTo>
                  <a:lnTo>
                    <a:pt x="12661" y="602627"/>
                  </a:lnTo>
                  <a:lnTo>
                    <a:pt x="14516" y="603389"/>
                  </a:lnTo>
                  <a:lnTo>
                    <a:pt x="139890" y="603389"/>
                  </a:lnTo>
                  <a:lnTo>
                    <a:pt x="142519" y="597204"/>
                  </a:lnTo>
                  <a:lnTo>
                    <a:pt x="142519" y="590410"/>
                  </a:lnTo>
                  <a:lnTo>
                    <a:pt x="83134" y="584225"/>
                  </a:lnTo>
                  <a:lnTo>
                    <a:pt x="83134" y="567042"/>
                  </a:lnTo>
                  <a:lnTo>
                    <a:pt x="101993" y="543687"/>
                  </a:lnTo>
                  <a:lnTo>
                    <a:pt x="103771" y="542798"/>
                  </a:lnTo>
                  <a:lnTo>
                    <a:pt x="107327" y="541248"/>
                  </a:lnTo>
                  <a:lnTo>
                    <a:pt x="138417" y="527989"/>
                  </a:lnTo>
                  <a:lnTo>
                    <a:pt x="139242" y="527685"/>
                  </a:lnTo>
                  <a:lnTo>
                    <a:pt x="139928" y="527329"/>
                  </a:lnTo>
                  <a:lnTo>
                    <a:pt x="141008" y="526516"/>
                  </a:lnTo>
                  <a:lnTo>
                    <a:pt x="141427" y="525945"/>
                  </a:lnTo>
                  <a:lnTo>
                    <a:pt x="142036" y="524471"/>
                  </a:lnTo>
                  <a:lnTo>
                    <a:pt x="142278" y="523405"/>
                  </a:lnTo>
                  <a:lnTo>
                    <a:pt x="142544" y="520966"/>
                  </a:lnTo>
                  <a:close/>
                </a:path>
                <a:path w="394969" h="842645">
                  <a:moveTo>
                    <a:pt x="142557" y="250380"/>
                  </a:moveTo>
                  <a:lnTo>
                    <a:pt x="139890" y="237045"/>
                  </a:lnTo>
                  <a:lnTo>
                    <a:pt x="138734" y="237045"/>
                  </a:lnTo>
                  <a:lnTo>
                    <a:pt x="138074" y="237261"/>
                  </a:lnTo>
                  <a:lnTo>
                    <a:pt x="136626" y="238061"/>
                  </a:lnTo>
                  <a:lnTo>
                    <a:pt x="135712" y="238747"/>
                  </a:lnTo>
                  <a:lnTo>
                    <a:pt x="86106" y="280466"/>
                  </a:lnTo>
                  <a:lnTo>
                    <a:pt x="52857" y="244157"/>
                  </a:lnTo>
                  <a:lnTo>
                    <a:pt x="51765" y="243065"/>
                  </a:lnTo>
                  <a:lnTo>
                    <a:pt x="50825" y="242252"/>
                  </a:lnTo>
                  <a:lnTo>
                    <a:pt x="49174" y="241300"/>
                  </a:lnTo>
                  <a:lnTo>
                    <a:pt x="48361" y="241046"/>
                  </a:lnTo>
                  <a:lnTo>
                    <a:pt x="46939" y="241046"/>
                  </a:lnTo>
                  <a:lnTo>
                    <a:pt x="46443" y="241211"/>
                  </a:lnTo>
                  <a:lnTo>
                    <a:pt x="45707" y="241884"/>
                  </a:lnTo>
                  <a:lnTo>
                    <a:pt x="45402" y="242443"/>
                  </a:lnTo>
                  <a:lnTo>
                    <a:pt x="45173" y="243230"/>
                  </a:lnTo>
                  <a:lnTo>
                    <a:pt x="44919" y="243992"/>
                  </a:lnTo>
                  <a:lnTo>
                    <a:pt x="44754" y="245033"/>
                  </a:lnTo>
                  <a:lnTo>
                    <a:pt x="44538" y="247535"/>
                  </a:lnTo>
                  <a:lnTo>
                    <a:pt x="44602" y="254965"/>
                  </a:lnTo>
                  <a:lnTo>
                    <a:pt x="48069" y="263118"/>
                  </a:lnTo>
                  <a:lnTo>
                    <a:pt x="86207" y="300977"/>
                  </a:lnTo>
                  <a:lnTo>
                    <a:pt x="2654" y="300977"/>
                  </a:lnTo>
                  <a:lnTo>
                    <a:pt x="2171" y="301117"/>
                  </a:lnTo>
                  <a:lnTo>
                    <a:pt x="0" y="306844"/>
                  </a:lnTo>
                  <a:lnTo>
                    <a:pt x="0" y="313474"/>
                  </a:lnTo>
                  <a:lnTo>
                    <a:pt x="2654" y="319354"/>
                  </a:lnTo>
                  <a:lnTo>
                    <a:pt x="139992" y="319354"/>
                  </a:lnTo>
                  <a:lnTo>
                    <a:pt x="142532" y="313474"/>
                  </a:lnTo>
                  <a:lnTo>
                    <a:pt x="142532" y="306844"/>
                  </a:lnTo>
                  <a:lnTo>
                    <a:pt x="139992" y="300977"/>
                  </a:lnTo>
                  <a:lnTo>
                    <a:pt x="88544" y="300977"/>
                  </a:lnTo>
                  <a:lnTo>
                    <a:pt x="113157" y="280466"/>
                  </a:lnTo>
                  <a:lnTo>
                    <a:pt x="139344" y="258660"/>
                  </a:lnTo>
                  <a:lnTo>
                    <a:pt x="139954" y="258203"/>
                  </a:lnTo>
                  <a:lnTo>
                    <a:pt x="140474" y="257695"/>
                  </a:lnTo>
                  <a:lnTo>
                    <a:pt x="141363" y="256578"/>
                  </a:lnTo>
                  <a:lnTo>
                    <a:pt x="141706" y="255854"/>
                  </a:lnTo>
                  <a:lnTo>
                    <a:pt x="142176" y="254088"/>
                  </a:lnTo>
                  <a:lnTo>
                    <a:pt x="142354" y="252996"/>
                  </a:lnTo>
                  <a:lnTo>
                    <a:pt x="142557" y="250380"/>
                  </a:lnTo>
                  <a:close/>
                </a:path>
                <a:path w="394969" h="842645">
                  <a:moveTo>
                    <a:pt x="143941" y="397357"/>
                  </a:moveTo>
                  <a:lnTo>
                    <a:pt x="130784" y="372059"/>
                  </a:lnTo>
                  <a:lnTo>
                    <a:pt x="130784" y="395630"/>
                  </a:lnTo>
                  <a:lnTo>
                    <a:pt x="130721" y="406628"/>
                  </a:lnTo>
                  <a:lnTo>
                    <a:pt x="129362" y="411048"/>
                  </a:lnTo>
                  <a:lnTo>
                    <a:pt x="123723" y="417639"/>
                  </a:lnTo>
                  <a:lnTo>
                    <a:pt x="119938" y="419290"/>
                  </a:lnTo>
                  <a:lnTo>
                    <a:pt x="112382" y="419290"/>
                  </a:lnTo>
                  <a:lnTo>
                    <a:pt x="97637" y="374065"/>
                  </a:lnTo>
                  <a:lnTo>
                    <a:pt x="117094" y="374065"/>
                  </a:lnTo>
                  <a:lnTo>
                    <a:pt x="121742" y="378612"/>
                  </a:lnTo>
                  <a:lnTo>
                    <a:pt x="125158" y="382930"/>
                  </a:lnTo>
                  <a:lnTo>
                    <a:pt x="129654" y="391172"/>
                  </a:lnTo>
                  <a:lnTo>
                    <a:pt x="130784" y="395630"/>
                  </a:lnTo>
                  <a:lnTo>
                    <a:pt x="130784" y="372059"/>
                  </a:lnTo>
                  <a:lnTo>
                    <a:pt x="130365" y="371627"/>
                  </a:lnTo>
                  <a:lnTo>
                    <a:pt x="140360" y="371627"/>
                  </a:lnTo>
                  <a:lnTo>
                    <a:pt x="140970" y="371373"/>
                  </a:lnTo>
                  <a:lnTo>
                    <a:pt x="141782" y="370319"/>
                  </a:lnTo>
                  <a:lnTo>
                    <a:pt x="142100" y="369493"/>
                  </a:lnTo>
                  <a:lnTo>
                    <a:pt x="142494" y="367182"/>
                  </a:lnTo>
                  <a:lnTo>
                    <a:pt x="142494" y="360197"/>
                  </a:lnTo>
                  <a:lnTo>
                    <a:pt x="140360" y="355803"/>
                  </a:lnTo>
                  <a:lnTo>
                    <a:pt x="71920" y="355803"/>
                  </a:lnTo>
                  <a:lnTo>
                    <a:pt x="43815" y="382016"/>
                  </a:lnTo>
                  <a:lnTo>
                    <a:pt x="43065" y="388150"/>
                  </a:lnTo>
                  <a:lnTo>
                    <a:pt x="43065" y="399199"/>
                  </a:lnTo>
                  <a:lnTo>
                    <a:pt x="57988" y="433209"/>
                  </a:lnTo>
                  <a:lnTo>
                    <a:pt x="60706" y="433209"/>
                  </a:lnTo>
                  <a:lnTo>
                    <a:pt x="63754" y="423646"/>
                  </a:lnTo>
                  <a:lnTo>
                    <a:pt x="62674" y="421386"/>
                  </a:lnTo>
                  <a:lnTo>
                    <a:pt x="60286" y="415975"/>
                  </a:lnTo>
                  <a:lnTo>
                    <a:pt x="59207" y="412800"/>
                  </a:lnTo>
                  <a:lnTo>
                    <a:pt x="57226" y="405612"/>
                  </a:lnTo>
                  <a:lnTo>
                    <a:pt x="56743" y="401548"/>
                  </a:lnTo>
                  <a:lnTo>
                    <a:pt x="56743" y="392798"/>
                  </a:lnTo>
                  <a:lnTo>
                    <a:pt x="74828" y="374065"/>
                  </a:lnTo>
                  <a:lnTo>
                    <a:pt x="85496" y="374065"/>
                  </a:lnTo>
                  <a:lnTo>
                    <a:pt x="85496" y="395681"/>
                  </a:lnTo>
                  <a:lnTo>
                    <a:pt x="86131" y="402704"/>
                  </a:lnTo>
                  <a:lnTo>
                    <a:pt x="106324" y="436968"/>
                  </a:lnTo>
                  <a:lnTo>
                    <a:pt x="110807" y="438124"/>
                  </a:lnTo>
                  <a:lnTo>
                    <a:pt x="120396" y="438124"/>
                  </a:lnTo>
                  <a:lnTo>
                    <a:pt x="143941" y="408635"/>
                  </a:lnTo>
                  <a:lnTo>
                    <a:pt x="143941" y="397357"/>
                  </a:lnTo>
                  <a:close/>
                </a:path>
                <a:path w="394969" h="842645">
                  <a:moveTo>
                    <a:pt x="392620" y="823188"/>
                  </a:moveTo>
                  <a:lnTo>
                    <a:pt x="390271" y="779843"/>
                  </a:lnTo>
                  <a:lnTo>
                    <a:pt x="377939" y="752881"/>
                  </a:lnTo>
                  <a:lnTo>
                    <a:pt x="377939" y="823188"/>
                  </a:lnTo>
                  <a:lnTo>
                    <a:pt x="275247" y="823188"/>
                  </a:lnTo>
                  <a:lnTo>
                    <a:pt x="279006" y="779297"/>
                  </a:lnTo>
                  <a:lnTo>
                    <a:pt x="311619" y="752652"/>
                  </a:lnTo>
                  <a:lnTo>
                    <a:pt x="318262" y="751674"/>
                  </a:lnTo>
                  <a:lnTo>
                    <a:pt x="334391" y="751674"/>
                  </a:lnTo>
                  <a:lnTo>
                    <a:pt x="369430" y="768616"/>
                  </a:lnTo>
                  <a:lnTo>
                    <a:pt x="377939" y="823188"/>
                  </a:lnTo>
                  <a:lnTo>
                    <a:pt x="377939" y="752881"/>
                  </a:lnTo>
                  <a:lnTo>
                    <a:pt x="340753" y="732713"/>
                  </a:lnTo>
                  <a:lnTo>
                    <a:pt x="324700" y="731520"/>
                  </a:lnTo>
                  <a:lnTo>
                    <a:pt x="317449" y="731799"/>
                  </a:lnTo>
                  <a:lnTo>
                    <a:pt x="272275" y="755142"/>
                  </a:lnTo>
                  <a:lnTo>
                    <a:pt x="260934" y="793584"/>
                  </a:lnTo>
                  <a:lnTo>
                    <a:pt x="260667" y="802576"/>
                  </a:lnTo>
                  <a:lnTo>
                    <a:pt x="260667" y="836917"/>
                  </a:lnTo>
                  <a:lnTo>
                    <a:pt x="261188" y="838530"/>
                  </a:lnTo>
                  <a:lnTo>
                    <a:pt x="263296" y="841578"/>
                  </a:lnTo>
                  <a:lnTo>
                    <a:pt x="265137" y="842327"/>
                  </a:lnTo>
                  <a:lnTo>
                    <a:pt x="388124" y="842327"/>
                  </a:lnTo>
                  <a:lnTo>
                    <a:pt x="389991" y="841578"/>
                  </a:lnTo>
                  <a:lnTo>
                    <a:pt x="391033" y="840054"/>
                  </a:lnTo>
                  <a:lnTo>
                    <a:pt x="392099" y="838530"/>
                  </a:lnTo>
                  <a:lnTo>
                    <a:pt x="392620" y="836917"/>
                  </a:lnTo>
                  <a:lnTo>
                    <a:pt x="392620" y="823188"/>
                  </a:lnTo>
                  <a:close/>
                </a:path>
                <a:path w="394969" h="842645">
                  <a:moveTo>
                    <a:pt x="394271" y="567804"/>
                  </a:moveTo>
                  <a:lnTo>
                    <a:pt x="385305" y="543509"/>
                  </a:lnTo>
                  <a:lnTo>
                    <a:pt x="382117" y="543509"/>
                  </a:lnTo>
                  <a:lnTo>
                    <a:pt x="377139" y="546760"/>
                  </a:lnTo>
                  <a:lnTo>
                    <a:pt x="377266" y="547319"/>
                  </a:lnTo>
                  <a:lnTo>
                    <a:pt x="377583" y="548068"/>
                  </a:lnTo>
                  <a:lnTo>
                    <a:pt x="378206" y="549706"/>
                  </a:lnTo>
                  <a:lnTo>
                    <a:pt x="378879" y="551776"/>
                  </a:lnTo>
                  <a:lnTo>
                    <a:pt x="379209" y="552958"/>
                  </a:lnTo>
                  <a:lnTo>
                    <a:pt x="379818" y="555637"/>
                  </a:lnTo>
                  <a:lnTo>
                    <a:pt x="379958" y="557174"/>
                  </a:lnTo>
                  <a:lnTo>
                    <a:pt x="379958" y="564134"/>
                  </a:lnTo>
                  <a:lnTo>
                    <a:pt x="378358" y="567804"/>
                  </a:lnTo>
                  <a:lnTo>
                    <a:pt x="371906" y="571893"/>
                  </a:lnTo>
                  <a:lnTo>
                    <a:pt x="367118" y="572909"/>
                  </a:lnTo>
                  <a:lnTo>
                    <a:pt x="309600" y="572909"/>
                  </a:lnTo>
                  <a:lnTo>
                    <a:pt x="309486" y="545871"/>
                  </a:lnTo>
                  <a:lnTo>
                    <a:pt x="309054" y="545160"/>
                  </a:lnTo>
                  <a:lnTo>
                    <a:pt x="306882" y="543839"/>
                  </a:lnTo>
                  <a:lnTo>
                    <a:pt x="305104" y="543509"/>
                  </a:lnTo>
                  <a:lnTo>
                    <a:pt x="301371" y="543509"/>
                  </a:lnTo>
                  <a:lnTo>
                    <a:pt x="295630" y="572909"/>
                  </a:lnTo>
                  <a:lnTo>
                    <a:pt x="273342" y="572909"/>
                  </a:lnTo>
                  <a:lnTo>
                    <a:pt x="270611" y="578777"/>
                  </a:lnTo>
                  <a:lnTo>
                    <a:pt x="270611" y="585406"/>
                  </a:lnTo>
                  <a:lnTo>
                    <a:pt x="272491" y="590880"/>
                  </a:lnTo>
                  <a:lnTo>
                    <a:pt x="272884" y="591159"/>
                  </a:lnTo>
                  <a:lnTo>
                    <a:pt x="273342" y="591273"/>
                  </a:lnTo>
                  <a:lnTo>
                    <a:pt x="295630" y="591273"/>
                  </a:lnTo>
                  <a:lnTo>
                    <a:pt x="295757" y="606336"/>
                  </a:lnTo>
                  <a:lnTo>
                    <a:pt x="301371" y="608990"/>
                  </a:lnTo>
                  <a:lnTo>
                    <a:pt x="305104" y="608990"/>
                  </a:lnTo>
                  <a:lnTo>
                    <a:pt x="306882" y="608660"/>
                  </a:lnTo>
                  <a:lnTo>
                    <a:pt x="309067" y="607314"/>
                  </a:lnTo>
                  <a:lnTo>
                    <a:pt x="309600" y="606437"/>
                  </a:lnTo>
                  <a:lnTo>
                    <a:pt x="309600" y="591273"/>
                  </a:lnTo>
                  <a:lnTo>
                    <a:pt x="368554" y="591273"/>
                  </a:lnTo>
                  <a:lnTo>
                    <a:pt x="393725" y="571639"/>
                  </a:lnTo>
                  <a:lnTo>
                    <a:pt x="394271" y="567804"/>
                  </a:lnTo>
                  <a:close/>
                </a:path>
                <a:path w="394969" h="842645">
                  <a:moveTo>
                    <a:pt x="394538" y="165265"/>
                  </a:moveTo>
                  <a:lnTo>
                    <a:pt x="381304" y="126860"/>
                  </a:lnTo>
                  <a:lnTo>
                    <a:pt x="369773" y="122123"/>
                  </a:lnTo>
                  <a:lnTo>
                    <a:pt x="361149" y="122123"/>
                  </a:lnTo>
                  <a:lnTo>
                    <a:pt x="334010" y="159905"/>
                  </a:lnTo>
                  <a:lnTo>
                    <a:pt x="332778" y="162623"/>
                  </a:lnTo>
                  <a:lnTo>
                    <a:pt x="330073" y="167373"/>
                  </a:lnTo>
                  <a:lnTo>
                    <a:pt x="328485" y="169303"/>
                  </a:lnTo>
                  <a:lnTo>
                    <a:pt x="324891" y="172288"/>
                  </a:lnTo>
                  <a:lnTo>
                    <a:pt x="322656" y="173012"/>
                  </a:lnTo>
                  <a:lnTo>
                    <a:pt x="318096" y="173012"/>
                  </a:lnTo>
                  <a:lnTo>
                    <a:pt x="306819" y="157988"/>
                  </a:lnTo>
                  <a:lnTo>
                    <a:pt x="306844" y="150126"/>
                  </a:lnTo>
                  <a:lnTo>
                    <a:pt x="313423" y="131775"/>
                  </a:lnTo>
                  <a:lnTo>
                    <a:pt x="313791" y="130822"/>
                  </a:lnTo>
                  <a:lnTo>
                    <a:pt x="313677" y="129286"/>
                  </a:lnTo>
                  <a:lnTo>
                    <a:pt x="313423" y="128930"/>
                  </a:lnTo>
                  <a:lnTo>
                    <a:pt x="313194" y="128562"/>
                  </a:lnTo>
                  <a:lnTo>
                    <a:pt x="308305" y="127254"/>
                  </a:lnTo>
                  <a:lnTo>
                    <a:pt x="306070" y="127254"/>
                  </a:lnTo>
                  <a:lnTo>
                    <a:pt x="293700" y="160185"/>
                  </a:lnTo>
                  <a:lnTo>
                    <a:pt x="294436" y="165506"/>
                  </a:lnTo>
                  <a:lnTo>
                    <a:pt x="317322" y="190614"/>
                  </a:lnTo>
                  <a:lnTo>
                    <a:pt x="325018" y="190614"/>
                  </a:lnTo>
                  <a:lnTo>
                    <a:pt x="350520" y="159181"/>
                  </a:lnTo>
                  <a:lnTo>
                    <a:pt x="352628" y="153238"/>
                  </a:lnTo>
                  <a:lnTo>
                    <a:pt x="353834" y="150558"/>
                  </a:lnTo>
                  <a:lnTo>
                    <a:pt x="356552" y="145808"/>
                  </a:lnTo>
                  <a:lnTo>
                    <a:pt x="358114" y="143903"/>
                  </a:lnTo>
                  <a:lnTo>
                    <a:pt x="361645" y="140995"/>
                  </a:lnTo>
                  <a:lnTo>
                    <a:pt x="363816" y="140271"/>
                  </a:lnTo>
                  <a:lnTo>
                    <a:pt x="368909" y="140271"/>
                  </a:lnTo>
                  <a:lnTo>
                    <a:pt x="381063" y="165506"/>
                  </a:lnTo>
                  <a:lnTo>
                    <a:pt x="380631" y="168948"/>
                  </a:lnTo>
                  <a:lnTo>
                    <a:pt x="372783" y="187921"/>
                  </a:lnTo>
                  <a:lnTo>
                    <a:pt x="372516" y="188607"/>
                  </a:lnTo>
                  <a:lnTo>
                    <a:pt x="377952" y="193065"/>
                  </a:lnTo>
                  <a:lnTo>
                    <a:pt x="381368" y="193065"/>
                  </a:lnTo>
                  <a:lnTo>
                    <a:pt x="394284" y="168554"/>
                  </a:lnTo>
                  <a:lnTo>
                    <a:pt x="394538" y="165265"/>
                  </a:lnTo>
                  <a:close/>
                </a:path>
                <a:path w="394969" h="842645">
                  <a:moveTo>
                    <a:pt x="394563" y="673620"/>
                  </a:moveTo>
                  <a:lnTo>
                    <a:pt x="393369" y="667943"/>
                  </a:lnTo>
                  <a:lnTo>
                    <a:pt x="388607" y="657161"/>
                  </a:lnTo>
                  <a:lnTo>
                    <a:pt x="385267" y="652284"/>
                  </a:lnTo>
                  <a:lnTo>
                    <a:pt x="383374" y="650354"/>
                  </a:lnTo>
                  <a:lnTo>
                    <a:pt x="381406" y="648335"/>
                  </a:lnTo>
                  <a:lnTo>
                    <a:pt x="381406" y="671918"/>
                  </a:lnTo>
                  <a:lnTo>
                    <a:pt x="381330" y="682917"/>
                  </a:lnTo>
                  <a:lnTo>
                    <a:pt x="379984" y="687311"/>
                  </a:lnTo>
                  <a:lnTo>
                    <a:pt x="374345" y="693928"/>
                  </a:lnTo>
                  <a:lnTo>
                    <a:pt x="370560" y="695566"/>
                  </a:lnTo>
                  <a:lnTo>
                    <a:pt x="363004" y="695566"/>
                  </a:lnTo>
                  <a:lnTo>
                    <a:pt x="360540" y="694994"/>
                  </a:lnTo>
                  <a:lnTo>
                    <a:pt x="358406" y="693839"/>
                  </a:lnTo>
                  <a:lnTo>
                    <a:pt x="356260" y="692696"/>
                  </a:lnTo>
                  <a:lnTo>
                    <a:pt x="348259" y="650354"/>
                  </a:lnTo>
                  <a:lnTo>
                    <a:pt x="367741" y="650354"/>
                  </a:lnTo>
                  <a:lnTo>
                    <a:pt x="372364" y="654875"/>
                  </a:lnTo>
                  <a:lnTo>
                    <a:pt x="375780" y="659206"/>
                  </a:lnTo>
                  <a:lnTo>
                    <a:pt x="380276" y="667448"/>
                  </a:lnTo>
                  <a:lnTo>
                    <a:pt x="381406" y="671918"/>
                  </a:lnTo>
                  <a:lnTo>
                    <a:pt x="381406" y="648335"/>
                  </a:lnTo>
                  <a:lnTo>
                    <a:pt x="380987" y="647903"/>
                  </a:lnTo>
                  <a:lnTo>
                    <a:pt x="390994" y="647903"/>
                  </a:lnTo>
                  <a:lnTo>
                    <a:pt x="391591" y="647636"/>
                  </a:lnTo>
                  <a:lnTo>
                    <a:pt x="392404" y="646607"/>
                  </a:lnTo>
                  <a:lnTo>
                    <a:pt x="392722" y="645769"/>
                  </a:lnTo>
                  <a:lnTo>
                    <a:pt x="393115" y="643470"/>
                  </a:lnTo>
                  <a:lnTo>
                    <a:pt x="393115" y="636460"/>
                  </a:lnTo>
                  <a:lnTo>
                    <a:pt x="392722" y="634390"/>
                  </a:lnTo>
                  <a:lnTo>
                    <a:pt x="392404" y="633577"/>
                  </a:lnTo>
                  <a:lnTo>
                    <a:pt x="391591" y="632383"/>
                  </a:lnTo>
                  <a:lnTo>
                    <a:pt x="390994" y="632091"/>
                  </a:lnTo>
                  <a:lnTo>
                    <a:pt x="322554" y="632091"/>
                  </a:lnTo>
                  <a:lnTo>
                    <a:pt x="294436" y="658291"/>
                  </a:lnTo>
                  <a:lnTo>
                    <a:pt x="293700" y="664413"/>
                  </a:lnTo>
                  <a:lnTo>
                    <a:pt x="293700" y="675487"/>
                  </a:lnTo>
                  <a:lnTo>
                    <a:pt x="308622" y="709498"/>
                  </a:lnTo>
                  <a:lnTo>
                    <a:pt x="311327" y="709498"/>
                  </a:lnTo>
                  <a:lnTo>
                    <a:pt x="314388" y="699935"/>
                  </a:lnTo>
                  <a:lnTo>
                    <a:pt x="313296" y="697674"/>
                  </a:lnTo>
                  <a:lnTo>
                    <a:pt x="310921" y="692238"/>
                  </a:lnTo>
                  <a:lnTo>
                    <a:pt x="309829" y="689089"/>
                  </a:lnTo>
                  <a:lnTo>
                    <a:pt x="307848" y="681901"/>
                  </a:lnTo>
                  <a:lnTo>
                    <a:pt x="307365" y="677837"/>
                  </a:lnTo>
                  <a:lnTo>
                    <a:pt x="307365" y="669061"/>
                  </a:lnTo>
                  <a:lnTo>
                    <a:pt x="325450" y="650354"/>
                  </a:lnTo>
                  <a:lnTo>
                    <a:pt x="336118" y="650354"/>
                  </a:lnTo>
                  <a:lnTo>
                    <a:pt x="336118" y="671957"/>
                  </a:lnTo>
                  <a:lnTo>
                    <a:pt x="336753" y="678967"/>
                  </a:lnTo>
                  <a:lnTo>
                    <a:pt x="356971" y="713244"/>
                  </a:lnTo>
                  <a:lnTo>
                    <a:pt x="361442" y="714387"/>
                  </a:lnTo>
                  <a:lnTo>
                    <a:pt x="371017" y="714387"/>
                  </a:lnTo>
                  <a:lnTo>
                    <a:pt x="392188" y="695566"/>
                  </a:lnTo>
                  <a:lnTo>
                    <a:pt x="393941" y="689686"/>
                  </a:lnTo>
                  <a:lnTo>
                    <a:pt x="394487" y="685482"/>
                  </a:lnTo>
                  <a:lnTo>
                    <a:pt x="394563" y="673620"/>
                  </a:lnTo>
                  <a:close/>
                </a:path>
                <a:path w="394969" h="842645">
                  <a:moveTo>
                    <a:pt x="394563" y="486994"/>
                  </a:moveTo>
                  <a:lnTo>
                    <a:pt x="381406" y="461721"/>
                  </a:lnTo>
                  <a:lnTo>
                    <a:pt x="381406" y="485292"/>
                  </a:lnTo>
                  <a:lnTo>
                    <a:pt x="381330" y="496290"/>
                  </a:lnTo>
                  <a:lnTo>
                    <a:pt x="379984" y="500684"/>
                  </a:lnTo>
                  <a:lnTo>
                    <a:pt x="374345" y="507301"/>
                  </a:lnTo>
                  <a:lnTo>
                    <a:pt x="370560" y="508939"/>
                  </a:lnTo>
                  <a:lnTo>
                    <a:pt x="363004" y="508939"/>
                  </a:lnTo>
                  <a:lnTo>
                    <a:pt x="360540" y="508381"/>
                  </a:lnTo>
                  <a:lnTo>
                    <a:pt x="358406" y="507212"/>
                  </a:lnTo>
                  <a:lnTo>
                    <a:pt x="356260" y="506069"/>
                  </a:lnTo>
                  <a:lnTo>
                    <a:pt x="348259" y="463727"/>
                  </a:lnTo>
                  <a:lnTo>
                    <a:pt x="367741" y="463727"/>
                  </a:lnTo>
                  <a:lnTo>
                    <a:pt x="372364" y="468249"/>
                  </a:lnTo>
                  <a:lnTo>
                    <a:pt x="375780" y="472592"/>
                  </a:lnTo>
                  <a:lnTo>
                    <a:pt x="380276" y="480822"/>
                  </a:lnTo>
                  <a:lnTo>
                    <a:pt x="381406" y="485292"/>
                  </a:lnTo>
                  <a:lnTo>
                    <a:pt x="381406" y="461721"/>
                  </a:lnTo>
                  <a:lnTo>
                    <a:pt x="380987" y="461289"/>
                  </a:lnTo>
                  <a:lnTo>
                    <a:pt x="390994" y="461289"/>
                  </a:lnTo>
                  <a:lnTo>
                    <a:pt x="391591" y="461022"/>
                  </a:lnTo>
                  <a:lnTo>
                    <a:pt x="392404" y="459981"/>
                  </a:lnTo>
                  <a:lnTo>
                    <a:pt x="392722" y="459155"/>
                  </a:lnTo>
                  <a:lnTo>
                    <a:pt x="393115" y="456844"/>
                  </a:lnTo>
                  <a:lnTo>
                    <a:pt x="393115" y="449834"/>
                  </a:lnTo>
                  <a:lnTo>
                    <a:pt x="392722" y="447763"/>
                  </a:lnTo>
                  <a:lnTo>
                    <a:pt x="392404" y="446963"/>
                  </a:lnTo>
                  <a:lnTo>
                    <a:pt x="391591" y="445757"/>
                  </a:lnTo>
                  <a:lnTo>
                    <a:pt x="390994" y="445465"/>
                  </a:lnTo>
                  <a:lnTo>
                    <a:pt x="322554" y="445465"/>
                  </a:lnTo>
                  <a:lnTo>
                    <a:pt x="294436" y="471678"/>
                  </a:lnTo>
                  <a:lnTo>
                    <a:pt x="293700" y="477786"/>
                  </a:lnTo>
                  <a:lnTo>
                    <a:pt x="293700" y="488861"/>
                  </a:lnTo>
                  <a:lnTo>
                    <a:pt x="308622" y="522871"/>
                  </a:lnTo>
                  <a:lnTo>
                    <a:pt x="311327" y="522871"/>
                  </a:lnTo>
                  <a:lnTo>
                    <a:pt x="314388" y="513308"/>
                  </a:lnTo>
                  <a:lnTo>
                    <a:pt x="313296" y="511048"/>
                  </a:lnTo>
                  <a:lnTo>
                    <a:pt x="310921" y="505625"/>
                  </a:lnTo>
                  <a:lnTo>
                    <a:pt x="309829" y="502462"/>
                  </a:lnTo>
                  <a:lnTo>
                    <a:pt x="307848" y="495274"/>
                  </a:lnTo>
                  <a:lnTo>
                    <a:pt x="307365" y="491210"/>
                  </a:lnTo>
                  <a:lnTo>
                    <a:pt x="307365" y="482434"/>
                  </a:lnTo>
                  <a:lnTo>
                    <a:pt x="325450" y="463727"/>
                  </a:lnTo>
                  <a:lnTo>
                    <a:pt x="336118" y="463727"/>
                  </a:lnTo>
                  <a:lnTo>
                    <a:pt x="336118" y="485343"/>
                  </a:lnTo>
                  <a:lnTo>
                    <a:pt x="336753" y="492353"/>
                  </a:lnTo>
                  <a:lnTo>
                    <a:pt x="356971" y="526630"/>
                  </a:lnTo>
                  <a:lnTo>
                    <a:pt x="361442" y="527761"/>
                  </a:lnTo>
                  <a:lnTo>
                    <a:pt x="371017" y="527761"/>
                  </a:lnTo>
                  <a:lnTo>
                    <a:pt x="392188" y="508939"/>
                  </a:lnTo>
                  <a:lnTo>
                    <a:pt x="393941" y="503072"/>
                  </a:lnTo>
                  <a:lnTo>
                    <a:pt x="394487" y="498856"/>
                  </a:lnTo>
                  <a:lnTo>
                    <a:pt x="394563" y="486994"/>
                  </a:lnTo>
                  <a:close/>
                </a:path>
                <a:path w="394969" h="842645">
                  <a:moveTo>
                    <a:pt x="394563" y="352983"/>
                  </a:moveTo>
                  <a:lnTo>
                    <a:pt x="393369" y="346849"/>
                  </a:lnTo>
                  <a:lnTo>
                    <a:pt x="388607" y="336169"/>
                  </a:lnTo>
                  <a:lnTo>
                    <a:pt x="388353" y="335838"/>
                  </a:lnTo>
                  <a:lnTo>
                    <a:pt x="385165" y="331647"/>
                  </a:lnTo>
                  <a:lnTo>
                    <a:pt x="380072" y="327482"/>
                  </a:lnTo>
                  <a:lnTo>
                    <a:pt x="380072" y="356958"/>
                  </a:lnTo>
                  <a:lnTo>
                    <a:pt x="380072" y="366610"/>
                  </a:lnTo>
                  <a:lnTo>
                    <a:pt x="378574" y="371462"/>
                  </a:lnTo>
                  <a:lnTo>
                    <a:pt x="372668" y="380682"/>
                  </a:lnTo>
                  <a:lnTo>
                    <a:pt x="368376" y="385533"/>
                  </a:lnTo>
                  <a:lnTo>
                    <a:pt x="362737" y="390613"/>
                  </a:lnTo>
                  <a:lnTo>
                    <a:pt x="326123" y="390613"/>
                  </a:lnTo>
                  <a:lnTo>
                    <a:pt x="308178" y="363207"/>
                  </a:lnTo>
                  <a:lnTo>
                    <a:pt x="308178" y="356031"/>
                  </a:lnTo>
                  <a:lnTo>
                    <a:pt x="340194" y="335838"/>
                  </a:lnTo>
                  <a:lnTo>
                    <a:pt x="349173" y="335838"/>
                  </a:lnTo>
                  <a:lnTo>
                    <a:pt x="380072" y="356958"/>
                  </a:lnTo>
                  <a:lnTo>
                    <a:pt x="380072" y="327482"/>
                  </a:lnTo>
                  <a:lnTo>
                    <a:pt x="376199" y="324307"/>
                  </a:lnTo>
                  <a:lnTo>
                    <a:pt x="370776" y="321525"/>
                  </a:lnTo>
                  <a:lnTo>
                    <a:pt x="358051" y="317728"/>
                  </a:lnTo>
                  <a:lnTo>
                    <a:pt x="350913" y="316776"/>
                  </a:lnTo>
                  <a:lnTo>
                    <a:pt x="336296" y="316776"/>
                  </a:lnTo>
                  <a:lnTo>
                    <a:pt x="300329" y="333514"/>
                  </a:lnTo>
                  <a:lnTo>
                    <a:pt x="293700" y="350037"/>
                  </a:lnTo>
                  <a:lnTo>
                    <a:pt x="293700" y="360299"/>
                  </a:lnTo>
                  <a:lnTo>
                    <a:pt x="308787" y="390613"/>
                  </a:lnTo>
                  <a:lnTo>
                    <a:pt x="253276" y="390613"/>
                  </a:lnTo>
                  <a:lnTo>
                    <a:pt x="250596" y="402463"/>
                  </a:lnTo>
                  <a:lnTo>
                    <a:pt x="250685" y="403720"/>
                  </a:lnTo>
                  <a:lnTo>
                    <a:pt x="253276" y="409016"/>
                  </a:lnTo>
                  <a:lnTo>
                    <a:pt x="390613" y="409016"/>
                  </a:lnTo>
                  <a:lnTo>
                    <a:pt x="393166" y="403720"/>
                  </a:lnTo>
                  <a:lnTo>
                    <a:pt x="393141" y="398018"/>
                  </a:lnTo>
                  <a:lnTo>
                    <a:pt x="378853" y="392734"/>
                  </a:lnTo>
                  <a:lnTo>
                    <a:pt x="381635" y="389851"/>
                  </a:lnTo>
                  <a:lnTo>
                    <a:pt x="394550" y="363207"/>
                  </a:lnTo>
                  <a:lnTo>
                    <a:pt x="394563" y="352983"/>
                  </a:lnTo>
                  <a:close/>
                </a:path>
                <a:path w="394969" h="842645">
                  <a:moveTo>
                    <a:pt x="394563" y="250609"/>
                  </a:moveTo>
                  <a:lnTo>
                    <a:pt x="393369" y="244932"/>
                  </a:lnTo>
                  <a:lnTo>
                    <a:pt x="388607" y="234149"/>
                  </a:lnTo>
                  <a:lnTo>
                    <a:pt x="385267" y="229273"/>
                  </a:lnTo>
                  <a:lnTo>
                    <a:pt x="383374" y="227342"/>
                  </a:lnTo>
                  <a:lnTo>
                    <a:pt x="381406" y="225323"/>
                  </a:lnTo>
                  <a:lnTo>
                    <a:pt x="381406" y="248907"/>
                  </a:lnTo>
                  <a:lnTo>
                    <a:pt x="381330" y="259892"/>
                  </a:lnTo>
                  <a:lnTo>
                    <a:pt x="379984" y="264299"/>
                  </a:lnTo>
                  <a:lnTo>
                    <a:pt x="374345" y="270903"/>
                  </a:lnTo>
                  <a:lnTo>
                    <a:pt x="370560" y="272542"/>
                  </a:lnTo>
                  <a:lnTo>
                    <a:pt x="363004" y="272542"/>
                  </a:lnTo>
                  <a:lnTo>
                    <a:pt x="360540" y="271983"/>
                  </a:lnTo>
                  <a:lnTo>
                    <a:pt x="358406" y="270827"/>
                  </a:lnTo>
                  <a:lnTo>
                    <a:pt x="356260" y="269684"/>
                  </a:lnTo>
                  <a:lnTo>
                    <a:pt x="348259" y="227342"/>
                  </a:lnTo>
                  <a:lnTo>
                    <a:pt x="367741" y="227342"/>
                  </a:lnTo>
                  <a:lnTo>
                    <a:pt x="372364" y="231863"/>
                  </a:lnTo>
                  <a:lnTo>
                    <a:pt x="375780" y="236194"/>
                  </a:lnTo>
                  <a:lnTo>
                    <a:pt x="380276" y="244424"/>
                  </a:lnTo>
                  <a:lnTo>
                    <a:pt x="381406" y="248907"/>
                  </a:lnTo>
                  <a:lnTo>
                    <a:pt x="381406" y="225323"/>
                  </a:lnTo>
                  <a:lnTo>
                    <a:pt x="380987" y="224891"/>
                  </a:lnTo>
                  <a:lnTo>
                    <a:pt x="390994" y="224891"/>
                  </a:lnTo>
                  <a:lnTo>
                    <a:pt x="391591" y="224624"/>
                  </a:lnTo>
                  <a:lnTo>
                    <a:pt x="392404" y="223596"/>
                  </a:lnTo>
                  <a:lnTo>
                    <a:pt x="392722" y="222758"/>
                  </a:lnTo>
                  <a:lnTo>
                    <a:pt x="393115" y="220459"/>
                  </a:lnTo>
                  <a:lnTo>
                    <a:pt x="393115" y="213448"/>
                  </a:lnTo>
                  <a:lnTo>
                    <a:pt x="392722" y="211378"/>
                  </a:lnTo>
                  <a:lnTo>
                    <a:pt x="392404" y="210566"/>
                  </a:lnTo>
                  <a:lnTo>
                    <a:pt x="391591" y="209359"/>
                  </a:lnTo>
                  <a:lnTo>
                    <a:pt x="390994" y="209080"/>
                  </a:lnTo>
                  <a:lnTo>
                    <a:pt x="322554" y="209080"/>
                  </a:lnTo>
                  <a:lnTo>
                    <a:pt x="294436" y="235280"/>
                  </a:lnTo>
                  <a:lnTo>
                    <a:pt x="293700" y="241401"/>
                  </a:lnTo>
                  <a:lnTo>
                    <a:pt x="293700" y="252476"/>
                  </a:lnTo>
                  <a:lnTo>
                    <a:pt x="308622" y="286486"/>
                  </a:lnTo>
                  <a:lnTo>
                    <a:pt x="311327" y="286486"/>
                  </a:lnTo>
                  <a:lnTo>
                    <a:pt x="314388" y="276923"/>
                  </a:lnTo>
                  <a:lnTo>
                    <a:pt x="313296" y="274662"/>
                  </a:lnTo>
                  <a:lnTo>
                    <a:pt x="310921" y="269227"/>
                  </a:lnTo>
                  <a:lnTo>
                    <a:pt x="309829" y="266077"/>
                  </a:lnTo>
                  <a:lnTo>
                    <a:pt x="307848" y="258876"/>
                  </a:lnTo>
                  <a:lnTo>
                    <a:pt x="307365" y="254812"/>
                  </a:lnTo>
                  <a:lnTo>
                    <a:pt x="307365" y="246049"/>
                  </a:lnTo>
                  <a:lnTo>
                    <a:pt x="325450" y="227342"/>
                  </a:lnTo>
                  <a:lnTo>
                    <a:pt x="336118" y="227342"/>
                  </a:lnTo>
                  <a:lnTo>
                    <a:pt x="336118" y="248945"/>
                  </a:lnTo>
                  <a:lnTo>
                    <a:pt x="336753" y="255955"/>
                  </a:lnTo>
                  <a:lnTo>
                    <a:pt x="356971" y="290233"/>
                  </a:lnTo>
                  <a:lnTo>
                    <a:pt x="361442" y="291376"/>
                  </a:lnTo>
                  <a:lnTo>
                    <a:pt x="371017" y="291376"/>
                  </a:lnTo>
                  <a:lnTo>
                    <a:pt x="392188" y="272542"/>
                  </a:lnTo>
                  <a:lnTo>
                    <a:pt x="393941" y="266674"/>
                  </a:lnTo>
                  <a:lnTo>
                    <a:pt x="394487" y="262470"/>
                  </a:lnTo>
                  <a:lnTo>
                    <a:pt x="394563" y="250609"/>
                  </a:lnTo>
                  <a:close/>
                </a:path>
                <a:path w="394969" h="842645">
                  <a:moveTo>
                    <a:pt x="394563" y="50317"/>
                  </a:moveTo>
                  <a:lnTo>
                    <a:pt x="389737" y="11798"/>
                  </a:lnTo>
                  <a:lnTo>
                    <a:pt x="381368" y="4229"/>
                  </a:lnTo>
                  <a:lnTo>
                    <a:pt x="379247" y="4229"/>
                  </a:lnTo>
                  <a:lnTo>
                    <a:pt x="373951" y="8140"/>
                  </a:lnTo>
                  <a:lnTo>
                    <a:pt x="374307" y="9448"/>
                  </a:lnTo>
                  <a:lnTo>
                    <a:pt x="375742" y="12979"/>
                  </a:lnTo>
                  <a:lnTo>
                    <a:pt x="376542" y="15189"/>
                  </a:lnTo>
                  <a:lnTo>
                    <a:pt x="378345" y="20777"/>
                  </a:lnTo>
                  <a:lnTo>
                    <a:pt x="379107" y="23888"/>
                  </a:lnTo>
                  <a:lnTo>
                    <a:pt x="380530" y="31343"/>
                  </a:lnTo>
                  <a:lnTo>
                    <a:pt x="380885" y="35598"/>
                  </a:lnTo>
                  <a:lnTo>
                    <a:pt x="380885" y="46405"/>
                  </a:lnTo>
                  <a:lnTo>
                    <a:pt x="352640" y="73152"/>
                  </a:lnTo>
                  <a:lnTo>
                    <a:pt x="347548" y="73152"/>
                  </a:lnTo>
                  <a:lnTo>
                    <a:pt x="347548" y="18237"/>
                  </a:lnTo>
                  <a:lnTo>
                    <a:pt x="347421" y="4914"/>
                  </a:lnTo>
                  <a:lnTo>
                    <a:pt x="346989" y="3619"/>
                  </a:lnTo>
                  <a:lnTo>
                    <a:pt x="344728" y="723"/>
                  </a:lnTo>
                  <a:lnTo>
                    <a:pt x="342849" y="0"/>
                  </a:lnTo>
                  <a:lnTo>
                    <a:pt x="335203" y="0"/>
                  </a:lnTo>
                  <a:lnTo>
                    <a:pt x="335203" y="18465"/>
                  </a:lnTo>
                  <a:lnTo>
                    <a:pt x="335203" y="73152"/>
                  </a:lnTo>
                  <a:lnTo>
                    <a:pt x="315429" y="65646"/>
                  </a:lnTo>
                  <a:lnTo>
                    <a:pt x="312839" y="63347"/>
                  </a:lnTo>
                  <a:lnTo>
                    <a:pt x="310769" y="60464"/>
                  </a:lnTo>
                  <a:lnTo>
                    <a:pt x="307632" y="53581"/>
                  </a:lnTo>
                  <a:lnTo>
                    <a:pt x="306844" y="49593"/>
                  </a:lnTo>
                  <a:lnTo>
                    <a:pt x="306844" y="36131"/>
                  </a:lnTo>
                  <a:lnTo>
                    <a:pt x="309372" y="29438"/>
                  </a:lnTo>
                  <a:lnTo>
                    <a:pt x="319443" y="20396"/>
                  </a:lnTo>
                  <a:lnTo>
                    <a:pt x="326364" y="18237"/>
                  </a:lnTo>
                  <a:lnTo>
                    <a:pt x="335203" y="18465"/>
                  </a:lnTo>
                  <a:lnTo>
                    <a:pt x="335203" y="0"/>
                  </a:lnTo>
                  <a:lnTo>
                    <a:pt x="331152" y="0"/>
                  </a:lnTo>
                  <a:lnTo>
                    <a:pt x="325539" y="825"/>
                  </a:lnTo>
                  <a:lnTo>
                    <a:pt x="294855" y="29527"/>
                  </a:lnTo>
                  <a:lnTo>
                    <a:pt x="293725" y="51523"/>
                  </a:lnTo>
                  <a:lnTo>
                    <a:pt x="294881" y="58077"/>
                  </a:lnTo>
                  <a:lnTo>
                    <a:pt x="329603" y="91084"/>
                  </a:lnTo>
                  <a:lnTo>
                    <a:pt x="336715" y="92202"/>
                  </a:lnTo>
                  <a:lnTo>
                    <a:pt x="352869" y="92202"/>
                  </a:lnTo>
                  <a:lnTo>
                    <a:pt x="387362" y="73152"/>
                  </a:lnTo>
                  <a:lnTo>
                    <a:pt x="389267" y="69951"/>
                  </a:lnTo>
                  <a:lnTo>
                    <a:pt x="393496" y="57556"/>
                  </a:lnTo>
                  <a:lnTo>
                    <a:pt x="394563" y="503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178" y="5234063"/>
              <a:ext cx="464490" cy="3690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20969" y="5329572"/>
              <a:ext cx="464820" cy="287655"/>
            </a:xfrm>
            <a:custGeom>
              <a:avLst/>
              <a:gdLst/>
              <a:ahLst/>
              <a:cxnLst/>
              <a:rect l="l" t="t" r="r" b="b"/>
              <a:pathLst>
                <a:path w="464820" h="287654">
                  <a:moveTo>
                    <a:pt x="464574" y="0"/>
                  </a:moveTo>
                  <a:lnTo>
                    <a:pt x="0" y="0"/>
                  </a:lnTo>
                  <a:lnTo>
                    <a:pt x="0" y="287545"/>
                  </a:lnTo>
                  <a:lnTo>
                    <a:pt x="464574" y="287545"/>
                  </a:lnTo>
                  <a:lnTo>
                    <a:pt x="464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0969" y="5329552"/>
              <a:ext cx="464820" cy="287655"/>
            </a:xfrm>
            <a:custGeom>
              <a:avLst/>
              <a:gdLst/>
              <a:ahLst/>
              <a:cxnLst/>
              <a:rect l="l" t="t" r="r" b="b"/>
              <a:pathLst>
                <a:path w="464820" h="287654">
                  <a:moveTo>
                    <a:pt x="0" y="0"/>
                  </a:moveTo>
                  <a:lnTo>
                    <a:pt x="0" y="287565"/>
                  </a:lnTo>
                  <a:lnTo>
                    <a:pt x="464699" y="287565"/>
                  </a:lnTo>
                  <a:lnTo>
                    <a:pt x="464699" y="393"/>
                  </a:lnTo>
                  <a:lnTo>
                    <a:pt x="0" y="0"/>
                  </a:lnTo>
                  <a:close/>
                </a:path>
              </a:pathLst>
            </a:custGeom>
            <a:ln w="12478">
              <a:solidFill>
                <a:srgbClr val="A47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2222" y="5337100"/>
              <a:ext cx="454110" cy="2761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20969" y="5234063"/>
              <a:ext cx="464820" cy="383540"/>
            </a:xfrm>
            <a:custGeom>
              <a:avLst/>
              <a:gdLst/>
              <a:ahLst/>
              <a:cxnLst/>
              <a:rect l="l" t="t" r="r" b="b"/>
              <a:pathLst>
                <a:path w="464820" h="383539">
                  <a:moveTo>
                    <a:pt x="464490" y="70916"/>
                  </a:moveTo>
                  <a:lnTo>
                    <a:pt x="461707" y="61708"/>
                  </a:lnTo>
                  <a:lnTo>
                    <a:pt x="456006" y="54328"/>
                  </a:lnTo>
                  <a:lnTo>
                    <a:pt x="448072" y="49420"/>
                  </a:lnTo>
                  <a:lnTo>
                    <a:pt x="438592" y="47630"/>
                  </a:lnTo>
                  <a:lnTo>
                    <a:pt x="195069" y="47630"/>
                  </a:lnTo>
                  <a:lnTo>
                    <a:pt x="192834" y="41351"/>
                  </a:lnTo>
                  <a:lnTo>
                    <a:pt x="190500" y="35113"/>
                  </a:lnTo>
                  <a:lnTo>
                    <a:pt x="188049" y="28918"/>
                  </a:lnTo>
                  <a:lnTo>
                    <a:pt x="185462" y="22768"/>
                  </a:lnTo>
                  <a:lnTo>
                    <a:pt x="182489" y="15212"/>
                  </a:lnTo>
                  <a:lnTo>
                    <a:pt x="177812" y="8716"/>
                  </a:lnTo>
                  <a:lnTo>
                    <a:pt x="171687" y="3554"/>
                  </a:lnTo>
                  <a:lnTo>
                    <a:pt x="164367" y="0"/>
                  </a:lnTo>
                  <a:lnTo>
                    <a:pt x="36758" y="0"/>
                  </a:lnTo>
                  <a:lnTo>
                    <a:pt x="9855" y="30285"/>
                  </a:lnTo>
                  <a:lnTo>
                    <a:pt x="208" y="73612"/>
                  </a:lnTo>
                  <a:lnTo>
                    <a:pt x="208" y="86551"/>
                  </a:lnTo>
                  <a:lnTo>
                    <a:pt x="0" y="86551"/>
                  </a:lnTo>
                  <a:lnTo>
                    <a:pt x="0" y="383033"/>
                  </a:lnTo>
                  <a:lnTo>
                    <a:pt x="464699" y="383033"/>
                  </a:lnTo>
                  <a:lnTo>
                    <a:pt x="464699" y="345377"/>
                  </a:lnTo>
                  <a:lnTo>
                    <a:pt x="464699" y="345004"/>
                  </a:lnTo>
                  <a:lnTo>
                    <a:pt x="464699" y="344631"/>
                  </a:lnTo>
                  <a:lnTo>
                    <a:pt x="464699" y="344257"/>
                  </a:lnTo>
                  <a:lnTo>
                    <a:pt x="464490" y="70916"/>
                  </a:lnTo>
                  <a:close/>
                </a:path>
              </a:pathLst>
            </a:custGeom>
            <a:ln w="15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61863" y="5322232"/>
              <a:ext cx="464820" cy="383540"/>
            </a:xfrm>
            <a:custGeom>
              <a:avLst/>
              <a:gdLst/>
              <a:ahLst/>
              <a:cxnLst/>
              <a:rect l="l" t="t" r="r" b="b"/>
              <a:pathLst>
                <a:path w="464820" h="383539">
                  <a:moveTo>
                    <a:pt x="164159" y="0"/>
                  </a:moveTo>
                  <a:lnTo>
                    <a:pt x="36549" y="0"/>
                  </a:lnTo>
                  <a:lnTo>
                    <a:pt x="25578" y="8324"/>
                  </a:lnTo>
                  <a:lnTo>
                    <a:pt x="5430" y="43275"/>
                  </a:lnTo>
                  <a:lnTo>
                    <a:pt x="0" y="73612"/>
                  </a:lnTo>
                  <a:lnTo>
                    <a:pt x="0" y="383033"/>
                  </a:lnTo>
                  <a:lnTo>
                    <a:pt x="464490" y="383033"/>
                  </a:lnTo>
                  <a:lnTo>
                    <a:pt x="464699" y="344278"/>
                  </a:lnTo>
                  <a:lnTo>
                    <a:pt x="464281" y="70937"/>
                  </a:lnTo>
                  <a:lnTo>
                    <a:pt x="194860" y="47630"/>
                  </a:lnTo>
                  <a:lnTo>
                    <a:pt x="182456" y="15221"/>
                  </a:lnTo>
                  <a:lnTo>
                    <a:pt x="177708" y="8719"/>
                  </a:lnTo>
                  <a:lnTo>
                    <a:pt x="171511" y="3554"/>
                  </a:lnTo>
                  <a:lnTo>
                    <a:pt x="164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1863" y="5322232"/>
              <a:ext cx="464699" cy="3690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61863" y="5417721"/>
              <a:ext cx="464820" cy="287655"/>
            </a:xfrm>
            <a:custGeom>
              <a:avLst/>
              <a:gdLst/>
              <a:ahLst/>
              <a:cxnLst/>
              <a:rect l="l" t="t" r="r" b="b"/>
              <a:pathLst>
                <a:path w="464820" h="287654">
                  <a:moveTo>
                    <a:pt x="0" y="0"/>
                  </a:moveTo>
                  <a:lnTo>
                    <a:pt x="0" y="287565"/>
                  </a:lnTo>
                  <a:lnTo>
                    <a:pt x="464490" y="287565"/>
                  </a:lnTo>
                  <a:lnTo>
                    <a:pt x="464490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61863" y="5417721"/>
              <a:ext cx="464820" cy="287655"/>
            </a:xfrm>
            <a:custGeom>
              <a:avLst/>
              <a:gdLst/>
              <a:ahLst/>
              <a:cxnLst/>
              <a:rect l="l" t="t" r="r" b="b"/>
              <a:pathLst>
                <a:path w="464820" h="287654">
                  <a:moveTo>
                    <a:pt x="0" y="0"/>
                  </a:moveTo>
                  <a:lnTo>
                    <a:pt x="0" y="287565"/>
                  </a:lnTo>
                  <a:lnTo>
                    <a:pt x="464490" y="287565"/>
                  </a:lnTo>
                  <a:lnTo>
                    <a:pt x="464490" y="393"/>
                  </a:lnTo>
                  <a:lnTo>
                    <a:pt x="0" y="0"/>
                  </a:lnTo>
                  <a:close/>
                </a:path>
              </a:pathLst>
            </a:custGeom>
            <a:ln w="12478">
              <a:solidFill>
                <a:srgbClr val="A47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3116" y="5425269"/>
              <a:ext cx="454110" cy="2761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61863" y="5322232"/>
              <a:ext cx="464820" cy="383540"/>
            </a:xfrm>
            <a:custGeom>
              <a:avLst/>
              <a:gdLst/>
              <a:ahLst/>
              <a:cxnLst/>
              <a:rect l="l" t="t" r="r" b="b"/>
              <a:pathLst>
                <a:path w="464820" h="383539">
                  <a:moveTo>
                    <a:pt x="464281" y="70916"/>
                  </a:moveTo>
                  <a:lnTo>
                    <a:pt x="461586" y="61708"/>
                  </a:lnTo>
                  <a:lnTo>
                    <a:pt x="455875" y="54328"/>
                  </a:lnTo>
                  <a:lnTo>
                    <a:pt x="447893" y="49420"/>
                  </a:lnTo>
                  <a:lnTo>
                    <a:pt x="438384" y="47630"/>
                  </a:lnTo>
                  <a:lnTo>
                    <a:pt x="194860" y="47630"/>
                  </a:lnTo>
                  <a:lnTo>
                    <a:pt x="192628" y="41351"/>
                  </a:lnTo>
                  <a:lnTo>
                    <a:pt x="190318" y="35113"/>
                  </a:lnTo>
                  <a:lnTo>
                    <a:pt x="187929" y="28918"/>
                  </a:lnTo>
                  <a:lnTo>
                    <a:pt x="185462" y="22768"/>
                  </a:lnTo>
                  <a:lnTo>
                    <a:pt x="182456" y="15212"/>
                  </a:lnTo>
                  <a:lnTo>
                    <a:pt x="177708" y="8716"/>
                  </a:lnTo>
                  <a:lnTo>
                    <a:pt x="171511" y="3554"/>
                  </a:lnTo>
                  <a:lnTo>
                    <a:pt x="164159" y="0"/>
                  </a:lnTo>
                  <a:lnTo>
                    <a:pt x="36549" y="0"/>
                  </a:lnTo>
                  <a:lnTo>
                    <a:pt x="9822" y="30285"/>
                  </a:lnTo>
                  <a:lnTo>
                    <a:pt x="0" y="73612"/>
                  </a:lnTo>
                  <a:lnTo>
                    <a:pt x="0" y="86551"/>
                  </a:lnTo>
                  <a:lnTo>
                    <a:pt x="0" y="383033"/>
                  </a:lnTo>
                  <a:lnTo>
                    <a:pt x="464490" y="383033"/>
                  </a:lnTo>
                  <a:lnTo>
                    <a:pt x="464490" y="345377"/>
                  </a:lnTo>
                  <a:lnTo>
                    <a:pt x="464490" y="345004"/>
                  </a:lnTo>
                  <a:lnTo>
                    <a:pt x="464490" y="344631"/>
                  </a:lnTo>
                  <a:lnTo>
                    <a:pt x="464699" y="344257"/>
                  </a:lnTo>
                  <a:lnTo>
                    <a:pt x="464281" y="70916"/>
                  </a:lnTo>
                  <a:close/>
                </a:path>
              </a:pathLst>
            </a:custGeom>
            <a:ln w="15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3004" y="5450276"/>
              <a:ext cx="364679" cy="3620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87642" y="5513749"/>
              <a:ext cx="1826895" cy="264795"/>
            </a:xfrm>
            <a:custGeom>
              <a:avLst/>
              <a:gdLst/>
              <a:ahLst/>
              <a:cxnLst/>
              <a:rect l="l" t="t" r="r" b="b"/>
              <a:pathLst>
                <a:path w="1826895" h="264795">
                  <a:moveTo>
                    <a:pt x="1179606" y="117551"/>
                  </a:moveTo>
                  <a:lnTo>
                    <a:pt x="1826426" y="117551"/>
                  </a:lnTo>
                </a:path>
                <a:path w="1826895" h="264795">
                  <a:moveTo>
                    <a:pt x="0" y="0"/>
                  </a:moveTo>
                  <a:lnTo>
                    <a:pt x="715115" y="36453"/>
                  </a:lnTo>
                </a:path>
                <a:path w="1826895" h="264795">
                  <a:moveTo>
                    <a:pt x="1253" y="135177"/>
                  </a:moveTo>
                  <a:lnTo>
                    <a:pt x="740177" y="135177"/>
                  </a:lnTo>
                </a:path>
                <a:path w="1826895" h="264795">
                  <a:moveTo>
                    <a:pt x="0" y="264507"/>
                  </a:moveTo>
                  <a:lnTo>
                    <a:pt x="716159" y="235124"/>
                  </a:lnTo>
                </a:path>
              </a:pathLst>
            </a:custGeom>
            <a:ln w="20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2549" y="5439784"/>
              <a:ext cx="464820" cy="383540"/>
            </a:xfrm>
            <a:custGeom>
              <a:avLst/>
              <a:gdLst/>
              <a:ahLst/>
              <a:cxnLst/>
              <a:rect l="l" t="t" r="r" b="b"/>
              <a:pathLst>
                <a:path w="464820" h="383539">
                  <a:moveTo>
                    <a:pt x="164367" y="0"/>
                  </a:moveTo>
                  <a:lnTo>
                    <a:pt x="36758" y="0"/>
                  </a:lnTo>
                  <a:lnTo>
                    <a:pt x="25754" y="8327"/>
                  </a:lnTo>
                  <a:lnTo>
                    <a:pt x="5430" y="43275"/>
                  </a:lnTo>
                  <a:lnTo>
                    <a:pt x="0" y="383054"/>
                  </a:lnTo>
                  <a:lnTo>
                    <a:pt x="464699" y="383054"/>
                  </a:lnTo>
                  <a:lnTo>
                    <a:pt x="464490" y="70937"/>
                  </a:lnTo>
                  <a:lnTo>
                    <a:pt x="195069" y="47630"/>
                  </a:lnTo>
                  <a:lnTo>
                    <a:pt x="182489" y="15221"/>
                  </a:lnTo>
                  <a:lnTo>
                    <a:pt x="177812" y="8719"/>
                  </a:lnTo>
                  <a:lnTo>
                    <a:pt x="171687" y="3554"/>
                  </a:lnTo>
                  <a:lnTo>
                    <a:pt x="164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2757" y="5439784"/>
              <a:ext cx="464490" cy="3690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02549" y="5535273"/>
              <a:ext cx="464820" cy="287655"/>
            </a:xfrm>
            <a:custGeom>
              <a:avLst/>
              <a:gdLst/>
              <a:ahLst/>
              <a:cxnLst/>
              <a:rect l="l" t="t" r="r" b="b"/>
              <a:pathLst>
                <a:path w="464820" h="287654">
                  <a:moveTo>
                    <a:pt x="0" y="0"/>
                  </a:moveTo>
                  <a:lnTo>
                    <a:pt x="0" y="287565"/>
                  </a:lnTo>
                  <a:lnTo>
                    <a:pt x="464699" y="287565"/>
                  </a:lnTo>
                  <a:lnTo>
                    <a:pt x="464699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2549" y="5535273"/>
              <a:ext cx="464820" cy="287655"/>
            </a:xfrm>
            <a:custGeom>
              <a:avLst/>
              <a:gdLst/>
              <a:ahLst/>
              <a:cxnLst/>
              <a:rect l="l" t="t" r="r" b="b"/>
              <a:pathLst>
                <a:path w="464820" h="287654">
                  <a:moveTo>
                    <a:pt x="0" y="0"/>
                  </a:moveTo>
                  <a:lnTo>
                    <a:pt x="0" y="287565"/>
                  </a:lnTo>
                  <a:lnTo>
                    <a:pt x="464699" y="287565"/>
                  </a:lnTo>
                  <a:lnTo>
                    <a:pt x="464699" y="393"/>
                  </a:lnTo>
                  <a:lnTo>
                    <a:pt x="0" y="0"/>
                  </a:lnTo>
                  <a:close/>
                </a:path>
              </a:pathLst>
            </a:custGeom>
            <a:ln w="12478">
              <a:solidFill>
                <a:srgbClr val="A47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3802" y="5542841"/>
              <a:ext cx="454110" cy="2761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502549" y="5439784"/>
              <a:ext cx="464820" cy="383540"/>
            </a:xfrm>
            <a:custGeom>
              <a:avLst/>
              <a:gdLst/>
              <a:ahLst/>
              <a:cxnLst/>
              <a:rect l="l" t="t" r="r" b="b"/>
              <a:pathLst>
                <a:path w="464820" h="383539">
                  <a:moveTo>
                    <a:pt x="464490" y="70937"/>
                  </a:moveTo>
                  <a:lnTo>
                    <a:pt x="461707" y="61717"/>
                  </a:lnTo>
                  <a:lnTo>
                    <a:pt x="456006" y="54330"/>
                  </a:lnTo>
                  <a:lnTo>
                    <a:pt x="448072" y="49420"/>
                  </a:lnTo>
                  <a:lnTo>
                    <a:pt x="438592" y="47630"/>
                  </a:lnTo>
                  <a:lnTo>
                    <a:pt x="195069" y="47630"/>
                  </a:lnTo>
                  <a:lnTo>
                    <a:pt x="192834" y="41354"/>
                  </a:lnTo>
                  <a:lnTo>
                    <a:pt x="190500" y="35124"/>
                  </a:lnTo>
                  <a:lnTo>
                    <a:pt x="188049" y="28936"/>
                  </a:lnTo>
                  <a:lnTo>
                    <a:pt x="185462" y="22788"/>
                  </a:lnTo>
                  <a:lnTo>
                    <a:pt x="182489" y="15221"/>
                  </a:lnTo>
                  <a:lnTo>
                    <a:pt x="177812" y="8719"/>
                  </a:lnTo>
                  <a:lnTo>
                    <a:pt x="171687" y="3554"/>
                  </a:lnTo>
                  <a:lnTo>
                    <a:pt x="164367" y="0"/>
                  </a:lnTo>
                  <a:lnTo>
                    <a:pt x="36758" y="0"/>
                  </a:lnTo>
                  <a:lnTo>
                    <a:pt x="9855" y="30285"/>
                  </a:lnTo>
                  <a:lnTo>
                    <a:pt x="208" y="73633"/>
                  </a:lnTo>
                  <a:lnTo>
                    <a:pt x="208" y="86551"/>
                  </a:lnTo>
                  <a:lnTo>
                    <a:pt x="0" y="86551"/>
                  </a:lnTo>
                  <a:lnTo>
                    <a:pt x="0" y="383054"/>
                  </a:lnTo>
                  <a:lnTo>
                    <a:pt x="464699" y="383054"/>
                  </a:lnTo>
                  <a:lnTo>
                    <a:pt x="464699" y="345398"/>
                  </a:lnTo>
                  <a:lnTo>
                    <a:pt x="464699" y="345025"/>
                  </a:lnTo>
                  <a:lnTo>
                    <a:pt x="464699" y="344651"/>
                  </a:lnTo>
                  <a:lnTo>
                    <a:pt x="464699" y="344278"/>
                  </a:lnTo>
                  <a:lnTo>
                    <a:pt x="464490" y="70937"/>
                  </a:lnTo>
                  <a:close/>
                </a:path>
              </a:pathLst>
            </a:custGeom>
            <a:ln w="155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4069" y="5337411"/>
            <a:ext cx="195487" cy="23512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845518" y="5333046"/>
            <a:ext cx="3077210" cy="577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25" dirty="0">
                <a:latin typeface="Calibri"/>
                <a:cs typeface="Calibri"/>
              </a:rPr>
              <a:t>Consistency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Level: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b="1" spc="25" dirty="0">
                <a:latin typeface="Calibri"/>
                <a:cs typeface="Calibri"/>
              </a:rPr>
              <a:t>N,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20" dirty="0">
                <a:latin typeface="Calibri"/>
                <a:cs typeface="Calibri"/>
              </a:rPr>
              <a:t>R,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30" dirty="0">
                <a:latin typeface="Calibri"/>
                <a:cs typeface="Calibri"/>
              </a:rPr>
              <a:t>W,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DW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50" spc="25" dirty="0">
                <a:latin typeface="Calibri"/>
                <a:cs typeface="Calibri"/>
              </a:rPr>
              <a:t>Storage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Backend: Bit-Cask, </a:t>
            </a:r>
            <a:r>
              <a:rPr sz="1250" spc="30" dirty="0">
                <a:latin typeface="Calibri"/>
                <a:cs typeface="Calibri"/>
              </a:rPr>
              <a:t>Memory,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LevelDB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14069" y="5690087"/>
            <a:ext cx="195487" cy="23512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436800" y="5919873"/>
            <a:ext cx="61087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15" dirty="0">
                <a:latin typeface="Calibri"/>
                <a:cs typeface="Calibri"/>
              </a:rPr>
              <a:t>B</a:t>
            </a:r>
            <a:r>
              <a:rPr sz="1650" spc="15" dirty="0">
                <a:latin typeface="Calibri"/>
                <a:cs typeface="Calibri"/>
              </a:rPr>
              <a:t>u</a:t>
            </a:r>
            <a:r>
              <a:rPr sz="1650" spc="-15" dirty="0">
                <a:latin typeface="Calibri"/>
                <a:cs typeface="Calibri"/>
              </a:rPr>
              <a:t>c</a:t>
            </a:r>
            <a:r>
              <a:rPr sz="1650" spc="-65" dirty="0">
                <a:latin typeface="Calibri"/>
                <a:cs typeface="Calibri"/>
              </a:rPr>
              <a:t>k</a:t>
            </a:r>
            <a:r>
              <a:rPr sz="1650" spc="60" dirty="0">
                <a:latin typeface="Calibri"/>
                <a:cs typeface="Calibri"/>
              </a:rPr>
              <a:t>e</a:t>
            </a:r>
            <a:r>
              <a:rPr sz="1650" spc="10" dirty="0">
                <a:latin typeface="Calibri"/>
                <a:cs typeface="Calibri"/>
              </a:rPr>
              <a:t>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01225" y="5921428"/>
            <a:ext cx="122936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dirty="0">
                <a:latin typeface="Calibri"/>
                <a:cs typeface="Calibri"/>
              </a:rPr>
              <a:t>Data:</a:t>
            </a:r>
            <a:r>
              <a:rPr sz="1650" spc="-90" dirty="0">
                <a:latin typeface="Calibri"/>
                <a:cs typeface="Calibri"/>
              </a:rPr>
              <a:t> </a:t>
            </a:r>
            <a:r>
              <a:rPr sz="1650" spc="-5" dirty="0">
                <a:latin typeface="Calibri"/>
                <a:cs typeface="Calibri"/>
              </a:rPr>
              <a:t>KV-Pairs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51873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Implemented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as </a:t>
            </a:r>
            <a:r>
              <a:rPr sz="2700" i="1" spc="-15" dirty="0">
                <a:latin typeface="Calibri Light"/>
                <a:cs typeface="Calibri Light"/>
              </a:rPr>
              <a:t>state-based</a:t>
            </a:r>
            <a:r>
              <a:rPr sz="2700" i="1" spc="-25" dirty="0">
                <a:latin typeface="Calibri Light"/>
                <a:cs typeface="Calibri Light"/>
              </a:rPr>
              <a:t> </a:t>
            </a:r>
            <a:r>
              <a:rPr sz="2700" i="1" spc="-45" dirty="0">
                <a:latin typeface="Calibri Light"/>
                <a:cs typeface="Calibri Light"/>
              </a:rPr>
              <a:t>CRDTs</a:t>
            </a:r>
            <a:r>
              <a:rPr sz="2700" spc="-45" dirty="0">
                <a:latin typeface="Calibri Light"/>
                <a:cs typeface="Calibri Light"/>
              </a:rPr>
              <a:t>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2264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0" dirty="0"/>
              <a:t>Riak</a:t>
            </a:r>
            <a:r>
              <a:rPr sz="4100" spc="-110" dirty="0"/>
              <a:t> </a:t>
            </a:r>
            <a:r>
              <a:rPr sz="4100" spc="-45" dirty="0"/>
              <a:t>Data</a:t>
            </a:r>
            <a:r>
              <a:rPr sz="4100" spc="-110" dirty="0"/>
              <a:t> </a:t>
            </a:r>
            <a:r>
              <a:rPr sz="4100" spc="-70" dirty="0"/>
              <a:t>Types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88" y="2097020"/>
            <a:ext cx="7293882" cy="393040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4829" y="2107996"/>
          <a:ext cx="7200900" cy="3841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6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Type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Convergence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rule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56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Flags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enable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wins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over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disable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Registers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2292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chronologically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recent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value wins,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based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timestamps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Counters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4222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Implemented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 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PN-Counter,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increments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decrements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eventually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applied.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3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Sets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249554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If 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element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concurrently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added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removed,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0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Maps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59118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If 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field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concurrently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added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updated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removed,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add/update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9525">
                      <a:solidFill>
                        <a:srgbClr val="D2DFEE"/>
                      </a:solidFill>
                      <a:prstDash val="solid"/>
                    </a:lnL>
                    <a:lnR w="9525">
                      <a:solidFill>
                        <a:srgbClr val="D2DFEE"/>
                      </a:solidFill>
                      <a:prstDash val="solid"/>
                    </a:lnR>
                    <a:lnT w="9525">
                      <a:solidFill>
                        <a:srgbClr val="D2DFEE"/>
                      </a:solidFill>
                      <a:prstDash val="solid"/>
                    </a:lnT>
                    <a:lnB w="9525">
                      <a:solidFill>
                        <a:srgbClr val="D2DFE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122926" y="6311644"/>
            <a:ext cx="3842385" cy="429895"/>
          </a:xfrm>
          <a:custGeom>
            <a:avLst/>
            <a:gdLst/>
            <a:ahLst/>
            <a:cxnLst/>
            <a:rect l="l" t="t" r="r" b="b"/>
            <a:pathLst>
              <a:path w="3842384" h="429895">
                <a:moveTo>
                  <a:pt x="3842004" y="0"/>
                </a:moveTo>
                <a:lnTo>
                  <a:pt x="0" y="0"/>
                </a:lnTo>
                <a:lnTo>
                  <a:pt x="0" y="429768"/>
                </a:lnTo>
                <a:lnTo>
                  <a:pt x="3842004" y="429768"/>
                </a:lnTo>
                <a:lnTo>
                  <a:pt x="384200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2926" y="6311644"/>
            <a:ext cx="3842385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969"/>
              </a:spcBef>
            </a:pPr>
            <a:r>
              <a:rPr sz="1100" spc="-5" dirty="0">
                <a:latin typeface="Calibri Light"/>
                <a:cs typeface="Calibri Light"/>
                <a:hlinkClick r:id="rId3"/>
              </a:rPr>
              <a:t>http://docs.basho.com/riak/kv/2.1.4/learn/concepts/crdts/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6359" y="6429755"/>
            <a:ext cx="219456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12217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Ho</a:t>
            </a:r>
            <a:r>
              <a:rPr sz="2700" spc="-10" dirty="0">
                <a:latin typeface="Calibri Light"/>
                <a:cs typeface="Calibri Light"/>
              </a:rPr>
              <a:t>o</a:t>
            </a:r>
            <a:r>
              <a:rPr sz="2700" spc="-30" dirty="0">
                <a:latin typeface="Calibri Light"/>
                <a:cs typeface="Calibri Light"/>
              </a:rPr>
              <a:t>k</a:t>
            </a:r>
            <a:r>
              <a:rPr sz="2700" dirty="0">
                <a:latin typeface="Calibri Light"/>
                <a:cs typeface="Calibri Light"/>
              </a:rPr>
              <a:t>s: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444620"/>
            <a:ext cx="19450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Riak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Search: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25627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Hooks</a:t>
            </a:r>
            <a:r>
              <a:rPr sz="4100" spc="-114" dirty="0"/>
              <a:t> </a:t>
            </a:r>
            <a:r>
              <a:rPr sz="4100" dirty="0"/>
              <a:t>&amp;</a:t>
            </a:r>
            <a:r>
              <a:rPr sz="4100" spc="-90" dirty="0"/>
              <a:t> </a:t>
            </a:r>
            <a:r>
              <a:rPr sz="4100" spc="-35" dirty="0"/>
              <a:t>Search</a:t>
            </a:r>
            <a:endParaRPr sz="4100"/>
          </a:p>
        </p:txBody>
      </p:sp>
      <p:grpSp>
        <p:nvGrpSpPr>
          <p:cNvPr id="5" name="object 5"/>
          <p:cNvGrpSpPr/>
          <p:nvPr/>
        </p:nvGrpSpPr>
        <p:grpSpPr>
          <a:xfrm>
            <a:off x="1691639" y="2289619"/>
            <a:ext cx="5891530" cy="708660"/>
            <a:chOff x="1691639" y="2289619"/>
            <a:chExt cx="5891530" cy="708660"/>
          </a:xfrm>
        </p:grpSpPr>
        <p:sp>
          <p:nvSpPr>
            <p:cNvPr id="6" name="object 6"/>
            <p:cNvSpPr/>
            <p:nvPr/>
          </p:nvSpPr>
          <p:spPr>
            <a:xfrm>
              <a:off x="1691639" y="2418588"/>
              <a:ext cx="5184775" cy="76200"/>
            </a:xfrm>
            <a:custGeom>
              <a:avLst/>
              <a:gdLst/>
              <a:ahLst/>
              <a:cxnLst/>
              <a:rect l="l" t="t" r="r" b="b"/>
              <a:pathLst>
                <a:path w="5184775" h="76200">
                  <a:moveTo>
                    <a:pt x="5108320" y="0"/>
                  </a:moveTo>
                  <a:lnTo>
                    <a:pt x="5108320" y="76200"/>
                  </a:lnTo>
                  <a:lnTo>
                    <a:pt x="5169280" y="45720"/>
                  </a:lnTo>
                  <a:lnTo>
                    <a:pt x="5121148" y="45720"/>
                  </a:lnTo>
                  <a:lnTo>
                    <a:pt x="5121148" y="30479"/>
                  </a:lnTo>
                  <a:lnTo>
                    <a:pt x="5169280" y="30479"/>
                  </a:lnTo>
                  <a:lnTo>
                    <a:pt x="5108320" y="0"/>
                  </a:lnTo>
                  <a:close/>
                </a:path>
                <a:path w="5184775" h="76200">
                  <a:moveTo>
                    <a:pt x="5108320" y="30479"/>
                  </a:moveTo>
                  <a:lnTo>
                    <a:pt x="0" y="30479"/>
                  </a:lnTo>
                  <a:lnTo>
                    <a:pt x="0" y="45720"/>
                  </a:lnTo>
                  <a:lnTo>
                    <a:pt x="5108320" y="45720"/>
                  </a:lnTo>
                  <a:lnTo>
                    <a:pt x="5108320" y="30479"/>
                  </a:lnTo>
                  <a:close/>
                </a:path>
                <a:path w="5184775" h="76200">
                  <a:moveTo>
                    <a:pt x="5169280" y="30479"/>
                  </a:moveTo>
                  <a:lnTo>
                    <a:pt x="5121148" y="30479"/>
                  </a:lnTo>
                  <a:lnTo>
                    <a:pt x="5121148" y="45720"/>
                  </a:lnTo>
                  <a:lnTo>
                    <a:pt x="5169280" y="45720"/>
                  </a:lnTo>
                  <a:lnTo>
                    <a:pt x="5184520" y="38100"/>
                  </a:lnTo>
                  <a:lnTo>
                    <a:pt x="516928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7503" y="2289619"/>
              <a:ext cx="695372" cy="7080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91639" y="2848356"/>
              <a:ext cx="5184775" cy="76200"/>
            </a:xfrm>
            <a:custGeom>
              <a:avLst/>
              <a:gdLst/>
              <a:ahLst/>
              <a:cxnLst/>
              <a:rect l="l" t="t" r="r" b="b"/>
              <a:pathLst>
                <a:path w="518477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5720"/>
                  </a:lnTo>
                  <a:lnTo>
                    <a:pt x="63500" y="45720"/>
                  </a:lnTo>
                  <a:lnTo>
                    <a:pt x="63500" y="30480"/>
                  </a:lnTo>
                  <a:lnTo>
                    <a:pt x="76200" y="30480"/>
                  </a:lnTo>
                  <a:lnTo>
                    <a:pt x="76200" y="0"/>
                  </a:lnTo>
                  <a:close/>
                </a:path>
                <a:path w="5184775" h="76200">
                  <a:moveTo>
                    <a:pt x="76200" y="30480"/>
                  </a:moveTo>
                  <a:lnTo>
                    <a:pt x="63500" y="30480"/>
                  </a:lnTo>
                  <a:lnTo>
                    <a:pt x="63500" y="45720"/>
                  </a:lnTo>
                  <a:lnTo>
                    <a:pt x="76200" y="45720"/>
                  </a:lnTo>
                  <a:lnTo>
                    <a:pt x="76200" y="30480"/>
                  </a:lnTo>
                  <a:close/>
                </a:path>
                <a:path w="5184775" h="76200">
                  <a:moveTo>
                    <a:pt x="5184520" y="30480"/>
                  </a:moveTo>
                  <a:lnTo>
                    <a:pt x="76200" y="30480"/>
                  </a:lnTo>
                  <a:lnTo>
                    <a:pt x="76200" y="45720"/>
                  </a:lnTo>
                  <a:lnTo>
                    <a:pt x="5184520" y="45720"/>
                  </a:lnTo>
                  <a:lnTo>
                    <a:pt x="5184520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60" y="2487168"/>
              <a:ext cx="359664" cy="35966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3467" y="2321909"/>
            <a:ext cx="517016" cy="63074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30932" y="2147773"/>
            <a:ext cx="19926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nsolas"/>
                <a:cs typeface="Consolas"/>
              </a:rPr>
              <a:t>Update/Delete/Create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8110" y="2908503"/>
            <a:ext cx="8121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onsolas"/>
                <a:cs typeface="Consolas"/>
              </a:rPr>
              <a:t>R</a:t>
            </a:r>
            <a:r>
              <a:rPr sz="1400" spc="5" dirty="0">
                <a:latin typeface="Consolas"/>
                <a:cs typeface="Consolas"/>
              </a:rPr>
              <a:t>e</a:t>
            </a:r>
            <a:r>
              <a:rPr sz="1400" spc="-10" dirty="0">
                <a:latin typeface="Consolas"/>
                <a:cs typeface="Consolas"/>
              </a:rPr>
              <a:t>s</a:t>
            </a:r>
            <a:r>
              <a:rPr sz="1400" spc="5" dirty="0">
                <a:latin typeface="Consolas"/>
                <a:cs typeface="Consolas"/>
              </a:rPr>
              <a:t>p</a:t>
            </a:r>
            <a:r>
              <a:rPr sz="1400" spc="-10" dirty="0">
                <a:latin typeface="Consolas"/>
                <a:cs typeface="Consolas"/>
              </a:rPr>
              <a:t>o</a:t>
            </a:r>
            <a:r>
              <a:rPr sz="1400" spc="5" dirty="0">
                <a:latin typeface="Consolas"/>
                <a:cs typeface="Consolas"/>
              </a:rPr>
              <a:t>ns</a:t>
            </a:r>
            <a:r>
              <a:rPr sz="1400" dirty="0">
                <a:latin typeface="Consolas"/>
                <a:cs typeface="Consolas"/>
              </a:rPr>
              <a:t>e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77946" y="1381434"/>
            <a:ext cx="1521460" cy="2276475"/>
            <a:chOff x="5477946" y="1381434"/>
            <a:chExt cx="1521460" cy="22764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946" y="1381434"/>
              <a:ext cx="609742" cy="6195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68162" y="1940813"/>
              <a:ext cx="1116330" cy="547370"/>
            </a:xfrm>
            <a:custGeom>
              <a:avLst/>
              <a:gdLst/>
              <a:ahLst/>
              <a:cxnLst/>
              <a:rect l="l" t="t" r="r" b="b"/>
              <a:pathLst>
                <a:path w="1116329" h="547369">
                  <a:moveTo>
                    <a:pt x="1116076" y="547243"/>
                  </a:moveTo>
                  <a:lnTo>
                    <a:pt x="0" y="0"/>
                  </a:lnTo>
                </a:path>
              </a:pathLst>
            </a:custGeom>
            <a:ln w="28955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946" y="3038022"/>
              <a:ext cx="609742" cy="6195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89345" y="1620138"/>
            <a:ext cx="203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JS/Erlang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Pre-Commit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9979" y="3214573"/>
            <a:ext cx="21139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JS/Erlang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Post-Commit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41314" y="2887217"/>
            <a:ext cx="936625" cy="307975"/>
          </a:xfrm>
          <a:custGeom>
            <a:avLst/>
            <a:gdLst/>
            <a:ahLst/>
            <a:cxnLst/>
            <a:rect l="l" t="t" r="r" b="b"/>
            <a:pathLst>
              <a:path w="936625" h="307975">
                <a:moveTo>
                  <a:pt x="0" y="307721"/>
                </a:moveTo>
                <a:lnTo>
                  <a:pt x="936116" y="0"/>
                </a:lnTo>
              </a:path>
            </a:pathLst>
          </a:custGeom>
          <a:ln w="28956">
            <a:solidFill>
              <a:srgbClr val="909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106796" y="4657344"/>
          <a:ext cx="3241040" cy="111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Term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Dokument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database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3,4,1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rabbit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5288153" y="4087876"/>
            <a:ext cx="956310" cy="626745"/>
          </a:xfrm>
          <a:custGeom>
            <a:avLst/>
            <a:gdLst/>
            <a:ahLst/>
            <a:cxnLst/>
            <a:rect l="l" t="t" r="r" b="b"/>
            <a:pathLst>
              <a:path w="956310" h="626745">
                <a:moveTo>
                  <a:pt x="896159" y="578464"/>
                </a:moveTo>
                <a:lnTo>
                  <a:pt x="874902" y="599821"/>
                </a:lnTo>
                <a:lnTo>
                  <a:pt x="955801" y="626618"/>
                </a:lnTo>
                <a:lnTo>
                  <a:pt x="942597" y="587375"/>
                </a:lnTo>
                <a:lnTo>
                  <a:pt x="905129" y="587375"/>
                </a:lnTo>
                <a:lnTo>
                  <a:pt x="896159" y="578464"/>
                </a:lnTo>
                <a:close/>
              </a:path>
              <a:path w="956310" h="626745">
                <a:moveTo>
                  <a:pt x="907361" y="567208"/>
                </a:moveTo>
                <a:lnTo>
                  <a:pt x="896159" y="578464"/>
                </a:lnTo>
                <a:lnTo>
                  <a:pt x="905129" y="587375"/>
                </a:lnTo>
                <a:lnTo>
                  <a:pt x="916432" y="576199"/>
                </a:lnTo>
                <a:lnTo>
                  <a:pt x="907361" y="567208"/>
                </a:lnTo>
                <a:close/>
              </a:path>
              <a:path w="956310" h="626745">
                <a:moveTo>
                  <a:pt x="928624" y="545846"/>
                </a:moveTo>
                <a:lnTo>
                  <a:pt x="907361" y="567208"/>
                </a:lnTo>
                <a:lnTo>
                  <a:pt x="916432" y="576199"/>
                </a:lnTo>
                <a:lnTo>
                  <a:pt x="905129" y="587375"/>
                </a:lnTo>
                <a:lnTo>
                  <a:pt x="942597" y="587375"/>
                </a:lnTo>
                <a:lnTo>
                  <a:pt x="928624" y="545846"/>
                </a:lnTo>
                <a:close/>
              </a:path>
              <a:path w="956310" h="626745">
                <a:moveTo>
                  <a:pt x="257962" y="15748"/>
                </a:moveTo>
                <a:lnTo>
                  <a:pt x="183769" y="15748"/>
                </a:lnTo>
                <a:lnTo>
                  <a:pt x="195072" y="16129"/>
                </a:lnTo>
                <a:lnTo>
                  <a:pt x="206883" y="17525"/>
                </a:lnTo>
                <a:lnTo>
                  <a:pt x="246634" y="28193"/>
                </a:lnTo>
                <a:lnTo>
                  <a:pt x="292988" y="49911"/>
                </a:lnTo>
                <a:lnTo>
                  <a:pt x="327151" y="70104"/>
                </a:lnTo>
                <a:lnTo>
                  <a:pt x="363855" y="94615"/>
                </a:lnTo>
                <a:lnTo>
                  <a:pt x="402717" y="123062"/>
                </a:lnTo>
                <a:lnTo>
                  <a:pt x="443738" y="155194"/>
                </a:lnTo>
                <a:lnTo>
                  <a:pt x="508508" y="209423"/>
                </a:lnTo>
                <a:lnTo>
                  <a:pt x="576707" y="270129"/>
                </a:lnTo>
                <a:lnTo>
                  <a:pt x="647954" y="336169"/>
                </a:lnTo>
                <a:lnTo>
                  <a:pt x="746379" y="430656"/>
                </a:lnTo>
                <a:lnTo>
                  <a:pt x="796671" y="479932"/>
                </a:lnTo>
                <a:lnTo>
                  <a:pt x="896159" y="578464"/>
                </a:lnTo>
                <a:lnTo>
                  <a:pt x="907361" y="567208"/>
                </a:lnTo>
                <a:lnTo>
                  <a:pt x="807720" y="468503"/>
                </a:lnTo>
                <a:lnTo>
                  <a:pt x="707644" y="371094"/>
                </a:lnTo>
                <a:lnTo>
                  <a:pt x="658749" y="324612"/>
                </a:lnTo>
                <a:lnTo>
                  <a:pt x="610870" y="279907"/>
                </a:lnTo>
                <a:lnTo>
                  <a:pt x="564134" y="237362"/>
                </a:lnTo>
                <a:lnTo>
                  <a:pt x="518795" y="197357"/>
                </a:lnTo>
                <a:lnTo>
                  <a:pt x="474980" y="160274"/>
                </a:lnTo>
                <a:lnTo>
                  <a:pt x="432688" y="126111"/>
                </a:lnTo>
                <a:lnTo>
                  <a:pt x="392302" y="95376"/>
                </a:lnTo>
                <a:lnTo>
                  <a:pt x="353949" y="68580"/>
                </a:lnTo>
                <a:lnTo>
                  <a:pt x="317626" y="45593"/>
                </a:lnTo>
                <a:lnTo>
                  <a:pt x="283463" y="27050"/>
                </a:lnTo>
                <a:lnTo>
                  <a:pt x="267335" y="19557"/>
                </a:lnTo>
                <a:lnTo>
                  <a:pt x="257962" y="15748"/>
                </a:lnTo>
                <a:close/>
              </a:path>
              <a:path w="956310" h="626745">
                <a:moveTo>
                  <a:pt x="182625" y="0"/>
                </a:moveTo>
                <a:lnTo>
                  <a:pt x="137413" y="9779"/>
                </a:lnTo>
                <a:lnTo>
                  <a:pt x="100584" y="34925"/>
                </a:lnTo>
                <a:lnTo>
                  <a:pt x="71500" y="71755"/>
                </a:lnTo>
                <a:lnTo>
                  <a:pt x="53467" y="105537"/>
                </a:lnTo>
                <a:lnTo>
                  <a:pt x="33274" y="156463"/>
                </a:lnTo>
                <a:lnTo>
                  <a:pt x="15875" y="212090"/>
                </a:lnTo>
                <a:lnTo>
                  <a:pt x="0" y="269875"/>
                </a:lnTo>
                <a:lnTo>
                  <a:pt x="15367" y="273938"/>
                </a:lnTo>
                <a:lnTo>
                  <a:pt x="23113" y="244856"/>
                </a:lnTo>
                <a:lnTo>
                  <a:pt x="31242" y="216281"/>
                </a:lnTo>
                <a:lnTo>
                  <a:pt x="48387" y="161417"/>
                </a:lnTo>
                <a:lnTo>
                  <a:pt x="68072" y="111760"/>
                </a:lnTo>
                <a:lnTo>
                  <a:pt x="91439" y="70357"/>
                </a:lnTo>
                <a:lnTo>
                  <a:pt x="119634" y="39243"/>
                </a:lnTo>
                <a:lnTo>
                  <a:pt x="153416" y="20574"/>
                </a:lnTo>
                <a:lnTo>
                  <a:pt x="183769" y="15748"/>
                </a:lnTo>
                <a:lnTo>
                  <a:pt x="257962" y="15748"/>
                </a:lnTo>
                <a:lnTo>
                  <a:pt x="251713" y="13207"/>
                </a:lnTo>
                <a:lnTo>
                  <a:pt x="236727" y="8128"/>
                </a:lnTo>
                <a:lnTo>
                  <a:pt x="222504" y="4318"/>
                </a:lnTo>
                <a:lnTo>
                  <a:pt x="208661" y="1650"/>
                </a:lnTo>
                <a:lnTo>
                  <a:pt x="195325" y="254"/>
                </a:lnTo>
                <a:lnTo>
                  <a:pt x="182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11123" y="4043862"/>
            <a:ext cx="4168140" cy="1614805"/>
            <a:chOff x="611123" y="4043862"/>
            <a:chExt cx="4168140" cy="161480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1843" y="4952023"/>
              <a:ext cx="696849" cy="7065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8976" y="5149595"/>
              <a:ext cx="359663" cy="3596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2262" y="4043862"/>
              <a:ext cx="609742" cy="61957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64001" y="4603241"/>
              <a:ext cx="1116330" cy="547370"/>
            </a:xfrm>
            <a:custGeom>
              <a:avLst/>
              <a:gdLst/>
              <a:ahLst/>
              <a:cxnLst/>
              <a:rect l="l" t="t" r="r" b="b"/>
              <a:pathLst>
                <a:path w="1116329" h="547370">
                  <a:moveTo>
                    <a:pt x="1116076" y="547242"/>
                  </a:moveTo>
                  <a:lnTo>
                    <a:pt x="0" y="0"/>
                  </a:lnTo>
                </a:path>
              </a:pathLst>
            </a:custGeom>
            <a:ln w="28955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124" y="5111495"/>
              <a:ext cx="3569335" cy="436245"/>
            </a:xfrm>
            <a:custGeom>
              <a:avLst/>
              <a:gdLst/>
              <a:ahLst/>
              <a:cxnLst/>
              <a:rect l="l" t="t" r="r" b="b"/>
              <a:pathLst>
                <a:path w="3569335" h="436245">
                  <a:moveTo>
                    <a:pt x="3567811" y="390144"/>
                  </a:moveTo>
                  <a:lnTo>
                    <a:pt x="76200" y="390144"/>
                  </a:lnTo>
                  <a:lnTo>
                    <a:pt x="76200" y="359664"/>
                  </a:lnTo>
                  <a:lnTo>
                    <a:pt x="0" y="397764"/>
                  </a:lnTo>
                  <a:lnTo>
                    <a:pt x="76200" y="435864"/>
                  </a:lnTo>
                  <a:lnTo>
                    <a:pt x="76200" y="405384"/>
                  </a:lnTo>
                  <a:lnTo>
                    <a:pt x="3567811" y="405384"/>
                  </a:lnTo>
                  <a:lnTo>
                    <a:pt x="3567811" y="390144"/>
                  </a:lnTo>
                  <a:close/>
                </a:path>
                <a:path w="3569335" h="436245">
                  <a:moveTo>
                    <a:pt x="3568954" y="38100"/>
                  </a:moveTo>
                  <a:lnTo>
                    <a:pt x="3553714" y="30480"/>
                  </a:lnTo>
                  <a:lnTo>
                    <a:pt x="3492754" y="0"/>
                  </a:lnTo>
                  <a:lnTo>
                    <a:pt x="3492754" y="30480"/>
                  </a:lnTo>
                  <a:lnTo>
                    <a:pt x="73152" y="30480"/>
                  </a:lnTo>
                  <a:lnTo>
                    <a:pt x="73152" y="45720"/>
                  </a:lnTo>
                  <a:lnTo>
                    <a:pt x="3492754" y="45720"/>
                  </a:lnTo>
                  <a:lnTo>
                    <a:pt x="3492754" y="76200"/>
                  </a:lnTo>
                  <a:lnTo>
                    <a:pt x="3553701" y="45720"/>
                  </a:lnTo>
                  <a:lnTo>
                    <a:pt x="3568954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7626" y="4299965"/>
            <a:ext cx="6650355" cy="1796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177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nsolas"/>
                <a:cs typeface="Consolas"/>
              </a:rPr>
              <a:t>Riak_search_kv_hook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400">
              <a:latin typeface="Consolas"/>
              <a:cs typeface="Consolas"/>
            </a:endParaRPr>
          </a:p>
          <a:p>
            <a:pPr marL="85090">
              <a:lnSpc>
                <a:spcPct val="100000"/>
              </a:lnSpc>
              <a:spcBef>
                <a:spcPts val="1065"/>
              </a:spcBef>
            </a:pPr>
            <a:r>
              <a:rPr sz="1400" dirty="0">
                <a:latin typeface="Consolas"/>
                <a:cs typeface="Consolas"/>
              </a:rPr>
              <a:t>Update/Delete/Create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dirty="0">
                <a:latin typeface="Consolas"/>
                <a:cs typeface="Consolas"/>
              </a:rPr>
              <a:t>/solr/mybucket/select?q=user:emil</a:t>
            </a:r>
            <a:endParaRPr sz="1400">
              <a:latin typeface="Consolas"/>
              <a:cs typeface="Consolas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1600" spc="-10" dirty="0">
                <a:latin typeface="Calibri"/>
                <a:cs typeface="Calibri"/>
              </a:rPr>
              <a:t>Search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Index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0473" y="1260094"/>
            <a:ext cx="6718300" cy="4627880"/>
            <a:chOff x="490473" y="1260094"/>
            <a:chExt cx="6718300" cy="4627880"/>
          </a:xfrm>
        </p:grpSpPr>
        <p:sp>
          <p:nvSpPr>
            <p:cNvPr id="3" name="object 3"/>
            <p:cNvSpPr/>
            <p:nvPr/>
          </p:nvSpPr>
          <p:spPr>
            <a:xfrm>
              <a:off x="1149857" y="1270254"/>
              <a:ext cx="935990" cy="4607560"/>
            </a:xfrm>
            <a:custGeom>
              <a:avLst/>
              <a:gdLst/>
              <a:ahLst/>
              <a:cxnLst/>
              <a:rect l="l" t="t" r="r" b="b"/>
              <a:pathLst>
                <a:path w="935989" h="4607560">
                  <a:moveTo>
                    <a:pt x="779779" y="0"/>
                  </a:moveTo>
                  <a:lnTo>
                    <a:pt x="155955" y="0"/>
                  </a:lnTo>
                  <a:lnTo>
                    <a:pt x="106662" y="7953"/>
                  </a:lnTo>
                  <a:lnTo>
                    <a:pt x="63850" y="30097"/>
                  </a:lnTo>
                  <a:lnTo>
                    <a:pt x="30090" y="63861"/>
                  </a:lnTo>
                  <a:lnTo>
                    <a:pt x="7950" y="106671"/>
                  </a:lnTo>
                  <a:lnTo>
                    <a:pt x="0" y="155956"/>
                  </a:lnTo>
                  <a:lnTo>
                    <a:pt x="0" y="4451096"/>
                  </a:lnTo>
                  <a:lnTo>
                    <a:pt x="7950" y="4500389"/>
                  </a:lnTo>
                  <a:lnTo>
                    <a:pt x="30090" y="4543201"/>
                  </a:lnTo>
                  <a:lnTo>
                    <a:pt x="63850" y="4576961"/>
                  </a:lnTo>
                  <a:lnTo>
                    <a:pt x="106662" y="4599101"/>
                  </a:lnTo>
                  <a:lnTo>
                    <a:pt x="155955" y="4607052"/>
                  </a:lnTo>
                  <a:lnTo>
                    <a:pt x="779779" y="4607052"/>
                  </a:lnTo>
                  <a:lnTo>
                    <a:pt x="829064" y="4599101"/>
                  </a:lnTo>
                  <a:lnTo>
                    <a:pt x="871874" y="4576961"/>
                  </a:lnTo>
                  <a:lnTo>
                    <a:pt x="905638" y="4543201"/>
                  </a:lnTo>
                  <a:lnTo>
                    <a:pt x="927782" y="4500389"/>
                  </a:lnTo>
                  <a:lnTo>
                    <a:pt x="935735" y="4451096"/>
                  </a:lnTo>
                  <a:lnTo>
                    <a:pt x="935735" y="155956"/>
                  </a:lnTo>
                  <a:lnTo>
                    <a:pt x="927782" y="106671"/>
                  </a:lnTo>
                  <a:lnTo>
                    <a:pt x="905638" y="63861"/>
                  </a:lnTo>
                  <a:lnTo>
                    <a:pt x="871874" y="30097"/>
                  </a:lnTo>
                  <a:lnTo>
                    <a:pt x="829064" y="7953"/>
                  </a:lnTo>
                  <a:lnTo>
                    <a:pt x="779779" y="0"/>
                  </a:lnTo>
                  <a:close/>
                </a:path>
              </a:pathLst>
            </a:custGeom>
            <a:solidFill>
              <a:srgbClr val="D2DF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9857" y="1270254"/>
              <a:ext cx="935990" cy="4607560"/>
            </a:xfrm>
            <a:custGeom>
              <a:avLst/>
              <a:gdLst/>
              <a:ahLst/>
              <a:cxnLst/>
              <a:rect l="l" t="t" r="r" b="b"/>
              <a:pathLst>
                <a:path w="935989" h="4607560">
                  <a:moveTo>
                    <a:pt x="0" y="155956"/>
                  </a:moveTo>
                  <a:lnTo>
                    <a:pt x="7950" y="106671"/>
                  </a:lnTo>
                  <a:lnTo>
                    <a:pt x="30090" y="63861"/>
                  </a:lnTo>
                  <a:lnTo>
                    <a:pt x="63850" y="30097"/>
                  </a:lnTo>
                  <a:lnTo>
                    <a:pt x="106662" y="7953"/>
                  </a:lnTo>
                  <a:lnTo>
                    <a:pt x="155955" y="0"/>
                  </a:lnTo>
                  <a:lnTo>
                    <a:pt x="779779" y="0"/>
                  </a:lnTo>
                  <a:lnTo>
                    <a:pt x="829064" y="7953"/>
                  </a:lnTo>
                  <a:lnTo>
                    <a:pt x="871874" y="30097"/>
                  </a:lnTo>
                  <a:lnTo>
                    <a:pt x="905638" y="63861"/>
                  </a:lnTo>
                  <a:lnTo>
                    <a:pt x="927782" y="106671"/>
                  </a:lnTo>
                  <a:lnTo>
                    <a:pt x="935735" y="155956"/>
                  </a:lnTo>
                  <a:lnTo>
                    <a:pt x="935735" y="4451096"/>
                  </a:lnTo>
                  <a:lnTo>
                    <a:pt x="927782" y="4500389"/>
                  </a:lnTo>
                  <a:lnTo>
                    <a:pt x="905638" y="4543201"/>
                  </a:lnTo>
                  <a:lnTo>
                    <a:pt x="871874" y="4576961"/>
                  </a:lnTo>
                  <a:lnTo>
                    <a:pt x="829064" y="4599101"/>
                  </a:lnTo>
                  <a:lnTo>
                    <a:pt x="779779" y="4607052"/>
                  </a:lnTo>
                  <a:lnTo>
                    <a:pt x="155955" y="4607052"/>
                  </a:lnTo>
                  <a:lnTo>
                    <a:pt x="106662" y="4599101"/>
                  </a:lnTo>
                  <a:lnTo>
                    <a:pt x="63850" y="4576961"/>
                  </a:lnTo>
                  <a:lnTo>
                    <a:pt x="30090" y="4543201"/>
                  </a:lnTo>
                  <a:lnTo>
                    <a:pt x="7950" y="4500389"/>
                  </a:lnTo>
                  <a:lnTo>
                    <a:pt x="0" y="4451096"/>
                  </a:lnTo>
                  <a:lnTo>
                    <a:pt x="0" y="155956"/>
                  </a:lnTo>
                  <a:close/>
                </a:path>
              </a:pathLst>
            </a:custGeom>
            <a:ln w="19812">
              <a:solidFill>
                <a:srgbClr val="0C15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633" y="1544574"/>
              <a:ext cx="6697980" cy="2755900"/>
            </a:xfrm>
            <a:custGeom>
              <a:avLst/>
              <a:gdLst/>
              <a:ahLst/>
              <a:cxnLst/>
              <a:rect l="l" t="t" r="r" b="b"/>
              <a:pathLst>
                <a:path w="6697980" h="2755900">
                  <a:moveTo>
                    <a:pt x="0" y="1309115"/>
                  </a:moveTo>
                  <a:lnTo>
                    <a:pt x="6697980" y="1309115"/>
                  </a:lnTo>
                  <a:lnTo>
                    <a:pt x="6697980" y="0"/>
                  </a:lnTo>
                  <a:lnTo>
                    <a:pt x="0" y="0"/>
                  </a:lnTo>
                  <a:lnTo>
                    <a:pt x="0" y="1309115"/>
                  </a:lnTo>
                  <a:close/>
                </a:path>
                <a:path w="6697980" h="2755900">
                  <a:moveTo>
                    <a:pt x="0" y="2755392"/>
                  </a:moveTo>
                  <a:lnTo>
                    <a:pt x="6697980" y="2755392"/>
                  </a:lnTo>
                  <a:lnTo>
                    <a:pt x="6697980" y="1446276"/>
                  </a:lnTo>
                  <a:lnTo>
                    <a:pt x="0" y="1446276"/>
                  </a:lnTo>
                  <a:lnTo>
                    <a:pt x="0" y="2755392"/>
                  </a:lnTo>
                  <a:close/>
                </a:path>
              </a:pathLst>
            </a:custGeom>
            <a:ln w="19812">
              <a:solidFill>
                <a:srgbClr val="9BA3A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751" y="1621536"/>
              <a:ext cx="359664" cy="3596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751" y="2004060"/>
              <a:ext cx="359664" cy="359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9" y="2388108"/>
              <a:ext cx="359663" cy="3596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179" y="3093720"/>
              <a:ext cx="359663" cy="3611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179" y="3476244"/>
              <a:ext cx="359663" cy="3611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751" y="3860292"/>
              <a:ext cx="359664" cy="3611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131" y="4533900"/>
              <a:ext cx="359663" cy="3611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7131" y="4916423"/>
              <a:ext cx="359663" cy="3611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179" y="5300472"/>
              <a:ext cx="359663" cy="36118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6131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0" dirty="0"/>
              <a:t>Riak</a:t>
            </a:r>
            <a:r>
              <a:rPr sz="4100" spc="-120" dirty="0"/>
              <a:t> </a:t>
            </a:r>
            <a:r>
              <a:rPr sz="4100" spc="-45" dirty="0"/>
              <a:t>Map-Reduce</a:t>
            </a:r>
            <a:endParaRPr sz="4100"/>
          </a:p>
        </p:txBody>
      </p:sp>
      <p:sp>
        <p:nvSpPr>
          <p:cNvPr id="16" name="object 16"/>
          <p:cNvSpPr txBox="1"/>
          <p:nvPr/>
        </p:nvSpPr>
        <p:spPr>
          <a:xfrm>
            <a:off x="1193088" y="1261998"/>
            <a:ext cx="863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nosql_dbs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0633" y="2993898"/>
            <a:ext cx="370840" cy="1309370"/>
          </a:xfrm>
          <a:custGeom>
            <a:avLst/>
            <a:gdLst/>
            <a:ahLst/>
            <a:cxnLst/>
            <a:rect l="l" t="t" r="r" b="b"/>
            <a:pathLst>
              <a:path w="370840" h="1309370">
                <a:moveTo>
                  <a:pt x="0" y="1309115"/>
                </a:moveTo>
                <a:lnTo>
                  <a:pt x="370331" y="1309115"/>
                </a:lnTo>
                <a:lnTo>
                  <a:pt x="370331" y="0"/>
                </a:lnTo>
                <a:lnTo>
                  <a:pt x="0" y="0"/>
                </a:lnTo>
                <a:lnTo>
                  <a:pt x="0" y="1309115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5183" y="3932884"/>
            <a:ext cx="254635" cy="144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" y="1546097"/>
            <a:ext cx="368935" cy="1309370"/>
          </a:xfrm>
          <a:custGeom>
            <a:avLst/>
            <a:gdLst/>
            <a:ahLst/>
            <a:cxnLst/>
            <a:rect l="l" t="t" r="r" b="b"/>
            <a:pathLst>
              <a:path w="368934" h="1309370">
                <a:moveTo>
                  <a:pt x="0" y="1309115"/>
                </a:moveTo>
                <a:lnTo>
                  <a:pt x="368807" y="1309115"/>
                </a:lnTo>
                <a:lnTo>
                  <a:pt x="368807" y="0"/>
                </a:lnTo>
                <a:lnTo>
                  <a:pt x="0" y="0"/>
                </a:lnTo>
                <a:lnTo>
                  <a:pt x="0" y="1309115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8401" y="1770463"/>
            <a:ext cx="254000" cy="859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5" dirty="0">
                <a:latin typeface="Calibri"/>
                <a:cs typeface="Calibri"/>
              </a:rPr>
              <a:t>Knoten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0032" y="1654936"/>
            <a:ext cx="4121023" cy="396417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526792" y="1536293"/>
            <a:ext cx="419734" cy="11747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R="5080" indent="5080" algn="just">
              <a:lnSpc>
                <a:spcPct val="148300"/>
              </a:lnSpc>
              <a:spcBef>
                <a:spcPts val="65"/>
              </a:spcBef>
            </a:pPr>
            <a:r>
              <a:rPr sz="170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p  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p  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p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69917" y="2035556"/>
            <a:ext cx="6642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Reduce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89629" y="1680718"/>
            <a:ext cx="193040" cy="62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45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1079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882" y="3162807"/>
            <a:ext cx="2928620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9"/>
              </a:lnSpc>
              <a:tabLst>
                <a:tab pos="1920875" algn="l"/>
                <a:tab pos="2801620" algn="l"/>
              </a:tabLst>
            </a:pPr>
            <a:r>
              <a:rPr sz="2700" baseline="-4629" dirty="0">
                <a:latin typeface="Calibri"/>
                <a:cs typeface="Calibri"/>
              </a:rPr>
              <a:t>2	</a:t>
            </a:r>
            <a:r>
              <a:rPr sz="1700" spc="-5" dirty="0">
                <a:latin typeface="Calibri"/>
                <a:cs typeface="Calibri"/>
              </a:rPr>
              <a:t>Map	</a:t>
            </a:r>
            <a:r>
              <a:rPr sz="2100" baseline="3968" dirty="0">
                <a:latin typeface="Calibri"/>
                <a:cs typeface="Calibri"/>
              </a:rPr>
              <a:t>6</a:t>
            </a:r>
            <a:endParaRPr sz="2100" baseline="3968">
              <a:latin typeface="Calibri"/>
              <a:cs typeface="Calibri"/>
            </a:endParaRPr>
          </a:p>
          <a:p>
            <a:pPr>
              <a:lnSpc>
                <a:spcPts val="1360"/>
              </a:lnSpc>
              <a:spcBef>
                <a:spcPts val="275"/>
              </a:spcBef>
            </a:pPr>
            <a:r>
              <a:rPr sz="1800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360"/>
              </a:lnSpc>
              <a:tabLst>
                <a:tab pos="1920875" algn="l"/>
                <a:tab pos="2748280" algn="l"/>
              </a:tabLst>
            </a:pPr>
            <a:r>
              <a:rPr sz="2700" spc="-7" baseline="-58641" dirty="0">
                <a:latin typeface="Calibri"/>
                <a:cs typeface="Calibri"/>
              </a:rPr>
              <a:t>no</a:t>
            </a:r>
            <a:r>
              <a:rPr sz="2700" baseline="-58641" dirty="0">
                <a:latin typeface="Calibri"/>
                <a:cs typeface="Calibri"/>
              </a:rPr>
              <a:t>t	</a:t>
            </a:r>
            <a:r>
              <a:rPr sz="170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p	</a:t>
            </a:r>
            <a:r>
              <a:rPr sz="1400" spc="-5" dirty="0"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89473" y="2142236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494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484631" y="4426458"/>
          <a:ext cx="6700519" cy="131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065">
                <a:tc rowSpan="3"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Knoten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 vert="vert2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Map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1239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9BA3A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T w="28575">
                      <a:solidFill>
                        <a:srgbClr val="9BA3A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9BA3A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BA3AF"/>
                      </a:solidFill>
                      <a:prstDash val="solid"/>
                    </a:lnR>
                    <a:lnT w="28575">
                      <a:solidFill>
                        <a:srgbClr val="9BA3A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 vert="vert2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Map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Reduce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9BA3A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 vert="vert2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606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Map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9BA3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B w="28575">
                      <a:solidFill>
                        <a:srgbClr val="9BA3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9BA3A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BA3AF"/>
                      </a:solidFill>
                      <a:prstDash val="solid"/>
                    </a:lnR>
                    <a:lnB w="28575">
                      <a:solidFill>
                        <a:srgbClr val="9BA3A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object 28"/>
          <p:cNvGrpSpPr/>
          <p:nvPr/>
        </p:nvGrpSpPr>
        <p:grpSpPr>
          <a:xfrm>
            <a:off x="5900737" y="3344513"/>
            <a:ext cx="2636520" cy="631190"/>
            <a:chOff x="5900737" y="3344513"/>
            <a:chExt cx="2636520" cy="631190"/>
          </a:xfrm>
        </p:grpSpPr>
        <p:sp>
          <p:nvSpPr>
            <p:cNvPr id="29" name="object 29"/>
            <p:cNvSpPr/>
            <p:nvPr/>
          </p:nvSpPr>
          <p:spPr>
            <a:xfrm>
              <a:off x="5901690" y="3502914"/>
              <a:ext cx="1085215" cy="315595"/>
            </a:xfrm>
            <a:custGeom>
              <a:avLst/>
              <a:gdLst/>
              <a:ahLst/>
              <a:cxnLst/>
              <a:rect l="l" t="t" r="r" b="b"/>
              <a:pathLst>
                <a:path w="1085215" h="315595">
                  <a:moveTo>
                    <a:pt x="1032510" y="0"/>
                  </a:moveTo>
                  <a:lnTo>
                    <a:pt x="52577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7"/>
                  </a:lnTo>
                  <a:lnTo>
                    <a:pt x="0" y="262890"/>
                  </a:lnTo>
                  <a:lnTo>
                    <a:pt x="4125" y="283374"/>
                  </a:lnTo>
                  <a:lnTo>
                    <a:pt x="15382" y="300085"/>
                  </a:lnTo>
                  <a:lnTo>
                    <a:pt x="32093" y="311342"/>
                  </a:lnTo>
                  <a:lnTo>
                    <a:pt x="52577" y="315468"/>
                  </a:lnTo>
                  <a:lnTo>
                    <a:pt x="1032510" y="315468"/>
                  </a:lnTo>
                  <a:lnTo>
                    <a:pt x="1052994" y="311342"/>
                  </a:lnTo>
                  <a:lnTo>
                    <a:pt x="1069705" y="300085"/>
                  </a:lnTo>
                  <a:lnTo>
                    <a:pt x="1080962" y="283374"/>
                  </a:lnTo>
                  <a:lnTo>
                    <a:pt x="1085088" y="262890"/>
                  </a:lnTo>
                  <a:lnTo>
                    <a:pt x="1085088" y="52577"/>
                  </a:lnTo>
                  <a:lnTo>
                    <a:pt x="1080962" y="32093"/>
                  </a:lnTo>
                  <a:lnTo>
                    <a:pt x="1069705" y="15382"/>
                  </a:lnTo>
                  <a:lnTo>
                    <a:pt x="1052994" y="4125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EA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01690" y="3502914"/>
              <a:ext cx="1085215" cy="315595"/>
            </a:xfrm>
            <a:custGeom>
              <a:avLst/>
              <a:gdLst/>
              <a:ahLst/>
              <a:cxnLst/>
              <a:rect l="l" t="t" r="r" b="b"/>
              <a:pathLst>
                <a:path w="1085215" h="315595">
                  <a:moveTo>
                    <a:pt x="0" y="52577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7" y="0"/>
                  </a:lnTo>
                  <a:lnTo>
                    <a:pt x="1032510" y="0"/>
                  </a:lnTo>
                  <a:lnTo>
                    <a:pt x="1052994" y="4125"/>
                  </a:lnTo>
                  <a:lnTo>
                    <a:pt x="1069705" y="15382"/>
                  </a:lnTo>
                  <a:lnTo>
                    <a:pt x="1080962" y="32093"/>
                  </a:lnTo>
                  <a:lnTo>
                    <a:pt x="1085088" y="52577"/>
                  </a:lnTo>
                  <a:lnTo>
                    <a:pt x="1085088" y="262890"/>
                  </a:lnTo>
                  <a:lnTo>
                    <a:pt x="1080962" y="283374"/>
                  </a:lnTo>
                  <a:lnTo>
                    <a:pt x="1069705" y="300085"/>
                  </a:lnTo>
                  <a:lnTo>
                    <a:pt x="1052994" y="311342"/>
                  </a:lnTo>
                  <a:lnTo>
                    <a:pt x="1032510" y="315468"/>
                  </a:lnTo>
                  <a:lnTo>
                    <a:pt x="52577" y="315468"/>
                  </a:lnTo>
                  <a:lnTo>
                    <a:pt x="32093" y="311342"/>
                  </a:lnTo>
                  <a:lnTo>
                    <a:pt x="15382" y="300085"/>
                  </a:lnTo>
                  <a:lnTo>
                    <a:pt x="4125" y="283374"/>
                  </a:lnTo>
                  <a:lnTo>
                    <a:pt x="0" y="262890"/>
                  </a:lnTo>
                  <a:lnTo>
                    <a:pt x="0" y="5257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86016" y="3621151"/>
              <a:ext cx="931544" cy="76200"/>
            </a:xfrm>
            <a:custGeom>
              <a:avLst/>
              <a:gdLst/>
              <a:ahLst/>
              <a:cxnLst/>
              <a:rect l="l" t="t" r="r" b="b"/>
              <a:pathLst>
                <a:path w="931545" h="76200">
                  <a:moveTo>
                    <a:pt x="855344" y="45718"/>
                  </a:moveTo>
                  <a:lnTo>
                    <a:pt x="855344" y="76200"/>
                  </a:lnTo>
                  <a:lnTo>
                    <a:pt x="916304" y="45719"/>
                  </a:lnTo>
                  <a:lnTo>
                    <a:pt x="855344" y="45718"/>
                  </a:lnTo>
                  <a:close/>
                </a:path>
                <a:path w="931545" h="76200">
                  <a:moveTo>
                    <a:pt x="855344" y="30478"/>
                  </a:moveTo>
                  <a:lnTo>
                    <a:pt x="855344" y="45718"/>
                  </a:lnTo>
                  <a:lnTo>
                    <a:pt x="868044" y="45719"/>
                  </a:lnTo>
                  <a:lnTo>
                    <a:pt x="868044" y="30480"/>
                  </a:lnTo>
                  <a:lnTo>
                    <a:pt x="855344" y="30478"/>
                  </a:lnTo>
                  <a:close/>
                </a:path>
                <a:path w="931545" h="76200">
                  <a:moveTo>
                    <a:pt x="855344" y="0"/>
                  </a:moveTo>
                  <a:lnTo>
                    <a:pt x="855344" y="30478"/>
                  </a:lnTo>
                  <a:lnTo>
                    <a:pt x="868044" y="30480"/>
                  </a:lnTo>
                  <a:lnTo>
                    <a:pt x="868044" y="45719"/>
                  </a:lnTo>
                  <a:lnTo>
                    <a:pt x="916308" y="45718"/>
                  </a:lnTo>
                  <a:lnTo>
                    <a:pt x="931544" y="38100"/>
                  </a:lnTo>
                  <a:lnTo>
                    <a:pt x="855344" y="0"/>
                  </a:lnTo>
                  <a:close/>
                </a:path>
                <a:path w="931545" h="76200">
                  <a:moveTo>
                    <a:pt x="0" y="30353"/>
                  </a:moveTo>
                  <a:lnTo>
                    <a:pt x="0" y="45593"/>
                  </a:lnTo>
                  <a:lnTo>
                    <a:pt x="855344" y="45718"/>
                  </a:lnTo>
                  <a:lnTo>
                    <a:pt x="855344" y="30478"/>
                  </a:lnTo>
                  <a:lnTo>
                    <a:pt x="0" y="303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8549" y="3344513"/>
              <a:ext cx="518112" cy="63074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421371" y="3354704"/>
            <a:ext cx="38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1251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2816" y="2820923"/>
            <a:ext cx="3736975" cy="1169035"/>
          </a:xfrm>
          <a:custGeom>
            <a:avLst/>
            <a:gdLst/>
            <a:ahLst/>
            <a:cxnLst/>
            <a:rect l="l" t="t" r="r" b="b"/>
            <a:pathLst>
              <a:path w="3736975" h="1169035">
                <a:moveTo>
                  <a:pt x="3736848" y="0"/>
                </a:moveTo>
                <a:lnTo>
                  <a:pt x="0" y="0"/>
                </a:lnTo>
                <a:lnTo>
                  <a:pt x="0" y="1168908"/>
                </a:lnTo>
                <a:lnTo>
                  <a:pt x="3736848" y="1168908"/>
                </a:lnTo>
                <a:lnTo>
                  <a:pt x="37368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10946" y="2844164"/>
            <a:ext cx="123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5078" y="3057525"/>
            <a:ext cx="5187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10" dirty="0">
                <a:latin typeface="Consolas"/>
                <a:cs typeface="Consolas"/>
              </a:rPr>
              <a:t>"</a:t>
            </a:r>
            <a:r>
              <a:rPr sz="1400" dirty="0">
                <a:latin typeface="Consolas"/>
                <a:cs typeface="Consolas"/>
              </a:rPr>
              <a:t>mo</a:t>
            </a:r>
            <a:r>
              <a:rPr sz="1400" spc="10" dirty="0">
                <a:latin typeface="Consolas"/>
                <a:cs typeface="Consolas"/>
              </a:rPr>
              <a:t>d</a:t>
            </a:r>
            <a:r>
              <a:rPr sz="1400" dirty="0">
                <a:latin typeface="Consolas"/>
                <a:cs typeface="Consolas"/>
              </a:rPr>
              <a:t>e  </a:t>
            </a:r>
            <a:r>
              <a:rPr sz="1400" spc="10" dirty="0">
                <a:latin typeface="Consolas"/>
                <a:cs typeface="Consolas"/>
              </a:rPr>
              <a:t>"</a:t>
            </a:r>
            <a:r>
              <a:rPr sz="1400" dirty="0">
                <a:latin typeface="Consolas"/>
                <a:cs typeface="Consolas"/>
              </a:rPr>
              <a:t>re</a:t>
            </a:r>
            <a:r>
              <a:rPr sz="1400" spc="10" dirty="0">
                <a:latin typeface="Consolas"/>
                <a:cs typeface="Consolas"/>
              </a:rPr>
              <a:t>l</a:t>
            </a:r>
            <a:r>
              <a:rPr sz="1400" dirty="0">
                <a:latin typeface="Consolas"/>
                <a:cs typeface="Consolas"/>
              </a:rPr>
              <a:t>e  </a:t>
            </a:r>
            <a:r>
              <a:rPr sz="1400" spc="10" dirty="0">
                <a:latin typeface="Consolas"/>
                <a:cs typeface="Consolas"/>
              </a:rPr>
              <a:t>"</a:t>
            </a:r>
            <a:r>
              <a:rPr sz="1400" dirty="0">
                <a:latin typeface="Consolas"/>
                <a:cs typeface="Consolas"/>
              </a:rPr>
              <a:t>st</a:t>
            </a:r>
            <a:r>
              <a:rPr sz="1400" spc="10" dirty="0">
                <a:latin typeface="Consolas"/>
                <a:cs typeface="Consolas"/>
              </a:rPr>
              <a:t>a</a:t>
            </a:r>
            <a:r>
              <a:rPr sz="1400" dirty="0">
                <a:latin typeface="Consolas"/>
                <a:cs typeface="Consolas"/>
              </a:rPr>
              <a:t>c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10668" y="3116108"/>
            <a:ext cx="5458460" cy="67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dirty="0">
                <a:latin typeface="Consolas"/>
                <a:cs typeface="Consolas"/>
              </a:rPr>
              <a:t>l"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 "key-value",</a:t>
            </a:r>
            <a:endParaRPr sz="1400">
              <a:latin typeface="Consolas"/>
              <a:cs typeface="Consolas"/>
            </a:endParaRPr>
          </a:p>
          <a:p>
            <a:pPr>
              <a:lnSpc>
                <a:spcPts val="1530"/>
              </a:lnSpc>
            </a:pPr>
            <a:r>
              <a:rPr sz="1400" dirty="0">
                <a:latin typeface="Consolas"/>
                <a:cs typeface="Consolas"/>
              </a:rPr>
              <a:t>ase"</a:t>
            </a:r>
            <a:r>
              <a:rPr sz="1400" spc="-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2007,</a:t>
            </a:r>
            <a:endParaRPr sz="1400">
              <a:latin typeface="Consolas"/>
              <a:cs typeface="Consolas"/>
            </a:endParaRPr>
          </a:p>
          <a:p>
            <a:pPr>
              <a:lnSpc>
                <a:spcPts val="1889"/>
              </a:lnSpc>
              <a:tabLst>
                <a:tab pos="2870835" algn="l"/>
                <a:tab pos="3935729" algn="l"/>
                <a:tab pos="4808220" algn="l"/>
              </a:tabLst>
            </a:pPr>
            <a:r>
              <a:rPr sz="1400" dirty="0">
                <a:latin typeface="Consolas"/>
                <a:cs typeface="Consolas"/>
              </a:rPr>
              <a:t>ko</a:t>
            </a:r>
            <a:r>
              <a:rPr sz="1400" spc="5" dirty="0">
                <a:latin typeface="Consolas"/>
                <a:cs typeface="Consolas"/>
              </a:rPr>
              <a:t>ve</a:t>
            </a:r>
            <a:r>
              <a:rPr sz="1400" dirty="0">
                <a:latin typeface="Consolas"/>
                <a:cs typeface="Consolas"/>
              </a:rPr>
              <a:t>rf</a:t>
            </a:r>
            <a:r>
              <a:rPr sz="1400" spc="10" dirty="0">
                <a:latin typeface="Consolas"/>
                <a:cs typeface="Consolas"/>
              </a:rPr>
              <a:t>l</a:t>
            </a:r>
            <a:r>
              <a:rPr sz="1400" dirty="0">
                <a:latin typeface="Consolas"/>
                <a:cs typeface="Consolas"/>
              </a:rPr>
              <a:t>ow_</a:t>
            </a:r>
            <a:r>
              <a:rPr sz="1400" spc="5" dirty="0">
                <a:latin typeface="Consolas"/>
                <a:cs typeface="Consolas"/>
              </a:rPr>
              <a:t>q</a:t>
            </a:r>
            <a:r>
              <a:rPr sz="1400" dirty="0">
                <a:latin typeface="Consolas"/>
                <a:cs typeface="Consolas"/>
              </a:rPr>
              <a:t>ue</a:t>
            </a:r>
            <a:r>
              <a:rPr sz="1400" spc="10" dirty="0">
                <a:latin typeface="Consolas"/>
                <a:cs typeface="Consolas"/>
              </a:rPr>
              <a:t>s</a:t>
            </a:r>
            <a:r>
              <a:rPr sz="1400" dirty="0">
                <a:latin typeface="Consolas"/>
                <a:cs typeface="Consolas"/>
              </a:rPr>
              <a:t>tio</a:t>
            </a:r>
            <a:r>
              <a:rPr sz="1400" spc="5" dirty="0">
                <a:latin typeface="Consolas"/>
                <a:cs typeface="Consolas"/>
              </a:rPr>
              <a:t>n</a:t>
            </a:r>
            <a:r>
              <a:rPr sz="1400" spc="20" dirty="0">
                <a:latin typeface="Consolas"/>
                <a:cs typeface="Consolas"/>
              </a:rPr>
              <a:t>s</a:t>
            </a:r>
            <a:r>
              <a:rPr sz="1400" dirty="0">
                <a:latin typeface="Consolas"/>
                <a:cs typeface="Consolas"/>
              </a:rPr>
              <a:t>" :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445	</a:t>
            </a:r>
            <a:r>
              <a:rPr sz="2550" spc="-44" baseline="-6535" dirty="0">
                <a:latin typeface="Calibri"/>
                <a:cs typeface="Calibri"/>
              </a:rPr>
              <a:t>R</a:t>
            </a:r>
            <a:r>
              <a:rPr sz="2550" baseline="-6535" dirty="0">
                <a:latin typeface="Calibri"/>
                <a:cs typeface="Calibri"/>
              </a:rPr>
              <a:t>e</a:t>
            </a:r>
            <a:r>
              <a:rPr sz="2550" spc="7" baseline="-6535" dirty="0">
                <a:latin typeface="Calibri"/>
                <a:cs typeface="Calibri"/>
              </a:rPr>
              <a:t>d</a:t>
            </a:r>
            <a:r>
              <a:rPr sz="2550" baseline="-6535" dirty="0">
                <a:latin typeface="Calibri"/>
                <a:cs typeface="Calibri"/>
              </a:rPr>
              <a:t>uce	</a:t>
            </a:r>
            <a:r>
              <a:rPr sz="2100" spc="-7" baseline="15873" dirty="0">
                <a:latin typeface="Calibri"/>
                <a:cs typeface="Calibri"/>
              </a:rPr>
              <a:t>69</a:t>
            </a:r>
            <a:r>
              <a:rPr sz="2100" baseline="15873" dirty="0">
                <a:latin typeface="Calibri"/>
                <a:cs typeface="Calibri"/>
              </a:rPr>
              <a:t>6	</a:t>
            </a:r>
            <a:r>
              <a:rPr sz="2550" spc="-44" baseline="-14705" dirty="0">
                <a:latin typeface="Calibri"/>
                <a:cs typeface="Calibri"/>
              </a:rPr>
              <a:t>R</a:t>
            </a:r>
            <a:r>
              <a:rPr sz="2550" baseline="-14705" dirty="0">
                <a:latin typeface="Calibri"/>
                <a:cs typeface="Calibri"/>
              </a:rPr>
              <a:t>e</a:t>
            </a:r>
            <a:r>
              <a:rPr sz="2550" spc="7" baseline="-14705" dirty="0">
                <a:latin typeface="Calibri"/>
                <a:cs typeface="Calibri"/>
              </a:rPr>
              <a:t>d</a:t>
            </a:r>
            <a:r>
              <a:rPr sz="2550" spc="-7" baseline="-14705" dirty="0">
                <a:latin typeface="Calibri"/>
                <a:cs typeface="Calibri"/>
              </a:rPr>
              <a:t>uce</a:t>
            </a:r>
            <a:endParaRPr sz="2550" baseline="-14705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0946" y="3697604"/>
            <a:ext cx="1238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36724" y="2499741"/>
            <a:ext cx="2860040" cy="161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729">
              <a:lnSpc>
                <a:spcPts val="1335"/>
              </a:lnSpc>
            </a:pPr>
            <a:r>
              <a:rPr sz="1400" spc="-5" dirty="0">
                <a:latin typeface="Calibri"/>
                <a:cs typeface="Calibri"/>
              </a:rPr>
              <a:t>445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400" spc="5" dirty="0">
                <a:latin typeface="Consolas"/>
                <a:cs typeface="Consolas"/>
              </a:rPr>
              <a:t>alues[0].data;</a:t>
            </a:r>
            <a:endParaRPr sz="1400">
              <a:latin typeface="Consolas"/>
              <a:cs typeface="Consolas"/>
            </a:endParaRPr>
          </a:p>
          <a:p>
            <a:pPr marL="9779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: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spc="5" dirty="0">
                <a:latin typeface="Consolas"/>
                <a:cs typeface="Consolas"/>
              </a:rPr>
              <a:t>json.stackoverflow_questio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Consolas"/>
              <a:cs typeface="Consolas"/>
            </a:endParaRPr>
          </a:p>
          <a:p>
            <a:pPr marL="21526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678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6240" y="2532887"/>
            <a:ext cx="6369050" cy="1329055"/>
          </a:xfrm>
          <a:custGeom>
            <a:avLst/>
            <a:gdLst/>
            <a:ahLst/>
            <a:cxnLst/>
            <a:rect l="l" t="t" r="r" b="b"/>
            <a:pathLst>
              <a:path w="6369050" h="1329054">
                <a:moveTo>
                  <a:pt x="3756660" y="312420"/>
                </a:moveTo>
                <a:lnTo>
                  <a:pt x="1387729" y="0"/>
                </a:lnTo>
                <a:lnTo>
                  <a:pt x="1102868" y="0"/>
                </a:lnTo>
                <a:lnTo>
                  <a:pt x="0" y="312420"/>
                </a:lnTo>
                <a:lnTo>
                  <a:pt x="3756660" y="312420"/>
                </a:lnTo>
                <a:close/>
              </a:path>
              <a:path w="6369050" h="1329054">
                <a:moveTo>
                  <a:pt x="6368796" y="374916"/>
                </a:moveTo>
                <a:lnTo>
                  <a:pt x="975360" y="374916"/>
                </a:lnTo>
                <a:lnTo>
                  <a:pt x="975360" y="1328928"/>
                </a:lnTo>
                <a:lnTo>
                  <a:pt x="6368796" y="1328928"/>
                </a:lnTo>
                <a:lnTo>
                  <a:pt x="6368796" y="3749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84030" y="3357498"/>
            <a:ext cx="513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Consolas"/>
                <a:cs typeface="Consolas"/>
              </a:rPr>
              <a:t>n</a:t>
            </a:r>
            <a:r>
              <a:rPr sz="1400" spc="-40" dirty="0">
                <a:latin typeface="Consolas"/>
                <a:cs typeface="Consolas"/>
              </a:rPr>
              <a:t>s</a:t>
            </a:r>
            <a:r>
              <a:rPr sz="1400" spc="5" dirty="0">
                <a:latin typeface="Consolas"/>
                <a:cs typeface="Consolas"/>
              </a:rPr>
              <a:t>}</a:t>
            </a:r>
            <a:r>
              <a:rPr sz="1400" dirty="0">
                <a:latin typeface="Consolas"/>
                <a:cs typeface="Consolas"/>
              </a:rPr>
              <a:t>];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50975" y="2930779"/>
            <a:ext cx="1698625" cy="1218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B69A4"/>
                </a:solidFill>
                <a:latin typeface="Consolas"/>
                <a:cs typeface="Consolas"/>
              </a:rPr>
              <a:t>function(v</a:t>
            </a:r>
            <a:r>
              <a:rPr sz="1400" dirty="0">
                <a:latin typeface="Consolas"/>
                <a:cs typeface="Consolas"/>
              </a:rPr>
              <a:t>)</a:t>
            </a:r>
            <a:r>
              <a:rPr sz="1400" spc="-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306705" marR="5080">
              <a:lnSpc>
                <a:spcPct val="100000"/>
              </a:lnSpc>
            </a:pPr>
            <a:r>
              <a:rPr sz="1400" dirty="0">
                <a:solidFill>
                  <a:srgbClr val="3B69A4"/>
                </a:solidFill>
                <a:latin typeface="Consolas"/>
                <a:cs typeface="Consolas"/>
              </a:rPr>
              <a:t>var</a:t>
            </a:r>
            <a:r>
              <a:rPr sz="1400" spc="-15" dirty="0">
                <a:solidFill>
                  <a:srgbClr val="3B69A4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json</a:t>
            </a:r>
            <a:r>
              <a:rPr sz="1400" spc="-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=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v.v </a:t>
            </a:r>
            <a:r>
              <a:rPr sz="1400" spc="-75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3B69A4"/>
                </a:solidFill>
                <a:latin typeface="Consolas"/>
                <a:cs typeface="Consolas"/>
              </a:rPr>
              <a:t>return</a:t>
            </a:r>
            <a:r>
              <a:rPr sz="1400" spc="-70" dirty="0">
                <a:solidFill>
                  <a:srgbClr val="3B69A4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latin typeface="Consolas"/>
                <a:cs typeface="Consolas"/>
              </a:rPr>
              <a:t>[{count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052830">
              <a:lnSpc>
                <a:spcPct val="100000"/>
              </a:lnSpc>
              <a:spcBef>
                <a:spcPts val="625"/>
              </a:spcBef>
            </a:pPr>
            <a:r>
              <a:rPr sz="1700" dirty="0">
                <a:latin typeface="Calibri"/>
                <a:cs typeface="Calibri"/>
              </a:rPr>
              <a:t>Map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79220" y="2537459"/>
            <a:ext cx="5339080" cy="1602105"/>
          </a:xfrm>
          <a:custGeom>
            <a:avLst/>
            <a:gdLst/>
            <a:ahLst/>
            <a:cxnLst/>
            <a:rect l="l" t="t" r="r" b="b"/>
            <a:pathLst>
              <a:path w="5339080" h="1602104">
                <a:moveTo>
                  <a:pt x="5338572" y="399288"/>
                </a:moveTo>
                <a:lnTo>
                  <a:pt x="4666475" y="355485"/>
                </a:lnTo>
                <a:lnTo>
                  <a:pt x="4666475" y="0"/>
                </a:lnTo>
                <a:lnTo>
                  <a:pt x="1780032" y="0"/>
                </a:lnTo>
                <a:lnTo>
                  <a:pt x="1780032" y="167335"/>
                </a:lnTo>
                <a:lnTo>
                  <a:pt x="1597787" y="155448"/>
                </a:lnTo>
                <a:lnTo>
                  <a:pt x="1065530" y="155448"/>
                </a:lnTo>
                <a:lnTo>
                  <a:pt x="0" y="391795"/>
                </a:lnTo>
                <a:lnTo>
                  <a:pt x="1780032" y="394296"/>
                </a:lnTo>
                <a:lnTo>
                  <a:pt x="1780032" y="1601724"/>
                </a:lnTo>
                <a:lnTo>
                  <a:pt x="4666475" y="1601724"/>
                </a:lnTo>
                <a:lnTo>
                  <a:pt x="4666475" y="398348"/>
                </a:lnTo>
                <a:lnTo>
                  <a:pt x="5338572" y="39928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250692" y="2560777"/>
            <a:ext cx="17849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B69A4"/>
                </a:solidFill>
                <a:latin typeface="Consolas"/>
                <a:cs typeface="Consolas"/>
              </a:rPr>
              <a:t>function</a:t>
            </a:r>
            <a:r>
              <a:rPr sz="1400" dirty="0">
                <a:latin typeface="Consolas"/>
                <a:cs typeface="Consolas"/>
              </a:rPr>
              <a:t>(mapped)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32123" y="2774695"/>
            <a:ext cx="1206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B69A4"/>
                </a:solidFill>
                <a:latin typeface="Consolas"/>
                <a:cs typeface="Consolas"/>
              </a:rPr>
              <a:t>var</a:t>
            </a:r>
            <a:r>
              <a:rPr sz="1400" spc="-15" dirty="0">
                <a:solidFill>
                  <a:srgbClr val="3B69A4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sum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=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0;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32123" y="2988056"/>
            <a:ext cx="219138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 marR="5080" indent="-29591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B69A4"/>
                </a:solidFill>
                <a:latin typeface="Consolas"/>
                <a:cs typeface="Consolas"/>
              </a:rPr>
              <a:t>for</a:t>
            </a:r>
            <a:r>
              <a:rPr sz="1400" dirty="0">
                <a:latin typeface="Consolas"/>
                <a:cs typeface="Consolas"/>
              </a:rPr>
              <a:t>(var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i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3B69A4"/>
                </a:solidFill>
                <a:latin typeface="Consolas"/>
                <a:cs typeface="Consolas"/>
              </a:rPr>
              <a:t>in</a:t>
            </a:r>
            <a:r>
              <a:rPr sz="1400" spc="-10" dirty="0">
                <a:solidFill>
                  <a:srgbClr val="3B69A4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latin typeface="Consolas"/>
                <a:cs typeface="Consolas"/>
              </a:rPr>
              <a:t>mapped)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{ </a:t>
            </a:r>
            <a:r>
              <a:rPr sz="1400" spc="-75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sum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+=</a:t>
            </a:r>
            <a:r>
              <a:rPr sz="1400" spc="-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i.count;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B69A4"/>
                </a:solidFill>
                <a:latin typeface="Consolas"/>
                <a:cs typeface="Consolas"/>
              </a:rPr>
              <a:t>return</a:t>
            </a:r>
            <a:r>
              <a:rPr sz="1400" spc="-15" dirty="0">
                <a:solidFill>
                  <a:srgbClr val="3B69A4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latin typeface="Consolas"/>
                <a:cs typeface="Consolas"/>
              </a:rPr>
              <a:t>[{count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: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0}];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37992" y="3841191"/>
            <a:ext cx="123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166872" y="2322576"/>
            <a:ext cx="5173980" cy="1022350"/>
            <a:chOff x="3166872" y="2322576"/>
            <a:chExt cx="5173980" cy="1022350"/>
          </a:xfrm>
        </p:grpSpPr>
        <p:sp>
          <p:nvSpPr>
            <p:cNvPr id="49" name="object 49"/>
            <p:cNvSpPr/>
            <p:nvPr/>
          </p:nvSpPr>
          <p:spPr>
            <a:xfrm>
              <a:off x="3166872" y="2322576"/>
              <a:ext cx="2879090" cy="238125"/>
            </a:xfrm>
            <a:custGeom>
              <a:avLst/>
              <a:gdLst/>
              <a:ahLst/>
              <a:cxnLst/>
              <a:rect l="l" t="t" r="r" b="b"/>
              <a:pathLst>
                <a:path w="2879090" h="238125">
                  <a:moveTo>
                    <a:pt x="1597152" y="0"/>
                  </a:moveTo>
                  <a:lnTo>
                    <a:pt x="1065149" y="0"/>
                  </a:lnTo>
                  <a:lnTo>
                    <a:pt x="0" y="237744"/>
                  </a:lnTo>
                  <a:lnTo>
                    <a:pt x="2878836" y="230250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63383" y="2976499"/>
              <a:ext cx="1077595" cy="368935"/>
            </a:xfrm>
            <a:custGeom>
              <a:avLst/>
              <a:gdLst/>
              <a:ahLst/>
              <a:cxnLst/>
              <a:rect l="l" t="t" r="r" b="b"/>
              <a:pathLst>
                <a:path w="1077595" h="368935">
                  <a:moveTo>
                    <a:pt x="962942" y="15239"/>
                  </a:moveTo>
                  <a:lnTo>
                    <a:pt x="817752" y="15239"/>
                  </a:lnTo>
                  <a:lnTo>
                    <a:pt x="841248" y="15621"/>
                  </a:lnTo>
                  <a:lnTo>
                    <a:pt x="863473" y="16510"/>
                  </a:lnTo>
                  <a:lnTo>
                    <a:pt x="904494" y="19938"/>
                  </a:lnTo>
                  <a:lnTo>
                    <a:pt x="956564" y="29337"/>
                  </a:lnTo>
                  <a:lnTo>
                    <a:pt x="996696" y="43687"/>
                  </a:lnTo>
                  <a:lnTo>
                    <a:pt x="1033272" y="69723"/>
                  </a:lnTo>
                  <a:lnTo>
                    <a:pt x="1054100" y="102742"/>
                  </a:lnTo>
                  <a:lnTo>
                    <a:pt x="1062076" y="142366"/>
                  </a:lnTo>
                  <a:lnTo>
                    <a:pt x="1062199" y="154177"/>
                  </a:lnTo>
                  <a:lnTo>
                    <a:pt x="1061720" y="164973"/>
                  </a:lnTo>
                  <a:lnTo>
                    <a:pt x="1051306" y="226187"/>
                  </a:lnTo>
                  <a:lnTo>
                    <a:pt x="1035176" y="279400"/>
                  </a:lnTo>
                  <a:lnTo>
                    <a:pt x="1014984" y="334772"/>
                  </a:lnTo>
                  <a:lnTo>
                    <a:pt x="1004062" y="362838"/>
                  </a:lnTo>
                  <a:lnTo>
                    <a:pt x="1018286" y="368426"/>
                  </a:lnTo>
                  <a:lnTo>
                    <a:pt x="1039622" y="312292"/>
                  </a:lnTo>
                  <a:lnTo>
                    <a:pt x="1058418" y="257175"/>
                  </a:lnTo>
                  <a:lnTo>
                    <a:pt x="1071880" y="204215"/>
                  </a:lnTo>
                  <a:lnTo>
                    <a:pt x="1076960" y="166242"/>
                  </a:lnTo>
                  <a:lnTo>
                    <a:pt x="1077468" y="154177"/>
                  </a:lnTo>
                  <a:lnTo>
                    <a:pt x="1077214" y="142366"/>
                  </a:lnTo>
                  <a:lnTo>
                    <a:pt x="1068577" y="98043"/>
                  </a:lnTo>
                  <a:lnTo>
                    <a:pt x="1044829" y="59816"/>
                  </a:lnTo>
                  <a:lnTo>
                    <a:pt x="1003935" y="30225"/>
                  </a:lnTo>
                  <a:lnTo>
                    <a:pt x="976502" y="19176"/>
                  </a:lnTo>
                  <a:lnTo>
                    <a:pt x="962942" y="15239"/>
                  </a:lnTo>
                  <a:close/>
                </a:path>
                <a:path w="1077595" h="368935">
                  <a:moveTo>
                    <a:pt x="69215" y="54483"/>
                  </a:moveTo>
                  <a:lnTo>
                    <a:pt x="0" y="104139"/>
                  </a:lnTo>
                  <a:lnTo>
                    <a:pt x="81280" y="129793"/>
                  </a:lnTo>
                  <a:lnTo>
                    <a:pt x="76783" y="101726"/>
                  </a:lnTo>
                  <a:lnTo>
                    <a:pt x="63881" y="101726"/>
                  </a:lnTo>
                  <a:lnTo>
                    <a:pt x="61468" y="86613"/>
                  </a:lnTo>
                  <a:lnTo>
                    <a:pt x="74043" y="84624"/>
                  </a:lnTo>
                  <a:lnTo>
                    <a:pt x="69215" y="54483"/>
                  </a:lnTo>
                  <a:close/>
                </a:path>
                <a:path w="1077595" h="368935">
                  <a:moveTo>
                    <a:pt x="74043" y="84624"/>
                  </a:moveTo>
                  <a:lnTo>
                    <a:pt x="61468" y="86613"/>
                  </a:lnTo>
                  <a:lnTo>
                    <a:pt x="63881" y="101726"/>
                  </a:lnTo>
                  <a:lnTo>
                    <a:pt x="76464" y="99733"/>
                  </a:lnTo>
                  <a:lnTo>
                    <a:pt x="74043" y="84624"/>
                  </a:lnTo>
                  <a:close/>
                </a:path>
                <a:path w="1077595" h="368935">
                  <a:moveTo>
                    <a:pt x="76464" y="99733"/>
                  </a:moveTo>
                  <a:lnTo>
                    <a:pt x="63881" y="101726"/>
                  </a:lnTo>
                  <a:lnTo>
                    <a:pt x="76783" y="101726"/>
                  </a:lnTo>
                  <a:lnTo>
                    <a:pt x="76464" y="99733"/>
                  </a:lnTo>
                  <a:close/>
                </a:path>
                <a:path w="1077595" h="368935">
                  <a:moveTo>
                    <a:pt x="818007" y="0"/>
                  </a:moveTo>
                  <a:lnTo>
                    <a:pt x="793369" y="0"/>
                  </a:lnTo>
                  <a:lnTo>
                    <a:pt x="767588" y="508"/>
                  </a:lnTo>
                  <a:lnTo>
                    <a:pt x="713486" y="2793"/>
                  </a:lnTo>
                  <a:lnTo>
                    <a:pt x="655827" y="6858"/>
                  </a:lnTo>
                  <a:lnTo>
                    <a:pt x="563626" y="15621"/>
                  </a:lnTo>
                  <a:lnTo>
                    <a:pt x="465455" y="27050"/>
                  </a:lnTo>
                  <a:lnTo>
                    <a:pt x="291719" y="51053"/>
                  </a:lnTo>
                  <a:lnTo>
                    <a:pt x="74043" y="84624"/>
                  </a:lnTo>
                  <a:lnTo>
                    <a:pt x="76464" y="99733"/>
                  </a:lnTo>
                  <a:lnTo>
                    <a:pt x="293877" y="66166"/>
                  </a:lnTo>
                  <a:lnTo>
                    <a:pt x="467233" y="42163"/>
                  </a:lnTo>
                  <a:lnTo>
                    <a:pt x="565150" y="30734"/>
                  </a:lnTo>
                  <a:lnTo>
                    <a:pt x="626999" y="24637"/>
                  </a:lnTo>
                  <a:lnTo>
                    <a:pt x="686054" y="19812"/>
                  </a:lnTo>
                  <a:lnTo>
                    <a:pt x="767969" y="15748"/>
                  </a:lnTo>
                  <a:lnTo>
                    <a:pt x="793369" y="15239"/>
                  </a:lnTo>
                  <a:lnTo>
                    <a:pt x="962942" y="15239"/>
                  </a:lnTo>
                  <a:lnTo>
                    <a:pt x="960755" y="14604"/>
                  </a:lnTo>
                  <a:lnTo>
                    <a:pt x="906526" y="4952"/>
                  </a:lnTo>
                  <a:lnTo>
                    <a:pt x="864616" y="1270"/>
                  </a:lnTo>
                  <a:lnTo>
                    <a:pt x="841883" y="380"/>
                  </a:lnTo>
                  <a:lnTo>
                    <a:pt x="8180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421371" y="2710688"/>
            <a:ext cx="1104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POST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/mapred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31791" y="6380988"/>
            <a:ext cx="4572000" cy="277495"/>
          </a:xfrm>
          <a:prstGeom prst="rect">
            <a:avLst/>
          </a:prstGeom>
          <a:solidFill>
            <a:srgbClr val="B1C6E2"/>
          </a:solidFill>
          <a:ln w="91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latin typeface="Tahoma"/>
                <a:cs typeface="Tahoma"/>
                <a:hlinkClick r:id="rId5"/>
              </a:rPr>
              <a:t>http://docs.basho.com/riak/latest/tutorials/querying/MapReduce/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4735830" cy="18745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JavaScript/Erlang,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stored/ad-hoc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Pattern: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Chainable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Reducers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5" dirty="0">
                <a:latin typeface="Calibri Light"/>
                <a:cs typeface="Calibri Light"/>
              </a:rPr>
              <a:t>Key-Filter: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Narrow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down</a:t>
            </a:r>
            <a:r>
              <a:rPr sz="2700" dirty="0">
                <a:latin typeface="Calibri Light"/>
                <a:cs typeface="Calibri Light"/>
              </a:rPr>
              <a:t> input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Link</a:t>
            </a:r>
            <a:r>
              <a:rPr sz="2700" spc="-9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Phase: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Resolves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links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6131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0" dirty="0"/>
              <a:t>Riak</a:t>
            </a:r>
            <a:r>
              <a:rPr sz="4100" spc="-120" dirty="0"/>
              <a:t> </a:t>
            </a:r>
            <a:r>
              <a:rPr sz="4100" spc="-45" dirty="0"/>
              <a:t>Map-Reduce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4859845" y="4079557"/>
            <a:ext cx="866140" cy="317500"/>
            <a:chOff x="4859845" y="4079557"/>
            <a:chExt cx="866140" cy="317500"/>
          </a:xfrm>
        </p:grpSpPr>
        <p:sp>
          <p:nvSpPr>
            <p:cNvPr id="5" name="object 5"/>
            <p:cNvSpPr/>
            <p:nvPr/>
          </p:nvSpPr>
          <p:spPr>
            <a:xfrm>
              <a:off x="4860798" y="4080510"/>
              <a:ext cx="864235" cy="315595"/>
            </a:xfrm>
            <a:custGeom>
              <a:avLst/>
              <a:gdLst/>
              <a:ahLst/>
              <a:cxnLst/>
              <a:rect l="l" t="t" r="r" b="b"/>
              <a:pathLst>
                <a:path w="864235" h="315595">
                  <a:moveTo>
                    <a:pt x="811529" y="0"/>
                  </a:moveTo>
                  <a:lnTo>
                    <a:pt x="52577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7"/>
                  </a:lnTo>
                  <a:lnTo>
                    <a:pt x="0" y="262889"/>
                  </a:lnTo>
                  <a:lnTo>
                    <a:pt x="4125" y="283374"/>
                  </a:lnTo>
                  <a:lnTo>
                    <a:pt x="15382" y="300085"/>
                  </a:lnTo>
                  <a:lnTo>
                    <a:pt x="32093" y="311342"/>
                  </a:lnTo>
                  <a:lnTo>
                    <a:pt x="52577" y="315467"/>
                  </a:lnTo>
                  <a:lnTo>
                    <a:pt x="811529" y="315467"/>
                  </a:lnTo>
                  <a:lnTo>
                    <a:pt x="832014" y="311342"/>
                  </a:lnTo>
                  <a:lnTo>
                    <a:pt x="848725" y="300085"/>
                  </a:lnTo>
                  <a:lnTo>
                    <a:pt x="859982" y="283374"/>
                  </a:lnTo>
                  <a:lnTo>
                    <a:pt x="864107" y="262889"/>
                  </a:lnTo>
                  <a:lnTo>
                    <a:pt x="864107" y="52577"/>
                  </a:lnTo>
                  <a:lnTo>
                    <a:pt x="859982" y="32093"/>
                  </a:lnTo>
                  <a:lnTo>
                    <a:pt x="848725" y="15382"/>
                  </a:lnTo>
                  <a:lnTo>
                    <a:pt x="832014" y="4125"/>
                  </a:lnTo>
                  <a:lnTo>
                    <a:pt x="81152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0798" y="4080510"/>
              <a:ext cx="864235" cy="315595"/>
            </a:xfrm>
            <a:custGeom>
              <a:avLst/>
              <a:gdLst/>
              <a:ahLst/>
              <a:cxnLst/>
              <a:rect l="l" t="t" r="r" b="b"/>
              <a:pathLst>
                <a:path w="864235" h="315595">
                  <a:moveTo>
                    <a:pt x="0" y="52577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7" y="0"/>
                  </a:lnTo>
                  <a:lnTo>
                    <a:pt x="811529" y="0"/>
                  </a:lnTo>
                  <a:lnTo>
                    <a:pt x="832014" y="4125"/>
                  </a:lnTo>
                  <a:lnTo>
                    <a:pt x="848725" y="15382"/>
                  </a:lnTo>
                  <a:lnTo>
                    <a:pt x="859982" y="32093"/>
                  </a:lnTo>
                  <a:lnTo>
                    <a:pt x="864107" y="52577"/>
                  </a:lnTo>
                  <a:lnTo>
                    <a:pt x="864107" y="262889"/>
                  </a:lnTo>
                  <a:lnTo>
                    <a:pt x="859982" y="283374"/>
                  </a:lnTo>
                  <a:lnTo>
                    <a:pt x="848725" y="300085"/>
                  </a:lnTo>
                  <a:lnTo>
                    <a:pt x="832014" y="311342"/>
                  </a:lnTo>
                  <a:lnTo>
                    <a:pt x="811529" y="315467"/>
                  </a:lnTo>
                  <a:lnTo>
                    <a:pt x="52577" y="315467"/>
                  </a:lnTo>
                  <a:lnTo>
                    <a:pt x="32093" y="311342"/>
                  </a:lnTo>
                  <a:lnTo>
                    <a:pt x="15382" y="300085"/>
                  </a:lnTo>
                  <a:lnTo>
                    <a:pt x="4125" y="283374"/>
                  </a:lnTo>
                  <a:lnTo>
                    <a:pt x="0" y="262889"/>
                  </a:lnTo>
                  <a:lnTo>
                    <a:pt x="0" y="5257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78984" y="4082541"/>
            <a:ext cx="4273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p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4211" y="4087177"/>
            <a:ext cx="6596380" cy="319405"/>
            <a:chOff x="934211" y="4087177"/>
            <a:chExt cx="6596380" cy="319405"/>
          </a:xfrm>
        </p:grpSpPr>
        <p:sp>
          <p:nvSpPr>
            <p:cNvPr id="9" name="object 9"/>
            <p:cNvSpPr/>
            <p:nvPr/>
          </p:nvSpPr>
          <p:spPr>
            <a:xfrm>
              <a:off x="934212" y="4198620"/>
              <a:ext cx="5510530" cy="76200"/>
            </a:xfrm>
            <a:custGeom>
              <a:avLst/>
              <a:gdLst/>
              <a:ahLst/>
              <a:cxnLst/>
              <a:rect l="l" t="t" r="r" b="b"/>
              <a:pathLst>
                <a:path w="5510530" h="76200">
                  <a:moveTo>
                    <a:pt x="3926459" y="38100"/>
                  </a:moveTo>
                  <a:lnTo>
                    <a:pt x="3911219" y="30480"/>
                  </a:lnTo>
                  <a:lnTo>
                    <a:pt x="3850259" y="0"/>
                  </a:lnTo>
                  <a:lnTo>
                    <a:pt x="3850259" y="30480"/>
                  </a:lnTo>
                  <a:lnTo>
                    <a:pt x="0" y="30480"/>
                  </a:lnTo>
                  <a:lnTo>
                    <a:pt x="0" y="45720"/>
                  </a:lnTo>
                  <a:lnTo>
                    <a:pt x="3850259" y="45720"/>
                  </a:lnTo>
                  <a:lnTo>
                    <a:pt x="3850259" y="76200"/>
                  </a:lnTo>
                  <a:lnTo>
                    <a:pt x="3911219" y="45720"/>
                  </a:lnTo>
                  <a:lnTo>
                    <a:pt x="3926459" y="38100"/>
                  </a:lnTo>
                  <a:close/>
                </a:path>
                <a:path w="5510530" h="76200">
                  <a:moveTo>
                    <a:pt x="5510022" y="38100"/>
                  </a:moveTo>
                  <a:lnTo>
                    <a:pt x="5494782" y="30480"/>
                  </a:lnTo>
                  <a:lnTo>
                    <a:pt x="5433822" y="0"/>
                  </a:lnTo>
                  <a:lnTo>
                    <a:pt x="5433822" y="30480"/>
                  </a:lnTo>
                  <a:lnTo>
                    <a:pt x="4789932" y="30480"/>
                  </a:lnTo>
                  <a:lnTo>
                    <a:pt x="4789932" y="45720"/>
                  </a:lnTo>
                  <a:lnTo>
                    <a:pt x="5433822" y="45720"/>
                  </a:lnTo>
                  <a:lnTo>
                    <a:pt x="5433822" y="76200"/>
                  </a:lnTo>
                  <a:lnTo>
                    <a:pt x="5494782" y="45720"/>
                  </a:lnTo>
                  <a:lnTo>
                    <a:pt x="5510022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4233" y="4088130"/>
              <a:ext cx="1085215" cy="317500"/>
            </a:xfrm>
            <a:custGeom>
              <a:avLst/>
              <a:gdLst/>
              <a:ahLst/>
              <a:cxnLst/>
              <a:rect l="l" t="t" r="r" b="b"/>
              <a:pathLst>
                <a:path w="1085215" h="317500">
                  <a:moveTo>
                    <a:pt x="1032256" y="0"/>
                  </a:moveTo>
                  <a:lnTo>
                    <a:pt x="52831" y="0"/>
                  </a:lnTo>
                  <a:lnTo>
                    <a:pt x="32254" y="4147"/>
                  </a:lnTo>
                  <a:lnTo>
                    <a:pt x="15462" y="15462"/>
                  </a:lnTo>
                  <a:lnTo>
                    <a:pt x="4147" y="32254"/>
                  </a:lnTo>
                  <a:lnTo>
                    <a:pt x="0" y="52832"/>
                  </a:lnTo>
                  <a:lnTo>
                    <a:pt x="0" y="264160"/>
                  </a:lnTo>
                  <a:lnTo>
                    <a:pt x="4147" y="284737"/>
                  </a:lnTo>
                  <a:lnTo>
                    <a:pt x="15462" y="301529"/>
                  </a:lnTo>
                  <a:lnTo>
                    <a:pt x="32254" y="312844"/>
                  </a:lnTo>
                  <a:lnTo>
                    <a:pt x="52831" y="316992"/>
                  </a:lnTo>
                  <a:lnTo>
                    <a:pt x="1032256" y="316992"/>
                  </a:lnTo>
                  <a:lnTo>
                    <a:pt x="1052833" y="312844"/>
                  </a:lnTo>
                  <a:lnTo>
                    <a:pt x="1069625" y="301529"/>
                  </a:lnTo>
                  <a:lnTo>
                    <a:pt x="1080940" y="284737"/>
                  </a:lnTo>
                  <a:lnTo>
                    <a:pt x="1085088" y="264160"/>
                  </a:lnTo>
                  <a:lnTo>
                    <a:pt x="1085088" y="52832"/>
                  </a:lnTo>
                  <a:lnTo>
                    <a:pt x="1080940" y="32254"/>
                  </a:lnTo>
                  <a:lnTo>
                    <a:pt x="1069625" y="15462"/>
                  </a:lnTo>
                  <a:lnTo>
                    <a:pt x="1052833" y="4147"/>
                  </a:lnTo>
                  <a:lnTo>
                    <a:pt x="1032256" y="0"/>
                  </a:lnTo>
                  <a:close/>
                </a:path>
              </a:pathLst>
            </a:custGeom>
            <a:solidFill>
              <a:srgbClr val="EA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44233" y="4088130"/>
              <a:ext cx="1085215" cy="317500"/>
            </a:xfrm>
            <a:custGeom>
              <a:avLst/>
              <a:gdLst/>
              <a:ahLst/>
              <a:cxnLst/>
              <a:rect l="l" t="t" r="r" b="b"/>
              <a:pathLst>
                <a:path w="1085215" h="317500">
                  <a:moveTo>
                    <a:pt x="0" y="52832"/>
                  </a:moveTo>
                  <a:lnTo>
                    <a:pt x="4147" y="32254"/>
                  </a:lnTo>
                  <a:lnTo>
                    <a:pt x="15462" y="15462"/>
                  </a:lnTo>
                  <a:lnTo>
                    <a:pt x="32254" y="4147"/>
                  </a:lnTo>
                  <a:lnTo>
                    <a:pt x="52831" y="0"/>
                  </a:lnTo>
                  <a:lnTo>
                    <a:pt x="1032256" y="0"/>
                  </a:lnTo>
                  <a:lnTo>
                    <a:pt x="1052833" y="4147"/>
                  </a:lnTo>
                  <a:lnTo>
                    <a:pt x="1069625" y="15462"/>
                  </a:lnTo>
                  <a:lnTo>
                    <a:pt x="1080940" y="32254"/>
                  </a:lnTo>
                  <a:lnTo>
                    <a:pt x="1085088" y="52832"/>
                  </a:lnTo>
                  <a:lnTo>
                    <a:pt x="1085088" y="264160"/>
                  </a:lnTo>
                  <a:lnTo>
                    <a:pt x="1080940" y="284737"/>
                  </a:lnTo>
                  <a:lnTo>
                    <a:pt x="1069625" y="301529"/>
                  </a:lnTo>
                  <a:lnTo>
                    <a:pt x="1052833" y="312844"/>
                  </a:lnTo>
                  <a:lnTo>
                    <a:pt x="1032256" y="316992"/>
                  </a:lnTo>
                  <a:lnTo>
                    <a:pt x="52831" y="316992"/>
                  </a:lnTo>
                  <a:lnTo>
                    <a:pt x="32254" y="312844"/>
                  </a:lnTo>
                  <a:lnTo>
                    <a:pt x="15462" y="301529"/>
                  </a:lnTo>
                  <a:lnTo>
                    <a:pt x="4147" y="284737"/>
                  </a:lnTo>
                  <a:lnTo>
                    <a:pt x="0" y="264160"/>
                  </a:lnTo>
                  <a:lnTo>
                    <a:pt x="0" y="52832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49593" y="4090492"/>
            <a:ext cx="67564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d</a:t>
            </a:r>
            <a:r>
              <a:rPr sz="1700" spc="-5" dirty="0">
                <a:latin typeface="Calibri"/>
                <a:cs typeface="Calibri"/>
              </a:rPr>
              <a:t>uce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9160" y="3898391"/>
            <a:ext cx="1382395" cy="678180"/>
            <a:chOff x="899160" y="3898391"/>
            <a:chExt cx="1382395" cy="6781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724" y="3898391"/>
              <a:ext cx="679704" cy="6781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0" y="4056887"/>
              <a:ext cx="361188" cy="3611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27532" y="4797552"/>
            <a:ext cx="2087880" cy="9544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195" rIns="0" bIns="0" rtlCol="0">
            <a:spAutoFit/>
          </a:bodyPr>
          <a:lstStyle/>
          <a:p>
            <a:pPr marL="189230" marR="118745" indent="-97790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Consolas"/>
                <a:cs typeface="Consolas"/>
              </a:rPr>
              <a:t>"key-filter" : [ 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["string_to_int"],  ["less_than",</a:t>
            </a:r>
            <a:r>
              <a:rPr sz="1400" spc="-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100]</a:t>
            </a:r>
            <a:endParaRPr sz="1400">
              <a:latin typeface="Consolas"/>
              <a:cs typeface="Consolas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]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49425" y="3909059"/>
            <a:ext cx="2385695" cy="903605"/>
            <a:chOff x="1749425" y="3909059"/>
            <a:chExt cx="2385695" cy="903605"/>
          </a:xfrm>
        </p:grpSpPr>
        <p:sp>
          <p:nvSpPr>
            <p:cNvPr id="18" name="object 18"/>
            <p:cNvSpPr/>
            <p:nvPr/>
          </p:nvSpPr>
          <p:spPr>
            <a:xfrm>
              <a:off x="1764029" y="4395977"/>
              <a:ext cx="0" cy="401955"/>
            </a:xfrm>
            <a:custGeom>
              <a:avLst/>
              <a:gdLst/>
              <a:ahLst/>
              <a:cxnLst/>
              <a:rect l="l" t="t" r="r" b="b"/>
              <a:pathLst>
                <a:path h="401954">
                  <a:moveTo>
                    <a:pt x="0" y="40170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55" y="3909059"/>
              <a:ext cx="714755" cy="71475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988564" y="4779264"/>
            <a:ext cx="2303145" cy="739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830" rIns="0" bIns="0" rtlCol="0">
            <a:spAutoFit/>
          </a:bodyPr>
          <a:lstStyle/>
          <a:p>
            <a:pPr marL="188595" marR="137795" indent="-97790">
              <a:lnSpc>
                <a:spcPct val="100000"/>
              </a:lnSpc>
              <a:spcBef>
                <a:spcPts val="290"/>
              </a:spcBef>
            </a:pPr>
            <a:r>
              <a:rPr sz="1400" dirty="0">
                <a:latin typeface="Consolas"/>
                <a:cs typeface="Consolas"/>
              </a:rPr>
              <a:t>"link" : { 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"bucket":"nosql_dbs"</a:t>
            </a:r>
            <a:endParaRPr sz="1400">
              <a:latin typeface="Consolas"/>
              <a:cs typeface="Consolas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67150" y="4088129"/>
            <a:ext cx="3807460" cy="782320"/>
          </a:xfrm>
          <a:custGeom>
            <a:avLst/>
            <a:gdLst/>
            <a:ahLst/>
            <a:cxnLst/>
            <a:rect l="l" t="t" r="r" b="b"/>
            <a:pathLst>
              <a:path w="3807459" h="782320">
                <a:moveTo>
                  <a:pt x="0" y="691261"/>
                </a:moveTo>
                <a:lnTo>
                  <a:pt x="0" y="289560"/>
                </a:lnTo>
              </a:path>
              <a:path w="3807459" h="782320">
                <a:moveTo>
                  <a:pt x="2433828" y="165354"/>
                </a:moveTo>
                <a:lnTo>
                  <a:pt x="2441173" y="113092"/>
                </a:lnTo>
                <a:lnTo>
                  <a:pt x="2461625" y="67702"/>
                </a:lnTo>
                <a:lnTo>
                  <a:pt x="2492806" y="31906"/>
                </a:lnTo>
                <a:lnTo>
                  <a:pt x="2532339" y="8430"/>
                </a:lnTo>
                <a:lnTo>
                  <a:pt x="2577846" y="0"/>
                </a:lnTo>
                <a:lnTo>
                  <a:pt x="2623352" y="8430"/>
                </a:lnTo>
                <a:lnTo>
                  <a:pt x="2662885" y="31906"/>
                </a:lnTo>
                <a:lnTo>
                  <a:pt x="2694066" y="67702"/>
                </a:lnTo>
                <a:lnTo>
                  <a:pt x="2714518" y="113092"/>
                </a:lnTo>
                <a:lnTo>
                  <a:pt x="2721864" y="165354"/>
                </a:lnTo>
                <a:lnTo>
                  <a:pt x="2714518" y="217615"/>
                </a:lnTo>
                <a:lnTo>
                  <a:pt x="2694066" y="263005"/>
                </a:lnTo>
                <a:lnTo>
                  <a:pt x="2662885" y="298801"/>
                </a:lnTo>
                <a:lnTo>
                  <a:pt x="2623352" y="322277"/>
                </a:lnTo>
                <a:lnTo>
                  <a:pt x="2577846" y="330708"/>
                </a:lnTo>
                <a:lnTo>
                  <a:pt x="2532339" y="322277"/>
                </a:lnTo>
                <a:lnTo>
                  <a:pt x="2492806" y="298801"/>
                </a:lnTo>
                <a:lnTo>
                  <a:pt x="2461625" y="263005"/>
                </a:lnTo>
                <a:lnTo>
                  <a:pt x="2441173" y="217615"/>
                </a:lnTo>
                <a:lnTo>
                  <a:pt x="2433828" y="165354"/>
                </a:lnTo>
                <a:close/>
              </a:path>
              <a:path w="3807459" h="782320">
                <a:moveTo>
                  <a:pt x="3518916" y="178308"/>
                </a:moveTo>
                <a:lnTo>
                  <a:pt x="3526261" y="126272"/>
                </a:lnTo>
                <a:lnTo>
                  <a:pt x="3546713" y="81088"/>
                </a:lnTo>
                <a:lnTo>
                  <a:pt x="3577894" y="45463"/>
                </a:lnTo>
                <a:lnTo>
                  <a:pt x="3617427" y="22104"/>
                </a:lnTo>
                <a:lnTo>
                  <a:pt x="3662933" y="13716"/>
                </a:lnTo>
                <a:lnTo>
                  <a:pt x="3708440" y="22104"/>
                </a:lnTo>
                <a:lnTo>
                  <a:pt x="3747973" y="45463"/>
                </a:lnTo>
                <a:lnTo>
                  <a:pt x="3779154" y="81088"/>
                </a:lnTo>
                <a:lnTo>
                  <a:pt x="3799606" y="126272"/>
                </a:lnTo>
                <a:lnTo>
                  <a:pt x="3806952" y="178308"/>
                </a:lnTo>
                <a:lnTo>
                  <a:pt x="3799606" y="230343"/>
                </a:lnTo>
                <a:lnTo>
                  <a:pt x="3779154" y="275527"/>
                </a:lnTo>
                <a:lnTo>
                  <a:pt x="3747973" y="311152"/>
                </a:lnTo>
                <a:lnTo>
                  <a:pt x="3708440" y="334511"/>
                </a:lnTo>
                <a:lnTo>
                  <a:pt x="3662933" y="342900"/>
                </a:lnTo>
                <a:lnTo>
                  <a:pt x="3617427" y="334511"/>
                </a:lnTo>
                <a:lnTo>
                  <a:pt x="3577894" y="311152"/>
                </a:lnTo>
                <a:lnTo>
                  <a:pt x="3546713" y="275527"/>
                </a:lnTo>
                <a:lnTo>
                  <a:pt x="3526261" y="230343"/>
                </a:lnTo>
                <a:lnTo>
                  <a:pt x="3518916" y="178308"/>
                </a:lnTo>
                <a:close/>
              </a:path>
              <a:path w="3807459" h="782320">
                <a:moveTo>
                  <a:pt x="3119374" y="781304"/>
                </a:moveTo>
                <a:lnTo>
                  <a:pt x="2577084" y="289560"/>
                </a:lnTo>
              </a:path>
              <a:path w="3807459" h="782320">
                <a:moveTo>
                  <a:pt x="3226307" y="782320"/>
                </a:moveTo>
                <a:lnTo>
                  <a:pt x="3586353" y="316992"/>
                </a:lnTo>
              </a:path>
            </a:pathLst>
          </a:custGeom>
          <a:ln w="28956">
            <a:solidFill>
              <a:srgbClr val="909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13956" y="4829936"/>
            <a:ext cx="1179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13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Same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28559" y="4213859"/>
            <a:ext cx="720090" cy="76200"/>
          </a:xfrm>
          <a:custGeom>
            <a:avLst/>
            <a:gdLst/>
            <a:ahLst/>
            <a:cxnLst/>
            <a:rect l="l" t="t" r="r" b="b"/>
            <a:pathLst>
              <a:path w="720090" h="76200">
                <a:moveTo>
                  <a:pt x="643890" y="0"/>
                </a:moveTo>
                <a:lnTo>
                  <a:pt x="643890" y="76200"/>
                </a:lnTo>
                <a:lnTo>
                  <a:pt x="704850" y="45719"/>
                </a:lnTo>
                <a:lnTo>
                  <a:pt x="656590" y="45719"/>
                </a:lnTo>
                <a:lnTo>
                  <a:pt x="656590" y="30479"/>
                </a:lnTo>
                <a:lnTo>
                  <a:pt x="704850" y="30479"/>
                </a:lnTo>
                <a:lnTo>
                  <a:pt x="643890" y="0"/>
                </a:lnTo>
                <a:close/>
              </a:path>
              <a:path w="720090" h="76200">
                <a:moveTo>
                  <a:pt x="643890" y="30479"/>
                </a:moveTo>
                <a:lnTo>
                  <a:pt x="0" y="30479"/>
                </a:lnTo>
                <a:lnTo>
                  <a:pt x="0" y="45719"/>
                </a:lnTo>
                <a:lnTo>
                  <a:pt x="643890" y="45719"/>
                </a:lnTo>
                <a:lnTo>
                  <a:pt x="643890" y="30479"/>
                </a:lnTo>
                <a:close/>
              </a:path>
              <a:path w="720090" h="76200">
                <a:moveTo>
                  <a:pt x="704850" y="30479"/>
                </a:moveTo>
                <a:lnTo>
                  <a:pt x="656590" y="30479"/>
                </a:lnTo>
                <a:lnTo>
                  <a:pt x="656590" y="45719"/>
                </a:lnTo>
                <a:lnTo>
                  <a:pt x="704850" y="45719"/>
                </a:lnTo>
                <a:lnTo>
                  <a:pt x="720090" y="38100"/>
                </a:lnTo>
                <a:lnTo>
                  <a:pt x="70485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33260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Scale-up</a:t>
            </a:r>
            <a:r>
              <a:rPr sz="4100" spc="-135" dirty="0"/>
              <a:t> </a:t>
            </a:r>
            <a:r>
              <a:rPr sz="4100" spc="-20" dirty="0"/>
              <a:t>vs</a:t>
            </a:r>
            <a:r>
              <a:rPr sz="4100" spc="-80" dirty="0"/>
              <a:t> </a:t>
            </a:r>
            <a:r>
              <a:rPr sz="4100" spc="-30" dirty="0"/>
              <a:t>Scale-out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4572761" y="1482089"/>
            <a:ext cx="0" cy="4526280"/>
          </a:xfrm>
          <a:custGeom>
            <a:avLst/>
            <a:gdLst/>
            <a:ahLst/>
            <a:cxnLst/>
            <a:rect l="l" t="t" r="r" b="b"/>
            <a:pathLst>
              <a:path h="4526280">
                <a:moveTo>
                  <a:pt x="0" y="0"/>
                </a:moveTo>
                <a:lnTo>
                  <a:pt x="0" y="4525962"/>
                </a:lnTo>
              </a:path>
            </a:pathLst>
          </a:custGeom>
          <a:ln w="38100">
            <a:solidFill>
              <a:srgbClr val="46464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04657" y="2564892"/>
            <a:ext cx="2037080" cy="1797050"/>
            <a:chOff x="2404657" y="2564892"/>
            <a:chExt cx="2037080" cy="1797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4657" y="2564892"/>
              <a:ext cx="1577768" cy="17969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41904" y="2938272"/>
              <a:ext cx="1393190" cy="401320"/>
            </a:xfrm>
            <a:custGeom>
              <a:avLst/>
              <a:gdLst/>
              <a:ahLst/>
              <a:cxnLst/>
              <a:rect l="l" t="t" r="r" b="b"/>
              <a:pathLst>
                <a:path w="1393189" h="401320">
                  <a:moveTo>
                    <a:pt x="139293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392936" y="400812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1904" y="2938272"/>
              <a:ext cx="1393190" cy="401320"/>
            </a:xfrm>
            <a:custGeom>
              <a:avLst/>
              <a:gdLst/>
              <a:ahLst/>
              <a:cxnLst/>
              <a:rect l="l" t="t" r="r" b="b"/>
              <a:pathLst>
                <a:path w="1393189" h="401320">
                  <a:moveTo>
                    <a:pt x="0" y="400812"/>
                  </a:moveTo>
                  <a:lnTo>
                    <a:pt x="1392936" y="400812"/>
                  </a:lnTo>
                  <a:lnTo>
                    <a:pt x="139293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406" y="1495424"/>
            <a:ext cx="25647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Scale-Up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i="1" spc="-10" dirty="0">
                <a:latin typeface="Calibri"/>
                <a:cs typeface="Calibri"/>
              </a:rPr>
              <a:t>vertical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scaling):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0" y="2955417"/>
            <a:ext cx="1381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More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35554" y="3370834"/>
            <a:ext cx="1405890" cy="414020"/>
            <a:chOff x="3035554" y="3370834"/>
            <a:chExt cx="1405890" cy="414020"/>
          </a:xfrm>
        </p:grpSpPr>
        <p:sp>
          <p:nvSpPr>
            <p:cNvPr id="11" name="object 11"/>
            <p:cNvSpPr/>
            <p:nvPr/>
          </p:nvSpPr>
          <p:spPr>
            <a:xfrm>
              <a:off x="3041904" y="3377184"/>
              <a:ext cx="1393190" cy="401320"/>
            </a:xfrm>
            <a:custGeom>
              <a:avLst/>
              <a:gdLst/>
              <a:ahLst/>
              <a:cxnLst/>
              <a:rect l="l" t="t" r="r" b="b"/>
              <a:pathLst>
                <a:path w="1393189" h="401320">
                  <a:moveTo>
                    <a:pt x="139293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392936" y="400811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1904" y="3377184"/>
              <a:ext cx="1393190" cy="401320"/>
            </a:xfrm>
            <a:custGeom>
              <a:avLst/>
              <a:gdLst/>
              <a:ahLst/>
              <a:cxnLst/>
              <a:rect l="l" t="t" r="r" b="b"/>
              <a:pathLst>
                <a:path w="1393189" h="401320">
                  <a:moveTo>
                    <a:pt x="0" y="400811"/>
                  </a:moveTo>
                  <a:lnTo>
                    <a:pt x="1392936" y="400811"/>
                  </a:lnTo>
                  <a:lnTo>
                    <a:pt x="139293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48000" y="3394659"/>
            <a:ext cx="1381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More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CPU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35554" y="3814317"/>
            <a:ext cx="1405890" cy="414020"/>
            <a:chOff x="3035554" y="3814317"/>
            <a:chExt cx="1405890" cy="414020"/>
          </a:xfrm>
        </p:grpSpPr>
        <p:sp>
          <p:nvSpPr>
            <p:cNvPr id="15" name="object 15"/>
            <p:cNvSpPr/>
            <p:nvPr/>
          </p:nvSpPr>
          <p:spPr>
            <a:xfrm>
              <a:off x="3041904" y="3820667"/>
              <a:ext cx="1393190" cy="401320"/>
            </a:xfrm>
            <a:custGeom>
              <a:avLst/>
              <a:gdLst/>
              <a:ahLst/>
              <a:cxnLst/>
              <a:rect l="l" t="t" r="r" b="b"/>
              <a:pathLst>
                <a:path w="1393189" h="401320">
                  <a:moveTo>
                    <a:pt x="139293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392936" y="400811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1904" y="3820667"/>
              <a:ext cx="1393190" cy="401320"/>
            </a:xfrm>
            <a:custGeom>
              <a:avLst/>
              <a:gdLst/>
              <a:ahLst/>
              <a:cxnLst/>
              <a:rect l="l" t="t" r="r" b="b"/>
              <a:pathLst>
                <a:path w="1393189" h="401320">
                  <a:moveTo>
                    <a:pt x="0" y="400811"/>
                  </a:moveTo>
                  <a:lnTo>
                    <a:pt x="1392936" y="400811"/>
                  </a:lnTo>
                  <a:lnTo>
                    <a:pt x="139293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048000" y="3837888"/>
            <a:ext cx="13811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More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HDD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382" y="3456432"/>
            <a:ext cx="666083" cy="76005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85303" y="3268993"/>
            <a:ext cx="884555" cy="596900"/>
          </a:xfrm>
          <a:custGeom>
            <a:avLst/>
            <a:gdLst/>
            <a:ahLst/>
            <a:cxnLst/>
            <a:rect l="l" t="t" r="r" b="b"/>
            <a:pathLst>
              <a:path w="884555" h="596900">
                <a:moveTo>
                  <a:pt x="302075" y="302202"/>
                </a:moveTo>
                <a:lnTo>
                  <a:pt x="296446" y="304727"/>
                </a:lnTo>
                <a:lnTo>
                  <a:pt x="290815" y="307953"/>
                </a:lnTo>
                <a:lnTo>
                  <a:pt x="285183" y="308006"/>
                </a:lnTo>
                <a:lnTo>
                  <a:pt x="276627" y="319164"/>
                </a:lnTo>
                <a:lnTo>
                  <a:pt x="252472" y="334429"/>
                </a:lnTo>
                <a:lnTo>
                  <a:pt x="243909" y="345580"/>
                </a:lnTo>
                <a:lnTo>
                  <a:pt x="211372" y="369420"/>
                </a:lnTo>
                <a:lnTo>
                  <a:pt x="180591" y="395371"/>
                </a:lnTo>
                <a:lnTo>
                  <a:pt x="150512" y="422730"/>
                </a:lnTo>
                <a:lnTo>
                  <a:pt x="120079" y="450793"/>
                </a:lnTo>
                <a:lnTo>
                  <a:pt x="89179" y="476858"/>
                </a:lnTo>
                <a:lnTo>
                  <a:pt x="58632" y="504332"/>
                </a:lnTo>
                <a:lnTo>
                  <a:pt x="28788" y="533216"/>
                </a:lnTo>
                <a:lnTo>
                  <a:pt x="0" y="563509"/>
                </a:lnTo>
                <a:lnTo>
                  <a:pt x="8912" y="579301"/>
                </a:lnTo>
                <a:lnTo>
                  <a:pt x="23453" y="591219"/>
                </a:lnTo>
                <a:lnTo>
                  <a:pt x="42215" y="596797"/>
                </a:lnTo>
                <a:lnTo>
                  <a:pt x="63792" y="593568"/>
                </a:lnTo>
                <a:lnTo>
                  <a:pt x="70887" y="586816"/>
                </a:lnTo>
                <a:lnTo>
                  <a:pt x="75518" y="581826"/>
                </a:lnTo>
                <a:lnTo>
                  <a:pt x="78039" y="576131"/>
                </a:lnTo>
                <a:lnTo>
                  <a:pt x="78801" y="567266"/>
                </a:lnTo>
                <a:lnTo>
                  <a:pt x="94691" y="556699"/>
                </a:lnTo>
                <a:lnTo>
                  <a:pt x="113043" y="539087"/>
                </a:lnTo>
                <a:lnTo>
                  <a:pt x="132100" y="518657"/>
                </a:lnTo>
                <a:lnTo>
                  <a:pt x="150102" y="499635"/>
                </a:lnTo>
                <a:lnTo>
                  <a:pt x="185994" y="466226"/>
                </a:lnTo>
                <a:lnTo>
                  <a:pt x="222886" y="433646"/>
                </a:lnTo>
                <a:lnTo>
                  <a:pt x="260747" y="401921"/>
                </a:lnTo>
                <a:lnTo>
                  <a:pt x="299543" y="371076"/>
                </a:lnTo>
                <a:lnTo>
                  <a:pt x="339241" y="341134"/>
                </a:lnTo>
                <a:lnTo>
                  <a:pt x="379810" y="312120"/>
                </a:lnTo>
                <a:lnTo>
                  <a:pt x="391418" y="304253"/>
                </a:lnTo>
                <a:lnTo>
                  <a:pt x="307700" y="304253"/>
                </a:lnTo>
                <a:lnTo>
                  <a:pt x="302075" y="302202"/>
                </a:lnTo>
                <a:close/>
              </a:path>
              <a:path w="884555" h="596900">
                <a:moveTo>
                  <a:pt x="811934" y="116385"/>
                </a:moveTo>
                <a:lnTo>
                  <a:pt x="731737" y="116385"/>
                </a:lnTo>
                <a:lnTo>
                  <a:pt x="697482" y="156433"/>
                </a:lnTo>
                <a:lnTo>
                  <a:pt x="662434" y="195115"/>
                </a:lnTo>
                <a:lnTo>
                  <a:pt x="626859" y="232828"/>
                </a:lnTo>
                <a:lnTo>
                  <a:pt x="554154" y="308006"/>
                </a:lnTo>
                <a:lnTo>
                  <a:pt x="519607" y="344115"/>
                </a:lnTo>
                <a:lnTo>
                  <a:pt x="484559" y="381915"/>
                </a:lnTo>
                <a:lnTo>
                  <a:pt x="450304" y="420727"/>
                </a:lnTo>
                <a:lnTo>
                  <a:pt x="460219" y="433646"/>
                </a:lnTo>
                <a:lnTo>
                  <a:pt x="469532" y="446566"/>
                </a:lnTo>
                <a:lnTo>
                  <a:pt x="482489" y="456133"/>
                </a:lnTo>
                <a:lnTo>
                  <a:pt x="502837" y="458301"/>
                </a:lnTo>
                <a:lnTo>
                  <a:pt x="536209" y="418449"/>
                </a:lnTo>
                <a:lnTo>
                  <a:pt x="570798" y="379791"/>
                </a:lnTo>
                <a:lnTo>
                  <a:pt x="606244" y="341945"/>
                </a:lnTo>
                <a:lnTo>
                  <a:pt x="638893" y="307953"/>
                </a:lnTo>
                <a:lnTo>
                  <a:pt x="678261" y="267153"/>
                </a:lnTo>
                <a:lnTo>
                  <a:pt x="714112" y="229441"/>
                </a:lnTo>
                <a:lnTo>
                  <a:pt x="749378" y="191008"/>
                </a:lnTo>
                <a:lnTo>
                  <a:pt x="783699" y="151471"/>
                </a:lnTo>
                <a:lnTo>
                  <a:pt x="811934" y="116385"/>
                </a:lnTo>
                <a:close/>
              </a:path>
              <a:path w="884555" h="596900">
                <a:moveTo>
                  <a:pt x="845318" y="71304"/>
                </a:moveTo>
                <a:lnTo>
                  <a:pt x="690450" y="71304"/>
                </a:lnTo>
                <a:lnTo>
                  <a:pt x="646934" y="95001"/>
                </a:lnTo>
                <a:lnTo>
                  <a:pt x="556197" y="142550"/>
                </a:lnTo>
                <a:lnTo>
                  <a:pt x="510458" y="166898"/>
                </a:lnTo>
                <a:lnTo>
                  <a:pt x="465460" y="191958"/>
                </a:lnTo>
                <a:lnTo>
                  <a:pt x="421944" y="217975"/>
                </a:lnTo>
                <a:lnTo>
                  <a:pt x="380651" y="245199"/>
                </a:lnTo>
                <a:lnTo>
                  <a:pt x="342323" y="273876"/>
                </a:lnTo>
                <a:lnTo>
                  <a:pt x="307700" y="304253"/>
                </a:lnTo>
                <a:lnTo>
                  <a:pt x="391418" y="304253"/>
                </a:lnTo>
                <a:lnTo>
                  <a:pt x="421215" y="284059"/>
                </a:lnTo>
                <a:lnTo>
                  <a:pt x="463424" y="256976"/>
                </a:lnTo>
                <a:lnTo>
                  <a:pt x="506406" y="230895"/>
                </a:lnTo>
                <a:lnTo>
                  <a:pt x="550125" y="205841"/>
                </a:lnTo>
                <a:lnTo>
                  <a:pt x="594551" y="181839"/>
                </a:lnTo>
                <a:lnTo>
                  <a:pt x="639650" y="158912"/>
                </a:lnTo>
                <a:lnTo>
                  <a:pt x="685390" y="137086"/>
                </a:lnTo>
                <a:lnTo>
                  <a:pt x="731737" y="116385"/>
                </a:lnTo>
                <a:lnTo>
                  <a:pt x="811934" y="116385"/>
                </a:lnTo>
                <a:lnTo>
                  <a:pt x="816713" y="110446"/>
                </a:lnTo>
                <a:lnTo>
                  <a:pt x="845318" y="71304"/>
                </a:lnTo>
                <a:close/>
              </a:path>
              <a:path w="884555" h="596900">
                <a:moveTo>
                  <a:pt x="829447" y="0"/>
                </a:moveTo>
                <a:lnTo>
                  <a:pt x="661385" y="0"/>
                </a:lnTo>
                <a:lnTo>
                  <a:pt x="607253" y="6733"/>
                </a:lnTo>
                <a:lnTo>
                  <a:pt x="555367" y="15079"/>
                </a:lnTo>
                <a:lnTo>
                  <a:pt x="504036" y="24631"/>
                </a:lnTo>
                <a:lnTo>
                  <a:pt x="374427" y="51340"/>
                </a:lnTo>
                <a:lnTo>
                  <a:pt x="307120" y="68245"/>
                </a:lnTo>
                <a:lnTo>
                  <a:pt x="286305" y="91200"/>
                </a:lnTo>
                <a:lnTo>
                  <a:pt x="293165" y="107462"/>
                </a:lnTo>
                <a:lnTo>
                  <a:pt x="306355" y="121611"/>
                </a:lnTo>
                <a:lnTo>
                  <a:pt x="322708" y="127658"/>
                </a:lnTo>
                <a:lnTo>
                  <a:pt x="375376" y="122961"/>
                </a:lnTo>
                <a:lnTo>
                  <a:pt x="429750" y="115832"/>
                </a:lnTo>
                <a:lnTo>
                  <a:pt x="484779" y="107058"/>
                </a:lnTo>
                <a:lnTo>
                  <a:pt x="643300" y="78763"/>
                </a:lnTo>
                <a:lnTo>
                  <a:pt x="690450" y="71304"/>
                </a:lnTo>
                <a:lnTo>
                  <a:pt x="845318" y="71304"/>
                </a:lnTo>
                <a:lnTo>
                  <a:pt x="848062" y="67551"/>
                </a:lnTo>
                <a:lnTo>
                  <a:pt x="876145" y="59154"/>
                </a:lnTo>
                <a:lnTo>
                  <a:pt x="884178" y="39835"/>
                </a:lnTo>
                <a:lnTo>
                  <a:pt x="876030" y="18403"/>
                </a:lnTo>
                <a:lnTo>
                  <a:pt x="855572" y="3664"/>
                </a:lnTo>
                <a:lnTo>
                  <a:pt x="829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95494" y="1524761"/>
            <a:ext cx="30797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Scale-Out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i="1" spc="-15" dirty="0">
                <a:latin typeface="Calibri"/>
                <a:cs typeface="Calibri"/>
              </a:rPr>
              <a:t>horizontal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scaling):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9504" y="2531364"/>
            <a:ext cx="1578863" cy="79552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066490" y="3390900"/>
            <a:ext cx="3235325" cy="1584960"/>
            <a:chOff x="5066490" y="3390900"/>
            <a:chExt cx="3235325" cy="158496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2363" y="3390900"/>
              <a:ext cx="1578863" cy="7940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2363" y="4180331"/>
              <a:ext cx="1578863" cy="7955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6490" y="3390900"/>
              <a:ext cx="666083" cy="75859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64647" y="3577602"/>
              <a:ext cx="949325" cy="312420"/>
            </a:xfrm>
            <a:custGeom>
              <a:avLst/>
              <a:gdLst/>
              <a:ahLst/>
              <a:cxnLst/>
              <a:rect l="l" t="t" r="r" b="b"/>
              <a:pathLst>
                <a:path w="949325" h="312420">
                  <a:moveTo>
                    <a:pt x="689766" y="311821"/>
                  </a:moveTo>
                  <a:lnTo>
                    <a:pt x="731792" y="283930"/>
                  </a:lnTo>
                  <a:lnTo>
                    <a:pt x="760249" y="264838"/>
                  </a:lnTo>
                  <a:lnTo>
                    <a:pt x="816244" y="227457"/>
                  </a:lnTo>
                  <a:lnTo>
                    <a:pt x="859314" y="199422"/>
                  </a:lnTo>
                  <a:lnTo>
                    <a:pt x="903377" y="171888"/>
                  </a:lnTo>
                  <a:lnTo>
                    <a:pt x="948752" y="145127"/>
                  </a:lnTo>
                  <a:lnTo>
                    <a:pt x="946337" y="137078"/>
                  </a:lnTo>
                  <a:lnTo>
                    <a:pt x="942669" y="127767"/>
                  </a:lnTo>
                  <a:lnTo>
                    <a:pt x="937162" y="117275"/>
                  </a:lnTo>
                  <a:lnTo>
                    <a:pt x="929227" y="105687"/>
                  </a:lnTo>
                  <a:lnTo>
                    <a:pt x="825612" y="79943"/>
                  </a:lnTo>
                  <a:lnTo>
                    <a:pt x="776487" y="66773"/>
                  </a:lnTo>
                  <a:lnTo>
                    <a:pt x="728132" y="52713"/>
                  </a:lnTo>
                  <a:lnTo>
                    <a:pt x="679781" y="37243"/>
                  </a:lnTo>
                  <a:lnTo>
                    <a:pt x="576581" y="2476"/>
                  </a:lnTo>
                  <a:lnTo>
                    <a:pt x="572725" y="5239"/>
                  </a:lnTo>
                  <a:lnTo>
                    <a:pt x="567252" y="12497"/>
                  </a:lnTo>
                  <a:lnTo>
                    <a:pt x="564121" y="21106"/>
                  </a:lnTo>
                  <a:lnTo>
                    <a:pt x="563838" y="30393"/>
                  </a:lnTo>
                  <a:lnTo>
                    <a:pt x="574691" y="41331"/>
                  </a:lnTo>
                  <a:lnTo>
                    <a:pt x="584397" y="45721"/>
                  </a:lnTo>
                  <a:lnTo>
                    <a:pt x="606500" y="53167"/>
                  </a:lnTo>
                  <a:lnTo>
                    <a:pt x="625418" y="60101"/>
                  </a:lnTo>
                  <a:lnTo>
                    <a:pt x="622040" y="62650"/>
                  </a:lnTo>
                  <a:lnTo>
                    <a:pt x="618573" y="67130"/>
                  </a:lnTo>
                  <a:lnTo>
                    <a:pt x="616947" y="72792"/>
                  </a:lnTo>
                  <a:lnTo>
                    <a:pt x="619091" y="78883"/>
                  </a:lnTo>
                  <a:lnTo>
                    <a:pt x="625226" y="83936"/>
                  </a:lnTo>
                  <a:lnTo>
                    <a:pt x="813739" y="147443"/>
                  </a:lnTo>
                  <a:lnTo>
                    <a:pt x="797489" y="156813"/>
                  </a:lnTo>
                  <a:lnTo>
                    <a:pt x="781154" y="165595"/>
                  </a:lnTo>
                  <a:lnTo>
                    <a:pt x="765006" y="168838"/>
                  </a:lnTo>
                  <a:lnTo>
                    <a:pt x="745627" y="162309"/>
                  </a:lnTo>
                  <a:lnTo>
                    <a:pt x="701194" y="170953"/>
                  </a:lnTo>
                  <a:lnTo>
                    <a:pt x="652945" y="179341"/>
                  </a:lnTo>
                  <a:lnTo>
                    <a:pt x="604521" y="186849"/>
                  </a:lnTo>
                  <a:lnTo>
                    <a:pt x="578004" y="190513"/>
                  </a:lnTo>
                  <a:lnTo>
                    <a:pt x="664174" y="219542"/>
                  </a:lnTo>
                  <a:lnTo>
                    <a:pt x="663632" y="234018"/>
                  </a:lnTo>
                  <a:lnTo>
                    <a:pt x="670908" y="242725"/>
                  </a:lnTo>
                  <a:lnTo>
                    <a:pt x="681046" y="247915"/>
                  </a:lnTo>
                  <a:lnTo>
                    <a:pt x="689092" y="251843"/>
                  </a:lnTo>
                  <a:lnTo>
                    <a:pt x="678260" y="260752"/>
                  </a:lnTo>
                  <a:lnTo>
                    <a:pt x="667682" y="268905"/>
                  </a:lnTo>
                  <a:lnTo>
                    <a:pt x="659949" y="278576"/>
                  </a:lnTo>
                  <a:lnTo>
                    <a:pt x="657651" y="292039"/>
                  </a:lnTo>
                  <a:lnTo>
                    <a:pt x="664548" y="297022"/>
                  </a:lnTo>
                  <a:lnTo>
                    <a:pt x="671359" y="302258"/>
                  </a:lnTo>
                  <a:lnTo>
                    <a:pt x="679346" y="307330"/>
                  </a:lnTo>
                  <a:lnTo>
                    <a:pt x="689766" y="311821"/>
                  </a:lnTo>
                  <a:close/>
                </a:path>
                <a:path w="949325" h="312420">
                  <a:moveTo>
                    <a:pt x="576581" y="2476"/>
                  </a:moveTo>
                  <a:lnTo>
                    <a:pt x="679781" y="37243"/>
                  </a:lnTo>
                  <a:lnTo>
                    <a:pt x="630671" y="19845"/>
                  </a:lnTo>
                  <a:lnTo>
                    <a:pt x="580037" y="0"/>
                  </a:lnTo>
                  <a:lnTo>
                    <a:pt x="576581" y="2476"/>
                  </a:lnTo>
                  <a:close/>
                </a:path>
                <a:path w="949325" h="312420">
                  <a:moveTo>
                    <a:pt x="589251" y="47917"/>
                  </a:moveTo>
                  <a:lnTo>
                    <a:pt x="606500" y="53167"/>
                  </a:lnTo>
                  <a:lnTo>
                    <a:pt x="584397" y="45721"/>
                  </a:lnTo>
                  <a:lnTo>
                    <a:pt x="589251" y="47917"/>
                  </a:lnTo>
                  <a:close/>
                </a:path>
                <a:path w="949325" h="312420">
                  <a:moveTo>
                    <a:pt x="726113" y="150792"/>
                  </a:moveTo>
                  <a:lnTo>
                    <a:pt x="731465" y="152595"/>
                  </a:lnTo>
                  <a:lnTo>
                    <a:pt x="749257" y="143368"/>
                  </a:lnTo>
                  <a:lnTo>
                    <a:pt x="768286" y="139600"/>
                  </a:lnTo>
                  <a:lnTo>
                    <a:pt x="789472" y="141042"/>
                  </a:lnTo>
                  <a:lnTo>
                    <a:pt x="813739" y="147443"/>
                  </a:lnTo>
                  <a:lnTo>
                    <a:pt x="625226" y="83936"/>
                  </a:lnTo>
                  <a:lnTo>
                    <a:pt x="630692" y="88439"/>
                  </a:lnTo>
                  <a:lnTo>
                    <a:pt x="643061" y="94052"/>
                  </a:lnTo>
                  <a:lnTo>
                    <a:pt x="656605" y="99502"/>
                  </a:lnTo>
                  <a:lnTo>
                    <a:pt x="671730" y="108565"/>
                  </a:lnTo>
                  <a:lnTo>
                    <a:pt x="634122" y="116806"/>
                  </a:lnTo>
                  <a:lnTo>
                    <a:pt x="724343" y="147201"/>
                  </a:lnTo>
                  <a:lnTo>
                    <a:pt x="726113" y="150792"/>
                  </a:lnTo>
                  <a:close/>
                </a:path>
                <a:path w="949325" h="312420">
                  <a:moveTo>
                    <a:pt x="461355" y="184085"/>
                  </a:moveTo>
                  <a:lnTo>
                    <a:pt x="480106" y="190402"/>
                  </a:lnTo>
                  <a:lnTo>
                    <a:pt x="487267" y="186836"/>
                  </a:lnTo>
                  <a:lnTo>
                    <a:pt x="515607" y="182422"/>
                  </a:lnTo>
                  <a:lnTo>
                    <a:pt x="544188" y="177255"/>
                  </a:lnTo>
                  <a:lnTo>
                    <a:pt x="572944" y="171585"/>
                  </a:lnTo>
                  <a:lnTo>
                    <a:pt x="601786" y="165664"/>
                  </a:lnTo>
                  <a:lnTo>
                    <a:pt x="630502" y="160120"/>
                  </a:lnTo>
                  <a:lnTo>
                    <a:pt x="687590" y="150037"/>
                  </a:lnTo>
                  <a:lnTo>
                    <a:pt x="716305" y="144493"/>
                  </a:lnTo>
                  <a:lnTo>
                    <a:pt x="634122" y="116806"/>
                  </a:lnTo>
                  <a:lnTo>
                    <a:pt x="623868" y="119053"/>
                  </a:lnTo>
                  <a:lnTo>
                    <a:pt x="575659" y="128829"/>
                  </a:lnTo>
                  <a:lnTo>
                    <a:pt x="527073" y="137817"/>
                  </a:lnTo>
                  <a:lnTo>
                    <a:pt x="478077" y="145940"/>
                  </a:lnTo>
                  <a:lnTo>
                    <a:pt x="428634" y="153125"/>
                  </a:lnTo>
                  <a:lnTo>
                    <a:pt x="398319" y="156871"/>
                  </a:lnTo>
                  <a:lnTo>
                    <a:pt x="460478" y="177811"/>
                  </a:lnTo>
                  <a:lnTo>
                    <a:pt x="461355" y="184085"/>
                  </a:lnTo>
                  <a:close/>
                </a:path>
                <a:path w="949325" h="312420">
                  <a:moveTo>
                    <a:pt x="745627" y="162309"/>
                  </a:moveTo>
                  <a:lnTo>
                    <a:pt x="765006" y="168838"/>
                  </a:lnTo>
                  <a:lnTo>
                    <a:pt x="749314" y="161592"/>
                  </a:lnTo>
                  <a:lnTo>
                    <a:pt x="745627" y="162309"/>
                  </a:lnTo>
                  <a:close/>
                </a:path>
                <a:path w="949325" h="312420">
                  <a:moveTo>
                    <a:pt x="28144" y="268094"/>
                  </a:moveTo>
                  <a:lnTo>
                    <a:pt x="54137" y="276851"/>
                  </a:lnTo>
                  <a:lnTo>
                    <a:pt x="71218" y="274102"/>
                  </a:lnTo>
                  <a:lnTo>
                    <a:pt x="97817" y="273725"/>
                  </a:lnTo>
                  <a:lnTo>
                    <a:pt x="123412" y="273012"/>
                  </a:lnTo>
                  <a:lnTo>
                    <a:pt x="143657" y="268260"/>
                  </a:lnTo>
                  <a:lnTo>
                    <a:pt x="196589" y="266829"/>
                  </a:lnTo>
                  <a:lnTo>
                    <a:pt x="249197" y="264448"/>
                  </a:lnTo>
                  <a:lnTo>
                    <a:pt x="301530" y="261186"/>
                  </a:lnTo>
                  <a:lnTo>
                    <a:pt x="353635" y="257112"/>
                  </a:lnTo>
                  <a:lnTo>
                    <a:pt x="405561" y="252297"/>
                  </a:lnTo>
                  <a:lnTo>
                    <a:pt x="457355" y="246810"/>
                  </a:lnTo>
                  <a:lnTo>
                    <a:pt x="509065" y="240722"/>
                  </a:lnTo>
                  <a:lnTo>
                    <a:pt x="560740" y="234101"/>
                  </a:lnTo>
                  <a:lnTo>
                    <a:pt x="637313" y="223423"/>
                  </a:lnTo>
                  <a:lnTo>
                    <a:pt x="664174" y="219542"/>
                  </a:lnTo>
                  <a:lnTo>
                    <a:pt x="578004" y="190513"/>
                  </a:lnTo>
                  <a:lnTo>
                    <a:pt x="555879" y="193570"/>
                  </a:lnTo>
                  <a:lnTo>
                    <a:pt x="506973" y="199596"/>
                  </a:lnTo>
                  <a:lnTo>
                    <a:pt x="457758" y="205020"/>
                  </a:lnTo>
                  <a:lnTo>
                    <a:pt x="408192" y="209934"/>
                  </a:lnTo>
                  <a:lnTo>
                    <a:pt x="307821" y="218605"/>
                  </a:lnTo>
                  <a:lnTo>
                    <a:pt x="205504" y="226349"/>
                  </a:lnTo>
                  <a:lnTo>
                    <a:pt x="164165" y="223021"/>
                  </a:lnTo>
                  <a:lnTo>
                    <a:pt x="80760" y="231799"/>
                  </a:lnTo>
                  <a:lnTo>
                    <a:pt x="37407" y="229471"/>
                  </a:lnTo>
                  <a:lnTo>
                    <a:pt x="23446" y="242276"/>
                  </a:lnTo>
                  <a:lnTo>
                    <a:pt x="20545" y="256284"/>
                  </a:lnTo>
                  <a:lnTo>
                    <a:pt x="28144" y="268094"/>
                  </a:lnTo>
                  <a:close/>
                </a:path>
                <a:path w="949325" h="312420">
                  <a:moveTo>
                    <a:pt x="455993" y="182279"/>
                  </a:moveTo>
                  <a:lnTo>
                    <a:pt x="455126" y="176008"/>
                  </a:lnTo>
                  <a:lnTo>
                    <a:pt x="452441" y="175103"/>
                  </a:lnTo>
                  <a:lnTo>
                    <a:pt x="455993" y="182279"/>
                  </a:lnTo>
                  <a:close/>
                </a:path>
                <a:path w="949325" h="312420">
                  <a:moveTo>
                    <a:pt x="24323" y="212556"/>
                  </a:moveTo>
                  <a:lnTo>
                    <a:pt x="55665" y="218446"/>
                  </a:lnTo>
                  <a:lnTo>
                    <a:pt x="129557" y="212722"/>
                  </a:lnTo>
                  <a:lnTo>
                    <a:pt x="158508" y="213004"/>
                  </a:lnTo>
                  <a:lnTo>
                    <a:pt x="213415" y="211561"/>
                  </a:lnTo>
                  <a:lnTo>
                    <a:pt x="346844" y="203016"/>
                  </a:lnTo>
                  <a:lnTo>
                    <a:pt x="401232" y="198186"/>
                  </a:lnTo>
                  <a:lnTo>
                    <a:pt x="453281" y="190329"/>
                  </a:lnTo>
                  <a:lnTo>
                    <a:pt x="451511" y="186738"/>
                  </a:lnTo>
                  <a:lnTo>
                    <a:pt x="448826" y="185834"/>
                  </a:lnTo>
                  <a:lnTo>
                    <a:pt x="452441" y="175103"/>
                  </a:lnTo>
                  <a:lnTo>
                    <a:pt x="398319" y="156871"/>
                  </a:lnTo>
                  <a:lnTo>
                    <a:pt x="378731" y="159291"/>
                  </a:lnTo>
                  <a:lnTo>
                    <a:pt x="328318" y="164367"/>
                  </a:lnTo>
                  <a:lnTo>
                    <a:pt x="277370" y="168275"/>
                  </a:lnTo>
                  <a:lnTo>
                    <a:pt x="225855" y="170939"/>
                  </a:lnTo>
                  <a:lnTo>
                    <a:pt x="173741" y="172284"/>
                  </a:lnTo>
                  <a:lnTo>
                    <a:pt x="120998" y="172234"/>
                  </a:lnTo>
                  <a:lnTo>
                    <a:pt x="67594" y="170713"/>
                  </a:lnTo>
                  <a:lnTo>
                    <a:pt x="13497" y="167644"/>
                  </a:lnTo>
                  <a:lnTo>
                    <a:pt x="12135" y="172649"/>
                  </a:lnTo>
                  <a:lnTo>
                    <a:pt x="8090" y="178149"/>
                  </a:lnTo>
                  <a:lnTo>
                    <a:pt x="3374" y="183983"/>
                  </a:lnTo>
                  <a:lnTo>
                    <a:pt x="0" y="189988"/>
                  </a:lnTo>
                  <a:lnTo>
                    <a:pt x="24323" y="212556"/>
                  </a:lnTo>
                  <a:close/>
                </a:path>
                <a:path w="949325" h="312420">
                  <a:moveTo>
                    <a:pt x="451511" y="186738"/>
                  </a:moveTo>
                  <a:lnTo>
                    <a:pt x="456864" y="188541"/>
                  </a:lnTo>
                  <a:lnTo>
                    <a:pt x="460452" y="186766"/>
                  </a:lnTo>
                  <a:lnTo>
                    <a:pt x="463128" y="187667"/>
                  </a:lnTo>
                  <a:lnTo>
                    <a:pt x="466707" y="185889"/>
                  </a:lnTo>
                  <a:lnTo>
                    <a:pt x="453317" y="181378"/>
                  </a:lnTo>
                  <a:lnTo>
                    <a:pt x="451511" y="1867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141720" y="5027676"/>
            <a:ext cx="2101850" cy="708660"/>
          </a:xfrm>
          <a:prstGeom prst="rect">
            <a:avLst/>
          </a:prstGeom>
          <a:solidFill>
            <a:srgbClr val="F1F1F1"/>
          </a:solidFill>
          <a:ln w="12192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Commodity</a:t>
            </a:r>
            <a:endParaRPr sz="20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Hardware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41720" y="5812535"/>
            <a:ext cx="2101850" cy="707390"/>
          </a:xfrm>
          <a:prstGeom prst="rect">
            <a:avLst/>
          </a:prstGeom>
          <a:solidFill>
            <a:srgbClr val="F1F1F1"/>
          </a:solidFill>
          <a:ln w="12192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 marR="37338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Nothing  </a:t>
            </a:r>
            <a:r>
              <a:rPr sz="2000" spc="-5" dirty="0">
                <a:latin typeface="Calibri"/>
                <a:cs typeface="Calibri"/>
              </a:rPr>
              <a:t>Architecture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85952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0" dirty="0"/>
              <a:t>Riak</a:t>
            </a:r>
            <a:r>
              <a:rPr sz="4100" spc="-110" dirty="0"/>
              <a:t> </a:t>
            </a:r>
            <a:r>
              <a:rPr sz="4100" spc="-25" dirty="0"/>
              <a:t>Cloud</a:t>
            </a:r>
            <a:r>
              <a:rPr sz="4100" spc="-125" dirty="0"/>
              <a:t> </a:t>
            </a:r>
            <a:r>
              <a:rPr sz="4100" spc="-45" dirty="0"/>
              <a:t>Storage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1807273" y="2817876"/>
            <a:ext cx="6149975" cy="2286000"/>
            <a:chOff x="1807273" y="2817876"/>
            <a:chExt cx="6149975" cy="2286000"/>
          </a:xfrm>
        </p:grpSpPr>
        <p:sp>
          <p:nvSpPr>
            <p:cNvPr id="4" name="object 4"/>
            <p:cNvSpPr/>
            <p:nvPr/>
          </p:nvSpPr>
          <p:spPr>
            <a:xfrm>
              <a:off x="5680964" y="2945384"/>
              <a:ext cx="2101850" cy="2070100"/>
            </a:xfrm>
            <a:custGeom>
              <a:avLst/>
              <a:gdLst/>
              <a:ahLst/>
              <a:cxnLst/>
              <a:rect l="l" t="t" r="r" b="b"/>
              <a:pathLst>
                <a:path w="2101850" h="2070100">
                  <a:moveTo>
                    <a:pt x="1237488" y="2057400"/>
                  </a:moveTo>
                  <a:lnTo>
                    <a:pt x="865759" y="2057400"/>
                  </a:lnTo>
                  <a:lnTo>
                    <a:pt x="891666" y="2070100"/>
                  </a:lnTo>
                  <a:lnTo>
                    <a:pt x="1211580" y="2070100"/>
                  </a:lnTo>
                  <a:lnTo>
                    <a:pt x="1237488" y="2057400"/>
                  </a:lnTo>
                  <a:close/>
                </a:path>
                <a:path w="2101850" h="2070100">
                  <a:moveTo>
                    <a:pt x="1288922" y="2044700"/>
                  </a:moveTo>
                  <a:lnTo>
                    <a:pt x="814451" y="2044700"/>
                  </a:lnTo>
                  <a:lnTo>
                    <a:pt x="839978" y="2057400"/>
                  </a:lnTo>
                  <a:lnTo>
                    <a:pt x="1263268" y="2057400"/>
                  </a:lnTo>
                  <a:lnTo>
                    <a:pt x="1288922" y="2044700"/>
                  </a:lnTo>
                  <a:close/>
                </a:path>
                <a:path w="2101850" h="2070100">
                  <a:moveTo>
                    <a:pt x="947165" y="2032000"/>
                  </a:moveTo>
                  <a:lnTo>
                    <a:pt x="764159" y="2032000"/>
                  </a:lnTo>
                  <a:lnTo>
                    <a:pt x="789051" y="2044700"/>
                  </a:lnTo>
                  <a:lnTo>
                    <a:pt x="972819" y="2044700"/>
                  </a:lnTo>
                  <a:lnTo>
                    <a:pt x="947165" y="2032000"/>
                  </a:lnTo>
                  <a:close/>
                </a:path>
                <a:path w="2101850" h="2070100">
                  <a:moveTo>
                    <a:pt x="1339214" y="2032000"/>
                  </a:moveTo>
                  <a:lnTo>
                    <a:pt x="1155318" y="2032000"/>
                  </a:lnTo>
                  <a:lnTo>
                    <a:pt x="1129538" y="2044700"/>
                  </a:lnTo>
                  <a:lnTo>
                    <a:pt x="1314068" y="2044700"/>
                  </a:lnTo>
                  <a:lnTo>
                    <a:pt x="1339214" y="2032000"/>
                  </a:lnTo>
                  <a:close/>
                </a:path>
                <a:path w="2101850" h="2070100">
                  <a:moveTo>
                    <a:pt x="896238" y="38100"/>
                  </a:moveTo>
                  <a:lnTo>
                    <a:pt x="738124" y="38100"/>
                  </a:lnTo>
                  <a:lnTo>
                    <a:pt x="689356" y="63500"/>
                  </a:lnTo>
                  <a:lnTo>
                    <a:pt x="641731" y="76200"/>
                  </a:lnTo>
                  <a:lnTo>
                    <a:pt x="595249" y="101600"/>
                  </a:lnTo>
                  <a:lnTo>
                    <a:pt x="549910" y="127000"/>
                  </a:lnTo>
                  <a:lnTo>
                    <a:pt x="505968" y="152400"/>
                  </a:lnTo>
                  <a:lnTo>
                    <a:pt x="463296" y="177800"/>
                  </a:lnTo>
                  <a:lnTo>
                    <a:pt x="422148" y="203200"/>
                  </a:lnTo>
                  <a:lnTo>
                    <a:pt x="382524" y="228600"/>
                  </a:lnTo>
                  <a:lnTo>
                    <a:pt x="344424" y="266700"/>
                  </a:lnTo>
                  <a:lnTo>
                    <a:pt x="307975" y="304800"/>
                  </a:lnTo>
                  <a:lnTo>
                    <a:pt x="273176" y="342900"/>
                  </a:lnTo>
                  <a:lnTo>
                    <a:pt x="240157" y="381000"/>
                  </a:lnTo>
                  <a:lnTo>
                    <a:pt x="209041" y="419100"/>
                  </a:lnTo>
                  <a:lnTo>
                    <a:pt x="179705" y="457200"/>
                  </a:lnTo>
                  <a:lnTo>
                    <a:pt x="152400" y="495300"/>
                  </a:lnTo>
                  <a:lnTo>
                    <a:pt x="127126" y="546100"/>
                  </a:lnTo>
                  <a:lnTo>
                    <a:pt x="104012" y="584200"/>
                  </a:lnTo>
                  <a:lnTo>
                    <a:pt x="82803" y="635000"/>
                  </a:lnTo>
                  <a:lnTo>
                    <a:pt x="64135" y="673100"/>
                  </a:lnTo>
                  <a:lnTo>
                    <a:pt x="55752" y="698500"/>
                  </a:lnTo>
                  <a:lnTo>
                    <a:pt x="40386" y="749300"/>
                  </a:lnTo>
                  <a:lnTo>
                    <a:pt x="27305" y="800100"/>
                  </a:lnTo>
                  <a:lnTo>
                    <a:pt x="16890" y="850900"/>
                  </a:lnTo>
                  <a:lnTo>
                    <a:pt x="8889" y="901700"/>
                  </a:lnTo>
                  <a:lnTo>
                    <a:pt x="3556" y="952500"/>
                  </a:lnTo>
                  <a:lnTo>
                    <a:pt x="1227" y="1003300"/>
                  </a:lnTo>
                  <a:lnTo>
                    <a:pt x="20193" y="1003300"/>
                  </a:lnTo>
                  <a:lnTo>
                    <a:pt x="13208" y="1016000"/>
                  </a:lnTo>
                  <a:lnTo>
                    <a:pt x="2921" y="1016000"/>
                  </a:lnTo>
                  <a:lnTo>
                    <a:pt x="0" y="1028700"/>
                  </a:lnTo>
                  <a:lnTo>
                    <a:pt x="508" y="1066800"/>
                  </a:lnTo>
                  <a:lnTo>
                    <a:pt x="3301" y="1117600"/>
                  </a:lnTo>
                  <a:lnTo>
                    <a:pt x="8636" y="1168400"/>
                  </a:lnTo>
                  <a:lnTo>
                    <a:pt x="16763" y="1219200"/>
                  </a:lnTo>
                  <a:lnTo>
                    <a:pt x="27305" y="1270000"/>
                  </a:lnTo>
                  <a:lnTo>
                    <a:pt x="40386" y="1320800"/>
                  </a:lnTo>
                  <a:lnTo>
                    <a:pt x="55752" y="1371600"/>
                  </a:lnTo>
                  <a:lnTo>
                    <a:pt x="83312" y="1447800"/>
                  </a:lnTo>
                  <a:lnTo>
                    <a:pt x="104394" y="1485900"/>
                  </a:lnTo>
                  <a:lnTo>
                    <a:pt x="127635" y="1536700"/>
                  </a:lnTo>
                  <a:lnTo>
                    <a:pt x="153035" y="1574800"/>
                  </a:lnTo>
                  <a:lnTo>
                    <a:pt x="180339" y="1612900"/>
                  </a:lnTo>
                  <a:lnTo>
                    <a:pt x="209676" y="1663700"/>
                  </a:lnTo>
                  <a:lnTo>
                    <a:pt x="240919" y="1701800"/>
                  </a:lnTo>
                  <a:lnTo>
                    <a:pt x="274065" y="1739900"/>
                  </a:lnTo>
                  <a:lnTo>
                    <a:pt x="308863" y="1778000"/>
                  </a:lnTo>
                  <a:lnTo>
                    <a:pt x="345313" y="1803400"/>
                  </a:lnTo>
                  <a:lnTo>
                    <a:pt x="383539" y="1841500"/>
                  </a:lnTo>
                  <a:lnTo>
                    <a:pt x="423290" y="1866900"/>
                  </a:lnTo>
                  <a:lnTo>
                    <a:pt x="464438" y="1905000"/>
                  </a:lnTo>
                  <a:lnTo>
                    <a:pt x="507111" y="1930400"/>
                  </a:lnTo>
                  <a:lnTo>
                    <a:pt x="551052" y="1955800"/>
                  </a:lnTo>
                  <a:lnTo>
                    <a:pt x="596519" y="1968500"/>
                  </a:lnTo>
                  <a:lnTo>
                    <a:pt x="643001" y="1993900"/>
                  </a:lnTo>
                  <a:lnTo>
                    <a:pt x="690752" y="2019300"/>
                  </a:lnTo>
                  <a:lnTo>
                    <a:pt x="739266" y="2032000"/>
                  </a:lnTo>
                  <a:lnTo>
                    <a:pt x="870965" y="2032000"/>
                  </a:lnTo>
                  <a:lnTo>
                    <a:pt x="846074" y="2019300"/>
                  </a:lnTo>
                  <a:lnTo>
                    <a:pt x="821436" y="2019300"/>
                  </a:lnTo>
                  <a:lnTo>
                    <a:pt x="796798" y="2006600"/>
                  </a:lnTo>
                  <a:lnTo>
                    <a:pt x="772540" y="2006600"/>
                  </a:lnTo>
                  <a:lnTo>
                    <a:pt x="748538" y="1993900"/>
                  </a:lnTo>
                  <a:lnTo>
                    <a:pt x="654938" y="1968500"/>
                  </a:lnTo>
                  <a:lnTo>
                    <a:pt x="609853" y="1943100"/>
                  </a:lnTo>
                  <a:lnTo>
                    <a:pt x="566038" y="1917700"/>
                  </a:lnTo>
                  <a:lnTo>
                    <a:pt x="523366" y="1892300"/>
                  </a:lnTo>
                  <a:lnTo>
                    <a:pt x="482091" y="1866900"/>
                  </a:lnTo>
                  <a:lnTo>
                    <a:pt x="442213" y="1841500"/>
                  </a:lnTo>
                  <a:lnTo>
                    <a:pt x="403733" y="1816100"/>
                  </a:lnTo>
                  <a:lnTo>
                    <a:pt x="366775" y="1778000"/>
                  </a:lnTo>
                  <a:lnTo>
                    <a:pt x="331470" y="1752600"/>
                  </a:lnTo>
                  <a:lnTo>
                    <a:pt x="297688" y="1714500"/>
                  </a:lnTo>
                  <a:lnTo>
                    <a:pt x="265684" y="1676400"/>
                  </a:lnTo>
                  <a:lnTo>
                    <a:pt x="235458" y="1638300"/>
                  </a:lnTo>
                  <a:lnTo>
                    <a:pt x="207137" y="1600200"/>
                  </a:lnTo>
                  <a:lnTo>
                    <a:pt x="180721" y="1562100"/>
                  </a:lnTo>
                  <a:lnTo>
                    <a:pt x="156083" y="1511300"/>
                  </a:lnTo>
                  <a:lnTo>
                    <a:pt x="133603" y="1473200"/>
                  </a:lnTo>
                  <a:lnTo>
                    <a:pt x="113284" y="1422400"/>
                  </a:lnTo>
                  <a:lnTo>
                    <a:pt x="94996" y="1384300"/>
                  </a:lnTo>
                  <a:lnTo>
                    <a:pt x="86740" y="1358900"/>
                  </a:lnTo>
                  <a:lnTo>
                    <a:pt x="78994" y="1333500"/>
                  </a:lnTo>
                  <a:lnTo>
                    <a:pt x="71882" y="1308100"/>
                  </a:lnTo>
                  <a:lnTo>
                    <a:pt x="65277" y="1282700"/>
                  </a:lnTo>
                  <a:lnTo>
                    <a:pt x="59309" y="1257300"/>
                  </a:lnTo>
                  <a:lnTo>
                    <a:pt x="53848" y="1244600"/>
                  </a:lnTo>
                  <a:lnTo>
                    <a:pt x="44831" y="1193800"/>
                  </a:lnTo>
                  <a:lnTo>
                    <a:pt x="38353" y="1143000"/>
                  </a:lnTo>
                  <a:lnTo>
                    <a:pt x="34416" y="1092200"/>
                  </a:lnTo>
                  <a:lnTo>
                    <a:pt x="33147" y="1041400"/>
                  </a:lnTo>
                  <a:lnTo>
                    <a:pt x="33400" y="1041400"/>
                  </a:lnTo>
                  <a:lnTo>
                    <a:pt x="33782" y="1016000"/>
                  </a:lnTo>
                  <a:lnTo>
                    <a:pt x="36322" y="952500"/>
                  </a:lnTo>
                  <a:lnTo>
                    <a:pt x="38608" y="927100"/>
                  </a:lnTo>
                  <a:lnTo>
                    <a:pt x="41528" y="901700"/>
                  </a:lnTo>
                  <a:lnTo>
                    <a:pt x="45212" y="889000"/>
                  </a:lnTo>
                  <a:lnTo>
                    <a:pt x="49402" y="863600"/>
                  </a:lnTo>
                  <a:lnTo>
                    <a:pt x="59436" y="812800"/>
                  </a:lnTo>
                  <a:lnTo>
                    <a:pt x="72136" y="762000"/>
                  </a:lnTo>
                  <a:lnTo>
                    <a:pt x="86995" y="711200"/>
                  </a:lnTo>
                  <a:lnTo>
                    <a:pt x="113411" y="647700"/>
                  </a:lnTo>
                  <a:lnTo>
                    <a:pt x="133858" y="596900"/>
                  </a:lnTo>
                  <a:lnTo>
                    <a:pt x="156337" y="558800"/>
                  </a:lnTo>
                  <a:lnTo>
                    <a:pt x="180848" y="508000"/>
                  </a:lnTo>
                  <a:lnTo>
                    <a:pt x="207390" y="469900"/>
                  </a:lnTo>
                  <a:lnTo>
                    <a:pt x="235712" y="431800"/>
                  </a:lnTo>
                  <a:lnTo>
                    <a:pt x="265938" y="393700"/>
                  </a:lnTo>
                  <a:lnTo>
                    <a:pt x="297941" y="355600"/>
                  </a:lnTo>
                  <a:lnTo>
                    <a:pt x="331597" y="330200"/>
                  </a:lnTo>
                  <a:lnTo>
                    <a:pt x="367030" y="292100"/>
                  </a:lnTo>
                  <a:lnTo>
                    <a:pt x="403987" y="254000"/>
                  </a:lnTo>
                  <a:lnTo>
                    <a:pt x="442468" y="228600"/>
                  </a:lnTo>
                  <a:lnTo>
                    <a:pt x="482346" y="203200"/>
                  </a:lnTo>
                  <a:lnTo>
                    <a:pt x="523621" y="177800"/>
                  </a:lnTo>
                  <a:lnTo>
                    <a:pt x="566293" y="152400"/>
                  </a:lnTo>
                  <a:lnTo>
                    <a:pt x="610108" y="127000"/>
                  </a:lnTo>
                  <a:lnTo>
                    <a:pt x="655193" y="114300"/>
                  </a:lnTo>
                  <a:lnTo>
                    <a:pt x="701294" y="88900"/>
                  </a:lnTo>
                  <a:lnTo>
                    <a:pt x="748664" y="76200"/>
                  </a:lnTo>
                  <a:lnTo>
                    <a:pt x="772668" y="63500"/>
                  </a:lnTo>
                  <a:lnTo>
                    <a:pt x="796925" y="63500"/>
                  </a:lnTo>
                  <a:lnTo>
                    <a:pt x="821436" y="50800"/>
                  </a:lnTo>
                  <a:lnTo>
                    <a:pt x="871092" y="50800"/>
                  </a:lnTo>
                  <a:lnTo>
                    <a:pt x="896238" y="38100"/>
                  </a:lnTo>
                  <a:close/>
                </a:path>
                <a:path w="2101850" h="2070100">
                  <a:moveTo>
                    <a:pt x="1179321" y="2019300"/>
                  </a:moveTo>
                  <a:lnTo>
                    <a:pt x="922782" y="2019300"/>
                  </a:lnTo>
                  <a:lnTo>
                    <a:pt x="948182" y="2032000"/>
                  </a:lnTo>
                  <a:lnTo>
                    <a:pt x="1154049" y="2032000"/>
                  </a:lnTo>
                  <a:lnTo>
                    <a:pt x="1179321" y="2019300"/>
                  </a:lnTo>
                  <a:close/>
                </a:path>
                <a:path w="2101850" h="2070100">
                  <a:moveTo>
                    <a:pt x="1363344" y="38100"/>
                  </a:moveTo>
                  <a:lnTo>
                    <a:pt x="1206372" y="38100"/>
                  </a:lnTo>
                  <a:lnTo>
                    <a:pt x="1231645" y="50800"/>
                  </a:lnTo>
                  <a:lnTo>
                    <a:pt x="1281176" y="50800"/>
                  </a:lnTo>
                  <a:lnTo>
                    <a:pt x="1305814" y="63500"/>
                  </a:lnTo>
                  <a:lnTo>
                    <a:pt x="1330070" y="63500"/>
                  </a:lnTo>
                  <a:lnTo>
                    <a:pt x="1354074" y="76200"/>
                  </a:lnTo>
                  <a:lnTo>
                    <a:pt x="1401444" y="88900"/>
                  </a:lnTo>
                  <a:lnTo>
                    <a:pt x="1447672" y="114300"/>
                  </a:lnTo>
                  <a:lnTo>
                    <a:pt x="1492758" y="127000"/>
                  </a:lnTo>
                  <a:lnTo>
                    <a:pt x="1536572" y="152400"/>
                  </a:lnTo>
                  <a:lnTo>
                    <a:pt x="1579244" y="177800"/>
                  </a:lnTo>
                  <a:lnTo>
                    <a:pt x="1620519" y="203200"/>
                  </a:lnTo>
                  <a:lnTo>
                    <a:pt x="1660397" y="228600"/>
                  </a:lnTo>
                  <a:lnTo>
                    <a:pt x="1698879" y="254000"/>
                  </a:lnTo>
                  <a:lnTo>
                    <a:pt x="1735836" y="292100"/>
                  </a:lnTo>
                  <a:lnTo>
                    <a:pt x="1771141" y="330200"/>
                  </a:lnTo>
                  <a:lnTo>
                    <a:pt x="1804796" y="355600"/>
                  </a:lnTo>
                  <a:lnTo>
                    <a:pt x="1836801" y="393700"/>
                  </a:lnTo>
                  <a:lnTo>
                    <a:pt x="1867027" y="431800"/>
                  </a:lnTo>
                  <a:lnTo>
                    <a:pt x="1895347" y="469900"/>
                  </a:lnTo>
                  <a:lnTo>
                    <a:pt x="1921764" y="508000"/>
                  </a:lnTo>
                  <a:lnTo>
                    <a:pt x="1946275" y="558800"/>
                  </a:lnTo>
                  <a:lnTo>
                    <a:pt x="1968754" y="596900"/>
                  </a:lnTo>
                  <a:lnTo>
                    <a:pt x="1989074" y="647700"/>
                  </a:lnTo>
                  <a:lnTo>
                    <a:pt x="2007235" y="685800"/>
                  </a:lnTo>
                  <a:lnTo>
                    <a:pt x="2015489" y="711200"/>
                  </a:lnTo>
                  <a:lnTo>
                    <a:pt x="2030349" y="762000"/>
                  </a:lnTo>
                  <a:lnTo>
                    <a:pt x="2042921" y="812800"/>
                  </a:lnTo>
                  <a:lnTo>
                    <a:pt x="2052955" y="863600"/>
                  </a:lnTo>
                  <a:lnTo>
                    <a:pt x="2057145" y="889000"/>
                  </a:lnTo>
                  <a:lnTo>
                    <a:pt x="2060702" y="901700"/>
                  </a:lnTo>
                  <a:lnTo>
                    <a:pt x="2065909" y="952500"/>
                  </a:lnTo>
                  <a:lnTo>
                    <a:pt x="2068449" y="1016000"/>
                  </a:lnTo>
                  <a:lnTo>
                    <a:pt x="2068830" y="1066800"/>
                  </a:lnTo>
                  <a:lnTo>
                    <a:pt x="2067814" y="1092200"/>
                  </a:lnTo>
                  <a:lnTo>
                    <a:pt x="2064004" y="1143000"/>
                  </a:lnTo>
                  <a:lnTo>
                    <a:pt x="2057400" y="1193800"/>
                  </a:lnTo>
                  <a:lnTo>
                    <a:pt x="2048510" y="1244600"/>
                  </a:lnTo>
                  <a:lnTo>
                    <a:pt x="2037207" y="1282700"/>
                  </a:lnTo>
                  <a:lnTo>
                    <a:pt x="2030476" y="1308100"/>
                  </a:lnTo>
                  <a:lnTo>
                    <a:pt x="2023364" y="1333500"/>
                  </a:lnTo>
                  <a:lnTo>
                    <a:pt x="2015743" y="1358900"/>
                  </a:lnTo>
                  <a:lnTo>
                    <a:pt x="2007362" y="1384300"/>
                  </a:lnTo>
                  <a:lnTo>
                    <a:pt x="1989201" y="1422400"/>
                  </a:lnTo>
                  <a:lnTo>
                    <a:pt x="1968754" y="1473200"/>
                  </a:lnTo>
                  <a:lnTo>
                    <a:pt x="1946275" y="1511300"/>
                  </a:lnTo>
                  <a:lnTo>
                    <a:pt x="1921764" y="1562100"/>
                  </a:lnTo>
                  <a:lnTo>
                    <a:pt x="1895220" y="1600200"/>
                  </a:lnTo>
                  <a:lnTo>
                    <a:pt x="1866900" y="1638300"/>
                  </a:lnTo>
                  <a:lnTo>
                    <a:pt x="1836674" y="1676400"/>
                  </a:lnTo>
                  <a:lnTo>
                    <a:pt x="1804669" y="1714500"/>
                  </a:lnTo>
                  <a:lnTo>
                    <a:pt x="1771014" y="1752600"/>
                  </a:lnTo>
                  <a:lnTo>
                    <a:pt x="1735582" y="1778000"/>
                  </a:lnTo>
                  <a:lnTo>
                    <a:pt x="1698625" y="1816100"/>
                  </a:lnTo>
                  <a:lnTo>
                    <a:pt x="1660143" y="1841500"/>
                  </a:lnTo>
                  <a:lnTo>
                    <a:pt x="1620265" y="1866900"/>
                  </a:lnTo>
                  <a:lnTo>
                    <a:pt x="1578990" y="1892300"/>
                  </a:lnTo>
                  <a:lnTo>
                    <a:pt x="1536318" y="1917700"/>
                  </a:lnTo>
                  <a:lnTo>
                    <a:pt x="1492504" y="1943100"/>
                  </a:lnTo>
                  <a:lnTo>
                    <a:pt x="1447418" y="1968500"/>
                  </a:lnTo>
                  <a:lnTo>
                    <a:pt x="1353946" y="1993900"/>
                  </a:lnTo>
                  <a:lnTo>
                    <a:pt x="1329943" y="2006600"/>
                  </a:lnTo>
                  <a:lnTo>
                    <a:pt x="1305687" y="2006600"/>
                  </a:lnTo>
                  <a:lnTo>
                    <a:pt x="1281049" y="2019300"/>
                  </a:lnTo>
                  <a:lnTo>
                    <a:pt x="1256411" y="2019300"/>
                  </a:lnTo>
                  <a:lnTo>
                    <a:pt x="1231391" y="2032000"/>
                  </a:lnTo>
                  <a:lnTo>
                    <a:pt x="1364361" y="2032000"/>
                  </a:lnTo>
                  <a:lnTo>
                    <a:pt x="1413129" y="2019300"/>
                  </a:lnTo>
                  <a:lnTo>
                    <a:pt x="1460881" y="1993900"/>
                  </a:lnTo>
                  <a:lnTo>
                    <a:pt x="1507363" y="1968500"/>
                  </a:lnTo>
                  <a:lnTo>
                    <a:pt x="1552702" y="1955800"/>
                  </a:lnTo>
                  <a:lnTo>
                    <a:pt x="1596643" y="1930400"/>
                  </a:lnTo>
                  <a:lnTo>
                    <a:pt x="1639189" y="1892300"/>
                  </a:lnTo>
                  <a:lnTo>
                    <a:pt x="1680464" y="1866900"/>
                  </a:lnTo>
                  <a:lnTo>
                    <a:pt x="1720088" y="1841500"/>
                  </a:lnTo>
                  <a:lnTo>
                    <a:pt x="1758188" y="1803400"/>
                  </a:lnTo>
                  <a:lnTo>
                    <a:pt x="1794637" y="1765300"/>
                  </a:lnTo>
                  <a:lnTo>
                    <a:pt x="1829435" y="1739900"/>
                  </a:lnTo>
                  <a:lnTo>
                    <a:pt x="1862455" y="1701800"/>
                  </a:lnTo>
                  <a:lnTo>
                    <a:pt x="1893696" y="1663700"/>
                  </a:lnTo>
                  <a:lnTo>
                    <a:pt x="1922907" y="1612900"/>
                  </a:lnTo>
                  <a:lnTo>
                    <a:pt x="1950339" y="1574800"/>
                  </a:lnTo>
                  <a:lnTo>
                    <a:pt x="1975485" y="1536700"/>
                  </a:lnTo>
                  <a:lnTo>
                    <a:pt x="1998726" y="1485900"/>
                  </a:lnTo>
                  <a:lnTo>
                    <a:pt x="2019808" y="1435100"/>
                  </a:lnTo>
                  <a:lnTo>
                    <a:pt x="2038350" y="1397000"/>
                  </a:lnTo>
                  <a:lnTo>
                    <a:pt x="2054987" y="1346200"/>
                  </a:lnTo>
                  <a:lnTo>
                    <a:pt x="2069084" y="1295400"/>
                  </a:lnTo>
                  <a:lnTo>
                    <a:pt x="2080894" y="1244600"/>
                  </a:lnTo>
                  <a:lnTo>
                    <a:pt x="2090039" y="1193800"/>
                  </a:lnTo>
                  <a:lnTo>
                    <a:pt x="2096769" y="1143000"/>
                  </a:lnTo>
                  <a:lnTo>
                    <a:pt x="2100707" y="1092200"/>
                  </a:lnTo>
                  <a:lnTo>
                    <a:pt x="2101722" y="1066800"/>
                  </a:lnTo>
                  <a:lnTo>
                    <a:pt x="2101595" y="1041400"/>
                  </a:lnTo>
                  <a:lnTo>
                    <a:pt x="2101341" y="1003300"/>
                  </a:lnTo>
                  <a:lnTo>
                    <a:pt x="2098675" y="952500"/>
                  </a:lnTo>
                  <a:lnTo>
                    <a:pt x="2093214" y="901700"/>
                  </a:lnTo>
                  <a:lnTo>
                    <a:pt x="2085339" y="850900"/>
                  </a:lnTo>
                  <a:lnTo>
                    <a:pt x="2074799" y="800100"/>
                  </a:lnTo>
                  <a:lnTo>
                    <a:pt x="2061844" y="749300"/>
                  </a:lnTo>
                  <a:lnTo>
                    <a:pt x="2046478" y="698500"/>
                  </a:lnTo>
                  <a:lnTo>
                    <a:pt x="2019045" y="635000"/>
                  </a:lnTo>
                  <a:lnTo>
                    <a:pt x="1997964" y="584200"/>
                  </a:lnTo>
                  <a:lnTo>
                    <a:pt x="1974722" y="546100"/>
                  </a:lnTo>
                  <a:lnTo>
                    <a:pt x="1949450" y="495300"/>
                  </a:lnTo>
                  <a:lnTo>
                    <a:pt x="1922017" y="457200"/>
                  </a:lnTo>
                  <a:lnTo>
                    <a:pt x="1892808" y="419100"/>
                  </a:lnTo>
                  <a:lnTo>
                    <a:pt x="1861565" y="368300"/>
                  </a:lnTo>
                  <a:lnTo>
                    <a:pt x="1828545" y="330200"/>
                  </a:lnTo>
                  <a:lnTo>
                    <a:pt x="1793747" y="304800"/>
                  </a:lnTo>
                  <a:lnTo>
                    <a:pt x="1757171" y="266700"/>
                  </a:lnTo>
                  <a:lnTo>
                    <a:pt x="1719071" y="228600"/>
                  </a:lnTo>
                  <a:lnTo>
                    <a:pt x="1679320" y="203200"/>
                  </a:lnTo>
                  <a:lnTo>
                    <a:pt x="1638172" y="177800"/>
                  </a:lnTo>
                  <a:lnTo>
                    <a:pt x="1595501" y="152400"/>
                  </a:lnTo>
                  <a:lnTo>
                    <a:pt x="1551432" y="127000"/>
                  </a:lnTo>
                  <a:lnTo>
                    <a:pt x="1506219" y="101600"/>
                  </a:lnTo>
                  <a:lnTo>
                    <a:pt x="1459611" y="76200"/>
                  </a:lnTo>
                  <a:lnTo>
                    <a:pt x="1411859" y="63500"/>
                  </a:lnTo>
                  <a:lnTo>
                    <a:pt x="1363344" y="38100"/>
                  </a:lnTo>
                  <a:close/>
                </a:path>
                <a:path w="2101850" h="2070100">
                  <a:moveTo>
                    <a:pt x="899287" y="2006600"/>
                  </a:moveTo>
                  <a:lnTo>
                    <a:pt x="848106" y="2006600"/>
                  </a:lnTo>
                  <a:lnTo>
                    <a:pt x="872743" y="2019300"/>
                  </a:lnTo>
                  <a:lnTo>
                    <a:pt x="924052" y="2019300"/>
                  </a:lnTo>
                  <a:lnTo>
                    <a:pt x="899287" y="2006600"/>
                  </a:lnTo>
                  <a:close/>
                </a:path>
                <a:path w="2101850" h="2070100">
                  <a:moveTo>
                    <a:pt x="1254125" y="2006600"/>
                  </a:moveTo>
                  <a:lnTo>
                    <a:pt x="1202689" y="2006600"/>
                  </a:lnTo>
                  <a:lnTo>
                    <a:pt x="1177797" y="2019300"/>
                  </a:lnTo>
                  <a:lnTo>
                    <a:pt x="1229360" y="2019300"/>
                  </a:lnTo>
                  <a:lnTo>
                    <a:pt x="1254125" y="2006600"/>
                  </a:lnTo>
                  <a:close/>
                </a:path>
                <a:path w="2101850" h="2070100">
                  <a:moveTo>
                    <a:pt x="826008" y="1993900"/>
                  </a:moveTo>
                  <a:lnTo>
                    <a:pt x="775462" y="1993900"/>
                  </a:lnTo>
                  <a:lnTo>
                    <a:pt x="799464" y="2006600"/>
                  </a:lnTo>
                  <a:lnTo>
                    <a:pt x="850264" y="2006600"/>
                  </a:lnTo>
                  <a:lnTo>
                    <a:pt x="826008" y="1993900"/>
                  </a:lnTo>
                  <a:close/>
                </a:path>
                <a:path w="2101850" h="2070100">
                  <a:moveTo>
                    <a:pt x="1326768" y="1993900"/>
                  </a:moveTo>
                  <a:lnTo>
                    <a:pt x="1275841" y="1993900"/>
                  </a:lnTo>
                  <a:lnTo>
                    <a:pt x="1251712" y="2006600"/>
                  </a:lnTo>
                  <a:lnTo>
                    <a:pt x="1302765" y="2006600"/>
                  </a:lnTo>
                  <a:lnTo>
                    <a:pt x="1326768" y="1993900"/>
                  </a:lnTo>
                  <a:close/>
                </a:path>
                <a:path w="2101850" h="2070100">
                  <a:moveTo>
                    <a:pt x="55372" y="1066800"/>
                  </a:moveTo>
                  <a:lnTo>
                    <a:pt x="44323" y="1066800"/>
                  </a:lnTo>
                  <a:lnTo>
                    <a:pt x="45465" y="1092200"/>
                  </a:lnTo>
                  <a:lnTo>
                    <a:pt x="49275" y="1143000"/>
                  </a:lnTo>
                  <a:lnTo>
                    <a:pt x="55752" y="1193800"/>
                  </a:lnTo>
                  <a:lnTo>
                    <a:pt x="59816" y="1206500"/>
                  </a:lnTo>
                  <a:lnTo>
                    <a:pt x="64643" y="1231900"/>
                  </a:lnTo>
                  <a:lnTo>
                    <a:pt x="75819" y="1282700"/>
                  </a:lnTo>
                  <a:lnTo>
                    <a:pt x="89408" y="1333500"/>
                  </a:lnTo>
                  <a:lnTo>
                    <a:pt x="105156" y="1384300"/>
                  </a:lnTo>
                  <a:lnTo>
                    <a:pt x="123189" y="1422400"/>
                  </a:lnTo>
                  <a:lnTo>
                    <a:pt x="143383" y="1473200"/>
                  </a:lnTo>
                  <a:lnTo>
                    <a:pt x="165608" y="1511300"/>
                  </a:lnTo>
                  <a:lnTo>
                    <a:pt x="189864" y="1549400"/>
                  </a:lnTo>
                  <a:lnTo>
                    <a:pt x="216026" y="1587500"/>
                  </a:lnTo>
                  <a:lnTo>
                    <a:pt x="244094" y="1625600"/>
                  </a:lnTo>
                  <a:lnTo>
                    <a:pt x="273938" y="1663700"/>
                  </a:lnTo>
                  <a:lnTo>
                    <a:pt x="305688" y="1701800"/>
                  </a:lnTo>
                  <a:lnTo>
                    <a:pt x="338963" y="1739900"/>
                  </a:lnTo>
                  <a:lnTo>
                    <a:pt x="373888" y="1778000"/>
                  </a:lnTo>
                  <a:lnTo>
                    <a:pt x="410463" y="1803400"/>
                  </a:lnTo>
                  <a:lnTo>
                    <a:pt x="448563" y="1828800"/>
                  </a:lnTo>
                  <a:lnTo>
                    <a:pt x="487934" y="1866900"/>
                  </a:lnTo>
                  <a:lnTo>
                    <a:pt x="528827" y="1892300"/>
                  </a:lnTo>
                  <a:lnTo>
                    <a:pt x="570991" y="1917700"/>
                  </a:lnTo>
                  <a:lnTo>
                    <a:pt x="614299" y="1930400"/>
                  </a:lnTo>
                  <a:lnTo>
                    <a:pt x="659002" y="1955800"/>
                  </a:lnTo>
                  <a:lnTo>
                    <a:pt x="704723" y="1968500"/>
                  </a:lnTo>
                  <a:lnTo>
                    <a:pt x="751586" y="1993900"/>
                  </a:lnTo>
                  <a:lnTo>
                    <a:pt x="802005" y="1993900"/>
                  </a:lnTo>
                  <a:lnTo>
                    <a:pt x="778256" y="1981200"/>
                  </a:lnTo>
                  <a:lnTo>
                    <a:pt x="754761" y="1981200"/>
                  </a:lnTo>
                  <a:lnTo>
                    <a:pt x="708151" y="1955800"/>
                  </a:lnTo>
                  <a:lnTo>
                    <a:pt x="618744" y="1930400"/>
                  </a:lnTo>
                  <a:lnTo>
                    <a:pt x="575945" y="1905000"/>
                  </a:lnTo>
                  <a:lnTo>
                    <a:pt x="534288" y="1879600"/>
                  </a:lnTo>
                  <a:lnTo>
                    <a:pt x="493902" y="1854200"/>
                  </a:lnTo>
                  <a:lnTo>
                    <a:pt x="454787" y="1828800"/>
                  </a:lnTo>
                  <a:lnTo>
                    <a:pt x="417195" y="1790700"/>
                  </a:lnTo>
                  <a:lnTo>
                    <a:pt x="381000" y="1765300"/>
                  </a:lnTo>
                  <a:lnTo>
                    <a:pt x="346456" y="1727200"/>
                  </a:lnTo>
                  <a:lnTo>
                    <a:pt x="313563" y="1701800"/>
                  </a:lnTo>
                  <a:lnTo>
                    <a:pt x="282194" y="1663700"/>
                  </a:lnTo>
                  <a:lnTo>
                    <a:pt x="252730" y="1625600"/>
                  </a:lnTo>
                  <a:lnTo>
                    <a:pt x="224916" y="1587500"/>
                  </a:lnTo>
                  <a:lnTo>
                    <a:pt x="199136" y="1549400"/>
                  </a:lnTo>
                  <a:lnTo>
                    <a:pt x="175133" y="1511300"/>
                  </a:lnTo>
                  <a:lnTo>
                    <a:pt x="153035" y="1460500"/>
                  </a:lnTo>
                  <a:lnTo>
                    <a:pt x="133223" y="1422400"/>
                  </a:lnTo>
                  <a:lnTo>
                    <a:pt x="115315" y="1371600"/>
                  </a:lnTo>
                  <a:lnTo>
                    <a:pt x="107441" y="1346200"/>
                  </a:lnTo>
                  <a:lnTo>
                    <a:pt x="99822" y="1333500"/>
                  </a:lnTo>
                  <a:lnTo>
                    <a:pt x="86360" y="1282700"/>
                  </a:lnTo>
                  <a:lnTo>
                    <a:pt x="75311" y="1231900"/>
                  </a:lnTo>
                  <a:lnTo>
                    <a:pt x="66548" y="1181100"/>
                  </a:lnTo>
                  <a:lnTo>
                    <a:pt x="60198" y="1130300"/>
                  </a:lnTo>
                  <a:lnTo>
                    <a:pt x="57912" y="1117600"/>
                  </a:lnTo>
                  <a:lnTo>
                    <a:pt x="56387" y="1092200"/>
                  </a:lnTo>
                  <a:lnTo>
                    <a:pt x="55372" y="1066800"/>
                  </a:lnTo>
                  <a:close/>
                </a:path>
                <a:path w="2101850" h="2070100">
                  <a:moveTo>
                    <a:pt x="1327150" y="76200"/>
                  </a:moveTo>
                  <a:lnTo>
                    <a:pt x="1300607" y="76200"/>
                  </a:lnTo>
                  <a:lnTo>
                    <a:pt x="1347851" y="101600"/>
                  </a:lnTo>
                  <a:lnTo>
                    <a:pt x="1439671" y="127000"/>
                  </a:lnTo>
                  <a:lnTo>
                    <a:pt x="1483740" y="152400"/>
                  </a:lnTo>
                  <a:lnTo>
                    <a:pt x="1526666" y="165100"/>
                  </a:lnTo>
                  <a:lnTo>
                    <a:pt x="1568322" y="190500"/>
                  </a:lnTo>
                  <a:lnTo>
                    <a:pt x="1608709" y="215900"/>
                  </a:lnTo>
                  <a:lnTo>
                    <a:pt x="1647825" y="241300"/>
                  </a:lnTo>
                  <a:lnTo>
                    <a:pt x="1685416" y="279400"/>
                  </a:lnTo>
                  <a:lnTo>
                    <a:pt x="1721485" y="304800"/>
                  </a:lnTo>
                  <a:lnTo>
                    <a:pt x="1756029" y="342900"/>
                  </a:lnTo>
                  <a:lnTo>
                    <a:pt x="1788921" y="368300"/>
                  </a:lnTo>
                  <a:lnTo>
                    <a:pt x="1820290" y="406400"/>
                  </a:lnTo>
                  <a:lnTo>
                    <a:pt x="1849882" y="444500"/>
                  </a:lnTo>
                  <a:lnTo>
                    <a:pt x="1877567" y="482600"/>
                  </a:lnTo>
                  <a:lnTo>
                    <a:pt x="1903349" y="520700"/>
                  </a:lnTo>
                  <a:lnTo>
                    <a:pt x="1927352" y="571500"/>
                  </a:lnTo>
                  <a:lnTo>
                    <a:pt x="1949195" y="609600"/>
                  </a:lnTo>
                  <a:lnTo>
                    <a:pt x="1969135" y="647700"/>
                  </a:lnTo>
                  <a:lnTo>
                    <a:pt x="1986914" y="698500"/>
                  </a:lnTo>
                  <a:lnTo>
                    <a:pt x="1994789" y="723900"/>
                  </a:lnTo>
                  <a:lnTo>
                    <a:pt x="2002409" y="749300"/>
                  </a:lnTo>
                  <a:lnTo>
                    <a:pt x="2009393" y="762000"/>
                  </a:lnTo>
                  <a:lnTo>
                    <a:pt x="2021586" y="812800"/>
                  </a:lnTo>
                  <a:lnTo>
                    <a:pt x="2031491" y="863600"/>
                  </a:lnTo>
                  <a:lnTo>
                    <a:pt x="2038985" y="914400"/>
                  </a:lnTo>
                  <a:lnTo>
                    <a:pt x="2044064" y="965200"/>
                  </a:lnTo>
                  <a:lnTo>
                    <a:pt x="2046478" y="1016000"/>
                  </a:lnTo>
                  <a:lnTo>
                    <a:pt x="2046859" y="1066800"/>
                  </a:lnTo>
                  <a:lnTo>
                    <a:pt x="2045969" y="1092200"/>
                  </a:lnTo>
                  <a:lnTo>
                    <a:pt x="2044318" y="1117600"/>
                  </a:lnTo>
                  <a:lnTo>
                    <a:pt x="2042160" y="1143000"/>
                  </a:lnTo>
                  <a:lnTo>
                    <a:pt x="2039239" y="1168400"/>
                  </a:lnTo>
                  <a:lnTo>
                    <a:pt x="2035683" y="1181100"/>
                  </a:lnTo>
                  <a:lnTo>
                    <a:pt x="2031618" y="1206500"/>
                  </a:lnTo>
                  <a:lnTo>
                    <a:pt x="2021713" y="1257300"/>
                  </a:lnTo>
                  <a:lnTo>
                    <a:pt x="2009393" y="1308100"/>
                  </a:lnTo>
                  <a:lnTo>
                    <a:pt x="1994915" y="1346200"/>
                  </a:lnTo>
                  <a:lnTo>
                    <a:pt x="1986788" y="1371600"/>
                  </a:lnTo>
                  <a:lnTo>
                    <a:pt x="1968754" y="1422400"/>
                  </a:lnTo>
                  <a:lnTo>
                    <a:pt x="1948814" y="1460500"/>
                  </a:lnTo>
                  <a:lnTo>
                    <a:pt x="1926716" y="1511300"/>
                  </a:lnTo>
                  <a:lnTo>
                    <a:pt x="1902840" y="1549400"/>
                  </a:lnTo>
                  <a:lnTo>
                    <a:pt x="1876806" y="1587500"/>
                  </a:lnTo>
                  <a:lnTo>
                    <a:pt x="1849119" y="1625600"/>
                  </a:lnTo>
                  <a:lnTo>
                    <a:pt x="1819529" y="1663700"/>
                  </a:lnTo>
                  <a:lnTo>
                    <a:pt x="1788160" y="1701800"/>
                  </a:lnTo>
                  <a:lnTo>
                    <a:pt x="1755139" y="1727200"/>
                  </a:lnTo>
                  <a:lnTo>
                    <a:pt x="1720595" y="1765300"/>
                  </a:lnTo>
                  <a:lnTo>
                    <a:pt x="1684401" y="1790700"/>
                  </a:lnTo>
                  <a:lnTo>
                    <a:pt x="1646682" y="1828800"/>
                  </a:lnTo>
                  <a:lnTo>
                    <a:pt x="1607692" y="1854200"/>
                  </a:lnTo>
                  <a:lnTo>
                    <a:pt x="1567180" y="1879600"/>
                  </a:lnTo>
                  <a:lnTo>
                    <a:pt x="1525524" y="1905000"/>
                  </a:lnTo>
                  <a:lnTo>
                    <a:pt x="1482597" y="1930400"/>
                  </a:lnTo>
                  <a:lnTo>
                    <a:pt x="1393189" y="1955800"/>
                  </a:lnTo>
                  <a:lnTo>
                    <a:pt x="1346962" y="1981200"/>
                  </a:lnTo>
                  <a:lnTo>
                    <a:pt x="1323720" y="1981200"/>
                  </a:lnTo>
                  <a:lnTo>
                    <a:pt x="1299971" y="1993900"/>
                  </a:lnTo>
                  <a:lnTo>
                    <a:pt x="1350390" y="1993900"/>
                  </a:lnTo>
                  <a:lnTo>
                    <a:pt x="1397127" y="1968500"/>
                  </a:lnTo>
                  <a:lnTo>
                    <a:pt x="1442974" y="1955800"/>
                  </a:lnTo>
                  <a:lnTo>
                    <a:pt x="1487551" y="1930400"/>
                  </a:lnTo>
                  <a:lnTo>
                    <a:pt x="1530985" y="1917700"/>
                  </a:lnTo>
                  <a:lnTo>
                    <a:pt x="1573149" y="1892300"/>
                  </a:lnTo>
                  <a:lnTo>
                    <a:pt x="1614042" y="1866900"/>
                  </a:lnTo>
                  <a:lnTo>
                    <a:pt x="1653413" y="1828800"/>
                  </a:lnTo>
                  <a:lnTo>
                    <a:pt x="1691513" y="1803400"/>
                  </a:lnTo>
                  <a:lnTo>
                    <a:pt x="1728089" y="1778000"/>
                  </a:lnTo>
                  <a:lnTo>
                    <a:pt x="1763014" y="1739900"/>
                  </a:lnTo>
                  <a:lnTo>
                    <a:pt x="1796414" y="1701800"/>
                  </a:lnTo>
                  <a:lnTo>
                    <a:pt x="1828164" y="1676400"/>
                  </a:lnTo>
                  <a:lnTo>
                    <a:pt x="1858010" y="1638300"/>
                  </a:lnTo>
                  <a:lnTo>
                    <a:pt x="1886077" y="1587500"/>
                  </a:lnTo>
                  <a:lnTo>
                    <a:pt x="1912365" y="1549400"/>
                  </a:lnTo>
                  <a:lnTo>
                    <a:pt x="1936495" y="1511300"/>
                  </a:lnTo>
                  <a:lnTo>
                    <a:pt x="1958847" y="1473200"/>
                  </a:lnTo>
                  <a:lnTo>
                    <a:pt x="1979040" y="1422400"/>
                  </a:lnTo>
                  <a:lnTo>
                    <a:pt x="1997075" y="1384300"/>
                  </a:lnTo>
                  <a:lnTo>
                    <a:pt x="2012950" y="1333500"/>
                  </a:lnTo>
                  <a:lnTo>
                    <a:pt x="2026539" y="1282700"/>
                  </a:lnTo>
                  <a:lnTo>
                    <a:pt x="2037714" y="1231900"/>
                  </a:lnTo>
                  <a:lnTo>
                    <a:pt x="2042414" y="1206500"/>
                  </a:lnTo>
                  <a:lnTo>
                    <a:pt x="2046605" y="1193800"/>
                  </a:lnTo>
                  <a:lnTo>
                    <a:pt x="2053082" y="1143000"/>
                  </a:lnTo>
                  <a:lnTo>
                    <a:pt x="2056891" y="1092200"/>
                  </a:lnTo>
                  <a:lnTo>
                    <a:pt x="2057781" y="1066800"/>
                  </a:lnTo>
                  <a:lnTo>
                    <a:pt x="2057781" y="1041400"/>
                  </a:lnTo>
                  <a:lnTo>
                    <a:pt x="2056511" y="990600"/>
                  </a:lnTo>
                  <a:lnTo>
                    <a:pt x="2052701" y="939800"/>
                  </a:lnTo>
                  <a:lnTo>
                    <a:pt x="2046351" y="889000"/>
                  </a:lnTo>
                  <a:lnTo>
                    <a:pt x="2037588" y="838200"/>
                  </a:lnTo>
                  <a:lnTo>
                    <a:pt x="2026285" y="787400"/>
                  </a:lnTo>
                  <a:lnTo>
                    <a:pt x="2012822" y="736600"/>
                  </a:lnTo>
                  <a:lnTo>
                    <a:pt x="1997075" y="698500"/>
                  </a:lnTo>
                  <a:lnTo>
                    <a:pt x="1979167" y="647700"/>
                  </a:lnTo>
                  <a:lnTo>
                    <a:pt x="1958975" y="609600"/>
                  </a:lnTo>
                  <a:lnTo>
                    <a:pt x="1936750" y="558800"/>
                  </a:lnTo>
                  <a:lnTo>
                    <a:pt x="1912492" y="520700"/>
                  </a:lnTo>
                  <a:lnTo>
                    <a:pt x="1886458" y="482600"/>
                  </a:lnTo>
                  <a:lnTo>
                    <a:pt x="1858390" y="444500"/>
                  </a:lnTo>
                  <a:lnTo>
                    <a:pt x="1828545" y="406400"/>
                  </a:lnTo>
                  <a:lnTo>
                    <a:pt x="1796922" y="368300"/>
                  </a:lnTo>
                  <a:lnTo>
                    <a:pt x="1763649" y="330200"/>
                  </a:lnTo>
                  <a:lnTo>
                    <a:pt x="1728724" y="304800"/>
                  </a:lnTo>
                  <a:lnTo>
                    <a:pt x="1692147" y="266700"/>
                  </a:lnTo>
                  <a:lnTo>
                    <a:pt x="1654047" y="241300"/>
                  </a:lnTo>
                  <a:lnTo>
                    <a:pt x="1614678" y="215900"/>
                  </a:lnTo>
                  <a:lnTo>
                    <a:pt x="1573784" y="190500"/>
                  </a:lnTo>
                  <a:lnTo>
                    <a:pt x="1531619" y="165100"/>
                  </a:lnTo>
                  <a:lnTo>
                    <a:pt x="1488313" y="139700"/>
                  </a:lnTo>
                  <a:lnTo>
                    <a:pt x="1443609" y="114300"/>
                  </a:lnTo>
                  <a:lnTo>
                    <a:pt x="1351026" y="88900"/>
                  </a:lnTo>
                  <a:lnTo>
                    <a:pt x="1327150" y="76200"/>
                  </a:lnTo>
                  <a:close/>
                </a:path>
                <a:path w="2101850" h="2070100">
                  <a:moveTo>
                    <a:pt x="44239" y="1058409"/>
                  </a:moveTo>
                  <a:lnTo>
                    <a:pt x="38512" y="1066800"/>
                  </a:lnTo>
                  <a:lnTo>
                    <a:pt x="44323" y="1066800"/>
                  </a:lnTo>
                  <a:lnTo>
                    <a:pt x="44239" y="1058409"/>
                  </a:lnTo>
                  <a:close/>
                </a:path>
                <a:path w="2101850" h="2070100">
                  <a:moveTo>
                    <a:pt x="802639" y="76200"/>
                  </a:moveTo>
                  <a:lnTo>
                    <a:pt x="775715" y="76200"/>
                  </a:lnTo>
                  <a:lnTo>
                    <a:pt x="752094" y="88900"/>
                  </a:lnTo>
                  <a:lnTo>
                    <a:pt x="659638" y="114300"/>
                  </a:lnTo>
                  <a:lnTo>
                    <a:pt x="615061" y="139700"/>
                  </a:lnTo>
                  <a:lnTo>
                    <a:pt x="571753" y="165100"/>
                  </a:lnTo>
                  <a:lnTo>
                    <a:pt x="529463" y="190500"/>
                  </a:lnTo>
                  <a:lnTo>
                    <a:pt x="488569" y="215900"/>
                  </a:lnTo>
                  <a:lnTo>
                    <a:pt x="449199" y="241300"/>
                  </a:lnTo>
                  <a:lnTo>
                    <a:pt x="411099" y="266700"/>
                  </a:lnTo>
                  <a:lnTo>
                    <a:pt x="374523" y="304800"/>
                  </a:lnTo>
                  <a:lnTo>
                    <a:pt x="339598" y="330200"/>
                  </a:lnTo>
                  <a:lnTo>
                    <a:pt x="306197" y="368300"/>
                  </a:lnTo>
                  <a:lnTo>
                    <a:pt x="274574" y="406400"/>
                  </a:lnTo>
                  <a:lnTo>
                    <a:pt x="244601" y="444500"/>
                  </a:lnTo>
                  <a:lnTo>
                    <a:pt x="216535" y="482600"/>
                  </a:lnTo>
                  <a:lnTo>
                    <a:pt x="190373" y="520700"/>
                  </a:lnTo>
                  <a:lnTo>
                    <a:pt x="166115" y="558800"/>
                  </a:lnTo>
                  <a:lnTo>
                    <a:pt x="143890" y="609600"/>
                  </a:lnTo>
                  <a:lnTo>
                    <a:pt x="123571" y="647700"/>
                  </a:lnTo>
                  <a:lnTo>
                    <a:pt x="105537" y="698500"/>
                  </a:lnTo>
                  <a:lnTo>
                    <a:pt x="97409" y="711200"/>
                  </a:lnTo>
                  <a:lnTo>
                    <a:pt x="89662" y="736600"/>
                  </a:lnTo>
                  <a:lnTo>
                    <a:pt x="76073" y="787400"/>
                  </a:lnTo>
                  <a:lnTo>
                    <a:pt x="64897" y="838200"/>
                  </a:lnTo>
                  <a:lnTo>
                    <a:pt x="56007" y="889000"/>
                  </a:lnTo>
                  <a:lnTo>
                    <a:pt x="49530" y="939800"/>
                  </a:lnTo>
                  <a:lnTo>
                    <a:pt x="45720" y="990600"/>
                  </a:lnTo>
                  <a:lnTo>
                    <a:pt x="44323" y="1041400"/>
                  </a:lnTo>
                  <a:lnTo>
                    <a:pt x="36957" y="1054100"/>
                  </a:lnTo>
                  <a:lnTo>
                    <a:pt x="44196" y="1054100"/>
                  </a:lnTo>
                  <a:lnTo>
                    <a:pt x="44239" y="1058409"/>
                  </a:lnTo>
                  <a:lnTo>
                    <a:pt x="47180" y="1054100"/>
                  </a:lnTo>
                  <a:lnTo>
                    <a:pt x="53086" y="1041400"/>
                  </a:lnTo>
                  <a:lnTo>
                    <a:pt x="55372" y="1041400"/>
                  </a:lnTo>
                  <a:lnTo>
                    <a:pt x="55752" y="1016000"/>
                  </a:lnTo>
                  <a:lnTo>
                    <a:pt x="58293" y="965200"/>
                  </a:lnTo>
                  <a:lnTo>
                    <a:pt x="63373" y="914400"/>
                  </a:lnTo>
                  <a:lnTo>
                    <a:pt x="70993" y="863600"/>
                  </a:lnTo>
                  <a:lnTo>
                    <a:pt x="80899" y="812800"/>
                  </a:lnTo>
                  <a:lnTo>
                    <a:pt x="93218" y="762000"/>
                  </a:lnTo>
                  <a:lnTo>
                    <a:pt x="100202" y="749300"/>
                  </a:lnTo>
                  <a:lnTo>
                    <a:pt x="107823" y="723900"/>
                  </a:lnTo>
                  <a:lnTo>
                    <a:pt x="115950" y="698500"/>
                  </a:lnTo>
                  <a:lnTo>
                    <a:pt x="133858" y="647700"/>
                  </a:lnTo>
                  <a:lnTo>
                    <a:pt x="153797" y="609600"/>
                  </a:lnTo>
                  <a:lnTo>
                    <a:pt x="175895" y="571500"/>
                  </a:lnTo>
                  <a:lnTo>
                    <a:pt x="199898" y="520700"/>
                  </a:lnTo>
                  <a:lnTo>
                    <a:pt x="225806" y="482600"/>
                  </a:lnTo>
                  <a:lnTo>
                    <a:pt x="253619" y="444500"/>
                  </a:lnTo>
                  <a:lnTo>
                    <a:pt x="283210" y="406400"/>
                  </a:lnTo>
                  <a:lnTo>
                    <a:pt x="314451" y="368300"/>
                  </a:lnTo>
                  <a:lnTo>
                    <a:pt x="347472" y="342900"/>
                  </a:lnTo>
                  <a:lnTo>
                    <a:pt x="382015" y="304800"/>
                  </a:lnTo>
                  <a:lnTo>
                    <a:pt x="418211" y="279400"/>
                  </a:lnTo>
                  <a:lnTo>
                    <a:pt x="455930" y="241300"/>
                  </a:lnTo>
                  <a:lnTo>
                    <a:pt x="494919" y="215900"/>
                  </a:lnTo>
                  <a:lnTo>
                    <a:pt x="535305" y="190500"/>
                  </a:lnTo>
                  <a:lnTo>
                    <a:pt x="577088" y="165100"/>
                  </a:lnTo>
                  <a:lnTo>
                    <a:pt x="620013" y="152400"/>
                  </a:lnTo>
                  <a:lnTo>
                    <a:pt x="664210" y="127000"/>
                  </a:lnTo>
                  <a:lnTo>
                    <a:pt x="709295" y="114300"/>
                  </a:lnTo>
                  <a:lnTo>
                    <a:pt x="755650" y="88900"/>
                  </a:lnTo>
                  <a:lnTo>
                    <a:pt x="778763" y="88900"/>
                  </a:lnTo>
                  <a:lnTo>
                    <a:pt x="802639" y="76200"/>
                  </a:lnTo>
                  <a:close/>
                </a:path>
                <a:path w="2101850" h="2070100">
                  <a:moveTo>
                    <a:pt x="1227" y="1003300"/>
                  </a:moveTo>
                  <a:lnTo>
                    <a:pt x="888" y="1003300"/>
                  </a:lnTo>
                  <a:lnTo>
                    <a:pt x="888" y="1016000"/>
                  </a:lnTo>
                  <a:lnTo>
                    <a:pt x="1227" y="1003300"/>
                  </a:lnTo>
                  <a:close/>
                </a:path>
                <a:path w="2101850" h="2070100">
                  <a:moveTo>
                    <a:pt x="875157" y="63500"/>
                  </a:moveTo>
                  <a:lnTo>
                    <a:pt x="823976" y="63500"/>
                  </a:lnTo>
                  <a:lnTo>
                    <a:pt x="799719" y="76200"/>
                  </a:lnTo>
                  <a:lnTo>
                    <a:pt x="850772" y="76200"/>
                  </a:lnTo>
                  <a:lnTo>
                    <a:pt x="875157" y="63500"/>
                  </a:lnTo>
                  <a:close/>
                </a:path>
                <a:path w="2101850" h="2070100">
                  <a:moveTo>
                    <a:pt x="1278889" y="63500"/>
                  </a:moveTo>
                  <a:lnTo>
                    <a:pt x="1228089" y="63500"/>
                  </a:lnTo>
                  <a:lnTo>
                    <a:pt x="1252346" y="76200"/>
                  </a:lnTo>
                  <a:lnTo>
                    <a:pt x="1303146" y="76200"/>
                  </a:lnTo>
                  <a:lnTo>
                    <a:pt x="1278889" y="63500"/>
                  </a:lnTo>
                  <a:close/>
                </a:path>
                <a:path w="2101850" h="2070100">
                  <a:moveTo>
                    <a:pt x="949706" y="50800"/>
                  </a:moveTo>
                  <a:lnTo>
                    <a:pt x="873125" y="50800"/>
                  </a:lnTo>
                  <a:lnTo>
                    <a:pt x="848487" y="63500"/>
                  </a:lnTo>
                  <a:lnTo>
                    <a:pt x="924560" y="63500"/>
                  </a:lnTo>
                  <a:lnTo>
                    <a:pt x="949706" y="50800"/>
                  </a:lnTo>
                  <a:close/>
                </a:path>
                <a:path w="2101850" h="2070100">
                  <a:moveTo>
                    <a:pt x="1229867" y="50800"/>
                  </a:moveTo>
                  <a:lnTo>
                    <a:pt x="1153540" y="50800"/>
                  </a:lnTo>
                  <a:lnTo>
                    <a:pt x="1178560" y="63500"/>
                  </a:lnTo>
                  <a:lnTo>
                    <a:pt x="1254506" y="63500"/>
                  </a:lnTo>
                  <a:lnTo>
                    <a:pt x="1229867" y="50800"/>
                  </a:lnTo>
                  <a:close/>
                </a:path>
                <a:path w="2101850" h="2070100">
                  <a:moveTo>
                    <a:pt x="1129030" y="38100"/>
                  </a:moveTo>
                  <a:lnTo>
                    <a:pt x="973836" y="38100"/>
                  </a:lnTo>
                  <a:lnTo>
                    <a:pt x="948436" y="50800"/>
                  </a:lnTo>
                  <a:lnTo>
                    <a:pt x="1154557" y="50800"/>
                  </a:lnTo>
                  <a:lnTo>
                    <a:pt x="1129030" y="38100"/>
                  </a:lnTo>
                  <a:close/>
                </a:path>
                <a:path w="2101850" h="2070100">
                  <a:moveTo>
                    <a:pt x="998855" y="25400"/>
                  </a:moveTo>
                  <a:lnTo>
                    <a:pt x="788288" y="25400"/>
                  </a:lnTo>
                  <a:lnTo>
                    <a:pt x="763397" y="38100"/>
                  </a:lnTo>
                  <a:lnTo>
                    <a:pt x="972946" y="38100"/>
                  </a:lnTo>
                  <a:lnTo>
                    <a:pt x="998855" y="25400"/>
                  </a:lnTo>
                  <a:close/>
                </a:path>
                <a:path w="2101850" h="2070100">
                  <a:moveTo>
                    <a:pt x="1313561" y="25400"/>
                  </a:moveTo>
                  <a:lnTo>
                    <a:pt x="1103757" y="25400"/>
                  </a:lnTo>
                  <a:lnTo>
                    <a:pt x="1129791" y="38100"/>
                  </a:lnTo>
                  <a:lnTo>
                    <a:pt x="1338453" y="38100"/>
                  </a:lnTo>
                  <a:lnTo>
                    <a:pt x="1313561" y="25400"/>
                  </a:lnTo>
                  <a:close/>
                </a:path>
                <a:path w="2101850" h="2070100">
                  <a:moveTo>
                    <a:pt x="1262634" y="12700"/>
                  </a:moveTo>
                  <a:lnTo>
                    <a:pt x="839215" y="12700"/>
                  </a:lnTo>
                  <a:lnTo>
                    <a:pt x="813688" y="25400"/>
                  </a:lnTo>
                  <a:lnTo>
                    <a:pt x="1288161" y="25400"/>
                  </a:lnTo>
                  <a:lnTo>
                    <a:pt x="1262634" y="12700"/>
                  </a:lnTo>
                  <a:close/>
                </a:path>
                <a:path w="2101850" h="2070100">
                  <a:moveTo>
                    <a:pt x="1184656" y="0"/>
                  </a:moveTo>
                  <a:lnTo>
                    <a:pt x="917066" y="0"/>
                  </a:lnTo>
                  <a:lnTo>
                    <a:pt x="890905" y="12700"/>
                  </a:lnTo>
                  <a:lnTo>
                    <a:pt x="1210944" y="12700"/>
                  </a:lnTo>
                  <a:lnTo>
                    <a:pt x="1184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6691" y="4079748"/>
              <a:ext cx="553212" cy="524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5664" y="4579620"/>
              <a:ext cx="553212" cy="524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6691" y="3270504"/>
              <a:ext cx="553212" cy="524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5664" y="2817876"/>
              <a:ext cx="553212" cy="5242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3591" y="3270504"/>
              <a:ext cx="553211" cy="524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3591" y="4079748"/>
              <a:ext cx="553211" cy="5242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08225" y="3374898"/>
              <a:ext cx="1367155" cy="1298575"/>
            </a:xfrm>
            <a:custGeom>
              <a:avLst/>
              <a:gdLst/>
              <a:ahLst/>
              <a:cxnLst/>
              <a:rect l="l" t="t" r="r" b="b"/>
              <a:pathLst>
                <a:path w="1367155" h="1298575">
                  <a:moveTo>
                    <a:pt x="1150620" y="0"/>
                  </a:moveTo>
                  <a:lnTo>
                    <a:pt x="216407" y="0"/>
                  </a:ln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7"/>
                  </a:lnTo>
                  <a:lnTo>
                    <a:pt x="0" y="1082039"/>
                  </a:lnTo>
                  <a:lnTo>
                    <a:pt x="5716" y="1131656"/>
                  </a:lnTo>
                  <a:lnTo>
                    <a:pt x="21998" y="1177205"/>
                  </a:lnTo>
                  <a:lnTo>
                    <a:pt x="47546" y="1217387"/>
                  </a:lnTo>
                  <a:lnTo>
                    <a:pt x="81060" y="1250901"/>
                  </a:lnTo>
                  <a:lnTo>
                    <a:pt x="121242" y="1276449"/>
                  </a:lnTo>
                  <a:lnTo>
                    <a:pt x="166791" y="1292731"/>
                  </a:lnTo>
                  <a:lnTo>
                    <a:pt x="216407" y="1298447"/>
                  </a:lnTo>
                  <a:lnTo>
                    <a:pt x="1150620" y="1298447"/>
                  </a:lnTo>
                  <a:lnTo>
                    <a:pt x="1200236" y="1292731"/>
                  </a:lnTo>
                  <a:lnTo>
                    <a:pt x="1245785" y="1276449"/>
                  </a:lnTo>
                  <a:lnTo>
                    <a:pt x="1285967" y="1250901"/>
                  </a:lnTo>
                  <a:lnTo>
                    <a:pt x="1319481" y="1217387"/>
                  </a:lnTo>
                  <a:lnTo>
                    <a:pt x="1345029" y="1177205"/>
                  </a:lnTo>
                  <a:lnTo>
                    <a:pt x="1361311" y="1131656"/>
                  </a:lnTo>
                  <a:lnTo>
                    <a:pt x="1367028" y="1082039"/>
                  </a:lnTo>
                  <a:lnTo>
                    <a:pt x="1367028" y="216407"/>
                  </a:lnTo>
                  <a:lnTo>
                    <a:pt x="1361311" y="166791"/>
                  </a:lnTo>
                  <a:lnTo>
                    <a:pt x="1345029" y="121242"/>
                  </a:lnTo>
                  <a:lnTo>
                    <a:pt x="1319481" y="81060"/>
                  </a:lnTo>
                  <a:lnTo>
                    <a:pt x="1285967" y="47546"/>
                  </a:lnTo>
                  <a:lnTo>
                    <a:pt x="1245785" y="21998"/>
                  </a:lnTo>
                  <a:lnTo>
                    <a:pt x="1200236" y="5716"/>
                  </a:lnTo>
                  <a:lnTo>
                    <a:pt x="1150620" y="0"/>
                  </a:lnTo>
                  <a:close/>
                </a:path>
              </a:pathLst>
            </a:custGeom>
            <a:solidFill>
              <a:srgbClr val="EAD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8225" y="3374898"/>
              <a:ext cx="1367155" cy="1298575"/>
            </a:xfrm>
            <a:custGeom>
              <a:avLst/>
              <a:gdLst/>
              <a:ahLst/>
              <a:cxnLst/>
              <a:rect l="l" t="t" r="r" b="b"/>
              <a:pathLst>
                <a:path w="1367155" h="1298575">
                  <a:moveTo>
                    <a:pt x="0" y="216407"/>
                  </a:moveTo>
                  <a:lnTo>
                    <a:pt x="5716" y="166791"/>
                  </a:lnTo>
                  <a:lnTo>
                    <a:pt x="21998" y="121242"/>
                  </a:lnTo>
                  <a:lnTo>
                    <a:pt x="47546" y="81060"/>
                  </a:lnTo>
                  <a:lnTo>
                    <a:pt x="81060" y="47546"/>
                  </a:lnTo>
                  <a:lnTo>
                    <a:pt x="121242" y="21998"/>
                  </a:lnTo>
                  <a:lnTo>
                    <a:pt x="166791" y="5716"/>
                  </a:lnTo>
                  <a:lnTo>
                    <a:pt x="216407" y="0"/>
                  </a:lnTo>
                  <a:lnTo>
                    <a:pt x="1150620" y="0"/>
                  </a:lnTo>
                  <a:lnTo>
                    <a:pt x="1200236" y="5716"/>
                  </a:lnTo>
                  <a:lnTo>
                    <a:pt x="1245785" y="21998"/>
                  </a:lnTo>
                  <a:lnTo>
                    <a:pt x="1285967" y="47546"/>
                  </a:lnTo>
                  <a:lnTo>
                    <a:pt x="1319481" y="81060"/>
                  </a:lnTo>
                  <a:lnTo>
                    <a:pt x="1345029" y="121242"/>
                  </a:lnTo>
                  <a:lnTo>
                    <a:pt x="1361311" y="166791"/>
                  </a:lnTo>
                  <a:lnTo>
                    <a:pt x="1367028" y="216407"/>
                  </a:lnTo>
                  <a:lnTo>
                    <a:pt x="1367028" y="1082039"/>
                  </a:lnTo>
                  <a:lnTo>
                    <a:pt x="1361311" y="1131656"/>
                  </a:lnTo>
                  <a:lnTo>
                    <a:pt x="1345029" y="1177205"/>
                  </a:lnTo>
                  <a:lnTo>
                    <a:pt x="1319481" y="1217387"/>
                  </a:lnTo>
                  <a:lnTo>
                    <a:pt x="1285967" y="1250901"/>
                  </a:lnTo>
                  <a:lnTo>
                    <a:pt x="1245785" y="1276449"/>
                  </a:lnTo>
                  <a:lnTo>
                    <a:pt x="1200236" y="1292731"/>
                  </a:lnTo>
                  <a:lnTo>
                    <a:pt x="1150620" y="1298447"/>
                  </a:lnTo>
                  <a:lnTo>
                    <a:pt x="216407" y="1298447"/>
                  </a:lnTo>
                  <a:lnTo>
                    <a:pt x="166791" y="1292731"/>
                  </a:lnTo>
                  <a:lnTo>
                    <a:pt x="121242" y="1276449"/>
                  </a:lnTo>
                  <a:lnTo>
                    <a:pt x="81060" y="1250901"/>
                  </a:lnTo>
                  <a:lnTo>
                    <a:pt x="47546" y="1217387"/>
                  </a:lnTo>
                  <a:lnTo>
                    <a:pt x="21998" y="1177205"/>
                  </a:lnTo>
                  <a:lnTo>
                    <a:pt x="5716" y="1131656"/>
                  </a:lnTo>
                  <a:lnTo>
                    <a:pt x="0" y="1082039"/>
                  </a:lnTo>
                  <a:lnTo>
                    <a:pt x="0" y="216407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94154" y="3738752"/>
            <a:ext cx="99314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Amazon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S3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API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32841" y="2205037"/>
            <a:ext cx="1265555" cy="868044"/>
            <a:chOff x="6732841" y="2205037"/>
            <a:chExt cx="1265555" cy="868044"/>
          </a:xfrm>
        </p:grpSpPr>
        <p:sp>
          <p:nvSpPr>
            <p:cNvPr id="15" name="object 15"/>
            <p:cNvSpPr/>
            <p:nvPr/>
          </p:nvSpPr>
          <p:spPr>
            <a:xfrm>
              <a:off x="6733794" y="2205990"/>
              <a:ext cx="1263650" cy="866140"/>
            </a:xfrm>
            <a:custGeom>
              <a:avLst/>
              <a:gdLst/>
              <a:ahLst/>
              <a:cxnLst/>
              <a:rect l="l" t="t" r="r" b="b"/>
              <a:pathLst>
                <a:path w="1263650" h="866139">
                  <a:moveTo>
                    <a:pt x="1119124" y="0"/>
                  </a:moveTo>
                  <a:lnTo>
                    <a:pt x="144272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2" y="865632"/>
                  </a:lnTo>
                  <a:lnTo>
                    <a:pt x="1119124" y="865632"/>
                  </a:lnTo>
                  <a:lnTo>
                    <a:pt x="1164705" y="858272"/>
                  </a:lnTo>
                  <a:lnTo>
                    <a:pt x="1204307" y="837781"/>
                  </a:lnTo>
                  <a:lnTo>
                    <a:pt x="1235545" y="806543"/>
                  </a:lnTo>
                  <a:lnTo>
                    <a:pt x="1256036" y="766941"/>
                  </a:lnTo>
                  <a:lnTo>
                    <a:pt x="1263396" y="721360"/>
                  </a:lnTo>
                  <a:lnTo>
                    <a:pt x="1263396" y="144272"/>
                  </a:lnTo>
                  <a:lnTo>
                    <a:pt x="1256036" y="98690"/>
                  </a:lnTo>
                  <a:lnTo>
                    <a:pt x="1235545" y="59088"/>
                  </a:lnTo>
                  <a:lnTo>
                    <a:pt x="1204307" y="27850"/>
                  </a:lnTo>
                  <a:lnTo>
                    <a:pt x="1164705" y="7359"/>
                  </a:lnTo>
                  <a:lnTo>
                    <a:pt x="11191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33794" y="2205990"/>
              <a:ext cx="1263650" cy="866140"/>
            </a:xfrm>
            <a:custGeom>
              <a:avLst/>
              <a:gdLst/>
              <a:ahLst/>
              <a:cxnLst/>
              <a:rect l="l" t="t" r="r" b="b"/>
              <a:pathLst>
                <a:path w="1263650" h="866139">
                  <a:moveTo>
                    <a:pt x="0" y="144272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2" y="0"/>
                  </a:lnTo>
                  <a:lnTo>
                    <a:pt x="1119124" y="0"/>
                  </a:lnTo>
                  <a:lnTo>
                    <a:pt x="1164705" y="7359"/>
                  </a:lnTo>
                  <a:lnTo>
                    <a:pt x="1204307" y="27850"/>
                  </a:lnTo>
                  <a:lnTo>
                    <a:pt x="1235545" y="59088"/>
                  </a:lnTo>
                  <a:lnTo>
                    <a:pt x="1256036" y="98690"/>
                  </a:lnTo>
                  <a:lnTo>
                    <a:pt x="1263396" y="144272"/>
                  </a:lnTo>
                  <a:lnTo>
                    <a:pt x="1263396" y="721360"/>
                  </a:lnTo>
                  <a:lnTo>
                    <a:pt x="1256036" y="766941"/>
                  </a:lnTo>
                  <a:lnTo>
                    <a:pt x="1235545" y="806543"/>
                  </a:lnTo>
                  <a:lnTo>
                    <a:pt x="1204307" y="837781"/>
                  </a:lnTo>
                  <a:lnTo>
                    <a:pt x="1164705" y="858272"/>
                  </a:lnTo>
                  <a:lnTo>
                    <a:pt x="1119124" y="865632"/>
                  </a:lnTo>
                  <a:lnTo>
                    <a:pt x="144272" y="865632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22134" y="2247645"/>
            <a:ext cx="8864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-30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h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o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:  </a:t>
            </a:r>
            <a:r>
              <a:rPr sz="1600" spc="-10" dirty="0">
                <a:latin typeface="Calibri"/>
                <a:cs typeface="Calibri"/>
              </a:rPr>
              <a:t>Request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Serializer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74492" y="2354452"/>
            <a:ext cx="3627120" cy="1763395"/>
            <a:chOff x="3174492" y="2354452"/>
            <a:chExt cx="3627120" cy="1763395"/>
          </a:xfrm>
        </p:grpSpPr>
        <p:sp>
          <p:nvSpPr>
            <p:cNvPr id="19" name="object 19"/>
            <p:cNvSpPr/>
            <p:nvPr/>
          </p:nvSpPr>
          <p:spPr>
            <a:xfrm>
              <a:off x="6589013" y="2369057"/>
              <a:ext cx="198120" cy="594360"/>
            </a:xfrm>
            <a:custGeom>
              <a:avLst/>
              <a:gdLst/>
              <a:ahLst/>
              <a:cxnLst/>
              <a:rect l="l" t="t" r="r" b="b"/>
              <a:pathLst>
                <a:path w="198120" h="594360">
                  <a:moveTo>
                    <a:pt x="197992" y="0"/>
                  </a:moveTo>
                  <a:lnTo>
                    <a:pt x="0" y="594359"/>
                  </a:lnTo>
                </a:path>
              </a:pathLst>
            </a:custGeom>
            <a:ln w="28956">
              <a:solidFill>
                <a:srgbClr val="90909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74492" y="4041648"/>
              <a:ext cx="2477135" cy="76200"/>
            </a:xfrm>
            <a:custGeom>
              <a:avLst/>
              <a:gdLst/>
              <a:ahLst/>
              <a:cxnLst/>
              <a:rect l="l" t="t" r="r" b="b"/>
              <a:pathLst>
                <a:path w="2477135" h="76200">
                  <a:moveTo>
                    <a:pt x="2400935" y="0"/>
                  </a:moveTo>
                  <a:lnTo>
                    <a:pt x="2400935" y="76200"/>
                  </a:lnTo>
                  <a:lnTo>
                    <a:pt x="2461895" y="45719"/>
                  </a:lnTo>
                  <a:lnTo>
                    <a:pt x="2413635" y="45719"/>
                  </a:lnTo>
                  <a:lnTo>
                    <a:pt x="2413635" y="30479"/>
                  </a:lnTo>
                  <a:lnTo>
                    <a:pt x="2461894" y="30479"/>
                  </a:lnTo>
                  <a:lnTo>
                    <a:pt x="2400935" y="0"/>
                  </a:lnTo>
                  <a:close/>
                </a:path>
                <a:path w="2477135" h="76200">
                  <a:moveTo>
                    <a:pt x="2400935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400935" y="45719"/>
                  </a:lnTo>
                  <a:lnTo>
                    <a:pt x="2400935" y="30479"/>
                  </a:lnTo>
                  <a:close/>
                </a:path>
                <a:path w="2477135" h="76200">
                  <a:moveTo>
                    <a:pt x="2461894" y="30479"/>
                  </a:moveTo>
                  <a:lnTo>
                    <a:pt x="2413635" y="30479"/>
                  </a:lnTo>
                  <a:lnTo>
                    <a:pt x="2413635" y="45719"/>
                  </a:lnTo>
                  <a:lnTo>
                    <a:pt x="2461895" y="45719"/>
                  </a:lnTo>
                  <a:lnTo>
                    <a:pt x="2477135" y="38100"/>
                  </a:lnTo>
                  <a:lnTo>
                    <a:pt x="2461894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66261" y="3772027"/>
            <a:ext cx="1137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onsolas"/>
                <a:cs typeface="Consolas"/>
              </a:rPr>
              <a:t>1MB</a:t>
            </a:r>
            <a:r>
              <a:rPr sz="1600" spc="-7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Chunks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1728" y="3814571"/>
            <a:ext cx="963930" cy="391795"/>
          </a:xfrm>
          <a:custGeom>
            <a:avLst/>
            <a:gdLst/>
            <a:ahLst/>
            <a:cxnLst/>
            <a:rect l="l" t="t" r="r" b="b"/>
            <a:pathLst>
              <a:path w="963930" h="391795">
                <a:moveTo>
                  <a:pt x="963930" y="353568"/>
                </a:moveTo>
                <a:lnTo>
                  <a:pt x="948690" y="345948"/>
                </a:lnTo>
                <a:lnTo>
                  <a:pt x="887730" y="315468"/>
                </a:lnTo>
                <a:lnTo>
                  <a:pt x="887730" y="345948"/>
                </a:lnTo>
                <a:lnTo>
                  <a:pt x="0" y="345948"/>
                </a:lnTo>
                <a:lnTo>
                  <a:pt x="0" y="361188"/>
                </a:lnTo>
                <a:lnTo>
                  <a:pt x="887730" y="361188"/>
                </a:lnTo>
                <a:lnTo>
                  <a:pt x="887730" y="391668"/>
                </a:lnTo>
                <a:lnTo>
                  <a:pt x="948677" y="361188"/>
                </a:lnTo>
                <a:lnTo>
                  <a:pt x="963930" y="353568"/>
                </a:lnTo>
                <a:close/>
              </a:path>
              <a:path w="963930" h="391795">
                <a:moveTo>
                  <a:pt x="963930" y="190500"/>
                </a:moveTo>
                <a:lnTo>
                  <a:pt x="948677" y="182880"/>
                </a:lnTo>
                <a:lnTo>
                  <a:pt x="887730" y="152400"/>
                </a:lnTo>
                <a:lnTo>
                  <a:pt x="887730" y="182880"/>
                </a:lnTo>
                <a:lnTo>
                  <a:pt x="0" y="182880"/>
                </a:lnTo>
                <a:lnTo>
                  <a:pt x="0" y="198120"/>
                </a:lnTo>
                <a:lnTo>
                  <a:pt x="887730" y="198120"/>
                </a:lnTo>
                <a:lnTo>
                  <a:pt x="887730" y="228600"/>
                </a:lnTo>
                <a:lnTo>
                  <a:pt x="948690" y="198120"/>
                </a:lnTo>
                <a:lnTo>
                  <a:pt x="963930" y="190500"/>
                </a:lnTo>
                <a:close/>
              </a:path>
              <a:path w="963930" h="391795">
                <a:moveTo>
                  <a:pt x="963930" y="38100"/>
                </a:moveTo>
                <a:lnTo>
                  <a:pt x="948677" y="30480"/>
                </a:lnTo>
                <a:lnTo>
                  <a:pt x="887730" y="0"/>
                </a:lnTo>
                <a:lnTo>
                  <a:pt x="887730" y="30480"/>
                </a:lnTo>
                <a:lnTo>
                  <a:pt x="0" y="30480"/>
                </a:lnTo>
                <a:lnTo>
                  <a:pt x="0" y="45720"/>
                </a:lnTo>
                <a:lnTo>
                  <a:pt x="887730" y="45720"/>
                </a:lnTo>
                <a:lnTo>
                  <a:pt x="887730" y="76200"/>
                </a:lnTo>
                <a:lnTo>
                  <a:pt x="948690" y="45720"/>
                </a:lnTo>
                <a:lnTo>
                  <a:pt x="96393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71778" y="3515105"/>
            <a:ext cx="393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Fi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12462" y="3742308"/>
            <a:ext cx="842644" cy="614045"/>
          </a:xfrm>
          <a:custGeom>
            <a:avLst/>
            <a:gdLst/>
            <a:ahLst/>
            <a:cxnLst/>
            <a:rect l="l" t="t" r="r" b="b"/>
            <a:pathLst>
              <a:path w="842645" h="614045">
                <a:moveTo>
                  <a:pt x="842137" y="600075"/>
                </a:moveTo>
                <a:lnTo>
                  <a:pt x="830072" y="588518"/>
                </a:lnTo>
                <a:lnTo>
                  <a:pt x="780669" y="541147"/>
                </a:lnTo>
                <a:lnTo>
                  <a:pt x="771613" y="570293"/>
                </a:lnTo>
                <a:lnTo>
                  <a:pt x="23977" y="338023"/>
                </a:lnTo>
                <a:lnTo>
                  <a:pt x="756018" y="42367"/>
                </a:lnTo>
                <a:lnTo>
                  <a:pt x="767461" y="70612"/>
                </a:lnTo>
                <a:lnTo>
                  <a:pt x="809040" y="23495"/>
                </a:lnTo>
                <a:lnTo>
                  <a:pt x="823849" y="6731"/>
                </a:lnTo>
                <a:lnTo>
                  <a:pt x="738886" y="0"/>
                </a:lnTo>
                <a:lnTo>
                  <a:pt x="750316" y="28270"/>
                </a:lnTo>
                <a:lnTo>
                  <a:pt x="0" y="331343"/>
                </a:lnTo>
                <a:lnTo>
                  <a:pt x="5588" y="345440"/>
                </a:lnTo>
                <a:lnTo>
                  <a:pt x="23202" y="338328"/>
                </a:lnTo>
                <a:lnTo>
                  <a:pt x="18796" y="352298"/>
                </a:lnTo>
                <a:lnTo>
                  <a:pt x="767105" y="584784"/>
                </a:lnTo>
                <a:lnTo>
                  <a:pt x="758063" y="613918"/>
                </a:lnTo>
                <a:lnTo>
                  <a:pt x="842137" y="600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668" y="1442297"/>
            <a:ext cx="7621270" cy="394589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0" dirty="0">
                <a:latin typeface="Calibri Light"/>
                <a:cs typeface="Calibri Light"/>
              </a:rPr>
              <a:t>Available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and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Partition-Tolerant</a:t>
            </a:r>
            <a:endParaRPr sz="2400">
              <a:latin typeface="Calibri Light"/>
              <a:cs typeface="Calibri Light"/>
            </a:endParaRPr>
          </a:p>
          <a:p>
            <a:pPr marL="268605" marR="402590" indent="-256540">
              <a:lnSpc>
                <a:spcPct val="100000"/>
              </a:lnSpc>
              <a:spcBef>
                <a:spcPts val="414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25" dirty="0">
                <a:latin typeface="Calibri Light"/>
                <a:cs typeface="Calibri Light"/>
              </a:rPr>
              <a:t>Consistent </a:t>
            </a:r>
            <a:r>
              <a:rPr sz="2400" spc="-15" dirty="0">
                <a:latin typeface="Calibri Light"/>
                <a:cs typeface="Calibri Light"/>
              </a:rPr>
              <a:t>Hashing: </a:t>
            </a:r>
            <a:r>
              <a:rPr sz="2400" spc="-5" dirty="0">
                <a:latin typeface="Calibri Light"/>
                <a:cs typeface="Calibri Light"/>
              </a:rPr>
              <a:t>hash-based distribution </a:t>
            </a:r>
            <a:r>
              <a:rPr sz="2400" dirty="0">
                <a:latin typeface="Calibri Light"/>
                <a:cs typeface="Calibri Light"/>
              </a:rPr>
              <a:t>with </a:t>
            </a:r>
            <a:r>
              <a:rPr sz="2400" spc="-10" dirty="0">
                <a:latin typeface="Calibri Light"/>
                <a:cs typeface="Calibri Light"/>
              </a:rPr>
              <a:t>stability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under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topology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changes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5" dirty="0">
                <a:latin typeface="Calibri Light"/>
                <a:cs typeface="Calibri Light"/>
              </a:rPr>
              <a:t>(e.g.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machine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failures)</a:t>
            </a:r>
            <a:endParaRPr sz="24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20" dirty="0">
                <a:latin typeface="Calibri Light"/>
                <a:cs typeface="Calibri Light"/>
              </a:rPr>
              <a:t>Parameters: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(Replicas),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R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(Read</a:t>
            </a:r>
            <a:r>
              <a:rPr sz="2400" spc="-10" dirty="0">
                <a:latin typeface="Calibri Light"/>
                <a:cs typeface="Calibri Light"/>
              </a:rPr>
              <a:t> Acks),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(Write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Acks)</a:t>
            </a:r>
            <a:endParaRPr sz="24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40"/>
              </a:spcBef>
              <a:buClr>
                <a:srgbClr val="D2DFE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latin typeface="Calibri Light"/>
                <a:cs typeface="Calibri Light"/>
              </a:rPr>
              <a:t>N=3,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R=W=1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fast,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potentially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inconsistent</a:t>
            </a:r>
            <a:endParaRPr sz="20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4510" algn="l"/>
                <a:tab pos="525145" algn="l"/>
              </a:tabLst>
            </a:pPr>
            <a:r>
              <a:rPr sz="2000" dirty="0">
                <a:latin typeface="Calibri Light"/>
                <a:cs typeface="Calibri Light"/>
              </a:rPr>
              <a:t>N=3,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R=3,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W=1</a:t>
            </a:r>
            <a:r>
              <a:rPr sz="2000" spc="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slower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reads,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most </a:t>
            </a:r>
            <a:r>
              <a:rPr sz="2000" spc="-10" dirty="0">
                <a:latin typeface="Calibri Light"/>
                <a:cs typeface="Calibri Light"/>
              </a:rPr>
              <a:t>recent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object</a:t>
            </a:r>
            <a:r>
              <a:rPr sz="2000" spc="-10" dirty="0">
                <a:latin typeface="Calibri Light"/>
                <a:cs typeface="Calibri Light"/>
              </a:rPr>
              <a:t> version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contained</a:t>
            </a:r>
            <a:endParaRPr sz="20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5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40" dirty="0">
                <a:latin typeface="Calibri Light"/>
                <a:cs typeface="Calibri Light"/>
              </a:rPr>
              <a:t>Vector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Clocks: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concurrent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modification can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be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detected,</a:t>
            </a:r>
            <a:endParaRPr sz="2400">
              <a:latin typeface="Calibri Light"/>
              <a:cs typeface="Calibri Light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 Light"/>
                <a:cs typeface="Calibri Light"/>
              </a:rPr>
              <a:t>inconsistencies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are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healed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by </a:t>
            </a:r>
            <a:r>
              <a:rPr sz="2400" dirty="0">
                <a:latin typeface="Calibri Light"/>
                <a:cs typeface="Calibri Light"/>
              </a:rPr>
              <a:t>the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application</a:t>
            </a:r>
            <a:endParaRPr sz="24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0" dirty="0">
                <a:latin typeface="Calibri Light"/>
                <a:cs typeface="Calibri Light"/>
              </a:rPr>
              <a:t>API:</a:t>
            </a:r>
            <a:r>
              <a:rPr sz="2400" spc="-4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Create, Read,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Update,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Delete</a:t>
            </a:r>
            <a:r>
              <a:rPr sz="2400" spc="-5" dirty="0">
                <a:latin typeface="Calibri Light"/>
                <a:cs typeface="Calibri Light"/>
              </a:rPr>
              <a:t> (CRUD)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</a:t>
            </a:r>
            <a:r>
              <a:rPr sz="2400" spc="2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key-value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pairs</a:t>
            </a:r>
            <a:endParaRPr sz="24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0" dirty="0">
                <a:latin typeface="Calibri Light"/>
                <a:cs typeface="Calibri Light"/>
              </a:rPr>
              <a:t>Riak: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Open-Source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Implementation</a:t>
            </a:r>
            <a:r>
              <a:rPr sz="2400" spc="-5" dirty="0">
                <a:latin typeface="Calibri Light"/>
                <a:cs typeface="Calibri Light"/>
              </a:rPr>
              <a:t> of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the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Dynamo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paper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80072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Summary:</a:t>
            </a:r>
            <a:r>
              <a:rPr sz="4100" spc="-95" dirty="0"/>
              <a:t> </a:t>
            </a:r>
            <a:r>
              <a:rPr sz="4100" spc="-35" dirty="0"/>
              <a:t>Dynamo</a:t>
            </a:r>
            <a:r>
              <a:rPr sz="4100" spc="-105" dirty="0"/>
              <a:t> </a:t>
            </a:r>
            <a:r>
              <a:rPr sz="4100" spc="-15" dirty="0"/>
              <a:t>and</a:t>
            </a:r>
            <a:r>
              <a:rPr sz="4100" spc="-100" dirty="0"/>
              <a:t> </a:t>
            </a:r>
            <a:r>
              <a:rPr sz="4100" spc="-20" dirty="0"/>
              <a:t>Riak</a:t>
            </a:r>
            <a:endParaRPr sz="41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325247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Dynamo</a:t>
            </a:r>
            <a:r>
              <a:rPr sz="3700" spc="-130" dirty="0"/>
              <a:t> </a:t>
            </a:r>
            <a:r>
              <a:rPr sz="3700" spc="-20" dirty="0"/>
              <a:t>and</a:t>
            </a:r>
            <a:r>
              <a:rPr sz="3700" spc="-95" dirty="0"/>
              <a:t> </a:t>
            </a:r>
            <a:r>
              <a:rPr sz="3700" spc="-15" dirty="0"/>
              <a:t>Riak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20" dirty="0">
                <a:solidFill>
                  <a:srgbClr val="7E7E7E"/>
                </a:solidFill>
              </a:rPr>
              <a:t>Classification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660866" y="1988820"/>
            <a:ext cx="1092835" cy="1014094"/>
            <a:chOff x="2660866" y="1988820"/>
            <a:chExt cx="1092835" cy="101409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66" y="1991787"/>
              <a:ext cx="1092782" cy="1010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095" y="2136648"/>
              <a:ext cx="1066787" cy="7726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5099" y="198882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852932" y="935735"/>
                  </a:lnTo>
                  <a:lnTo>
                    <a:pt x="902216" y="927782"/>
                  </a:lnTo>
                  <a:lnTo>
                    <a:pt x="945026" y="905638"/>
                  </a:lnTo>
                  <a:lnTo>
                    <a:pt x="978790" y="871874"/>
                  </a:lnTo>
                  <a:lnTo>
                    <a:pt x="1000934" y="829064"/>
                  </a:lnTo>
                  <a:lnTo>
                    <a:pt x="1008888" y="779779"/>
                  </a:lnTo>
                  <a:lnTo>
                    <a:pt x="1008888" y="155955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36926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Range-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00806" y="1984248"/>
            <a:ext cx="1100455" cy="1022985"/>
            <a:chOff x="3800806" y="1984248"/>
            <a:chExt cx="1100455" cy="10229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0806" y="1987216"/>
              <a:ext cx="1100427" cy="1019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7619" y="2136648"/>
              <a:ext cx="1066787" cy="772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9623" y="1988820"/>
              <a:ext cx="1007363" cy="9357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49623" y="198882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51408" y="0"/>
                  </a:lnTo>
                  <a:lnTo>
                    <a:pt x="900692" y="7953"/>
                  </a:lnTo>
                  <a:lnTo>
                    <a:pt x="943502" y="30097"/>
                  </a:lnTo>
                  <a:lnTo>
                    <a:pt x="977266" y="63861"/>
                  </a:lnTo>
                  <a:lnTo>
                    <a:pt x="999410" y="106671"/>
                  </a:lnTo>
                  <a:lnTo>
                    <a:pt x="1007363" y="155955"/>
                  </a:lnTo>
                  <a:lnTo>
                    <a:pt x="1007363" y="779779"/>
                  </a:lnTo>
                  <a:lnTo>
                    <a:pt x="999410" y="829064"/>
                  </a:lnTo>
                  <a:lnTo>
                    <a:pt x="977266" y="871874"/>
                  </a:lnTo>
                  <a:lnTo>
                    <a:pt x="943502" y="905638"/>
                  </a:lnTo>
                  <a:lnTo>
                    <a:pt x="900692" y="927782"/>
                  </a:lnTo>
                  <a:lnTo>
                    <a:pt x="851408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80434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Hash-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48380" y="1988820"/>
            <a:ext cx="1477010" cy="1014094"/>
            <a:chOff x="4948380" y="1988820"/>
            <a:chExt cx="1477010" cy="101409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8380" y="1991787"/>
              <a:ext cx="1455514" cy="10105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4335" y="2136648"/>
              <a:ext cx="1450848" cy="7726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92623" y="1988820"/>
              <a:ext cx="1371600" cy="935990"/>
            </a:xfrm>
            <a:custGeom>
              <a:avLst/>
              <a:gdLst/>
              <a:ahLst/>
              <a:cxnLst/>
              <a:rect l="l" t="t" r="r" b="b"/>
              <a:pathLst>
                <a:path w="1371600" h="935989">
                  <a:moveTo>
                    <a:pt x="1215643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1215643" y="935735"/>
                  </a:lnTo>
                  <a:lnTo>
                    <a:pt x="1264928" y="927782"/>
                  </a:lnTo>
                  <a:lnTo>
                    <a:pt x="1307738" y="905638"/>
                  </a:lnTo>
                  <a:lnTo>
                    <a:pt x="1341502" y="871874"/>
                  </a:lnTo>
                  <a:lnTo>
                    <a:pt x="1363646" y="829064"/>
                  </a:lnTo>
                  <a:lnTo>
                    <a:pt x="1371600" y="779779"/>
                  </a:lnTo>
                  <a:lnTo>
                    <a:pt x="1371600" y="155955"/>
                  </a:lnTo>
                  <a:lnTo>
                    <a:pt x="1363646" y="106671"/>
                  </a:lnTo>
                  <a:lnTo>
                    <a:pt x="1341502" y="63861"/>
                  </a:lnTo>
                  <a:lnTo>
                    <a:pt x="1307738" y="30097"/>
                  </a:lnTo>
                  <a:lnTo>
                    <a:pt x="1264928" y="7953"/>
                  </a:lnTo>
                  <a:lnTo>
                    <a:pt x="12156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38165" y="2188844"/>
            <a:ext cx="1082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tity-G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oup  Sharding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51058" y="1984248"/>
            <a:ext cx="1248410" cy="1022985"/>
            <a:chOff x="6451058" y="1984248"/>
            <a:chExt cx="1248410" cy="102298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1058" y="1987216"/>
              <a:ext cx="1248221" cy="10196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7855" y="2136648"/>
              <a:ext cx="1213091" cy="7726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9859" y="1988820"/>
              <a:ext cx="1155191" cy="9357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99859" y="1988820"/>
              <a:ext cx="1155700" cy="935990"/>
            </a:xfrm>
            <a:custGeom>
              <a:avLst/>
              <a:gdLst/>
              <a:ahLst/>
              <a:cxnLst/>
              <a:rect l="l" t="t" r="r" b="b"/>
              <a:pathLst>
                <a:path w="1155700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999236" y="0"/>
                  </a:lnTo>
                  <a:lnTo>
                    <a:pt x="1048520" y="7953"/>
                  </a:lnTo>
                  <a:lnTo>
                    <a:pt x="1091330" y="30097"/>
                  </a:lnTo>
                  <a:lnTo>
                    <a:pt x="1125094" y="63861"/>
                  </a:lnTo>
                  <a:lnTo>
                    <a:pt x="1147238" y="106671"/>
                  </a:lnTo>
                  <a:lnTo>
                    <a:pt x="1155191" y="155955"/>
                  </a:lnTo>
                  <a:lnTo>
                    <a:pt x="1155191" y="779779"/>
                  </a:lnTo>
                  <a:lnTo>
                    <a:pt x="1147238" y="829064"/>
                  </a:lnTo>
                  <a:lnTo>
                    <a:pt x="1125094" y="871874"/>
                  </a:lnTo>
                  <a:lnTo>
                    <a:pt x="1091330" y="905638"/>
                  </a:lnTo>
                  <a:lnTo>
                    <a:pt x="1048520" y="927782"/>
                  </a:lnTo>
                  <a:lnTo>
                    <a:pt x="999236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31685" y="2188844"/>
            <a:ext cx="89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Cons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  </a:t>
            </a:r>
            <a:r>
              <a:rPr sz="1600" spc="-10" dirty="0">
                <a:latin typeface="Calibri"/>
                <a:cs typeface="Calibri"/>
              </a:rPr>
              <a:t>Hashing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46422" y="1988820"/>
            <a:ext cx="980440" cy="1014094"/>
            <a:chOff x="7746422" y="1988820"/>
            <a:chExt cx="980440" cy="1014094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46422" y="1991787"/>
              <a:ext cx="980083" cy="10105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76971" y="2136648"/>
              <a:ext cx="917460" cy="7726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790687" y="1988820"/>
              <a:ext cx="896619" cy="935990"/>
            </a:xfrm>
            <a:custGeom>
              <a:avLst/>
              <a:gdLst/>
              <a:ahLst/>
              <a:cxnLst/>
              <a:rect l="l" t="t" r="r" b="b"/>
              <a:pathLst>
                <a:path w="896620" h="935989">
                  <a:moveTo>
                    <a:pt x="746759" y="0"/>
                  </a:moveTo>
                  <a:lnTo>
                    <a:pt x="149351" y="0"/>
                  </a:lnTo>
                  <a:lnTo>
                    <a:pt x="102168" y="7620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1"/>
                  </a:lnTo>
                  <a:lnTo>
                    <a:pt x="0" y="786383"/>
                  </a:lnTo>
                  <a:lnTo>
                    <a:pt x="7620" y="833567"/>
                  </a:lnTo>
                  <a:lnTo>
                    <a:pt x="28834" y="874562"/>
                  </a:lnTo>
                  <a:lnTo>
                    <a:pt x="61173" y="906901"/>
                  </a:lnTo>
                  <a:lnTo>
                    <a:pt x="102168" y="928115"/>
                  </a:lnTo>
                  <a:lnTo>
                    <a:pt x="149351" y="935735"/>
                  </a:lnTo>
                  <a:lnTo>
                    <a:pt x="746759" y="935735"/>
                  </a:lnTo>
                  <a:lnTo>
                    <a:pt x="793943" y="928115"/>
                  </a:lnTo>
                  <a:lnTo>
                    <a:pt x="834938" y="906901"/>
                  </a:lnTo>
                  <a:lnTo>
                    <a:pt x="867277" y="874562"/>
                  </a:lnTo>
                  <a:lnTo>
                    <a:pt x="888491" y="833567"/>
                  </a:lnTo>
                  <a:lnTo>
                    <a:pt x="896111" y="786383"/>
                  </a:lnTo>
                  <a:lnTo>
                    <a:pt x="896111" y="149351"/>
                  </a:lnTo>
                  <a:lnTo>
                    <a:pt x="888491" y="102168"/>
                  </a:lnTo>
                  <a:lnTo>
                    <a:pt x="867277" y="61173"/>
                  </a:lnTo>
                  <a:lnTo>
                    <a:pt x="834938" y="28834"/>
                  </a:lnTo>
                  <a:lnTo>
                    <a:pt x="793943" y="7620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41691" y="2188844"/>
            <a:ext cx="596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ed  Disk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33196" y="1910460"/>
          <a:ext cx="2045970" cy="432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2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Sharding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Replication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7405" marR="83820" indent="4876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  Mana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eme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3625" marR="83820" indent="371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essing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2654770" y="3069335"/>
            <a:ext cx="1092835" cy="1042669"/>
            <a:chOff x="2654770" y="3069335"/>
            <a:chExt cx="1092835" cy="1042669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770" y="3072303"/>
              <a:ext cx="1092782" cy="10105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2239" y="3095231"/>
              <a:ext cx="1036332" cy="101652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699003" y="3069335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2"/>
                  </a:lnTo>
                  <a:lnTo>
                    <a:pt x="945026" y="905638"/>
                  </a:lnTo>
                  <a:lnTo>
                    <a:pt x="978790" y="871874"/>
                  </a:lnTo>
                  <a:lnTo>
                    <a:pt x="1000934" y="829064"/>
                  </a:lnTo>
                  <a:lnTo>
                    <a:pt x="1008887" y="779780"/>
                  </a:lnTo>
                  <a:lnTo>
                    <a:pt x="1008887" y="155955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46070" y="3147186"/>
            <a:ext cx="7156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Trans- 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action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05402" y="3072383"/>
            <a:ext cx="1085215" cy="1042669"/>
            <a:chOff x="3805402" y="3072383"/>
            <a:chExt cx="1085215" cy="1042669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5402" y="3075351"/>
              <a:ext cx="1085125" cy="10105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8099" y="3098279"/>
              <a:ext cx="998232" cy="10165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49623" y="3072383"/>
              <a:ext cx="1001394" cy="935990"/>
            </a:xfrm>
            <a:custGeom>
              <a:avLst/>
              <a:gdLst/>
              <a:ahLst/>
              <a:cxnLst/>
              <a:rect l="l" t="t" r="r" b="b"/>
              <a:pathLst>
                <a:path w="1001395" h="935989">
                  <a:moveTo>
                    <a:pt x="845312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845312" y="935735"/>
                  </a:lnTo>
                  <a:lnTo>
                    <a:pt x="894596" y="927782"/>
                  </a:lnTo>
                  <a:lnTo>
                    <a:pt x="937406" y="905638"/>
                  </a:lnTo>
                  <a:lnTo>
                    <a:pt x="971170" y="871874"/>
                  </a:lnTo>
                  <a:lnTo>
                    <a:pt x="993314" y="829064"/>
                  </a:lnTo>
                  <a:lnTo>
                    <a:pt x="1001267" y="779779"/>
                  </a:lnTo>
                  <a:lnTo>
                    <a:pt x="1001267" y="155955"/>
                  </a:lnTo>
                  <a:lnTo>
                    <a:pt x="993314" y="106671"/>
                  </a:lnTo>
                  <a:lnTo>
                    <a:pt x="971170" y="63861"/>
                  </a:lnTo>
                  <a:lnTo>
                    <a:pt x="937406" y="30097"/>
                  </a:lnTo>
                  <a:lnTo>
                    <a:pt x="894596" y="7953"/>
                  </a:lnTo>
                  <a:lnTo>
                    <a:pt x="8453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11295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Sync.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epl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50198" y="4143565"/>
            <a:ext cx="1102360" cy="1024890"/>
            <a:chOff x="2650198" y="4143565"/>
            <a:chExt cx="1102360" cy="1024890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50198" y="4146763"/>
              <a:ext cx="1101926" cy="10211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99004" y="4148328"/>
              <a:ext cx="1008887" cy="9372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699004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852678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7" y="156210"/>
                  </a:lnTo>
                  <a:lnTo>
                    <a:pt x="1008887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8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873501" y="4471542"/>
            <a:ext cx="659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Logging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794710" y="4143565"/>
            <a:ext cx="1100455" cy="1024890"/>
            <a:chOff x="3794710" y="4143565"/>
            <a:chExt cx="1100455" cy="1024890"/>
          </a:xfrm>
        </p:grpSpPr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94710" y="4146763"/>
              <a:ext cx="1100427" cy="102114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37432" y="4297680"/>
              <a:ext cx="1015009" cy="7726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43528" y="4148328"/>
              <a:ext cx="1007363" cy="93726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843528" y="4148328"/>
              <a:ext cx="1007744" cy="937260"/>
            </a:xfrm>
            <a:custGeom>
              <a:avLst/>
              <a:gdLst/>
              <a:ahLst/>
              <a:cxnLst/>
              <a:rect l="l" t="t" r="r" b="b"/>
              <a:pathLst>
                <a:path w="100774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1154" y="0"/>
                  </a:lnTo>
                  <a:lnTo>
                    <a:pt x="900513" y="7967"/>
                  </a:lnTo>
                  <a:lnTo>
                    <a:pt x="943392" y="30150"/>
                  </a:lnTo>
                  <a:lnTo>
                    <a:pt x="977213" y="63971"/>
                  </a:lnTo>
                  <a:lnTo>
                    <a:pt x="999396" y="106850"/>
                  </a:lnTo>
                  <a:lnTo>
                    <a:pt x="1007363" y="156210"/>
                  </a:lnTo>
                  <a:lnTo>
                    <a:pt x="1007363" y="781050"/>
                  </a:lnTo>
                  <a:lnTo>
                    <a:pt x="999396" y="830409"/>
                  </a:lnTo>
                  <a:lnTo>
                    <a:pt x="977213" y="873288"/>
                  </a:lnTo>
                  <a:lnTo>
                    <a:pt x="943392" y="907109"/>
                  </a:lnTo>
                  <a:lnTo>
                    <a:pt x="900513" y="929292"/>
                  </a:lnTo>
                  <a:lnTo>
                    <a:pt x="851154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000246" y="4349622"/>
            <a:ext cx="694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Upd</a:t>
            </a:r>
            <a:r>
              <a:rPr sz="1600" spc="-15" dirty="0">
                <a:latin typeface="Calibri"/>
                <a:cs typeface="Calibri"/>
              </a:rPr>
              <a:t>at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-  in-Place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650198" y="5230177"/>
            <a:ext cx="1102360" cy="1022985"/>
            <a:chOff x="2650198" y="5230177"/>
            <a:chExt cx="1102360" cy="1022985"/>
          </a:xfrm>
        </p:grpSpPr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50198" y="5233336"/>
              <a:ext cx="1101926" cy="10196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59964" y="5382768"/>
              <a:ext cx="923569" cy="77266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99004" y="5234940"/>
              <a:ext cx="1008887" cy="93573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699004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2932" y="0"/>
                  </a:lnTo>
                  <a:lnTo>
                    <a:pt x="902216" y="7953"/>
                  </a:lnTo>
                  <a:lnTo>
                    <a:pt x="945026" y="30097"/>
                  </a:lnTo>
                  <a:lnTo>
                    <a:pt x="978790" y="63861"/>
                  </a:lnTo>
                  <a:lnTo>
                    <a:pt x="1000934" y="106671"/>
                  </a:lnTo>
                  <a:lnTo>
                    <a:pt x="1008887" y="155956"/>
                  </a:lnTo>
                  <a:lnTo>
                    <a:pt x="1008887" y="779780"/>
                  </a:lnTo>
                  <a:lnTo>
                    <a:pt x="1000934" y="829073"/>
                  </a:lnTo>
                  <a:lnTo>
                    <a:pt x="978790" y="871885"/>
                  </a:lnTo>
                  <a:lnTo>
                    <a:pt x="945026" y="905645"/>
                  </a:lnTo>
                  <a:lnTo>
                    <a:pt x="902216" y="927785"/>
                  </a:lnTo>
                  <a:lnTo>
                    <a:pt x="852932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923794" y="5435600"/>
            <a:ext cx="5575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obal  Index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794710" y="5230177"/>
            <a:ext cx="1100455" cy="1022985"/>
            <a:chOff x="3794710" y="5230177"/>
            <a:chExt cx="1100455" cy="1022985"/>
          </a:xfrm>
        </p:grpSpPr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4710" y="5233336"/>
              <a:ext cx="1100427" cy="10196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43528" y="5234940"/>
              <a:ext cx="1007363" cy="93573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843528" y="523494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851408" y="0"/>
                  </a:lnTo>
                  <a:lnTo>
                    <a:pt x="900692" y="7953"/>
                  </a:lnTo>
                  <a:lnTo>
                    <a:pt x="943502" y="30097"/>
                  </a:lnTo>
                  <a:lnTo>
                    <a:pt x="977266" y="63861"/>
                  </a:lnTo>
                  <a:lnTo>
                    <a:pt x="999410" y="106671"/>
                  </a:lnTo>
                  <a:lnTo>
                    <a:pt x="1007363" y="155956"/>
                  </a:lnTo>
                  <a:lnTo>
                    <a:pt x="1007363" y="779780"/>
                  </a:lnTo>
                  <a:lnTo>
                    <a:pt x="999410" y="829073"/>
                  </a:lnTo>
                  <a:lnTo>
                    <a:pt x="977266" y="871885"/>
                  </a:lnTo>
                  <a:lnTo>
                    <a:pt x="943502" y="905645"/>
                  </a:lnTo>
                  <a:lnTo>
                    <a:pt x="900692" y="927785"/>
                  </a:lnTo>
                  <a:lnTo>
                    <a:pt x="851408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108450" y="5435600"/>
            <a:ext cx="476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Local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nd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945335" y="3067621"/>
            <a:ext cx="1228725" cy="1047750"/>
            <a:chOff x="4945335" y="3067621"/>
            <a:chExt cx="1228725" cy="1047750"/>
          </a:xfrm>
        </p:grpSpPr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45335" y="3070780"/>
              <a:ext cx="1228432" cy="101967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61203" y="3098279"/>
              <a:ext cx="998232" cy="10165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94147" y="3072383"/>
              <a:ext cx="1135379" cy="93573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994147" y="3072383"/>
              <a:ext cx="1135380" cy="935990"/>
            </a:xfrm>
            <a:custGeom>
              <a:avLst/>
              <a:gdLst/>
              <a:ahLst/>
              <a:cxnLst/>
              <a:rect l="l" t="t" r="r" b="b"/>
              <a:pathLst>
                <a:path w="113537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979424" y="0"/>
                  </a:lnTo>
                  <a:lnTo>
                    <a:pt x="1028708" y="7953"/>
                  </a:lnTo>
                  <a:lnTo>
                    <a:pt x="1071518" y="30097"/>
                  </a:lnTo>
                  <a:lnTo>
                    <a:pt x="1105282" y="63861"/>
                  </a:lnTo>
                  <a:lnTo>
                    <a:pt x="1127426" y="106671"/>
                  </a:lnTo>
                  <a:lnTo>
                    <a:pt x="1135379" y="155955"/>
                  </a:lnTo>
                  <a:lnTo>
                    <a:pt x="1135379" y="779779"/>
                  </a:lnTo>
                  <a:lnTo>
                    <a:pt x="1127426" y="829064"/>
                  </a:lnTo>
                  <a:lnTo>
                    <a:pt x="1105282" y="871874"/>
                  </a:lnTo>
                  <a:lnTo>
                    <a:pt x="1071518" y="905638"/>
                  </a:lnTo>
                  <a:lnTo>
                    <a:pt x="1028708" y="927782"/>
                  </a:lnTo>
                  <a:lnTo>
                    <a:pt x="979424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224017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Async.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epl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230061" y="3087623"/>
            <a:ext cx="1079500" cy="1014094"/>
            <a:chOff x="6230061" y="3087623"/>
            <a:chExt cx="1079500" cy="1014094"/>
          </a:xfrm>
        </p:grpSpPr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30061" y="3090591"/>
              <a:ext cx="1072997" cy="101053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71259" y="3235451"/>
              <a:ext cx="1037843" cy="77266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274307" y="3087623"/>
              <a:ext cx="989330" cy="935990"/>
            </a:xfrm>
            <a:custGeom>
              <a:avLst/>
              <a:gdLst/>
              <a:ahLst/>
              <a:cxnLst/>
              <a:rect l="l" t="t" r="r" b="b"/>
              <a:pathLst>
                <a:path w="989329" h="935989">
                  <a:moveTo>
                    <a:pt x="833119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6"/>
                  </a:lnTo>
                  <a:lnTo>
                    <a:pt x="833119" y="935736"/>
                  </a:lnTo>
                  <a:lnTo>
                    <a:pt x="882404" y="927782"/>
                  </a:lnTo>
                  <a:lnTo>
                    <a:pt x="925214" y="905638"/>
                  </a:lnTo>
                  <a:lnTo>
                    <a:pt x="958978" y="871874"/>
                  </a:lnTo>
                  <a:lnTo>
                    <a:pt x="981122" y="829064"/>
                  </a:lnTo>
                  <a:lnTo>
                    <a:pt x="989075" y="779780"/>
                  </a:lnTo>
                  <a:lnTo>
                    <a:pt x="989075" y="155955"/>
                  </a:lnTo>
                  <a:lnTo>
                    <a:pt x="981122" y="106671"/>
                  </a:lnTo>
                  <a:lnTo>
                    <a:pt x="958978" y="63861"/>
                  </a:lnTo>
                  <a:lnTo>
                    <a:pt x="925214" y="30097"/>
                  </a:lnTo>
                  <a:lnTo>
                    <a:pt x="882404" y="7953"/>
                  </a:lnTo>
                  <a:lnTo>
                    <a:pt x="8331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434454" y="3287014"/>
            <a:ext cx="670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Prima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y 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Copy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7362383" y="3090481"/>
            <a:ext cx="1362710" cy="1022985"/>
            <a:chOff x="7362383" y="3090481"/>
            <a:chExt cx="1362710" cy="1022985"/>
          </a:xfrm>
        </p:grpSpPr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62383" y="3093640"/>
              <a:ext cx="1362576" cy="101967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53884" y="3243072"/>
              <a:ext cx="1179588" cy="77266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11212" y="3095244"/>
              <a:ext cx="1269492" cy="93573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411212" y="3095244"/>
              <a:ext cx="1270000" cy="935990"/>
            </a:xfrm>
            <a:custGeom>
              <a:avLst/>
              <a:gdLst/>
              <a:ahLst/>
              <a:cxnLst/>
              <a:rect l="l" t="t" r="r" b="b"/>
              <a:pathLst>
                <a:path w="1270000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113536" y="0"/>
                  </a:lnTo>
                  <a:lnTo>
                    <a:pt x="1162820" y="7953"/>
                  </a:lnTo>
                  <a:lnTo>
                    <a:pt x="1205630" y="30097"/>
                  </a:lnTo>
                  <a:lnTo>
                    <a:pt x="1239394" y="63861"/>
                  </a:lnTo>
                  <a:lnTo>
                    <a:pt x="1261538" y="106671"/>
                  </a:lnTo>
                  <a:lnTo>
                    <a:pt x="1269492" y="155955"/>
                  </a:lnTo>
                  <a:lnTo>
                    <a:pt x="1269492" y="779779"/>
                  </a:lnTo>
                  <a:lnTo>
                    <a:pt x="1261538" y="829064"/>
                  </a:lnTo>
                  <a:lnTo>
                    <a:pt x="1239394" y="871874"/>
                  </a:lnTo>
                  <a:lnTo>
                    <a:pt x="1205630" y="905638"/>
                  </a:lnTo>
                  <a:lnTo>
                    <a:pt x="1162820" y="927782"/>
                  </a:lnTo>
                  <a:lnTo>
                    <a:pt x="1113536" y="935735"/>
                  </a:lnTo>
                  <a:lnTo>
                    <a:pt x="155956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617332" y="3294634"/>
            <a:ext cx="859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Update </a:t>
            </a:r>
            <a:r>
              <a:rPr sz="1600" spc="-5" dirty="0">
                <a:latin typeface="Calibri"/>
                <a:cs typeface="Calibri"/>
              </a:rPr>
              <a:t> A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whe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937722" y="4143565"/>
            <a:ext cx="1102360" cy="1024890"/>
            <a:chOff x="4937722" y="4143565"/>
            <a:chExt cx="1102360" cy="1024890"/>
          </a:xfrm>
        </p:grpSpPr>
        <p:pic>
          <p:nvPicPr>
            <p:cNvPr id="81" name="object 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7722" y="4146763"/>
              <a:ext cx="1101926" cy="102114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527" y="4148328"/>
              <a:ext cx="1008888" cy="93726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986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2677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8" y="156210"/>
                  </a:lnTo>
                  <a:lnTo>
                    <a:pt x="1008888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7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154929" y="4471542"/>
            <a:ext cx="672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achi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085294" y="4148328"/>
            <a:ext cx="1092835" cy="1015365"/>
            <a:chOff x="6085294" y="4148328"/>
            <a:chExt cx="1092835" cy="1015365"/>
          </a:xfrm>
        </p:grpSpPr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85294" y="4151335"/>
              <a:ext cx="1092782" cy="10120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06667" y="4297680"/>
              <a:ext cx="1051585" cy="77266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29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5" h="937260">
                  <a:moveTo>
                    <a:pt x="852677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52677" y="937260"/>
                  </a:lnTo>
                  <a:lnTo>
                    <a:pt x="902037" y="929292"/>
                  </a:lnTo>
                  <a:lnTo>
                    <a:pt x="944916" y="907109"/>
                  </a:lnTo>
                  <a:lnTo>
                    <a:pt x="978737" y="873288"/>
                  </a:lnTo>
                  <a:lnTo>
                    <a:pt x="1000920" y="830409"/>
                  </a:lnTo>
                  <a:lnTo>
                    <a:pt x="1008888" y="781050"/>
                  </a:lnTo>
                  <a:lnTo>
                    <a:pt x="1008888" y="156210"/>
                  </a:lnTo>
                  <a:lnTo>
                    <a:pt x="1000920" y="106850"/>
                  </a:lnTo>
                  <a:lnTo>
                    <a:pt x="978737" y="63971"/>
                  </a:lnTo>
                  <a:lnTo>
                    <a:pt x="944916" y="30150"/>
                  </a:lnTo>
                  <a:lnTo>
                    <a:pt x="902037" y="7967"/>
                  </a:lnTo>
                  <a:lnTo>
                    <a:pt x="85267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269482" y="4349622"/>
            <a:ext cx="7308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In- </a:t>
            </a:r>
            <a:r>
              <a:rPr sz="16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216112" y="4148328"/>
            <a:ext cx="1504315" cy="1015365"/>
            <a:chOff x="7216112" y="4148328"/>
            <a:chExt cx="1504315" cy="1015365"/>
          </a:xfrm>
        </p:grpSpPr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16112" y="4151335"/>
              <a:ext cx="1504242" cy="10120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52715" y="4297680"/>
              <a:ext cx="1432559" cy="77266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260335" y="4148328"/>
              <a:ext cx="1420495" cy="937260"/>
            </a:xfrm>
            <a:custGeom>
              <a:avLst/>
              <a:gdLst/>
              <a:ahLst/>
              <a:cxnLst/>
              <a:rect l="l" t="t" r="r" b="b"/>
              <a:pathLst>
                <a:path w="1420495" h="937260">
                  <a:moveTo>
                    <a:pt x="1264158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1264158" y="937260"/>
                  </a:lnTo>
                  <a:lnTo>
                    <a:pt x="1313517" y="929292"/>
                  </a:lnTo>
                  <a:lnTo>
                    <a:pt x="1356396" y="907109"/>
                  </a:lnTo>
                  <a:lnTo>
                    <a:pt x="1390217" y="873288"/>
                  </a:lnTo>
                  <a:lnTo>
                    <a:pt x="1412400" y="830409"/>
                  </a:lnTo>
                  <a:lnTo>
                    <a:pt x="1420368" y="781050"/>
                  </a:lnTo>
                  <a:lnTo>
                    <a:pt x="1420368" y="156210"/>
                  </a:lnTo>
                  <a:lnTo>
                    <a:pt x="1412400" y="106850"/>
                  </a:lnTo>
                  <a:lnTo>
                    <a:pt x="1390217" y="63971"/>
                  </a:lnTo>
                  <a:lnTo>
                    <a:pt x="1356396" y="30150"/>
                  </a:lnTo>
                  <a:lnTo>
                    <a:pt x="1313517" y="7967"/>
                  </a:lnTo>
                  <a:lnTo>
                    <a:pt x="12641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7416165" y="4349622"/>
            <a:ext cx="111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Append-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ly  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920958" y="5234940"/>
            <a:ext cx="1092835" cy="1014094"/>
            <a:chOff x="4920958" y="5234940"/>
            <a:chExt cx="1092835" cy="1014094"/>
          </a:xfrm>
        </p:grpSpPr>
        <p:pic>
          <p:nvPicPr>
            <p:cNvPr id="96" name="object 9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0958" y="5237907"/>
              <a:ext cx="1092782" cy="101053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36236" y="5382768"/>
              <a:ext cx="1059167" cy="772668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965192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5"/>
                  </a:lnTo>
                  <a:lnTo>
                    <a:pt x="945026" y="905645"/>
                  </a:lnTo>
                  <a:lnTo>
                    <a:pt x="978790" y="871885"/>
                  </a:lnTo>
                  <a:lnTo>
                    <a:pt x="1000934" y="829073"/>
                  </a:lnTo>
                  <a:lnTo>
                    <a:pt x="1008888" y="779780"/>
                  </a:lnTo>
                  <a:lnTo>
                    <a:pt x="1008888" y="155956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100065" y="5435600"/>
            <a:ext cx="73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Query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P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an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042595" y="5242369"/>
            <a:ext cx="1262380" cy="1022985"/>
            <a:chOff x="6042595" y="5242369"/>
            <a:chExt cx="1262380" cy="1022985"/>
          </a:xfrm>
        </p:grpSpPr>
        <p:pic>
          <p:nvPicPr>
            <p:cNvPr id="101" name="object 10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42595" y="5245528"/>
              <a:ext cx="1262001" cy="101967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91427" y="5247132"/>
              <a:ext cx="1168907" cy="93573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091427" y="5247132"/>
              <a:ext cx="1169035" cy="935990"/>
            </a:xfrm>
            <a:custGeom>
              <a:avLst/>
              <a:gdLst/>
              <a:ahLst/>
              <a:cxnLst/>
              <a:rect l="l" t="t" r="r" b="b"/>
              <a:pathLst>
                <a:path w="1169034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012951" y="0"/>
                  </a:lnTo>
                  <a:lnTo>
                    <a:pt x="1062236" y="7953"/>
                  </a:lnTo>
                  <a:lnTo>
                    <a:pt x="1105046" y="30097"/>
                  </a:lnTo>
                  <a:lnTo>
                    <a:pt x="1138810" y="63861"/>
                  </a:lnTo>
                  <a:lnTo>
                    <a:pt x="1160954" y="106671"/>
                  </a:lnTo>
                  <a:lnTo>
                    <a:pt x="1168907" y="155956"/>
                  </a:lnTo>
                  <a:lnTo>
                    <a:pt x="1168907" y="779780"/>
                  </a:lnTo>
                  <a:lnTo>
                    <a:pt x="1160954" y="829073"/>
                  </a:lnTo>
                  <a:lnTo>
                    <a:pt x="1138810" y="871885"/>
                  </a:lnTo>
                  <a:lnTo>
                    <a:pt x="1105046" y="905645"/>
                  </a:lnTo>
                  <a:lnTo>
                    <a:pt x="1062236" y="927785"/>
                  </a:lnTo>
                  <a:lnTo>
                    <a:pt x="1012951" y="935736"/>
                  </a:lnTo>
                  <a:lnTo>
                    <a:pt x="155956" y="935736"/>
                  </a:lnTo>
                  <a:lnTo>
                    <a:pt x="106671" y="927785"/>
                  </a:lnTo>
                  <a:lnTo>
                    <a:pt x="63861" y="905645"/>
                  </a:lnTo>
                  <a:lnTo>
                    <a:pt x="30097" y="871885"/>
                  </a:lnTo>
                  <a:lnTo>
                    <a:pt x="7953" y="829073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6292977" y="5569711"/>
            <a:ext cx="767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Analytics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333467" y="5247132"/>
            <a:ext cx="1387475" cy="1014094"/>
            <a:chOff x="7333467" y="5247132"/>
            <a:chExt cx="1387475" cy="1014094"/>
          </a:xfrm>
        </p:grpSpPr>
        <p:pic>
          <p:nvPicPr>
            <p:cNvPr id="106" name="object 10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33467" y="5250099"/>
              <a:ext cx="1386879" cy="101053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41107" y="5394960"/>
              <a:ext cx="1373124" cy="772668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377683" y="5247132"/>
              <a:ext cx="1303020" cy="935990"/>
            </a:xfrm>
            <a:custGeom>
              <a:avLst/>
              <a:gdLst/>
              <a:ahLst/>
              <a:cxnLst/>
              <a:rect l="l" t="t" r="r" b="b"/>
              <a:pathLst>
                <a:path w="1303020" h="935989">
                  <a:moveTo>
                    <a:pt x="114706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1147064" y="935736"/>
                  </a:lnTo>
                  <a:lnTo>
                    <a:pt x="1196348" y="927785"/>
                  </a:lnTo>
                  <a:lnTo>
                    <a:pt x="1239158" y="905645"/>
                  </a:lnTo>
                  <a:lnTo>
                    <a:pt x="1272922" y="871885"/>
                  </a:lnTo>
                  <a:lnTo>
                    <a:pt x="1295066" y="829073"/>
                  </a:lnTo>
                  <a:lnTo>
                    <a:pt x="1303020" y="779780"/>
                  </a:lnTo>
                  <a:lnTo>
                    <a:pt x="1303020" y="155956"/>
                  </a:lnTo>
                  <a:lnTo>
                    <a:pt x="1295066" y="106671"/>
                  </a:lnTo>
                  <a:lnTo>
                    <a:pt x="1272922" y="63861"/>
                  </a:lnTo>
                  <a:lnTo>
                    <a:pt x="1239158" y="30097"/>
                  </a:lnTo>
                  <a:lnTo>
                    <a:pt x="1196348" y="7953"/>
                  </a:lnTo>
                  <a:lnTo>
                    <a:pt x="11470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7504556" y="5447791"/>
            <a:ext cx="1052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Materialized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Views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0" name="object 11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62940" y="3427476"/>
            <a:ext cx="499872" cy="499872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2940" y="4436364"/>
            <a:ext cx="513588" cy="515112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62940" y="5457444"/>
            <a:ext cx="515112" cy="515112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2940" y="2246376"/>
            <a:ext cx="568452" cy="568451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7687309" cy="41852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Remote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Dictionary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Server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In-Memory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Key-Value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Store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Asynchronous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Master-Slave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Replication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Data </a:t>
            </a:r>
            <a:r>
              <a:rPr sz="2700" spc="-5" dirty="0">
                <a:latin typeface="Calibri Light"/>
                <a:cs typeface="Calibri Light"/>
              </a:rPr>
              <a:t>model: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rich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data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structures </a:t>
            </a:r>
            <a:r>
              <a:rPr sz="2700" spc="-20" dirty="0">
                <a:latin typeface="Calibri Light"/>
                <a:cs typeface="Calibri Light"/>
              </a:rPr>
              <a:t>stored</a:t>
            </a:r>
            <a:r>
              <a:rPr sz="2700" dirty="0">
                <a:latin typeface="Calibri Light"/>
                <a:cs typeface="Calibri Light"/>
              </a:rPr>
              <a:t> under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40" dirty="0">
                <a:latin typeface="Calibri Light"/>
                <a:cs typeface="Calibri Light"/>
              </a:rPr>
              <a:t>key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45" dirty="0">
                <a:latin typeface="Calibri Light"/>
                <a:cs typeface="Calibri Light"/>
              </a:rPr>
              <a:t>Tunable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persistence: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logging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and </a:t>
            </a:r>
            <a:r>
              <a:rPr sz="2700" spc="-5" dirty="0">
                <a:latin typeface="Calibri Light"/>
                <a:cs typeface="Calibri Light"/>
              </a:rPr>
              <a:t>snapshots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Single-threaded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event-loop</a:t>
            </a:r>
            <a:r>
              <a:rPr sz="2700" dirty="0">
                <a:latin typeface="Calibri Light"/>
                <a:cs typeface="Calibri Light"/>
              </a:rPr>
              <a:t> design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(similar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to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Node.js)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Optimistic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batch</a:t>
            </a:r>
            <a:r>
              <a:rPr sz="2700" spc="-8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transactions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</a:t>
            </a:r>
            <a:r>
              <a:rPr sz="2700" i="1" spc="-5" dirty="0">
                <a:latin typeface="Calibri Light"/>
                <a:cs typeface="Calibri Light"/>
              </a:rPr>
              <a:t>Multi</a:t>
            </a:r>
            <a:r>
              <a:rPr sz="2700" i="1" spc="5" dirty="0">
                <a:latin typeface="Calibri Light"/>
                <a:cs typeface="Calibri Light"/>
              </a:rPr>
              <a:t> </a:t>
            </a:r>
            <a:r>
              <a:rPr sz="2700" i="1" spc="-5" dirty="0">
                <a:latin typeface="Calibri Light"/>
                <a:cs typeface="Calibri Light"/>
              </a:rPr>
              <a:t>blocks</a:t>
            </a:r>
            <a:r>
              <a:rPr sz="2700" spc="-5" dirty="0">
                <a:latin typeface="Calibri Light"/>
                <a:cs typeface="Calibri Light"/>
              </a:rPr>
              <a:t>)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35" dirty="0">
                <a:latin typeface="Calibri Light"/>
                <a:cs typeface="Calibri Light"/>
              </a:rPr>
              <a:t>Very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high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performance: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&gt;100k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ops/sec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per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node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Redis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Cluster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adds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sharding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183007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Redis</a:t>
            </a:r>
            <a:r>
              <a:rPr sz="4100" spc="-150" dirty="0"/>
              <a:t> </a:t>
            </a:r>
            <a:r>
              <a:rPr sz="2800" spc="-15" dirty="0"/>
              <a:t>(CA)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04329" y="758316"/>
          <a:ext cx="1728470" cy="214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Redis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Segoe UI"/>
                          <a:cs typeface="Segoe UI"/>
                        </a:rPr>
                        <a:t>Model: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20" dirty="0">
                          <a:latin typeface="Segoe UI"/>
                          <a:cs typeface="Segoe UI"/>
                        </a:rPr>
                        <a:t>Key-Value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License: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BSD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Written</a:t>
                      </a:r>
                      <a:r>
                        <a:rPr sz="12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in: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dirty="0">
                          <a:latin typeface="Segoe UI"/>
                          <a:cs typeface="Segoe UI"/>
                        </a:rPr>
                        <a:t>C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2088" y="290995"/>
            <a:ext cx="1368552" cy="44061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39992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Redis </a:t>
            </a:r>
            <a:r>
              <a:rPr sz="2700" spc="-5" dirty="0">
                <a:latin typeface="Calibri Light"/>
                <a:cs typeface="Calibri Light"/>
              </a:rPr>
              <a:t>Codebase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mbria Math"/>
                <a:cs typeface="Cambria Math"/>
              </a:rPr>
              <a:t>≅ </a:t>
            </a:r>
            <a:r>
              <a:rPr sz="2700" dirty="0">
                <a:latin typeface="Calibri Light"/>
                <a:cs typeface="Calibri Light"/>
              </a:rPr>
              <a:t>20K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LOC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77952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Redis</a:t>
            </a:r>
            <a:r>
              <a:rPr sz="4100" spc="-120" dirty="0"/>
              <a:t> </a:t>
            </a:r>
            <a:r>
              <a:rPr sz="4100" spc="-45" dirty="0"/>
              <a:t>Architecture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3579858" y="2087878"/>
            <a:ext cx="5112385" cy="4249420"/>
            <a:chOff x="3579858" y="2087878"/>
            <a:chExt cx="5112385" cy="4249420"/>
          </a:xfrm>
        </p:grpSpPr>
        <p:sp>
          <p:nvSpPr>
            <p:cNvPr id="5" name="object 5"/>
            <p:cNvSpPr/>
            <p:nvPr/>
          </p:nvSpPr>
          <p:spPr>
            <a:xfrm>
              <a:off x="3582715" y="2090735"/>
              <a:ext cx="5106670" cy="467359"/>
            </a:xfrm>
            <a:custGeom>
              <a:avLst/>
              <a:gdLst/>
              <a:ahLst/>
              <a:cxnLst/>
              <a:rect l="l" t="t" r="r" b="b"/>
              <a:pathLst>
                <a:path w="5106670" h="467360">
                  <a:moveTo>
                    <a:pt x="5106313" y="0"/>
                  </a:moveTo>
                  <a:lnTo>
                    <a:pt x="313014" y="0"/>
                  </a:lnTo>
                  <a:lnTo>
                    <a:pt x="0" y="466949"/>
                  </a:lnTo>
                  <a:lnTo>
                    <a:pt x="4793298" y="466949"/>
                  </a:lnTo>
                  <a:lnTo>
                    <a:pt x="5106313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82715" y="2090735"/>
              <a:ext cx="5106670" cy="467359"/>
            </a:xfrm>
            <a:custGeom>
              <a:avLst/>
              <a:gdLst/>
              <a:ahLst/>
              <a:cxnLst/>
              <a:rect l="l" t="t" r="r" b="b"/>
              <a:pathLst>
                <a:path w="5106670" h="467360">
                  <a:moveTo>
                    <a:pt x="4793298" y="466949"/>
                  </a:moveTo>
                  <a:lnTo>
                    <a:pt x="0" y="466949"/>
                  </a:lnTo>
                  <a:lnTo>
                    <a:pt x="313014" y="0"/>
                  </a:lnTo>
                  <a:lnTo>
                    <a:pt x="5106313" y="0"/>
                  </a:lnTo>
                  <a:lnTo>
                    <a:pt x="4793298" y="466949"/>
                  </a:lnTo>
                  <a:close/>
                </a:path>
              </a:pathLst>
            </a:custGeom>
            <a:ln w="5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6014" y="2090735"/>
              <a:ext cx="313055" cy="4243705"/>
            </a:xfrm>
            <a:custGeom>
              <a:avLst/>
              <a:gdLst/>
              <a:ahLst/>
              <a:cxnLst/>
              <a:rect l="l" t="t" r="r" b="b"/>
              <a:pathLst>
                <a:path w="313054" h="4243705">
                  <a:moveTo>
                    <a:pt x="313014" y="0"/>
                  </a:moveTo>
                  <a:lnTo>
                    <a:pt x="0" y="466949"/>
                  </a:lnTo>
                  <a:lnTo>
                    <a:pt x="0" y="4243419"/>
                  </a:lnTo>
                  <a:lnTo>
                    <a:pt x="313014" y="3776452"/>
                  </a:lnTo>
                  <a:lnTo>
                    <a:pt x="313014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76014" y="2090735"/>
              <a:ext cx="313055" cy="4243705"/>
            </a:xfrm>
            <a:custGeom>
              <a:avLst/>
              <a:gdLst/>
              <a:ahLst/>
              <a:cxnLst/>
              <a:rect l="l" t="t" r="r" b="b"/>
              <a:pathLst>
                <a:path w="313054" h="4243705">
                  <a:moveTo>
                    <a:pt x="313014" y="3776452"/>
                  </a:moveTo>
                  <a:lnTo>
                    <a:pt x="0" y="4243419"/>
                  </a:lnTo>
                  <a:lnTo>
                    <a:pt x="0" y="466949"/>
                  </a:lnTo>
                  <a:lnTo>
                    <a:pt x="313014" y="0"/>
                  </a:lnTo>
                  <a:lnTo>
                    <a:pt x="313014" y="3776452"/>
                  </a:lnTo>
                  <a:close/>
                </a:path>
              </a:pathLst>
            </a:custGeom>
            <a:ln w="5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82715" y="2557701"/>
              <a:ext cx="4793615" cy="3776979"/>
            </a:xfrm>
            <a:custGeom>
              <a:avLst/>
              <a:gdLst/>
              <a:ahLst/>
              <a:cxnLst/>
              <a:rect l="l" t="t" r="r" b="b"/>
              <a:pathLst>
                <a:path w="4793615" h="3776979">
                  <a:moveTo>
                    <a:pt x="4793298" y="0"/>
                  </a:moveTo>
                  <a:lnTo>
                    <a:pt x="0" y="0"/>
                  </a:lnTo>
                  <a:lnTo>
                    <a:pt x="0" y="3776452"/>
                  </a:lnTo>
                  <a:lnTo>
                    <a:pt x="4793299" y="3776452"/>
                  </a:lnTo>
                  <a:lnTo>
                    <a:pt x="4793298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2715" y="2557703"/>
              <a:ext cx="4793615" cy="3776979"/>
            </a:xfrm>
            <a:custGeom>
              <a:avLst/>
              <a:gdLst/>
              <a:ahLst/>
              <a:cxnLst/>
              <a:rect l="l" t="t" r="r" b="b"/>
              <a:pathLst>
                <a:path w="4793615" h="3776979">
                  <a:moveTo>
                    <a:pt x="0" y="3776452"/>
                  </a:moveTo>
                  <a:lnTo>
                    <a:pt x="4793299" y="3776452"/>
                  </a:lnTo>
                  <a:lnTo>
                    <a:pt x="4793298" y="0"/>
                  </a:lnTo>
                  <a:lnTo>
                    <a:pt x="0" y="0"/>
                  </a:lnTo>
                  <a:lnTo>
                    <a:pt x="0" y="3776452"/>
                  </a:lnTo>
                  <a:close/>
                </a:path>
              </a:pathLst>
            </a:custGeom>
            <a:ln w="5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85374" y="2622915"/>
            <a:ext cx="478853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4935" algn="r">
              <a:lnSpc>
                <a:spcPct val="100000"/>
              </a:lnSpc>
              <a:spcBef>
                <a:spcPts val="95"/>
              </a:spcBef>
            </a:pPr>
            <a:r>
              <a:rPr sz="2100" spc="-10" dirty="0">
                <a:latin typeface="Cambria"/>
                <a:cs typeface="Cambria"/>
              </a:rPr>
              <a:t>Redis</a:t>
            </a:r>
            <a:r>
              <a:rPr sz="2100" spc="-30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Server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5196" y="3124192"/>
            <a:ext cx="4846955" cy="1164590"/>
            <a:chOff x="515196" y="3124192"/>
            <a:chExt cx="4846955" cy="11645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210" y="3124192"/>
              <a:ext cx="1323869" cy="11643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61460" y="3564702"/>
              <a:ext cx="1096010" cy="503555"/>
            </a:xfrm>
            <a:custGeom>
              <a:avLst/>
              <a:gdLst/>
              <a:ahLst/>
              <a:cxnLst/>
              <a:rect l="l" t="t" r="r" b="b"/>
              <a:pathLst>
                <a:path w="1096010" h="503554">
                  <a:moveTo>
                    <a:pt x="1095794" y="0"/>
                  </a:moveTo>
                  <a:lnTo>
                    <a:pt x="0" y="0"/>
                  </a:lnTo>
                  <a:lnTo>
                    <a:pt x="0" y="503519"/>
                  </a:lnTo>
                  <a:lnTo>
                    <a:pt x="1095794" y="503519"/>
                  </a:lnTo>
                  <a:lnTo>
                    <a:pt x="1095794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1460" y="3564702"/>
              <a:ext cx="1096010" cy="503555"/>
            </a:xfrm>
            <a:custGeom>
              <a:avLst/>
              <a:gdLst/>
              <a:ahLst/>
              <a:cxnLst/>
              <a:rect l="l" t="t" r="r" b="b"/>
              <a:pathLst>
                <a:path w="1096010" h="503554">
                  <a:moveTo>
                    <a:pt x="0" y="503519"/>
                  </a:moveTo>
                  <a:lnTo>
                    <a:pt x="1095794" y="503519"/>
                  </a:lnTo>
                  <a:lnTo>
                    <a:pt x="1095794" y="0"/>
                  </a:lnTo>
                  <a:lnTo>
                    <a:pt x="0" y="0"/>
                  </a:lnTo>
                  <a:lnTo>
                    <a:pt x="0" y="503519"/>
                  </a:lnTo>
                  <a:close/>
                </a:path>
              </a:pathLst>
            </a:custGeom>
            <a:ln w="1663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96" y="3486305"/>
              <a:ext cx="733802" cy="67612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181244" y="4373969"/>
            <a:ext cx="102489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Calibri"/>
                <a:cs typeface="Calibri"/>
              </a:rPr>
              <a:t>Event</a:t>
            </a:r>
            <a:r>
              <a:rPr sz="1750" spc="-7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Loop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320" y="4370483"/>
            <a:ext cx="54483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Calibri"/>
                <a:cs typeface="Calibri"/>
              </a:rPr>
              <a:t>Client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69779" y="3573021"/>
            <a:ext cx="448945" cy="487045"/>
          </a:xfrm>
          <a:prstGeom prst="rect">
            <a:avLst/>
          </a:prstGeom>
          <a:solidFill>
            <a:srgbClr val="EAEEF5"/>
          </a:solidFill>
        </p:spPr>
        <p:txBody>
          <a:bodyPr vert="horz" wrap="square" lIns="0" tIns="0" rIns="0" bIns="0" rtlCol="0">
            <a:spAutoFit/>
          </a:bodyPr>
          <a:lstStyle/>
          <a:p>
            <a:pPr marL="192405" marR="30480">
              <a:lnSpc>
                <a:spcPts val="1755"/>
              </a:lnSpc>
            </a:pPr>
            <a:r>
              <a:rPr sz="1550" spc="5" dirty="0">
                <a:latin typeface="Calibri"/>
                <a:cs typeface="Calibri"/>
              </a:rPr>
              <a:t>TC</a:t>
            </a:r>
            <a:endParaRPr sz="155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25"/>
              </a:spcBef>
            </a:pPr>
            <a:r>
              <a:rPr sz="1550" spc="5" dirty="0">
                <a:latin typeface="Calibri"/>
                <a:cs typeface="Calibri"/>
              </a:rPr>
              <a:t>6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5364" y="3543942"/>
            <a:ext cx="68389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 marR="184785" indent="-43815">
              <a:lnSpc>
                <a:spcPct val="101499"/>
              </a:lnSpc>
              <a:spcBef>
                <a:spcPts val="95"/>
              </a:spcBef>
            </a:pPr>
            <a:r>
              <a:rPr sz="1550" spc="5" dirty="0">
                <a:latin typeface="Calibri"/>
                <a:cs typeface="Calibri"/>
              </a:rPr>
              <a:t>P</a:t>
            </a:r>
            <a:r>
              <a:rPr sz="1550" spc="-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Port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379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09182" y="4994281"/>
            <a:ext cx="103124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3555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Segoe UI"/>
                <a:cs typeface="Segoe UI"/>
              </a:rPr>
              <a:t>Local  Filesystem</a:t>
            </a:r>
            <a:endParaRPr sz="1750">
              <a:latin typeface="Segoe UI"/>
              <a:cs typeface="Segoe U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51937" y="3373044"/>
            <a:ext cx="3500754" cy="2493010"/>
            <a:chOff x="4751937" y="3373044"/>
            <a:chExt cx="3500754" cy="249301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1937" y="4972678"/>
              <a:ext cx="634401" cy="6376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29085" y="3375946"/>
              <a:ext cx="720090" cy="2487295"/>
            </a:xfrm>
            <a:custGeom>
              <a:avLst/>
              <a:gdLst/>
              <a:ahLst/>
              <a:cxnLst/>
              <a:rect l="l" t="t" r="r" b="b"/>
              <a:pathLst>
                <a:path w="720090" h="2487295">
                  <a:moveTo>
                    <a:pt x="720088" y="0"/>
                  </a:moveTo>
                  <a:lnTo>
                    <a:pt x="0" y="0"/>
                  </a:lnTo>
                  <a:lnTo>
                    <a:pt x="0" y="2486845"/>
                  </a:lnTo>
                  <a:lnTo>
                    <a:pt x="720088" y="2486845"/>
                  </a:lnTo>
                  <a:lnTo>
                    <a:pt x="720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29085" y="3375902"/>
              <a:ext cx="720725" cy="2487295"/>
            </a:xfrm>
            <a:custGeom>
              <a:avLst/>
              <a:gdLst/>
              <a:ahLst/>
              <a:cxnLst/>
              <a:rect l="l" t="t" r="r" b="b"/>
              <a:pathLst>
                <a:path w="720725" h="2487295">
                  <a:moveTo>
                    <a:pt x="0" y="2486889"/>
                  </a:moveTo>
                  <a:lnTo>
                    <a:pt x="720132" y="2486889"/>
                  </a:lnTo>
                  <a:lnTo>
                    <a:pt x="720132" y="0"/>
                  </a:lnTo>
                  <a:lnTo>
                    <a:pt x="0" y="0"/>
                  </a:lnTo>
                  <a:lnTo>
                    <a:pt x="0" y="2486889"/>
                  </a:lnTo>
                </a:path>
                <a:path w="720725" h="2487295">
                  <a:moveTo>
                    <a:pt x="0" y="177631"/>
                  </a:moveTo>
                  <a:lnTo>
                    <a:pt x="720132" y="177631"/>
                  </a:lnTo>
                </a:path>
                <a:path w="720725" h="2487295">
                  <a:moveTo>
                    <a:pt x="0" y="355263"/>
                  </a:moveTo>
                  <a:lnTo>
                    <a:pt x="720132" y="355263"/>
                  </a:lnTo>
                </a:path>
                <a:path w="720725" h="2487295">
                  <a:moveTo>
                    <a:pt x="0" y="532895"/>
                  </a:moveTo>
                  <a:lnTo>
                    <a:pt x="720132" y="532895"/>
                  </a:lnTo>
                </a:path>
                <a:path w="720725" h="2487295">
                  <a:moveTo>
                    <a:pt x="0" y="710527"/>
                  </a:moveTo>
                  <a:lnTo>
                    <a:pt x="720132" y="710527"/>
                  </a:lnTo>
                </a:path>
                <a:path w="720725" h="2487295">
                  <a:moveTo>
                    <a:pt x="0" y="888203"/>
                  </a:moveTo>
                  <a:lnTo>
                    <a:pt x="720132" y="888203"/>
                  </a:lnTo>
                </a:path>
                <a:path w="720725" h="2487295">
                  <a:moveTo>
                    <a:pt x="0" y="1065835"/>
                  </a:moveTo>
                  <a:lnTo>
                    <a:pt x="720132" y="1065835"/>
                  </a:lnTo>
                </a:path>
                <a:path w="720725" h="2487295">
                  <a:moveTo>
                    <a:pt x="0" y="1243467"/>
                  </a:moveTo>
                  <a:lnTo>
                    <a:pt x="720132" y="1243467"/>
                  </a:lnTo>
                </a:path>
                <a:path w="720725" h="2487295">
                  <a:moveTo>
                    <a:pt x="0" y="1421098"/>
                  </a:moveTo>
                  <a:lnTo>
                    <a:pt x="720132" y="1421098"/>
                  </a:lnTo>
                </a:path>
                <a:path w="720725" h="2487295">
                  <a:moveTo>
                    <a:pt x="0" y="1598730"/>
                  </a:moveTo>
                  <a:lnTo>
                    <a:pt x="720132" y="1598730"/>
                  </a:lnTo>
                </a:path>
                <a:path w="720725" h="2487295">
                  <a:moveTo>
                    <a:pt x="0" y="1776362"/>
                  </a:moveTo>
                  <a:lnTo>
                    <a:pt x="720132" y="1776362"/>
                  </a:lnTo>
                </a:path>
                <a:path w="720725" h="2487295">
                  <a:moveTo>
                    <a:pt x="0" y="1953994"/>
                  </a:moveTo>
                  <a:lnTo>
                    <a:pt x="720132" y="1953994"/>
                  </a:lnTo>
                </a:path>
                <a:path w="720725" h="2487295">
                  <a:moveTo>
                    <a:pt x="0" y="2131626"/>
                  </a:moveTo>
                  <a:lnTo>
                    <a:pt x="720132" y="2131626"/>
                  </a:lnTo>
                </a:path>
                <a:path w="720725" h="2487295">
                  <a:moveTo>
                    <a:pt x="0" y="2309257"/>
                  </a:moveTo>
                  <a:lnTo>
                    <a:pt x="720132" y="2309257"/>
                  </a:lnTo>
                </a:path>
                <a:path w="720725" h="2487295">
                  <a:moveTo>
                    <a:pt x="0" y="2486889"/>
                  </a:moveTo>
                  <a:lnTo>
                    <a:pt x="720132" y="2486889"/>
                  </a:lnTo>
                </a:path>
              </a:pathLst>
            </a:custGeom>
            <a:ln w="53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29086" y="3375902"/>
            <a:ext cx="720725" cy="189230"/>
          </a:xfrm>
          <a:prstGeom prst="rect">
            <a:avLst/>
          </a:prstGeom>
          <a:solidFill>
            <a:srgbClr val="FFFFFF"/>
          </a:solidFill>
          <a:ln w="530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1330"/>
              </a:lnSpc>
            </a:pPr>
            <a:r>
              <a:rPr sz="1400" spc="-5" dirty="0">
                <a:latin typeface="Calibri"/>
                <a:cs typeface="Calibri"/>
              </a:rPr>
              <a:t>hello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6041" y="3003919"/>
            <a:ext cx="370073" cy="37198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656878" y="5930001"/>
            <a:ext cx="49847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10" dirty="0">
                <a:latin typeface="Segoe UI"/>
                <a:cs typeface="Segoe UI"/>
              </a:rPr>
              <a:t>RAM</a:t>
            </a:r>
            <a:endParaRPr sz="175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9546" y="3364758"/>
            <a:ext cx="14833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91117C"/>
                </a:solidFill>
                <a:latin typeface="Consolas"/>
                <a:cs typeface="Consolas"/>
              </a:rPr>
              <a:t>SET</a:t>
            </a:r>
            <a:r>
              <a:rPr sz="1400" b="1" spc="-50" dirty="0">
                <a:solidFill>
                  <a:srgbClr val="91117C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mykey</a:t>
            </a:r>
            <a:r>
              <a:rPr sz="1400" spc="-5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hello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50116" y="4032276"/>
            <a:ext cx="3175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Consolas"/>
                <a:cs typeface="Consolas"/>
              </a:rPr>
              <a:t>+</a:t>
            </a:r>
            <a:r>
              <a:rPr sz="1400" b="1" spc="-5" dirty="0">
                <a:latin typeface="Consolas"/>
                <a:cs typeface="Consolas"/>
              </a:rPr>
              <a:t>OK</a:t>
            </a:r>
            <a:endParaRPr sz="1400">
              <a:latin typeface="Consolas"/>
              <a:cs typeface="Consola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82996" y="3650572"/>
            <a:ext cx="6176645" cy="1623695"/>
            <a:chOff x="1282996" y="3650572"/>
            <a:chExt cx="6176645" cy="1623695"/>
          </a:xfrm>
        </p:grpSpPr>
        <p:sp>
          <p:nvSpPr>
            <p:cNvPr id="32" name="object 32"/>
            <p:cNvSpPr/>
            <p:nvPr/>
          </p:nvSpPr>
          <p:spPr>
            <a:xfrm>
              <a:off x="1302657" y="3659144"/>
              <a:ext cx="1762760" cy="149860"/>
            </a:xfrm>
            <a:custGeom>
              <a:avLst/>
              <a:gdLst/>
              <a:ahLst/>
              <a:cxnLst/>
              <a:rect l="l" t="t" r="r" b="b"/>
              <a:pathLst>
                <a:path w="1762760" h="149860">
                  <a:moveTo>
                    <a:pt x="0" y="149512"/>
                  </a:moveTo>
                  <a:lnTo>
                    <a:pt x="58220" y="121601"/>
                  </a:lnTo>
                  <a:lnTo>
                    <a:pt x="128962" y="96503"/>
                  </a:lnTo>
                  <a:lnTo>
                    <a:pt x="168568" y="85017"/>
                  </a:lnTo>
                  <a:lnTo>
                    <a:pt x="210752" y="74243"/>
                  </a:lnTo>
                  <a:lnTo>
                    <a:pt x="255330" y="64185"/>
                  </a:lnTo>
                  <a:lnTo>
                    <a:pt x="302119" y="54846"/>
                  </a:lnTo>
                  <a:lnTo>
                    <a:pt x="350933" y="46229"/>
                  </a:lnTo>
                  <a:lnTo>
                    <a:pt x="401589" y="38338"/>
                  </a:lnTo>
                  <a:lnTo>
                    <a:pt x="453903" y="31174"/>
                  </a:lnTo>
                  <a:lnTo>
                    <a:pt x="507691" y="24742"/>
                  </a:lnTo>
                  <a:lnTo>
                    <a:pt x="562769" y="19045"/>
                  </a:lnTo>
                  <a:lnTo>
                    <a:pt x="618953" y="14086"/>
                  </a:lnTo>
                  <a:lnTo>
                    <a:pt x="676058" y="9868"/>
                  </a:lnTo>
                  <a:lnTo>
                    <a:pt x="733901" y="6393"/>
                  </a:lnTo>
                  <a:lnTo>
                    <a:pt x="792298" y="3666"/>
                  </a:lnTo>
                  <a:lnTo>
                    <a:pt x="851065" y="1689"/>
                  </a:lnTo>
                  <a:lnTo>
                    <a:pt x="910017" y="466"/>
                  </a:lnTo>
                  <a:lnTo>
                    <a:pt x="968970" y="0"/>
                  </a:lnTo>
                  <a:lnTo>
                    <a:pt x="1027742" y="293"/>
                  </a:lnTo>
                  <a:lnTo>
                    <a:pt x="1086146" y="1349"/>
                  </a:lnTo>
                  <a:lnTo>
                    <a:pt x="1144001" y="3171"/>
                  </a:lnTo>
                  <a:lnTo>
                    <a:pt x="1201120" y="5762"/>
                  </a:lnTo>
                  <a:lnTo>
                    <a:pt x="1257321" y="9126"/>
                  </a:lnTo>
                  <a:lnTo>
                    <a:pt x="1312420" y="13265"/>
                  </a:lnTo>
                  <a:lnTo>
                    <a:pt x="1366231" y="18183"/>
                  </a:lnTo>
                  <a:lnTo>
                    <a:pt x="1418572" y="23882"/>
                  </a:lnTo>
                  <a:lnTo>
                    <a:pt x="1469259" y="30367"/>
                  </a:lnTo>
                  <a:lnTo>
                    <a:pt x="1518106" y="37639"/>
                  </a:lnTo>
                  <a:lnTo>
                    <a:pt x="1564931" y="45703"/>
                  </a:lnTo>
                  <a:lnTo>
                    <a:pt x="1609548" y="54561"/>
                  </a:lnTo>
                  <a:lnTo>
                    <a:pt x="1651775" y="64216"/>
                  </a:lnTo>
                  <a:lnTo>
                    <a:pt x="1691427" y="74673"/>
                  </a:lnTo>
                  <a:lnTo>
                    <a:pt x="1728320" y="85932"/>
                  </a:lnTo>
                  <a:lnTo>
                    <a:pt x="1762270" y="97999"/>
                  </a:lnTo>
                </a:path>
              </a:pathLst>
            </a:custGeom>
            <a:ln w="16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9982" y="3676543"/>
              <a:ext cx="161477" cy="13211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79618" y="3879488"/>
              <a:ext cx="1762760" cy="149860"/>
            </a:xfrm>
            <a:custGeom>
              <a:avLst/>
              <a:gdLst/>
              <a:ahLst/>
              <a:cxnLst/>
              <a:rect l="l" t="t" r="r" b="b"/>
              <a:pathLst>
                <a:path w="1762760" h="149860">
                  <a:moveTo>
                    <a:pt x="1762181" y="0"/>
                  </a:moveTo>
                  <a:lnTo>
                    <a:pt x="1703961" y="27911"/>
                  </a:lnTo>
                  <a:lnTo>
                    <a:pt x="1633219" y="53009"/>
                  </a:lnTo>
                  <a:lnTo>
                    <a:pt x="1593613" y="64495"/>
                  </a:lnTo>
                  <a:lnTo>
                    <a:pt x="1551429" y="75269"/>
                  </a:lnTo>
                  <a:lnTo>
                    <a:pt x="1506851" y="85327"/>
                  </a:lnTo>
                  <a:lnTo>
                    <a:pt x="1460063" y="94666"/>
                  </a:lnTo>
                  <a:lnTo>
                    <a:pt x="1411249" y="103283"/>
                  </a:lnTo>
                  <a:lnTo>
                    <a:pt x="1360594" y="111174"/>
                  </a:lnTo>
                  <a:lnTo>
                    <a:pt x="1308280" y="118338"/>
                  </a:lnTo>
                  <a:lnTo>
                    <a:pt x="1254493" y="124769"/>
                  </a:lnTo>
                  <a:lnTo>
                    <a:pt x="1199416" y="130467"/>
                  </a:lnTo>
                  <a:lnTo>
                    <a:pt x="1143233" y="135426"/>
                  </a:lnTo>
                  <a:lnTo>
                    <a:pt x="1086129" y="139644"/>
                  </a:lnTo>
                  <a:lnTo>
                    <a:pt x="1028287" y="143119"/>
                  </a:lnTo>
                  <a:lnTo>
                    <a:pt x="969892" y="145846"/>
                  </a:lnTo>
                  <a:lnTo>
                    <a:pt x="911127" y="147822"/>
                  </a:lnTo>
                  <a:lnTo>
                    <a:pt x="852177" y="149046"/>
                  </a:lnTo>
                  <a:lnTo>
                    <a:pt x="793226" y="149512"/>
                  </a:lnTo>
                  <a:lnTo>
                    <a:pt x="734457" y="149219"/>
                  </a:lnTo>
                  <a:lnTo>
                    <a:pt x="676055" y="148163"/>
                  </a:lnTo>
                  <a:lnTo>
                    <a:pt x="618203" y="146341"/>
                  </a:lnTo>
                  <a:lnTo>
                    <a:pt x="561087" y="143750"/>
                  </a:lnTo>
                  <a:lnTo>
                    <a:pt x="504889" y="140386"/>
                  </a:lnTo>
                  <a:lnTo>
                    <a:pt x="449794" y="136247"/>
                  </a:lnTo>
                  <a:lnTo>
                    <a:pt x="395987" y="131329"/>
                  </a:lnTo>
                  <a:lnTo>
                    <a:pt x="343650" y="125630"/>
                  </a:lnTo>
                  <a:lnTo>
                    <a:pt x="292968" y="119145"/>
                  </a:lnTo>
                  <a:lnTo>
                    <a:pt x="244126" y="111873"/>
                  </a:lnTo>
                  <a:lnTo>
                    <a:pt x="197307" y="103809"/>
                  </a:lnTo>
                  <a:lnTo>
                    <a:pt x="152695" y="94951"/>
                  </a:lnTo>
                  <a:lnTo>
                    <a:pt x="110474" y="85295"/>
                  </a:lnTo>
                  <a:lnTo>
                    <a:pt x="70828" y="74839"/>
                  </a:lnTo>
                  <a:lnTo>
                    <a:pt x="33942" y="63579"/>
                  </a:lnTo>
                  <a:lnTo>
                    <a:pt x="0" y="51513"/>
                  </a:lnTo>
                </a:path>
              </a:pathLst>
            </a:custGeom>
            <a:ln w="16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996" y="3879488"/>
              <a:ext cx="161477" cy="13211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495705" y="5201224"/>
              <a:ext cx="1955800" cy="0"/>
            </a:xfrm>
            <a:custGeom>
              <a:avLst/>
              <a:gdLst/>
              <a:ahLst/>
              <a:cxnLst/>
              <a:rect l="l" t="t" r="r" b="b"/>
              <a:pathLst>
                <a:path w="1955800">
                  <a:moveTo>
                    <a:pt x="1955181" y="0"/>
                  </a:moveTo>
                  <a:lnTo>
                    <a:pt x="0" y="0"/>
                  </a:lnTo>
                </a:path>
              </a:pathLst>
            </a:custGeom>
            <a:ln w="16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6360" y="5128617"/>
              <a:ext cx="144468" cy="14521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389958" y="4370483"/>
            <a:ext cx="170878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5" dirty="0">
                <a:latin typeface="Calibri"/>
                <a:cs typeface="Calibri"/>
              </a:rPr>
              <a:t>Plain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Text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Protocol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41900" y="5204509"/>
            <a:ext cx="1408430" cy="8267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indent="-118110">
              <a:lnSpc>
                <a:spcPts val="2100"/>
              </a:lnSpc>
              <a:spcBef>
                <a:spcPts val="95"/>
              </a:spcBef>
              <a:buChar char="-"/>
              <a:tabLst>
                <a:tab pos="130810" algn="l"/>
              </a:tabLst>
            </a:pPr>
            <a:r>
              <a:rPr sz="1750" spc="-5" dirty="0">
                <a:latin typeface="Calibri"/>
                <a:cs typeface="Calibri"/>
              </a:rPr>
              <a:t>Periodic</a:t>
            </a:r>
            <a:endParaRPr sz="1750">
              <a:latin typeface="Calibri"/>
              <a:cs typeface="Calibri"/>
            </a:endParaRPr>
          </a:p>
          <a:p>
            <a:pPr marL="130175" indent="-118110">
              <a:lnSpc>
                <a:spcPct val="100000"/>
              </a:lnSpc>
              <a:buChar char="-"/>
              <a:tabLst>
                <a:tab pos="130810" algn="l"/>
              </a:tabLst>
            </a:pPr>
            <a:r>
              <a:rPr sz="1750" spc="-5" dirty="0">
                <a:latin typeface="Calibri"/>
                <a:cs typeface="Calibri"/>
              </a:rPr>
              <a:t>After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X</a:t>
            </a:r>
            <a:r>
              <a:rPr sz="1750" spc="-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Writes</a:t>
            </a:r>
            <a:endParaRPr sz="1750">
              <a:latin typeface="Calibri"/>
              <a:cs typeface="Calibri"/>
            </a:endParaRPr>
          </a:p>
          <a:p>
            <a:pPr marL="130175" indent="-11811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Calibri"/>
              <a:buChar char="-"/>
              <a:tabLst>
                <a:tab pos="130810" algn="l"/>
              </a:tabLst>
            </a:pPr>
            <a:r>
              <a:rPr sz="1750" b="1" spc="-10" dirty="0">
                <a:solidFill>
                  <a:srgbClr val="91117C"/>
                </a:solidFill>
                <a:latin typeface="Consolas"/>
                <a:cs typeface="Consolas"/>
              </a:rPr>
              <a:t>SAVE</a:t>
            </a:r>
            <a:endParaRPr sz="1750">
              <a:latin typeface="Consolas"/>
              <a:cs typeface="Consola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374020" y="3343873"/>
            <a:ext cx="3155315" cy="2558415"/>
            <a:chOff x="4374020" y="3343873"/>
            <a:chExt cx="3155315" cy="2558415"/>
          </a:xfrm>
        </p:grpSpPr>
        <p:sp>
          <p:nvSpPr>
            <p:cNvPr id="41" name="object 41"/>
            <p:cNvSpPr/>
            <p:nvPr/>
          </p:nvSpPr>
          <p:spPr>
            <a:xfrm>
              <a:off x="5259122" y="3352445"/>
              <a:ext cx="2170430" cy="149860"/>
            </a:xfrm>
            <a:custGeom>
              <a:avLst/>
              <a:gdLst/>
              <a:ahLst/>
              <a:cxnLst/>
              <a:rect l="l" t="t" r="r" b="b"/>
              <a:pathLst>
                <a:path w="2170429" h="149860">
                  <a:moveTo>
                    <a:pt x="0" y="149352"/>
                  </a:moveTo>
                  <a:lnTo>
                    <a:pt x="57812" y="126030"/>
                  </a:lnTo>
                  <a:lnTo>
                    <a:pt x="126343" y="104637"/>
                  </a:lnTo>
                  <a:lnTo>
                    <a:pt x="164307" y="94669"/>
                  </a:lnTo>
                  <a:lnTo>
                    <a:pt x="204567" y="85188"/>
                  </a:lnTo>
                  <a:lnTo>
                    <a:pt x="246995" y="76198"/>
                  </a:lnTo>
                  <a:lnTo>
                    <a:pt x="291461" y="67698"/>
                  </a:lnTo>
                  <a:lnTo>
                    <a:pt x="337839" y="59692"/>
                  </a:lnTo>
                  <a:lnTo>
                    <a:pt x="386001" y="52181"/>
                  </a:lnTo>
                  <a:lnTo>
                    <a:pt x="435817" y="45167"/>
                  </a:lnTo>
                  <a:lnTo>
                    <a:pt x="487161" y="38651"/>
                  </a:lnTo>
                  <a:lnTo>
                    <a:pt x="539903" y="32636"/>
                  </a:lnTo>
                  <a:lnTo>
                    <a:pt x="593917" y="27123"/>
                  </a:lnTo>
                  <a:lnTo>
                    <a:pt x="649074" y="22114"/>
                  </a:lnTo>
                  <a:lnTo>
                    <a:pt x="705246" y="17610"/>
                  </a:lnTo>
                  <a:lnTo>
                    <a:pt x="762305" y="13614"/>
                  </a:lnTo>
                  <a:lnTo>
                    <a:pt x="820123" y="10127"/>
                  </a:lnTo>
                  <a:lnTo>
                    <a:pt x="878572" y="7151"/>
                  </a:lnTo>
                  <a:lnTo>
                    <a:pt x="937524" y="4688"/>
                  </a:lnTo>
                  <a:lnTo>
                    <a:pt x="996850" y="2739"/>
                  </a:lnTo>
                  <a:lnTo>
                    <a:pt x="1056424" y="1307"/>
                  </a:lnTo>
                  <a:lnTo>
                    <a:pt x="1116116" y="393"/>
                  </a:lnTo>
                  <a:lnTo>
                    <a:pt x="1175799" y="0"/>
                  </a:lnTo>
                  <a:lnTo>
                    <a:pt x="1235345" y="127"/>
                  </a:lnTo>
                  <a:lnTo>
                    <a:pt x="1294625" y="779"/>
                  </a:lnTo>
                  <a:lnTo>
                    <a:pt x="1353512" y="1955"/>
                  </a:lnTo>
                  <a:lnTo>
                    <a:pt x="1411878" y="3659"/>
                  </a:lnTo>
                  <a:lnTo>
                    <a:pt x="1469594" y="5891"/>
                  </a:lnTo>
                  <a:lnTo>
                    <a:pt x="1526532" y="8655"/>
                  </a:lnTo>
                  <a:lnTo>
                    <a:pt x="1582566" y="11950"/>
                  </a:lnTo>
                  <a:lnTo>
                    <a:pt x="1637565" y="15780"/>
                  </a:lnTo>
                  <a:lnTo>
                    <a:pt x="1691403" y="20146"/>
                  </a:lnTo>
                  <a:lnTo>
                    <a:pt x="1743951" y="25050"/>
                  </a:lnTo>
                  <a:lnTo>
                    <a:pt x="1795082" y="30493"/>
                  </a:lnTo>
                  <a:lnTo>
                    <a:pt x="1844667" y="36477"/>
                  </a:lnTo>
                  <a:lnTo>
                    <a:pt x="1892578" y="43005"/>
                  </a:lnTo>
                  <a:lnTo>
                    <a:pt x="1938688" y="50078"/>
                  </a:lnTo>
                  <a:lnTo>
                    <a:pt x="1982868" y="57697"/>
                  </a:lnTo>
                  <a:lnTo>
                    <a:pt x="2024989" y="65865"/>
                  </a:lnTo>
                  <a:lnTo>
                    <a:pt x="2064925" y="74583"/>
                  </a:lnTo>
                  <a:lnTo>
                    <a:pt x="2102547" y="83853"/>
                  </a:lnTo>
                  <a:lnTo>
                    <a:pt x="2137727" y="93677"/>
                  </a:lnTo>
                  <a:lnTo>
                    <a:pt x="2170337" y="104056"/>
                  </a:lnTo>
                </a:path>
              </a:pathLst>
            </a:custGeom>
            <a:ln w="16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7608" y="3375679"/>
              <a:ext cx="161477" cy="13233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9254" y="3459433"/>
              <a:ext cx="710546" cy="7142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382593" y="5641795"/>
              <a:ext cx="563880" cy="252095"/>
            </a:xfrm>
            <a:custGeom>
              <a:avLst/>
              <a:gdLst/>
              <a:ahLst/>
              <a:cxnLst/>
              <a:rect l="l" t="t" r="r" b="b"/>
              <a:pathLst>
                <a:path w="563879" h="252095">
                  <a:moveTo>
                    <a:pt x="563558" y="0"/>
                  </a:moveTo>
                  <a:lnTo>
                    <a:pt x="0" y="0"/>
                  </a:lnTo>
                  <a:lnTo>
                    <a:pt x="0" y="251770"/>
                  </a:lnTo>
                  <a:lnTo>
                    <a:pt x="563558" y="251770"/>
                  </a:lnTo>
                  <a:lnTo>
                    <a:pt x="563558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82593" y="5641795"/>
              <a:ext cx="563880" cy="252095"/>
            </a:xfrm>
            <a:custGeom>
              <a:avLst/>
              <a:gdLst/>
              <a:ahLst/>
              <a:cxnLst/>
              <a:rect l="l" t="t" r="r" b="b"/>
              <a:pathLst>
                <a:path w="563879" h="252095">
                  <a:moveTo>
                    <a:pt x="0" y="251770"/>
                  </a:moveTo>
                  <a:lnTo>
                    <a:pt x="563558" y="251770"/>
                  </a:lnTo>
                  <a:lnTo>
                    <a:pt x="563558" y="0"/>
                  </a:lnTo>
                  <a:lnTo>
                    <a:pt x="0" y="0"/>
                  </a:lnTo>
                  <a:lnTo>
                    <a:pt x="0" y="251770"/>
                  </a:lnTo>
                  <a:close/>
                </a:path>
              </a:pathLst>
            </a:custGeom>
            <a:ln w="1663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97720" y="4237259"/>
            <a:ext cx="121729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marR="5080" indent="-280035">
              <a:lnSpc>
                <a:spcPct val="100000"/>
              </a:lnSpc>
              <a:spcBef>
                <a:spcPts val="95"/>
              </a:spcBef>
            </a:pPr>
            <a:r>
              <a:rPr sz="1750" spc="-10" dirty="0">
                <a:latin typeface="Calibri"/>
                <a:cs typeface="Calibri"/>
              </a:rPr>
              <a:t>One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Process/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Thread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82551" y="5615106"/>
            <a:ext cx="36385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5" dirty="0">
                <a:latin typeface="Calibri"/>
                <a:cs typeface="Calibri"/>
              </a:rPr>
              <a:t>AOF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374020" y="5947931"/>
            <a:ext cx="581025" cy="269240"/>
            <a:chOff x="4374020" y="5947931"/>
            <a:chExt cx="581025" cy="269240"/>
          </a:xfrm>
        </p:grpSpPr>
        <p:sp>
          <p:nvSpPr>
            <p:cNvPr id="49" name="object 49"/>
            <p:cNvSpPr/>
            <p:nvPr/>
          </p:nvSpPr>
          <p:spPr>
            <a:xfrm>
              <a:off x="4382593" y="5956503"/>
              <a:ext cx="563880" cy="252095"/>
            </a:xfrm>
            <a:custGeom>
              <a:avLst/>
              <a:gdLst/>
              <a:ahLst/>
              <a:cxnLst/>
              <a:rect l="l" t="t" r="r" b="b"/>
              <a:pathLst>
                <a:path w="563879" h="252095">
                  <a:moveTo>
                    <a:pt x="563558" y="0"/>
                  </a:moveTo>
                  <a:lnTo>
                    <a:pt x="0" y="0"/>
                  </a:lnTo>
                  <a:lnTo>
                    <a:pt x="0" y="251770"/>
                  </a:lnTo>
                  <a:lnTo>
                    <a:pt x="563558" y="251770"/>
                  </a:lnTo>
                  <a:lnTo>
                    <a:pt x="563558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82593" y="5956503"/>
              <a:ext cx="563880" cy="252095"/>
            </a:xfrm>
            <a:custGeom>
              <a:avLst/>
              <a:gdLst/>
              <a:ahLst/>
              <a:cxnLst/>
              <a:rect l="l" t="t" r="r" b="b"/>
              <a:pathLst>
                <a:path w="563879" h="252095">
                  <a:moveTo>
                    <a:pt x="0" y="251770"/>
                  </a:moveTo>
                  <a:lnTo>
                    <a:pt x="563558" y="251770"/>
                  </a:lnTo>
                  <a:lnTo>
                    <a:pt x="563558" y="0"/>
                  </a:lnTo>
                  <a:lnTo>
                    <a:pt x="0" y="0"/>
                  </a:lnTo>
                  <a:lnTo>
                    <a:pt x="0" y="251770"/>
                  </a:lnTo>
                  <a:close/>
                </a:path>
              </a:pathLst>
            </a:custGeom>
            <a:ln w="1663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482331" y="5929803"/>
            <a:ext cx="36385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5" dirty="0">
                <a:latin typeface="Calibri"/>
                <a:cs typeface="Calibri"/>
              </a:rPr>
              <a:t>RDB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46107" y="5610332"/>
            <a:ext cx="194310" cy="503555"/>
          </a:xfrm>
          <a:custGeom>
            <a:avLst/>
            <a:gdLst/>
            <a:ahLst/>
            <a:cxnLst/>
            <a:rect l="l" t="t" r="r" b="b"/>
            <a:pathLst>
              <a:path w="194310" h="503554">
                <a:moveTo>
                  <a:pt x="194170" y="0"/>
                </a:moveTo>
                <a:lnTo>
                  <a:pt x="194170" y="503519"/>
                </a:lnTo>
              </a:path>
              <a:path w="194310" h="503554">
                <a:moveTo>
                  <a:pt x="0" y="503519"/>
                </a:moveTo>
                <a:lnTo>
                  <a:pt x="187764" y="503519"/>
                </a:lnTo>
              </a:path>
              <a:path w="194310" h="503554">
                <a:moveTo>
                  <a:pt x="0" y="157359"/>
                </a:moveTo>
                <a:lnTo>
                  <a:pt x="187764" y="157359"/>
                </a:lnTo>
              </a:path>
            </a:pathLst>
          </a:custGeom>
          <a:ln w="16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930303" y="5612462"/>
            <a:ext cx="345440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i="1" spc="-10" dirty="0">
                <a:latin typeface="Calibri"/>
                <a:cs typeface="Calibri"/>
              </a:rPr>
              <a:t>Log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04985" y="5927166"/>
            <a:ext cx="563245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i="1" spc="-10" dirty="0">
                <a:latin typeface="Calibri"/>
                <a:cs typeface="Calibri"/>
              </a:rPr>
              <a:t>Du</a:t>
            </a:r>
            <a:r>
              <a:rPr sz="1750" i="1" spc="-15" dirty="0">
                <a:latin typeface="Calibri"/>
                <a:cs typeface="Calibri"/>
              </a:rPr>
              <a:t>m</a:t>
            </a:r>
            <a:r>
              <a:rPr sz="1750" i="1" spc="-10" dirty="0">
                <a:latin typeface="Calibri"/>
                <a:cs typeface="Calibri"/>
              </a:rPr>
              <a:t>p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1446656"/>
            <a:ext cx="5310505" cy="14116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Default: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„Eventually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Persistent“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AOF:</a:t>
            </a:r>
            <a:r>
              <a:rPr sz="2700" spc="-6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Append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Only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File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(~Commitlog)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RDB: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Redis</a:t>
            </a:r>
            <a:r>
              <a:rPr sz="2700" spc="-10" dirty="0">
                <a:latin typeface="Calibri Light"/>
                <a:cs typeface="Calibri Light"/>
              </a:rPr>
              <a:t> Database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Snapshot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3564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10" dirty="0"/>
              <a:t>P</a:t>
            </a:r>
            <a:r>
              <a:rPr sz="4100" spc="-30" dirty="0"/>
              <a:t>e</a:t>
            </a:r>
            <a:r>
              <a:rPr sz="4100" spc="-110" dirty="0"/>
              <a:t>r</a:t>
            </a:r>
            <a:r>
              <a:rPr sz="4100" spc="-30" dirty="0"/>
              <a:t>s</a:t>
            </a:r>
            <a:r>
              <a:rPr sz="4100" spc="-20" dirty="0"/>
              <a:t>i</a:t>
            </a:r>
            <a:r>
              <a:rPr sz="4100" spc="-80" dirty="0"/>
              <a:t>s</a:t>
            </a:r>
            <a:r>
              <a:rPr sz="4100" spc="-65" dirty="0"/>
              <a:t>t</a:t>
            </a:r>
            <a:r>
              <a:rPr sz="4100" spc="-40" dirty="0"/>
              <a:t>e</a:t>
            </a:r>
            <a:r>
              <a:rPr sz="4100" spc="-45" dirty="0"/>
              <a:t>n</a:t>
            </a:r>
            <a:r>
              <a:rPr sz="4100" spc="-30" dirty="0"/>
              <a:t>c</a:t>
            </a:r>
            <a:r>
              <a:rPr sz="4100" dirty="0"/>
              <a:t>e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5719" y="3601270"/>
            <a:ext cx="1526472" cy="12404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2311" y="5340096"/>
            <a:ext cx="3816350" cy="3384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1600" b="1" spc="-10" dirty="0">
                <a:latin typeface="Consolas"/>
                <a:cs typeface="Consolas"/>
              </a:rPr>
              <a:t>config</a:t>
            </a:r>
            <a:r>
              <a:rPr sz="1600" b="1" spc="-2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set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save</a:t>
            </a:r>
            <a:r>
              <a:rPr sz="1600" spc="-1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60</a:t>
            </a:r>
            <a:r>
              <a:rPr sz="1600" spc="-1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1000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311" y="3215639"/>
            <a:ext cx="3816350" cy="3384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1600" b="1" spc="-10" dirty="0">
                <a:latin typeface="Consolas"/>
                <a:cs typeface="Consolas"/>
              </a:rPr>
              <a:t>config</a:t>
            </a:r>
            <a:r>
              <a:rPr sz="1600" b="1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set</a:t>
            </a:r>
            <a:r>
              <a:rPr sz="1600" spc="-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appendonly</a:t>
            </a:r>
            <a:r>
              <a:rPr sz="160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everysec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25342" y="3546106"/>
            <a:ext cx="2748915" cy="1781810"/>
          </a:xfrm>
          <a:custGeom>
            <a:avLst/>
            <a:gdLst/>
            <a:ahLst/>
            <a:cxnLst/>
            <a:rect l="l" t="t" r="r" b="b"/>
            <a:pathLst>
              <a:path w="2748915" h="1781810">
                <a:moveTo>
                  <a:pt x="2731071" y="846061"/>
                </a:moveTo>
                <a:lnTo>
                  <a:pt x="2683129" y="846061"/>
                </a:lnTo>
                <a:lnTo>
                  <a:pt x="2670048" y="846061"/>
                </a:lnTo>
                <a:lnTo>
                  <a:pt x="2667762" y="870572"/>
                </a:lnTo>
                <a:lnTo>
                  <a:pt x="2731071" y="846061"/>
                </a:lnTo>
                <a:close/>
              </a:path>
              <a:path w="2748915" h="1781810">
                <a:moveTo>
                  <a:pt x="2738120" y="1107427"/>
                </a:moveTo>
                <a:lnTo>
                  <a:pt x="2718562" y="1099426"/>
                </a:lnTo>
                <a:lnTo>
                  <a:pt x="2657729" y="1074534"/>
                </a:lnTo>
                <a:lnTo>
                  <a:pt x="2659672" y="1100391"/>
                </a:lnTo>
                <a:lnTo>
                  <a:pt x="2231517" y="1138415"/>
                </a:lnTo>
                <a:lnTo>
                  <a:pt x="1708150" y="1193533"/>
                </a:lnTo>
                <a:lnTo>
                  <a:pt x="1325118" y="1240269"/>
                </a:lnTo>
                <a:lnTo>
                  <a:pt x="1108710" y="1270368"/>
                </a:lnTo>
                <a:lnTo>
                  <a:pt x="911606" y="1301356"/>
                </a:lnTo>
                <a:lnTo>
                  <a:pt x="795020" y="1322311"/>
                </a:lnTo>
                <a:lnTo>
                  <a:pt x="742061" y="1332725"/>
                </a:lnTo>
                <a:lnTo>
                  <a:pt x="692785" y="1343266"/>
                </a:lnTo>
                <a:lnTo>
                  <a:pt x="647700" y="1353807"/>
                </a:lnTo>
                <a:lnTo>
                  <a:pt x="605917" y="1364348"/>
                </a:lnTo>
                <a:lnTo>
                  <a:pt x="566293" y="1375143"/>
                </a:lnTo>
                <a:lnTo>
                  <a:pt x="528447" y="1386065"/>
                </a:lnTo>
                <a:lnTo>
                  <a:pt x="458597" y="1408417"/>
                </a:lnTo>
                <a:lnTo>
                  <a:pt x="395859" y="1431531"/>
                </a:lnTo>
                <a:lnTo>
                  <a:pt x="339471" y="1455153"/>
                </a:lnTo>
                <a:lnTo>
                  <a:pt x="289433" y="1479537"/>
                </a:lnTo>
                <a:lnTo>
                  <a:pt x="244729" y="1504556"/>
                </a:lnTo>
                <a:lnTo>
                  <a:pt x="205232" y="1530337"/>
                </a:lnTo>
                <a:lnTo>
                  <a:pt x="170053" y="1556626"/>
                </a:lnTo>
                <a:lnTo>
                  <a:pt x="138938" y="1583550"/>
                </a:lnTo>
                <a:lnTo>
                  <a:pt x="111506" y="1610855"/>
                </a:lnTo>
                <a:lnTo>
                  <a:pt x="75692" y="1652892"/>
                </a:lnTo>
                <a:lnTo>
                  <a:pt x="35687" y="1710169"/>
                </a:lnTo>
                <a:lnTo>
                  <a:pt x="508" y="1768335"/>
                </a:lnTo>
                <a:lnTo>
                  <a:pt x="22860" y="1781543"/>
                </a:lnTo>
                <a:lnTo>
                  <a:pt x="40005" y="1752206"/>
                </a:lnTo>
                <a:lnTo>
                  <a:pt x="57658" y="1723758"/>
                </a:lnTo>
                <a:lnTo>
                  <a:pt x="96520" y="1668386"/>
                </a:lnTo>
                <a:lnTo>
                  <a:pt x="130556" y="1628254"/>
                </a:lnTo>
                <a:lnTo>
                  <a:pt x="171450" y="1589265"/>
                </a:lnTo>
                <a:lnTo>
                  <a:pt x="202946" y="1563865"/>
                </a:lnTo>
                <a:lnTo>
                  <a:pt x="238887" y="1538846"/>
                </a:lnTo>
                <a:lnTo>
                  <a:pt x="279400" y="1514335"/>
                </a:lnTo>
                <a:lnTo>
                  <a:pt x="325501" y="1490459"/>
                </a:lnTo>
                <a:lnTo>
                  <a:pt x="377317" y="1466964"/>
                </a:lnTo>
                <a:lnTo>
                  <a:pt x="435610" y="1444104"/>
                </a:lnTo>
                <a:lnTo>
                  <a:pt x="500761" y="1421752"/>
                </a:lnTo>
                <a:lnTo>
                  <a:pt x="573405" y="1400162"/>
                </a:lnTo>
                <a:lnTo>
                  <a:pt x="612775" y="1389367"/>
                </a:lnTo>
                <a:lnTo>
                  <a:pt x="654050" y="1378953"/>
                </a:lnTo>
                <a:lnTo>
                  <a:pt x="698627" y="1368539"/>
                </a:lnTo>
                <a:lnTo>
                  <a:pt x="747395" y="1358125"/>
                </a:lnTo>
                <a:lnTo>
                  <a:pt x="800100" y="1347711"/>
                </a:lnTo>
                <a:lnTo>
                  <a:pt x="856361" y="1337297"/>
                </a:lnTo>
                <a:lnTo>
                  <a:pt x="978916" y="1316469"/>
                </a:lnTo>
                <a:lnTo>
                  <a:pt x="1182751" y="1285862"/>
                </a:lnTo>
                <a:lnTo>
                  <a:pt x="1403477" y="1256271"/>
                </a:lnTo>
                <a:lnTo>
                  <a:pt x="1865503" y="1202169"/>
                </a:lnTo>
                <a:lnTo>
                  <a:pt x="2431923" y="1145781"/>
                </a:lnTo>
                <a:lnTo>
                  <a:pt x="2652522" y="1126858"/>
                </a:lnTo>
                <a:lnTo>
                  <a:pt x="2661615" y="1126185"/>
                </a:lnTo>
                <a:lnTo>
                  <a:pt x="2663571" y="1152004"/>
                </a:lnTo>
                <a:lnTo>
                  <a:pt x="2738120" y="1107427"/>
                </a:lnTo>
                <a:close/>
              </a:path>
              <a:path w="2748915" h="1781810">
                <a:moveTo>
                  <a:pt x="2748788" y="839203"/>
                </a:moveTo>
                <a:lnTo>
                  <a:pt x="2675001" y="793229"/>
                </a:lnTo>
                <a:lnTo>
                  <a:pt x="2672575" y="819035"/>
                </a:lnTo>
                <a:lnTo>
                  <a:pt x="2243074" y="771639"/>
                </a:lnTo>
                <a:lnTo>
                  <a:pt x="1873123" y="724395"/>
                </a:lnTo>
                <a:lnTo>
                  <a:pt x="1562862" y="680326"/>
                </a:lnTo>
                <a:lnTo>
                  <a:pt x="1334008" y="644512"/>
                </a:lnTo>
                <a:lnTo>
                  <a:pt x="1117219" y="607047"/>
                </a:lnTo>
                <a:lnTo>
                  <a:pt x="983107" y="581393"/>
                </a:lnTo>
                <a:lnTo>
                  <a:pt x="920115" y="568566"/>
                </a:lnTo>
                <a:lnTo>
                  <a:pt x="860298" y="555485"/>
                </a:lnTo>
                <a:lnTo>
                  <a:pt x="803783" y="542531"/>
                </a:lnTo>
                <a:lnTo>
                  <a:pt x="750951" y="529450"/>
                </a:lnTo>
                <a:lnTo>
                  <a:pt x="701929" y="516496"/>
                </a:lnTo>
                <a:lnTo>
                  <a:pt x="657225" y="503415"/>
                </a:lnTo>
                <a:lnTo>
                  <a:pt x="615823" y="490461"/>
                </a:lnTo>
                <a:lnTo>
                  <a:pt x="576453" y="477126"/>
                </a:lnTo>
                <a:lnTo>
                  <a:pt x="538988" y="463791"/>
                </a:lnTo>
                <a:lnTo>
                  <a:pt x="469900" y="436232"/>
                </a:lnTo>
                <a:lnTo>
                  <a:pt x="408051" y="408038"/>
                </a:lnTo>
                <a:lnTo>
                  <a:pt x="352933" y="379082"/>
                </a:lnTo>
                <a:lnTo>
                  <a:pt x="303911" y="349618"/>
                </a:lnTo>
                <a:lnTo>
                  <a:pt x="260477" y="319265"/>
                </a:lnTo>
                <a:lnTo>
                  <a:pt x="222123" y="288404"/>
                </a:lnTo>
                <a:lnTo>
                  <a:pt x="188341" y="256908"/>
                </a:lnTo>
                <a:lnTo>
                  <a:pt x="158369" y="224777"/>
                </a:lnTo>
                <a:lnTo>
                  <a:pt x="131953" y="192011"/>
                </a:lnTo>
                <a:lnTo>
                  <a:pt x="108331" y="158610"/>
                </a:lnTo>
                <a:lnTo>
                  <a:pt x="77089" y="107429"/>
                </a:lnTo>
                <a:lnTo>
                  <a:pt x="58293" y="72377"/>
                </a:lnTo>
                <a:lnTo>
                  <a:pt x="40640" y="36576"/>
                </a:lnTo>
                <a:lnTo>
                  <a:pt x="23368" y="0"/>
                </a:lnTo>
                <a:lnTo>
                  <a:pt x="0" y="11176"/>
                </a:lnTo>
                <a:lnTo>
                  <a:pt x="17272" y="47625"/>
                </a:lnTo>
                <a:lnTo>
                  <a:pt x="35179" y="83807"/>
                </a:lnTo>
                <a:lnTo>
                  <a:pt x="54229" y="119621"/>
                </a:lnTo>
                <a:lnTo>
                  <a:pt x="75184" y="154927"/>
                </a:lnTo>
                <a:lnTo>
                  <a:pt x="98425" y="190106"/>
                </a:lnTo>
                <a:lnTo>
                  <a:pt x="124333" y="224396"/>
                </a:lnTo>
                <a:lnTo>
                  <a:pt x="153670" y="258305"/>
                </a:lnTo>
                <a:lnTo>
                  <a:pt x="186690" y="291325"/>
                </a:lnTo>
                <a:lnTo>
                  <a:pt x="224155" y="323837"/>
                </a:lnTo>
                <a:lnTo>
                  <a:pt x="266446" y="355460"/>
                </a:lnTo>
                <a:lnTo>
                  <a:pt x="313944" y="386448"/>
                </a:lnTo>
                <a:lnTo>
                  <a:pt x="367411" y="416420"/>
                </a:lnTo>
                <a:lnTo>
                  <a:pt x="427101" y="445630"/>
                </a:lnTo>
                <a:lnTo>
                  <a:pt x="493649" y="474078"/>
                </a:lnTo>
                <a:lnTo>
                  <a:pt x="529717" y="487921"/>
                </a:lnTo>
                <a:lnTo>
                  <a:pt x="567690" y="501510"/>
                </a:lnTo>
                <a:lnTo>
                  <a:pt x="607568" y="514972"/>
                </a:lnTo>
                <a:lnTo>
                  <a:pt x="649478" y="528180"/>
                </a:lnTo>
                <a:lnTo>
                  <a:pt x="694690" y="541261"/>
                </a:lnTo>
                <a:lnTo>
                  <a:pt x="744220" y="554469"/>
                </a:lnTo>
                <a:lnTo>
                  <a:pt x="797560" y="567677"/>
                </a:lnTo>
                <a:lnTo>
                  <a:pt x="854456" y="580758"/>
                </a:lnTo>
                <a:lnTo>
                  <a:pt x="914654" y="593839"/>
                </a:lnTo>
                <a:lnTo>
                  <a:pt x="1043940" y="619747"/>
                </a:lnTo>
                <a:lnTo>
                  <a:pt x="1255649" y="657720"/>
                </a:lnTo>
                <a:lnTo>
                  <a:pt x="1558925" y="705853"/>
                </a:lnTo>
                <a:lnTo>
                  <a:pt x="1869567" y="750049"/>
                </a:lnTo>
                <a:lnTo>
                  <a:pt x="2308733" y="805548"/>
                </a:lnTo>
                <a:lnTo>
                  <a:pt x="2670162" y="844829"/>
                </a:lnTo>
                <a:lnTo>
                  <a:pt x="2683243" y="844829"/>
                </a:lnTo>
                <a:lnTo>
                  <a:pt x="2734259" y="844829"/>
                </a:lnTo>
                <a:lnTo>
                  <a:pt x="2748788" y="83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7546" y="3655517"/>
            <a:ext cx="2290445" cy="152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olas"/>
                <a:cs typeface="Consolas"/>
              </a:rPr>
              <a:t>fsyn</a:t>
            </a:r>
            <a:r>
              <a:rPr sz="1800" spc="-5" dirty="0">
                <a:latin typeface="Consolas"/>
                <a:cs typeface="Consolas"/>
              </a:rPr>
              <a:t>c</a:t>
            </a:r>
            <a:r>
              <a:rPr sz="1800" spc="-10" dirty="0">
                <a:latin typeface="Consolas"/>
                <a:cs typeface="Consolas"/>
              </a:rPr>
              <a:t>(</a:t>
            </a:r>
            <a:r>
              <a:rPr sz="1800" dirty="0">
                <a:latin typeface="Consolas"/>
                <a:cs typeface="Consolas"/>
              </a:rPr>
              <a:t>)</a:t>
            </a:r>
            <a:r>
              <a:rPr sz="1800" spc="-565" dirty="0">
                <a:latin typeface="Consolas"/>
                <a:cs typeface="Consolas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Calibri"/>
              <a:cs typeface="Calibri"/>
            </a:endParaRPr>
          </a:p>
          <a:p>
            <a:pPr marL="180975" marR="5080" indent="23876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Snapshot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60s,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keys </a:t>
            </a:r>
            <a:r>
              <a:rPr sz="1800" spc="-5" dirty="0">
                <a:latin typeface="Calibri"/>
                <a:cs typeface="Calibri"/>
              </a:rPr>
              <a:t>changed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3564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10" dirty="0"/>
              <a:t>P</a:t>
            </a:r>
            <a:r>
              <a:rPr sz="4100" spc="-30" dirty="0"/>
              <a:t>e</a:t>
            </a:r>
            <a:r>
              <a:rPr sz="4100" spc="-110" dirty="0"/>
              <a:t>r</a:t>
            </a:r>
            <a:r>
              <a:rPr sz="4100" spc="-30" dirty="0"/>
              <a:t>s</a:t>
            </a:r>
            <a:r>
              <a:rPr sz="4100" spc="-20" dirty="0"/>
              <a:t>i</a:t>
            </a:r>
            <a:r>
              <a:rPr sz="4100" spc="-80" dirty="0"/>
              <a:t>s</a:t>
            </a:r>
            <a:r>
              <a:rPr sz="4100" spc="-65" dirty="0"/>
              <a:t>t</a:t>
            </a:r>
            <a:r>
              <a:rPr sz="4100" spc="-40" dirty="0"/>
              <a:t>e</a:t>
            </a:r>
            <a:r>
              <a:rPr sz="4100" spc="-45" dirty="0"/>
              <a:t>n</a:t>
            </a:r>
            <a:r>
              <a:rPr sz="4100" spc="-30" dirty="0"/>
              <a:t>c</a:t>
            </a:r>
            <a:r>
              <a:rPr sz="4100" dirty="0"/>
              <a:t>e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6314141" y="4181740"/>
            <a:ext cx="2388235" cy="484505"/>
            <a:chOff x="6314141" y="4181740"/>
            <a:chExt cx="2388235" cy="484505"/>
          </a:xfrm>
        </p:grpSpPr>
        <p:sp>
          <p:nvSpPr>
            <p:cNvPr id="4" name="object 4"/>
            <p:cNvSpPr/>
            <p:nvPr/>
          </p:nvSpPr>
          <p:spPr>
            <a:xfrm>
              <a:off x="6322396" y="4189995"/>
              <a:ext cx="2371725" cy="467995"/>
            </a:xfrm>
            <a:custGeom>
              <a:avLst/>
              <a:gdLst/>
              <a:ahLst/>
              <a:cxnLst/>
              <a:rect l="l" t="t" r="r" b="b"/>
              <a:pathLst>
                <a:path w="2371725" h="467995">
                  <a:moveTo>
                    <a:pt x="2371683" y="0"/>
                  </a:moveTo>
                  <a:lnTo>
                    <a:pt x="0" y="0"/>
                  </a:lnTo>
                  <a:lnTo>
                    <a:pt x="0" y="467702"/>
                  </a:lnTo>
                  <a:lnTo>
                    <a:pt x="2371683" y="467702"/>
                  </a:lnTo>
                  <a:lnTo>
                    <a:pt x="2371683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2396" y="4189995"/>
              <a:ext cx="2371725" cy="467995"/>
            </a:xfrm>
            <a:custGeom>
              <a:avLst/>
              <a:gdLst/>
              <a:ahLst/>
              <a:cxnLst/>
              <a:rect l="l" t="t" r="r" b="b"/>
              <a:pathLst>
                <a:path w="2371725" h="467995">
                  <a:moveTo>
                    <a:pt x="0" y="467702"/>
                  </a:moveTo>
                  <a:lnTo>
                    <a:pt x="2371683" y="467702"/>
                  </a:lnTo>
                  <a:lnTo>
                    <a:pt x="2371683" y="0"/>
                  </a:lnTo>
                  <a:lnTo>
                    <a:pt x="0" y="0"/>
                  </a:lnTo>
                  <a:lnTo>
                    <a:pt x="0" y="467702"/>
                  </a:lnTo>
                  <a:close/>
                </a:path>
              </a:pathLst>
            </a:custGeom>
            <a:ln w="164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59876" y="2722027"/>
            <a:ext cx="862330" cy="553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7640" marR="5080" indent="-155575">
              <a:lnSpc>
                <a:spcPct val="101899"/>
              </a:lnSpc>
              <a:spcBef>
                <a:spcPts val="90"/>
              </a:spcBef>
            </a:pPr>
            <a:r>
              <a:rPr sz="1700" spc="10" dirty="0">
                <a:latin typeface="Calibri"/>
                <a:cs typeface="Calibri"/>
              </a:rPr>
              <a:t>Database  Process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35203" y="2615317"/>
            <a:ext cx="4429760" cy="3866515"/>
            <a:chOff x="4335203" y="2615317"/>
            <a:chExt cx="4429760" cy="3866515"/>
          </a:xfrm>
        </p:grpSpPr>
        <p:sp>
          <p:nvSpPr>
            <p:cNvPr id="8" name="object 8"/>
            <p:cNvSpPr/>
            <p:nvPr/>
          </p:nvSpPr>
          <p:spPr>
            <a:xfrm>
              <a:off x="4637294" y="2638152"/>
              <a:ext cx="4110354" cy="805815"/>
            </a:xfrm>
            <a:custGeom>
              <a:avLst/>
              <a:gdLst/>
              <a:ahLst/>
              <a:cxnLst/>
              <a:rect l="l" t="t" r="r" b="b"/>
              <a:pathLst>
                <a:path w="4110354" h="805814">
                  <a:moveTo>
                    <a:pt x="0" y="805389"/>
                  </a:moveTo>
                  <a:lnTo>
                    <a:pt x="4109979" y="805389"/>
                  </a:lnTo>
                  <a:lnTo>
                    <a:pt x="4109978" y="0"/>
                  </a:lnTo>
                  <a:lnTo>
                    <a:pt x="0" y="0"/>
                  </a:lnTo>
                  <a:lnTo>
                    <a:pt x="0" y="805389"/>
                  </a:lnTo>
                </a:path>
              </a:pathLst>
            </a:custGeom>
            <a:ln w="1649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5203" y="2615317"/>
              <a:ext cx="702945" cy="842010"/>
            </a:xfrm>
            <a:custGeom>
              <a:avLst/>
              <a:gdLst/>
              <a:ahLst/>
              <a:cxnLst/>
              <a:rect l="l" t="t" r="r" b="b"/>
              <a:pathLst>
                <a:path w="702945" h="842010">
                  <a:moveTo>
                    <a:pt x="702610" y="0"/>
                  </a:moveTo>
                  <a:lnTo>
                    <a:pt x="0" y="0"/>
                  </a:lnTo>
                  <a:lnTo>
                    <a:pt x="0" y="841863"/>
                  </a:lnTo>
                  <a:lnTo>
                    <a:pt x="702610" y="841863"/>
                  </a:lnTo>
                  <a:lnTo>
                    <a:pt x="702610" y="0"/>
                  </a:lnTo>
                  <a:close/>
                </a:path>
              </a:pathLst>
            </a:custGeom>
            <a:solidFill>
              <a:srgbClr val="C5D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0447" y="5801054"/>
              <a:ext cx="551143" cy="5595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62261" y="5251432"/>
              <a:ext cx="4094479" cy="1216660"/>
            </a:xfrm>
            <a:custGeom>
              <a:avLst/>
              <a:gdLst/>
              <a:ahLst/>
              <a:cxnLst/>
              <a:rect l="l" t="t" r="r" b="b"/>
              <a:pathLst>
                <a:path w="4094479" h="1216660">
                  <a:moveTo>
                    <a:pt x="0" y="1216472"/>
                  </a:moveTo>
                  <a:lnTo>
                    <a:pt x="4094038" y="1216472"/>
                  </a:lnTo>
                  <a:lnTo>
                    <a:pt x="4094038" y="0"/>
                  </a:lnTo>
                  <a:lnTo>
                    <a:pt x="0" y="0"/>
                  </a:lnTo>
                  <a:lnTo>
                    <a:pt x="0" y="1216472"/>
                  </a:lnTo>
                </a:path>
              </a:pathLst>
            </a:custGeom>
            <a:ln w="165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75037" y="5234528"/>
              <a:ext cx="702945" cy="1247775"/>
            </a:xfrm>
            <a:custGeom>
              <a:avLst/>
              <a:gdLst/>
              <a:ahLst/>
              <a:cxnLst/>
              <a:rect l="l" t="t" r="r" b="b"/>
              <a:pathLst>
                <a:path w="702945" h="1247775">
                  <a:moveTo>
                    <a:pt x="702610" y="0"/>
                  </a:moveTo>
                  <a:lnTo>
                    <a:pt x="0" y="0"/>
                  </a:lnTo>
                  <a:lnTo>
                    <a:pt x="0" y="1247198"/>
                  </a:lnTo>
                  <a:lnTo>
                    <a:pt x="702610" y="1247198"/>
                  </a:lnTo>
                  <a:lnTo>
                    <a:pt x="702610" y="0"/>
                  </a:lnTo>
                  <a:close/>
                </a:path>
              </a:pathLst>
            </a:custGeom>
            <a:solidFill>
              <a:srgbClr val="C5D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96383" y="2709011"/>
            <a:ext cx="607060" cy="655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9375">
              <a:lnSpc>
                <a:spcPts val="2070"/>
              </a:lnSpc>
            </a:pPr>
            <a:r>
              <a:rPr sz="2050" spc="10" dirty="0">
                <a:latin typeface="Calibri"/>
                <a:cs typeface="Calibri"/>
              </a:rPr>
              <a:t>User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50" dirty="0">
                <a:latin typeface="Calibri"/>
                <a:cs typeface="Calibri"/>
              </a:rPr>
              <a:t>Space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24064" y="2698355"/>
            <a:ext cx="2544445" cy="3284220"/>
            <a:chOff x="5924064" y="2698355"/>
            <a:chExt cx="2544445" cy="32842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845" y="2698355"/>
              <a:ext cx="686072" cy="6965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32319" y="5331532"/>
              <a:ext cx="1092200" cy="405765"/>
            </a:xfrm>
            <a:custGeom>
              <a:avLst/>
              <a:gdLst/>
              <a:ahLst/>
              <a:cxnLst/>
              <a:rect l="l" t="t" r="r" b="b"/>
              <a:pathLst>
                <a:path w="1092200" h="405764">
                  <a:moveTo>
                    <a:pt x="1092181" y="0"/>
                  </a:moveTo>
                  <a:lnTo>
                    <a:pt x="0" y="0"/>
                  </a:lnTo>
                  <a:lnTo>
                    <a:pt x="0" y="405334"/>
                  </a:lnTo>
                  <a:lnTo>
                    <a:pt x="1092181" y="405334"/>
                  </a:lnTo>
                  <a:lnTo>
                    <a:pt x="1092181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32319" y="5331532"/>
              <a:ext cx="1092200" cy="405765"/>
            </a:xfrm>
            <a:custGeom>
              <a:avLst/>
              <a:gdLst/>
              <a:ahLst/>
              <a:cxnLst/>
              <a:rect l="l" t="t" r="r" b="b"/>
              <a:pathLst>
                <a:path w="1092200" h="405764">
                  <a:moveTo>
                    <a:pt x="0" y="405334"/>
                  </a:moveTo>
                  <a:lnTo>
                    <a:pt x="1092181" y="405334"/>
                  </a:lnTo>
                  <a:lnTo>
                    <a:pt x="1092181" y="0"/>
                  </a:lnTo>
                  <a:lnTo>
                    <a:pt x="0" y="0"/>
                  </a:lnTo>
                  <a:lnTo>
                    <a:pt x="0" y="405334"/>
                  </a:lnTo>
                  <a:close/>
                </a:path>
              </a:pathLst>
            </a:custGeom>
            <a:ln w="165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67681" y="5331532"/>
              <a:ext cx="1092200" cy="405765"/>
            </a:xfrm>
            <a:custGeom>
              <a:avLst/>
              <a:gdLst/>
              <a:ahLst/>
              <a:cxnLst/>
              <a:rect l="l" t="t" r="r" b="b"/>
              <a:pathLst>
                <a:path w="1092200" h="405764">
                  <a:moveTo>
                    <a:pt x="1092181" y="0"/>
                  </a:moveTo>
                  <a:lnTo>
                    <a:pt x="0" y="0"/>
                  </a:lnTo>
                  <a:lnTo>
                    <a:pt x="0" y="405334"/>
                  </a:lnTo>
                  <a:lnTo>
                    <a:pt x="1092181" y="405334"/>
                  </a:lnTo>
                  <a:lnTo>
                    <a:pt x="1092181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67681" y="5331532"/>
              <a:ext cx="1092200" cy="405765"/>
            </a:xfrm>
            <a:custGeom>
              <a:avLst/>
              <a:gdLst/>
              <a:ahLst/>
              <a:cxnLst/>
              <a:rect l="l" t="t" r="r" b="b"/>
              <a:pathLst>
                <a:path w="1092200" h="405764">
                  <a:moveTo>
                    <a:pt x="0" y="405334"/>
                  </a:moveTo>
                  <a:lnTo>
                    <a:pt x="1092181" y="405334"/>
                  </a:lnTo>
                  <a:lnTo>
                    <a:pt x="1092181" y="0"/>
                  </a:lnTo>
                  <a:lnTo>
                    <a:pt x="0" y="0"/>
                  </a:lnTo>
                  <a:lnTo>
                    <a:pt x="0" y="405334"/>
                  </a:lnTo>
                  <a:close/>
                </a:path>
              </a:pathLst>
            </a:custGeom>
            <a:ln w="165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4434" y="5534210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262" y="0"/>
                  </a:lnTo>
                </a:path>
              </a:pathLst>
            </a:custGeom>
            <a:ln w="16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23689" y="5462272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0"/>
                  </a:moveTo>
                  <a:lnTo>
                    <a:pt x="12756" y="35210"/>
                  </a:lnTo>
                  <a:lnTo>
                    <a:pt x="17008" y="71929"/>
                  </a:lnTo>
                  <a:lnTo>
                    <a:pt x="12756" y="108651"/>
                  </a:lnTo>
                  <a:lnTo>
                    <a:pt x="0" y="143874"/>
                  </a:lnTo>
                  <a:lnTo>
                    <a:pt x="143991" y="71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99377" y="5736866"/>
              <a:ext cx="1233170" cy="173355"/>
            </a:xfrm>
            <a:custGeom>
              <a:avLst/>
              <a:gdLst/>
              <a:ahLst/>
              <a:cxnLst/>
              <a:rect l="l" t="t" r="r" b="b"/>
              <a:pathLst>
                <a:path w="1233170" h="173354">
                  <a:moveTo>
                    <a:pt x="1232958" y="0"/>
                  </a:moveTo>
                  <a:lnTo>
                    <a:pt x="1232958" y="173331"/>
                  </a:lnTo>
                  <a:lnTo>
                    <a:pt x="0" y="173331"/>
                  </a:lnTo>
                </a:path>
              </a:pathLst>
            </a:custGeom>
            <a:ln w="16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0392" y="5838260"/>
              <a:ext cx="143991" cy="14387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102595" y="2786955"/>
            <a:ext cx="1529080" cy="514984"/>
          </a:xfrm>
          <a:prstGeom prst="rect">
            <a:avLst/>
          </a:prstGeom>
          <a:solidFill>
            <a:srgbClr val="EAEEF5"/>
          </a:solidFill>
          <a:ln w="16500">
            <a:solidFill>
              <a:srgbClr val="7E7E7E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49250" marR="100965" indent="-240665">
              <a:lnSpc>
                <a:spcPts val="1870"/>
              </a:lnSpc>
              <a:spcBef>
                <a:spcPts val="60"/>
              </a:spcBef>
            </a:pPr>
            <a:r>
              <a:rPr sz="1550" dirty="0">
                <a:latin typeface="Calibri"/>
                <a:cs typeface="Calibri"/>
              </a:rPr>
              <a:t>In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Memory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Data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Structures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06845" y="1578730"/>
            <a:ext cx="3841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5" dirty="0">
                <a:latin typeface="Calibri"/>
                <a:cs typeface="Calibri"/>
              </a:rPr>
              <a:t>App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25245" y="1310679"/>
            <a:ext cx="4424680" cy="904240"/>
            <a:chOff x="4325245" y="1310679"/>
            <a:chExt cx="4424680" cy="904240"/>
          </a:xfrm>
        </p:grpSpPr>
        <p:sp>
          <p:nvSpPr>
            <p:cNvPr id="27" name="object 27"/>
            <p:cNvSpPr/>
            <p:nvPr/>
          </p:nvSpPr>
          <p:spPr>
            <a:xfrm>
              <a:off x="4631063" y="1335142"/>
              <a:ext cx="4110354" cy="865505"/>
            </a:xfrm>
            <a:custGeom>
              <a:avLst/>
              <a:gdLst/>
              <a:ahLst/>
              <a:cxnLst/>
              <a:rect l="l" t="t" r="r" b="b"/>
              <a:pathLst>
                <a:path w="4110354" h="865505">
                  <a:moveTo>
                    <a:pt x="0" y="865007"/>
                  </a:moveTo>
                  <a:lnTo>
                    <a:pt x="4110045" y="865007"/>
                  </a:lnTo>
                  <a:lnTo>
                    <a:pt x="4110045" y="0"/>
                  </a:lnTo>
                  <a:lnTo>
                    <a:pt x="0" y="0"/>
                  </a:lnTo>
                  <a:lnTo>
                    <a:pt x="0" y="865007"/>
                  </a:lnTo>
                </a:path>
              </a:pathLst>
            </a:custGeom>
            <a:ln w="1649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25245" y="1310679"/>
              <a:ext cx="702945" cy="904240"/>
            </a:xfrm>
            <a:custGeom>
              <a:avLst/>
              <a:gdLst/>
              <a:ahLst/>
              <a:cxnLst/>
              <a:rect l="l" t="t" r="r" b="b"/>
              <a:pathLst>
                <a:path w="702945" h="904239">
                  <a:moveTo>
                    <a:pt x="702610" y="0"/>
                  </a:moveTo>
                  <a:lnTo>
                    <a:pt x="0" y="0"/>
                  </a:lnTo>
                  <a:lnTo>
                    <a:pt x="0" y="904209"/>
                  </a:lnTo>
                  <a:lnTo>
                    <a:pt x="702610" y="904209"/>
                  </a:lnTo>
                  <a:lnTo>
                    <a:pt x="702610" y="0"/>
                  </a:lnTo>
                  <a:close/>
                </a:path>
              </a:pathLst>
            </a:custGeom>
            <a:solidFill>
              <a:srgbClr val="C5D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44954" y="1439882"/>
            <a:ext cx="290195" cy="646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70"/>
              </a:lnSpc>
            </a:pPr>
            <a:r>
              <a:rPr sz="2050" dirty="0">
                <a:latin typeface="Calibri"/>
                <a:cs typeface="Calibri"/>
              </a:rPr>
              <a:t>Client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90002" y="1557025"/>
            <a:ext cx="1435735" cy="440055"/>
          </a:xfrm>
          <a:prstGeom prst="rect">
            <a:avLst/>
          </a:prstGeom>
          <a:solidFill>
            <a:srgbClr val="EAEEF5"/>
          </a:solidFill>
          <a:ln w="16500">
            <a:solidFill>
              <a:srgbClr val="7E7E7E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645"/>
              </a:spcBef>
            </a:pPr>
            <a:r>
              <a:rPr sz="1550" spc="5" dirty="0">
                <a:latin typeface="Calibri"/>
                <a:cs typeface="Calibri"/>
              </a:rPr>
              <a:t>Memory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4841" y="1452865"/>
            <a:ext cx="731382" cy="66988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040321" y="2234969"/>
            <a:ext cx="147828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20" dirty="0">
                <a:solidFill>
                  <a:srgbClr val="91117C"/>
                </a:solidFill>
                <a:latin typeface="Consolas"/>
                <a:cs typeface="Consolas"/>
              </a:rPr>
              <a:t>SET</a:t>
            </a:r>
            <a:r>
              <a:rPr sz="1350" b="1" spc="-30" dirty="0">
                <a:solidFill>
                  <a:srgbClr val="91117C"/>
                </a:solidFill>
                <a:latin typeface="Consolas"/>
                <a:cs typeface="Consolas"/>
              </a:rPr>
              <a:t> </a:t>
            </a:r>
            <a:r>
              <a:rPr sz="1350" spc="20" dirty="0">
                <a:latin typeface="Consolas"/>
                <a:cs typeface="Consolas"/>
              </a:rPr>
              <a:t>mykey</a:t>
            </a:r>
            <a:r>
              <a:rPr sz="1350" spc="-25" dirty="0">
                <a:latin typeface="Consolas"/>
                <a:cs typeface="Consolas"/>
              </a:rPr>
              <a:t> </a:t>
            </a:r>
            <a:r>
              <a:rPr sz="1350" spc="20" dirty="0">
                <a:latin typeface="Consolas"/>
                <a:cs typeface="Consolas"/>
              </a:rPr>
              <a:t>hello</a:t>
            </a:r>
            <a:endParaRPr sz="1350">
              <a:latin typeface="Consolas"/>
              <a:cs typeface="Consola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62417" y="2237872"/>
            <a:ext cx="4410075" cy="3013710"/>
            <a:chOff x="4362417" y="2237872"/>
            <a:chExt cx="4410075" cy="3013710"/>
          </a:xfrm>
        </p:grpSpPr>
        <p:sp>
          <p:nvSpPr>
            <p:cNvPr id="34" name="object 34"/>
            <p:cNvSpPr/>
            <p:nvPr/>
          </p:nvSpPr>
          <p:spPr>
            <a:xfrm>
              <a:off x="4654357" y="3831387"/>
              <a:ext cx="4110354" cy="1103630"/>
            </a:xfrm>
            <a:custGeom>
              <a:avLst/>
              <a:gdLst/>
              <a:ahLst/>
              <a:cxnLst/>
              <a:rect l="l" t="t" r="r" b="b"/>
              <a:pathLst>
                <a:path w="4110354" h="1103629">
                  <a:moveTo>
                    <a:pt x="0" y="1103565"/>
                  </a:moveTo>
                  <a:lnTo>
                    <a:pt x="4109868" y="1103565"/>
                  </a:lnTo>
                  <a:lnTo>
                    <a:pt x="4109868" y="0"/>
                  </a:lnTo>
                  <a:lnTo>
                    <a:pt x="0" y="0"/>
                  </a:lnTo>
                  <a:lnTo>
                    <a:pt x="0" y="1103565"/>
                  </a:lnTo>
                </a:path>
              </a:pathLst>
            </a:custGeom>
            <a:ln w="165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62417" y="3800258"/>
              <a:ext cx="702945" cy="1153795"/>
            </a:xfrm>
            <a:custGeom>
              <a:avLst/>
              <a:gdLst/>
              <a:ahLst/>
              <a:cxnLst/>
              <a:rect l="l" t="t" r="r" b="b"/>
              <a:pathLst>
                <a:path w="702945" h="1153795">
                  <a:moveTo>
                    <a:pt x="702610" y="0"/>
                  </a:moveTo>
                  <a:lnTo>
                    <a:pt x="0" y="0"/>
                  </a:lnTo>
                  <a:lnTo>
                    <a:pt x="0" y="1153658"/>
                  </a:lnTo>
                  <a:lnTo>
                    <a:pt x="702610" y="1153658"/>
                  </a:lnTo>
                  <a:lnTo>
                    <a:pt x="702610" y="0"/>
                  </a:lnTo>
                  <a:close/>
                </a:path>
              </a:pathLst>
            </a:custGeom>
            <a:solidFill>
              <a:srgbClr val="C5D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36576" y="4189995"/>
              <a:ext cx="1123950" cy="467995"/>
            </a:xfrm>
            <a:custGeom>
              <a:avLst/>
              <a:gdLst/>
              <a:ahLst/>
              <a:cxnLst/>
              <a:rect l="l" t="t" r="r" b="b"/>
              <a:pathLst>
                <a:path w="1123950" h="467995">
                  <a:moveTo>
                    <a:pt x="1123401" y="0"/>
                  </a:moveTo>
                  <a:lnTo>
                    <a:pt x="0" y="0"/>
                  </a:lnTo>
                  <a:lnTo>
                    <a:pt x="0" y="467702"/>
                  </a:lnTo>
                  <a:lnTo>
                    <a:pt x="1123401" y="467702"/>
                  </a:lnTo>
                  <a:lnTo>
                    <a:pt x="1123401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36576" y="4189995"/>
              <a:ext cx="1123950" cy="467995"/>
            </a:xfrm>
            <a:custGeom>
              <a:avLst/>
              <a:gdLst/>
              <a:ahLst/>
              <a:cxnLst/>
              <a:rect l="l" t="t" r="r" b="b"/>
              <a:pathLst>
                <a:path w="1123950" h="467995">
                  <a:moveTo>
                    <a:pt x="0" y="467702"/>
                  </a:moveTo>
                  <a:lnTo>
                    <a:pt x="1123401" y="467702"/>
                  </a:lnTo>
                  <a:lnTo>
                    <a:pt x="1123401" y="0"/>
                  </a:lnTo>
                  <a:lnTo>
                    <a:pt x="0" y="0"/>
                  </a:lnTo>
                  <a:lnTo>
                    <a:pt x="0" y="467702"/>
                  </a:lnTo>
                  <a:close/>
                </a:path>
              </a:pathLst>
            </a:custGeom>
            <a:ln w="165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75582" y="4112096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2832"/>
                  </a:lnTo>
                </a:path>
              </a:pathLst>
            </a:custGeom>
            <a:ln w="16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87614" y="2246127"/>
              <a:ext cx="0" cy="260985"/>
            </a:xfrm>
            <a:custGeom>
              <a:avLst/>
              <a:gdLst/>
              <a:ahLst/>
              <a:cxnLst/>
              <a:rect l="l" t="t" r="r" b="b"/>
              <a:pathLst>
                <a:path h="260985">
                  <a:moveTo>
                    <a:pt x="0" y="0"/>
                  </a:moveTo>
                  <a:lnTo>
                    <a:pt x="0" y="260470"/>
                  </a:lnTo>
                </a:path>
              </a:pathLst>
            </a:custGeom>
            <a:ln w="16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5618" y="2471619"/>
              <a:ext cx="143991" cy="14387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75582" y="3462021"/>
              <a:ext cx="0" cy="408940"/>
            </a:xfrm>
            <a:custGeom>
              <a:avLst/>
              <a:gdLst/>
              <a:ahLst/>
              <a:cxnLst/>
              <a:rect l="l" t="t" r="r" b="b"/>
              <a:pathLst>
                <a:path h="408939">
                  <a:moveTo>
                    <a:pt x="0" y="0"/>
                  </a:moveTo>
                  <a:lnTo>
                    <a:pt x="0" y="408436"/>
                  </a:lnTo>
                </a:path>
              </a:pathLst>
            </a:custGeom>
            <a:ln w="16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3586" y="4279950"/>
              <a:ext cx="143991" cy="1438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571982" y="3439582"/>
              <a:ext cx="0" cy="1218565"/>
            </a:xfrm>
            <a:custGeom>
              <a:avLst/>
              <a:gdLst/>
              <a:ahLst/>
              <a:cxnLst/>
              <a:rect l="l" t="t" r="r" b="b"/>
              <a:pathLst>
                <a:path h="1218564">
                  <a:moveTo>
                    <a:pt x="0" y="672514"/>
                  </a:moveTo>
                  <a:lnTo>
                    <a:pt x="0" y="1218115"/>
                  </a:lnTo>
                </a:path>
                <a:path h="1218564">
                  <a:moveTo>
                    <a:pt x="0" y="0"/>
                  </a:moveTo>
                  <a:lnTo>
                    <a:pt x="0" y="430875"/>
                  </a:lnTo>
                </a:path>
              </a:pathLst>
            </a:custGeom>
            <a:ln w="1651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71982" y="4657697"/>
              <a:ext cx="0" cy="485140"/>
            </a:xfrm>
            <a:custGeom>
              <a:avLst/>
              <a:gdLst/>
              <a:ahLst/>
              <a:cxnLst/>
              <a:rect l="l" t="t" r="r" b="b"/>
              <a:pathLst>
                <a:path h="485139">
                  <a:moveTo>
                    <a:pt x="0" y="0"/>
                  </a:moveTo>
                  <a:lnTo>
                    <a:pt x="0" y="484817"/>
                  </a:lnTo>
                </a:path>
              </a:pathLst>
            </a:custGeom>
            <a:ln w="16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9986" y="5107558"/>
              <a:ext cx="143991" cy="14387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20988" y="3870457"/>
              <a:ext cx="3589020" cy="241935"/>
            </a:xfrm>
            <a:custGeom>
              <a:avLst/>
              <a:gdLst/>
              <a:ahLst/>
              <a:cxnLst/>
              <a:rect l="l" t="t" r="r" b="b"/>
              <a:pathLst>
                <a:path w="3589020" h="241935">
                  <a:moveTo>
                    <a:pt x="3588569" y="0"/>
                  </a:moveTo>
                  <a:lnTo>
                    <a:pt x="0" y="0"/>
                  </a:lnTo>
                  <a:lnTo>
                    <a:pt x="0" y="241638"/>
                  </a:lnTo>
                  <a:lnTo>
                    <a:pt x="3588569" y="241638"/>
                  </a:lnTo>
                  <a:lnTo>
                    <a:pt x="3588569" y="0"/>
                  </a:lnTo>
                  <a:close/>
                </a:path>
              </a:pathLst>
            </a:custGeom>
            <a:solidFill>
              <a:srgbClr val="EAE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20988" y="3870457"/>
              <a:ext cx="3589020" cy="241935"/>
            </a:xfrm>
            <a:custGeom>
              <a:avLst/>
              <a:gdLst/>
              <a:ahLst/>
              <a:cxnLst/>
              <a:rect l="l" t="t" r="r" b="b"/>
              <a:pathLst>
                <a:path w="3589020" h="241935">
                  <a:moveTo>
                    <a:pt x="0" y="241638"/>
                  </a:moveTo>
                  <a:lnTo>
                    <a:pt x="3588569" y="241638"/>
                  </a:lnTo>
                  <a:lnTo>
                    <a:pt x="3588569" y="0"/>
                  </a:lnTo>
                  <a:lnTo>
                    <a:pt x="0" y="0"/>
                  </a:lnTo>
                  <a:lnTo>
                    <a:pt x="0" y="241638"/>
                  </a:lnTo>
                  <a:close/>
                </a:path>
              </a:pathLst>
            </a:custGeom>
            <a:ln w="164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48062" y="2295625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137739" y="0"/>
                  </a:moveTo>
                  <a:lnTo>
                    <a:pt x="94203" y="7015"/>
                  </a:lnTo>
                  <a:lnTo>
                    <a:pt x="56393" y="26553"/>
                  </a:lnTo>
                  <a:lnTo>
                    <a:pt x="26576" y="56356"/>
                  </a:lnTo>
                  <a:lnTo>
                    <a:pt x="7022" y="94163"/>
                  </a:lnTo>
                  <a:lnTo>
                    <a:pt x="0" y="137714"/>
                  </a:lnTo>
                  <a:lnTo>
                    <a:pt x="7022" y="181158"/>
                  </a:lnTo>
                  <a:lnTo>
                    <a:pt x="26576" y="218900"/>
                  </a:lnTo>
                  <a:lnTo>
                    <a:pt x="56393" y="248669"/>
                  </a:lnTo>
                  <a:lnTo>
                    <a:pt x="94203" y="268196"/>
                  </a:lnTo>
                  <a:lnTo>
                    <a:pt x="137739" y="275209"/>
                  </a:lnTo>
                  <a:lnTo>
                    <a:pt x="181274" y="268196"/>
                  </a:lnTo>
                  <a:lnTo>
                    <a:pt x="219085" y="248669"/>
                  </a:lnTo>
                  <a:lnTo>
                    <a:pt x="248901" y="218900"/>
                  </a:lnTo>
                  <a:lnTo>
                    <a:pt x="268455" y="181158"/>
                  </a:lnTo>
                  <a:lnTo>
                    <a:pt x="275478" y="137714"/>
                  </a:lnTo>
                  <a:lnTo>
                    <a:pt x="268455" y="94163"/>
                  </a:lnTo>
                  <a:lnTo>
                    <a:pt x="248901" y="56356"/>
                  </a:lnTo>
                  <a:lnTo>
                    <a:pt x="219085" y="26553"/>
                  </a:lnTo>
                  <a:lnTo>
                    <a:pt x="181274" y="7015"/>
                  </a:lnTo>
                  <a:lnTo>
                    <a:pt x="137739" y="0"/>
                  </a:lnTo>
                  <a:close/>
                </a:path>
              </a:pathLst>
            </a:custGeom>
            <a:solidFill>
              <a:srgbClr val="CDCDCD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9890" y="2343810"/>
              <a:ext cx="265242" cy="23519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9118" y="2246787"/>
              <a:ext cx="278252" cy="27806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699118" y="2246787"/>
              <a:ext cx="278765" cy="278130"/>
            </a:xfrm>
            <a:custGeom>
              <a:avLst/>
              <a:gdLst/>
              <a:ahLst/>
              <a:cxnLst/>
              <a:rect l="l" t="t" r="r" b="b"/>
              <a:pathLst>
                <a:path w="278764" h="278130">
                  <a:moveTo>
                    <a:pt x="278252" y="139034"/>
                  </a:moveTo>
                  <a:lnTo>
                    <a:pt x="271159" y="95092"/>
                  </a:lnTo>
                  <a:lnTo>
                    <a:pt x="251409" y="56926"/>
                  </a:lnTo>
                  <a:lnTo>
                    <a:pt x="221293" y="26828"/>
                  </a:lnTo>
                  <a:lnTo>
                    <a:pt x="183101" y="7089"/>
                  </a:lnTo>
                  <a:lnTo>
                    <a:pt x="139126" y="0"/>
                  </a:lnTo>
                  <a:lnTo>
                    <a:pt x="95150" y="7089"/>
                  </a:lnTo>
                  <a:lnTo>
                    <a:pt x="56958" y="26828"/>
                  </a:lnTo>
                  <a:lnTo>
                    <a:pt x="26842" y="56926"/>
                  </a:lnTo>
                  <a:lnTo>
                    <a:pt x="7092" y="95092"/>
                  </a:lnTo>
                  <a:lnTo>
                    <a:pt x="0" y="139034"/>
                  </a:lnTo>
                  <a:lnTo>
                    <a:pt x="7092" y="182976"/>
                  </a:lnTo>
                  <a:lnTo>
                    <a:pt x="26842" y="221142"/>
                  </a:lnTo>
                  <a:lnTo>
                    <a:pt x="56958" y="251240"/>
                  </a:lnTo>
                  <a:lnTo>
                    <a:pt x="95150" y="270980"/>
                  </a:lnTo>
                  <a:lnTo>
                    <a:pt x="139126" y="278069"/>
                  </a:lnTo>
                  <a:lnTo>
                    <a:pt x="183101" y="270980"/>
                  </a:lnTo>
                  <a:lnTo>
                    <a:pt x="221293" y="251240"/>
                  </a:lnTo>
                  <a:lnTo>
                    <a:pt x="251409" y="221142"/>
                  </a:lnTo>
                  <a:lnTo>
                    <a:pt x="271159" y="182976"/>
                  </a:lnTo>
                  <a:lnTo>
                    <a:pt x="278252" y="139034"/>
                  </a:lnTo>
                  <a:close/>
                </a:path>
              </a:pathLst>
            </a:custGeom>
            <a:ln w="16506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774486" y="2219126"/>
            <a:ext cx="15811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20" dirty="0">
                <a:latin typeface="Courier New"/>
                <a:cs typeface="Courier New"/>
              </a:rPr>
              <a:t>1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36296" y="3508983"/>
            <a:ext cx="3903979" cy="121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0460">
              <a:lnSpc>
                <a:spcPts val="1920"/>
              </a:lnSpc>
              <a:tabLst>
                <a:tab pos="2860040" algn="l"/>
              </a:tabLst>
            </a:pPr>
            <a:r>
              <a:rPr sz="2550" b="1" spc="30" baseline="4901" dirty="0">
                <a:latin typeface="Courier New"/>
                <a:cs typeface="Courier New"/>
              </a:rPr>
              <a:t>3</a:t>
            </a:r>
            <a:r>
              <a:rPr sz="2550" b="1" spc="-442" baseline="4901" dirty="0">
                <a:latin typeface="Courier New"/>
                <a:cs typeface="Courier New"/>
              </a:rPr>
              <a:t> </a:t>
            </a:r>
            <a:r>
              <a:rPr sz="2025" b="1" spc="30" baseline="12345" dirty="0">
                <a:solidFill>
                  <a:srgbClr val="91117C"/>
                </a:solidFill>
                <a:latin typeface="Consolas"/>
                <a:cs typeface="Consolas"/>
              </a:rPr>
              <a:t>fsync()	</a:t>
            </a:r>
            <a:r>
              <a:rPr sz="1700" b="1" spc="20" dirty="0">
                <a:latin typeface="Courier New"/>
                <a:cs typeface="Courier New"/>
              </a:rPr>
              <a:t>2</a:t>
            </a:r>
            <a:r>
              <a:rPr sz="1700" b="1" dirty="0">
                <a:latin typeface="Courier New"/>
                <a:cs typeface="Courier New"/>
              </a:rPr>
              <a:t> </a:t>
            </a:r>
            <a:r>
              <a:rPr sz="2025" b="1" spc="22" baseline="2057" dirty="0">
                <a:solidFill>
                  <a:srgbClr val="91117C"/>
                </a:solidFill>
                <a:latin typeface="Consolas"/>
                <a:cs typeface="Consolas"/>
              </a:rPr>
              <a:t>fwrite()</a:t>
            </a:r>
            <a:endParaRPr sz="2025" baseline="2057">
              <a:latin typeface="Consolas"/>
              <a:cs typeface="Consolas"/>
            </a:endParaRPr>
          </a:p>
          <a:p>
            <a:pPr>
              <a:lnSpc>
                <a:spcPts val="1795"/>
              </a:lnSpc>
              <a:spcBef>
                <a:spcPts val="295"/>
              </a:spcBef>
              <a:tabLst>
                <a:tab pos="1637664" algn="l"/>
              </a:tabLst>
            </a:pPr>
            <a:r>
              <a:rPr sz="3075" spc="7" baseline="-9485" dirty="0">
                <a:latin typeface="Calibri"/>
                <a:cs typeface="Calibri"/>
              </a:rPr>
              <a:t>l	</a:t>
            </a:r>
            <a:r>
              <a:rPr sz="1550" dirty="0">
                <a:latin typeface="Calibri"/>
                <a:cs typeface="Calibri"/>
              </a:rPr>
              <a:t>POSIX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Filesystem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API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r>
              <a:rPr sz="3075" spc="15" baseline="-6775" dirty="0">
                <a:latin typeface="Calibri"/>
                <a:cs typeface="Calibri"/>
              </a:rPr>
              <a:t>e</a:t>
            </a:r>
            <a:r>
              <a:rPr sz="3075" spc="-127" baseline="-6775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e</a:t>
            </a:r>
            <a:endParaRPr sz="2050">
              <a:latin typeface="Calibri"/>
              <a:cs typeface="Calibri"/>
            </a:endParaRPr>
          </a:p>
          <a:p>
            <a:pPr marL="316865">
              <a:lnSpc>
                <a:spcPts val="670"/>
              </a:lnSpc>
            </a:pPr>
            <a:r>
              <a:rPr sz="2050" spc="10" dirty="0">
                <a:latin typeface="Calibri"/>
                <a:cs typeface="Calibri"/>
              </a:rPr>
              <a:t>c</a:t>
            </a:r>
            <a:endParaRPr sz="2050">
              <a:latin typeface="Calibri"/>
              <a:cs typeface="Calibri"/>
            </a:endParaRPr>
          </a:p>
          <a:p>
            <a:pPr>
              <a:lnSpc>
                <a:spcPts val="585"/>
              </a:lnSpc>
              <a:tabLst>
                <a:tab pos="801370" algn="l"/>
                <a:tab pos="2546985" algn="l"/>
              </a:tabLst>
            </a:pPr>
            <a:r>
              <a:rPr sz="2050" spc="15" dirty="0">
                <a:latin typeface="Calibri"/>
                <a:cs typeface="Calibri"/>
              </a:rPr>
              <a:t>n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3075" spc="15" baseline="-14905" dirty="0">
                <a:latin typeface="Calibri"/>
                <a:cs typeface="Calibri"/>
              </a:rPr>
              <a:t>a	</a:t>
            </a:r>
            <a:r>
              <a:rPr sz="1550" spc="5" dirty="0">
                <a:latin typeface="Calibri"/>
                <a:cs typeface="Calibri"/>
              </a:rPr>
              <a:t>Page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Cache	</a:t>
            </a:r>
            <a:r>
              <a:rPr sz="1550" b="1" dirty="0">
                <a:latin typeface="Calibri"/>
                <a:cs typeface="Calibri"/>
              </a:rPr>
              <a:t>Buffer</a:t>
            </a:r>
            <a:r>
              <a:rPr sz="1550" b="1" spc="-2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Cache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810"/>
              </a:lnSpc>
            </a:pPr>
            <a:r>
              <a:rPr sz="2050" spc="10" dirty="0">
                <a:latin typeface="Calibri"/>
                <a:cs typeface="Calibri"/>
              </a:rPr>
              <a:t>r</a:t>
            </a:r>
            <a:endParaRPr sz="2050">
              <a:latin typeface="Calibri"/>
              <a:cs typeface="Calibri"/>
            </a:endParaRPr>
          </a:p>
          <a:p>
            <a:pPr>
              <a:lnSpc>
                <a:spcPts val="580"/>
              </a:lnSpc>
            </a:pPr>
            <a:r>
              <a:rPr sz="3075" spc="15" baseline="-2710" dirty="0">
                <a:latin typeface="Calibri"/>
                <a:cs typeface="Calibri"/>
              </a:rPr>
              <a:t>e</a:t>
            </a:r>
            <a:r>
              <a:rPr sz="3075" spc="-135" baseline="-2710" dirty="0">
                <a:latin typeface="Calibri"/>
                <a:cs typeface="Calibri"/>
              </a:rPr>
              <a:t> </a:t>
            </a:r>
            <a:r>
              <a:rPr sz="2050" spc="15" dirty="0">
                <a:latin typeface="Calibri"/>
                <a:cs typeface="Calibri"/>
              </a:rPr>
              <a:t>p</a:t>
            </a:r>
            <a:endParaRPr sz="2050">
              <a:latin typeface="Calibri"/>
              <a:cs typeface="Calibri"/>
            </a:endParaRPr>
          </a:p>
          <a:p>
            <a:pPr>
              <a:lnSpc>
                <a:spcPts val="1355"/>
              </a:lnSpc>
              <a:tabLst>
                <a:tab pos="960119" algn="l"/>
                <a:tab pos="2744470" algn="l"/>
              </a:tabLst>
            </a:pPr>
            <a:r>
              <a:rPr sz="3075" spc="15" baseline="-25745" dirty="0">
                <a:latin typeface="Calibri"/>
                <a:cs typeface="Calibri"/>
              </a:rPr>
              <a:t>K</a:t>
            </a:r>
            <a:r>
              <a:rPr sz="3075" spc="-75" baseline="-25745" dirty="0">
                <a:latin typeface="Calibri"/>
                <a:cs typeface="Calibri"/>
              </a:rPr>
              <a:t> </a:t>
            </a:r>
            <a:r>
              <a:rPr sz="3075" spc="15" baseline="-18970" dirty="0">
                <a:latin typeface="Calibri"/>
                <a:cs typeface="Calibri"/>
              </a:rPr>
              <a:t>S	</a:t>
            </a:r>
            <a:r>
              <a:rPr sz="1550" dirty="0">
                <a:latin typeface="Calibri"/>
                <a:cs typeface="Calibri"/>
              </a:rPr>
              <a:t>(Reads)	(Writes)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07435" y="5328028"/>
            <a:ext cx="3872865" cy="1060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2050" spc="10" dirty="0">
                <a:latin typeface="Calibri"/>
                <a:cs typeface="Calibri"/>
              </a:rPr>
              <a:t>e</a:t>
            </a:r>
            <a:endParaRPr sz="2050">
              <a:latin typeface="Calibri"/>
              <a:cs typeface="Calibri"/>
            </a:endParaRPr>
          </a:p>
          <a:p>
            <a:pPr>
              <a:lnSpc>
                <a:spcPts val="860"/>
              </a:lnSpc>
              <a:tabLst>
                <a:tab pos="1464310" algn="l"/>
                <a:tab pos="2863850" algn="l"/>
              </a:tabLst>
            </a:pPr>
            <a:r>
              <a:rPr sz="3075" spc="15" baseline="9485" dirty="0">
                <a:latin typeface="Calibri"/>
                <a:cs typeface="Calibri"/>
              </a:rPr>
              <a:t>r	</a:t>
            </a:r>
            <a:r>
              <a:rPr sz="1550" dirty="0">
                <a:latin typeface="Calibri"/>
                <a:cs typeface="Calibri"/>
              </a:rPr>
              <a:t>Controller	</a:t>
            </a:r>
            <a:r>
              <a:rPr sz="1550" b="1" dirty="0">
                <a:latin typeface="Calibri"/>
                <a:cs typeface="Calibri"/>
              </a:rPr>
              <a:t>Disk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Cache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1075"/>
              </a:lnSpc>
            </a:pPr>
            <a:r>
              <a:rPr sz="2050" spc="10" dirty="0">
                <a:latin typeface="Calibri"/>
                <a:cs typeface="Calibri"/>
              </a:rPr>
              <a:t>a</a:t>
            </a:r>
            <a:endParaRPr sz="2050">
              <a:latin typeface="Calibri"/>
              <a:cs typeface="Calibri"/>
            </a:endParaRPr>
          </a:p>
          <a:p>
            <a:pPr>
              <a:lnSpc>
                <a:spcPts val="1290"/>
              </a:lnSpc>
            </a:pPr>
            <a:r>
              <a:rPr sz="2050" spc="20" dirty="0">
                <a:latin typeface="Calibri"/>
                <a:cs typeface="Calibri"/>
              </a:rPr>
              <a:t>w</a:t>
            </a:r>
            <a:endParaRPr sz="2050">
              <a:latin typeface="Calibri"/>
              <a:cs typeface="Calibri"/>
            </a:endParaRPr>
          </a:p>
          <a:p>
            <a:pPr>
              <a:lnSpc>
                <a:spcPts val="1050"/>
              </a:lnSpc>
            </a:pPr>
            <a:r>
              <a:rPr sz="2050" spc="15" dirty="0">
                <a:latin typeface="Calibri"/>
                <a:cs typeface="Calibri"/>
              </a:rPr>
              <a:t>d</a:t>
            </a:r>
            <a:endParaRPr sz="2050">
              <a:latin typeface="Calibri"/>
              <a:cs typeface="Calibri"/>
            </a:endParaRPr>
          </a:p>
          <a:p>
            <a:pPr>
              <a:lnSpc>
                <a:spcPts val="860"/>
              </a:lnSpc>
              <a:tabLst>
                <a:tab pos="1178560" algn="l"/>
                <a:tab pos="2464435" algn="l"/>
              </a:tabLst>
            </a:pPr>
            <a:r>
              <a:rPr sz="3075" spc="15" baseline="8130" dirty="0">
                <a:latin typeface="Calibri"/>
                <a:cs typeface="Calibri"/>
              </a:rPr>
              <a:t>r	</a:t>
            </a:r>
            <a:r>
              <a:rPr sz="2550" spc="22" baseline="1633" dirty="0">
                <a:latin typeface="Segoe UI"/>
                <a:cs typeface="Segoe UI"/>
              </a:rPr>
              <a:t>Disk	</a:t>
            </a:r>
            <a:r>
              <a:rPr sz="1350" spc="15" dirty="0">
                <a:solidFill>
                  <a:srgbClr val="50622A"/>
                </a:solidFill>
                <a:latin typeface="Segoe UI"/>
                <a:cs typeface="Segoe UI"/>
              </a:rPr>
              <a:t>Write</a:t>
            </a:r>
            <a:r>
              <a:rPr sz="1350" spc="-10" dirty="0">
                <a:solidFill>
                  <a:srgbClr val="50622A"/>
                </a:solidFill>
                <a:latin typeface="Segoe UI"/>
                <a:cs typeface="Segoe UI"/>
              </a:rPr>
              <a:t> </a:t>
            </a:r>
            <a:r>
              <a:rPr sz="1350" spc="15" dirty="0">
                <a:solidFill>
                  <a:srgbClr val="50622A"/>
                </a:solidFill>
                <a:latin typeface="Segoe UI"/>
                <a:cs typeface="Segoe UI"/>
              </a:rPr>
              <a:t>Through</a:t>
            </a:r>
            <a:endParaRPr sz="1350">
              <a:latin typeface="Segoe UI"/>
              <a:cs typeface="Segoe UI"/>
            </a:endParaRPr>
          </a:p>
          <a:p>
            <a:pPr>
              <a:lnSpc>
                <a:spcPts val="830"/>
              </a:lnSpc>
              <a:tabLst>
                <a:tab pos="3740150" algn="l"/>
              </a:tabLst>
            </a:pPr>
            <a:r>
              <a:rPr sz="2050" spc="10" dirty="0">
                <a:latin typeface="Calibri"/>
                <a:cs typeface="Calibri"/>
              </a:rPr>
              <a:t>a	</a:t>
            </a:r>
            <a:r>
              <a:rPr sz="2550" b="1" spc="30" baseline="1633" dirty="0">
                <a:latin typeface="Courier New"/>
                <a:cs typeface="Courier New"/>
              </a:rPr>
              <a:t>4</a:t>
            </a:r>
            <a:endParaRPr sz="2550" baseline="1633">
              <a:latin typeface="Courier New"/>
              <a:cs typeface="Courier New"/>
            </a:endParaRPr>
          </a:p>
          <a:p>
            <a:pPr>
              <a:lnSpc>
                <a:spcPts val="1639"/>
              </a:lnSpc>
              <a:tabLst>
                <a:tab pos="2557145" algn="l"/>
              </a:tabLst>
            </a:pPr>
            <a:r>
              <a:rPr sz="3075" spc="22" baseline="-9485" dirty="0">
                <a:latin typeface="Calibri"/>
                <a:cs typeface="Calibri"/>
              </a:rPr>
              <a:t>H	</a:t>
            </a:r>
            <a:r>
              <a:rPr sz="1350" spc="15" dirty="0">
                <a:latin typeface="Segoe UI"/>
                <a:cs typeface="Segoe UI"/>
              </a:rPr>
              <a:t>vs</a:t>
            </a:r>
            <a:r>
              <a:rPr sz="1350" spc="-10" dirty="0">
                <a:latin typeface="Segoe UI"/>
                <a:cs typeface="Segoe UI"/>
              </a:rPr>
              <a:t> </a:t>
            </a:r>
            <a:r>
              <a:rPr sz="1350" spc="15" dirty="0">
                <a:solidFill>
                  <a:srgbClr val="923930"/>
                </a:solidFill>
                <a:latin typeface="Segoe UI"/>
                <a:cs typeface="Segoe UI"/>
              </a:rPr>
              <a:t>Write</a:t>
            </a:r>
            <a:r>
              <a:rPr sz="1350" spc="-10" dirty="0">
                <a:solidFill>
                  <a:srgbClr val="923930"/>
                </a:solidFill>
                <a:latin typeface="Segoe UI"/>
                <a:cs typeface="Segoe UI"/>
              </a:rPr>
              <a:t> </a:t>
            </a:r>
            <a:r>
              <a:rPr sz="1350" spc="15" dirty="0">
                <a:solidFill>
                  <a:srgbClr val="923930"/>
                </a:solidFill>
                <a:latin typeface="Segoe UI"/>
                <a:cs typeface="Segoe UI"/>
              </a:rPr>
              <a:t>Back</a:t>
            </a:r>
            <a:endParaRPr sz="1350">
              <a:latin typeface="Segoe UI"/>
              <a:cs typeface="Segoe U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481057" y="3478845"/>
            <a:ext cx="2052320" cy="358775"/>
            <a:chOff x="5481057" y="3478845"/>
            <a:chExt cx="2052320" cy="358775"/>
          </a:xfrm>
        </p:grpSpPr>
        <p:sp>
          <p:nvSpPr>
            <p:cNvPr id="56" name="object 56"/>
            <p:cNvSpPr/>
            <p:nvPr/>
          </p:nvSpPr>
          <p:spPr>
            <a:xfrm>
              <a:off x="7257815" y="3553537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90" h="275589">
                  <a:moveTo>
                    <a:pt x="137606" y="0"/>
                  </a:moveTo>
                  <a:lnTo>
                    <a:pt x="94127" y="7015"/>
                  </a:lnTo>
                  <a:lnTo>
                    <a:pt x="56355" y="26553"/>
                  </a:lnTo>
                  <a:lnTo>
                    <a:pt x="26561" y="56356"/>
                  </a:lnTo>
                  <a:lnTo>
                    <a:pt x="7019" y="94163"/>
                  </a:lnTo>
                  <a:lnTo>
                    <a:pt x="0" y="137714"/>
                  </a:lnTo>
                  <a:lnTo>
                    <a:pt x="7019" y="181158"/>
                  </a:lnTo>
                  <a:lnTo>
                    <a:pt x="26561" y="218900"/>
                  </a:lnTo>
                  <a:lnTo>
                    <a:pt x="56355" y="248669"/>
                  </a:lnTo>
                  <a:lnTo>
                    <a:pt x="94127" y="268196"/>
                  </a:lnTo>
                  <a:lnTo>
                    <a:pt x="137606" y="275209"/>
                  </a:lnTo>
                  <a:lnTo>
                    <a:pt x="181193" y="268196"/>
                  </a:lnTo>
                  <a:lnTo>
                    <a:pt x="219031" y="248669"/>
                  </a:lnTo>
                  <a:lnTo>
                    <a:pt x="248858" y="218900"/>
                  </a:lnTo>
                  <a:lnTo>
                    <a:pt x="268413" y="181158"/>
                  </a:lnTo>
                  <a:lnTo>
                    <a:pt x="275434" y="137714"/>
                  </a:lnTo>
                  <a:lnTo>
                    <a:pt x="268413" y="94163"/>
                  </a:lnTo>
                  <a:lnTo>
                    <a:pt x="248858" y="56356"/>
                  </a:lnTo>
                  <a:lnTo>
                    <a:pt x="219031" y="26553"/>
                  </a:lnTo>
                  <a:lnTo>
                    <a:pt x="181193" y="7015"/>
                  </a:lnTo>
                  <a:lnTo>
                    <a:pt x="137606" y="0"/>
                  </a:lnTo>
                  <a:close/>
                </a:path>
              </a:pathLst>
            </a:custGeom>
            <a:solidFill>
              <a:srgbClr val="CDCDCD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57815" y="3560552"/>
              <a:ext cx="181610" cy="268605"/>
            </a:xfrm>
            <a:custGeom>
              <a:avLst/>
              <a:gdLst/>
              <a:ahLst/>
              <a:cxnLst/>
              <a:rect l="l" t="t" r="r" b="b"/>
              <a:pathLst>
                <a:path w="181609" h="268604">
                  <a:moveTo>
                    <a:pt x="94127" y="0"/>
                  </a:moveTo>
                  <a:lnTo>
                    <a:pt x="56355" y="19538"/>
                  </a:lnTo>
                  <a:lnTo>
                    <a:pt x="26561" y="49341"/>
                  </a:lnTo>
                  <a:lnTo>
                    <a:pt x="7019" y="87148"/>
                  </a:lnTo>
                  <a:lnTo>
                    <a:pt x="0" y="130699"/>
                  </a:lnTo>
                  <a:lnTo>
                    <a:pt x="7019" y="174143"/>
                  </a:lnTo>
                  <a:lnTo>
                    <a:pt x="26561" y="211885"/>
                  </a:lnTo>
                  <a:lnTo>
                    <a:pt x="56355" y="241654"/>
                  </a:lnTo>
                  <a:lnTo>
                    <a:pt x="94127" y="261181"/>
                  </a:lnTo>
                  <a:lnTo>
                    <a:pt x="137606" y="268194"/>
                  </a:lnTo>
                </a:path>
                <a:path w="181609" h="268604">
                  <a:moveTo>
                    <a:pt x="137608" y="268194"/>
                  </a:moveTo>
                  <a:lnTo>
                    <a:pt x="181193" y="261181"/>
                  </a:lnTo>
                  <a:lnTo>
                    <a:pt x="181194" y="261180"/>
                  </a:lnTo>
                </a:path>
              </a:pathLst>
            </a:custGeom>
            <a:ln w="16341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8937" y="3504699"/>
              <a:ext cx="278076" cy="27806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208937" y="3504699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29" h="278129">
                  <a:moveTo>
                    <a:pt x="278076" y="139034"/>
                  </a:moveTo>
                  <a:lnTo>
                    <a:pt x="270981" y="95092"/>
                  </a:lnTo>
                  <a:lnTo>
                    <a:pt x="251225" y="56926"/>
                  </a:lnTo>
                  <a:lnTo>
                    <a:pt x="221102" y="26828"/>
                  </a:lnTo>
                  <a:lnTo>
                    <a:pt x="182905" y="7089"/>
                  </a:lnTo>
                  <a:lnTo>
                    <a:pt x="138927" y="0"/>
                  </a:lnTo>
                  <a:lnTo>
                    <a:pt x="94973" y="7089"/>
                  </a:lnTo>
                  <a:lnTo>
                    <a:pt x="56830" y="26828"/>
                  </a:lnTo>
                  <a:lnTo>
                    <a:pt x="26772" y="56926"/>
                  </a:lnTo>
                  <a:lnTo>
                    <a:pt x="7071" y="95092"/>
                  </a:lnTo>
                  <a:lnTo>
                    <a:pt x="0" y="139034"/>
                  </a:lnTo>
                  <a:lnTo>
                    <a:pt x="7071" y="182976"/>
                  </a:lnTo>
                  <a:lnTo>
                    <a:pt x="26772" y="221142"/>
                  </a:lnTo>
                  <a:lnTo>
                    <a:pt x="56830" y="251240"/>
                  </a:lnTo>
                  <a:lnTo>
                    <a:pt x="94973" y="270980"/>
                  </a:lnTo>
                  <a:lnTo>
                    <a:pt x="138928" y="278069"/>
                  </a:lnTo>
                  <a:lnTo>
                    <a:pt x="182905" y="270980"/>
                  </a:lnTo>
                  <a:lnTo>
                    <a:pt x="221102" y="251240"/>
                  </a:lnTo>
                  <a:lnTo>
                    <a:pt x="251225" y="221142"/>
                  </a:lnTo>
                  <a:lnTo>
                    <a:pt x="270981" y="182976"/>
                  </a:lnTo>
                  <a:lnTo>
                    <a:pt x="278076" y="139034"/>
                  </a:lnTo>
                  <a:close/>
                </a:path>
              </a:pathLst>
            </a:custGeom>
            <a:ln w="16506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38256" y="3535938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137739" y="0"/>
                  </a:moveTo>
                  <a:lnTo>
                    <a:pt x="94203" y="7036"/>
                  </a:lnTo>
                  <a:lnTo>
                    <a:pt x="56393" y="26617"/>
                  </a:lnTo>
                  <a:lnTo>
                    <a:pt x="26576" y="56451"/>
                  </a:lnTo>
                  <a:lnTo>
                    <a:pt x="7022" y="94247"/>
                  </a:lnTo>
                  <a:lnTo>
                    <a:pt x="0" y="137714"/>
                  </a:lnTo>
                  <a:lnTo>
                    <a:pt x="7022" y="181266"/>
                  </a:lnTo>
                  <a:lnTo>
                    <a:pt x="26576" y="219072"/>
                  </a:lnTo>
                  <a:lnTo>
                    <a:pt x="56393" y="248875"/>
                  </a:lnTo>
                  <a:lnTo>
                    <a:pt x="94203" y="268414"/>
                  </a:lnTo>
                  <a:lnTo>
                    <a:pt x="137739" y="275429"/>
                  </a:lnTo>
                  <a:lnTo>
                    <a:pt x="181274" y="268414"/>
                  </a:lnTo>
                  <a:lnTo>
                    <a:pt x="219085" y="248875"/>
                  </a:lnTo>
                  <a:lnTo>
                    <a:pt x="248901" y="219072"/>
                  </a:lnTo>
                  <a:lnTo>
                    <a:pt x="268455" y="181266"/>
                  </a:lnTo>
                  <a:lnTo>
                    <a:pt x="275478" y="137714"/>
                  </a:lnTo>
                  <a:lnTo>
                    <a:pt x="268455" y="94247"/>
                  </a:lnTo>
                  <a:lnTo>
                    <a:pt x="248901" y="56451"/>
                  </a:lnTo>
                  <a:lnTo>
                    <a:pt x="219085" y="26617"/>
                  </a:lnTo>
                  <a:lnTo>
                    <a:pt x="181274" y="7036"/>
                  </a:lnTo>
                  <a:lnTo>
                    <a:pt x="137739" y="0"/>
                  </a:lnTo>
                  <a:close/>
                </a:path>
              </a:pathLst>
            </a:custGeom>
            <a:solidFill>
              <a:srgbClr val="CDCDCD">
                <a:alpha val="2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38256" y="3562555"/>
              <a:ext cx="219710" cy="248920"/>
            </a:xfrm>
            <a:custGeom>
              <a:avLst/>
              <a:gdLst/>
              <a:ahLst/>
              <a:cxnLst/>
              <a:rect l="l" t="t" r="r" b="b"/>
              <a:pathLst>
                <a:path w="219710" h="248920">
                  <a:moveTo>
                    <a:pt x="56393" y="0"/>
                  </a:moveTo>
                  <a:lnTo>
                    <a:pt x="26576" y="29834"/>
                  </a:lnTo>
                  <a:lnTo>
                    <a:pt x="7022" y="67630"/>
                  </a:lnTo>
                  <a:lnTo>
                    <a:pt x="0" y="111097"/>
                  </a:lnTo>
                  <a:lnTo>
                    <a:pt x="7022" y="154648"/>
                  </a:lnTo>
                  <a:lnTo>
                    <a:pt x="26576" y="192455"/>
                  </a:lnTo>
                  <a:lnTo>
                    <a:pt x="56393" y="222258"/>
                  </a:lnTo>
                  <a:lnTo>
                    <a:pt x="94203" y="241797"/>
                  </a:lnTo>
                  <a:lnTo>
                    <a:pt x="137739" y="248812"/>
                  </a:lnTo>
                </a:path>
                <a:path w="219710" h="248920">
                  <a:moveTo>
                    <a:pt x="137740" y="248812"/>
                  </a:moveTo>
                  <a:lnTo>
                    <a:pt x="181274" y="241797"/>
                  </a:lnTo>
                  <a:lnTo>
                    <a:pt x="219085" y="222258"/>
                  </a:lnTo>
                </a:path>
              </a:pathLst>
            </a:custGeom>
            <a:ln w="16341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89312" y="3487100"/>
              <a:ext cx="278252" cy="27806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489312" y="3487100"/>
              <a:ext cx="278765" cy="278130"/>
            </a:xfrm>
            <a:custGeom>
              <a:avLst/>
              <a:gdLst/>
              <a:ahLst/>
              <a:cxnLst/>
              <a:rect l="l" t="t" r="r" b="b"/>
              <a:pathLst>
                <a:path w="278764" h="278129">
                  <a:moveTo>
                    <a:pt x="278252" y="139034"/>
                  </a:moveTo>
                  <a:lnTo>
                    <a:pt x="271159" y="95092"/>
                  </a:lnTo>
                  <a:lnTo>
                    <a:pt x="251409" y="56926"/>
                  </a:lnTo>
                  <a:lnTo>
                    <a:pt x="221293" y="26828"/>
                  </a:lnTo>
                  <a:lnTo>
                    <a:pt x="183101" y="7089"/>
                  </a:lnTo>
                  <a:lnTo>
                    <a:pt x="139126" y="0"/>
                  </a:lnTo>
                  <a:lnTo>
                    <a:pt x="95150" y="7089"/>
                  </a:lnTo>
                  <a:lnTo>
                    <a:pt x="56958" y="26828"/>
                  </a:lnTo>
                  <a:lnTo>
                    <a:pt x="26842" y="56926"/>
                  </a:lnTo>
                  <a:lnTo>
                    <a:pt x="7092" y="95092"/>
                  </a:lnTo>
                  <a:lnTo>
                    <a:pt x="0" y="139034"/>
                  </a:lnTo>
                  <a:lnTo>
                    <a:pt x="7092" y="182976"/>
                  </a:lnTo>
                  <a:lnTo>
                    <a:pt x="26842" y="221142"/>
                  </a:lnTo>
                  <a:lnTo>
                    <a:pt x="56958" y="251240"/>
                  </a:lnTo>
                  <a:lnTo>
                    <a:pt x="95150" y="270980"/>
                  </a:lnTo>
                  <a:lnTo>
                    <a:pt x="139126" y="278069"/>
                  </a:lnTo>
                  <a:lnTo>
                    <a:pt x="183101" y="270980"/>
                  </a:lnTo>
                  <a:lnTo>
                    <a:pt x="221293" y="251240"/>
                  </a:lnTo>
                  <a:lnTo>
                    <a:pt x="251409" y="221142"/>
                  </a:lnTo>
                  <a:lnTo>
                    <a:pt x="271159" y="182976"/>
                  </a:lnTo>
                  <a:lnTo>
                    <a:pt x="278252" y="139034"/>
                  </a:lnTo>
                  <a:close/>
                </a:path>
              </a:pathLst>
            </a:custGeom>
            <a:ln w="16506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4354068" y="3491483"/>
            <a:ext cx="4438015" cy="3183890"/>
          </a:xfrm>
          <a:custGeom>
            <a:avLst/>
            <a:gdLst/>
            <a:ahLst/>
            <a:cxnLst/>
            <a:rect l="l" t="t" r="r" b="b"/>
            <a:pathLst>
              <a:path w="4438015" h="3183890">
                <a:moveTo>
                  <a:pt x="4437888" y="0"/>
                </a:moveTo>
                <a:lnTo>
                  <a:pt x="9144" y="0"/>
                </a:lnTo>
                <a:lnTo>
                  <a:pt x="9144" y="1740420"/>
                </a:lnTo>
                <a:lnTo>
                  <a:pt x="0" y="1740420"/>
                </a:lnTo>
                <a:lnTo>
                  <a:pt x="0" y="3183636"/>
                </a:lnTo>
                <a:lnTo>
                  <a:pt x="4437888" y="3183636"/>
                </a:lnTo>
                <a:lnTo>
                  <a:pt x="4437888" y="1740420"/>
                </a:lnTo>
                <a:lnTo>
                  <a:pt x="4437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56031" y="1498472"/>
            <a:ext cx="3402965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3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07340" algn="l"/>
              </a:tabLst>
            </a:pPr>
            <a:r>
              <a:rPr sz="2400" spc="-15" dirty="0">
                <a:latin typeface="Calibri Light"/>
                <a:cs typeface="Calibri Light"/>
              </a:rPr>
              <a:t>Resistence to </a:t>
            </a:r>
            <a:r>
              <a:rPr sz="2400" spc="-10" dirty="0">
                <a:latin typeface="Calibri Light"/>
                <a:cs typeface="Calibri Light"/>
              </a:rPr>
              <a:t>client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crashes</a:t>
            </a:r>
            <a:endParaRPr sz="2400">
              <a:latin typeface="Calibri Light"/>
              <a:cs typeface="Calibri Light"/>
            </a:endParaRPr>
          </a:p>
          <a:p>
            <a:pPr marL="306705" indent="-29464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307340" algn="l"/>
              </a:tabLst>
            </a:pPr>
            <a:r>
              <a:rPr sz="2400" spc="-15" dirty="0">
                <a:latin typeface="Calibri Light"/>
                <a:cs typeface="Calibri Light"/>
              </a:rPr>
              <a:t>Resistence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to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DB</a:t>
            </a:r>
            <a:r>
              <a:rPr sz="2400" spc="-15" dirty="0">
                <a:latin typeface="Calibri Light"/>
                <a:cs typeface="Calibri Light"/>
              </a:rPr>
              <a:t> process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 Light"/>
                <a:cs typeface="Calibri Light"/>
              </a:rPr>
              <a:t>crashes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  <a:buAutoNum type="arabicPeriod" startAt="3"/>
              <a:tabLst>
                <a:tab pos="307340" algn="l"/>
              </a:tabLst>
            </a:pPr>
            <a:r>
              <a:rPr sz="2400" spc="-15" dirty="0">
                <a:latin typeface="Calibri Light"/>
                <a:cs typeface="Calibri Light"/>
              </a:rPr>
              <a:t>Resistence to hardware </a:t>
            </a:r>
            <a:r>
              <a:rPr sz="2400" spc="-10" dirty="0">
                <a:latin typeface="Calibri Light"/>
                <a:cs typeface="Calibri Light"/>
              </a:rPr>
              <a:t> crashes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with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i="1" spc="-10" dirty="0">
                <a:latin typeface="Calibri Light"/>
                <a:cs typeface="Calibri Light"/>
              </a:rPr>
              <a:t>Write-Through</a:t>
            </a:r>
            <a:endParaRPr sz="2400">
              <a:latin typeface="Calibri Light"/>
              <a:cs typeface="Calibri Light"/>
            </a:endParaRPr>
          </a:p>
          <a:p>
            <a:pPr marL="12700" marR="235585">
              <a:lnSpc>
                <a:spcPct val="100000"/>
              </a:lnSpc>
              <a:spcBef>
                <a:spcPts val="400"/>
              </a:spcBef>
              <a:buAutoNum type="arabicPeriod" startAt="3"/>
              <a:tabLst>
                <a:tab pos="307340" algn="l"/>
              </a:tabLst>
            </a:pPr>
            <a:r>
              <a:rPr sz="2400" spc="-15" dirty="0">
                <a:latin typeface="Calibri Light"/>
                <a:cs typeface="Calibri Light"/>
              </a:rPr>
              <a:t>Resistence to hardware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crashes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with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i="1" spc="-15" dirty="0">
                <a:latin typeface="Calibri Light"/>
                <a:cs typeface="Calibri Light"/>
              </a:rPr>
              <a:t>Write-Back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17674"/>
            <a:ext cx="3237230" cy="8750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6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"/>
                <a:cs typeface="Calibri"/>
              </a:rPr>
              <a:t>PostgreSQL</a:t>
            </a:r>
            <a:r>
              <a:rPr sz="2700" spc="-15" dirty="0">
                <a:latin typeface="Calibri Light"/>
                <a:cs typeface="Calibri Light"/>
              </a:rPr>
              <a:t>:</a:t>
            </a:r>
            <a:endParaRPr sz="2700">
              <a:latin typeface="Calibri Light"/>
              <a:cs typeface="Calibri Light"/>
            </a:endParaRPr>
          </a:p>
          <a:p>
            <a:pPr marL="293370" indent="-281305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Char char="&gt;"/>
              <a:tabLst>
                <a:tab pos="294005" algn="l"/>
              </a:tabLst>
            </a:pPr>
            <a:r>
              <a:rPr sz="2000" b="1" spc="-5" dirty="0">
                <a:solidFill>
                  <a:srgbClr val="78300A"/>
                </a:solidFill>
                <a:latin typeface="Consolas"/>
                <a:cs typeface="Consolas"/>
              </a:rPr>
              <a:t>synchronous_commit</a:t>
            </a:r>
            <a:r>
              <a:rPr sz="2000" b="1" spc="-25" dirty="0">
                <a:solidFill>
                  <a:srgbClr val="78300A"/>
                </a:solidFill>
                <a:latin typeface="Consolas"/>
                <a:cs typeface="Consolas"/>
              </a:rPr>
              <a:t> </a:t>
            </a:r>
            <a:r>
              <a:rPr sz="2000" b="1" spc="-10" dirty="0">
                <a:latin typeface="Consolas"/>
                <a:cs typeface="Consolas"/>
              </a:rPr>
              <a:t>on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031998"/>
            <a:ext cx="7359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3370" indent="-28130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&gt;"/>
              <a:tabLst>
                <a:tab pos="294005" algn="l"/>
                <a:tab pos="4271645" algn="l"/>
              </a:tabLst>
            </a:pPr>
            <a:r>
              <a:rPr sz="3000" b="1" spc="-7" baseline="1388" dirty="0">
                <a:solidFill>
                  <a:srgbClr val="78300A"/>
                </a:solidFill>
                <a:latin typeface="Consolas"/>
                <a:cs typeface="Consolas"/>
              </a:rPr>
              <a:t>synchronous_commit</a:t>
            </a:r>
            <a:r>
              <a:rPr sz="3000" b="1" spc="89" baseline="1388" dirty="0">
                <a:solidFill>
                  <a:srgbClr val="78300A"/>
                </a:solidFill>
                <a:latin typeface="Consolas"/>
                <a:cs typeface="Consolas"/>
              </a:rPr>
              <a:t> </a:t>
            </a:r>
            <a:r>
              <a:rPr sz="3000" b="1" spc="-7" baseline="1388" dirty="0">
                <a:latin typeface="Consolas"/>
                <a:cs typeface="Consolas"/>
              </a:rPr>
              <a:t>off	</a:t>
            </a:r>
            <a:r>
              <a:rPr sz="2000" b="1" dirty="0">
                <a:latin typeface="Consolas"/>
                <a:cs typeface="Consolas"/>
              </a:rPr>
              <a:t>&gt;</a:t>
            </a:r>
            <a:r>
              <a:rPr sz="2000" b="1" spc="-10" dirty="0"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78300A"/>
                </a:solidFill>
                <a:latin typeface="Consolas"/>
                <a:cs typeface="Consolas"/>
              </a:rPr>
              <a:t>appendfsync</a:t>
            </a:r>
            <a:r>
              <a:rPr sz="2000" b="1" spc="-10" dirty="0">
                <a:solidFill>
                  <a:srgbClr val="78300A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everysec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4099052"/>
            <a:ext cx="6519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indent="-28130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&gt;"/>
              <a:tabLst>
                <a:tab pos="294005" algn="l"/>
                <a:tab pos="4271645" algn="l"/>
              </a:tabLst>
            </a:pPr>
            <a:r>
              <a:rPr sz="3000" b="1" baseline="1388" dirty="0">
                <a:solidFill>
                  <a:srgbClr val="78300A"/>
                </a:solidFill>
                <a:latin typeface="Consolas"/>
                <a:cs typeface="Consolas"/>
              </a:rPr>
              <a:t>fsync </a:t>
            </a:r>
            <a:r>
              <a:rPr sz="3000" b="1" spc="-7" baseline="1388" dirty="0">
                <a:latin typeface="Consolas"/>
                <a:cs typeface="Consolas"/>
              </a:rPr>
              <a:t>false	</a:t>
            </a:r>
            <a:r>
              <a:rPr sz="2000" b="1" dirty="0">
                <a:latin typeface="Consolas"/>
                <a:cs typeface="Consolas"/>
              </a:rPr>
              <a:t>&gt;</a:t>
            </a:r>
            <a:r>
              <a:rPr sz="2000" b="1" spc="-20" dirty="0"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78300A"/>
                </a:solidFill>
                <a:latin typeface="Consolas"/>
                <a:cs typeface="Consolas"/>
              </a:rPr>
              <a:t>appendfysnc</a:t>
            </a:r>
            <a:r>
              <a:rPr sz="2000" b="1" spc="-20" dirty="0">
                <a:solidFill>
                  <a:srgbClr val="78300A"/>
                </a:solidFill>
                <a:latin typeface="Consolas"/>
                <a:cs typeface="Consolas"/>
              </a:rPr>
              <a:t> </a:t>
            </a:r>
            <a:r>
              <a:rPr sz="2000" b="1" spc="-10" dirty="0">
                <a:latin typeface="Consolas"/>
                <a:cs typeface="Consolas"/>
              </a:rPr>
              <a:t>no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5162245"/>
            <a:ext cx="12846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3370" indent="-28130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&gt;"/>
              <a:tabLst>
                <a:tab pos="294005" algn="l"/>
              </a:tabLst>
            </a:pPr>
            <a:r>
              <a:rPr sz="2000" b="1" spc="-5" dirty="0">
                <a:solidFill>
                  <a:srgbClr val="78300A"/>
                </a:solidFill>
                <a:latin typeface="Consolas"/>
                <a:cs typeface="Consolas"/>
              </a:rPr>
              <a:t>pg_dump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64903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0" dirty="0"/>
              <a:t>Persistence:</a:t>
            </a:r>
            <a:r>
              <a:rPr sz="4100" spc="-80" dirty="0"/>
              <a:t> </a:t>
            </a:r>
            <a:r>
              <a:rPr sz="4100" spc="-40" dirty="0"/>
              <a:t>Redis</a:t>
            </a:r>
            <a:r>
              <a:rPr sz="4100" spc="-90" dirty="0"/>
              <a:t> </a:t>
            </a:r>
            <a:r>
              <a:rPr sz="4100" spc="-20" dirty="0"/>
              <a:t>vs</a:t>
            </a:r>
            <a:r>
              <a:rPr sz="4100" spc="-65" dirty="0"/>
              <a:t> </a:t>
            </a:r>
            <a:r>
              <a:rPr sz="4100" spc="-15" dirty="0"/>
              <a:t>an</a:t>
            </a:r>
            <a:r>
              <a:rPr sz="4100" spc="-70" dirty="0"/>
              <a:t> </a:t>
            </a:r>
            <a:r>
              <a:rPr sz="4100" spc="-40" dirty="0"/>
              <a:t>RDBMS</a:t>
            </a:r>
            <a:endParaRPr sz="4100"/>
          </a:p>
        </p:txBody>
      </p:sp>
      <p:sp>
        <p:nvSpPr>
          <p:cNvPr id="7" name="object 7"/>
          <p:cNvSpPr txBox="1"/>
          <p:nvPr/>
        </p:nvSpPr>
        <p:spPr>
          <a:xfrm>
            <a:off x="4905247" y="1420977"/>
            <a:ext cx="2820670" cy="8750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6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"/>
                <a:cs typeface="Calibri"/>
              </a:rPr>
              <a:t>Redis:</a:t>
            </a:r>
            <a:endParaRPr sz="2700">
              <a:latin typeface="Calibri"/>
              <a:cs typeface="Calibri"/>
            </a:endParaRPr>
          </a:p>
          <a:p>
            <a:pPr marL="292735" indent="-280670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Char char="&gt;"/>
              <a:tabLst>
                <a:tab pos="293370" algn="l"/>
              </a:tabLst>
            </a:pPr>
            <a:r>
              <a:rPr sz="2000" b="1" spc="-5" dirty="0">
                <a:solidFill>
                  <a:srgbClr val="78300A"/>
                </a:solidFill>
                <a:latin typeface="Consolas"/>
                <a:cs typeface="Consolas"/>
              </a:rPr>
              <a:t>appendfsync</a:t>
            </a:r>
            <a:r>
              <a:rPr sz="2000" b="1" spc="-30" dirty="0">
                <a:solidFill>
                  <a:srgbClr val="78300A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latin typeface="Consolas"/>
                <a:cs typeface="Consolas"/>
              </a:rPr>
              <a:t>always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5247" y="5166105"/>
            <a:ext cx="2312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&gt;"/>
              <a:tabLst>
                <a:tab pos="292100" algn="l"/>
              </a:tabLst>
            </a:pPr>
            <a:r>
              <a:rPr sz="2000" b="1" dirty="0">
                <a:solidFill>
                  <a:srgbClr val="78300A"/>
                </a:solidFill>
                <a:latin typeface="Consolas"/>
                <a:cs typeface="Consolas"/>
              </a:rPr>
              <a:t>save</a:t>
            </a:r>
            <a:r>
              <a:rPr sz="2000" b="1" spc="-665" dirty="0">
                <a:solidFill>
                  <a:srgbClr val="78300A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latin typeface="Calibri"/>
                <a:cs typeface="Calibri"/>
              </a:rPr>
              <a:t>oder </a:t>
            </a:r>
            <a:r>
              <a:rPr sz="2000" b="1" dirty="0">
                <a:solidFill>
                  <a:srgbClr val="78300A"/>
                </a:solidFill>
                <a:latin typeface="Consolas"/>
                <a:cs typeface="Consolas"/>
              </a:rPr>
              <a:t>bgsave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123" y="2421635"/>
            <a:ext cx="8065134" cy="576580"/>
          </a:xfrm>
          <a:prstGeom prst="rect">
            <a:avLst/>
          </a:prstGeom>
          <a:solidFill>
            <a:srgbClr val="FFFFC5"/>
          </a:solidFill>
        </p:spPr>
        <p:txBody>
          <a:bodyPr vert="horz" wrap="square" lIns="0" tIns="1193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40"/>
              </a:spcBef>
            </a:pPr>
            <a:r>
              <a:rPr sz="2000" spc="-10" dirty="0">
                <a:latin typeface="Calibri"/>
                <a:cs typeface="Calibri"/>
              </a:rPr>
              <a:t>Latency </a:t>
            </a:r>
            <a:r>
              <a:rPr sz="2000" dirty="0">
                <a:latin typeface="Calibri"/>
                <a:cs typeface="Calibri"/>
              </a:rPr>
              <a:t>&gt;</a:t>
            </a:r>
            <a:r>
              <a:rPr sz="2000" spc="-5" dirty="0">
                <a:latin typeface="Calibri"/>
                <a:cs typeface="Calibri"/>
              </a:rPr>
              <a:t> Disk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Latency,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Commits,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Slow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123" y="3459479"/>
            <a:ext cx="8065134" cy="576580"/>
          </a:xfrm>
          <a:prstGeom prst="rect">
            <a:avLst/>
          </a:prstGeom>
          <a:solidFill>
            <a:srgbClr val="FFFFC5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0"/>
              </a:spcBef>
            </a:pPr>
            <a:r>
              <a:rPr sz="2000" spc="-5" dirty="0">
                <a:latin typeface="Calibri"/>
                <a:cs typeface="Calibri"/>
              </a:rPr>
              <a:t>periodic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onsolas"/>
                <a:cs typeface="Consolas"/>
              </a:rPr>
              <a:t>fsync()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</a:t>
            </a:r>
            <a:r>
              <a:rPr sz="2000" spc="-5" dirty="0">
                <a:latin typeface="Calibri"/>
                <a:cs typeface="Calibri"/>
              </a:rPr>
              <a:t> loss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limited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123" y="4436364"/>
            <a:ext cx="4032885" cy="576580"/>
          </a:xfrm>
          <a:prstGeom prst="rect">
            <a:avLst/>
          </a:prstGeom>
          <a:solidFill>
            <a:srgbClr val="FFFFC5"/>
          </a:solidFill>
        </p:spPr>
        <p:txBody>
          <a:bodyPr vert="horz" wrap="square" lIns="0" tIns="121285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955"/>
              </a:spcBef>
            </a:pPr>
            <a:r>
              <a:rPr sz="2000" spc="-15" dirty="0">
                <a:latin typeface="Calibri"/>
                <a:cs typeface="Calibri"/>
              </a:rPr>
              <a:t>Data</a:t>
            </a:r>
            <a:r>
              <a:rPr sz="2000" spc="-5" dirty="0">
                <a:latin typeface="Calibri"/>
                <a:cs typeface="Calibri"/>
              </a:rPr>
              <a:t> corruption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losspossible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5735" y="4436364"/>
            <a:ext cx="3930650" cy="576580"/>
          </a:xfrm>
          <a:prstGeom prst="rect">
            <a:avLst/>
          </a:prstGeom>
          <a:solidFill>
            <a:srgbClr val="FFFFC5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55"/>
              </a:lnSpc>
            </a:pP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loss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possible,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corruption</a:t>
            </a:r>
            <a:endParaRPr sz="2000">
              <a:latin typeface="Calibri"/>
              <a:cs typeface="Calibri"/>
            </a:endParaRPr>
          </a:p>
          <a:p>
            <a:pPr marL="3810" algn="ctr">
              <a:lnSpc>
                <a:spcPts val="2380"/>
              </a:lnSpc>
            </a:pPr>
            <a:r>
              <a:rPr sz="2000" spc="-15" dirty="0">
                <a:latin typeface="Calibri"/>
                <a:cs typeface="Calibri"/>
              </a:rPr>
              <a:t>prevented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0806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Master-Slave</a:t>
            </a:r>
            <a:r>
              <a:rPr sz="4100" spc="-160" dirty="0"/>
              <a:t> </a:t>
            </a:r>
            <a:r>
              <a:rPr sz="4100" spc="-40" dirty="0"/>
              <a:t>Replication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3197309" y="2726873"/>
            <a:ext cx="1444625" cy="2702560"/>
            <a:chOff x="3197309" y="2726873"/>
            <a:chExt cx="1444625" cy="2702560"/>
          </a:xfrm>
        </p:grpSpPr>
        <p:sp>
          <p:nvSpPr>
            <p:cNvPr id="4" name="object 4"/>
            <p:cNvSpPr/>
            <p:nvPr/>
          </p:nvSpPr>
          <p:spPr>
            <a:xfrm>
              <a:off x="4145645" y="4125787"/>
              <a:ext cx="165735" cy="1295400"/>
            </a:xfrm>
            <a:custGeom>
              <a:avLst/>
              <a:gdLst/>
              <a:ahLst/>
              <a:cxnLst/>
              <a:rect l="l" t="t" r="r" b="b"/>
              <a:pathLst>
                <a:path w="165735" h="1295400">
                  <a:moveTo>
                    <a:pt x="0" y="0"/>
                  </a:moveTo>
                  <a:lnTo>
                    <a:pt x="0" y="1294885"/>
                  </a:lnTo>
                  <a:lnTo>
                    <a:pt x="165689" y="1294885"/>
                  </a:lnTo>
                </a:path>
                <a:path w="165735" h="1295400">
                  <a:moveTo>
                    <a:pt x="0" y="0"/>
                  </a:moveTo>
                  <a:lnTo>
                    <a:pt x="0" y="509104"/>
                  </a:lnTo>
                  <a:lnTo>
                    <a:pt x="165689" y="509104"/>
                  </a:lnTo>
                </a:path>
              </a:pathLst>
            </a:custGeom>
            <a:ln w="16184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51192" y="3339827"/>
              <a:ext cx="1336675" cy="233045"/>
            </a:xfrm>
            <a:custGeom>
              <a:avLst/>
              <a:gdLst/>
              <a:ahLst/>
              <a:cxnLst/>
              <a:rect l="l" t="t" r="r" b="b"/>
              <a:pathLst>
                <a:path w="1336675" h="233045">
                  <a:moveTo>
                    <a:pt x="668145" y="0"/>
                  </a:moveTo>
                  <a:lnTo>
                    <a:pt x="668145" y="116135"/>
                  </a:lnTo>
                  <a:lnTo>
                    <a:pt x="1336067" y="116135"/>
                  </a:lnTo>
                  <a:lnTo>
                    <a:pt x="1336067" y="232495"/>
                  </a:lnTo>
                </a:path>
                <a:path w="1336675" h="233045">
                  <a:moveTo>
                    <a:pt x="667921" y="0"/>
                  </a:moveTo>
                  <a:lnTo>
                    <a:pt x="667921" y="116135"/>
                  </a:lnTo>
                  <a:lnTo>
                    <a:pt x="0" y="116135"/>
                  </a:lnTo>
                  <a:lnTo>
                    <a:pt x="0" y="232495"/>
                  </a:lnTo>
                </a:path>
              </a:pathLst>
            </a:custGeom>
            <a:ln w="16184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604" y="2751048"/>
              <a:ext cx="1255467" cy="7049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7309" y="2726873"/>
              <a:ext cx="1444057" cy="8182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7039" y="2786159"/>
              <a:ext cx="1104596" cy="5536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367039" y="2786159"/>
            <a:ext cx="1104900" cy="5537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30"/>
              </a:spcBef>
            </a:pPr>
            <a:r>
              <a:rPr sz="2450" spc="5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99210" y="3510001"/>
            <a:ext cx="1301750" cy="897255"/>
            <a:chOff x="2599210" y="3510001"/>
            <a:chExt cx="1301750" cy="89725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3458" y="3537009"/>
              <a:ext cx="1255467" cy="7049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9210" y="3510001"/>
              <a:ext cx="1301268" cy="896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8894" y="3572120"/>
              <a:ext cx="1104596" cy="55366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698893" y="3572119"/>
            <a:ext cx="1104900" cy="5537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434"/>
              </a:spcBef>
            </a:pP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Slave</a:t>
            </a:r>
            <a:r>
              <a:rPr sz="2475" baseline="-20202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75" baseline="-20202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35502" y="3510001"/>
            <a:ext cx="1301750" cy="897255"/>
            <a:chOff x="3935502" y="3510001"/>
            <a:chExt cx="1301750" cy="89725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9750" y="3537009"/>
              <a:ext cx="1255467" cy="7049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5502" y="3510001"/>
              <a:ext cx="1301268" cy="8966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5185" y="3572120"/>
              <a:ext cx="1104596" cy="55366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035185" y="3572119"/>
            <a:ext cx="1104900" cy="5537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434"/>
              </a:spcBef>
            </a:pP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Slave</a:t>
            </a:r>
            <a:r>
              <a:rPr sz="2475" baseline="-20202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75" baseline="-20202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29480" y="4293238"/>
            <a:ext cx="1463040" cy="1680210"/>
            <a:chOff x="4129480" y="4293238"/>
            <a:chExt cx="1463040" cy="168021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4552" y="4322947"/>
              <a:ext cx="1255467" cy="7049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9480" y="4293238"/>
              <a:ext cx="1462916" cy="896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988" y="4358058"/>
              <a:ext cx="1104596" cy="5536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4552" y="5108894"/>
              <a:ext cx="1255467" cy="7049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9480" y="5079187"/>
              <a:ext cx="1462916" cy="8939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988" y="5143996"/>
              <a:ext cx="1104596" cy="55366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346971" y="4396673"/>
            <a:ext cx="1030605" cy="11912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Slave</a:t>
            </a:r>
            <a:r>
              <a:rPr sz="2475" baseline="-20202" dirty="0">
                <a:solidFill>
                  <a:srgbClr val="FFFFFF"/>
                </a:solidFill>
                <a:latin typeface="Calibri"/>
                <a:cs typeface="Calibri"/>
              </a:rPr>
              <a:t>2.1</a:t>
            </a:r>
            <a:endParaRPr sz="2475" baseline="-2020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50" dirty="0">
                <a:solidFill>
                  <a:srgbClr val="FFFFFF"/>
                </a:solidFill>
                <a:latin typeface="Calibri"/>
                <a:cs typeface="Calibri"/>
              </a:rPr>
              <a:t>Slave</a:t>
            </a:r>
            <a:r>
              <a:rPr sz="2475" baseline="-20202" dirty="0">
                <a:solidFill>
                  <a:srgbClr val="FFFFFF"/>
                </a:solidFill>
                <a:latin typeface="Calibri"/>
                <a:cs typeface="Calibri"/>
              </a:rPr>
              <a:t>2.2</a:t>
            </a:r>
            <a:endParaRPr sz="2475" baseline="-20202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213211" y="2901791"/>
            <a:ext cx="3531870" cy="2603500"/>
            <a:chOff x="2213211" y="2901791"/>
            <a:chExt cx="3531870" cy="2603500"/>
          </a:xfrm>
        </p:grpSpPr>
        <p:sp>
          <p:nvSpPr>
            <p:cNvPr id="29" name="object 29"/>
            <p:cNvSpPr/>
            <p:nvPr/>
          </p:nvSpPr>
          <p:spPr>
            <a:xfrm>
              <a:off x="2222101" y="3021390"/>
              <a:ext cx="1040130" cy="0"/>
            </a:xfrm>
            <a:custGeom>
              <a:avLst/>
              <a:gdLst/>
              <a:ahLst/>
              <a:cxnLst/>
              <a:rect l="l" t="t" r="r" b="b"/>
              <a:pathLst>
                <a:path w="1040129">
                  <a:moveTo>
                    <a:pt x="0" y="0"/>
                  </a:moveTo>
                  <a:lnTo>
                    <a:pt x="1040089" y="0"/>
                  </a:lnTo>
                </a:path>
              </a:pathLst>
            </a:custGeom>
            <a:ln w="173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2465" y="2960192"/>
              <a:ext cx="122307" cy="12239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87384" y="2910681"/>
              <a:ext cx="791845" cy="886460"/>
            </a:xfrm>
            <a:custGeom>
              <a:avLst/>
              <a:gdLst/>
              <a:ahLst/>
              <a:cxnLst/>
              <a:rect l="l" t="t" r="r" b="b"/>
              <a:pathLst>
                <a:path w="791845" h="886460">
                  <a:moveTo>
                    <a:pt x="0" y="12130"/>
                  </a:moveTo>
                  <a:lnTo>
                    <a:pt x="55031" y="5965"/>
                  </a:lnTo>
                  <a:lnTo>
                    <a:pt x="108311" y="1933"/>
                  </a:lnTo>
                  <a:lnTo>
                    <a:pt x="159812" y="0"/>
                  </a:lnTo>
                  <a:lnTo>
                    <a:pt x="209507" y="131"/>
                  </a:lnTo>
                  <a:lnTo>
                    <a:pt x="257370" y="2291"/>
                  </a:lnTo>
                  <a:lnTo>
                    <a:pt x="303372" y="6447"/>
                  </a:lnTo>
                  <a:lnTo>
                    <a:pt x="347486" y="12562"/>
                  </a:lnTo>
                  <a:lnTo>
                    <a:pt x="389687" y="20603"/>
                  </a:lnTo>
                  <a:lnTo>
                    <a:pt x="429945" y="30535"/>
                  </a:lnTo>
                  <a:lnTo>
                    <a:pt x="468235" y="42322"/>
                  </a:lnTo>
                  <a:lnTo>
                    <a:pt x="504529" y="55931"/>
                  </a:lnTo>
                  <a:lnTo>
                    <a:pt x="571021" y="88473"/>
                  </a:lnTo>
                  <a:lnTo>
                    <a:pt x="629203" y="127883"/>
                  </a:lnTo>
                  <a:lnTo>
                    <a:pt x="678859" y="173883"/>
                  </a:lnTo>
                  <a:lnTo>
                    <a:pt x="719771" y="226195"/>
                  </a:lnTo>
                  <a:lnTo>
                    <a:pt x="751722" y="284543"/>
                  </a:lnTo>
                  <a:lnTo>
                    <a:pt x="774495" y="348647"/>
                  </a:lnTo>
                  <a:lnTo>
                    <a:pt x="787873" y="418230"/>
                  </a:lnTo>
                  <a:lnTo>
                    <a:pt x="791639" y="493015"/>
                  </a:lnTo>
                  <a:lnTo>
                    <a:pt x="789849" y="532271"/>
                  </a:lnTo>
                  <a:lnTo>
                    <a:pt x="785575" y="572723"/>
                  </a:lnTo>
                  <a:lnTo>
                    <a:pt x="778789" y="614337"/>
                  </a:lnTo>
                  <a:lnTo>
                    <a:pt x="769464" y="657077"/>
                  </a:lnTo>
                  <a:lnTo>
                    <a:pt x="757574" y="700910"/>
                  </a:lnTo>
                  <a:lnTo>
                    <a:pt x="743090" y="745800"/>
                  </a:lnTo>
                  <a:lnTo>
                    <a:pt x="725986" y="791712"/>
                  </a:lnTo>
                  <a:lnTo>
                    <a:pt x="706234" y="838612"/>
                  </a:lnTo>
                  <a:lnTo>
                    <a:pt x="683808" y="886465"/>
                  </a:lnTo>
                </a:path>
              </a:pathLst>
            </a:custGeom>
            <a:ln w="17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7586" y="3742034"/>
              <a:ext cx="111535" cy="13682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78420" y="4003426"/>
              <a:ext cx="625475" cy="707390"/>
            </a:xfrm>
            <a:custGeom>
              <a:avLst/>
              <a:gdLst/>
              <a:ahLst/>
              <a:cxnLst/>
              <a:rect l="l" t="t" r="r" b="b"/>
              <a:pathLst>
                <a:path w="625475" h="707389">
                  <a:moveTo>
                    <a:pt x="0" y="3567"/>
                  </a:moveTo>
                  <a:lnTo>
                    <a:pt x="60545" y="723"/>
                  </a:lnTo>
                  <a:lnTo>
                    <a:pt x="118155" y="0"/>
                  </a:lnTo>
                  <a:lnTo>
                    <a:pt x="172804" y="1355"/>
                  </a:lnTo>
                  <a:lnTo>
                    <a:pt x="224467" y="4745"/>
                  </a:lnTo>
                  <a:lnTo>
                    <a:pt x="273120" y="10127"/>
                  </a:lnTo>
                  <a:lnTo>
                    <a:pt x="318738" y="17458"/>
                  </a:lnTo>
                  <a:lnTo>
                    <a:pt x="361296" y="26693"/>
                  </a:lnTo>
                  <a:lnTo>
                    <a:pt x="400770" y="37789"/>
                  </a:lnTo>
                  <a:lnTo>
                    <a:pt x="437135" y="50704"/>
                  </a:lnTo>
                  <a:lnTo>
                    <a:pt x="500437" y="81814"/>
                  </a:lnTo>
                  <a:lnTo>
                    <a:pt x="551006" y="119676"/>
                  </a:lnTo>
                  <a:lnTo>
                    <a:pt x="588643" y="163941"/>
                  </a:lnTo>
                  <a:lnTo>
                    <a:pt x="613151" y="214264"/>
                  </a:lnTo>
                  <a:lnTo>
                    <a:pt x="624331" y="270297"/>
                  </a:lnTo>
                  <a:lnTo>
                    <a:pt x="624861" y="300346"/>
                  </a:lnTo>
                  <a:lnTo>
                    <a:pt x="621985" y="331693"/>
                  </a:lnTo>
                  <a:lnTo>
                    <a:pt x="605917" y="398105"/>
                  </a:lnTo>
                  <a:lnTo>
                    <a:pt x="575927" y="469185"/>
                  </a:lnTo>
                  <a:lnTo>
                    <a:pt x="555650" y="506367"/>
                  </a:lnTo>
                  <a:lnTo>
                    <a:pt x="531818" y="544586"/>
                  </a:lnTo>
                  <a:lnTo>
                    <a:pt x="504407" y="583799"/>
                  </a:lnTo>
                  <a:lnTo>
                    <a:pt x="473392" y="623962"/>
                  </a:lnTo>
                  <a:lnTo>
                    <a:pt x="438749" y="665032"/>
                  </a:lnTo>
                  <a:lnTo>
                    <a:pt x="400452" y="706965"/>
                  </a:lnTo>
                </a:path>
              </a:pathLst>
            </a:custGeom>
            <a:ln w="17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3375" y="4646064"/>
              <a:ext cx="129604" cy="12978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78420" y="4006994"/>
              <a:ext cx="657860" cy="1429385"/>
            </a:xfrm>
            <a:custGeom>
              <a:avLst/>
              <a:gdLst/>
              <a:ahLst/>
              <a:cxnLst/>
              <a:rect l="l" t="t" r="r" b="b"/>
              <a:pathLst>
                <a:path w="657860" h="1429385">
                  <a:moveTo>
                    <a:pt x="0" y="0"/>
                  </a:moveTo>
                  <a:lnTo>
                    <a:pt x="49092" y="19495"/>
                  </a:lnTo>
                  <a:lnTo>
                    <a:pt x="96368" y="40261"/>
                  </a:lnTo>
                  <a:lnTo>
                    <a:pt x="141817" y="62260"/>
                  </a:lnTo>
                  <a:lnTo>
                    <a:pt x="185428" y="85453"/>
                  </a:lnTo>
                  <a:lnTo>
                    <a:pt x="227189" y="109801"/>
                  </a:lnTo>
                  <a:lnTo>
                    <a:pt x="267091" y="135265"/>
                  </a:lnTo>
                  <a:lnTo>
                    <a:pt x="305121" y="161807"/>
                  </a:lnTo>
                  <a:lnTo>
                    <a:pt x="341269" y="189388"/>
                  </a:lnTo>
                  <a:lnTo>
                    <a:pt x="375524" y="217970"/>
                  </a:lnTo>
                  <a:lnTo>
                    <a:pt x="407875" y="247512"/>
                  </a:lnTo>
                  <a:lnTo>
                    <a:pt x="438311" y="277978"/>
                  </a:lnTo>
                  <a:lnTo>
                    <a:pt x="466820" y="309327"/>
                  </a:lnTo>
                  <a:lnTo>
                    <a:pt x="493392" y="341522"/>
                  </a:lnTo>
                  <a:lnTo>
                    <a:pt x="518016" y="374523"/>
                  </a:lnTo>
                  <a:lnTo>
                    <a:pt x="540680" y="408292"/>
                  </a:lnTo>
                  <a:lnTo>
                    <a:pt x="561375" y="442791"/>
                  </a:lnTo>
                  <a:lnTo>
                    <a:pt x="580088" y="477980"/>
                  </a:lnTo>
                  <a:lnTo>
                    <a:pt x="596808" y="513820"/>
                  </a:lnTo>
                  <a:lnTo>
                    <a:pt x="611526" y="550274"/>
                  </a:lnTo>
                  <a:lnTo>
                    <a:pt x="624229" y="587301"/>
                  </a:lnTo>
                  <a:lnTo>
                    <a:pt x="634906" y="624865"/>
                  </a:lnTo>
                  <a:lnTo>
                    <a:pt x="643548" y="662925"/>
                  </a:lnTo>
                  <a:lnTo>
                    <a:pt x="650142" y="701443"/>
                  </a:lnTo>
                  <a:lnTo>
                    <a:pt x="654677" y="740381"/>
                  </a:lnTo>
                  <a:lnTo>
                    <a:pt x="657144" y="779699"/>
                  </a:lnTo>
                  <a:lnTo>
                    <a:pt x="657529" y="819359"/>
                  </a:lnTo>
                  <a:lnTo>
                    <a:pt x="655824" y="859322"/>
                  </a:lnTo>
                  <a:lnTo>
                    <a:pt x="652016" y="899550"/>
                  </a:lnTo>
                  <a:lnTo>
                    <a:pt x="646095" y="940004"/>
                  </a:lnTo>
                  <a:lnTo>
                    <a:pt x="638049" y="980644"/>
                  </a:lnTo>
                  <a:lnTo>
                    <a:pt x="627868" y="1021433"/>
                  </a:lnTo>
                  <a:lnTo>
                    <a:pt x="615540" y="1062332"/>
                  </a:lnTo>
                  <a:lnTo>
                    <a:pt x="601055" y="1103301"/>
                  </a:lnTo>
                  <a:lnTo>
                    <a:pt x="584402" y="1144303"/>
                  </a:lnTo>
                  <a:lnTo>
                    <a:pt x="565569" y="1185298"/>
                  </a:lnTo>
                  <a:lnTo>
                    <a:pt x="544545" y="1226247"/>
                  </a:lnTo>
                  <a:lnTo>
                    <a:pt x="521320" y="1267113"/>
                  </a:lnTo>
                  <a:lnTo>
                    <a:pt x="495883" y="1307856"/>
                  </a:lnTo>
                  <a:lnTo>
                    <a:pt x="468222" y="1348437"/>
                  </a:lnTo>
                  <a:lnTo>
                    <a:pt x="438326" y="1388819"/>
                  </a:lnTo>
                  <a:lnTo>
                    <a:pt x="406185" y="1428961"/>
                  </a:lnTo>
                </a:path>
              </a:pathLst>
            </a:custGeom>
            <a:ln w="173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3104" y="5373071"/>
              <a:ext cx="126998" cy="13214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350637" y="2692007"/>
            <a:ext cx="6153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15" dirty="0">
                <a:latin typeface="Segoe UI"/>
                <a:cs typeface="Segoe UI"/>
              </a:rPr>
              <a:t>W</a:t>
            </a:r>
            <a:r>
              <a:rPr sz="1650" spc="-5" dirty="0">
                <a:latin typeface="Segoe UI"/>
                <a:cs typeface="Segoe UI"/>
              </a:rPr>
              <a:t>r</a:t>
            </a:r>
            <a:r>
              <a:rPr sz="1650" spc="-75" dirty="0">
                <a:latin typeface="Segoe UI"/>
                <a:cs typeface="Segoe UI"/>
              </a:rPr>
              <a:t>i</a:t>
            </a:r>
            <a:r>
              <a:rPr sz="1650" spc="10" dirty="0">
                <a:latin typeface="Segoe UI"/>
                <a:cs typeface="Segoe UI"/>
              </a:rPr>
              <a:t>t</a:t>
            </a:r>
            <a:r>
              <a:rPr sz="1650" spc="35" dirty="0">
                <a:latin typeface="Segoe UI"/>
                <a:cs typeface="Segoe UI"/>
              </a:rPr>
              <a:t>e</a:t>
            </a:r>
            <a:r>
              <a:rPr sz="1650" spc="-5" dirty="0">
                <a:latin typeface="Segoe UI"/>
                <a:cs typeface="Segoe UI"/>
              </a:rPr>
              <a:t>s</a:t>
            </a:r>
            <a:endParaRPr sz="165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4559" y="2813707"/>
            <a:ext cx="132715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spc="-5" dirty="0">
                <a:latin typeface="Segoe UI"/>
                <a:cs typeface="Segoe UI"/>
              </a:rPr>
              <a:t>Asynchronous</a:t>
            </a:r>
            <a:endParaRPr sz="1650">
              <a:latin typeface="Segoe UI"/>
              <a:cs typeface="Segoe UI"/>
            </a:endParaRPr>
          </a:p>
          <a:p>
            <a:pPr marL="151130">
              <a:lnSpc>
                <a:spcPts val="1980"/>
              </a:lnSpc>
            </a:pPr>
            <a:r>
              <a:rPr sz="1650" spc="-5" dirty="0">
                <a:latin typeface="Segoe UI"/>
                <a:cs typeface="Segoe UI"/>
              </a:rPr>
              <a:t>Replication</a:t>
            </a:r>
            <a:endParaRPr sz="1650">
              <a:latin typeface="Segoe UI"/>
              <a:cs typeface="Segoe U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9495" y="1845564"/>
            <a:ext cx="3672840" cy="584200"/>
          </a:xfrm>
          <a:custGeom>
            <a:avLst/>
            <a:gdLst/>
            <a:ahLst/>
            <a:cxnLst/>
            <a:rect l="l" t="t" r="r" b="b"/>
            <a:pathLst>
              <a:path w="3672840" h="584200">
                <a:moveTo>
                  <a:pt x="3672840" y="0"/>
                </a:moveTo>
                <a:lnTo>
                  <a:pt x="0" y="0"/>
                </a:lnTo>
                <a:lnTo>
                  <a:pt x="0" y="583691"/>
                </a:lnTo>
                <a:lnTo>
                  <a:pt x="3672840" y="583691"/>
                </a:lnTo>
                <a:lnTo>
                  <a:pt x="36728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18540" y="1867661"/>
            <a:ext cx="29178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95"/>
              </a:spcBef>
              <a:buFont typeface="Consolas"/>
              <a:buChar char="&gt;"/>
              <a:tabLst>
                <a:tab pos="235585" algn="l"/>
              </a:tabLst>
            </a:pPr>
            <a:r>
              <a:rPr sz="1600" b="1" spc="-10" dirty="0">
                <a:latin typeface="Consolas"/>
                <a:cs typeface="Consolas"/>
              </a:rPr>
              <a:t>SLAVEOF</a:t>
            </a:r>
            <a:r>
              <a:rPr sz="1600" b="1" spc="-4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192.168.1.1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6379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onsolas"/>
                <a:cs typeface="Consolas"/>
              </a:rPr>
              <a:t>&lt;</a:t>
            </a:r>
            <a:r>
              <a:rPr sz="1600" spc="-6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+OK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718047" y="2270760"/>
            <a:ext cx="1884045" cy="300355"/>
            <a:chOff x="5718047" y="2270760"/>
            <a:chExt cx="1884045" cy="300355"/>
          </a:xfrm>
        </p:grpSpPr>
        <p:sp>
          <p:nvSpPr>
            <p:cNvPr id="42" name="object 42"/>
            <p:cNvSpPr/>
            <p:nvPr/>
          </p:nvSpPr>
          <p:spPr>
            <a:xfrm>
              <a:off x="5724143" y="2276856"/>
              <a:ext cx="1871980" cy="288290"/>
            </a:xfrm>
            <a:custGeom>
              <a:avLst/>
              <a:gdLst/>
              <a:ahLst/>
              <a:cxnLst/>
              <a:rect l="l" t="t" r="r" b="b"/>
              <a:pathLst>
                <a:path w="1871979" h="288289">
                  <a:moveTo>
                    <a:pt x="18714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1871472" y="288036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18047" y="2270760"/>
              <a:ext cx="1884045" cy="300355"/>
            </a:xfrm>
            <a:custGeom>
              <a:avLst/>
              <a:gdLst/>
              <a:ahLst/>
              <a:cxnLst/>
              <a:rect l="l" t="t" r="r" b="b"/>
              <a:pathLst>
                <a:path w="1884045" h="300355">
                  <a:moveTo>
                    <a:pt x="1880870" y="0"/>
                  </a:moveTo>
                  <a:lnTo>
                    <a:pt x="2666" y="0"/>
                  </a:lnTo>
                  <a:lnTo>
                    <a:pt x="0" y="2666"/>
                  </a:lnTo>
                  <a:lnTo>
                    <a:pt x="0" y="297561"/>
                  </a:lnTo>
                  <a:lnTo>
                    <a:pt x="2666" y="300227"/>
                  </a:lnTo>
                  <a:lnTo>
                    <a:pt x="1880870" y="300227"/>
                  </a:lnTo>
                  <a:lnTo>
                    <a:pt x="1883663" y="297561"/>
                  </a:lnTo>
                  <a:lnTo>
                    <a:pt x="1883663" y="292862"/>
                  </a:lnTo>
                  <a:lnTo>
                    <a:pt x="7365" y="292862"/>
                  </a:lnTo>
                  <a:lnTo>
                    <a:pt x="7365" y="7365"/>
                  </a:lnTo>
                  <a:lnTo>
                    <a:pt x="1883663" y="7365"/>
                  </a:lnTo>
                  <a:lnTo>
                    <a:pt x="1883663" y="2666"/>
                  </a:lnTo>
                  <a:lnTo>
                    <a:pt x="1880870" y="0"/>
                  </a:lnTo>
                  <a:close/>
                </a:path>
                <a:path w="1884045" h="300355">
                  <a:moveTo>
                    <a:pt x="1883663" y="7365"/>
                  </a:moveTo>
                  <a:lnTo>
                    <a:pt x="1876298" y="7365"/>
                  </a:lnTo>
                  <a:lnTo>
                    <a:pt x="1876298" y="292862"/>
                  </a:lnTo>
                  <a:lnTo>
                    <a:pt x="1883663" y="292862"/>
                  </a:lnTo>
                  <a:lnTo>
                    <a:pt x="1883663" y="7365"/>
                  </a:lnTo>
                  <a:close/>
                </a:path>
                <a:path w="1884045" h="300355">
                  <a:moveTo>
                    <a:pt x="1873884" y="9778"/>
                  </a:moveTo>
                  <a:lnTo>
                    <a:pt x="9778" y="9778"/>
                  </a:lnTo>
                  <a:lnTo>
                    <a:pt x="9778" y="290449"/>
                  </a:lnTo>
                  <a:lnTo>
                    <a:pt x="1873884" y="290449"/>
                  </a:lnTo>
                  <a:lnTo>
                    <a:pt x="1873884" y="288036"/>
                  </a:lnTo>
                  <a:lnTo>
                    <a:pt x="12191" y="288036"/>
                  </a:lnTo>
                  <a:lnTo>
                    <a:pt x="12191" y="12191"/>
                  </a:lnTo>
                  <a:lnTo>
                    <a:pt x="1873884" y="12191"/>
                  </a:lnTo>
                  <a:lnTo>
                    <a:pt x="1873884" y="9778"/>
                  </a:lnTo>
                  <a:close/>
                </a:path>
                <a:path w="1884045" h="300355">
                  <a:moveTo>
                    <a:pt x="1873884" y="12191"/>
                  </a:moveTo>
                  <a:lnTo>
                    <a:pt x="1871472" y="12191"/>
                  </a:lnTo>
                  <a:lnTo>
                    <a:pt x="1871472" y="288036"/>
                  </a:lnTo>
                  <a:lnTo>
                    <a:pt x="1873884" y="288036"/>
                  </a:lnTo>
                  <a:lnTo>
                    <a:pt x="1873884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866638" y="2256535"/>
            <a:ext cx="1588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Backlog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63923" y="1917191"/>
            <a:ext cx="3625850" cy="2882900"/>
          </a:xfrm>
          <a:custGeom>
            <a:avLst/>
            <a:gdLst/>
            <a:ahLst/>
            <a:cxnLst/>
            <a:rect l="l" t="t" r="r" b="b"/>
            <a:pathLst>
              <a:path w="3625850" h="2882900">
                <a:moveTo>
                  <a:pt x="29591" y="962152"/>
                </a:moveTo>
                <a:lnTo>
                  <a:pt x="17780" y="957326"/>
                </a:lnTo>
                <a:lnTo>
                  <a:pt x="16129" y="961390"/>
                </a:lnTo>
                <a:lnTo>
                  <a:pt x="0" y="1005205"/>
                </a:lnTo>
                <a:lnTo>
                  <a:pt x="11938" y="1009523"/>
                </a:lnTo>
                <a:lnTo>
                  <a:pt x="28067" y="965835"/>
                </a:lnTo>
                <a:lnTo>
                  <a:pt x="29591" y="962152"/>
                </a:lnTo>
                <a:close/>
              </a:path>
              <a:path w="3625850" h="2882900">
                <a:moveTo>
                  <a:pt x="67818" y="883412"/>
                </a:moveTo>
                <a:lnTo>
                  <a:pt x="57277" y="876427"/>
                </a:lnTo>
                <a:lnTo>
                  <a:pt x="44958" y="897636"/>
                </a:lnTo>
                <a:lnTo>
                  <a:pt x="34417" y="918718"/>
                </a:lnTo>
                <a:lnTo>
                  <a:pt x="32766" y="922147"/>
                </a:lnTo>
                <a:lnTo>
                  <a:pt x="44450" y="927354"/>
                </a:lnTo>
                <a:lnTo>
                  <a:pt x="45974" y="923798"/>
                </a:lnTo>
                <a:lnTo>
                  <a:pt x="56261" y="903351"/>
                </a:lnTo>
                <a:lnTo>
                  <a:pt x="67818" y="883412"/>
                </a:lnTo>
                <a:close/>
              </a:path>
              <a:path w="3625850" h="2882900">
                <a:moveTo>
                  <a:pt x="122174" y="815213"/>
                </a:moveTo>
                <a:lnTo>
                  <a:pt x="113411" y="805942"/>
                </a:lnTo>
                <a:lnTo>
                  <a:pt x="111760" y="807593"/>
                </a:lnTo>
                <a:lnTo>
                  <a:pt x="102489" y="817245"/>
                </a:lnTo>
                <a:lnTo>
                  <a:pt x="85344" y="836803"/>
                </a:lnTo>
                <a:lnTo>
                  <a:pt x="79248" y="844804"/>
                </a:lnTo>
                <a:lnTo>
                  <a:pt x="89281" y="852551"/>
                </a:lnTo>
                <a:lnTo>
                  <a:pt x="95377" y="844550"/>
                </a:lnTo>
                <a:lnTo>
                  <a:pt x="112014" y="825627"/>
                </a:lnTo>
                <a:lnTo>
                  <a:pt x="120904" y="816483"/>
                </a:lnTo>
                <a:lnTo>
                  <a:pt x="122174" y="815213"/>
                </a:lnTo>
                <a:close/>
              </a:path>
              <a:path w="3625850" h="2882900">
                <a:moveTo>
                  <a:pt x="191135" y="761365"/>
                </a:moveTo>
                <a:lnTo>
                  <a:pt x="184404" y="750570"/>
                </a:lnTo>
                <a:lnTo>
                  <a:pt x="181483" y="752475"/>
                </a:lnTo>
                <a:lnTo>
                  <a:pt x="168148" y="761365"/>
                </a:lnTo>
                <a:lnTo>
                  <a:pt x="155575" y="770255"/>
                </a:lnTo>
                <a:lnTo>
                  <a:pt x="143637" y="779526"/>
                </a:lnTo>
                <a:lnTo>
                  <a:pt x="142367" y="780542"/>
                </a:lnTo>
                <a:lnTo>
                  <a:pt x="150495" y="790321"/>
                </a:lnTo>
                <a:lnTo>
                  <a:pt x="151765" y="789305"/>
                </a:lnTo>
                <a:lnTo>
                  <a:pt x="163322" y="780415"/>
                </a:lnTo>
                <a:lnTo>
                  <a:pt x="175514" y="771652"/>
                </a:lnTo>
                <a:lnTo>
                  <a:pt x="188595" y="763016"/>
                </a:lnTo>
                <a:lnTo>
                  <a:pt x="191135" y="761365"/>
                </a:lnTo>
                <a:close/>
              </a:path>
              <a:path w="3625850" h="2882900">
                <a:moveTo>
                  <a:pt x="268732" y="719963"/>
                </a:moveTo>
                <a:lnTo>
                  <a:pt x="263525" y="708279"/>
                </a:lnTo>
                <a:lnTo>
                  <a:pt x="242697" y="718185"/>
                </a:lnTo>
                <a:lnTo>
                  <a:pt x="226060" y="726440"/>
                </a:lnTo>
                <a:lnTo>
                  <a:pt x="217551" y="731139"/>
                </a:lnTo>
                <a:lnTo>
                  <a:pt x="223647" y="742315"/>
                </a:lnTo>
                <a:lnTo>
                  <a:pt x="232156" y="737616"/>
                </a:lnTo>
                <a:lnTo>
                  <a:pt x="248412" y="729488"/>
                </a:lnTo>
                <a:lnTo>
                  <a:pt x="265430" y="721360"/>
                </a:lnTo>
                <a:lnTo>
                  <a:pt x="268732" y="719963"/>
                </a:lnTo>
                <a:close/>
              </a:path>
              <a:path w="3625850" h="2882900">
                <a:moveTo>
                  <a:pt x="350901" y="688086"/>
                </a:moveTo>
                <a:lnTo>
                  <a:pt x="346964" y="676021"/>
                </a:lnTo>
                <a:lnTo>
                  <a:pt x="341122" y="677926"/>
                </a:lnTo>
                <a:lnTo>
                  <a:pt x="318389" y="685800"/>
                </a:lnTo>
                <a:lnTo>
                  <a:pt x="298831" y="693293"/>
                </a:lnTo>
                <a:lnTo>
                  <a:pt x="303403" y="705104"/>
                </a:lnTo>
                <a:lnTo>
                  <a:pt x="322961" y="697611"/>
                </a:lnTo>
                <a:lnTo>
                  <a:pt x="345313" y="689864"/>
                </a:lnTo>
                <a:lnTo>
                  <a:pt x="350901" y="688086"/>
                </a:lnTo>
                <a:close/>
              </a:path>
              <a:path w="3625850" h="2882900">
                <a:moveTo>
                  <a:pt x="435864" y="662813"/>
                </a:moveTo>
                <a:lnTo>
                  <a:pt x="432562" y="650494"/>
                </a:lnTo>
                <a:lnTo>
                  <a:pt x="419354" y="654050"/>
                </a:lnTo>
                <a:lnTo>
                  <a:pt x="383413" y="664464"/>
                </a:lnTo>
                <a:lnTo>
                  <a:pt x="387096" y="676656"/>
                </a:lnTo>
                <a:lnTo>
                  <a:pt x="395351" y="674116"/>
                </a:lnTo>
                <a:lnTo>
                  <a:pt x="422783" y="666242"/>
                </a:lnTo>
                <a:lnTo>
                  <a:pt x="435864" y="662813"/>
                </a:lnTo>
                <a:close/>
              </a:path>
              <a:path w="3625850" h="2882900">
                <a:moveTo>
                  <a:pt x="521843" y="641096"/>
                </a:moveTo>
                <a:lnTo>
                  <a:pt x="518922" y="628650"/>
                </a:lnTo>
                <a:lnTo>
                  <a:pt x="469392" y="640842"/>
                </a:lnTo>
                <a:lnTo>
                  <a:pt x="472567" y="653161"/>
                </a:lnTo>
                <a:lnTo>
                  <a:pt x="481838" y="650748"/>
                </a:lnTo>
                <a:lnTo>
                  <a:pt x="513080" y="643128"/>
                </a:lnTo>
                <a:lnTo>
                  <a:pt x="521843" y="641096"/>
                </a:lnTo>
                <a:close/>
              </a:path>
              <a:path w="3625850" h="2882900">
                <a:moveTo>
                  <a:pt x="608330" y="621284"/>
                </a:moveTo>
                <a:lnTo>
                  <a:pt x="605663" y="608965"/>
                </a:lnTo>
                <a:lnTo>
                  <a:pt x="556006" y="620014"/>
                </a:lnTo>
                <a:lnTo>
                  <a:pt x="558927" y="632333"/>
                </a:lnTo>
                <a:lnTo>
                  <a:pt x="608330" y="621284"/>
                </a:lnTo>
                <a:close/>
              </a:path>
              <a:path w="3625850" h="2882900">
                <a:moveTo>
                  <a:pt x="695325" y="603250"/>
                </a:moveTo>
                <a:lnTo>
                  <a:pt x="692785" y="590804"/>
                </a:lnTo>
                <a:lnTo>
                  <a:pt x="643001" y="600964"/>
                </a:lnTo>
                <a:lnTo>
                  <a:pt x="645668" y="613410"/>
                </a:lnTo>
                <a:lnTo>
                  <a:pt x="695325" y="603250"/>
                </a:lnTo>
                <a:close/>
              </a:path>
              <a:path w="3625850" h="2882900">
                <a:moveTo>
                  <a:pt x="782574" y="586359"/>
                </a:moveTo>
                <a:lnTo>
                  <a:pt x="780161" y="573913"/>
                </a:lnTo>
                <a:lnTo>
                  <a:pt x="730250" y="583438"/>
                </a:lnTo>
                <a:lnTo>
                  <a:pt x="732663" y="595884"/>
                </a:lnTo>
                <a:lnTo>
                  <a:pt x="782574" y="586359"/>
                </a:lnTo>
                <a:close/>
              </a:path>
              <a:path w="3625850" h="2882900">
                <a:moveTo>
                  <a:pt x="869950" y="570484"/>
                </a:moveTo>
                <a:lnTo>
                  <a:pt x="867664" y="557911"/>
                </a:lnTo>
                <a:lnTo>
                  <a:pt x="817626" y="567055"/>
                </a:lnTo>
                <a:lnTo>
                  <a:pt x="819912" y="579501"/>
                </a:lnTo>
                <a:lnTo>
                  <a:pt x="859282" y="572262"/>
                </a:lnTo>
                <a:lnTo>
                  <a:pt x="869950" y="570484"/>
                </a:lnTo>
                <a:close/>
              </a:path>
              <a:path w="3625850" h="2882900">
                <a:moveTo>
                  <a:pt x="957453" y="555498"/>
                </a:moveTo>
                <a:lnTo>
                  <a:pt x="955421" y="542925"/>
                </a:lnTo>
                <a:lnTo>
                  <a:pt x="905256" y="551434"/>
                </a:lnTo>
                <a:lnTo>
                  <a:pt x="907415" y="563880"/>
                </a:lnTo>
                <a:lnTo>
                  <a:pt x="957453" y="555498"/>
                </a:lnTo>
                <a:close/>
              </a:path>
              <a:path w="3625850" h="2882900">
                <a:moveTo>
                  <a:pt x="1045210" y="541274"/>
                </a:moveTo>
                <a:lnTo>
                  <a:pt x="1043178" y="528701"/>
                </a:lnTo>
                <a:lnTo>
                  <a:pt x="994283" y="536575"/>
                </a:lnTo>
                <a:lnTo>
                  <a:pt x="993013" y="536829"/>
                </a:lnTo>
                <a:lnTo>
                  <a:pt x="995045" y="549275"/>
                </a:lnTo>
                <a:lnTo>
                  <a:pt x="996315" y="549148"/>
                </a:lnTo>
                <a:lnTo>
                  <a:pt x="1045210" y="541274"/>
                </a:lnTo>
                <a:close/>
              </a:path>
              <a:path w="3625850" h="2882900">
                <a:moveTo>
                  <a:pt x="1091565" y="2848102"/>
                </a:moveTo>
                <a:lnTo>
                  <a:pt x="1090676" y="2835402"/>
                </a:lnTo>
                <a:lnTo>
                  <a:pt x="1049286" y="2838310"/>
                </a:lnTo>
                <a:lnTo>
                  <a:pt x="1047115" y="2806573"/>
                </a:lnTo>
                <a:lnTo>
                  <a:pt x="973709" y="2849880"/>
                </a:lnTo>
                <a:lnTo>
                  <a:pt x="1052322" y="2882646"/>
                </a:lnTo>
                <a:lnTo>
                  <a:pt x="1050188" y="2851658"/>
                </a:lnTo>
                <a:lnTo>
                  <a:pt x="1050150" y="2851010"/>
                </a:lnTo>
                <a:lnTo>
                  <a:pt x="1091565" y="2848102"/>
                </a:lnTo>
                <a:close/>
              </a:path>
              <a:path w="3625850" h="2882900">
                <a:moveTo>
                  <a:pt x="1132967" y="527939"/>
                </a:moveTo>
                <a:lnTo>
                  <a:pt x="1131189" y="515366"/>
                </a:lnTo>
                <a:lnTo>
                  <a:pt x="1080897" y="522859"/>
                </a:lnTo>
                <a:lnTo>
                  <a:pt x="1082802" y="535432"/>
                </a:lnTo>
                <a:lnTo>
                  <a:pt x="1132967" y="527939"/>
                </a:lnTo>
                <a:close/>
              </a:path>
              <a:path w="3625850" h="2882900">
                <a:moveTo>
                  <a:pt x="1180338" y="2840863"/>
                </a:moveTo>
                <a:lnTo>
                  <a:pt x="1179195" y="2828163"/>
                </a:lnTo>
                <a:lnTo>
                  <a:pt x="1128649" y="2832354"/>
                </a:lnTo>
                <a:lnTo>
                  <a:pt x="1129665" y="2845054"/>
                </a:lnTo>
                <a:lnTo>
                  <a:pt x="1180338" y="2840863"/>
                </a:lnTo>
                <a:close/>
              </a:path>
              <a:path w="3625850" h="2882900">
                <a:moveTo>
                  <a:pt x="1260221" y="504444"/>
                </a:moveTo>
                <a:lnTo>
                  <a:pt x="1179703" y="476504"/>
                </a:lnTo>
                <a:lnTo>
                  <a:pt x="1183817" y="507987"/>
                </a:lnTo>
                <a:lnTo>
                  <a:pt x="1171956" y="509524"/>
                </a:lnTo>
                <a:lnTo>
                  <a:pt x="1168908" y="510032"/>
                </a:lnTo>
                <a:lnTo>
                  <a:pt x="1170686" y="522605"/>
                </a:lnTo>
                <a:lnTo>
                  <a:pt x="1173734" y="522224"/>
                </a:lnTo>
                <a:lnTo>
                  <a:pt x="1185481" y="520636"/>
                </a:lnTo>
                <a:lnTo>
                  <a:pt x="1189609" y="552069"/>
                </a:lnTo>
                <a:lnTo>
                  <a:pt x="1257388" y="506349"/>
                </a:lnTo>
                <a:lnTo>
                  <a:pt x="1260221" y="504444"/>
                </a:lnTo>
                <a:close/>
              </a:path>
              <a:path w="3625850" h="2882900">
                <a:moveTo>
                  <a:pt x="1268857" y="2832862"/>
                </a:moveTo>
                <a:lnTo>
                  <a:pt x="1267714" y="2820162"/>
                </a:lnTo>
                <a:lnTo>
                  <a:pt x="1217168" y="2824988"/>
                </a:lnTo>
                <a:lnTo>
                  <a:pt x="1218311" y="2837688"/>
                </a:lnTo>
                <a:lnTo>
                  <a:pt x="1268857" y="2832862"/>
                </a:lnTo>
                <a:close/>
              </a:path>
              <a:path w="3625850" h="2882900">
                <a:moveTo>
                  <a:pt x="1357503" y="2824099"/>
                </a:moveTo>
                <a:lnTo>
                  <a:pt x="1356106" y="2811399"/>
                </a:lnTo>
                <a:lnTo>
                  <a:pt x="1329563" y="2814320"/>
                </a:lnTo>
                <a:lnTo>
                  <a:pt x="1305687" y="2816606"/>
                </a:lnTo>
                <a:lnTo>
                  <a:pt x="1306830" y="2829306"/>
                </a:lnTo>
                <a:lnTo>
                  <a:pt x="1357503" y="2824099"/>
                </a:lnTo>
                <a:close/>
              </a:path>
              <a:path w="3625850" h="2882900">
                <a:moveTo>
                  <a:pt x="1445895" y="2814320"/>
                </a:moveTo>
                <a:lnTo>
                  <a:pt x="1444371" y="2801620"/>
                </a:lnTo>
                <a:lnTo>
                  <a:pt x="1440561" y="2802128"/>
                </a:lnTo>
                <a:lnTo>
                  <a:pt x="1393952" y="2807208"/>
                </a:lnTo>
                <a:lnTo>
                  <a:pt x="1395349" y="2819908"/>
                </a:lnTo>
                <a:lnTo>
                  <a:pt x="1445895" y="2814320"/>
                </a:lnTo>
                <a:close/>
              </a:path>
              <a:path w="3625850" h="2882900">
                <a:moveTo>
                  <a:pt x="1534160" y="2803398"/>
                </a:moveTo>
                <a:lnTo>
                  <a:pt x="1532636" y="2790825"/>
                </a:lnTo>
                <a:lnTo>
                  <a:pt x="1482217" y="2797048"/>
                </a:lnTo>
                <a:lnTo>
                  <a:pt x="1483741" y="2809621"/>
                </a:lnTo>
                <a:lnTo>
                  <a:pt x="1534160" y="2803398"/>
                </a:lnTo>
                <a:close/>
              </a:path>
              <a:path w="3625850" h="2882900">
                <a:moveTo>
                  <a:pt x="1599946" y="271399"/>
                </a:moveTo>
                <a:lnTo>
                  <a:pt x="1598930" y="267589"/>
                </a:lnTo>
                <a:lnTo>
                  <a:pt x="1592834" y="264033"/>
                </a:lnTo>
                <a:lnTo>
                  <a:pt x="1589024" y="265049"/>
                </a:lnTo>
                <a:lnTo>
                  <a:pt x="1554607" y="324053"/>
                </a:lnTo>
                <a:lnTo>
                  <a:pt x="1554607" y="0"/>
                </a:lnTo>
                <a:lnTo>
                  <a:pt x="1541907" y="0"/>
                </a:lnTo>
                <a:lnTo>
                  <a:pt x="1541907" y="324053"/>
                </a:lnTo>
                <a:lnTo>
                  <a:pt x="1507490" y="265049"/>
                </a:lnTo>
                <a:lnTo>
                  <a:pt x="1503680" y="264033"/>
                </a:lnTo>
                <a:lnTo>
                  <a:pt x="1497584" y="267589"/>
                </a:lnTo>
                <a:lnTo>
                  <a:pt x="1496568" y="271399"/>
                </a:lnTo>
                <a:lnTo>
                  <a:pt x="1548257" y="360045"/>
                </a:lnTo>
                <a:lnTo>
                  <a:pt x="1555584" y="347472"/>
                </a:lnTo>
                <a:lnTo>
                  <a:pt x="1599946" y="271399"/>
                </a:lnTo>
                <a:close/>
              </a:path>
              <a:path w="3625850" h="2882900">
                <a:moveTo>
                  <a:pt x="1622298" y="2791460"/>
                </a:moveTo>
                <a:lnTo>
                  <a:pt x="1620520" y="2778887"/>
                </a:lnTo>
                <a:lnTo>
                  <a:pt x="1570228" y="2785872"/>
                </a:lnTo>
                <a:lnTo>
                  <a:pt x="1572006" y="2798445"/>
                </a:lnTo>
                <a:lnTo>
                  <a:pt x="1622298" y="2791460"/>
                </a:lnTo>
                <a:close/>
              </a:path>
              <a:path w="3625850" h="2882900">
                <a:moveTo>
                  <a:pt x="1710309" y="2778379"/>
                </a:moveTo>
                <a:lnTo>
                  <a:pt x="1708404" y="2765806"/>
                </a:lnTo>
                <a:lnTo>
                  <a:pt x="1658239" y="2773553"/>
                </a:lnTo>
                <a:lnTo>
                  <a:pt x="1660144" y="2786126"/>
                </a:lnTo>
                <a:lnTo>
                  <a:pt x="1710309" y="2778379"/>
                </a:lnTo>
                <a:close/>
              </a:path>
              <a:path w="3625850" h="2882900">
                <a:moveTo>
                  <a:pt x="1798193" y="2764155"/>
                </a:moveTo>
                <a:lnTo>
                  <a:pt x="1796034" y="2751582"/>
                </a:lnTo>
                <a:lnTo>
                  <a:pt x="1746123" y="2760091"/>
                </a:lnTo>
                <a:lnTo>
                  <a:pt x="1748028" y="2772537"/>
                </a:lnTo>
                <a:lnTo>
                  <a:pt x="1754124" y="2771648"/>
                </a:lnTo>
                <a:lnTo>
                  <a:pt x="1798193" y="2764155"/>
                </a:lnTo>
                <a:close/>
              </a:path>
              <a:path w="3625850" h="2882900">
                <a:moveTo>
                  <a:pt x="1885823" y="2748661"/>
                </a:moveTo>
                <a:lnTo>
                  <a:pt x="1883537" y="2736215"/>
                </a:lnTo>
                <a:lnTo>
                  <a:pt x="1848612" y="2742692"/>
                </a:lnTo>
                <a:lnTo>
                  <a:pt x="1833626" y="2745232"/>
                </a:lnTo>
                <a:lnTo>
                  <a:pt x="1835785" y="2757805"/>
                </a:lnTo>
                <a:lnTo>
                  <a:pt x="1851025" y="2755138"/>
                </a:lnTo>
                <a:lnTo>
                  <a:pt x="1885823" y="2748661"/>
                </a:lnTo>
                <a:close/>
              </a:path>
              <a:path w="3625850" h="2882900">
                <a:moveTo>
                  <a:pt x="1973199" y="2731897"/>
                </a:moveTo>
                <a:lnTo>
                  <a:pt x="1970659" y="2719451"/>
                </a:lnTo>
                <a:lnTo>
                  <a:pt x="1941957" y="2725293"/>
                </a:lnTo>
                <a:lnTo>
                  <a:pt x="1921002" y="2729230"/>
                </a:lnTo>
                <a:lnTo>
                  <a:pt x="1923288" y="2741676"/>
                </a:lnTo>
                <a:lnTo>
                  <a:pt x="1944370" y="2737739"/>
                </a:lnTo>
                <a:lnTo>
                  <a:pt x="1973199" y="2731897"/>
                </a:lnTo>
                <a:close/>
              </a:path>
              <a:path w="3625850" h="2882900">
                <a:moveTo>
                  <a:pt x="2031238" y="271399"/>
                </a:moveTo>
                <a:lnTo>
                  <a:pt x="2030222" y="267589"/>
                </a:lnTo>
                <a:lnTo>
                  <a:pt x="2024126" y="264033"/>
                </a:lnTo>
                <a:lnTo>
                  <a:pt x="2020316" y="265049"/>
                </a:lnTo>
                <a:lnTo>
                  <a:pt x="1985899" y="324053"/>
                </a:lnTo>
                <a:lnTo>
                  <a:pt x="1985899" y="0"/>
                </a:lnTo>
                <a:lnTo>
                  <a:pt x="1973199" y="0"/>
                </a:lnTo>
                <a:lnTo>
                  <a:pt x="1973199" y="324053"/>
                </a:lnTo>
                <a:lnTo>
                  <a:pt x="1938782" y="265049"/>
                </a:lnTo>
                <a:lnTo>
                  <a:pt x="1934972" y="264033"/>
                </a:lnTo>
                <a:lnTo>
                  <a:pt x="1928876" y="267589"/>
                </a:lnTo>
                <a:lnTo>
                  <a:pt x="1927860" y="271399"/>
                </a:lnTo>
                <a:lnTo>
                  <a:pt x="1979549" y="360045"/>
                </a:lnTo>
                <a:lnTo>
                  <a:pt x="1986876" y="347472"/>
                </a:lnTo>
                <a:lnTo>
                  <a:pt x="2031238" y="271399"/>
                </a:lnTo>
                <a:close/>
              </a:path>
              <a:path w="3625850" h="2882900">
                <a:moveTo>
                  <a:pt x="2060321" y="2713609"/>
                </a:moveTo>
                <a:lnTo>
                  <a:pt x="2057654" y="2701290"/>
                </a:lnTo>
                <a:lnTo>
                  <a:pt x="2031746" y="2707005"/>
                </a:lnTo>
                <a:lnTo>
                  <a:pt x="2007997" y="2711831"/>
                </a:lnTo>
                <a:lnTo>
                  <a:pt x="2010537" y="2724277"/>
                </a:lnTo>
                <a:lnTo>
                  <a:pt x="2034413" y="2719451"/>
                </a:lnTo>
                <a:lnTo>
                  <a:pt x="2060321" y="2713609"/>
                </a:lnTo>
                <a:close/>
              </a:path>
              <a:path w="3625850" h="2882900">
                <a:moveTo>
                  <a:pt x="2147176" y="2693924"/>
                </a:moveTo>
                <a:lnTo>
                  <a:pt x="2144141" y="2681478"/>
                </a:lnTo>
                <a:lnTo>
                  <a:pt x="2118233" y="2687828"/>
                </a:lnTo>
                <a:lnTo>
                  <a:pt x="2094865" y="2693035"/>
                </a:lnTo>
                <a:lnTo>
                  <a:pt x="2097532" y="2705354"/>
                </a:lnTo>
                <a:lnTo>
                  <a:pt x="2121154" y="2700147"/>
                </a:lnTo>
                <a:lnTo>
                  <a:pt x="2147176" y="2693924"/>
                </a:lnTo>
                <a:close/>
              </a:path>
              <a:path w="3625850" h="2882900">
                <a:moveTo>
                  <a:pt x="2233549" y="2672588"/>
                </a:moveTo>
                <a:lnTo>
                  <a:pt x="2230374" y="2660269"/>
                </a:lnTo>
                <a:lnTo>
                  <a:pt x="2201418" y="2667762"/>
                </a:lnTo>
                <a:lnTo>
                  <a:pt x="2181225" y="2672588"/>
                </a:lnTo>
                <a:lnTo>
                  <a:pt x="2184146" y="2685034"/>
                </a:lnTo>
                <a:lnTo>
                  <a:pt x="2204593" y="2680081"/>
                </a:lnTo>
                <a:lnTo>
                  <a:pt x="2233549" y="2672588"/>
                </a:lnTo>
                <a:close/>
              </a:path>
              <a:path w="3625850" h="2882900">
                <a:moveTo>
                  <a:pt x="2319528" y="2649474"/>
                </a:moveTo>
                <a:lnTo>
                  <a:pt x="2316099" y="2637282"/>
                </a:lnTo>
                <a:lnTo>
                  <a:pt x="2281428" y="2646934"/>
                </a:lnTo>
                <a:lnTo>
                  <a:pt x="2267204" y="2650617"/>
                </a:lnTo>
                <a:lnTo>
                  <a:pt x="2270506" y="2662936"/>
                </a:lnTo>
                <a:lnTo>
                  <a:pt x="2284857" y="2659253"/>
                </a:lnTo>
                <a:lnTo>
                  <a:pt x="2319528" y="2649474"/>
                </a:lnTo>
                <a:close/>
              </a:path>
              <a:path w="3625850" h="2882900">
                <a:moveTo>
                  <a:pt x="2404999" y="2624455"/>
                </a:moveTo>
                <a:lnTo>
                  <a:pt x="2401316" y="2612390"/>
                </a:lnTo>
                <a:lnTo>
                  <a:pt x="2358263" y="2625344"/>
                </a:lnTo>
                <a:lnTo>
                  <a:pt x="2352802" y="2626868"/>
                </a:lnTo>
                <a:lnTo>
                  <a:pt x="2356231" y="2639187"/>
                </a:lnTo>
                <a:lnTo>
                  <a:pt x="2361946" y="2637536"/>
                </a:lnTo>
                <a:lnTo>
                  <a:pt x="2404999" y="2624455"/>
                </a:lnTo>
                <a:close/>
              </a:path>
              <a:path w="3625850" h="2882900">
                <a:moveTo>
                  <a:pt x="2489835" y="2597658"/>
                </a:moveTo>
                <a:lnTo>
                  <a:pt x="2486025" y="2585593"/>
                </a:lnTo>
                <a:lnTo>
                  <a:pt x="2437638" y="2601214"/>
                </a:lnTo>
                <a:lnTo>
                  <a:pt x="2441575" y="2613279"/>
                </a:lnTo>
                <a:lnTo>
                  <a:pt x="2489835" y="2597658"/>
                </a:lnTo>
                <a:close/>
              </a:path>
              <a:path w="3625850" h="2882900">
                <a:moveTo>
                  <a:pt x="2574036" y="2568702"/>
                </a:moveTo>
                <a:lnTo>
                  <a:pt x="2569845" y="2556764"/>
                </a:lnTo>
                <a:lnTo>
                  <a:pt x="2521966" y="2573401"/>
                </a:lnTo>
                <a:lnTo>
                  <a:pt x="2526157" y="2585466"/>
                </a:lnTo>
                <a:lnTo>
                  <a:pt x="2574036" y="2568702"/>
                </a:lnTo>
                <a:close/>
              </a:path>
              <a:path w="3625850" h="2882900">
                <a:moveTo>
                  <a:pt x="2657475" y="2537206"/>
                </a:moveTo>
                <a:lnTo>
                  <a:pt x="2652776" y="2525395"/>
                </a:lnTo>
                <a:lnTo>
                  <a:pt x="2635504" y="2532380"/>
                </a:lnTo>
                <a:lnTo>
                  <a:pt x="2605532" y="2543556"/>
                </a:lnTo>
                <a:lnTo>
                  <a:pt x="2609977" y="2555367"/>
                </a:lnTo>
                <a:lnTo>
                  <a:pt x="2640330" y="2544064"/>
                </a:lnTo>
                <a:lnTo>
                  <a:pt x="2657475" y="2537206"/>
                </a:lnTo>
                <a:close/>
              </a:path>
              <a:path w="3625850" h="2882900">
                <a:moveTo>
                  <a:pt x="2739898" y="2503297"/>
                </a:moveTo>
                <a:lnTo>
                  <a:pt x="2734818" y="2491613"/>
                </a:lnTo>
                <a:lnTo>
                  <a:pt x="2697607" y="2507488"/>
                </a:lnTo>
                <a:lnTo>
                  <a:pt x="2688209" y="2511298"/>
                </a:lnTo>
                <a:lnTo>
                  <a:pt x="2692908" y="2523109"/>
                </a:lnTo>
                <a:lnTo>
                  <a:pt x="2702560" y="2519172"/>
                </a:lnTo>
                <a:lnTo>
                  <a:pt x="2739898" y="2503297"/>
                </a:lnTo>
                <a:close/>
              </a:path>
              <a:path w="3625850" h="2882900">
                <a:moveTo>
                  <a:pt x="2821305" y="2466975"/>
                </a:moveTo>
                <a:lnTo>
                  <a:pt x="2815717" y="2455545"/>
                </a:lnTo>
                <a:lnTo>
                  <a:pt x="2813685" y="2456561"/>
                </a:lnTo>
                <a:lnTo>
                  <a:pt x="2769616" y="2476500"/>
                </a:lnTo>
                <a:lnTo>
                  <a:pt x="2774950" y="2488057"/>
                </a:lnTo>
                <a:lnTo>
                  <a:pt x="2819146" y="2467991"/>
                </a:lnTo>
                <a:lnTo>
                  <a:pt x="2821305" y="2466975"/>
                </a:lnTo>
                <a:close/>
              </a:path>
              <a:path w="3625850" h="2882900">
                <a:moveTo>
                  <a:pt x="2901061" y="2427478"/>
                </a:moveTo>
                <a:lnTo>
                  <a:pt x="2895219" y="2416175"/>
                </a:lnTo>
                <a:lnTo>
                  <a:pt x="2867660" y="2430399"/>
                </a:lnTo>
                <a:lnTo>
                  <a:pt x="2850007" y="2438908"/>
                </a:lnTo>
                <a:lnTo>
                  <a:pt x="2855595" y="2450338"/>
                </a:lnTo>
                <a:lnTo>
                  <a:pt x="2873375" y="2441702"/>
                </a:lnTo>
                <a:lnTo>
                  <a:pt x="2901061" y="2427478"/>
                </a:lnTo>
                <a:close/>
              </a:path>
              <a:path w="3625850" h="2882900">
                <a:moveTo>
                  <a:pt x="2979547" y="2384933"/>
                </a:moveTo>
                <a:lnTo>
                  <a:pt x="2973197" y="2374011"/>
                </a:lnTo>
                <a:lnTo>
                  <a:pt x="2967990" y="2377059"/>
                </a:lnTo>
                <a:lnTo>
                  <a:pt x="2928874" y="2398522"/>
                </a:lnTo>
                <a:lnTo>
                  <a:pt x="2934970" y="2409698"/>
                </a:lnTo>
                <a:lnTo>
                  <a:pt x="2974340" y="2387981"/>
                </a:lnTo>
                <a:lnTo>
                  <a:pt x="2979547" y="2384933"/>
                </a:lnTo>
                <a:close/>
              </a:path>
              <a:path w="3625850" h="2882900">
                <a:moveTo>
                  <a:pt x="3055874" y="2338959"/>
                </a:moveTo>
                <a:lnTo>
                  <a:pt x="3049143" y="2328164"/>
                </a:lnTo>
                <a:lnTo>
                  <a:pt x="3014472" y="2349881"/>
                </a:lnTo>
                <a:lnTo>
                  <a:pt x="3006090" y="2354834"/>
                </a:lnTo>
                <a:lnTo>
                  <a:pt x="3012440" y="2365756"/>
                </a:lnTo>
                <a:lnTo>
                  <a:pt x="3021203" y="2360676"/>
                </a:lnTo>
                <a:lnTo>
                  <a:pt x="3055874" y="2338959"/>
                </a:lnTo>
                <a:close/>
              </a:path>
              <a:path w="3625850" h="2882900">
                <a:moveTo>
                  <a:pt x="3130042" y="2289302"/>
                </a:moveTo>
                <a:lnTo>
                  <a:pt x="3122676" y="2279015"/>
                </a:lnTo>
                <a:lnTo>
                  <a:pt x="3100324" y="2294763"/>
                </a:lnTo>
                <a:lnTo>
                  <a:pt x="3080893" y="2307590"/>
                </a:lnTo>
                <a:lnTo>
                  <a:pt x="3087878" y="2318131"/>
                </a:lnTo>
                <a:lnTo>
                  <a:pt x="3107563" y="2305050"/>
                </a:lnTo>
                <a:lnTo>
                  <a:pt x="3130042" y="2289302"/>
                </a:lnTo>
                <a:close/>
              </a:path>
              <a:path w="3625850" h="2882900">
                <a:moveTo>
                  <a:pt x="3172841" y="490982"/>
                </a:moveTo>
                <a:lnTo>
                  <a:pt x="3171444" y="478409"/>
                </a:lnTo>
                <a:lnTo>
                  <a:pt x="3168650" y="478790"/>
                </a:lnTo>
                <a:lnTo>
                  <a:pt x="3161284" y="480695"/>
                </a:lnTo>
                <a:lnTo>
                  <a:pt x="3133725" y="498856"/>
                </a:lnTo>
                <a:lnTo>
                  <a:pt x="3133471" y="498983"/>
                </a:lnTo>
                <a:lnTo>
                  <a:pt x="3133344" y="499364"/>
                </a:lnTo>
                <a:lnTo>
                  <a:pt x="3133090" y="499618"/>
                </a:lnTo>
                <a:lnTo>
                  <a:pt x="3130042" y="504317"/>
                </a:lnTo>
                <a:lnTo>
                  <a:pt x="3129915" y="504698"/>
                </a:lnTo>
                <a:lnTo>
                  <a:pt x="3129661" y="504952"/>
                </a:lnTo>
                <a:lnTo>
                  <a:pt x="3129534" y="505333"/>
                </a:lnTo>
                <a:lnTo>
                  <a:pt x="3127248" y="510667"/>
                </a:lnTo>
                <a:lnTo>
                  <a:pt x="3138932" y="515620"/>
                </a:lnTo>
                <a:lnTo>
                  <a:pt x="3140837" y="511175"/>
                </a:lnTo>
                <a:lnTo>
                  <a:pt x="3141078" y="510603"/>
                </a:lnTo>
                <a:lnTo>
                  <a:pt x="3141281" y="510286"/>
                </a:lnTo>
                <a:lnTo>
                  <a:pt x="3143262" y="507238"/>
                </a:lnTo>
                <a:lnTo>
                  <a:pt x="3143758" y="506476"/>
                </a:lnTo>
                <a:lnTo>
                  <a:pt x="3143300" y="507187"/>
                </a:lnTo>
                <a:lnTo>
                  <a:pt x="3143910" y="506476"/>
                </a:lnTo>
                <a:lnTo>
                  <a:pt x="3147060" y="502920"/>
                </a:lnTo>
                <a:lnTo>
                  <a:pt x="3171698" y="491109"/>
                </a:lnTo>
                <a:lnTo>
                  <a:pt x="3172841" y="490982"/>
                </a:lnTo>
                <a:close/>
              </a:path>
              <a:path w="3625850" h="2882900">
                <a:moveTo>
                  <a:pt x="3201416" y="2235835"/>
                </a:moveTo>
                <a:lnTo>
                  <a:pt x="3193542" y="2225929"/>
                </a:lnTo>
                <a:lnTo>
                  <a:pt x="3177159" y="2238883"/>
                </a:lnTo>
                <a:lnTo>
                  <a:pt x="3153410" y="2256790"/>
                </a:lnTo>
                <a:lnTo>
                  <a:pt x="3161030" y="2266950"/>
                </a:lnTo>
                <a:lnTo>
                  <a:pt x="3185033" y="2248916"/>
                </a:lnTo>
                <a:lnTo>
                  <a:pt x="3201416" y="2235835"/>
                </a:lnTo>
                <a:close/>
              </a:path>
              <a:path w="3625850" h="2882900">
                <a:moveTo>
                  <a:pt x="3261233" y="492506"/>
                </a:moveTo>
                <a:lnTo>
                  <a:pt x="3221863" y="480441"/>
                </a:lnTo>
                <a:lnTo>
                  <a:pt x="3212084" y="478663"/>
                </a:lnTo>
                <a:lnTo>
                  <a:pt x="3210941" y="478409"/>
                </a:lnTo>
                <a:lnTo>
                  <a:pt x="3209290" y="491109"/>
                </a:lnTo>
                <a:lnTo>
                  <a:pt x="3210560" y="491236"/>
                </a:lnTo>
                <a:lnTo>
                  <a:pt x="3219577" y="492887"/>
                </a:lnTo>
                <a:lnTo>
                  <a:pt x="3229229" y="495046"/>
                </a:lnTo>
                <a:lnTo>
                  <a:pt x="3239135" y="497967"/>
                </a:lnTo>
                <a:lnTo>
                  <a:pt x="3249295" y="501396"/>
                </a:lnTo>
                <a:lnTo>
                  <a:pt x="3256661" y="504317"/>
                </a:lnTo>
                <a:lnTo>
                  <a:pt x="3261233" y="492506"/>
                </a:lnTo>
                <a:close/>
              </a:path>
              <a:path w="3625850" h="2882900">
                <a:moveTo>
                  <a:pt x="3269615" y="2178177"/>
                </a:moveTo>
                <a:lnTo>
                  <a:pt x="3261106" y="2168779"/>
                </a:lnTo>
                <a:lnTo>
                  <a:pt x="3245612" y="2182749"/>
                </a:lnTo>
                <a:lnTo>
                  <a:pt x="3222879" y="2201926"/>
                </a:lnTo>
                <a:lnTo>
                  <a:pt x="3231134" y="2211578"/>
                </a:lnTo>
                <a:lnTo>
                  <a:pt x="3253994" y="2192147"/>
                </a:lnTo>
                <a:lnTo>
                  <a:pt x="3269615" y="2178177"/>
                </a:lnTo>
                <a:close/>
              </a:path>
              <a:path w="3625850" h="2882900">
                <a:moveTo>
                  <a:pt x="3333750" y="2116074"/>
                </a:moveTo>
                <a:lnTo>
                  <a:pt x="3324733" y="2107184"/>
                </a:lnTo>
                <a:lnTo>
                  <a:pt x="3305937" y="2126488"/>
                </a:lnTo>
                <a:lnTo>
                  <a:pt x="3288792" y="2142998"/>
                </a:lnTo>
                <a:lnTo>
                  <a:pt x="3297682" y="2152142"/>
                </a:lnTo>
                <a:lnTo>
                  <a:pt x="3315081" y="2135378"/>
                </a:lnTo>
                <a:lnTo>
                  <a:pt x="3333750" y="2116074"/>
                </a:lnTo>
                <a:close/>
              </a:path>
              <a:path w="3625850" h="2882900">
                <a:moveTo>
                  <a:pt x="3340100" y="536321"/>
                </a:moveTo>
                <a:lnTo>
                  <a:pt x="3298952" y="510159"/>
                </a:lnTo>
                <a:lnTo>
                  <a:pt x="3296412" y="508889"/>
                </a:lnTo>
                <a:lnTo>
                  <a:pt x="3290443" y="520065"/>
                </a:lnTo>
                <a:lnTo>
                  <a:pt x="3292856" y="521335"/>
                </a:lnTo>
                <a:lnTo>
                  <a:pt x="3304413" y="527939"/>
                </a:lnTo>
                <a:lnTo>
                  <a:pt x="3316097" y="535178"/>
                </a:lnTo>
                <a:lnTo>
                  <a:pt x="3327781" y="543179"/>
                </a:lnTo>
                <a:lnTo>
                  <a:pt x="3332607" y="546608"/>
                </a:lnTo>
                <a:lnTo>
                  <a:pt x="3340100" y="536321"/>
                </a:lnTo>
                <a:close/>
              </a:path>
              <a:path w="3625850" h="2882900">
                <a:moveTo>
                  <a:pt x="3393567" y="2049526"/>
                </a:moveTo>
                <a:lnTo>
                  <a:pt x="3383661" y="2041525"/>
                </a:lnTo>
                <a:lnTo>
                  <a:pt x="3382518" y="2042922"/>
                </a:lnTo>
                <a:lnTo>
                  <a:pt x="3358769" y="2070608"/>
                </a:lnTo>
                <a:lnTo>
                  <a:pt x="3350641" y="2079498"/>
                </a:lnTo>
                <a:lnTo>
                  <a:pt x="3359912" y="2088134"/>
                </a:lnTo>
                <a:lnTo>
                  <a:pt x="3368421" y="2078863"/>
                </a:lnTo>
                <a:lnTo>
                  <a:pt x="3392551" y="2050796"/>
                </a:lnTo>
                <a:lnTo>
                  <a:pt x="3393567" y="2049526"/>
                </a:lnTo>
                <a:close/>
              </a:path>
              <a:path w="3625850" h="2882900">
                <a:moveTo>
                  <a:pt x="3407918" y="595249"/>
                </a:moveTo>
                <a:lnTo>
                  <a:pt x="3396234" y="583565"/>
                </a:lnTo>
                <a:lnTo>
                  <a:pt x="3383915" y="572008"/>
                </a:lnTo>
                <a:lnTo>
                  <a:pt x="3371723" y="561086"/>
                </a:lnTo>
                <a:lnTo>
                  <a:pt x="3370453" y="560070"/>
                </a:lnTo>
                <a:lnTo>
                  <a:pt x="3362325" y="569849"/>
                </a:lnTo>
                <a:lnTo>
                  <a:pt x="3363595" y="570865"/>
                </a:lnTo>
                <a:lnTo>
                  <a:pt x="3375533" y="581533"/>
                </a:lnTo>
                <a:lnTo>
                  <a:pt x="3387598" y="592836"/>
                </a:lnTo>
                <a:lnTo>
                  <a:pt x="3398901" y="604139"/>
                </a:lnTo>
                <a:lnTo>
                  <a:pt x="3407918" y="595249"/>
                </a:lnTo>
                <a:close/>
              </a:path>
              <a:path w="3625850" h="2882900">
                <a:moveTo>
                  <a:pt x="3447415" y="1978279"/>
                </a:moveTo>
                <a:lnTo>
                  <a:pt x="3437001" y="1970913"/>
                </a:lnTo>
                <a:lnTo>
                  <a:pt x="3425063" y="1987931"/>
                </a:lnTo>
                <a:lnTo>
                  <a:pt x="3407156" y="2011807"/>
                </a:lnTo>
                <a:lnTo>
                  <a:pt x="3417316" y="2019427"/>
                </a:lnTo>
                <a:lnTo>
                  <a:pt x="3435477" y="1995170"/>
                </a:lnTo>
                <a:lnTo>
                  <a:pt x="3447415" y="1978279"/>
                </a:lnTo>
                <a:close/>
              </a:path>
              <a:path w="3625850" h="2882900">
                <a:moveTo>
                  <a:pt x="3465322" y="664337"/>
                </a:moveTo>
                <a:lnTo>
                  <a:pt x="3456559" y="652272"/>
                </a:lnTo>
                <a:lnTo>
                  <a:pt x="3444748" y="637032"/>
                </a:lnTo>
                <a:lnTo>
                  <a:pt x="3433826" y="623951"/>
                </a:lnTo>
                <a:lnTo>
                  <a:pt x="3424047" y="632079"/>
                </a:lnTo>
                <a:lnTo>
                  <a:pt x="3434969" y="645160"/>
                </a:lnTo>
                <a:lnTo>
                  <a:pt x="3446526" y="660019"/>
                </a:lnTo>
                <a:lnTo>
                  <a:pt x="3455035" y="671830"/>
                </a:lnTo>
                <a:lnTo>
                  <a:pt x="3465322" y="664337"/>
                </a:lnTo>
                <a:close/>
              </a:path>
              <a:path w="3625850" h="2882900">
                <a:moveTo>
                  <a:pt x="3494659" y="1902460"/>
                </a:moveTo>
                <a:lnTo>
                  <a:pt x="3483737" y="1895983"/>
                </a:lnTo>
                <a:lnTo>
                  <a:pt x="3461385" y="1934210"/>
                </a:lnTo>
                <a:lnTo>
                  <a:pt x="3457956" y="1939417"/>
                </a:lnTo>
                <a:lnTo>
                  <a:pt x="3468624" y="1946402"/>
                </a:lnTo>
                <a:lnTo>
                  <a:pt x="3472307" y="1940560"/>
                </a:lnTo>
                <a:lnTo>
                  <a:pt x="3494659" y="1902460"/>
                </a:lnTo>
                <a:close/>
              </a:path>
              <a:path w="3625850" h="2882900">
                <a:moveTo>
                  <a:pt x="3512820" y="740537"/>
                </a:moveTo>
                <a:lnTo>
                  <a:pt x="3512439" y="739902"/>
                </a:lnTo>
                <a:lnTo>
                  <a:pt x="3501771" y="720852"/>
                </a:lnTo>
                <a:lnTo>
                  <a:pt x="3490849" y="702564"/>
                </a:lnTo>
                <a:lnTo>
                  <a:pt x="3486785" y="696214"/>
                </a:lnTo>
                <a:lnTo>
                  <a:pt x="3476117" y="703072"/>
                </a:lnTo>
                <a:lnTo>
                  <a:pt x="3480054" y="709422"/>
                </a:lnTo>
                <a:lnTo>
                  <a:pt x="3490849" y="727329"/>
                </a:lnTo>
                <a:lnTo>
                  <a:pt x="3501390" y="745998"/>
                </a:lnTo>
                <a:lnTo>
                  <a:pt x="3501517" y="746379"/>
                </a:lnTo>
                <a:lnTo>
                  <a:pt x="3512820" y="740537"/>
                </a:lnTo>
                <a:close/>
              </a:path>
              <a:path w="3625850" h="2882900">
                <a:moveTo>
                  <a:pt x="3535045" y="1822450"/>
                </a:moveTo>
                <a:lnTo>
                  <a:pt x="3523361" y="1817370"/>
                </a:lnTo>
                <a:lnTo>
                  <a:pt x="3517519" y="1831213"/>
                </a:lnTo>
                <a:lnTo>
                  <a:pt x="3501517" y="1862836"/>
                </a:lnTo>
                <a:lnTo>
                  <a:pt x="3512947" y="1868551"/>
                </a:lnTo>
                <a:lnTo>
                  <a:pt x="3529203" y="1836166"/>
                </a:lnTo>
                <a:lnTo>
                  <a:pt x="3535045" y="1822450"/>
                </a:lnTo>
                <a:close/>
              </a:path>
              <a:path w="3625850" h="2882900">
                <a:moveTo>
                  <a:pt x="3550666" y="821563"/>
                </a:moveTo>
                <a:lnTo>
                  <a:pt x="3542411" y="801878"/>
                </a:lnTo>
                <a:lnTo>
                  <a:pt x="3532695" y="780288"/>
                </a:lnTo>
                <a:lnTo>
                  <a:pt x="3530092" y="774700"/>
                </a:lnTo>
                <a:lnTo>
                  <a:pt x="3518662" y="780288"/>
                </a:lnTo>
                <a:lnTo>
                  <a:pt x="3521329" y="785876"/>
                </a:lnTo>
                <a:lnTo>
                  <a:pt x="3530854" y="807085"/>
                </a:lnTo>
                <a:lnTo>
                  <a:pt x="3538855" y="826389"/>
                </a:lnTo>
                <a:lnTo>
                  <a:pt x="3550666" y="821563"/>
                </a:lnTo>
                <a:close/>
              </a:path>
              <a:path w="3625850" h="2882900">
                <a:moveTo>
                  <a:pt x="3567303" y="1738757"/>
                </a:moveTo>
                <a:lnTo>
                  <a:pt x="3555111" y="1735201"/>
                </a:lnTo>
                <a:lnTo>
                  <a:pt x="3554857" y="1736344"/>
                </a:lnTo>
                <a:lnTo>
                  <a:pt x="3538220" y="1782572"/>
                </a:lnTo>
                <a:lnTo>
                  <a:pt x="3550031" y="1787398"/>
                </a:lnTo>
                <a:lnTo>
                  <a:pt x="3550158" y="1786890"/>
                </a:lnTo>
                <a:lnTo>
                  <a:pt x="3566922" y="1739900"/>
                </a:lnTo>
                <a:lnTo>
                  <a:pt x="3567303" y="1738757"/>
                </a:lnTo>
                <a:close/>
              </a:path>
              <a:path w="3625850" h="2882900">
                <a:moveTo>
                  <a:pt x="3579876" y="906145"/>
                </a:moveTo>
                <a:lnTo>
                  <a:pt x="3576828" y="895731"/>
                </a:lnTo>
                <a:lnTo>
                  <a:pt x="3568827" y="871093"/>
                </a:lnTo>
                <a:lnTo>
                  <a:pt x="3564128" y="857504"/>
                </a:lnTo>
                <a:lnTo>
                  <a:pt x="3552190" y="861695"/>
                </a:lnTo>
                <a:lnTo>
                  <a:pt x="3556889" y="875284"/>
                </a:lnTo>
                <a:lnTo>
                  <a:pt x="3564763" y="899668"/>
                </a:lnTo>
                <a:lnTo>
                  <a:pt x="3567684" y="909701"/>
                </a:lnTo>
                <a:lnTo>
                  <a:pt x="3579876" y="906145"/>
                </a:lnTo>
                <a:close/>
              </a:path>
              <a:path w="3625850" h="2882900">
                <a:moveTo>
                  <a:pt x="3590163" y="1652270"/>
                </a:moveTo>
                <a:lnTo>
                  <a:pt x="3577717" y="1649857"/>
                </a:lnTo>
                <a:lnTo>
                  <a:pt x="3577209" y="1652397"/>
                </a:lnTo>
                <a:lnTo>
                  <a:pt x="3567557" y="1692783"/>
                </a:lnTo>
                <a:lnTo>
                  <a:pt x="3565906" y="1698625"/>
                </a:lnTo>
                <a:lnTo>
                  <a:pt x="3578098" y="1702181"/>
                </a:lnTo>
                <a:lnTo>
                  <a:pt x="3579876" y="1695831"/>
                </a:lnTo>
                <a:lnTo>
                  <a:pt x="3589655" y="1654683"/>
                </a:lnTo>
                <a:lnTo>
                  <a:pt x="3590163" y="1652270"/>
                </a:lnTo>
                <a:close/>
              </a:path>
              <a:path w="3625850" h="2882900">
                <a:moveTo>
                  <a:pt x="3601212" y="993013"/>
                </a:moveTo>
                <a:lnTo>
                  <a:pt x="3597402" y="975106"/>
                </a:lnTo>
                <a:lnTo>
                  <a:pt x="3591179" y="947801"/>
                </a:lnTo>
                <a:lnTo>
                  <a:pt x="3589909" y="943102"/>
                </a:lnTo>
                <a:lnTo>
                  <a:pt x="3577590" y="946277"/>
                </a:lnTo>
                <a:lnTo>
                  <a:pt x="3578860" y="951103"/>
                </a:lnTo>
                <a:lnTo>
                  <a:pt x="3585083" y="978027"/>
                </a:lnTo>
                <a:lnTo>
                  <a:pt x="3588766" y="995553"/>
                </a:lnTo>
                <a:lnTo>
                  <a:pt x="3601212" y="993013"/>
                </a:lnTo>
                <a:close/>
              </a:path>
              <a:path w="3625850" h="2882900">
                <a:moveTo>
                  <a:pt x="3603625" y="1563878"/>
                </a:moveTo>
                <a:lnTo>
                  <a:pt x="3591052" y="1562608"/>
                </a:lnTo>
                <a:lnTo>
                  <a:pt x="3589020" y="1581912"/>
                </a:lnTo>
                <a:lnTo>
                  <a:pt x="3584575" y="1612773"/>
                </a:lnTo>
                <a:lnTo>
                  <a:pt x="3597148" y="1614551"/>
                </a:lnTo>
                <a:lnTo>
                  <a:pt x="3601593" y="1583309"/>
                </a:lnTo>
                <a:lnTo>
                  <a:pt x="3603625" y="1563878"/>
                </a:lnTo>
                <a:close/>
              </a:path>
              <a:path w="3625850" h="2882900">
                <a:moveTo>
                  <a:pt x="3610610" y="1475486"/>
                </a:moveTo>
                <a:lnTo>
                  <a:pt x="3598037" y="1473835"/>
                </a:lnTo>
                <a:lnTo>
                  <a:pt x="3595878" y="1490599"/>
                </a:lnTo>
                <a:lnTo>
                  <a:pt x="3595205" y="1507490"/>
                </a:lnTo>
                <a:lnTo>
                  <a:pt x="3594100" y="1524889"/>
                </a:lnTo>
                <a:lnTo>
                  <a:pt x="3606800" y="1525651"/>
                </a:lnTo>
                <a:lnTo>
                  <a:pt x="3607955" y="1506982"/>
                </a:lnTo>
                <a:lnTo>
                  <a:pt x="3608578" y="1492250"/>
                </a:lnTo>
                <a:lnTo>
                  <a:pt x="3610610" y="1475486"/>
                </a:lnTo>
                <a:close/>
              </a:path>
              <a:path w="3625850" h="2882900">
                <a:moveTo>
                  <a:pt x="3615309" y="1081278"/>
                </a:moveTo>
                <a:lnTo>
                  <a:pt x="3613023" y="1062228"/>
                </a:lnTo>
                <a:lnTo>
                  <a:pt x="3608451" y="1032383"/>
                </a:lnTo>
                <a:lnTo>
                  <a:pt x="3608197" y="1030605"/>
                </a:lnTo>
                <a:lnTo>
                  <a:pt x="3595624" y="1032891"/>
                </a:lnTo>
                <a:lnTo>
                  <a:pt x="3596005" y="1034542"/>
                </a:lnTo>
                <a:lnTo>
                  <a:pt x="3600450" y="1064133"/>
                </a:lnTo>
                <a:lnTo>
                  <a:pt x="3602736" y="1082802"/>
                </a:lnTo>
                <a:lnTo>
                  <a:pt x="3615309" y="1081278"/>
                </a:lnTo>
                <a:close/>
              </a:path>
              <a:path w="3625850" h="2882900">
                <a:moveTo>
                  <a:pt x="3619754" y="1386840"/>
                </a:moveTo>
                <a:lnTo>
                  <a:pt x="3607181" y="1385697"/>
                </a:lnTo>
                <a:lnTo>
                  <a:pt x="3605149" y="1410081"/>
                </a:lnTo>
                <a:lnTo>
                  <a:pt x="3602355" y="1436116"/>
                </a:lnTo>
                <a:lnTo>
                  <a:pt x="3615055" y="1437513"/>
                </a:lnTo>
                <a:lnTo>
                  <a:pt x="3617849" y="1411224"/>
                </a:lnTo>
                <a:lnTo>
                  <a:pt x="3619754" y="1386840"/>
                </a:lnTo>
                <a:close/>
              </a:path>
              <a:path w="3625850" h="2882900">
                <a:moveTo>
                  <a:pt x="3623183" y="1170178"/>
                </a:moveTo>
                <a:lnTo>
                  <a:pt x="3622548" y="1157224"/>
                </a:lnTo>
                <a:lnTo>
                  <a:pt x="3620008" y="1124585"/>
                </a:lnTo>
                <a:lnTo>
                  <a:pt x="3619500" y="1119251"/>
                </a:lnTo>
                <a:lnTo>
                  <a:pt x="3606927" y="1120521"/>
                </a:lnTo>
                <a:lnTo>
                  <a:pt x="3607435" y="1125982"/>
                </a:lnTo>
                <a:lnTo>
                  <a:pt x="3609848" y="1158240"/>
                </a:lnTo>
                <a:lnTo>
                  <a:pt x="3610483" y="1170813"/>
                </a:lnTo>
                <a:lnTo>
                  <a:pt x="3623183" y="1170178"/>
                </a:lnTo>
                <a:close/>
              </a:path>
              <a:path w="3625850" h="2882900">
                <a:moveTo>
                  <a:pt x="3624707" y="1297686"/>
                </a:moveTo>
                <a:lnTo>
                  <a:pt x="3612007" y="1297305"/>
                </a:lnTo>
                <a:lnTo>
                  <a:pt x="3610584" y="1333881"/>
                </a:lnTo>
                <a:lnTo>
                  <a:pt x="3609721" y="1347851"/>
                </a:lnTo>
                <a:lnTo>
                  <a:pt x="3622421" y="1348613"/>
                </a:lnTo>
                <a:lnTo>
                  <a:pt x="3623322" y="1333500"/>
                </a:lnTo>
                <a:lnTo>
                  <a:pt x="3624707" y="1297686"/>
                </a:lnTo>
                <a:close/>
              </a:path>
              <a:path w="3625850" h="2882900">
                <a:moveTo>
                  <a:pt x="3625469" y="1259332"/>
                </a:moveTo>
                <a:lnTo>
                  <a:pt x="3625215" y="1225169"/>
                </a:lnTo>
                <a:lnTo>
                  <a:pt x="3624834" y="1208405"/>
                </a:lnTo>
                <a:lnTo>
                  <a:pt x="3612134" y="1208786"/>
                </a:lnTo>
                <a:lnTo>
                  <a:pt x="3612515" y="1225423"/>
                </a:lnTo>
                <a:lnTo>
                  <a:pt x="3612769" y="1259459"/>
                </a:lnTo>
                <a:lnTo>
                  <a:pt x="3625469" y="1259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534657" y="1803019"/>
            <a:ext cx="11442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Slave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Offsets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27417" y="4222750"/>
            <a:ext cx="6553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St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eam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96256" y="3850639"/>
            <a:ext cx="1855470" cy="1595120"/>
          </a:xfrm>
          <a:custGeom>
            <a:avLst/>
            <a:gdLst/>
            <a:ahLst/>
            <a:cxnLst/>
            <a:rect l="l" t="t" r="r" b="b"/>
            <a:pathLst>
              <a:path w="1855470" h="1595120">
                <a:moveTo>
                  <a:pt x="111887" y="43688"/>
                </a:moveTo>
                <a:lnTo>
                  <a:pt x="73723" y="29794"/>
                </a:lnTo>
                <a:lnTo>
                  <a:pt x="75006" y="26289"/>
                </a:lnTo>
                <a:lnTo>
                  <a:pt x="84582" y="0"/>
                </a:lnTo>
                <a:lnTo>
                  <a:pt x="0" y="9652"/>
                </a:lnTo>
                <a:lnTo>
                  <a:pt x="58547" y="71501"/>
                </a:lnTo>
                <a:lnTo>
                  <a:pt x="69380" y="41732"/>
                </a:lnTo>
                <a:lnTo>
                  <a:pt x="107442" y="55626"/>
                </a:lnTo>
                <a:lnTo>
                  <a:pt x="111887" y="43688"/>
                </a:lnTo>
                <a:close/>
              </a:path>
              <a:path w="1855470" h="1595120">
                <a:moveTo>
                  <a:pt x="195326" y="74168"/>
                </a:moveTo>
                <a:lnTo>
                  <a:pt x="147574" y="56769"/>
                </a:lnTo>
                <a:lnTo>
                  <a:pt x="143256" y="68707"/>
                </a:lnTo>
                <a:lnTo>
                  <a:pt x="191008" y="86106"/>
                </a:lnTo>
                <a:lnTo>
                  <a:pt x="195326" y="74168"/>
                </a:lnTo>
                <a:close/>
              </a:path>
              <a:path w="1855470" h="1595120">
                <a:moveTo>
                  <a:pt x="278892" y="104648"/>
                </a:moveTo>
                <a:lnTo>
                  <a:pt x="231140" y="87249"/>
                </a:lnTo>
                <a:lnTo>
                  <a:pt x="226822" y="99187"/>
                </a:lnTo>
                <a:lnTo>
                  <a:pt x="274574" y="116586"/>
                </a:lnTo>
                <a:lnTo>
                  <a:pt x="278892" y="104648"/>
                </a:lnTo>
                <a:close/>
              </a:path>
              <a:path w="1855470" h="1595120">
                <a:moveTo>
                  <a:pt x="362458" y="135128"/>
                </a:moveTo>
                <a:lnTo>
                  <a:pt x="314706" y="117602"/>
                </a:lnTo>
                <a:lnTo>
                  <a:pt x="310261" y="129540"/>
                </a:lnTo>
                <a:lnTo>
                  <a:pt x="358013" y="146939"/>
                </a:lnTo>
                <a:lnTo>
                  <a:pt x="362458" y="135128"/>
                </a:lnTo>
                <a:close/>
              </a:path>
              <a:path w="1855470" h="1595120">
                <a:moveTo>
                  <a:pt x="426212" y="1586865"/>
                </a:moveTo>
                <a:lnTo>
                  <a:pt x="413613" y="1566545"/>
                </a:lnTo>
                <a:lnTo>
                  <a:pt x="409460" y="1559839"/>
                </a:lnTo>
                <a:lnTo>
                  <a:pt x="419100" y="1553845"/>
                </a:lnTo>
                <a:lnTo>
                  <a:pt x="412496" y="1543050"/>
                </a:lnTo>
                <a:lnTo>
                  <a:pt x="402793" y="1549082"/>
                </a:lnTo>
                <a:lnTo>
                  <a:pt x="386080" y="1522095"/>
                </a:lnTo>
                <a:lnTo>
                  <a:pt x="341376" y="1594612"/>
                </a:lnTo>
                <a:lnTo>
                  <a:pt x="426212" y="1586865"/>
                </a:lnTo>
                <a:close/>
              </a:path>
              <a:path w="1855470" h="1595120">
                <a:moveTo>
                  <a:pt x="445897" y="165481"/>
                </a:moveTo>
                <a:lnTo>
                  <a:pt x="398145" y="148082"/>
                </a:lnTo>
                <a:lnTo>
                  <a:pt x="393827" y="160020"/>
                </a:lnTo>
                <a:lnTo>
                  <a:pt x="441579" y="177419"/>
                </a:lnTo>
                <a:lnTo>
                  <a:pt x="445897" y="165481"/>
                </a:lnTo>
                <a:close/>
              </a:path>
              <a:path w="1855470" h="1595120">
                <a:moveTo>
                  <a:pt x="494792" y="1507109"/>
                </a:moveTo>
                <a:lnTo>
                  <a:pt x="488061" y="1496314"/>
                </a:lnTo>
                <a:lnTo>
                  <a:pt x="444881" y="1522984"/>
                </a:lnTo>
                <a:lnTo>
                  <a:pt x="451485" y="1533779"/>
                </a:lnTo>
                <a:lnTo>
                  <a:pt x="494792" y="1507109"/>
                </a:lnTo>
                <a:close/>
              </a:path>
              <a:path w="1855470" h="1595120">
                <a:moveTo>
                  <a:pt x="529463" y="195961"/>
                </a:moveTo>
                <a:lnTo>
                  <a:pt x="481711" y="178562"/>
                </a:lnTo>
                <a:lnTo>
                  <a:pt x="477393" y="190500"/>
                </a:lnTo>
                <a:lnTo>
                  <a:pt x="525145" y="207899"/>
                </a:lnTo>
                <a:lnTo>
                  <a:pt x="529463" y="195961"/>
                </a:lnTo>
                <a:close/>
              </a:path>
              <a:path w="1855470" h="1595120">
                <a:moveTo>
                  <a:pt x="570357" y="1460246"/>
                </a:moveTo>
                <a:lnTo>
                  <a:pt x="563626" y="1449451"/>
                </a:lnTo>
                <a:lnTo>
                  <a:pt x="520446" y="1476248"/>
                </a:lnTo>
                <a:lnTo>
                  <a:pt x="527177" y="1487043"/>
                </a:lnTo>
                <a:lnTo>
                  <a:pt x="570357" y="1460246"/>
                </a:lnTo>
                <a:close/>
              </a:path>
              <a:path w="1855470" h="1595120">
                <a:moveTo>
                  <a:pt x="612902" y="226441"/>
                </a:moveTo>
                <a:lnTo>
                  <a:pt x="565277" y="209042"/>
                </a:lnTo>
                <a:lnTo>
                  <a:pt x="560832" y="220980"/>
                </a:lnTo>
                <a:lnTo>
                  <a:pt x="608584" y="238379"/>
                </a:lnTo>
                <a:lnTo>
                  <a:pt x="612902" y="226441"/>
                </a:lnTo>
                <a:close/>
              </a:path>
              <a:path w="1855470" h="1595120">
                <a:moveTo>
                  <a:pt x="645922" y="1413383"/>
                </a:moveTo>
                <a:lnTo>
                  <a:pt x="639191" y="1402588"/>
                </a:lnTo>
                <a:lnTo>
                  <a:pt x="596011" y="1429385"/>
                </a:lnTo>
                <a:lnTo>
                  <a:pt x="602742" y="1440180"/>
                </a:lnTo>
                <a:lnTo>
                  <a:pt x="645922" y="1413383"/>
                </a:lnTo>
                <a:close/>
              </a:path>
              <a:path w="1855470" h="1595120">
                <a:moveTo>
                  <a:pt x="696468" y="256921"/>
                </a:moveTo>
                <a:lnTo>
                  <a:pt x="648716" y="239522"/>
                </a:lnTo>
                <a:lnTo>
                  <a:pt x="644398" y="251460"/>
                </a:lnTo>
                <a:lnTo>
                  <a:pt x="692150" y="268859"/>
                </a:lnTo>
                <a:lnTo>
                  <a:pt x="696468" y="256921"/>
                </a:lnTo>
                <a:close/>
              </a:path>
              <a:path w="1855470" h="1595120">
                <a:moveTo>
                  <a:pt x="721487" y="1366647"/>
                </a:moveTo>
                <a:lnTo>
                  <a:pt x="714756" y="1355864"/>
                </a:lnTo>
                <a:lnTo>
                  <a:pt x="671576" y="1382522"/>
                </a:lnTo>
                <a:lnTo>
                  <a:pt x="678307" y="1393317"/>
                </a:lnTo>
                <a:lnTo>
                  <a:pt x="721487" y="1366647"/>
                </a:lnTo>
                <a:close/>
              </a:path>
              <a:path w="1855470" h="1595120">
                <a:moveTo>
                  <a:pt x="780034" y="287401"/>
                </a:moveTo>
                <a:lnTo>
                  <a:pt x="732282" y="270002"/>
                </a:lnTo>
                <a:lnTo>
                  <a:pt x="727964" y="281940"/>
                </a:lnTo>
                <a:lnTo>
                  <a:pt x="775589" y="299339"/>
                </a:lnTo>
                <a:lnTo>
                  <a:pt x="780034" y="287401"/>
                </a:lnTo>
                <a:close/>
              </a:path>
              <a:path w="1855470" h="1595120">
                <a:moveTo>
                  <a:pt x="797052" y="1319784"/>
                </a:moveTo>
                <a:lnTo>
                  <a:pt x="790321" y="1308989"/>
                </a:lnTo>
                <a:lnTo>
                  <a:pt x="747141" y="1335786"/>
                </a:lnTo>
                <a:lnTo>
                  <a:pt x="753872" y="1346581"/>
                </a:lnTo>
                <a:lnTo>
                  <a:pt x="797052" y="1319784"/>
                </a:lnTo>
                <a:close/>
              </a:path>
              <a:path w="1855470" h="1595120">
                <a:moveTo>
                  <a:pt x="863473" y="317881"/>
                </a:moveTo>
                <a:lnTo>
                  <a:pt x="815721" y="300482"/>
                </a:lnTo>
                <a:lnTo>
                  <a:pt x="811403" y="312420"/>
                </a:lnTo>
                <a:lnTo>
                  <a:pt x="859155" y="329819"/>
                </a:lnTo>
                <a:lnTo>
                  <a:pt x="863473" y="317881"/>
                </a:lnTo>
                <a:close/>
              </a:path>
              <a:path w="1855470" h="1595120">
                <a:moveTo>
                  <a:pt x="872617" y="1272921"/>
                </a:moveTo>
                <a:lnTo>
                  <a:pt x="865886" y="1262126"/>
                </a:lnTo>
                <a:lnTo>
                  <a:pt x="822706" y="1288923"/>
                </a:lnTo>
                <a:lnTo>
                  <a:pt x="829437" y="1299718"/>
                </a:lnTo>
                <a:lnTo>
                  <a:pt x="872617" y="1272921"/>
                </a:lnTo>
                <a:close/>
              </a:path>
              <a:path w="1855470" h="1595120">
                <a:moveTo>
                  <a:pt x="947039" y="348234"/>
                </a:moveTo>
                <a:lnTo>
                  <a:pt x="899287" y="330835"/>
                </a:lnTo>
                <a:lnTo>
                  <a:pt x="894969" y="342773"/>
                </a:lnTo>
                <a:lnTo>
                  <a:pt x="942721" y="360172"/>
                </a:lnTo>
                <a:lnTo>
                  <a:pt x="947039" y="348234"/>
                </a:lnTo>
                <a:close/>
              </a:path>
              <a:path w="1855470" h="1595120">
                <a:moveTo>
                  <a:pt x="948182" y="1226185"/>
                </a:moveTo>
                <a:lnTo>
                  <a:pt x="941451" y="1215390"/>
                </a:lnTo>
                <a:lnTo>
                  <a:pt x="898271" y="1242060"/>
                </a:lnTo>
                <a:lnTo>
                  <a:pt x="905002" y="1252855"/>
                </a:lnTo>
                <a:lnTo>
                  <a:pt x="948182" y="1226185"/>
                </a:lnTo>
                <a:close/>
              </a:path>
              <a:path w="1855470" h="1595120">
                <a:moveTo>
                  <a:pt x="1023747" y="1179322"/>
                </a:moveTo>
                <a:lnTo>
                  <a:pt x="1017016" y="1168527"/>
                </a:lnTo>
                <a:lnTo>
                  <a:pt x="973836" y="1195324"/>
                </a:lnTo>
                <a:lnTo>
                  <a:pt x="980567" y="1206119"/>
                </a:lnTo>
                <a:lnTo>
                  <a:pt x="1023747" y="1179322"/>
                </a:lnTo>
                <a:close/>
              </a:path>
              <a:path w="1855470" h="1595120">
                <a:moveTo>
                  <a:pt x="1030605" y="378714"/>
                </a:moveTo>
                <a:lnTo>
                  <a:pt x="982853" y="361315"/>
                </a:lnTo>
                <a:lnTo>
                  <a:pt x="978408" y="373253"/>
                </a:lnTo>
                <a:lnTo>
                  <a:pt x="1026160" y="390652"/>
                </a:lnTo>
                <a:lnTo>
                  <a:pt x="1030605" y="378714"/>
                </a:lnTo>
                <a:close/>
              </a:path>
              <a:path w="1855470" h="1595120">
                <a:moveTo>
                  <a:pt x="1099312" y="1132459"/>
                </a:moveTo>
                <a:lnTo>
                  <a:pt x="1092581" y="1121664"/>
                </a:lnTo>
                <a:lnTo>
                  <a:pt x="1049401" y="1148461"/>
                </a:lnTo>
                <a:lnTo>
                  <a:pt x="1056132" y="1159256"/>
                </a:lnTo>
                <a:lnTo>
                  <a:pt x="1099312" y="1132459"/>
                </a:lnTo>
                <a:close/>
              </a:path>
              <a:path w="1855470" h="1595120">
                <a:moveTo>
                  <a:pt x="1114044" y="409194"/>
                </a:moveTo>
                <a:lnTo>
                  <a:pt x="1066292" y="391795"/>
                </a:lnTo>
                <a:lnTo>
                  <a:pt x="1061974" y="403733"/>
                </a:lnTo>
                <a:lnTo>
                  <a:pt x="1109726" y="421132"/>
                </a:lnTo>
                <a:lnTo>
                  <a:pt x="1114044" y="409194"/>
                </a:lnTo>
                <a:close/>
              </a:path>
              <a:path w="1855470" h="1595120">
                <a:moveTo>
                  <a:pt x="1174877" y="1085723"/>
                </a:moveTo>
                <a:lnTo>
                  <a:pt x="1168146" y="1074928"/>
                </a:lnTo>
                <a:lnTo>
                  <a:pt x="1124966" y="1101598"/>
                </a:lnTo>
                <a:lnTo>
                  <a:pt x="1131697" y="1112393"/>
                </a:lnTo>
                <a:lnTo>
                  <a:pt x="1174877" y="1085723"/>
                </a:lnTo>
                <a:close/>
              </a:path>
              <a:path w="1855470" h="1595120">
                <a:moveTo>
                  <a:pt x="1197610" y="439674"/>
                </a:moveTo>
                <a:lnTo>
                  <a:pt x="1149858" y="422275"/>
                </a:lnTo>
                <a:lnTo>
                  <a:pt x="1145540" y="434213"/>
                </a:lnTo>
                <a:lnTo>
                  <a:pt x="1193292" y="451612"/>
                </a:lnTo>
                <a:lnTo>
                  <a:pt x="1197610" y="439674"/>
                </a:lnTo>
                <a:close/>
              </a:path>
              <a:path w="1855470" h="1595120">
                <a:moveTo>
                  <a:pt x="1250442" y="1038860"/>
                </a:moveTo>
                <a:lnTo>
                  <a:pt x="1243711" y="1028065"/>
                </a:lnTo>
                <a:lnTo>
                  <a:pt x="1200531" y="1054862"/>
                </a:lnTo>
                <a:lnTo>
                  <a:pt x="1207262" y="1065657"/>
                </a:lnTo>
                <a:lnTo>
                  <a:pt x="1250442" y="1038860"/>
                </a:lnTo>
                <a:close/>
              </a:path>
              <a:path w="1855470" h="1595120">
                <a:moveTo>
                  <a:pt x="1281049" y="470154"/>
                </a:moveTo>
                <a:lnTo>
                  <a:pt x="1233424" y="452755"/>
                </a:lnTo>
                <a:lnTo>
                  <a:pt x="1228979" y="464693"/>
                </a:lnTo>
                <a:lnTo>
                  <a:pt x="1276731" y="482092"/>
                </a:lnTo>
                <a:lnTo>
                  <a:pt x="1281049" y="470154"/>
                </a:lnTo>
                <a:close/>
              </a:path>
              <a:path w="1855470" h="1595120">
                <a:moveTo>
                  <a:pt x="1326007" y="991997"/>
                </a:moveTo>
                <a:lnTo>
                  <a:pt x="1319276" y="981202"/>
                </a:lnTo>
                <a:lnTo>
                  <a:pt x="1276096" y="1007999"/>
                </a:lnTo>
                <a:lnTo>
                  <a:pt x="1282827" y="1018794"/>
                </a:lnTo>
                <a:lnTo>
                  <a:pt x="1326007" y="991997"/>
                </a:lnTo>
                <a:close/>
              </a:path>
              <a:path w="1855470" h="1595120">
                <a:moveTo>
                  <a:pt x="1364615" y="500634"/>
                </a:moveTo>
                <a:lnTo>
                  <a:pt x="1316863" y="483235"/>
                </a:lnTo>
                <a:lnTo>
                  <a:pt x="1312545" y="495173"/>
                </a:lnTo>
                <a:lnTo>
                  <a:pt x="1360297" y="512572"/>
                </a:lnTo>
                <a:lnTo>
                  <a:pt x="1364615" y="500634"/>
                </a:lnTo>
                <a:close/>
              </a:path>
              <a:path w="1855470" h="1595120">
                <a:moveTo>
                  <a:pt x="1401572" y="945261"/>
                </a:moveTo>
                <a:lnTo>
                  <a:pt x="1394841" y="934466"/>
                </a:lnTo>
                <a:lnTo>
                  <a:pt x="1351661" y="961136"/>
                </a:lnTo>
                <a:lnTo>
                  <a:pt x="1358392" y="971931"/>
                </a:lnTo>
                <a:lnTo>
                  <a:pt x="1401572" y="945261"/>
                </a:lnTo>
                <a:close/>
              </a:path>
              <a:path w="1855470" h="1595120">
                <a:moveTo>
                  <a:pt x="1448168" y="531114"/>
                </a:moveTo>
                <a:lnTo>
                  <a:pt x="1400429" y="513715"/>
                </a:lnTo>
                <a:lnTo>
                  <a:pt x="1396111" y="525526"/>
                </a:lnTo>
                <a:lnTo>
                  <a:pt x="1443736" y="543052"/>
                </a:lnTo>
                <a:lnTo>
                  <a:pt x="1448168" y="531114"/>
                </a:lnTo>
                <a:close/>
              </a:path>
              <a:path w="1855470" h="1595120">
                <a:moveTo>
                  <a:pt x="1477137" y="898398"/>
                </a:moveTo>
                <a:lnTo>
                  <a:pt x="1470393" y="887603"/>
                </a:lnTo>
                <a:lnTo>
                  <a:pt x="1427213" y="914400"/>
                </a:lnTo>
                <a:lnTo>
                  <a:pt x="1433957" y="925195"/>
                </a:lnTo>
                <a:lnTo>
                  <a:pt x="1477137" y="898398"/>
                </a:lnTo>
                <a:close/>
              </a:path>
              <a:path w="1855470" h="1595120">
                <a:moveTo>
                  <a:pt x="1531620" y="561467"/>
                </a:moveTo>
                <a:lnTo>
                  <a:pt x="1483868" y="544068"/>
                </a:lnTo>
                <a:lnTo>
                  <a:pt x="1479550" y="556006"/>
                </a:lnTo>
                <a:lnTo>
                  <a:pt x="1527289" y="573405"/>
                </a:lnTo>
                <a:lnTo>
                  <a:pt x="1531620" y="561467"/>
                </a:lnTo>
                <a:close/>
              </a:path>
              <a:path w="1855470" h="1595120">
                <a:moveTo>
                  <a:pt x="1552689" y="851535"/>
                </a:moveTo>
                <a:lnTo>
                  <a:pt x="1545971" y="840740"/>
                </a:lnTo>
                <a:lnTo>
                  <a:pt x="1502791" y="867537"/>
                </a:lnTo>
                <a:lnTo>
                  <a:pt x="1509522" y="878332"/>
                </a:lnTo>
                <a:lnTo>
                  <a:pt x="1552689" y="851535"/>
                </a:lnTo>
                <a:close/>
              </a:path>
              <a:path w="1855470" h="1595120">
                <a:moveTo>
                  <a:pt x="1615186" y="591947"/>
                </a:moveTo>
                <a:lnTo>
                  <a:pt x="1567434" y="574548"/>
                </a:lnTo>
                <a:lnTo>
                  <a:pt x="1563116" y="586486"/>
                </a:lnTo>
                <a:lnTo>
                  <a:pt x="1610868" y="603885"/>
                </a:lnTo>
                <a:lnTo>
                  <a:pt x="1615186" y="591947"/>
                </a:lnTo>
                <a:close/>
              </a:path>
              <a:path w="1855470" h="1595120">
                <a:moveTo>
                  <a:pt x="1628267" y="804799"/>
                </a:moveTo>
                <a:lnTo>
                  <a:pt x="1621663" y="794004"/>
                </a:lnTo>
                <a:lnTo>
                  <a:pt x="1578483" y="820674"/>
                </a:lnTo>
                <a:lnTo>
                  <a:pt x="1585087" y="831469"/>
                </a:lnTo>
                <a:lnTo>
                  <a:pt x="1628267" y="804799"/>
                </a:lnTo>
                <a:close/>
              </a:path>
              <a:path w="1855470" h="1595120">
                <a:moveTo>
                  <a:pt x="1698752" y="622427"/>
                </a:moveTo>
                <a:lnTo>
                  <a:pt x="1651000" y="605028"/>
                </a:lnTo>
                <a:lnTo>
                  <a:pt x="1646555" y="616966"/>
                </a:lnTo>
                <a:lnTo>
                  <a:pt x="1694307" y="634365"/>
                </a:lnTo>
                <a:lnTo>
                  <a:pt x="1698752" y="622427"/>
                </a:lnTo>
                <a:close/>
              </a:path>
              <a:path w="1855470" h="1595120">
                <a:moveTo>
                  <a:pt x="1703832" y="757936"/>
                </a:moveTo>
                <a:lnTo>
                  <a:pt x="1697228" y="747141"/>
                </a:lnTo>
                <a:lnTo>
                  <a:pt x="1654048" y="773938"/>
                </a:lnTo>
                <a:lnTo>
                  <a:pt x="1660652" y="784733"/>
                </a:lnTo>
                <a:lnTo>
                  <a:pt x="1703832" y="757936"/>
                </a:lnTo>
                <a:close/>
              </a:path>
              <a:path w="1855470" h="1595120">
                <a:moveTo>
                  <a:pt x="1779397" y="711073"/>
                </a:moveTo>
                <a:lnTo>
                  <a:pt x="1772793" y="700278"/>
                </a:lnTo>
                <a:lnTo>
                  <a:pt x="1729613" y="727075"/>
                </a:lnTo>
                <a:lnTo>
                  <a:pt x="1736217" y="737870"/>
                </a:lnTo>
                <a:lnTo>
                  <a:pt x="1779397" y="711073"/>
                </a:lnTo>
                <a:close/>
              </a:path>
              <a:path w="1855470" h="1595120">
                <a:moveTo>
                  <a:pt x="1782191" y="652907"/>
                </a:moveTo>
                <a:lnTo>
                  <a:pt x="1734439" y="635508"/>
                </a:lnTo>
                <a:lnTo>
                  <a:pt x="1730121" y="647446"/>
                </a:lnTo>
                <a:lnTo>
                  <a:pt x="1777873" y="664845"/>
                </a:lnTo>
                <a:lnTo>
                  <a:pt x="1782191" y="652907"/>
                </a:lnTo>
                <a:close/>
              </a:path>
              <a:path w="1855470" h="1595120">
                <a:moveTo>
                  <a:pt x="1854962" y="664337"/>
                </a:moveTo>
                <a:lnTo>
                  <a:pt x="1848358" y="653415"/>
                </a:lnTo>
                <a:lnTo>
                  <a:pt x="1805178" y="680212"/>
                </a:lnTo>
                <a:lnTo>
                  <a:pt x="1811782" y="691007"/>
                </a:lnTo>
                <a:lnTo>
                  <a:pt x="1854962" y="664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47402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String,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List,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Set,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Hash,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Sorted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Set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16928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Data</a:t>
            </a:r>
            <a:r>
              <a:rPr sz="4100" spc="-135" dirty="0"/>
              <a:t> </a:t>
            </a:r>
            <a:r>
              <a:rPr sz="4100" spc="-40" dirty="0"/>
              <a:t>structures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4277677" y="2348293"/>
            <a:ext cx="4040504" cy="363220"/>
            <a:chOff x="4277677" y="2348293"/>
            <a:chExt cx="4040504" cy="363220"/>
          </a:xfrm>
        </p:grpSpPr>
        <p:sp>
          <p:nvSpPr>
            <p:cNvPr id="5" name="object 5"/>
            <p:cNvSpPr/>
            <p:nvPr/>
          </p:nvSpPr>
          <p:spPr>
            <a:xfrm>
              <a:off x="4278630" y="2349245"/>
              <a:ext cx="4038600" cy="361315"/>
            </a:xfrm>
            <a:custGeom>
              <a:avLst/>
              <a:gdLst/>
              <a:ahLst/>
              <a:cxnLst/>
              <a:rect l="l" t="t" r="r" b="b"/>
              <a:pathLst>
                <a:path w="4038600" h="361314">
                  <a:moveTo>
                    <a:pt x="3978402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89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3978402" y="361188"/>
                  </a:lnTo>
                  <a:lnTo>
                    <a:pt x="4001845" y="356461"/>
                  </a:lnTo>
                  <a:lnTo>
                    <a:pt x="4020978" y="343566"/>
                  </a:lnTo>
                  <a:lnTo>
                    <a:pt x="4033873" y="324433"/>
                  </a:lnTo>
                  <a:lnTo>
                    <a:pt x="4038600" y="300989"/>
                  </a:lnTo>
                  <a:lnTo>
                    <a:pt x="4038600" y="60198"/>
                  </a:lnTo>
                  <a:lnTo>
                    <a:pt x="4033873" y="36754"/>
                  </a:lnTo>
                  <a:lnTo>
                    <a:pt x="4020978" y="17621"/>
                  </a:lnTo>
                  <a:lnTo>
                    <a:pt x="4001845" y="4726"/>
                  </a:lnTo>
                  <a:lnTo>
                    <a:pt x="3978402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8630" y="2349245"/>
              <a:ext cx="4038600" cy="361315"/>
            </a:xfrm>
            <a:custGeom>
              <a:avLst/>
              <a:gdLst/>
              <a:ahLst/>
              <a:cxnLst/>
              <a:rect l="l" t="t" r="r" b="b"/>
              <a:pathLst>
                <a:path w="4038600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3978402" y="0"/>
                  </a:lnTo>
                  <a:lnTo>
                    <a:pt x="4001845" y="4726"/>
                  </a:lnTo>
                  <a:lnTo>
                    <a:pt x="4020978" y="17621"/>
                  </a:lnTo>
                  <a:lnTo>
                    <a:pt x="4033873" y="36754"/>
                  </a:lnTo>
                  <a:lnTo>
                    <a:pt x="4038600" y="60198"/>
                  </a:lnTo>
                  <a:lnTo>
                    <a:pt x="4038600" y="300989"/>
                  </a:lnTo>
                  <a:lnTo>
                    <a:pt x="4033873" y="324433"/>
                  </a:lnTo>
                  <a:lnTo>
                    <a:pt x="4020978" y="343566"/>
                  </a:lnTo>
                  <a:lnTo>
                    <a:pt x="4001845" y="356461"/>
                  </a:lnTo>
                  <a:lnTo>
                    <a:pt x="3978402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89"/>
                  </a:lnTo>
                  <a:lnTo>
                    <a:pt x="0" y="6019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74641" y="2373630"/>
            <a:ext cx="16275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"&lt;html&gt;&lt;head&gt;…"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39213" y="2348357"/>
            <a:ext cx="1945005" cy="363220"/>
            <a:chOff x="2339213" y="2348357"/>
            <a:chExt cx="1945005" cy="363220"/>
          </a:xfrm>
        </p:grpSpPr>
        <p:sp>
          <p:nvSpPr>
            <p:cNvPr id="9" name="object 9"/>
            <p:cNvSpPr/>
            <p:nvPr/>
          </p:nvSpPr>
          <p:spPr>
            <a:xfrm>
              <a:off x="3909060" y="2490216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0" y="0"/>
                  </a:moveTo>
                  <a:lnTo>
                    <a:pt x="298830" y="76200"/>
                  </a:lnTo>
                  <a:lnTo>
                    <a:pt x="359790" y="45720"/>
                  </a:lnTo>
                  <a:lnTo>
                    <a:pt x="311530" y="45720"/>
                  </a:lnTo>
                  <a:lnTo>
                    <a:pt x="311530" y="30480"/>
                  </a:lnTo>
                  <a:lnTo>
                    <a:pt x="359791" y="30480"/>
                  </a:lnTo>
                  <a:lnTo>
                    <a:pt x="298830" y="0"/>
                  </a:lnTo>
                  <a:close/>
                </a:path>
                <a:path w="375285" h="76200">
                  <a:moveTo>
                    <a:pt x="298830" y="30480"/>
                  </a:moveTo>
                  <a:lnTo>
                    <a:pt x="0" y="30480"/>
                  </a:lnTo>
                  <a:lnTo>
                    <a:pt x="0" y="45720"/>
                  </a:lnTo>
                  <a:lnTo>
                    <a:pt x="298830" y="45720"/>
                  </a:lnTo>
                  <a:lnTo>
                    <a:pt x="298830" y="30480"/>
                  </a:lnTo>
                  <a:close/>
                </a:path>
                <a:path w="375285" h="76200">
                  <a:moveTo>
                    <a:pt x="359791" y="30480"/>
                  </a:moveTo>
                  <a:lnTo>
                    <a:pt x="311530" y="30480"/>
                  </a:lnTo>
                  <a:lnTo>
                    <a:pt x="311530" y="45720"/>
                  </a:lnTo>
                  <a:lnTo>
                    <a:pt x="359790" y="45720"/>
                  </a:lnTo>
                  <a:lnTo>
                    <a:pt x="375030" y="38100"/>
                  </a:lnTo>
                  <a:lnTo>
                    <a:pt x="359791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40102" y="2349246"/>
              <a:ext cx="1606550" cy="361315"/>
            </a:xfrm>
            <a:custGeom>
              <a:avLst/>
              <a:gdLst/>
              <a:ahLst/>
              <a:cxnLst/>
              <a:rect l="l" t="t" r="r" b="b"/>
              <a:pathLst>
                <a:path w="1606550" h="361314">
                  <a:moveTo>
                    <a:pt x="1546098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89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1546098" y="361188"/>
                  </a:lnTo>
                  <a:lnTo>
                    <a:pt x="1569541" y="356461"/>
                  </a:lnTo>
                  <a:lnTo>
                    <a:pt x="1588674" y="343566"/>
                  </a:lnTo>
                  <a:lnTo>
                    <a:pt x="1601569" y="324433"/>
                  </a:lnTo>
                  <a:lnTo>
                    <a:pt x="1606296" y="300989"/>
                  </a:lnTo>
                  <a:lnTo>
                    <a:pt x="1606296" y="60198"/>
                  </a:lnTo>
                  <a:lnTo>
                    <a:pt x="1601569" y="36754"/>
                  </a:lnTo>
                  <a:lnTo>
                    <a:pt x="1588674" y="17621"/>
                  </a:lnTo>
                  <a:lnTo>
                    <a:pt x="1569541" y="472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40102" y="2349246"/>
              <a:ext cx="1606550" cy="361315"/>
            </a:xfrm>
            <a:custGeom>
              <a:avLst/>
              <a:gdLst/>
              <a:ahLst/>
              <a:cxnLst/>
              <a:rect l="l" t="t" r="r" b="b"/>
              <a:pathLst>
                <a:path w="1606550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1546098" y="0"/>
                  </a:lnTo>
                  <a:lnTo>
                    <a:pt x="1569541" y="4726"/>
                  </a:lnTo>
                  <a:lnTo>
                    <a:pt x="1588674" y="17621"/>
                  </a:lnTo>
                  <a:lnTo>
                    <a:pt x="1601569" y="36754"/>
                  </a:lnTo>
                  <a:lnTo>
                    <a:pt x="1606296" y="60198"/>
                  </a:lnTo>
                  <a:lnTo>
                    <a:pt x="1606296" y="300989"/>
                  </a:lnTo>
                  <a:lnTo>
                    <a:pt x="1601569" y="324433"/>
                  </a:lnTo>
                  <a:lnTo>
                    <a:pt x="1588674" y="343566"/>
                  </a:lnTo>
                  <a:lnTo>
                    <a:pt x="1569541" y="356461"/>
                  </a:lnTo>
                  <a:lnTo>
                    <a:pt x="1546098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89"/>
                  </a:lnTo>
                  <a:lnTo>
                    <a:pt x="0" y="6019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8509" y="2325751"/>
            <a:ext cx="628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String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77677" y="2892361"/>
            <a:ext cx="4040504" cy="363220"/>
            <a:chOff x="4277677" y="2892361"/>
            <a:chExt cx="4040504" cy="363220"/>
          </a:xfrm>
        </p:grpSpPr>
        <p:sp>
          <p:nvSpPr>
            <p:cNvPr id="14" name="object 14"/>
            <p:cNvSpPr/>
            <p:nvPr/>
          </p:nvSpPr>
          <p:spPr>
            <a:xfrm>
              <a:off x="4278630" y="2893313"/>
              <a:ext cx="4038600" cy="361315"/>
            </a:xfrm>
            <a:custGeom>
              <a:avLst/>
              <a:gdLst/>
              <a:ahLst/>
              <a:cxnLst/>
              <a:rect l="l" t="t" r="r" b="b"/>
              <a:pathLst>
                <a:path w="4038600" h="361314">
                  <a:moveTo>
                    <a:pt x="3978402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89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3978402" y="361188"/>
                  </a:lnTo>
                  <a:lnTo>
                    <a:pt x="4001845" y="356461"/>
                  </a:lnTo>
                  <a:lnTo>
                    <a:pt x="4020978" y="343566"/>
                  </a:lnTo>
                  <a:lnTo>
                    <a:pt x="4033873" y="324433"/>
                  </a:lnTo>
                  <a:lnTo>
                    <a:pt x="4038600" y="300989"/>
                  </a:lnTo>
                  <a:lnTo>
                    <a:pt x="4038600" y="60198"/>
                  </a:lnTo>
                  <a:lnTo>
                    <a:pt x="4033873" y="36754"/>
                  </a:lnTo>
                  <a:lnTo>
                    <a:pt x="4020978" y="17621"/>
                  </a:lnTo>
                  <a:lnTo>
                    <a:pt x="4001845" y="4726"/>
                  </a:lnTo>
                  <a:lnTo>
                    <a:pt x="3978402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78630" y="2893313"/>
              <a:ext cx="4038600" cy="361315"/>
            </a:xfrm>
            <a:custGeom>
              <a:avLst/>
              <a:gdLst/>
              <a:ahLst/>
              <a:cxnLst/>
              <a:rect l="l" t="t" r="r" b="b"/>
              <a:pathLst>
                <a:path w="4038600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3978402" y="0"/>
                  </a:lnTo>
                  <a:lnTo>
                    <a:pt x="4001845" y="4726"/>
                  </a:lnTo>
                  <a:lnTo>
                    <a:pt x="4020978" y="17621"/>
                  </a:lnTo>
                  <a:lnTo>
                    <a:pt x="4033873" y="36754"/>
                  </a:lnTo>
                  <a:lnTo>
                    <a:pt x="4038600" y="60198"/>
                  </a:lnTo>
                  <a:lnTo>
                    <a:pt x="4038600" y="300989"/>
                  </a:lnTo>
                  <a:lnTo>
                    <a:pt x="4033873" y="324433"/>
                  </a:lnTo>
                  <a:lnTo>
                    <a:pt x="4020978" y="343566"/>
                  </a:lnTo>
                  <a:lnTo>
                    <a:pt x="4001845" y="356461"/>
                  </a:lnTo>
                  <a:lnTo>
                    <a:pt x="3978402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89"/>
                  </a:lnTo>
                  <a:lnTo>
                    <a:pt x="0" y="6019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74641" y="2917951"/>
            <a:ext cx="14566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{23,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76,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233,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11}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39213" y="2892425"/>
            <a:ext cx="1945005" cy="363220"/>
            <a:chOff x="2339213" y="2892425"/>
            <a:chExt cx="1945005" cy="363220"/>
          </a:xfrm>
        </p:grpSpPr>
        <p:sp>
          <p:nvSpPr>
            <p:cNvPr id="18" name="object 18"/>
            <p:cNvSpPr/>
            <p:nvPr/>
          </p:nvSpPr>
          <p:spPr>
            <a:xfrm>
              <a:off x="3909060" y="3034284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0" y="0"/>
                  </a:moveTo>
                  <a:lnTo>
                    <a:pt x="298830" y="76200"/>
                  </a:lnTo>
                  <a:lnTo>
                    <a:pt x="359791" y="45719"/>
                  </a:lnTo>
                  <a:lnTo>
                    <a:pt x="311530" y="45719"/>
                  </a:lnTo>
                  <a:lnTo>
                    <a:pt x="311530" y="30479"/>
                  </a:lnTo>
                  <a:lnTo>
                    <a:pt x="359790" y="30479"/>
                  </a:lnTo>
                  <a:lnTo>
                    <a:pt x="298830" y="0"/>
                  </a:lnTo>
                  <a:close/>
                </a:path>
                <a:path w="375285" h="76200">
                  <a:moveTo>
                    <a:pt x="298830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98830" y="45719"/>
                  </a:lnTo>
                  <a:lnTo>
                    <a:pt x="298830" y="30479"/>
                  </a:lnTo>
                  <a:close/>
                </a:path>
                <a:path w="375285" h="76200">
                  <a:moveTo>
                    <a:pt x="359790" y="30479"/>
                  </a:moveTo>
                  <a:lnTo>
                    <a:pt x="311530" y="30479"/>
                  </a:lnTo>
                  <a:lnTo>
                    <a:pt x="311530" y="45719"/>
                  </a:lnTo>
                  <a:lnTo>
                    <a:pt x="359791" y="45719"/>
                  </a:lnTo>
                  <a:lnTo>
                    <a:pt x="375030" y="38100"/>
                  </a:lnTo>
                  <a:lnTo>
                    <a:pt x="35979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0102" y="2893314"/>
              <a:ext cx="1606550" cy="361315"/>
            </a:xfrm>
            <a:custGeom>
              <a:avLst/>
              <a:gdLst/>
              <a:ahLst/>
              <a:cxnLst/>
              <a:rect l="l" t="t" r="r" b="b"/>
              <a:pathLst>
                <a:path w="1606550" h="361314">
                  <a:moveTo>
                    <a:pt x="1546098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89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1546098" y="361188"/>
                  </a:lnTo>
                  <a:lnTo>
                    <a:pt x="1569541" y="356461"/>
                  </a:lnTo>
                  <a:lnTo>
                    <a:pt x="1588674" y="343566"/>
                  </a:lnTo>
                  <a:lnTo>
                    <a:pt x="1601569" y="324433"/>
                  </a:lnTo>
                  <a:lnTo>
                    <a:pt x="1606296" y="300989"/>
                  </a:lnTo>
                  <a:lnTo>
                    <a:pt x="1606296" y="60198"/>
                  </a:lnTo>
                  <a:lnTo>
                    <a:pt x="1601569" y="36754"/>
                  </a:lnTo>
                  <a:lnTo>
                    <a:pt x="1588674" y="17621"/>
                  </a:lnTo>
                  <a:lnTo>
                    <a:pt x="1569541" y="472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0102" y="2893314"/>
              <a:ext cx="1606550" cy="361315"/>
            </a:xfrm>
            <a:custGeom>
              <a:avLst/>
              <a:gdLst/>
              <a:ahLst/>
              <a:cxnLst/>
              <a:rect l="l" t="t" r="r" b="b"/>
              <a:pathLst>
                <a:path w="1606550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1546098" y="0"/>
                  </a:lnTo>
                  <a:lnTo>
                    <a:pt x="1569541" y="4726"/>
                  </a:lnTo>
                  <a:lnTo>
                    <a:pt x="1588674" y="17621"/>
                  </a:lnTo>
                  <a:lnTo>
                    <a:pt x="1601569" y="36754"/>
                  </a:lnTo>
                  <a:lnTo>
                    <a:pt x="1606296" y="60198"/>
                  </a:lnTo>
                  <a:lnTo>
                    <a:pt x="1606296" y="300989"/>
                  </a:lnTo>
                  <a:lnTo>
                    <a:pt x="1601569" y="324433"/>
                  </a:lnTo>
                  <a:lnTo>
                    <a:pt x="1588674" y="343566"/>
                  </a:lnTo>
                  <a:lnTo>
                    <a:pt x="1569541" y="356461"/>
                  </a:lnTo>
                  <a:lnTo>
                    <a:pt x="1546098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89"/>
                  </a:lnTo>
                  <a:lnTo>
                    <a:pt x="0" y="6019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78509" y="2870073"/>
            <a:ext cx="353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889" y="2373630"/>
            <a:ext cx="9328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w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b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10" dirty="0">
                <a:latin typeface="Calibri"/>
                <a:cs typeface="Calibri"/>
              </a:rPr>
              <a:t>ind</a:t>
            </a:r>
            <a:r>
              <a:rPr sz="1700" spc="-2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x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80817" y="2917951"/>
            <a:ext cx="13214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users:2:friends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77677" y="3396805"/>
            <a:ext cx="4040504" cy="361950"/>
            <a:chOff x="4277677" y="3396805"/>
            <a:chExt cx="4040504" cy="361950"/>
          </a:xfrm>
        </p:grpSpPr>
        <p:sp>
          <p:nvSpPr>
            <p:cNvPr id="25" name="object 25"/>
            <p:cNvSpPr/>
            <p:nvPr/>
          </p:nvSpPr>
          <p:spPr>
            <a:xfrm>
              <a:off x="4278630" y="3397757"/>
              <a:ext cx="4038600" cy="360045"/>
            </a:xfrm>
            <a:custGeom>
              <a:avLst/>
              <a:gdLst/>
              <a:ahLst/>
              <a:cxnLst/>
              <a:rect l="l" t="t" r="r" b="b"/>
              <a:pathLst>
                <a:path w="4038600" h="360045">
                  <a:moveTo>
                    <a:pt x="3978655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3"/>
                  </a:lnTo>
                  <a:lnTo>
                    <a:pt x="3978655" y="359663"/>
                  </a:lnTo>
                  <a:lnTo>
                    <a:pt x="4002006" y="354959"/>
                  </a:lnTo>
                  <a:lnTo>
                    <a:pt x="4021058" y="342122"/>
                  </a:lnTo>
                  <a:lnTo>
                    <a:pt x="4033895" y="323070"/>
                  </a:lnTo>
                  <a:lnTo>
                    <a:pt x="4038600" y="299719"/>
                  </a:lnTo>
                  <a:lnTo>
                    <a:pt x="4038600" y="59943"/>
                  </a:lnTo>
                  <a:lnTo>
                    <a:pt x="4033895" y="36593"/>
                  </a:lnTo>
                  <a:lnTo>
                    <a:pt x="4021058" y="17541"/>
                  </a:lnTo>
                  <a:lnTo>
                    <a:pt x="4002006" y="4704"/>
                  </a:lnTo>
                  <a:lnTo>
                    <a:pt x="3978655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78630" y="3397757"/>
              <a:ext cx="4038600" cy="360045"/>
            </a:xfrm>
            <a:custGeom>
              <a:avLst/>
              <a:gdLst/>
              <a:ahLst/>
              <a:cxnLst/>
              <a:rect l="l" t="t" r="r" b="b"/>
              <a:pathLst>
                <a:path w="403860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3978655" y="0"/>
                  </a:lnTo>
                  <a:lnTo>
                    <a:pt x="4002006" y="4704"/>
                  </a:lnTo>
                  <a:lnTo>
                    <a:pt x="4021058" y="17541"/>
                  </a:lnTo>
                  <a:lnTo>
                    <a:pt x="4033895" y="36593"/>
                  </a:lnTo>
                  <a:lnTo>
                    <a:pt x="4038600" y="59943"/>
                  </a:lnTo>
                  <a:lnTo>
                    <a:pt x="4038600" y="299719"/>
                  </a:lnTo>
                  <a:lnTo>
                    <a:pt x="4033895" y="323070"/>
                  </a:lnTo>
                  <a:lnTo>
                    <a:pt x="4021058" y="342122"/>
                  </a:lnTo>
                  <a:lnTo>
                    <a:pt x="4002006" y="354959"/>
                  </a:lnTo>
                  <a:lnTo>
                    <a:pt x="3978655" y="359663"/>
                  </a:lnTo>
                  <a:lnTo>
                    <a:pt x="59944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374641" y="3422141"/>
            <a:ext cx="162369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[234,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3466,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86,55]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339213" y="3396869"/>
            <a:ext cx="1945005" cy="361950"/>
            <a:chOff x="2339213" y="3396869"/>
            <a:chExt cx="1945005" cy="361950"/>
          </a:xfrm>
        </p:grpSpPr>
        <p:sp>
          <p:nvSpPr>
            <p:cNvPr id="29" name="object 29"/>
            <p:cNvSpPr/>
            <p:nvPr/>
          </p:nvSpPr>
          <p:spPr>
            <a:xfrm>
              <a:off x="3909060" y="3538728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0" y="0"/>
                  </a:moveTo>
                  <a:lnTo>
                    <a:pt x="298830" y="76200"/>
                  </a:lnTo>
                  <a:lnTo>
                    <a:pt x="359790" y="45720"/>
                  </a:lnTo>
                  <a:lnTo>
                    <a:pt x="311530" y="45720"/>
                  </a:lnTo>
                  <a:lnTo>
                    <a:pt x="311530" y="30480"/>
                  </a:lnTo>
                  <a:lnTo>
                    <a:pt x="359791" y="30480"/>
                  </a:lnTo>
                  <a:lnTo>
                    <a:pt x="298830" y="0"/>
                  </a:lnTo>
                  <a:close/>
                </a:path>
                <a:path w="375285" h="76200">
                  <a:moveTo>
                    <a:pt x="298830" y="30480"/>
                  </a:moveTo>
                  <a:lnTo>
                    <a:pt x="0" y="30480"/>
                  </a:lnTo>
                  <a:lnTo>
                    <a:pt x="0" y="45720"/>
                  </a:lnTo>
                  <a:lnTo>
                    <a:pt x="298830" y="45720"/>
                  </a:lnTo>
                  <a:lnTo>
                    <a:pt x="298830" y="30480"/>
                  </a:lnTo>
                  <a:close/>
                </a:path>
                <a:path w="375285" h="76200">
                  <a:moveTo>
                    <a:pt x="359791" y="30480"/>
                  </a:moveTo>
                  <a:lnTo>
                    <a:pt x="311530" y="30480"/>
                  </a:lnTo>
                  <a:lnTo>
                    <a:pt x="311530" y="45720"/>
                  </a:lnTo>
                  <a:lnTo>
                    <a:pt x="359790" y="45720"/>
                  </a:lnTo>
                  <a:lnTo>
                    <a:pt x="375030" y="38100"/>
                  </a:lnTo>
                  <a:lnTo>
                    <a:pt x="359791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40102" y="3397758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1546352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1546352" y="359663"/>
                  </a:lnTo>
                  <a:lnTo>
                    <a:pt x="1569702" y="354959"/>
                  </a:lnTo>
                  <a:lnTo>
                    <a:pt x="1588754" y="342122"/>
                  </a:lnTo>
                  <a:lnTo>
                    <a:pt x="1601591" y="323070"/>
                  </a:lnTo>
                  <a:lnTo>
                    <a:pt x="1606296" y="299719"/>
                  </a:lnTo>
                  <a:lnTo>
                    <a:pt x="1606296" y="59943"/>
                  </a:lnTo>
                  <a:lnTo>
                    <a:pt x="1601591" y="36593"/>
                  </a:lnTo>
                  <a:lnTo>
                    <a:pt x="1588754" y="17541"/>
                  </a:lnTo>
                  <a:lnTo>
                    <a:pt x="1569702" y="4704"/>
                  </a:lnTo>
                  <a:lnTo>
                    <a:pt x="154635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40102" y="3397758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1546352" y="0"/>
                  </a:lnTo>
                  <a:lnTo>
                    <a:pt x="1569702" y="4704"/>
                  </a:lnTo>
                  <a:lnTo>
                    <a:pt x="1588754" y="17541"/>
                  </a:lnTo>
                  <a:lnTo>
                    <a:pt x="1601591" y="36593"/>
                  </a:lnTo>
                  <a:lnTo>
                    <a:pt x="1606296" y="59943"/>
                  </a:lnTo>
                  <a:lnTo>
                    <a:pt x="1606296" y="299719"/>
                  </a:lnTo>
                  <a:lnTo>
                    <a:pt x="1601591" y="323070"/>
                  </a:lnTo>
                  <a:lnTo>
                    <a:pt x="1588754" y="342122"/>
                  </a:lnTo>
                  <a:lnTo>
                    <a:pt x="1569702" y="354959"/>
                  </a:lnTo>
                  <a:lnTo>
                    <a:pt x="1546352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78509" y="3374263"/>
            <a:ext cx="371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6350" y="3422141"/>
            <a:ext cx="119189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users:2:inbox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77677" y="3901249"/>
            <a:ext cx="4040504" cy="361950"/>
            <a:chOff x="4277677" y="3901249"/>
            <a:chExt cx="4040504" cy="361950"/>
          </a:xfrm>
        </p:grpSpPr>
        <p:sp>
          <p:nvSpPr>
            <p:cNvPr id="35" name="object 35"/>
            <p:cNvSpPr/>
            <p:nvPr/>
          </p:nvSpPr>
          <p:spPr>
            <a:xfrm>
              <a:off x="4278630" y="3902201"/>
              <a:ext cx="4038600" cy="360045"/>
            </a:xfrm>
            <a:custGeom>
              <a:avLst/>
              <a:gdLst/>
              <a:ahLst/>
              <a:cxnLst/>
              <a:rect l="l" t="t" r="r" b="b"/>
              <a:pathLst>
                <a:path w="4038600" h="360045">
                  <a:moveTo>
                    <a:pt x="3978655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4"/>
                  </a:lnTo>
                  <a:lnTo>
                    <a:pt x="3978655" y="359664"/>
                  </a:lnTo>
                  <a:lnTo>
                    <a:pt x="4002006" y="354959"/>
                  </a:lnTo>
                  <a:lnTo>
                    <a:pt x="4021058" y="342122"/>
                  </a:lnTo>
                  <a:lnTo>
                    <a:pt x="4033895" y="323070"/>
                  </a:lnTo>
                  <a:lnTo>
                    <a:pt x="4038600" y="299720"/>
                  </a:lnTo>
                  <a:lnTo>
                    <a:pt x="4038600" y="59943"/>
                  </a:lnTo>
                  <a:lnTo>
                    <a:pt x="4033895" y="36593"/>
                  </a:lnTo>
                  <a:lnTo>
                    <a:pt x="4021058" y="17541"/>
                  </a:lnTo>
                  <a:lnTo>
                    <a:pt x="4002006" y="4704"/>
                  </a:lnTo>
                  <a:lnTo>
                    <a:pt x="3978655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78630" y="3902201"/>
              <a:ext cx="4038600" cy="360045"/>
            </a:xfrm>
            <a:custGeom>
              <a:avLst/>
              <a:gdLst/>
              <a:ahLst/>
              <a:cxnLst/>
              <a:rect l="l" t="t" r="r" b="b"/>
              <a:pathLst>
                <a:path w="403860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3978655" y="0"/>
                  </a:lnTo>
                  <a:lnTo>
                    <a:pt x="4002006" y="4704"/>
                  </a:lnTo>
                  <a:lnTo>
                    <a:pt x="4021058" y="17541"/>
                  </a:lnTo>
                  <a:lnTo>
                    <a:pt x="4033895" y="36593"/>
                  </a:lnTo>
                  <a:lnTo>
                    <a:pt x="4038600" y="59943"/>
                  </a:lnTo>
                  <a:lnTo>
                    <a:pt x="4038600" y="299720"/>
                  </a:lnTo>
                  <a:lnTo>
                    <a:pt x="4033895" y="323070"/>
                  </a:lnTo>
                  <a:lnTo>
                    <a:pt x="4021058" y="342122"/>
                  </a:lnTo>
                  <a:lnTo>
                    <a:pt x="4002006" y="354959"/>
                  </a:lnTo>
                  <a:lnTo>
                    <a:pt x="3978655" y="359664"/>
                  </a:lnTo>
                  <a:lnTo>
                    <a:pt x="59944" y="359664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74641" y="3926204"/>
            <a:ext cx="31489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Theme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mbria Math"/>
                <a:cs typeface="Cambria Math"/>
              </a:rPr>
              <a:t>→</a:t>
            </a:r>
            <a:r>
              <a:rPr sz="1700" spc="5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"dark",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cookies</a:t>
            </a:r>
            <a:r>
              <a:rPr sz="1700" spc="380" dirty="0">
                <a:latin typeface="Calibri"/>
                <a:cs typeface="Calibri"/>
              </a:rPr>
              <a:t> </a:t>
            </a:r>
            <a:r>
              <a:rPr sz="1700" dirty="0">
                <a:latin typeface="Cambria Math"/>
                <a:cs typeface="Cambria Math"/>
              </a:rPr>
              <a:t>→</a:t>
            </a:r>
            <a:r>
              <a:rPr sz="1700" spc="5" dirty="0">
                <a:latin typeface="Cambria Math"/>
                <a:cs typeface="Cambria Math"/>
              </a:rPr>
              <a:t> </a:t>
            </a:r>
            <a:r>
              <a:rPr sz="1700" spc="-5" dirty="0">
                <a:latin typeface="Calibri"/>
                <a:cs typeface="Calibri"/>
              </a:rPr>
              <a:t>"false"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339213" y="3901313"/>
            <a:ext cx="1945005" cy="361950"/>
            <a:chOff x="2339213" y="3901313"/>
            <a:chExt cx="1945005" cy="361950"/>
          </a:xfrm>
        </p:grpSpPr>
        <p:sp>
          <p:nvSpPr>
            <p:cNvPr id="39" name="object 39"/>
            <p:cNvSpPr/>
            <p:nvPr/>
          </p:nvSpPr>
          <p:spPr>
            <a:xfrm>
              <a:off x="3909060" y="4043172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0" y="0"/>
                  </a:moveTo>
                  <a:lnTo>
                    <a:pt x="298830" y="76200"/>
                  </a:lnTo>
                  <a:lnTo>
                    <a:pt x="359790" y="45719"/>
                  </a:lnTo>
                  <a:lnTo>
                    <a:pt x="311530" y="45719"/>
                  </a:lnTo>
                  <a:lnTo>
                    <a:pt x="311530" y="30479"/>
                  </a:lnTo>
                  <a:lnTo>
                    <a:pt x="359790" y="30479"/>
                  </a:lnTo>
                  <a:lnTo>
                    <a:pt x="298830" y="0"/>
                  </a:lnTo>
                  <a:close/>
                </a:path>
                <a:path w="375285" h="76200">
                  <a:moveTo>
                    <a:pt x="298830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98830" y="45719"/>
                  </a:lnTo>
                  <a:lnTo>
                    <a:pt x="298830" y="30479"/>
                  </a:lnTo>
                  <a:close/>
                </a:path>
                <a:path w="375285" h="76200">
                  <a:moveTo>
                    <a:pt x="359790" y="30479"/>
                  </a:moveTo>
                  <a:lnTo>
                    <a:pt x="311530" y="30479"/>
                  </a:lnTo>
                  <a:lnTo>
                    <a:pt x="311530" y="45719"/>
                  </a:lnTo>
                  <a:lnTo>
                    <a:pt x="359790" y="45719"/>
                  </a:lnTo>
                  <a:lnTo>
                    <a:pt x="375030" y="38100"/>
                  </a:lnTo>
                  <a:lnTo>
                    <a:pt x="35979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40102" y="3902202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1546352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4"/>
                  </a:lnTo>
                  <a:lnTo>
                    <a:pt x="1546352" y="359664"/>
                  </a:lnTo>
                  <a:lnTo>
                    <a:pt x="1569702" y="354959"/>
                  </a:lnTo>
                  <a:lnTo>
                    <a:pt x="1588754" y="342122"/>
                  </a:lnTo>
                  <a:lnTo>
                    <a:pt x="1601591" y="323070"/>
                  </a:lnTo>
                  <a:lnTo>
                    <a:pt x="1606296" y="299720"/>
                  </a:lnTo>
                  <a:lnTo>
                    <a:pt x="1606296" y="59943"/>
                  </a:lnTo>
                  <a:lnTo>
                    <a:pt x="1601591" y="36593"/>
                  </a:lnTo>
                  <a:lnTo>
                    <a:pt x="1588754" y="17541"/>
                  </a:lnTo>
                  <a:lnTo>
                    <a:pt x="1569702" y="4704"/>
                  </a:lnTo>
                  <a:lnTo>
                    <a:pt x="154635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40102" y="3902202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1546352" y="0"/>
                  </a:lnTo>
                  <a:lnTo>
                    <a:pt x="1569702" y="4704"/>
                  </a:lnTo>
                  <a:lnTo>
                    <a:pt x="1588754" y="17541"/>
                  </a:lnTo>
                  <a:lnTo>
                    <a:pt x="1601591" y="36593"/>
                  </a:lnTo>
                  <a:lnTo>
                    <a:pt x="1606296" y="59943"/>
                  </a:lnTo>
                  <a:lnTo>
                    <a:pt x="1606296" y="299720"/>
                  </a:lnTo>
                  <a:lnTo>
                    <a:pt x="1601591" y="323070"/>
                  </a:lnTo>
                  <a:lnTo>
                    <a:pt x="1588754" y="342122"/>
                  </a:lnTo>
                  <a:lnTo>
                    <a:pt x="1569702" y="354959"/>
                  </a:lnTo>
                  <a:lnTo>
                    <a:pt x="1546352" y="359664"/>
                  </a:lnTo>
                  <a:lnTo>
                    <a:pt x="59943" y="359664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78509" y="3878326"/>
            <a:ext cx="539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Hash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44242" y="3926204"/>
            <a:ext cx="13957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use</a:t>
            </a:r>
            <a:r>
              <a:rPr sz="1700" spc="-1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spc="-15" dirty="0">
                <a:latin typeface="Calibri"/>
                <a:cs typeface="Calibri"/>
              </a:rPr>
              <a:t>:</a:t>
            </a:r>
            <a:r>
              <a:rPr sz="1700" dirty="0">
                <a:latin typeface="Calibri"/>
                <a:cs typeface="Calibri"/>
              </a:rPr>
              <a:t>2:</a:t>
            </a:r>
            <a:r>
              <a:rPr sz="1700" spc="-10" dirty="0">
                <a:latin typeface="Calibri"/>
                <a:cs typeface="Calibri"/>
              </a:rPr>
              <a:t>se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in</a:t>
            </a:r>
            <a:r>
              <a:rPr sz="1700" dirty="0">
                <a:latin typeface="Calibri"/>
                <a:cs typeface="Calibri"/>
              </a:rPr>
              <a:t>gs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277677" y="4436173"/>
            <a:ext cx="4040504" cy="363220"/>
            <a:chOff x="4277677" y="4436173"/>
            <a:chExt cx="4040504" cy="363220"/>
          </a:xfrm>
        </p:grpSpPr>
        <p:sp>
          <p:nvSpPr>
            <p:cNvPr id="45" name="object 45"/>
            <p:cNvSpPr/>
            <p:nvPr/>
          </p:nvSpPr>
          <p:spPr>
            <a:xfrm>
              <a:off x="4278630" y="4437125"/>
              <a:ext cx="4038600" cy="361315"/>
            </a:xfrm>
            <a:custGeom>
              <a:avLst/>
              <a:gdLst/>
              <a:ahLst/>
              <a:cxnLst/>
              <a:rect l="l" t="t" r="r" b="b"/>
              <a:pathLst>
                <a:path w="4038600" h="361314">
                  <a:moveTo>
                    <a:pt x="3978402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3978402" y="361188"/>
                  </a:lnTo>
                  <a:lnTo>
                    <a:pt x="4001845" y="356461"/>
                  </a:lnTo>
                  <a:lnTo>
                    <a:pt x="4020978" y="343566"/>
                  </a:lnTo>
                  <a:lnTo>
                    <a:pt x="4033873" y="324433"/>
                  </a:lnTo>
                  <a:lnTo>
                    <a:pt x="4038600" y="300990"/>
                  </a:lnTo>
                  <a:lnTo>
                    <a:pt x="4038600" y="60198"/>
                  </a:lnTo>
                  <a:lnTo>
                    <a:pt x="4033873" y="36754"/>
                  </a:lnTo>
                  <a:lnTo>
                    <a:pt x="4020978" y="17621"/>
                  </a:lnTo>
                  <a:lnTo>
                    <a:pt x="4001845" y="4726"/>
                  </a:lnTo>
                  <a:lnTo>
                    <a:pt x="3978402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78630" y="4437125"/>
              <a:ext cx="4038600" cy="361315"/>
            </a:xfrm>
            <a:custGeom>
              <a:avLst/>
              <a:gdLst/>
              <a:ahLst/>
              <a:cxnLst/>
              <a:rect l="l" t="t" r="r" b="b"/>
              <a:pathLst>
                <a:path w="4038600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3978402" y="0"/>
                  </a:lnTo>
                  <a:lnTo>
                    <a:pt x="4001845" y="4726"/>
                  </a:lnTo>
                  <a:lnTo>
                    <a:pt x="4020978" y="17621"/>
                  </a:lnTo>
                  <a:lnTo>
                    <a:pt x="4033873" y="36754"/>
                  </a:lnTo>
                  <a:lnTo>
                    <a:pt x="4038600" y="60198"/>
                  </a:lnTo>
                  <a:lnTo>
                    <a:pt x="4038600" y="300990"/>
                  </a:lnTo>
                  <a:lnTo>
                    <a:pt x="4033873" y="324433"/>
                  </a:lnTo>
                  <a:lnTo>
                    <a:pt x="4020978" y="343566"/>
                  </a:lnTo>
                  <a:lnTo>
                    <a:pt x="4001845" y="356461"/>
                  </a:lnTo>
                  <a:lnTo>
                    <a:pt x="3978402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90"/>
                  </a:lnTo>
                  <a:lnTo>
                    <a:pt x="0" y="6019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374641" y="4462398"/>
            <a:ext cx="207263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466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mbria Math"/>
                <a:cs typeface="Cambria Math"/>
              </a:rPr>
              <a:t>→</a:t>
            </a:r>
            <a:r>
              <a:rPr sz="1700" spc="-5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"2",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344</a:t>
            </a:r>
            <a:r>
              <a:rPr sz="1700" spc="375" dirty="0">
                <a:latin typeface="Calibri"/>
                <a:cs typeface="Calibri"/>
              </a:rPr>
              <a:t> </a:t>
            </a:r>
            <a:r>
              <a:rPr sz="1700" dirty="0">
                <a:latin typeface="Cambria Math"/>
                <a:cs typeface="Cambria Math"/>
              </a:rPr>
              <a:t>→</a:t>
            </a:r>
            <a:r>
              <a:rPr sz="1700" spc="-5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"16"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339213" y="4436236"/>
            <a:ext cx="1945005" cy="363220"/>
            <a:chOff x="2339213" y="4436236"/>
            <a:chExt cx="1945005" cy="363220"/>
          </a:xfrm>
        </p:grpSpPr>
        <p:sp>
          <p:nvSpPr>
            <p:cNvPr id="49" name="object 49"/>
            <p:cNvSpPr/>
            <p:nvPr/>
          </p:nvSpPr>
          <p:spPr>
            <a:xfrm>
              <a:off x="3909060" y="4579619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0" y="0"/>
                  </a:moveTo>
                  <a:lnTo>
                    <a:pt x="298830" y="76199"/>
                  </a:lnTo>
                  <a:lnTo>
                    <a:pt x="359790" y="45719"/>
                  </a:lnTo>
                  <a:lnTo>
                    <a:pt x="311530" y="45719"/>
                  </a:lnTo>
                  <a:lnTo>
                    <a:pt x="311530" y="30479"/>
                  </a:lnTo>
                  <a:lnTo>
                    <a:pt x="359790" y="30479"/>
                  </a:lnTo>
                  <a:lnTo>
                    <a:pt x="298830" y="0"/>
                  </a:lnTo>
                  <a:close/>
                </a:path>
                <a:path w="375285" h="76200">
                  <a:moveTo>
                    <a:pt x="298830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98830" y="45719"/>
                  </a:lnTo>
                  <a:lnTo>
                    <a:pt x="298830" y="30479"/>
                  </a:lnTo>
                  <a:close/>
                </a:path>
                <a:path w="375285" h="76200">
                  <a:moveTo>
                    <a:pt x="359790" y="30479"/>
                  </a:moveTo>
                  <a:lnTo>
                    <a:pt x="311530" y="30479"/>
                  </a:lnTo>
                  <a:lnTo>
                    <a:pt x="311530" y="45719"/>
                  </a:lnTo>
                  <a:lnTo>
                    <a:pt x="359790" y="45719"/>
                  </a:lnTo>
                  <a:lnTo>
                    <a:pt x="375030" y="38099"/>
                  </a:lnTo>
                  <a:lnTo>
                    <a:pt x="35979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40102" y="4437125"/>
              <a:ext cx="1606550" cy="361315"/>
            </a:xfrm>
            <a:custGeom>
              <a:avLst/>
              <a:gdLst/>
              <a:ahLst/>
              <a:cxnLst/>
              <a:rect l="l" t="t" r="r" b="b"/>
              <a:pathLst>
                <a:path w="1606550" h="361314">
                  <a:moveTo>
                    <a:pt x="1546098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8"/>
                  </a:lnTo>
                  <a:lnTo>
                    <a:pt x="1546098" y="361188"/>
                  </a:lnTo>
                  <a:lnTo>
                    <a:pt x="1569541" y="356461"/>
                  </a:lnTo>
                  <a:lnTo>
                    <a:pt x="1588674" y="343566"/>
                  </a:lnTo>
                  <a:lnTo>
                    <a:pt x="1601569" y="324433"/>
                  </a:lnTo>
                  <a:lnTo>
                    <a:pt x="1606296" y="300990"/>
                  </a:lnTo>
                  <a:lnTo>
                    <a:pt x="1606296" y="60198"/>
                  </a:lnTo>
                  <a:lnTo>
                    <a:pt x="1601569" y="36754"/>
                  </a:lnTo>
                  <a:lnTo>
                    <a:pt x="1588674" y="17621"/>
                  </a:lnTo>
                  <a:lnTo>
                    <a:pt x="1569541" y="472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40102" y="4437125"/>
              <a:ext cx="1606550" cy="361315"/>
            </a:xfrm>
            <a:custGeom>
              <a:avLst/>
              <a:gdLst/>
              <a:ahLst/>
              <a:cxnLst/>
              <a:rect l="l" t="t" r="r" b="b"/>
              <a:pathLst>
                <a:path w="1606550" h="361314">
                  <a:moveTo>
                    <a:pt x="0" y="60198"/>
                  </a:move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lnTo>
                    <a:pt x="1546098" y="0"/>
                  </a:lnTo>
                  <a:lnTo>
                    <a:pt x="1569541" y="4726"/>
                  </a:lnTo>
                  <a:lnTo>
                    <a:pt x="1588674" y="17621"/>
                  </a:lnTo>
                  <a:lnTo>
                    <a:pt x="1601569" y="36754"/>
                  </a:lnTo>
                  <a:lnTo>
                    <a:pt x="1606296" y="60198"/>
                  </a:lnTo>
                  <a:lnTo>
                    <a:pt x="1606296" y="300990"/>
                  </a:lnTo>
                  <a:lnTo>
                    <a:pt x="1601569" y="324433"/>
                  </a:lnTo>
                  <a:lnTo>
                    <a:pt x="1588674" y="343566"/>
                  </a:lnTo>
                  <a:lnTo>
                    <a:pt x="1569541" y="356461"/>
                  </a:lnTo>
                  <a:lnTo>
                    <a:pt x="1546098" y="361188"/>
                  </a:lnTo>
                  <a:lnTo>
                    <a:pt x="60198" y="361188"/>
                  </a:lnTo>
                  <a:lnTo>
                    <a:pt x="36754" y="356461"/>
                  </a:lnTo>
                  <a:lnTo>
                    <a:pt x="17621" y="343566"/>
                  </a:lnTo>
                  <a:lnTo>
                    <a:pt x="4726" y="324433"/>
                  </a:lnTo>
                  <a:lnTo>
                    <a:pt x="0" y="300990"/>
                  </a:lnTo>
                  <a:lnTo>
                    <a:pt x="0" y="60198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78509" y="4432249"/>
            <a:ext cx="10941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Sorted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24073" y="4462398"/>
            <a:ext cx="103822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top-posters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263961" y="4940617"/>
            <a:ext cx="4042410" cy="361950"/>
            <a:chOff x="4263961" y="4940617"/>
            <a:chExt cx="4042410" cy="361950"/>
          </a:xfrm>
        </p:grpSpPr>
        <p:sp>
          <p:nvSpPr>
            <p:cNvPr id="55" name="object 55"/>
            <p:cNvSpPr/>
            <p:nvPr/>
          </p:nvSpPr>
          <p:spPr>
            <a:xfrm>
              <a:off x="4264913" y="4941569"/>
              <a:ext cx="4040504" cy="360045"/>
            </a:xfrm>
            <a:custGeom>
              <a:avLst/>
              <a:gdLst/>
              <a:ahLst/>
              <a:cxnLst/>
              <a:rect l="l" t="t" r="r" b="b"/>
              <a:pathLst>
                <a:path w="4040504" h="360045">
                  <a:moveTo>
                    <a:pt x="3980180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3"/>
                  </a:lnTo>
                  <a:lnTo>
                    <a:pt x="3980180" y="359663"/>
                  </a:lnTo>
                  <a:lnTo>
                    <a:pt x="4003530" y="354959"/>
                  </a:lnTo>
                  <a:lnTo>
                    <a:pt x="4022582" y="342122"/>
                  </a:lnTo>
                  <a:lnTo>
                    <a:pt x="4035419" y="323070"/>
                  </a:lnTo>
                  <a:lnTo>
                    <a:pt x="4040124" y="299719"/>
                  </a:lnTo>
                  <a:lnTo>
                    <a:pt x="4040124" y="59943"/>
                  </a:lnTo>
                  <a:lnTo>
                    <a:pt x="4035419" y="36593"/>
                  </a:lnTo>
                  <a:lnTo>
                    <a:pt x="4022582" y="17541"/>
                  </a:lnTo>
                  <a:lnTo>
                    <a:pt x="4003530" y="4704"/>
                  </a:lnTo>
                  <a:lnTo>
                    <a:pt x="398018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64913" y="4941569"/>
              <a:ext cx="4040504" cy="360045"/>
            </a:xfrm>
            <a:custGeom>
              <a:avLst/>
              <a:gdLst/>
              <a:ahLst/>
              <a:cxnLst/>
              <a:rect l="l" t="t" r="r" b="b"/>
              <a:pathLst>
                <a:path w="4040504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3980180" y="0"/>
                  </a:lnTo>
                  <a:lnTo>
                    <a:pt x="4003530" y="4704"/>
                  </a:lnTo>
                  <a:lnTo>
                    <a:pt x="4022582" y="17541"/>
                  </a:lnTo>
                  <a:lnTo>
                    <a:pt x="4035419" y="36593"/>
                  </a:lnTo>
                  <a:lnTo>
                    <a:pt x="4040124" y="59943"/>
                  </a:lnTo>
                  <a:lnTo>
                    <a:pt x="4040124" y="299719"/>
                  </a:lnTo>
                  <a:lnTo>
                    <a:pt x="4035419" y="323070"/>
                  </a:lnTo>
                  <a:lnTo>
                    <a:pt x="4022582" y="342122"/>
                  </a:lnTo>
                  <a:lnTo>
                    <a:pt x="4003530" y="354959"/>
                  </a:lnTo>
                  <a:lnTo>
                    <a:pt x="3980180" y="359663"/>
                  </a:lnTo>
                  <a:lnTo>
                    <a:pt x="59944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362069" y="4966461"/>
            <a:ext cx="32664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"{event: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'comment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posted',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time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5" dirty="0">
                <a:latin typeface="Calibri"/>
                <a:cs typeface="Calibri"/>
              </a:rPr>
              <a:t> …"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327020" y="4940680"/>
            <a:ext cx="1945005" cy="361950"/>
            <a:chOff x="2327020" y="4940680"/>
            <a:chExt cx="1945005" cy="361950"/>
          </a:xfrm>
        </p:grpSpPr>
        <p:sp>
          <p:nvSpPr>
            <p:cNvPr id="59" name="object 59"/>
            <p:cNvSpPr/>
            <p:nvPr/>
          </p:nvSpPr>
          <p:spPr>
            <a:xfrm>
              <a:off x="3896867" y="5082539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1" y="0"/>
                  </a:moveTo>
                  <a:lnTo>
                    <a:pt x="298831" y="76200"/>
                  </a:lnTo>
                  <a:lnTo>
                    <a:pt x="359790" y="45720"/>
                  </a:lnTo>
                  <a:lnTo>
                    <a:pt x="311531" y="45720"/>
                  </a:lnTo>
                  <a:lnTo>
                    <a:pt x="311531" y="30480"/>
                  </a:lnTo>
                  <a:lnTo>
                    <a:pt x="359791" y="30480"/>
                  </a:lnTo>
                  <a:lnTo>
                    <a:pt x="298831" y="0"/>
                  </a:lnTo>
                  <a:close/>
                </a:path>
                <a:path w="375285" h="76200">
                  <a:moveTo>
                    <a:pt x="298831" y="30480"/>
                  </a:moveTo>
                  <a:lnTo>
                    <a:pt x="0" y="30480"/>
                  </a:lnTo>
                  <a:lnTo>
                    <a:pt x="0" y="45720"/>
                  </a:lnTo>
                  <a:lnTo>
                    <a:pt x="298831" y="45720"/>
                  </a:lnTo>
                  <a:lnTo>
                    <a:pt x="298831" y="30480"/>
                  </a:lnTo>
                  <a:close/>
                </a:path>
                <a:path w="375285" h="76200">
                  <a:moveTo>
                    <a:pt x="359791" y="30480"/>
                  </a:moveTo>
                  <a:lnTo>
                    <a:pt x="311531" y="30480"/>
                  </a:lnTo>
                  <a:lnTo>
                    <a:pt x="311531" y="45720"/>
                  </a:lnTo>
                  <a:lnTo>
                    <a:pt x="359790" y="45720"/>
                  </a:lnTo>
                  <a:lnTo>
                    <a:pt x="375031" y="38100"/>
                  </a:lnTo>
                  <a:lnTo>
                    <a:pt x="359791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27909" y="4941569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1546352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1546352" y="359663"/>
                  </a:lnTo>
                  <a:lnTo>
                    <a:pt x="1569702" y="354959"/>
                  </a:lnTo>
                  <a:lnTo>
                    <a:pt x="1588754" y="342122"/>
                  </a:lnTo>
                  <a:lnTo>
                    <a:pt x="1601591" y="323070"/>
                  </a:lnTo>
                  <a:lnTo>
                    <a:pt x="1606295" y="299719"/>
                  </a:lnTo>
                  <a:lnTo>
                    <a:pt x="1606295" y="59943"/>
                  </a:lnTo>
                  <a:lnTo>
                    <a:pt x="1601591" y="36593"/>
                  </a:lnTo>
                  <a:lnTo>
                    <a:pt x="1588754" y="17541"/>
                  </a:lnTo>
                  <a:lnTo>
                    <a:pt x="1569702" y="4704"/>
                  </a:lnTo>
                  <a:lnTo>
                    <a:pt x="154635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27909" y="4941569"/>
              <a:ext cx="1606550" cy="360045"/>
            </a:xfrm>
            <a:custGeom>
              <a:avLst/>
              <a:gdLst/>
              <a:ahLst/>
              <a:cxnLst/>
              <a:rect l="l" t="t" r="r" b="b"/>
              <a:pathLst>
                <a:path w="160655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1546352" y="0"/>
                  </a:lnTo>
                  <a:lnTo>
                    <a:pt x="1569702" y="4704"/>
                  </a:lnTo>
                  <a:lnTo>
                    <a:pt x="1588754" y="17541"/>
                  </a:lnTo>
                  <a:lnTo>
                    <a:pt x="1601591" y="36593"/>
                  </a:lnTo>
                  <a:lnTo>
                    <a:pt x="1606295" y="59943"/>
                  </a:lnTo>
                  <a:lnTo>
                    <a:pt x="1606295" y="299719"/>
                  </a:lnTo>
                  <a:lnTo>
                    <a:pt x="1601591" y="323070"/>
                  </a:lnTo>
                  <a:lnTo>
                    <a:pt x="1588754" y="342122"/>
                  </a:lnTo>
                  <a:lnTo>
                    <a:pt x="1569702" y="354959"/>
                  </a:lnTo>
                  <a:lnTo>
                    <a:pt x="1546352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66012" y="4936997"/>
            <a:ext cx="9093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Pub</a:t>
            </a:r>
            <a:r>
              <a:rPr sz="2000" spc="5" dirty="0">
                <a:latin typeface="Calibri"/>
                <a:cs typeface="Calibri"/>
              </a:rPr>
              <a:t>/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24505" y="4966461"/>
            <a:ext cx="12096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users:2:notifs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5943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Schemafree</a:t>
            </a:r>
            <a:r>
              <a:rPr sz="4100" spc="-114" dirty="0"/>
              <a:t> </a:t>
            </a:r>
            <a:r>
              <a:rPr sz="4100" spc="-50" dirty="0"/>
              <a:t>Data</a:t>
            </a:r>
            <a:r>
              <a:rPr sz="4100" spc="-125" dirty="0"/>
              <a:t> </a:t>
            </a:r>
            <a:r>
              <a:rPr sz="4100" spc="-30" dirty="0"/>
              <a:t>Modeling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4572761" y="1482089"/>
            <a:ext cx="0" cy="4526280"/>
          </a:xfrm>
          <a:custGeom>
            <a:avLst/>
            <a:gdLst/>
            <a:ahLst/>
            <a:cxnLst/>
            <a:rect l="l" t="t" r="r" b="b"/>
            <a:pathLst>
              <a:path h="4526280">
                <a:moveTo>
                  <a:pt x="0" y="0"/>
                </a:moveTo>
                <a:lnTo>
                  <a:pt x="0" y="4525962"/>
                </a:lnTo>
              </a:path>
            </a:pathLst>
          </a:custGeom>
          <a:ln w="38100">
            <a:solidFill>
              <a:srgbClr val="46464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4276" y="2405638"/>
            <a:ext cx="1384300" cy="2768600"/>
            <a:chOff x="684276" y="2405638"/>
            <a:chExt cx="1384300" cy="276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7401" y="2405638"/>
              <a:ext cx="697540" cy="6461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14725" y="3041315"/>
              <a:ext cx="367030" cy="774700"/>
            </a:xfrm>
            <a:custGeom>
              <a:avLst/>
              <a:gdLst/>
              <a:ahLst/>
              <a:cxnLst/>
              <a:rect l="l" t="t" r="r" b="b"/>
              <a:pathLst>
                <a:path w="367030" h="774700">
                  <a:moveTo>
                    <a:pt x="58543" y="433588"/>
                  </a:moveTo>
                  <a:lnTo>
                    <a:pt x="47085" y="437546"/>
                  </a:lnTo>
                  <a:lnTo>
                    <a:pt x="35561" y="440541"/>
                  </a:lnTo>
                  <a:lnTo>
                    <a:pt x="28500" y="445636"/>
                  </a:lnTo>
                  <a:lnTo>
                    <a:pt x="30434" y="455896"/>
                  </a:lnTo>
                  <a:lnTo>
                    <a:pt x="19539" y="454911"/>
                  </a:lnTo>
                  <a:lnTo>
                    <a:pt x="11347" y="456597"/>
                  </a:lnTo>
                  <a:lnTo>
                    <a:pt x="5008" y="459821"/>
                  </a:lnTo>
                  <a:lnTo>
                    <a:pt x="178" y="463109"/>
                  </a:lnTo>
                  <a:lnTo>
                    <a:pt x="0" y="463940"/>
                  </a:lnTo>
                  <a:lnTo>
                    <a:pt x="26829" y="504116"/>
                  </a:lnTo>
                  <a:lnTo>
                    <a:pt x="50891" y="545886"/>
                  </a:lnTo>
                  <a:lnTo>
                    <a:pt x="72247" y="588631"/>
                  </a:lnTo>
                  <a:lnTo>
                    <a:pt x="91280" y="632223"/>
                  </a:lnTo>
                  <a:lnTo>
                    <a:pt x="108375" y="676531"/>
                  </a:lnTo>
                  <a:lnTo>
                    <a:pt x="123918" y="721426"/>
                  </a:lnTo>
                  <a:lnTo>
                    <a:pt x="138293" y="766777"/>
                  </a:lnTo>
                  <a:lnTo>
                    <a:pt x="149453" y="771396"/>
                  </a:lnTo>
                  <a:lnTo>
                    <a:pt x="159698" y="773918"/>
                  </a:lnTo>
                  <a:lnTo>
                    <a:pt x="169888" y="774150"/>
                  </a:lnTo>
                  <a:lnTo>
                    <a:pt x="180885" y="771896"/>
                  </a:lnTo>
                  <a:lnTo>
                    <a:pt x="195323" y="731705"/>
                  </a:lnTo>
                  <a:lnTo>
                    <a:pt x="215450" y="694257"/>
                  </a:lnTo>
                  <a:lnTo>
                    <a:pt x="239960" y="659274"/>
                  </a:lnTo>
                  <a:lnTo>
                    <a:pt x="253129" y="643619"/>
                  </a:lnTo>
                  <a:lnTo>
                    <a:pt x="160370" y="623647"/>
                  </a:lnTo>
                  <a:lnTo>
                    <a:pt x="151418" y="587853"/>
                  </a:lnTo>
                  <a:lnTo>
                    <a:pt x="142284" y="555438"/>
                  </a:lnTo>
                  <a:lnTo>
                    <a:pt x="139992" y="548360"/>
                  </a:lnTo>
                  <a:lnTo>
                    <a:pt x="91432" y="537905"/>
                  </a:lnTo>
                  <a:lnTo>
                    <a:pt x="46723" y="461427"/>
                  </a:lnTo>
                  <a:lnTo>
                    <a:pt x="95698" y="471972"/>
                  </a:lnTo>
                  <a:lnTo>
                    <a:pt x="94470" y="469684"/>
                  </a:lnTo>
                  <a:lnTo>
                    <a:pt x="107615" y="471629"/>
                  </a:lnTo>
                  <a:lnTo>
                    <a:pt x="131509" y="476520"/>
                  </a:lnTo>
                  <a:lnTo>
                    <a:pt x="147789" y="479140"/>
                  </a:lnTo>
                  <a:lnTo>
                    <a:pt x="209030" y="492326"/>
                  </a:lnTo>
                  <a:lnTo>
                    <a:pt x="212235" y="490986"/>
                  </a:lnTo>
                  <a:lnTo>
                    <a:pt x="364586" y="523789"/>
                  </a:lnTo>
                  <a:lnTo>
                    <a:pt x="366886" y="517955"/>
                  </a:lnTo>
                  <a:lnTo>
                    <a:pt x="365499" y="509806"/>
                  </a:lnTo>
                  <a:lnTo>
                    <a:pt x="340574" y="496909"/>
                  </a:lnTo>
                  <a:lnTo>
                    <a:pt x="70233" y="438701"/>
                  </a:lnTo>
                  <a:lnTo>
                    <a:pt x="58543" y="433588"/>
                  </a:lnTo>
                  <a:close/>
                </a:path>
                <a:path w="367030" h="774700">
                  <a:moveTo>
                    <a:pt x="200682" y="490529"/>
                  </a:moveTo>
                  <a:lnTo>
                    <a:pt x="147789" y="479140"/>
                  </a:lnTo>
                  <a:lnTo>
                    <a:pt x="144166" y="482408"/>
                  </a:lnTo>
                  <a:lnTo>
                    <a:pt x="148069" y="491357"/>
                  </a:lnTo>
                  <a:lnTo>
                    <a:pt x="146467" y="499269"/>
                  </a:lnTo>
                  <a:lnTo>
                    <a:pt x="156810" y="526028"/>
                  </a:lnTo>
                  <a:lnTo>
                    <a:pt x="160901" y="556915"/>
                  </a:lnTo>
                  <a:lnTo>
                    <a:pt x="161235" y="590031"/>
                  </a:lnTo>
                  <a:lnTo>
                    <a:pt x="160370" y="623647"/>
                  </a:lnTo>
                  <a:lnTo>
                    <a:pt x="253129" y="643619"/>
                  </a:lnTo>
                  <a:lnTo>
                    <a:pt x="267552" y="626474"/>
                  </a:lnTo>
                  <a:lnTo>
                    <a:pt x="287861" y="607201"/>
                  </a:lnTo>
                  <a:lnTo>
                    <a:pt x="299668" y="596921"/>
                  </a:lnTo>
                  <a:lnTo>
                    <a:pt x="244432" y="585028"/>
                  </a:lnTo>
                  <a:lnTo>
                    <a:pt x="247984" y="575667"/>
                  </a:lnTo>
                  <a:lnTo>
                    <a:pt x="204748" y="566356"/>
                  </a:lnTo>
                  <a:lnTo>
                    <a:pt x="204308" y="546005"/>
                  </a:lnTo>
                  <a:lnTo>
                    <a:pt x="203031" y="526991"/>
                  </a:lnTo>
                  <a:lnTo>
                    <a:pt x="201597" y="508701"/>
                  </a:lnTo>
                  <a:lnTo>
                    <a:pt x="200682" y="490529"/>
                  </a:lnTo>
                  <a:close/>
                </a:path>
                <a:path w="367030" h="774700">
                  <a:moveTo>
                    <a:pt x="364586" y="523789"/>
                  </a:moveTo>
                  <a:lnTo>
                    <a:pt x="287408" y="507171"/>
                  </a:lnTo>
                  <a:lnTo>
                    <a:pt x="277312" y="527441"/>
                  </a:lnTo>
                  <a:lnTo>
                    <a:pt x="267853" y="547277"/>
                  </a:lnTo>
                  <a:lnTo>
                    <a:pt x="257427" y="566524"/>
                  </a:lnTo>
                  <a:lnTo>
                    <a:pt x="244432" y="585028"/>
                  </a:lnTo>
                  <a:lnTo>
                    <a:pt x="299668" y="596921"/>
                  </a:lnTo>
                  <a:lnTo>
                    <a:pt x="308990" y="588801"/>
                  </a:lnTo>
                  <a:lnTo>
                    <a:pt x="329056" y="571060"/>
                  </a:lnTo>
                  <a:lnTo>
                    <a:pt x="347567" y="552538"/>
                  </a:lnTo>
                  <a:lnTo>
                    <a:pt x="354945" y="541719"/>
                  </a:lnTo>
                  <a:lnTo>
                    <a:pt x="362376" y="529392"/>
                  </a:lnTo>
                  <a:lnTo>
                    <a:pt x="364586" y="523789"/>
                  </a:lnTo>
                  <a:close/>
                </a:path>
                <a:path w="367030" h="774700">
                  <a:moveTo>
                    <a:pt x="265138" y="502376"/>
                  </a:moveTo>
                  <a:lnTo>
                    <a:pt x="212235" y="490986"/>
                  </a:lnTo>
                  <a:lnTo>
                    <a:pt x="214192" y="495461"/>
                  </a:lnTo>
                  <a:lnTo>
                    <a:pt x="212000" y="498441"/>
                  </a:lnTo>
                  <a:lnTo>
                    <a:pt x="213268" y="503115"/>
                  </a:lnTo>
                  <a:lnTo>
                    <a:pt x="215346" y="509101"/>
                  </a:lnTo>
                  <a:lnTo>
                    <a:pt x="215586" y="516019"/>
                  </a:lnTo>
                  <a:lnTo>
                    <a:pt x="213905" y="529332"/>
                  </a:lnTo>
                  <a:lnTo>
                    <a:pt x="212023" y="537917"/>
                  </a:lnTo>
                  <a:lnTo>
                    <a:pt x="210414" y="544818"/>
                  </a:lnTo>
                  <a:lnTo>
                    <a:pt x="207361" y="556126"/>
                  </a:lnTo>
                  <a:lnTo>
                    <a:pt x="204748" y="566357"/>
                  </a:lnTo>
                  <a:lnTo>
                    <a:pt x="247985" y="575665"/>
                  </a:lnTo>
                  <a:lnTo>
                    <a:pt x="260065" y="533698"/>
                  </a:lnTo>
                  <a:lnTo>
                    <a:pt x="261455" y="526875"/>
                  </a:lnTo>
                  <a:lnTo>
                    <a:pt x="265138" y="502376"/>
                  </a:lnTo>
                  <a:close/>
                </a:path>
                <a:path w="367030" h="774700">
                  <a:moveTo>
                    <a:pt x="95698" y="471972"/>
                  </a:moveTo>
                  <a:lnTo>
                    <a:pt x="46723" y="461427"/>
                  </a:lnTo>
                  <a:lnTo>
                    <a:pt x="63752" y="478103"/>
                  </a:lnTo>
                  <a:lnTo>
                    <a:pt x="75079" y="497161"/>
                  </a:lnTo>
                  <a:lnTo>
                    <a:pt x="83406" y="517471"/>
                  </a:lnTo>
                  <a:lnTo>
                    <a:pt x="91432" y="537905"/>
                  </a:lnTo>
                  <a:lnTo>
                    <a:pt x="139992" y="548360"/>
                  </a:lnTo>
                  <a:lnTo>
                    <a:pt x="131948" y="523523"/>
                  </a:lnTo>
                  <a:lnTo>
                    <a:pt x="119394" y="489230"/>
                  </a:lnTo>
                  <a:lnTo>
                    <a:pt x="112777" y="483596"/>
                  </a:lnTo>
                  <a:lnTo>
                    <a:pt x="104686" y="479735"/>
                  </a:lnTo>
                  <a:lnTo>
                    <a:pt x="97718" y="475734"/>
                  </a:lnTo>
                  <a:lnTo>
                    <a:pt x="95698" y="471972"/>
                  </a:lnTo>
                  <a:close/>
                </a:path>
                <a:path w="367030" h="774700">
                  <a:moveTo>
                    <a:pt x="209030" y="492326"/>
                  </a:moveTo>
                  <a:lnTo>
                    <a:pt x="200682" y="490529"/>
                  </a:lnTo>
                  <a:lnTo>
                    <a:pt x="202640" y="494998"/>
                  </a:lnTo>
                  <a:lnTo>
                    <a:pt x="209030" y="492326"/>
                  </a:lnTo>
                  <a:close/>
                </a:path>
                <a:path w="367030" h="774700">
                  <a:moveTo>
                    <a:pt x="276273" y="504774"/>
                  </a:moveTo>
                  <a:lnTo>
                    <a:pt x="265138" y="502376"/>
                  </a:lnTo>
                  <a:lnTo>
                    <a:pt x="273074" y="506116"/>
                  </a:lnTo>
                  <a:lnTo>
                    <a:pt x="276273" y="504774"/>
                  </a:lnTo>
                  <a:close/>
                </a:path>
                <a:path w="367030" h="774700">
                  <a:moveTo>
                    <a:pt x="96950" y="443566"/>
                  </a:moveTo>
                  <a:lnTo>
                    <a:pt x="82731" y="441329"/>
                  </a:lnTo>
                  <a:lnTo>
                    <a:pt x="70233" y="438701"/>
                  </a:lnTo>
                  <a:lnTo>
                    <a:pt x="340574" y="496909"/>
                  </a:lnTo>
                  <a:lnTo>
                    <a:pt x="339103" y="496148"/>
                  </a:lnTo>
                  <a:lnTo>
                    <a:pt x="238334" y="474451"/>
                  </a:lnTo>
                  <a:lnTo>
                    <a:pt x="113805" y="447511"/>
                  </a:lnTo>
                  <a:lnTo>
                    <a:pt x="96950" y="443566"/>
                  </a:lnTo>
                  <a:close/>
                </a:path>
                <a:path w="367030" h="774700">
                  <a:moveTo>
                    <a:pt x="289282" y="483268"/>
                  </a:moveTo>
                  <a:lnTo>
                    <a:pt x="238334" y="474451"/>
                  </a:lnTo>
                  <a:lnTo>
                    <a:pt x="339103" y="496148"/>
                  </a:lnTo>
                  <a:lnTo>
                    <a:pt x="334906" y="493977"/>
                  </a:lnTo>
                  <a:lnTo>
                    <a:pt x="289282" y="483268"/>
                  </a:lnTo>
                  <a:close/>
                </a:path>
                <a:path w="367030" h="774700">
                  <a:moveTo>
                    <a:pt x="109685" y="15299"/>
                  </a:moveTo>
                  <a:lnTo>
                    <a:pt x="96397" y="16227"/>
                  </a:lnTo>
                  <a:lnTo>
                    <a:pt x="96101" y="17600"/>
                  </a:lnTo>
                  <a:lnTo>
                    <a:pt x="100792" y="62227"/>
                  </a:lnTo>
                  <a:lnTo>
                    <a:pt x="104148" y="108597"/>
                  </a:lnTo>
                  <a:lnTo>
                    <a:pt x="106354" y="155405"/>
                  </a:lnTo>
                  <a:lnTo>
                    <a:pt x="107738" y="202687"/>
                  </a:lnTo>
                  <a:lnTo>
                    <a:pt x="108629" y="250480"/>
                  </a:lnTo>
                  <a:lnTo>
                    <a:pt x="109353" y="298823"/>
                  </a:lnTo>
                  <a:lnTo>
                    <a:pt x="110239" y="347750"/>
                  </a:lnTo>
                  <a:lnTo>
                    <a:pt x="111614" y="397301"/>
                  </a:lnTo>
                  <a:lnTo>
                    <a:pt x="113805" y="447511"/>
                  </a:lnTo>
                  <a:lnTo>
                    <a:pt x="191769" y="464297"/>
                  </a:lnTo>
                  <a:lnTo>
                    <a:pt x="194694" y="413686"/>
                  </a:lnTo>
                  <a:lnTo>
                    <a:pt x="195294" y="379977"/>
                  </a:lnTo>
                  <a:lnTo>
                    <a:pt x="153241" y="370922"/>
                  </a:lnTo>
                  <a:lnTo>
                    <a:pt x="151270" y="368029"/>
                  </a:lnTo>
                  <a:lnTo>
                    <a:pt x="150520" y="358181"/>
                  </a:lnTo>
                  <a:lnTo>
                    <a:pt x="195509" y="367868"/>
                  </a:lnTo>
                  <a:lnTo>
                    <a:pt x="195580" y="363852"/>
                  </a:lnTo>
                  <a:lnTo>
                    <a:pt x="195206" y="314530"/>
                  </a:lnTo>
                  <a:lnTo>
                    <a:pt x="195181" y="313102"/>
                  </a:lnTo>
                  <a:lnTo>
                    <a:pt x="153422" y="304110"/>
                  </a:lnTo>
                  <a:lnTo>
                    <a:pt x="149575" y="292172"/>
                  </a:lnTo>
                  <a:lnTo>
                    <a:pt x="149184" y="278130"/>
                  </a:lnTo>
                  <a:lnTo>
                    <a:pt x="149552" y="263111"/>
                  </a:lnTo>
                  <a:lnTo>
                    <a:pt x="147979" y="248243"/>
                  </a:lnTo>
                  <a:lnTo>
                    <a:pt x="194264" y="258209"/>
                  </a:lnTo>
                  <a:lnTo>
                    <a:pt x="194193" y="252116"/>
                  </a:lnTo>
                  <a:lnTo>
                    <a:pt x="149229" y="242434"/>
                  </a:lnTo>
                  <a:lnTo>
                    <a:pt x="147523" y="234281"/>
                  </a:lnTo>
                  <a:lnTo>
                    <a:pt x="147409" y="223811"/>
                  </a:lnTo>
                  <a:lnTo>
                    <a:pt x="147608" y="211889"/>
                  </a:lnTo>
                  <a:lnTo>
                    <a:pt x="146842" y="199381"/>
                  </a:lnTo>
                  <a:lnTo>
                    <a:pt x="193851" y="209502"/>
                  </a:lnTo>
                  <a:lnTo>
                    <a:pt x="193871" y="207483"/>
                  </a:lnTo>
                  <a:lnTo>
                    <a:pt x="147258" y="197447"/>
                  </a:lnTo>
                  <a:lnTo>
                    <a:pt x="147618" y="158780"/>
                  </a:lnTo>
                  <a:lnTo>
                    <a:pt x="146775" y="116821"/>
                  </a:lnTo>
                  <a:lnTo>
                    <a:pt x="145564" y="74029"/>
                  </a:lnTo>
                  <a:lnTo>
                    <a:pt x="144823" y="32863"/>
                  </a:lnTo>
                  <a:lnTo>
                    <a:pt x="134784" y="24309"/>
                  </a:lnTo>
                  <a:lnTo>
                    <a:pt x="122849" y="18218"/>
                  </a:lnTo>
                  <a:lnTo>
                    <a:pt x="109685" y="15299"/>
                  </a:lnTo>
                  <a:close/>
                </a:path>
                <a:path w="367030" h="774700">
                  <a:moveTo>
                    <a:pt x="195509" y="367868"/>
                  </a:moveTo>
                  <a:lnTo>
                    <a:pt x="150520" y="358181"/>
                  </a:lnTo>
                  <a:lnTo>
                    <a:pt x="153852" y="367445"/>
                  </a:lnTo>
                  <a:lnTo>
                    <a:pt x="153241" y="370922"/>
                  </a:lnTo>
                  <a:lnTo>
                    <a:pt x="195294" y="379977"/>
                  </a:lnTo>
                  <a:lnTo>
                    <a:pt x="195509" y="367868"/>
                  </a:lnTo>
                  <a:close/>
                </a:path>
                <a:path w="367030" h="774700">
                  <a:moveTo>
                    <a:pt x="194264" y="258209"/>
                  </a:moveTo>
                  <a:lnTo>
                    <a:pt x="147979" y="248243"/>
                  </a:lnTo>
                  <a:lnTo>
                    <a:pt x="152041" y="261082"/>
                  </a:lnTo>
                  <a:lnTo>
                    <a:pt x="153102" y="275174"/>
                  </a:lnTo>
                  <a:lnTo>
                    <a:pt x="152963" y="289767"/>
                  </a:lnTo>
                  <a:lnTo>
                    <a:pt x="153422" y="304110"/>
                  </a:lnTo>
                  <a:lnTo>
                    <a:pt x="195181" y="313102"/>
                  </a:lnTo>
                  <a:lnTo>
                    <a:pt x="194347" y="265453"/>
                  </a:lnTo>
                  <a:lnTo>
                    <a:pt x="194264" y="258209"/>
                  </a:lnTo>
                  <a:close/>
                </a:path>
                <a:path w="367030" h="774700">
                  <a:moveTo>
                    <a:pt x="193851" y="209502"/>
                  </a:moveTo>
                  <a:lnTo>
                    <a:pt x="146842" y="199381"/>
                  </a:lnTo>
                  <a:lnTo>
                    <a:pt x="151427" y="211287"/>
                  </a:lnTo>
                  <a:lnTo>
                    <a:pt x="153100" y="222757"/>
                  </a:lnTo>
                  <a:lnTo>
                    <a:pt x="152241" y="233302"/>
                  </a:lnTo>
                  <a:lnTo>
                    <a:pt x="149229" y="242434"/>
                  </a:lnTo>
                  <a:lnTo>
                    <a:pt x="194193" y="252116"/>
                  </a:lnTo>
                  <a:lnTo>
                    <a:pt x="193781" y="216355"/>
                  </a:lnTo>
                  <a:lnTo>
                    <a:pt x="193851" y="209502"/>
                  </a:lnTo>
                  <a:close/>
                </a:path>
                <a:path w="367030" h="774700">
                  <a:moveTo>
                    <a:pt x="187574" y="1756"/>
                  </a:moveTo>
                  <a:lnTo>
                    <a:pt x="173339" y="0"/>
                  </a:lnTo>
                  <a:lnTo>
                    <a:pt x="160266" y="1730"/>
                  </a:lnTo>
                  <a:lnTo>
                    <a:pt x="156020" y="26104"/>
                  </a:lnTo>
                  <a:lnTo>
                    <a:pt x="153065" y="52086"/>
                  </a:lnTo>
                  <a:lnTo>
                    <a:pt x="151077" y="78656"/>
                  </a:lnTo>
                  <a:lnTo>
                    <a:pt x="149729" y="104791"/>
                  </a:lnTo>
                  <a:lnTo>
                    <a:pt x="150679" y="132090"/>
                  </a:lnTo>
                  <a:lnTo>
                    <a:pt x="151419" y="157825"/>
                  </a:lnTo>
                  <a:lnTo>
                    <a:pt x="150697" y="180208"/>
                  </a:lnTo>
                  <a:lnTo>
                    <a:pt x="147258" y="197447"/>
                  </a:lnTo>
                  <a:lnTo>
                    <a:pt x="193871" y="207483"/>
                  </a:lnTo>
                  <a:lnTo>
                    <a:pt x="194284" y="166969"/>
                  </a:lnTo>
                  <a:lnTo>
                    <a:pt x="196632" y="117028"/>
                  </a:lnTo>
                  <a:lnTo>
                    <a:pt x="201604" y="66266"/>
                  </a:lnTo>
                  <a:lnTo>
                    <a:pt x="209975" y="14416"/>
                  </a:lnTo>
                  <a:lnTo>
                    <a:pt x="200582" y="6671"/>
                  </a:lnTo>
                  <a:lnTo>
                    <a:pt x="187574" y="1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3788663"/>
              <a:ext cx="1383792" cy="13853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82876" y="3114801"/>
            <a:ext cx="22618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990600" algn="l"/>
              </a:tabLst>
            </a:pPr>
            <a:r>
              <a:rPr sz="2000" dirty="0">
                <a:latin typeface="Consolas"/>
                <a:cs typeface="Consolas"/>
              </a:rPr>
              <a:t>SELECT</a:t>
            </a:r>
            <a:r>
              <a:rPr sz="2000" spc="-45" dirty="0">
                <a:latin typeface="Consolas"/>
                <a:cs typeface="Consolas"/>
              </a:rPr>
              <a:t> </a:t>
            </a:r>
            <a:r>
              <a:rPr sz="2000" spc="-5" dirty="0">
                <a:latin typeface="Consolas"/>
                <a:cs typeface="Consolas"/>
              </a:rPr>
              <a:t>Name,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Age </a:t>
            </a:r>
            <a:r>
              <a:rPr sz="2000" spc="-108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FROM	Cu</a:t>
            </a:r>
            <a:r>
              <a:rPr sz="2000" spc="-10" dirty="0">
                <a:latin typeface="Consolas"/>
                <a:cs typeface="Consolas"/>
              </a:rPr>
              <a:t>st</a:t>
            </a:r>
            <a:r>
              <a:rPr sz="2000" dirty="0">
                <a:latin typeface="Consolas"/>
                <a:cs typeface="Consolas"/>
              </a:rPr>
              <a:t>omers</a:t>
            </a:r>
            <a:endParaRPr sz="2000">
              <a:latin typeface="Consolas"/>
              <a:cs typeface="Consola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89352" y="4122801"/>
          <a:ext cx="1912619" cy="647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4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7806" y="4655362"/>
            <a:ext cx="1665304" cy="9588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72664" y="4796993"/>
            <a:ext cx="1871980" cy="149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Customers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914400" marR="5080">
              <a:lnSpc>
                <a:spcPct val="100000"/>
              </a:lnSpc>
            </a:pPr>
            <a:r>
              <a:rPr sz="2000" spc="-5" dirty="0">
                <a:latin typeface="Segoe Print"/>
                <a:cs typeface="Segoe Print"/>
              </a:rPr>
              <a:t>Explicit  s</a:t>
            </a:r>
            <a:r>
              <a:rPr sz="2000" dirty="0">
                <a:latin typeface="Segoe Print"/>
                <a:cs typeface="Segoe Print"/>
              </a:rPr>
              <a:t>ch</a:t>
            </a:r>
            <a:r>
              <a:rPr sz="2000" spc="5" dirty="0">
                <a:latin typeface="Segoe Print"/>
                <a:cs typeface="Segoe Print"/>
              </a:rPr>
              <a:t>e</a:t>
            </a:r>
            <a:r>
              <a:rPr sz="2000" dirty="0">
                <a:latin typeface="Segoe Print"/>
                <a:cs typeface="Segoe Print"/>
              </a:rPr>
              <a:t>ma</a:t>
            </a:r>
            <a:endParaRPr sz="2000">
              <a:latin typeface="Segoe Print"/>
              <a:cs typeface="Segoe Prin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31533" y="2332623"/>
            <a:ext cx="697865" cy="1425575"/>
            <a:chOff x="5131533" y="2332623"/>
            <a:chExt cx="697865" cy="142557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1533" y="2332623"/>
              <a:ext cx="697540" cy="6474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79758" y="2983693"/>
              <a:ext cx="368300" cy="774065"/>
            </a:xfrm>
            <a:custGeom>
              <a:avLst/>
              <a:gdLst/>
              <a:ahLst/>
              <a:cxnLst/>
              <a:rect l="l" t="t" r="r" b="b"/>
              <a:pathLst>
                <a:path w="368300" h="774064">
                  <a:moveTo>
                    <a:pt x="310532" y="337438"/>
                  </a:moveTo>
                  <a:lnTo>
                    <a:pt x="321878" y="333170"/>
                  </a:lnTo>
                  <a:lnTo>
                    <a:pt x="333316" y="329861"/>
                  </a:lnTo>
                  <a:lnTo>
                    <a:pt x="340234" y="324574"/>
                  </a:lnTo>
                  <a:lnTo>
                    <a:pt x="338021" y="314371"/>
                  </a:lnTo>
                  <a:lnTo>
                    <a:pt x="348939" y="315058"/>
                  </a:lnTo>
                  <a:lnTo>
                    <a:pt x="357082" y="313148"/>
                  </a:lnTo>
                  <a:lnTo>
                    <a:pt x="363330" y="309752"/>
                  </a:lnTo>
                  <a:lnTo>
                    <a:pt x="368068" y="306333"/>
                  </a:lnTo>
                  <a:lnTo>
                    <a:pt x="368224" y="305498"/>
                  </a:lnTo>
                  <a:lnTo>
                    <a:pt x="340307" y="266070"/>
                  </a:lnTo>
                  <a:lnTo>
                    <a:pt x="315112" y="224973"/>
                  </a:lnTo>
                  <a:lnTo>
                    <a:pt x="292596" y="182827"/>
                  </a:lnTo>
                  <a:lnTo>
                    <a:pt x="272379" y="139772"/>
                  </a:lnTo>
                  <a:lnTo>
                    <a:pt x="254079" y="95948"/>
                  </a:lnTo>
                  <a:lnTo>
                    <a:pt x="237315" y="51494"/>
                  </a:lnTo>
                  <a:lnTo>
                    <a:pt x="221706" y="6553"/>
                  </a:lnTo>
                  <a:lnTo>
                    <a:pt x="210423" y="2241"/>
                  </a:lnTo>
                  <a:lnTo>
                    <a:pt x="200114" y="0"/>
                  </a:lnTo>
                  <a:lnTo>
                    <a:pt x="189921" y="47"/>
                  </a:lnTo>
                  <a:lnTo>
                    <a:pt x="178990" y="2600"/>
                  </a:lnTo>
                  <a:lnTo>
                    <a:pt x="165655" y="43171"/>
                  </a:lnTo>
                  <a:lnTo>
                    <a:pt x="146560" y="81155"/>
                  </a:lnTo>
                  <a:lnTo>
                    <a:pt x="123015" y="116796"/>
                  </a:lnTo>
                  <a:lnTo>
                    <a:pt x="110279" y="132805"/>
                  </a:lnTo>
                  <a:lnTo>
                    <a:pt x="203549" y="150234"/>
                  </a:lnTo>
                  <a:lnTo>
                    <a:pt x="213476" y="185770"/>
                  </a:lnTo>
                  <a:lnTo>
                    <a:pt x="223493" y="217923"/>
                  </a:lnTo>
                  <a:lnTo>
                    <a:pt x="225977" y="224935"/>
                  </a:lnTo>
                  <a:lnTo>
                    <a:pt x="274804" y="234060"/>
                  </a:lnTo>
                  <a:lnTo>
                    <a:pt x="321587" y="309287"/>
                  </a:lnTo>
                  <a:lnTo>
                    <a:pt x="272342" y="300085"/>
                  </a:lnTo>
                  <a:lnTo>
                    <a:pt x="273632" y="302339"/>
                  </a:lnTo>
                  <a:lnTo>
                    <a:pt x="260438" y="300754"/>
                  </a:lnTo>
                  <a:lnTo>
                    <a:pt x="236420" y="296517"/>
                  </a:lnTo>
                  <a:lnTo>
                    <a:pt x="220075" y="294343"/>
                  </a:lnTo>
                  <a:lnTo>
                    <a:pt x="158497" y="282836"/>
                  </a:lnTo>
                  <a:lnTo>
                    <a:pt x="155329" y="284264"/>
                  </a:lnTo>
                  <a:lnTo>
                    <a:pt x="2139" y="255638"/>
                  </a:lnTo>
                  <a:lnTo>
                    <a:pt x="0" y="261532"/>
                  </a:lnTo>
                  <a:lnTo>
                    <a:pt x="1609" y="269641"/>
                  </a:lnTo>
                  <a:lnTo>
                    <a:pt x="26877" y="281851"/>
                  </a:lnTo>
                  <a:lnTo>
                    <a:pt x="298707" y="332647"/>
                  </a:lnTo>
                  <a:lnTo>
                    <a:pt x="310532" y="337438"/>
                  </a:lnTo>
                  <a:close/>
                </a:path>
                <a:path w="368300" h="774064">
                  <a:moveTo>
                    <a:pt x="166890" y="284405"/>
                  </a:moveTo>
                  <a:lnTo>
                    <a:pt x="220075" y="294343"/>
                  </a:lnTo>
                  <a:lnTo>
                    <a:pt x="223607" y="290977"/>
                  </a:lnTo>
                  <a:lnTo>
                    <a:pt x="219461" y="282139"/>
                  </a:lnTo>
                  <a:lnTo>
                    <a:pt x="220846" y="274186"/>
                  </a:lnTo>
                  <a:lnTo>
                    <a:pt x="209776" y="247719"/>
                  </a:lnTo>
                  <a:lnTo>
                    <a:pt x="204842" y="216956"/>
                  </a:lnTo>
                  <a:lnTo>
                    <a:pt x="203603" y="183861"/>
                  </a:lnTo>
                  <a:lnTo>
                    <a:pt x="203549" y="150234"/>
                  </a:lnTo>
                  <a:lnTo>
                    <a:pt x="110279" y="132805"/>
                  </a:lnTo>
                  <a:lnTo>
                    <a:pt x="96330" y="150338"/>
                  </a:lnTo>
                  <a:lnTo>
                    <a:pt x="76556" y="170159"/>
                  </a:lnTo>
                  <a:lnTo>
                    <a:pt x="65034" y="180758"/>
                  </a:lnTo>
                  <a:lnTo>
                    <a:pt x="120574" y="191137"/>
                  </a:lnTo>
                  <a:lnTo>
                    <a:pt x="117279" y="200591"/>
                  </a:lnTo>
                  <a:lnTo>
                    <a:pt x="160754" y="208717"/>
                  </a:lnTo>
                  <a:lnTo>
                    <a:pt x="161750" y="229048"/>
                  </a:lnTo>
                  <a:lnTo>
                    <a:pt x="163545" y="248020"/>
                  </a:lnTo>
                  <a:lnTo>
                    <a:pt x="165479" y="266264"/>
                  </a:lnTo>
                  <a:lnTo>
                    <a:pt x="166890" y="284405"/>
                  </a:lnTo>
                  <a:close/>
                </a:path>
                <a:path w="368300" h="774064">
                  <a:moveTo>
                    <a:pt x="2139" y="255638"/>
                  </a:moveTo>
                  <a:lnTo>
                    <a:pt x="79742" y="270139"/>
                  </a:lnTo>
                  <a:lnTo>
                    <a:pt x="89280" y="249601"/>
                  </a:lnTo>
                  <a:lnTo>
                    <a:pt x="98194" y="229514"/>
                  </a:lnTo>
                  <a:lnTo>
                    <a:pt x="108090" y="209989"/>
                  </a:lnTo>
                  <a:lnTo>
                    <a:pt x="120574" y="191137"/>
                  </a:lnTo>
                  <a:lnTo>
                    <a:pt x="65034" y="180758"/>
                  </a:lnTo>
                  <a:lnTo>
                    <a:pt x="55937" y="189130"/>
                  </a:lnTo>
                  <a:lnTo>
                    <a:pt x="36363" y="207413"/>
                  </a:lnTo>
                  <a:lnTo>
                    <a:pt x="18366" y="226433"/>
                  </a:lnTo>
                  <a:lnTo>
                    <a:pt x="11286" y="237450"/>
                  </a:lnTo>
                  <a:lnTo>
                    <a:pt x="4195" y="249976"/>
                  </a:lnTo>
                  <a:lnTo>
                    <a:pt x="2139" y="255638"/>
                  </a:lnTo>
                  <a:close/>
                </a:path>
                <a:path w="368300" h="774064">
                  <a:moveTo>
                    <a:pt x="102135" y="274324"/>
                  </a:moveTo>
                  <a:lnTo>
                    <a:pt x="155329" y="284264"/>
                  </a:lnTo>
                  <a:lnTo>
                    <a:pt x="153251" y="279843"/>
                  </a:lnTo>
                  <a:lnTo>
                    <a:pt x="155360" y="276805"/>
                  </a:lnTo>
                  <a:lnTo>
                    <a:pt x="153965" y="272168"/>
                  </a:lnTo>
                  <a:lnTo>
                    <a:pt x="151724" y="266240"/>
                  </a:lnTo>
                  <a:lnTo>
                    <a:pt x="151295" y="259331"/>
                  </a:lnTo>
                  <a:lnTo>
                    <a:pt x="152612" y="245977"/>
                  </a:lnTo>
                  <a:lnTo>
                    <a:pt x="154258" y="237344"/>
                  </a:lnTo>
                  <a:lnTo>
                    <a:pt x="155679" y="230402"/>
                  </a:lnTo>
                  <a:lnTo>
                    <a:pt x="158421" y="219014"/>
                  </a:lnTo>
                  <a:lnTo>
                    <a:pt x="160754" y="208715"/>
                  </a:lnTo>
                  <a:lnTo>
                    <a:pt x="117278" y="200593"/>
                  </a:lnTo>
                  <a:lnTo>
                    <a:pt x="106350" y="242875"/>
                  </a:lnTo>
                  <a:lnTo>
                    <a:pt x="105147" y="249733"/>
                  </a:lnTo>
                  <a:lnTo>
                    <a:pt x="102135" y="274324"/>
                  </a:lnTo>
                  <a:close/>
                </a:path>
                <a:path w="368300" h="774064">
                  <a:moveTo>
                    <a:pt x="272342" y="300085"/>
                  </a:moveTo>
                  <a:lnTo>
                    <a:pt x="321587" y="309287"/>
                  </a:lnTo>
                  <a:lnTo>
                    <a:pt x="304108" y="293083"/>
                  </a:lnTo>
                  <a:lnTo>
                    <a:pt x="292264" y="274341"/>
                  </a:lnTo>
                  <a:lnTo>
                    <a:pt x="283386" y="254266"/>
                  </a:lnTo>
                  <a:lnTo>
                    <a:pt x="274804" y="234060"/>
                  </a:lnTo>
                  <a:lnTo>
                    <a:pt x="225977" y="224935"/>
                  </a:lnTo>
                  <a:lnTo>
                    <a:pt x="234696" y="249543"/>
                  </a:lnTo>
                  <a:lnTo>
                    <a:pt x="248183" y="283481"/>
                  </a:lnTo>
                  <a:lnTo>
                    <a:pt x="254952" y="288932"/>
                  </a:lnTo>
                  <a:lnTo>
                    <a:pt x="263146" y="292571"/>
                  </a:lnTo>
                  <a:lnTo>
                    <a:pt x="270220" y="296380"/>
                  </a:lnTo>
                  <a:lnTo>
                    <a:pt x="272342" y="300085"/>
                  </a:lnTo>
                  <a:close/>
                </a:path>
                <a:path w="368300" h="774064">
                  <a:moveTo>
                    <a:pt x="158497" y="282836"/>
                  </a:moveTo>
                  <a:lnTo>
                    <a:pt x="166890" y="284405"/>
                  </a:lnTo>
                  <a:lnTo>
                    <a:pt x="164811" y="279991"/>
                  </a:lnTo>
                  <a:lnTo>
                    <a:pt x="158497" y="282836"/>
                  </a:lnTo>
                  <a:close/>
                </a:path>
                <a:path w="368300" h="774064">
                  <a:moveTo>
                    <a:pt x="90938" y="272231"/>
                  </a:moveTo>
                  <a:lnTo>
                    <a:pt x="102135" y="274324"/>
                  </a:lnTo>
                  <a:lnTo>
                    <a:pt x="94100" y="270803"/>
                  </a:lnTo>
                  <a:lnTo>
                    <a:pt x="90938" y="272231"/>
                  </a:lnTo>
                  <a:close/>
                </a:path>
                <a:path w="368300" h="774064">
                  <a:moveTo>
                    <a:pt x="271867" y="328514"/>
                  </a:moveTo>
                  <a:lnTo>
                    <a:pt x="286142" y="330362"/>
                  </a:lnTo>
                  <a:lnTo>
                    <a:pt x="298707" y="332647"/>
                  </a:lnTo>
                  <a:lnTo>
                    <a:pt x="26877" y="281851"/>
                  </a:lnTo>
                  <a:lnTo>
                    <a:pt x="28368" y="282572"/>
                  </a:lnTo>
                  <a:lnTo>
                    <a:pt x="129692" y="301506"/>
                  </a:lnTo>
                  <a:lnTo>
                    <a:pt x="254910" y="325032"/>
                  </a:lnTo>
                  <a:lnTo>
                    <a:pt x="271867" y="328514"/>
                  </a:lnTo>
                  <a:close/>
                </a:path>
                <a:path w="368300" h="774064">
                  <a:moveTo>
                    <a:pt x="78522" y="294085"/>
                  </a:moveTo>
                  <a:lnTo>
                    <a:pt x="129692" y="301506"/>
                  </a:lnTo>
                  <a:lnTo>
                    <a:pt x="28368" y="282572"/>
                  </a:lnTo>
                  <a:lnTo>
                    <a:pt x="32623" y="284628"/>
                  </a:lnTo>
                  <a:lnTo>
                    <a:pt x="78522" y="294085"/>
                  </a:lnTo>
                  <a:close/>
                </a:path>
                <a:path w="368300" h="774064">
                  <a:moveTo>
                    <a:pt x="270841" y="756972"/>
                  </a:moveTo>
                  <a:lnTo>
                    <a:pt x="284100" y="755681"/>
                  </a:lnTo>
                  <a:lnTo>
                    <a:pt x="284358" y="754300"/>
                  </a:lnTo>
                  <a:lnTo>
                    <a:pt x="278449" y="709818"/>
                  </a:lnTo>
                  <a:lnTo>
                    <a:pt x="273827" y="663557"/>
                  </a:lnTo>
                  <a:lnTo>
                    <a:pt x="270342" y="616827"/>
                  </a:lnTo>
                  <a:lnTo>
                    <a:pt x="267666" y="569600"/>
                  </a:lnTo>
                  <a:lnTo>
                    <a:pt x="265470" y="521848"/>
                  </a:lnTo>
                  <a:lnTo>
                    <a:pt x="263424" y="473544"/>
                  </a:lnTo>
                  <a:lnTo>
                    <a:pt x="261202" y="424658"/>
                  </a:lnTo>
                  <a:lnTo>
                    <a:pt x="258473" y="375163"/>
                  </a:lnTo>
                  <a:lnTo>
                    <a:pt x="254910" y="325032"/>
                  </a:lnTo>
                  <a:lnTo>
                    <a:pt x="176517" y="310383"/>
                  </a:lnTo>
                  <a:lnTo>
                    <a:pt x="174977" y="361056"/>
                  </a:lnTo>
                  <a:lnTo>
                    <a:pt x="175298" y="394769"/>
                  </a:lnTo>
                  <a:lnTo>
                    <a:pt x="217582" y="402670"/>
                  </a:lnTo>
                  <a:lnTo>
                    <a:pt x="219631" y="405508"/>
                  </a:lnTo>
                  <a:lnTo>
                    <a:pt x="220650" y="415332"/>
                  </a:lnTo>
                  <a:lnTo>
                    <a:pt x="175414" y="406879"/>
                  </a:lnTo>
                  <a:lnTo>
                    <a:pt x="175452" y="410895"/>
                  </a:lnTo>
                  <a:lnTo>
                    <a:pt x="177175" y="460189"/>
                  </a:lnTo>
                  <a:lnTo>
                    <a:pt x="177239" y="461616"/>
                  </a:lnTo>
                  <a:lnTo>
                    <a:pt x="219228" y="469462"/>
                  </a:lnTo>
                  <a:lnTo>
                    <a:pt x="223400" y="481291"/>
                  </a:lnTo>
                  <a:lnTo>
                    <a:pt x="224174" y="495318"/>
                  </a:lnTo>
                  <a:lnTo>
                    <a:pt x="224217" y="510341"/>
                  </a:lnTo>
                  <a:lnTo>
                    <a:pt x="226196" y="525160"/>
                  </a:lnTo>
                  <a:lnTo>
                    <a:pt x="179656" y="516464"/>
                  </a:lnTo>
                  <a:lnTo>
                    <a:pt x="179893" y="522553"/>
                  </a:lnTo>
                  <a:lnTo>
                    <a:pt x="225105" y="531001"/>
                  </a:lnTo>
                  <a:lnTo>
                    <a:pt x="227033" y="539105"/>
                  </a:lnTo>
                  <a:lnTo>
                    <a:pt x="227433" y="549568"/>
                  </a:lnTo>
                  <a:lnTo>
                    <a:pt x="227560" y="561491"/>
                  </a:lnTo>
                  <a:lnTo>
                    <a:pt x="228668" y="573973"/>
                  </a:lnTo>
                  <a:lnTo>
                    <a:pt x="181400" y="565141"/>
                  </a:lnTo>
                  <a:lnTo>
                    <a:pt x="181435" y="567160"/>
                  </a:lnTo>
                  <a:lnTo>
                    <a:pt x="228304" y="575918"/>
                  </a:lnTo>
                  <a:lnTo>
                    <a:pt x="229002" y="614581"/>
                  </a:lnTo>
                  <a:lnTo>
                    <a:pt x="230991" y="656501"/>
                  </a:lnTo>
                  <a:lnTo>
                    <a:pt x="233371" y="699244"/>
                  </a:lnTo>
                  <a:lnTo>
                    <a:pt x="235237" y="740374"/>
                  </a:lnTo>
                  <a:lnTo>
                    <a:pt x="245506" y="748651"/>
                  </a:lnTo>
                  <a:lnTo>
                    <a:pt x="257603" y="754413"/>
                  </a:lnTo>
                  <a:lnTo>
                    <a:pt x="270841" y="756972"/>
                  </a:lnTo>
                  <a:close/>
                </a:path>
                <a:path w="368300" h="774064">
                  <a:moveTo>
                    <a:pt x="175414" y="406879"/>
                  </a:moveTo>
                  <a:lnTo>
                    <a:pt x="220650" y="415332"/>
                  </a:lnTo>
                  <a:lnTo>
                    <a:pt x="217067" y="406163"/>
                  </a:lnTo>
                  <a:lnTo>
                    <a:pt x="217582" y="402670"/>
                  </a:lnTo>
                  <a:lnTo>
                    <a:pt x="175298" y="394769"/>
                  </a:lnTo>
                  <a:lnTo>
                    <a:pt x="175414" y="406879"/>
                  </a:lnTo>
                  <a:close/>
                </a:path>
                <a:path w="368300" h="774064">
                  <a:moveTo>
                    <a:pt x="179656" y="516464"/>
                  </a:moveTo>
                  <a:lnTo>
                    <a:pt x="226196" y="525160"/>
                  </a:lnTo>
                  <a:lnTo>
                    <a:pt x="221784" y="512437"/>
                  </a:lnTo>
                  <a:lnTo>
                    <a:pt x="220338" y="498380"/>
                  </a:lnTo>
                  <a:lnTo>
                    <a:pt x="220079" y="483788"/>
                  </a:lnTo>
                  <a:lnTo>
                    <a:pt x="219228" y="469462"/>
                  </a:lnTo>
                  <a:lnTo>
                    <a:pt x="177239" y="461616"/>
                  </a:lnTo>
                  <a:lnTo>
                    <a:pt x="179374" y="509224"/>
                  </a:lnTo>
                  <a:lnTo>
                    <a:pt x="179656" y="516464"/>
                  </a:lnTo>
                  <a:close/>
                </a:path>
                <a:path w="368300" h="774064">
                  <a:moveTo>
                    <a:pt x="181400" y="565141"/>
                  </a:moveTo>
                  <a:lnTo>
                    <a:pt x="228668" y="573973"/>
                  </a:lnTo>
                  <a:lnTo>
                    <a:pt x="223759" y="562197"/>
                  </a:lnTo>
                  <a:lnTo>
                    <a:pt x="221773" y="550777"/>
                  </a:lnTo>
                  <a:lnTo>
                    <a:pt x="222343" y="540213"/>
                  </a:lnTo>
                  <a:lnTo>
                    <a:pt x="225105" y="531001"/>
                  </a:lnTo>
                  <a:lnTo>
                    <a:pt x="179893" y="522553"/>
                  </a:lnTo>
                  <a:lnTo>
                    <a:pt x="181283" y="558289"/>
                  </a:lnTo>
                  <a:lnTo>
                    <a:pt x="181400" y="565141"/>
                  </a:lnTo>
                  <a:close/>
                </a:path>
                <a:path w="368300" h="774064">
                  <a:moveTo>
                    <a:pt x="193353" y="772639"/>
                  </a:moveTo>
                  <a:lnTo>
                    <a:pt x="224229" y="747438"/>
                  </a:lnTo>
                  <a:lnTo>
                    <a:pt x="227733" y="694770"/>
                  </a:lnTo>
                  <a:lnTo>
                    <a:pt x="228367" y="668607"/>
                  </a:lnTo>
                  <a:lnTo>
                    <a:pt x="226671" y="641345"/>
                  </a:lnTo>
                  <a:lnTo>
                    <a:pt x="225228" y="615639"/>
                  </a:lnTo>
                  <a:lnTo>
                    <a:pt x="225338" y="593245"/>
                  </a:lnTo>
                  <a:lnTo>
                    <a:pt x="228304" y="575918"/>
                  </a:lnTo>
                  <a:lnTo>
                    <a:pt x="181435" y="567160"/>
                  </a:lnTo>
                  <a:lnTo>
                    <a:pt x="182130" y="607670"/>
                  </a:lnTo>
                  <a:lnTo>
                    <a:pt x="181147" y="657657"/>
                  </a:lnTo>
                  <a:lnTo>
                    <a:pt x="177565" y="708536"/>
                  </a:lnTo>
                  <a:lnTo>
                    <a:pt x="170614" y="760596"/>
                  </a:lnTo>
                  <a:lnTo>
                    <a:pt x="180215" y="768081"/>
                  </a:lnTo>
                  <a:lnTo>
                    <a:pt x="193353" y="772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2406" y="1505153"/>
            <a:ext cx="7296784" cy="1451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45305" algn="l"/>
              </a:tabLst>
            </a:pPr>
            <a:r>
              <a:rPr sz="4200" spc="-7" baseline="1984" dirty="0">
                <a:latin typeface="Calibri"/>
                <a:cs typeface="Calibri"/>
              </a:rPr>
              <a:t>RDBMS:	</a:t>
            </a:r>
            <a:r>
              <a:rPr sz="2800" spc="-5" dirty="0">
                <a:latin typeface="Calibri"/>
                <a:cs typeface="Calibri"/>
              </a:rPr>
              <a:t>NoSQL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DB: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"/>
              <a:cs typeface="Calibri"/>
            </a:endParaRPr>
          </a:p>
          <a:p>
            <a:pPr marL="53263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nsolas"/>
                <a:cs typeface="Consolas"/>
              </a:rPr>
              <a:t>Item[Price]</a:t>
            </a:r>
            <a:r>
              <a:rPr sz="2000" spc="-3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-</a:t>
            </a:r>
            <a:endParaRPr sz="2000">
              <a:latin typeface="Consolas"/>
              <a:cs typeface="Consolas"/>
            </a:endParaRPr>
          </a:p>
          <a:p>
            <a:pPr marL="5326380">
              <a:lnSpc>
                <a:spcPct val="100000"/>
              </a:lnSpc>
            </a:pPr>
            <a:r>
              <a:rPr sz="2000" dirty="0">
                <a:latin typeface="Consolas"/>
                <a:cs typeface="Consolas"/>
              </a:rPr>
              <a:t>Ite</a:t>
            </a:r>
            <a:r>
              <a:rPr sz="2000" spc="-10" dirty="0">
                <a:latin typeface="Consolas"/>
                <a:cs typeface="Consolas"/>
              </a:rPr>
              <a:t>m</a:t>
            </a:r>
            <a:r>
              <a:rPr sz="2000" dirty="0">
                <a:latin typeface="Consolas"/>
                <a:cs typeface="Consolas"/>
              </a:rPr>
              <a:t>[D</a:t>
            </a:r>
            <a:r>
              <a:rPr sz="2000" spc="-10" dirty="0">
                <a:latin typeface="Consolas"/>
                <a:cs typeface="Consolas"/>
              </a:rPr>
              <a:t>i</a:t>
            </a:r>
            <a:r>
              <a:rPr sz="2000" dirty="0">
                <a:latin typeface="Consolas"/>
                <a:cs typeface="Consolas"/>
              </a:rPr>
              <a:t>sc</a:t>
            </a:r>
            <a:r>
              <a:rPr sz="2000" spc="-10" dirty="0">
                <a:latin typeface="Consolas"/>
                <a:cs typeface="Consolas"/>
              </a:rPr>
              <a:t>o</a:t>
            </a:r>
            <a:r>
              <a:rPr sz="2000" spc="-15" dirty="0">
                <a:latin typeface="Consolas"/>
                <a:cs typeface="Consolas"/>
              </a:rPr>
              <a:t>u</a:t>
            </a:r>
            <a:r>
              <a:rPr sz="2000" dirty="0">
                <a:latin typeface="Consolas"/>
                <a:cs typeface="Consolas"/>
              </a:rPr>
              <a:t>nt]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12026" y="3494277"/>
            <a:ext cx="100139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Segoe Print"/>
                <a:cs typeface="Segoe Print"/>
              </a:rPr>
              <a:t>Implicit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12026" y="3799459"/>
            <a:ext cx="9664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Segoe Print"/>
                <a:cs typeface="Segoe Print"/>
              </a:rPr>
              <a:t>s</a:t>
            </a:r>
            <a:r>
              <a:rPr sz="2000" dirty="0">
                <a:latin typeface="Segoe Print"/>
                <a:cs typeface="Segoe Print"/>
              </a:rPr>
              <a:t>ch</a:t>
            </a:r>
            <a:r>
              <a:rPr sz="2000" spc="5" dirty="0">
                <a:latin typeface="Segoe Print"/>
                <a:cs typeface="Segoe Print"/>
              </a:rPr>
              <a:t>e</a:t>
            </a:r>
            <a:r>
              <a:rPr sz="2000" dirty="0">
                <a:latin typeface="Segoe Print"/>
                <a:cs typeface="Segoe Print"/>
              </a:rPr>
              <a:t>ma</a:t>
            </a:r>
            <a:endParaRPr sz="2000">
              <a:latin typeface="Segoe Print"/>
              <a:cs typeface="Segoe Prin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3717035"/>
            <a:ext cx="1383791" cy="138531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806826" y="2960165"/>
            <a:ext cx="504190" cy="507365"/>
          </a:xfrm>
          <a:custGeom>
            <a:avLst/>
            <a:gdLst/>
            <a:ahLst/>
            <a:cxnLst/>
            <a:rect l="l" t="t" r="r" b="b"/>
            <a:pathLst>
              <a:path w="504190" h="507364">
                <a:moveTo>
                  <a:pt x="388905" y="348222"/>
                </a:moveTo>
                <a:lnTo>
                  <a:pt x="338888" y="348222"/>
                </a:lnTo>
                <a:lnTo>
                  <a:pt x="341183" y="352822"/>
                </a:lnTo>
                <a:lnTo>
                  <a:pt x="345617" y="357384"/>
                </a:lnTo>
                <a:lnTo>
                  <a:pt x="349194" y="363454"/>
                </a:lnTo>
                <a:lnTo>
                  <a:pt x="352773" y="369953"/>
                </a:lnTo>
                <a:lnTo>
                  <a:pt x="357211" y="375807"/>
                </a:lnTo>
                <a:lnTo>
                  <a:pt x="370341" y="391392"/>
                </a:lnTo>
                <a:lnTo>
                  <a:pt x="384974" y="409133"/>
                </a:lnTo>
                <a:lnTo>
                  <a:pt x="400036" y="426875"/>
                </a:lnTo>
                <a:lnTo>
                  <a:pt x="414453" y="442462"/>
                </a:lnTo>
                <a:lnTo>
                  <a:pt x="432594" y="463831"/>
                </a:lnTo>
                <a:lnTo>
                  <a:pt x="447943" y="484122"/>
                </a:lnTo>
                <a:lnTo>
                  <a:pt x="463720" y="499673"/>
                </a:lnTo>
                <a:lnTo>
                  <a:pt x="483148" y="506819"/>
                </a:lnTo>
                <a:lnTo>
                  <a:pt x="490018" y="502222"/>
                </a:lnTo>
                <a:lnTo>
                  <a:pt x="496888" y="495327"/>
                </a:lnTo>
                <a:lnTo>
                  <a:pt x="496888" y="488431"/>
                </a:lnTo>
                <a:lnTo>
                  <a:pt x="494593" y="481536"/>
                </a:lnTo>
                <a:lnTo>
                  <a:pt x="487731" y="481536"/>
                </a:lnTo>
                <a:lnTo>
                  <a:pt x="485435" y="474641"/>
                </a:lnTo>
                <a:lnTo>
                  <a:pt x="492306" y="474641"/>
                </a:lnTo>
                <a:lnTo>
                  <a:pt x="494593" y="472342"/>
                </a:lnTo>
                <a:lnTo>
                  <a:pt x="501463" y="472342"/>
                </a:lnTo>
                <a:lnTo>
                  <a:pt x="501463" y="460850"/>
                </a:lnTo>
                <a:lnTo>
                  <a:pt x="503759" y="456253"/>
                </a:lnTo>
                <a:lnTo>
                  <a:pt x="488372" y="445084"/>
                </a:lnTo>
                <a:lnTo>
                  <a:pt x="473415" y="432405"/>
                </a:lnTo>
                <a:lnTo>
                  <a:pt x="459318" y="418434"/>
                </a:lnTo>
                <a:lnTo>
                  <a:pt x="446509" y="403384"/>
                </a:lnTo>
                <a:lnTo>
                  <a:pt x="444221" y="401088"/>
                </a:lnTo>
                <a:lnTo>
                  <a:pt x="439639" y="398792"/>
                </a:lnTo>
                <a:lnTo>
                  <a:pt x="437351" y="398792"/>
                </a:lnTo>
                <a:lnTo>
                  <a:pt x="437351" y="391896"/>
                </a:lnTo>
                <a:lnTo>
                  <a:pt x="401759" y="361189"/>
                </a:lnTo>
                <a:lnTo>
                  <a:pt x="388905" y="348222"/>
                </a:lnTo>
                <a:close/>
              </a:path>
              <a:path w="504190" h="507364">
                <a:moveTo>
                  <a:pt x="139254" y="0"/>
                </a:moveTo>
                <a:lnTo>
                  <a:pt x="94595" y="4266"/>
                </a:lnTo>
                <a:lnTo>
                  <a:pt x="50376" y="17248"/>
                </a:lnTo>
                <a:lnTo>
                  <a:pt x="49410" y="20047"/>
                </a:lnTo>
                <a:lnTo>
                  <a:pt x="51234" y="24140"/>
                </a:lnTo>
                <a:lnTo>
                  <a:pt x="52630" y="28233"/>
                </a:lnTo>
                <a:lnTo>
                  <a:pt x="50376" y="31033"/>
                </a:lnTo>
                <a:lnTo>
                  <a:pt x="39070" y="33514"/>
                </a:lnTo>
                <a:lnTo>
                  <a:pt x="28622" y="37071"/>
                </a:lnTo>
                <a:lnTo>
                  <a:pt x="18175" y="41057"/>
                </a:lnTo>
                <a:lnTo>
                  <a:pt x="6869" y="44827"/>
                </a:lnTo>
                <a:lnTo>
                  <a:pt x="9016" y="54666"/>
                </a:lnTo>
                <a:lnTo>
                  <a:pt x="6869" y="61491"/>
                </a:lnTo>
                <a:lnTo>
                  <a:pt x="3005" y="67453"/>
                </a:lnTo>
                <a:lnTo>
                  <a:pt x="0" y="74706"/>
                </a:lnTo>
                <a:lnTo>
                  <a:pt x="29374" y="106527"/>
                </a:lnTo>
                <a:lnTo>
                  <a:pt x="52952" y="144811"/>
                </a:lnTo>
                <a:lnTo>
                  <a:pt x="71807" y="186543"/>
                </a:lnTo>
                <a:lnTo>
                  <a:pt x="87015" y="228705"/>
                </a:lnTo>
                <a:lnTo>
                  <a:pt x="98534" y="243969"/>
                </a:lnTo>
                <a:lnTo>
                  <a:pt x="107049" y="259448"/>
                </a:lnTo>
                <a:lnTo>
                  <a:pt x="114704" y="276220"/>
                </a:lnTo>
                <a:lnTo>
                  <a:pt x="123646" y="295363"/>
                </a:lnTo>
                <a:lnTo>
                  <a:pt x="132234" y="313283"/>
                </a:lnTo>
                <a:lnTo>
                  <a:pt x="140821" y="330125"/>
                </a:lnTo>
                <a:lnTo>
                  <a:pt x="149409" y="347399"/>
                </a:lnTo>
                <a:lnTo>
                  <a:pt x="157997" y="366614"/>
                </a:lnTo>
                <a:lnTo>
                  <a:pt x="164114" y="386473"/>
                </a:lnTo>
                <a:lnTo>
                  <a:pt x="170875" y="403101"/>
                </a:lnTo>
                <a:lnTo>
                  <a:pt x="181500" y="414126"/>
                </a:lnTo>
                <a:lnTo>
                  <a:pt x="199211" y="417177"/>
                </a:lnTo>
                <a:lnTo>
                  <a:pt x="201506" y="410281"/>
                </a:lnTo>
                <a:lnTo>
                  <a:pt x="210664" y="410281"/>
                </a:lnTo>
                <a:lnTo>
                  <a:pt x="210664" y="401088"/>
                </a:lnTo>
                <a:lnTo>
                  <a:pt x="201182" y="388555"/>
                </a:lnTo>
                <a:lnTo>
                  <a:pt x="193203" y="374945"/>
                </a:lnTo>
                <a:lnTo>
                  <a:pt x="186513" y="360042"/>
                </a:lnTo>
                <a:lnTo>
                  <a:pt x="180895" y="343630"/>
                </a:lnTo>
                <a:lnTo>
                  <a:pt x="192341" y="343630"/>
                </a:lnTo>
                <a:lnTo>
                  <a:pt x="199211" y="341326"/>
                </a:lnTo>
                <a:lnTo>
                  <a:pt x="203794" y="336733"/>
                </a:lnTo>
                <a:lnTo>
                  <a:pt x="204900" y="328471"/>
                </a:lnTo>
                <a:lnTo>
                  <a:pt x="202359" y="320642"/>
                </a:lnTo>
                <a:lnTo>
                  <a:pt x="197647" y="312776"/>
                </a:lnTo>
                <a:lnTo>
                  <a:pt x="192341" y="304556"/>
                </a:lnTo>
                <a:lnTo>
                  <a:pt x="178640" y="278445"/>
                </a:lnTo>
                <a:lnTo>
                  <a:pt x="166869" y="252552"/>
                </a:lnTo>
                <a:lnTo>
                  <a:pt x="154669" y="227951"/>
                </a:lnTo>
                <a:lnTo>
                  <a:pt x="139681" y="205720"/>
                </a:lnTo>
                <a:lnTo>
                  <a:pt x="135887" y="196453"/>
                </a:lnTo>
                <a:lnTo>
                  <a:pt x="127440" y="180509"/>
                </a:lnTo>
                <a:lnTo>
                  <a:pt x="123646" y="171246"/>
                </a:lnTo>
                <a:lnTo>
                  <a:pt x="227078" y="171246"/>
                </a:lnTo>
                <a:lnTo>
                  <a:pt x="209929" y="152856"/>
                </a:lnTo>
                <a:lnTo>
                  <a:pt x="178330" y="118378"/>
                </a:lnTo>
                <a:lnTo>
                  <a:pt x="165911" y="104588"/>
                </a:lnTo>
                <a:lnTo>
                  <a:pt x="125941" y="104588"/>
                </a:lnTo>
                <a:lnTo>
                  <a:pt x="109446" y="95537"/>
                </a:lnTo>
                <a:lnTo>
                  <a:pt x="91879" y="82178"/>
                </a:lnTo>
                <a:lnTo>
                  <a:pt x="74742" y="69681"/>
                </a:lnTo>
                <a:lnTo>
                  <a:pt x="59535" y="63218"/>
                </a:lnTo>
                <a:lnTo>
                  <a:pt x="76672" y="58045"/>
                </a:lnTo>
                <a:lnTo>
                  <a:pt x="124409" y="58045"/>
                </a:lnTo>
                <a:lnTo>
                  <a:pt x="116783" y="49425"/>
                </a:lnTo>
                <a:lnTo>
                  <a:pt x="143795" y="45833"/>
                </a:lnTo>
                <a:lnTo>
                  <a:pt x="168016" y="44827"/>
                </a:lnTo>
                <a:lnTo>
                  <a:pt x="354917" y="44827"/>
                </a:lnTo>
                <a:lnTo>
                  <a:pt x="352628" y="42529"/>
                </a:lnTo>
                <a:lnTo>
                  <a:pt x="350340" y="35633"/>
                </a:lnTo>
                <a:lnTo>
                  <a:pt x="331450" y="33156"/>
                </a:lnTo>
                <a:lnTo>
                  <a:pt x="312558" y="29601"/>
                </a:lnTo>
                <a:lnTo>
                  <a:pt x="293666" y="25613"/>
                </a:lnTo>
                <a:lnTo>
                  <a:pt x="274775" y="21840"/>
                </a:lnTo>
                <a:lnTo>
                  <a:pt x="229455" y="10553"/>
                </a:lnTo>
                <a:lnTo>
                  <a:pt x="184244" y="2684"/>
                </a:lnTo>
                <a:lnTo>
                  <a:pt x="139254" y="0"/>
                </a:lnTo>
                <a:close/>
              </a:path>
              <a:path w="504190" h="507364">
                <a:moveTo>
                  <a:pt x="227078" y="171246"/>
                </a:moveTo>
                <a:lnTo>
                  <a:pt x="123646" y="171246"/>
                </a:lnTo>
                <a:lnTo>
                  <a:pt x="160535" y="193511"/>
                </a:lnTo>
                <a:lnTo>
                  <a:pt x="195492" y="218362"/>
                </a:lnTo>
                <a:lnTo>
                  <a:pt x="228301" y="244939"/>
                </a:lnTo>
                <a:lnTo>
                  <a:pt x="258748" y="272379"/>
                </a:lnTo>
                <a:lnTo>
                  <a:pt x="272843" y="286131"/>
                </a:lnTo>
                <a:lnTo>
                  <a:pt x="287369" y="299669"/>
                </a:lnTo>
                <a:lnTo>
                  <a:pt x="301937" y="312814"/>
                </a:lnTo>
                <a:lnTo>
                  <a:pt x="315990" y="325237"/>
                </a:lnTo>
                <a:lnTo>
                  <a:pt x="325155" y="334437"/>
                </a:lnTo>
                <a:lnTo>
                  <a:pt x="325155" y="341326"/>
                </a:lnTo>
                <a:lnTo>
                  <a:pt x="334313" y="350526"/>
                </a:lnTo>
                <a:lnTo>
                  <a:pt x="338888" y="348222"/>
                </a:lnTo>
                <a:lnTo>
                  <a:pt x="388905" y="348222"/>
                </a:lnTo>
                <a:lnTo>
                  <a:pt x="368584" y="327722"/>
                </a:lnTo>
                <a:lnTo>
                  <a:pt x="336949" y="292601"/>
                </a:lnTo>
                <a:lnTo>
                  <a:pt x="305972" y="256928"/>
                </a:lnTo>
                <a:lnTo>
                  <a:pt x="274776" y="221809"/>
                </a:lnTo>
                <a:lnTo>
                  <a:pt x="242078" y="187333"/>
                </a:lnTo>
                <a:lnTo>
                  <a:pt x="227078" y="171246"/>
                </a:lnTo>
                <a:close/>
              </a:path>
              <a:path w="504190" h="507364">
                <a:moveTo>
                  <a:pt x="124409" y="58045"/>
                </a:moveTo>
                <a:lnTo>
                  <a:pt x="76672" y="58045"/>
                </a:lnTo>
                <a:lnTo>
                  <a:pt x="93595" y="70111"/>
                </a:lnTo>
                <a:lnTo>
                  <a:pt x="110089" y="89073"/>
                </a:lnTo>
                <a:lnTo>
                  <a:pt x="125941" y="104588"/>
                </a:lnTo>
                <a:lnTo>
                  <a:pt x="165911" y="104588"/>
                </a:lnTo>
                <a:lnTo>
                  <a:pt x="147281" y="83901"/>
                </a:lnTo>
                <a:lnTo>
                  <a:pt x="124409" y="58045"/>
                </a:lnTo>
                <a:close/>
              </a:path>
              <a:path w="504190" h="507364">
                <a:moveTo>
                  <a:pt x="350663" y="64865"/>
                </a:moveTo>
                <a:lnTo>
                  <a:pt x="310983" y="64865"/>
                </a:lnTo>
                <a:lnTo>
                  <a:pt x="345758" y="67810"/>
                </a:lnTo>
                <a:lnTo>
                  <a:pt x="350340" y="65514"/>
                </a:lnTo>
                <a:lnTo>
                  <a:pt x="350663" y="64865"/>
                </a:lnTo>
                <a:close/>
              </a:path>
              <a:path w="504190" h="507364">
                <a:moveTo>
                  <a:pt x="354917" y="44827"/>
                </a:moveTo>
                <a:lnTo>
                  <a:pt x="168016" y="44827"/>
                </a:lnTo>
                <a:lnTo>
                  <a:pt x="191808" y="45546"/>
                </a:lnTo>
                <a:lnTo>
                  <a:pt x="217534" y="47129"/>
                </a:lnTo>
                <a:lnTo>
                  <a:pt x="215028" y="52587"/>
                </a:lnTo>
                <a:lnTo>
                  <a:pt x="216387" y="56322"/>
                </a:lnTo>
                <a:lnTo>
                  <a:pt x="219463" y="60056"/>
                </a:lnTo>
                <a:lnTo>
                  <a:pt x="222109" y="65514"/>
                </a:lnTo>
                <a:lnTo>
                  <a:pt x="249159" y="65872"/>
                </a:lnTo>
                <a:lnTo>
                  <a:pt x="278783" y="64937"/>
                </a:lnTo>
                <a:lnTo>
                  <a:pt x="350663" y="64865"/>
                </a:lnTo>
                <a:lnTo>
                  <a:pt x="352628" y="60914"/>
                </a:lnTo>
                <a:lnTo>
                  <a:pt x="357211" y="56322"/>
                </a:lnTo>
                <a:lnTo>
                  <a:pt x="357211" y="47129"/>
                </a:lnTo>
                <a:lnTo>
                  <a:pt x="354917" y="44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274022" y="4293108"/>
            <a:ext cx="1622425" cy="794385"/>
            <a:chOff x="6274022" y="4293108"/>
            <a:chExt cx="1622425" cy="79438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4022" y="4332624"/>
              <a:ext cx="508063" cy="5534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3847" y="4372356"/>
              <a:ext cx="580644" cy="5791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9963" y="4293108"/>
              <a:ext cx="579120" cy="5806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6371" y="4439412"/>
              <a:ext cx="579120" cy="5791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0775" y="4405884"/>
              <a:ext cx="580644" cy="5806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9083" y="4379976"/>
              <a:ext cx="580644" cy="5806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199" y="4506468"/>
              <a:ext cx="580644" cy="580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2086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Data</a:t>
            </a:r>
            <a:r>
              <a:rPr sz="4100" spc="-145" dirty="0"/>
              <a:t> </a:t>
            </a:r>
            <a:r>
              <a:rPr sz="4100" spc="-35" dirty="0"/>
              <a:t>Structures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645668" y="1493646"/>
            <a:ext cx="21564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"/>
                <a:cs typeface="Calibri"/>
              </a:rPr>
              <a:t>(Linked)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Lists: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0337" y="3325177"/>
            <a:ext cx="2390140" cy="480695"/>
            <a:chOff x="2700337" y="3325177"/>
            <a:chExt cx="2390140" cy="480695"/>
          </a:xfrm>
        </p:grpSpPr>
        <p:sp>
          <p:nvSpPr>
            <p:cNvPr id="5" name="object 5"/>
            <p:cNvSpPr/>
            <p:nvPr/>
          </p:nvSpPr>
          <p:spPr>
            <a:xfrm>
              <a:off x="2701290" y="3326130"/>
              <a:ext cx="948055" cy="478790"/>
            </a:xfrm>
            <a:custGeom>
              <a:avLst/>
              <a:gdLst/>
              <a:ahLst/>
              <a:cxnLst/>
              <a:rect l="l" t="t" r="r" b="b"/>
              <a:pathLst>
                <a:path w="948054" h="478789">
                  <a:moveTo>
                    <a:pt x="868172" y="0"/>
                  </a:moveTo>
                  <a:lnTo>
                    <a:pt x="79756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6" y="478536"/>
                  </a:lnTo>
                  <a:lnTo>
                    <a:pt x="868172" y="478536"/>
                  </a:lnTo>
                  <a:lnTo>
                    <a:pt x="899225" y="472271"/>
                  </a:lnTo>
                  <a:lnTo>
                    <a:pt x="924575" y="455183"/>
                  </a:lnTo>
                  <a:lnTo>
                    <a:pt x="941663" y="429833"/>
                  </a:lnTo>
                  <a:lnTo>
                    <a:pt x="947927" y="398780"/>
                  </a:lnTo>
                  <a:lnTo>
                    <a:pt x="947927" y="79756"/>
                  </a:lnTo>
                  <a:lnTo>
                    <a:pt x="941663" y="48702"/>
                  </a:lnTo>
                  <a:lnTo>
                    <a:pt x="924575" y="23352"/>
                  </a:lnTo>
                  <a:lnTo>
                    <a:pt x="899225" y="6264"/>
                  </a:lnTo>
                  <a:lnTo>
                    <a:pt x="868172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1290" y="3326130"/>
              <a:ext cx="948055" cy="478790"/>
            </a:xfrm>
            <a:custGeom>
              <a:avLst/>
              <a:gdLst/>
              <a:ahLst/>
              <a:cxnLst/>
              <a:rect l="l" t="t" r="r" b="b"/>
              <a:pathLst>
                <a:path w="948054" h="478789">
                  <a:moveTo>
                    <a:pt x="0" y="79756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6" y="0"/>
                  </a:lnTo>
                  <a:lnTo>
                    <a:pt x="868172" y="0"/>
                  </a:lnTo>
                  <a:lnTo>
                    <a:pt x="899225" y="6264"/>
                  </a:lnTo>
                  <a:lnTo>
                    <a:pt x="924575" y="23352"/>
                  </a:lnTo>
                  <a:lnTo>
                    <a:pt x="941663" y="48702"/>
                  </a:lnTo>
                  <a:lnTo>
                    <a:pt x="947927" y="79756"/>
                  </a:lnTo>
                  <a:lnTo>
                    <a:pt x="947927" y="398780"/>
                  </a:lnTo>
                  <a:lnTo>
                    <a:pt x="941663" y="429833"/>
                  </a:lnTo>
                  <a:lnTo>
                    <a:pt x="924575" y="455183"/>
                  </a:lnTo>
                  <a:lnTo>
                    <a:pt x="899225" y="472271"/>
                  </a:lnTo>
                  <a:lnTo>
                    <a:pt x="868172" y="478536"/>
                  </a:lnTo>
                  <a:lnTo>
                    <a:pt x="79756" y="478536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80"/>
                  </a:lnTo>
                  <a:lnTo>
                    <a:pt x="0" y="79756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1469" y="3326130"/>
              <a:ext cx="948055" cy="478790"/>
            </a:xfrm>
            <a:custGeom>
              <a:avLst/>
              <a:gdLst/>
              <a:ahLst/>
              <a:cxnLst/>
              <a:rect l="l" t="t" r="r" b="b"/>
              <a:pathLst>
                <a:path w="948054" h="478789">
                  <a:moveTo>
                    <a:pt x="868171" y="0"/>
                  </a:moveTo>
                  <a:lnTo>
                    <a:pt x="79755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5" y="478536"/>
                  </a:lnTo>
                  <a:lnTo>
                    <a:pt x="868171" y="478536"/>
                  </a:lnTo>
                  <a:lnTo>
                    <a:pt x="899225" y="472271"/>
                  </a:lnTo>
                  <a:lnTo>
                    <a:pt x="924575" y="455183"/>
                  </a:lnTo>
                  <a:lnTo>
                    <a:pt x="941663" y="429833"/>
                  </a:lnTo>
                  <a:lnTo>
                    <a:pt x="947927" y="398780"/>
                  </a:lnTo>
                  <a:lnTo>
                    <a:pt x="947927" y="79756"/>
                  </a:lnTo>
                  <a:lnTo>
                    <a:pt x="941663" y="48702"/>
                  </a:lnTo>
                  <a:lnTo>
                    <a:pt x="924575" y="23352"/>
                  </a:lnTo>
                  <a:lnTo>
                    <a:pt x="899225" y="6264"/>
                  </a:lnTo>
                  <a:lnTo>
                    <a:pt x="868171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1469" y="3326130"/>
              <a:ext cx="948055" cy="478790"/>
            </a:xfrm>
            <a:custGeom>
              <a:avLst/>
              <a:gdLst/>
              <a:ahLst/>
              <a:cxnLst/>
              <a:rect l="l" t="t" r="r" b="b"/>
              <a:pathLst>
                <a:path w="948054" h="478789">
                  <a:moveTo>
                    <a:pt x="0" y="79756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5" y="0"/>
                  </a:lnTo>
                  <a:lnTo>
                    <a:pt x="868171" y="0"/>
                  </a:lnTo>
                  <a:lnTo>
                    <a:pt x="899225" y="6264"/>
                  </a:lnTo>
                  <a:lnTo>
                    <a:pt x="924575" y="23352"/>
                  </a:lnTo>
                  <a:lnTo>
                    <a:pt x="941663" y="48702"/>
                  </a:lnTo>
                  <a:lnTo>
                    <a:pt x="947927" y="79756"/>
                  </a:lnTo>
                  <a:lnTo>
                    <a:pt x="947927" y="398780"/>
                  </a:lnTo>
                  <a:lnTo>
                    <a:pt x="941663" y="429833"/>
                  </a:lnTo>
                  <a:lnTo>
                    <a:pt x="924575" y="455183"/>
                  </a:lnTo>
                  <a:lnTo>
                    <a:pt x="899225" y="472271"/>
                  </a:lnTo>
                  <a:lnTo>
                    <a:pt x="868171" y="478536"/>
                  </a:lnTo>
                  <a:lnTo>
                    <a:pt x="79755" y="478536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80"/>
                  </a:lnTo>
                  <a:lnTo>
                    <a:pt x="0" y="79756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97454" y="3409315"/>
            <a:ext cx="1850389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8270" algn="l"/>
              </a:tabLst>
            </a:pPr>
            <a:r>
              <a:rPr sz="1700" dirty="0">
                <a:latin typeface="Calibri"/>
                <a:cs typeface="Calibri"/>
              </a:rPr>
              <a:t>234	3466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9173" y="3325177"/>
            <a:ext cx="951865" cy="480695"/>
            <a:chOff x="5579173" y="3325177"/>
            <a:chExt cx="951865" cy="480695"/>
          </a:xfrm>
        </p:grpSpPr>
        <p:sp>
          <p:nvSpPr>
            <p:cNvPr id="11" name="object 11"/>
            <p:cNvSpPr/>
            <p:nvPr/>
          </p:nvSpPr>
          <p:spPr>
            <a:xfrm>
              <a:off x="5580125" y="3326130"/>
              <a:ext cx="949960" cy="478790"/>
            </a:xfrm>
            <a:custGeom>
              <a:avLst/>
              <a:gdLst/>
              <a:ahLst/>
              <a:cxnLst/>
              <a:rect l="l" t="t" r="r" b="b"/>
              <a:pathLst>
                <a:path w="949959" h="478789">
                  <a:moveTo>
                    <a:pt x="869696" y="0"/>
                  </a:moveTo>
                  <a:lnTo>
                    <a:pt x="79756" y="0"/>
                  </a:lnTo>
                  <a:lnTo>
                    <a:pt x="48702" y="6264"/>
                  </a:lnTo>
                  <a:lnTo>
                    <a:pt x="23352" y="23352"/>
                  </a:lnTo>
                  <a:lnTo>
                    <a:pt x="6264" y="48702"/>
                  </a:lnTo>
                  <a:lnTo>
                    <a:pt x="0" y="79756"/>
                  </a:lnTo>
                  <a:lnTo>
                    <a:pt x="0" y="398780"/>
                  </a:lnTo>
                  <a:lnTo>
                    <a:pt x="6264" y="429833"/>
                  </a:lnTo>
                  <a:lnTo>
                    <a:pt x="23352" y="455183"/>
                  </a:lnTo>
                  <a:lnTo>
                    <a:pt x="48702" y="472271"/>
                  </a:lnTo>
                  <a:lnTo>
                    <a:pt x="79756" y="478536"/>
                  </a:lnTo>
                  <a:lnTo>
                    <a:pt x="869696" y="478536"/>
                  </a:lnTo>
                  <a:lnTo>
                    <a:pt x="900749" y="472271"/>
                  </a:lnTo>
                  <a:lnTo>
                    <a:pt x="926099" y="455183"/>
                  </a:lnTo>
                  <a:lnTo>
                    <a:pt x="943187" y="429833"/>
                  </a:lnTo>
                  <a:lnTo>
                    <a:pt x="949451" y="398780"/>
                  </a:lnTo>
                  <a:lnTo>
                    <a:pt x="949451" y="79756"/>
                  </a:lnTo>
                  <a:lnTo>
                    <a:pt x="943187" y="48702"/>
                  </a:lnTo>
                  <a:lnTo>
                    <a:pt x="926099" y="23352"/>
                  </a:lnTo>
                  <a:lnTo>
                    <a:pt x="900749" y="6264"/>
                  </a:lnTo>
                  <a:lnTo>
                    <a:pt x="86969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0125" y="3326130"/>
              <a:ext cx="949960" cy="478790"/>
            </a:xfrm>
            <a:custGeom>
              <a:avLst/>
              <a:gdLst/>
              <a:ahLst/>
              <a:cxnLst/>
              <a:rect l="l" t="t" r="r" b="b"/>
              <a:pathLst>
                <a:path w="949959" h="478789">
                  <a:moveTo>
                    <a:pt x="0" y="79756"/>
                  </a:moveTo>
                  <a:lnTo>
                    <a:pt x="6264" y="48702"/>
                  </a:lnTo>
                  <a:lnTo>
                    <a:pt x="23352" y="23352"/>
                  </a:lnTo>
                  <a:lnTo>
                    <a:pt x="48702" y="6264"/>
                  </a:lnTo>
                  <a:lnTo>
                    <a:pt x="79756" y="0"/>
                  </a:lnTo>
                  <a:lnTo>
                    <a:pt x="869696" y="0"/>
                  </a:lnTo>
                  <a:lnTo>
                    <a:pt x="900749" y="6264"/>
                  </a:lnTo>
                  <a:lnTo>
                    <a:pt x="926099" y="23352"/>
                  </a:lnTo>
                  <a:lnTo>
                    <a:pt x="943187" y="48702"/>
                  </a:lnTo>
                  <a:lnTo>
                    <a:pt x="949451" y="79756"/>
                  </a:lnTo>
                  <a:lnTo>
                    <a:pt x="949451" y="398780"/>
                  </a:lnTo>
                  <a:lnTo>
                    <a:pt x="943187" y="429833"/>
                  </a:lnTo>
                  <a:lnTo>
                    <a:pt x="926099" y="455183"/>
                  </a:lnTo>
                  <a:lnTo>
                    <a:pt x="900749" y="472271"/>
                  </a:lnTo>
                  <a:lnTo>
                    <a:pt x="869696" y="478536"/>
                  </a:lnTo>
                  <a:lnTo>
                    <a:pt x="79756" y="478536"/>
                  </a:lnTo>
                  <a:lnTo>
                    <a:pt x="48702" y="472271"/>
                  </a:lnTo>
                  <a:lnTo>
                    <a:pt x="23352" y="455183"/>
                  </a:lnTo>
                  <a:lnTo>
                    <a:pt x="6264" y="429833"/>
                  </a:lnTo>
                  <a:lnTo>
                    <a:pt x="0" y="398780"/>
                  </a:lnTo>
                  <a:lnTo>
                    <a:pt x="0" y="79756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33313" y="3409315"/>
            <a:ext cx="2451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86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37154" y="2710433"/>
            <a:ext cx="2454275" cy="865505"/>
            <a:chOff x="3137154" y="2710433"/>
            <a:chExt cx="2454275" cy="865505"/>
          </a:xfrm>
        </p:grpSpPr>
        <p:sp>
          <p:nvSpPr>
            <p:cNvPr id="15" name="object 15"/>
            <p:cNvSpPr/>
            <p:nvPr/>
          </p:nvSpPr>
          <p:spPr>
            <a:xfrm>
              <a:off x="3649218" y="3562350"/>
              <a:ext cx="1931670" cy="3175"/>
            </a:xfrm>
            <a:custGeom>
              <a:avLst/>
              <a:gdLst/>
              <a:ahLst/>
              <a:cxnLst/>
              <a:rect l="l" t="t" r="r" b="b"/>
              <a:pathLst>
                <a:path w="1931670" h="3175">
                  <a:moveTo>
                    <a:pt x="0" y="3048"/>
                  </a:moveTo>
                  <a:lnTo>
                    <a:pt x="491363" y="3048"/>
                  </a:lnTo>
                </a:path>
                <a:path w="1931670" h="3175">
                  <a:moveTo>
                    <a:pt x="1440180" y="0"/>
                  </a:moveTo>
                  <a:lnTo>
                    <a:pt x="1931543" y="0"/>
                  </a:lnTo>
                </a:path>
              </a:pathLst>
            </a:custGeom>
            <a:ln w="1981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37154" y="2710433"/>
              <a:ext cx="76200" cy="615950"/>
            </a:xfrm>
            <a:custGeom>
              <a:avLst/>
              <a:gdLst/>
              <a:ahLst/>
              <a:cxnLst/>
              <a:rect l="l" t="t" r="r" b="b"/>
              <a:pathLst>
                <a:path w="76200" h="615950">
                  <a:moveTo>
                    <a:pt x="28193" y="539623"/>
                  </a:moveTo>
                  <a:lnTo>
                    <a:pt x="0" y="539623"/>
                  </a:lnTo>
                  <a:lnTo>
                    <a:pt x="38100" y="615823"/>
                  </a:lnTo>
                  <a:lnTo>
                    <a:pt x="69850" y="552323"/>
                  </a:lnTo>
                  <a:lnTo>
                    <a:pt x="28193" y="552323"/>
                  </a:lnTo>
                  <a:lnTo>
                    <a:pt x="28193" y="539623"/>
                  </a:lnTo>
                  <a:close/>
                </a:path>
                <a:path w="76200" h="615950">
                  <a:moveTo>
                    <a:pt x="48006" y="0"/>
                  </a:moveTo>
                  <a:lnTo>
                    <a:pt x="28193" y="0"/>
                  </a:lnTo>
                  <a:lnTo>
                    <a:pt x="28193" y="552323"/>
                  </a:lnTo>
                  <a:lnTo>
                    <a:pt x="48006" y="552323"/>
                  </a:lnTo>
                  <a:lnTo>
                    <a:pt x="48006" y="0"/>
                  </a:lnTo>
                  <a:close/>
                </a:path>
                <a:path w="76200" h="615950">
                  <a:moveTo>
                    <a:pt x="76200" y="539623"/>
                  </a:moveTo>
                  <a:lnTo>
                    <a:pt x="48006" y="539623"/>
                  </a:lnTo>
                  <a:lnTo>
                    <a:pt x="48006" y="552323"/>
                  </a:lnTo>
                  <a:lnTo>
                    <a:pt x="69850" y="552323"/>
                  </a:lnTo>
                  <a:lnTo>
                    <a:pt x="76200" y="539623"/>
                  </a:lnTo>
                  <a:close/>
                </a:path>
              </a:pathLst>
            </a:custGeom>
            <a:solidFill>
              <a:srgbClr val="3B6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22804" y="2348483"/>
            <a:ext cx="1043940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461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43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LPUSH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41726" y="2710433"/>
            <a:ext cx="4433570" cy="1710055"/>
          </a:xfrm>
          <a:custGeom>
            <a:avLst/>
            <a:gdLst/>
            <a:ahLst/>
            <a:cxnLst/>
            <a:rect l="l" t="t" r="r" b="b"/>
            <a:pathLst>
              <a:path w="4433570" h="1710054">
                <a:moveTo>
                  <a:pt x="76200" y="1633855"/>
                </a:moveTo>
                <a:lnTo>
                  <a:pt x="48006" y="1633855"/>
                </a:lnTo>
                <a:lnTo>
                  <a:pt x="48006" y="1094232"/>
                </a:lnTo>
                <a:lnTo>
                  <a:pt x="28194" y="1094232"/>
                </a:lnTo>
                <a:lnTo>
                  <a:pt x="28194" y="1633855"/>
                </a:lnTo>
                <a:lnTo>
                  <a:pt x="0" y="1633855"/>
                </a:lnTo>
                <a:lnTo>
                  <a:pt x="38100" y="1710055"/>
                </a:lnTo>
                <a:lnTo>
                  <a:pt x="69850" y="1646555"/>
                </a:lnTo>
                <a:lnTo>
                  <a:pt x="76200" y="1633855"/>
                </a:lnTo>
                <a:close/>
              </a:path>
              <a:path w="4433570" h="1710054">
                <a:moveTo>
                  <a:pt x="4433316" y="539623"/>
                </a:moveTo>
                <a:lnTo>
                  <a:pt x="4405122" y="539623"/>
                </a:lnTo>
                <a:lnTo>
                  <a:pt x="4405122" y="0"/>
                </a:lnTo>
                <a:lnTo>
                  <a:pt x="4385310" y="0"/>
                </a:lnTo>
                <a:lnTo>
                  <a:pt x="4385310" y="539623"/>
                </a:lnTo>
                <a:lnTo>
                  <a:pt x="4357116" y="539623"/>
                </a:lnTo>
                <a:lnTo>
                  <a:pt x="4395216" y="615823"/>
                </a:lnTo>
                <a:lnTo>
                  <a:pt x="4426966" y="552323"/>
                </a:lnTo>
                <a:lnTo>
                  <a:pt x="4433316" y="539623"/>
                </a:lnTo>
                <a:close/>
              </a:path>
            </a:pathLst>
          </a:custGeom>
          <a:solidFill>
            <a:srgbClr val="3B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84492" y="2348483"/>
            <a:ext cx="1043940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461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43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RPUSH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03414" y="3804665"/>
            <a:ext cx="76200" cy="615950"/>
          </a:xfrm>
          <a:custGeom>
            <a:avLst/>
            <a:gdLst/>
            <a:ahLst/>
            <a:cxnLst/>
            <a:rect l="l" t="t" r="r" b="b"/>
            <a:pathLst>
              <a:path w="76200" h="615950">
                <a:moveTo>
                  <a:pt x="28193" y="539622"/>
                </a:moveTo>
                <a:lnTo>
                  <a:pt x="0" y="539622"/>
                </a:lnTo>
                <a:lnTo>
                  <a:pt x="38100" y="615822"/>
                </a:lnTo>
                <a:lnTo>
                  <a:pt x="69850" y="552322"/>
                </a:lnTo>
                <a:lnTo>
                  <a:pt x="28193" y="552322"/>
                </a:lnTo>
                <a:lnTo>
                  <a:pt x="28193" y="539622"/>
                </a:lnTo>
                <a:close/>
              </a:path>
              <a:path w="76200" h="615950">
                <a:moveTo>
                  <a:pt x="48005" y="0"/>
                </a:moveTo>
                <a:lnTo>
                  <a:pt x="28193" y="0"/>
                </a:lnTo>
                <a:lnTo>
                  <a:pt x="28193" y="552322"/>
                </a:lnTo>
                <a:lnTo>
                  <a:pt x="48005" y="552322"/>
                </a:lnTo>
                <a:lnTo>
                  <a:pt x="48005" y="0"/>
                </a:lnTo>
                <a:close/>
              </a:path>
              <a:path w="76200" h="615950">
                <a:moveTo>
                  <a:pt x="76200" y="539622"/>
                </a:moveTo>
                <a:lnTo>
                  <a:pt x="48005" y="539622"/>
                </a:lnTo>
                <a:lnTo>
                  <a:pt x="48005" y="552322"/>
                </a:lnTo>
                <a:lnTo>
                  <a:pt x="69850" y="552322"/>
                </a:lnTo>
                <a:lnTo>
                  <a:pt x="76200" y="539622"/>
                </a:lnTo>
                <a:close/>
              </a:path>
            </a:pathLst>
          </a:custGeom>
          <a:solidFill>
            <a:srgbClr val="3B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04888" y="4436364"/>
            <a:ext cx="86296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88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44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RPOP</a:t>
            </a:r>
            <a:endParaRPr sz="1600">
              <a:latin typeface="Consolas"/>
              <a:cs typeface="Consola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8076" y="3346703"/>
            <a:ext cx="457200" cy="4572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311652" y="3846576"/>
            <a:ext cx="2376170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244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434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LREM</a:t>
            </a:r>
            <a:r>
              <a:rPr sz="1600" spc="-25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inbox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0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3466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2804" y="5358384"/>
            <a:ext cx="86296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88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44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BLPOP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16757" y="3847338"/>
            <a:ext cx="76200" cy="1512570"/>
          </a:xfrm>
          <a:custGeom>
            <a:avLst/>
            <a:gdLst/>
            <a:ahLst/>
            <a:cxnLst/>
            <a:rect l="l" t="t" r="r" b="b"/>
            <a:pathLst>
              <a:path w="76200" h="1512570">
                <a:moveTo>
                  <a:pt x="48006" y="0"/>
                </a:moveTo>
                <a:lnTo>
                  <a:pt x="28193" y="0"/>
                </a:lnTo>
                <a:lnTo>
                  <a:pt x="28193" y="79248"/>
                </a:lnTo>
                <a:lnTo>
                  <a:pt x="48006" y="79248"/>
                </a:lnTo>
                <a:lnTo>
                  <a:pt x="48006" y="0"/>
                </a:lnTo>
                <a:close/>
              </a:path>
              <a:path w="76200" h="1512570">
                <a:moveTo>
                  <a:pt x="48006" y="138684"/>
                </a:moveTo>
                <a:lnTo>
                  <a:pt x="28193" y="138684"/>
                </a:lnTo>
                <a:lnTo>
                  <a:pt x="28193" y="217931"/>
                </a:lnTo>
                <a:lnTo>
                  <a:pt x="48006" y="217931"/>
                </a:lnTo>
                <a:lnTo>
                  <a:pt x="48006" y="138684"/>
                </a:lnTo>
                <a:close/>
              </a:path>
              <a:path w="76200" h="1512570">
                <a:moveTo>
                  <a:pt x="48006" y="277368"/>
                </a:moveTo>
                <a:lnTo>
                  <a:pt x="28193" y="277368"/>
                </a:lnTo>
                <a:lnTo>
                  <a:pt x="28193" y="356616"/>
                </a:lnTo>
                <a:lnTo>
                  <a:pt x="48006" y="356616"/>
                </a:lnTo>
                <a:lnTo>
                  <a:pt x="48006" y="277368"/>
                </a:lnTo>
                <a:close/>
              </a:path>
              <a:path w="76200" h="1512570">
                <a:moveTo>
                  <a:pt x="48006" y="416051"/>
                </a:moveTo>
                <a:lnTo>
                  <a:pt x="28193" y="416051"/>
                </a:lnTo>
                <a:lnTo>
                  <a:pt x="28193" y="495300"/>
                </a:lnTo>
                <a:lnTo>
                  <a:pt x="48006" y="495300"/>
                </a:lnTo>
                <a:lnTo>
                  <a:pt x="48006" y="416051"/>
                </a:lnTo>
                <a:close/>
              </a:path>
              <a:path w="76200" h="1512570">
                <a:moveTo>
                  <a:pt x="48006" y="554736"/>
                </a:moveTo>
                <a:lnTo>
                  <a:pt x="28193" y="554736"/>
                </a:lnTo>
                <a:lnTo>
                  <a:pt x="28193" y="633984"/>
                </a:lnTo>
                <a:lnTo>
                  <a:pt x="48006" y="633984"/>
                </a:lnTo>
                <a:lnTo>
                  <a:pt x="48006" y="554736"/>
                </a:lnTo>
                <a:close/>
              </a:path>
              <a:path w="76200" h="1512570">
                <a:moveTo>
                  <a:pt x="48006" y="693419"/>
                </a:moveTo>
                <a:lnTo>
                  <a:pt x="28193" y="693419"/>
                </a:lnTo>
                <a:lnTo>
                  <a:pt x="28193" y="772668"/>
                </a:lnTo>
                <a:lnTo>
                  <a:pt x="48006" y="772668"/>
                </a:lnTo>
                <a:lnTo>
                  <a:pt x="48006" y="693419"/>
                </a:lnTo>
                <a:close/>
              </a:path>
              <a:path w="76200" h="1512570">
                <a:moveTo>
                  <a:pt x="48006" y="832104"/>
                </a:moveTo>
                <a:lnTo>
                  <a:pt x="28193" y="832104"/>
                </a:lnTo>
                <a:lnTo>
                  <a:pt x="28193" y="911351"/>
                </a:lnTo>
                <a:lnTo>
                  <a:pt x="48006" y="911351"/>
                </a:lnTo>
                <a:lnTo>
                  <a:pt x="48006" y="832104"/>
                </a:lnTo>
                <a:close/>
              </a:path>
              <a:path w="76200" h="1512570">
                <a:moveTo>
                  <a:pt x="48006" y="970788"/>
                </a:moveTo>
                <a:lnTo>
                  <a:pt x="28193" y="970788"/>
                </a:lnTo>
                <a:lnTo>
                  <a:pt x="28193" y="1050036"/>
                </a:lnTo>
                <a:lnTo>
                  <a:pt x="48006" y="1050036"/>
                </a:lnTo>
                <a:lnTo>
                  <a:pt x="48006" y="970788"/>
                </a:lnTo>
                <a:close/>
              </a:path>
              <a:path w="76200" h="1512570">
                <a:moveTo>
                  <a:pt x="48006" y="1109472"/>
                </a:moveTo>
                <a:lnTo>
                  <a:pt x="28193" y="1109472"/>
                </a:lnTo>
                <a:lnTo>
                  <a:pt x="28193" y="1188720"/>
                </a:lnTo>
                <a:lnTo>
                  <a:pt x="48006" y="1188720"/>
                </a:lnTo>
                <a:lnTo>
                  <a:pt x="48006" y="1109472"/>
                </a:lnTo>
                <a:close/>
              </a:path>
              <a:path w="76200" h="1512570">
                <a:moveTo>
                  <a:pt x="48006" y="1248156"/>
                </a:moveTo>
                <a:lnTo>
                  <a:pt x="28193" y="1248156"/>
                </a:lnTo>
                <a:lnTo>
                  <a:pt x="28193" y="1327404"/>
                </a:lnTo>
                <a:lnTo>
                  <a:pt x="48006" y="1327404"/>
                </a:lnTo>
                <a:lnTo>
                  <a:pt x="48006" y="1248156"/>
                </a:lnTo>
                <a:close/>
              </a:path>
              <a:path w="76200" h="1512570">
                <a:moveTo>
                  <a:pt x="28193" y="1435989"/>
                </a:moveTo>
                <a:lnTo>
                  <a:pt x="0" y="1435989"/>
                </a:lnTo>
                <a:lnTo>
                  <a:pt x="38100" y="1512189"/>
                </a:lnTo>
                <a:lnTo>
                  <a:pt x="69850" y="1448689"/>
                </a:lnTo>
                <a:lnTo>
                  <a:pt x="28193" y="1448689"/>
                </a:lnTo>
                <a:lnTo>
                  <a:pt x="28193" y="1435989"/>
                </a:lnTo>
                <a:close/>
              </a:path>
              <a:path w="76200" h="1512570">
                <a:moveTo>
                  <a:pt x="48006" y="1386840"/>
                </a:moveTo>
                <a:lnTo>
                  <a:pt x="28193" y="1386840"/>
                </a:lnTo>
                <a:lnTo>
                  <a:pt x="28193" y="1448689"/>
                </a:lnTo>
                <a:lnTo>
                  <a:pt x="48006" y="1448689"/>
                </a:lnTo>
                <a:lnTo>
                  <a:pt x="48006" y="1386840"/>
                </a:lnTo>
                <a:close/>
              </a:path>
              <a:path w="76200" h="1512570">
                <a:moveTo>
                  <a:pt x="76200" y="1435989"/>
                </a:moveTo>
                <a:lnTo>
                  <a:pt x="48006" y="1435989"/>
                </a:lnTo>
                <a:lnTo>
                  <a:pt x="48006" y="1448689"/>
                </a:lnTo>
                <a:lnTo>
                  <a:pt x="69850" y="1448689"/>
                </a:lnTo>
                <a:lnTo>
                  <a:pt x="76200" y="1435989"/>
                </a:lnTo>
                <a:close/>
              </a:path>
            </a:pathLst>
          </a:custGeom>
          <a:solidFill>
            <a:srgbClr val="3B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3200" y="4436364"/>
            <a:ext cx="86296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88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44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LPOP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1544" y="4805553"/>
            <a:ext cx="190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Blocks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until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arrives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19353" y="3314509"/>
            <a:ext cx="951865" cy="481965"/>
            <a:chOff x="7019353" y="3314509"/>
            <a:chExt cx="951865" cy="481965"/>
          </a:xfrm>
        </p:grpSpPr>
        <p:sp>
          <p:nvSpPr>
            <p:cNvPr id="29" name="object 29"/>
            <p:cNvSpPr/>
            <p:nvPr/>
          </p:nvSpPr>
          <p:spPr>
            <a:xfrm>
              <a:off x="7020306" y="3315461"/>
              <a:ext cx="949960" cy="480059"/>
            </a:xfrm>
            <a:custGeom>
              <a:avLst/>
              <a:gdLst/>
              <a:ahLst/>
              <a:cxnLst/>
              <a:rect l="l" t="t" r="r" b="b"/>
              <a:pathLst>
                <a:path w="949959" h="480060">
                  <a:moveTo>
                    <a:pt x="869442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10"/>
                  </a:lnTo>
                  <a:lnTo>
                    <a:pt x="0" y="400050"/>
                  </a:lnTo>
                  <a:lnTo>
                    <a:pt x="6286" y="431196"/>
                  </a:lnTo>
                  <a:lnTo>
                    <a:pt x="23431" y="456628"/>
                  </a:lnTo>
                  <a:lnTo>
                    <a:pt x="48863" y="473773"/>
                  </a:lnTo>
                  <a:lnTo>
                    <a:pt x="80010" y="480060"/>
                  </a:lnTo>
                  <a:lnTo>
                    <a:pt x="869442" y="480060"/>
                  </a:lnTo>
                  <a:lnTo>
                    <a:pt x="900588" y="473773"/>
                  </a:lnTo>
                  <a:lnTo>
                    <a:pt x="926020" y="456628"/>
                  </a:lnTo>
                  <a:lnTo>
                    <a:pt x="943165" y="431196"/>
                  </a:lnTo>
                  <a:lnTo>
                    <a:pt x="949451" y="400050"/>
                  </a:lnTo>
                  <a:lnTo>
                    <a:pt x="949451" y="80010"/>
                  </a:lnTo>
                  <a:lnTo>
                    <a:pt x="943165" y="48863"/>
                  </a:lnTo>
                  <a:lnTo>
                    <a:pt x="926020" y="23431"/>
                  </a:lnTo>
                  <a:lnTo>
                    <a:pt x="900588" y="6286"/>
                  </a:lnTo>
                  <a:lnTo>
                    <a:pt x="869442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20306" y="3315461"/>
              <a:ext cx="949960" cy="480059"/>
            </a:xfrm>
            <a:custGeom>
              <a:avLst/>
              <a:gdLst/>
              <a:ahLst/>
              <a:cxnLst/>
              <a:rect l="l" t="t" r="r" b="b"/>
              <a:pathLst>
                <a:path w="949959" h="480060">
                  <a:moveTo>
                    <a:pt x="0" y="80010"/>
                  </a:moveTo>
                  <a:lnTo>
                    <a:pt x="6286" y="48863"/>
                  </a:lnTo>
                  <a:lnTo>
                    <a:pt x="23431" y="23431"/>
                  </a:lnTo>
                  <a:lnTo>
                    <a:pt x="48863" y="6286"/>
                  </a:lnTo>
                  <a:lnTo>
                    <a:pt x="80010" y="0"/>
                  </a:lnTo>
                  <a:lnTo>
                    <a:pt x="869442" y="0"/>
                  </a:lnTo>
                  <a:lnTo>
                    <a:pt x="900588" y="6286"/>
                  </a:lnTo>
                  <a:lnTo>
                    <a:pt x="926020" y="23431"/>
                  </a:lnTo>
                  <a:lnTo>
                    <a:pt x="943165" y="48863"/>
                  </a:lnTo>
                  <a:lnTo>
                    <a:pt x="949451" y="80010"/>
                  </a:lnTo>
                  <a:lnTo>
                    <a:pt x="949451" y="400050"/>
                  </a:lnTo>
                  <a:lnTo>
                    <a:pt x="943165" y="431196"/>
                  </a:lnTo>
                  <a:lnTo>
                    <a:pt x="926020" y="456628"/>
                  </a:lnTo>
                  <a:lnTo>
                    <a:pt x="900588" y="473773"/>
                  </a:lnTo>
                  <a:lnTo>
                    <a:pt x="869442" y="480060"/>
                  </a:lnTo>
                  <a:lnTo>
                    <a:pt x="80010" y="480060"/>
                  </a:lnTo>
                  <a:lnTo>
                    <a:pt x="48863" y="473773"/>
                  </a:lnTo>
                  <a:lnTo>
                    <a:pt x="23431" y="456628"/>
                  </a:lnTo>
                  <a:lnTo>
                    <a:pt x="6286" y="431196"/>
                  </a:lnTo>
                  <a:lnTo>
                    <a:pt x="0" y="400050"/>
                  </a:lnTo>
                  <a:lnTo>
                    <a:pt x="0" y="80010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73493" y="3399790"/>
            <a:ext cx="2457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55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19038" y="3541521"/>
            <a:ext cx="1012190" cy="879475"/>
            <a:chOff x="6019038" y="3541521"/>
            <a:chExt cx="1012190" cy="879475"/>
          </a:xfrm>
        </p:grpSpPr>
        <p:sp>
          <p:nvSpPr>
            <p:cNvPr id="33" name="object 33"/>
            <p:cNvSpPr/>
            <p:nvPr/>
          </p:nvSpPr>
          <p:spPr>
            <a:xfrm>
              <a:off x="6529578" y="3551681"/>
              <a:ext cx="491490" cy="0"/>
            </a:xfrm>
            <a:custGeom>
              <a:avLst/>
              <a:gdLst/>
              <a:ahLst/>
              <a:cxnLst/>
              <a:rect l="l" t="t" r="r" b="b"/>
              <a:pathLst>
                <a:path w="491490">
                  <a:moveTo>
                    <a:pt x="0" y="0"/>
                  </a:moveTo>
                  <a:lnTo>
                    <a:pt x="491363" y="0"/>
                  </a:lnTo>
                </a:path>
              </a:pathLst>
            </a:custGeom>
            <a:ln w="1981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19038" y="3804665"/>
              <a:ext cx="76200" cy="615950"/>
            </a:xfrm>
            <a:custGeom>
              <a:avLst/>
              <a:gdLst/>
              <a:ahLst/>
              <a:cxnLst/>
              <a:rect l="l" t="t" r="r" b="b"/>
              <a:pathLst>
                <a:path w="76200" h="615950">
                  <a:moveTo>
                    <a:pt x="28194" y="539622"/>
                  </a:moveTo>
                  <a:lnTo>
                    <a:pt x="0" y="539622"/>
                  </a:lnTo>
                  <a:lnTo>
                    <a:pt x="38100" y="615822"/>
                  </a:lnTo>
                  <a:lnTo>
                    <a:pt x="69850" y="552322"/>
                  </a:lnTo>
                  <a:lnTo>
                    <a:pt x="28194" y="552322"/>
                  </a:lnTo>
                  <a:lnTo>
                    <a:pt x="28194" y="539622"/>
                  </a:lnTo>
                  <a:close/>
                </a:path>
                <a:path w="76200" h="615950">
                  <a:moveTo>
                    <a:pt x="48006" y="0"/>
                  </a:moveTo>
                  <a:lnTo>
                    <a:pt x="28194" y="0"/>
                  </a:lnTo>
                  <a:lnTo>
                    <a:pt x="28194" y="552322"/>
                  </a:lnTo>
                  <a:lnTo>
                    <a:pt x="48006" y="552322"/>
                  </a:lnTo>
                  <a:lnTo>
                    <a:pt x="48006" y="0"/>
                  </a:lnTo>
                  <a:close/>
                </a:path>
                <a:path w="76200" h="615950">
                  <a:moveTo>
                    <a:pt x="76200" y="539622"/>
                  </a:moveTo>
                  <a:lnTo>
                    <a:pt x="48006" y="539622"/>
                  </a:lnTo>
                  <a:lnTo>
                    <a:pt x="48006" y="552322"/>
                  </a:lnTo>
                  <a:lnTo>
                    <a:pt x="69850" y="552322"/>
                  </a:lnTo>
                  <a:lnTo>
                    <a:pt x="76200" y="539622"/>
                  </a:lnTo>
                  <a:close/>
                </a:path>
              </a:pathLst>
            </a:custGeom>
            <a:solidFill>
              <a:srgbClr val="3B6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47488" y="4436364"/>
            <a:ext cx="201358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88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44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LINDEX</a:t>
            </a:r>
            <a:r>
              <a:rPr sz="1600" spc="-30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inbox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2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942338" y="2945638"/>
            <a:ext cx="4597400" cy="1167765"/>
            <a:chOff x="1942338" y="2945638"/>
            <a:chExt cx="4597400" cy="1167765"/>
          </a:xfrm>
        </p:grpSpPr>
        <p:sp>
          <p:nvSpPr>
            <p:cNvPr id="37" name="object 37"/>
            <p:cNvSpPr/>
            <p:nvPr/>
          </p:nvSpPr>
          <p:spPr>
            <a:xfrm>
              <a:off x="2307336" y="3526536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1" y="0"/>
                  </a:moveTo>
                  <a:lnTo>
                    <a:pt x="298831" y="76200"/>
                  </a:lnTo>
                  <a:lnTo>
                    <a:pt x="359791" y="45719"/>
                  </a:lnTo>
                  <a:lnTo>
                    <a:pt x="311531" y="45719"/>
                  </a:lnTo>
                  <a:lnTo>
                    <a:pt x="311531" y="30479"/>
                  </a:lnTo>
                  <a:lnTo>
                    <a:pt x="359790" y="30479"/>
                  </a:lnTo>
                  <a:lnTo>
                    <a:pt x="298831" y="0"/>
                  </a:lnTo>
                  <a:close/>
                </a:path>
                <a:path w="375285" h="76200">
                  <a:moveTo>
                    <a:pt x="298831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98831" y="45719"/>
                  </a:lnTo>
                  <a:lnTo>
                    <a:pt x="298831" y="30479"/>
                  </a:lnTo>
                  <a:close/>
                </a:path>
                <a:path w="375285" h="76200">
                  <a:moveTo>
                    <a:pt x="359790" y="30479"/>
                  </a:moveTo>
                  <a:lnTo>
                    <a:pt x="311531" y="30479"/>
                  </a:lnTo>
                  <a:lnTo>
                    <a:pt x="311531" y="45719"/>
                  </a:lnTo>
                  <a:lnTo>
                    <a:pt x="359791" y="45719"/>
                  </a:lnTo>
                  <a:lnTo>
                    <a:pt x="375031" y="38100"/>
                  </a:lnTo>
                  <a:lnTo>
                    <a:pt x="35979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41470" y="2955798"/>
              <a:ext cx="2388235" cy="325120"/>
            </a:xfrm>
            <a:custGeom>
              <a:avLst/>
              <a:gdLst/>
              <a:ahLst/>
              <a:cxnLst/>
              <a:rect l="l" t="t" r="r" b="b"/>
              <a:pathLst>
                <a:path w="2388234" h="325120">
                  <a:moveTo>
                    <a:pt x="0" y="324612"/>
                  </a:moveTo>
                  <a:lnTo>
                    <a:pt x="5663" y="261425"/>
                  </a:lnTo>
                  <a:lnTo>
                    <a:pt x="21113" y="209835"/>
                  </a:lnTo>
                  <a:lnTo>
                    <a:pt x="44041" y="175057"/>
                  </a:lnTo>
                  <a:lnTo>
                    <a:pt x="72135" y="162305"/>
                  </a:lnTo>
                  <a:lnTo>
                    <a:pt x="1121917" y="162305"/>
                  </a:lnTo>
                  <a:lnTo>
                    <a:pt x="1150012" y="149554"/>
                  </a:lnTo>
                  <a:lnTo>
                    <a:pt x="1172940" y="114776"/>
                  </a:lnTo>
                  <a:lnTo>
                    <a:pt x="1188390" y="63186"/>
                  </a:lnTo>
                  <a:lnTo>
                    <a:pt x="1194053" y="0"/>
                  </a:lnTo>
                  <a:lnTo>
                    <a:pt x="1199717" y="63186"/>
                  </a:lnTo>
                  <a:lnTo>
                    <a:pt x="1215167" y="114776"/>
                  </a:lnTo>
                  <a:lnTo>
                    <a:pt x="1238095" y="149554"/>
                  </a:lnTo>
                  <a:lnTo>
                    <a:pt x="1266189" y="162305"/>
                  </a:lnTo>
                  <a:lnTo>
                    <a:pt x="2315971" y="162305"/>
                  </a:lnTo>
                  <a:lnTo>
                    <a:pt x="2344066" y="175057"/>
                  </a:lnTo>
                  <a:lnTo>
                    <a:pt x="2366994" y="209835"/>
                  </a:lnTo>
                  <a:lnTo>
                    <a:pt x="2382444" y="261425"/>
                  </a:lnTo>
                  <a:lnTo>
                    <a:pt x="2388107" y="324612"/>
                  </a:lnTo>
                </a:path>
              </a:pathLst>
            </a:custGeom>
            <a:ln w="19811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42338" y="3733038"/>
              <a:ext cx="76200" cy="380365"/>
            </a:xfrm>
            <a:custGeom>
              <a:avLst/>
              <a:gdLst/>
              <a:ahLst/>
              <a:cxnLst/>
              <a:rect l="l" t="t" r="r" b="b"/>
              <a:pathLst>
                <a:path w="76200" h="380364">
                  <a:moveTo>
                    <a:pt x="28193" y="303656"/>
                  </a:moveTo>
                  <a:lnTo>
                    <a:pt x="0" y="303656"/>
                  </a:lnTo>
                  <a:lnTo>
                    <a:pt x="38100" y="379856"/>
                  </a:lnTo>
                  <a:lnTo>
                    <a:pt x="69850" y="316356"/>
                  </a:lnTo>
                  <a:lnTo>
                    <a:pt x="28193" y="316356"/>
                  </a:lnTo>
                  <a:lnTo>
                    <a:pt x="28193" y="303656"/>
                  </a:lnTo>
                  <a:close/>
                </a:path>
                <a:path w="76200" h="380364">
                  <a:moveTo>
                    <a:pt x="48006" y="0"/>
                  </a:moveTo>
                  <a:lnTo>
                    <a:pt x="28193" y="0"/>
                  </a:lnTo>
                  <a:lnTo>
                    <a:pt x="28193" y="316356"/>
                  </a:lnTo>
                  <a:lnTo>
                    <a:pt x="48006" y="316356"/>
                  </a:lnTo>
                  <a:lnTo>
                    <a:pt x="48006" y="0"/>
                  </a:lnTo>
                  <a:close/>
                </a:path>
                <a:path w="76200" h="380364">
                  <a:moveTo>
                    <a:pt x="76200" y="303656"/>
                  </a:moveTo>
                  <a:lnTo>
                    <a:pt x="48006" y="303656"/>
                  </a:lnTo>
                  <a:lnTo>
                    <a:pt x="48006" y="316356"/>
                  </a:lnTo>
                  <a:lnTo>
                    <a:pt x="69850" y="316356"/>
                  </a:lnTo>
                  <a:lnTo>
                    <a:pt x="76200" y="303656"/>
                  </a:lnTo>
                  <a:close/>
                </a:path>
              </a:pathLst>
            </a:custGeom>
            <a:solidFill>
              <a:srgbClr val="3B6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227576" y="2522220"/>
            <a:ext cx="2214880" cy="3733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397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25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LRANGE</a:t>
            </a:r>
            <a:r>
              <a:rPr sz="1600" spc="-20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inbox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1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2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48383" y="4134611"/>
            <a:ext cx="86423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244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34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LLEN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590865" y="3384613"/>
            <a:ext cx="750570" cy="361950"/>
            <a:chOff x="1590865" y="3384613"/>
            <a:chExt cx="750570" cy="361950"/>
          </a:xfrm>
        </p:grpSpPr>
        <p:sp>
          <p:nvSpPr>
            <p:cNvPr id="43" name="object 43"/>
            <p:cNvSpPr/>
            <p:nvPr/>
          </p:nvSpPr>
          <p:spPr>
            <a:xfrm>
              <a:off x="1591817" y="3385566"/>
              <a:ext cx="748665" cy="360045"/>
            </a:xfrm>
            <a:custGeom>
              <a:avLst/>
              <a:gdLst/>
              <a:ahLst/>
              <a:cxnLst/>
              <a:rect l="l" t="t" r="r" b="b"/>
              <a:pathLst>
                <a:path w="748664" h="360045">
                  <a:moveTo>
                    <a:pt x="688339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4"/>
                  </a:lnTo>
                  <a:lnTo>
                    <a:pt x="688339" y="359664"/>
                  </a:lnTo>
                  <a:lnTo>
                    <a:pt x="711690" y="354959"/>
                  </a:lnTo>
                  <a:lnTo>
                    <a:pt x="730742" y="342122"/>
                  </a:lnTo>
                  <a:lnTo>
                    <a:pt x="743579" y="323070"/>
                  </a:lnTo>
                  <a:lnTo>
                    <a:pt x="748283" y="299720"/>
                  </a:lnTo>
                  <a:lnTo>
                    <a:pt x="748283" y="59944"/>
                  </a:lnTo>
                  <a:lnTo>
                    <a:pt x="743579" y="36593"/>
                  </a:lnTo>
                  <a:lnTo>
                    <a:pt x="730742" y="17541"/>
                  </a:lnTo>
                  <a:lnTo>
                    <a:pt x="711690" y="4704"/>
                  </a:lnTo>
                  <a:lnTo>
                    <a:pt x="688339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91817" y="3385566"/>
              <a:ext cx="748665" cy="360045"/>
            </a:xfrm>
            <a:custGeom>
              <a:avLst/>
              <a:gdLst/>
              <a:ahLst/>
              <a:cxnLst/>
              <a:rect l="l" t="t" r="r" b="b"/>
              <a:pathLst>
                <a:path w="748664" h="360045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688339" y="0"/>
                  </a:lnTo>
                  <a:lnTo>
                    <a:pt x="711690" y="4704"/>
                  </a:lnTo>
                  <a:lnTo>
                    <a:pt x="730742" y="17541"/>
                  </a:lnTo>
                  <a:lnTo>
                    <a:pt x="743579" y="36593"/>
                  </a:lnTo>
                  <a:lnTo>
                    <a:pt x="748283" y="59944"/>
                  </a:lnTo>
                  <a:lnTo>
                    <a:pt x="748283" y="299720"/>
                  </a:lnTo>
                  <a:lnTo>
                    <a:pt x="743579" y="323070"/>
                  </a:lnTo>
                  <a:lnTo>
                    <a:pt x="730742" y="342122"/>
                  </a:lnTo>
                  <a:lnTo>
                    <a:pt x="711690" y="354959"/>
                  </a:lnTo>
                  <a:lnTo>
                    <a:pt x="688339" y="359664"/>
                  </a:lnTo>
                  <a:lnTo>
                    <a:pt x="59943" y="359664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706117" y="3301688"/>
            <a:ext cx="512445" cy="7810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0"/>
              </a:spcBef>
            </a:pP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b</a:t>
            </a:r>
            <a:r>
              <a:rPr sz="1700" spc="-3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x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52372" y="2334767"/>
            <a:ext cx="1043940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461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3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LPUSHX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65960" y="2709798"/>
            <a:ext cx="1224280" cy="616585"/>
          </a:xfrm>
          <a:custGeom>
            <a:avLst/>
            <a:gdLst/>
            <a:ahLst/>
            <a:cxnLst/>
            <a:rect l="l" t="t" r="r" b="b"/>
            <a:pathLst>
              <a:path w="1224280" h="616585">
                <a:moveTo>
                  <a:pt x="19812" y="0"/>
                </a:moveTo>
                <a:lnTo>
                  <a:pt x="0" y="1270"/>
                </a:lnTo>
                <a:lnTo>
                  <a:pt x="888" y="15748"/>
                </a:lnTo>
                <a:lnTo>
                  <a:pt x="3556" y="31241"/>
                </a:lnTo>
                <a:lnTo>
                  <a:pt x="8000" y="46609"/>
                </a:lnTo>
                <a:lnTo>
                  <a:pt x="14096" y="61849"/>
                </a:lnTo>
                <a:lnTo>
                  <a:pt x="21970" y="76835"/>
                </a:lnTo>
                <a:lnTo>
                  <a:pt x="24383" y="80772"/>
                </a:lnTo>
                <a:lnTo>
                  <a:pt x="41147" y="70230"/>
                </a:lnTo>
                <a:lnTo>
                  <a:pt x="39496" y="67690"/>
                </a:lnTo>
                <a:lnTo>
                  <a:pt x="32512" y="54355"/>
                </a:lnTo>
                <a:lnTo>
                  <a:pt x="27050" y="41021"/>
                </a:lnTo>
                <a:lnTo>
                  <a:pt x="23113" y="27812"/>
                </a:lnTo>
                <a:lnTo>
                  <a:pt x="20700" y="14477"/>
                </a:lnTo>
                <a:lnTo>
                  <a:pt x="19812" y="0"/>
                </a:lnTo>
                <a:close/>
              </a:path>
              <a:path w="1224280" h="616585">
                <a:moveTo>
                  <a:pt x="76581" y="115188"/>
                </a:moveTo>
                <a:lnTo>
                  <a:pt x="62356" y="128904"/>
                </a:lnTo>
                <a:lnTo>
                  <a:pt x="67309" y="133985"/>
                </a:lnTo>
                <a:lnTo>
                  <a:pt x="81914" y="147574"/>
                </a:lnTo>
                <a:lnTo>
                  <a:pt x="97662" y="160781"/>
                </a:lnTo>
                <a:lnTo>
                  <a:pt x="114553" y="173736"/>
                </a:lnTo>
                <a:lnTo>
                  <a:pt x="124713" y="180721"/>
                </a:lnTo>
                <a:lnTo>
                  <a:pt x="136016" y="164337"/>
                </a:lnTo>
                <a:lnTo>
                  <a:pt x="126618" y="157861"/>
                </a:lnTo>
                <a:lnTo>
                  <a:pt x="110362" y="145668"/>
                </a:lnTo>
                <a:lnTo>
                  <a:pt x="95376" y="132968"/>
                </a:lnTo>
                <a:lnTo>
                  <a:pt x="81533" y="120268"/>
                </a:lnTo>
                <a:lnTo>
                  <a:pt x="76581" y="115188"/>
                </a:lnTo>
                <a:close/>
              </a:path>
              <a:path w="1224280" h="616585">
                <a:moveTo>
                  <a:pt x="185673" y="194945"/>
                </a:moveTo>
                <a:lnTo>
                  <a:pt x="214502" y="231901"/>
                </a:lnTo>
                <a:lnTo>
                  <a:pt x="248665" y="246887"/>
                </a:lnTo>
                <a:lnTo>
                  <a:pt x="256285" y="228600"/>
                </a:lnTo>
                <a:lnTo>
                  <a:pt x="245237" y="224027"/>
                </a:lnTo>
                <a:lnTo>
                  <a:pt x="223265" y="213995"/>
                </a:lnTo>
                <a:lnTo>
                  <a:pt x="202056" y="203580"/>
                </a:lnTo>
                <a:lnTo>
                  <a:pt x="185673" y="194945"/>
                </a:lnTo>
                <a:close/>
              </a:path>
              <a:path w="1224280" h="616585">
                <a:moveTo>
                  <a:pt x="311403" y="249300"/>
                </a:moveTo>
                <a:lnTo>
                  <a:pt x="304800" y="268097"/>
                </a:lnTo>
                <a:lnTo>
                  <a:pt x="309371" y="269621"/>
                </a:lnTo>
                <a:lnTo>
                  <a:pt x="334771" y="277622"/>
                </a:lnTo>
                <a:lnTo>
                  <a:pt x="360679" y="284988"/>
                </a:lnTo>
                <a:lnTo>
                  <a:pt x="381762" y="290322"/>
                </a:lnTo>
                <a:lnTo>
                  <a:pt x="386588" y="271145"/>
                </a:lnTo>
                <a:lnTo>
                  <a:pt x="366013" y="265938"/>
                </a:lnTo>
                <a:lnTo>
                  <a:pt x="340740" y="258699"/>
                </a:lnTo>
                <a:lnTo>
                  <a:pt x="315848" y="250951"/>
                </a:lnTo>
                <a:lnTo>
                  <a:pt x="311403" y="249300"/>
                </a:lnTo>
                <a:close/>
              </a:path>
              <a:path w="1224280" h="616585">
                <a:moveTo>
                  <a:pt x="444119" y="283463"/>
                </a:moveTo>
                <a:lnTo>
                  <a:pt x="440435" y="302895"/>
                </a:lnTo>
                <a:lnTo>
                  <a:pt x="441070" y="303022"/>
                </a:lnTo>
                <a:lnTo>
                  <a:pt x="468629" y="307721"/>
                </a:lnTo>
                <a:lnTo>
                  <a:pt x="496569" y="311403"/>
                </a:lnTo>
                <a:lnTo>
                  <a:pt x="519683" y="313943"/>
                </a:lnTo>
                <a:lnTo>
                  <a:pt x="521842" y="294259"/>
                </a:lnTo>
                <a:lnTo>
                  <a:pt x="499237" y="291846"/>
                </a:lnTo>
                <a:lnTo>
                  <a:pt x="471931" y="288163"/>
                </a:lnTo>
                <a:lnTo>
                  <a:pt x="444119" y="283463"/>
                </a:lnTo>
                <a:close/>
              </a:path>
              <a:path w="1224280" h="616585">
                <a:moveTo>
                  <a:pt x="582040" y="298196"/>
                </a:moveTo>
                <a:lnTo>
                  <a:pt x="580516" y="298196"/>
                </a:lnTo>
                <a:lnTo>
                  <a:pt x="579627" y="317880"/>
                </a:lnTo>
                <a:lnTo>
                  <a:pt x="581151" y="318008"/>
                </a:lnTo>
                <a:lnTo>
                  <a:pt x="637666" y="318897"/>
                </a:lnTo>
                <a:lnTo>
                  <a:pt x="658748" y="319913"/>
                </a:lnTo>
                <a:lnTo>
                  <a:pt x="659764" y="300227"/>
                </a:lnTo>
                <a:lnTo>
                  <a:pt x="637920" y="299212"/>
                </a:lnTo>
                <a:lnTo>
                  <a:pt x="582040" y="298196"/>
                </a:lnTo>
                <a:close/>
              </a:path>
              <a:path w="1224280" h="616585">
                <a:moveTo>
                  <a:pt x="719582" y="305308"/>
                </a:moveTo>
                <a:lnTo>
                  <a:pt x="717422" y="324992"/>
                </a:lnTo>
                <a:lnTo>
                  <a:pt x="747776" y="329056"/>
                </a:lnTo>
                <a:lnTo>
                  <a:pt x="774700" y="333628"/>
                </a:lnTo>
                <a:lnTo>
                  <a:pt x="794765" y="337438"/>
                </a:lnTo>
                <a:lnTo>
                  <a:pt x="798576" y="318008"/>
                </a:lnTo>
                <a:lnTo>
                  <a:pt x="778001" y="314071"/>
                </a:lnTo>
                <a:lnTo>
                  <a:pt x="750442" y="309372"/>
                </a:lnTo>
                <a:lnTo>
                  <a:pt x="719582" y="305308"/>
                </a:lnTo>
                <a:close/>
              </a:path>
              <a:path w="1224280" h="616585">
                <a:moveTo>
                  <a:pt x="856995" y="331724"/>
                </a:moveTo>
                <a:lnTo>
                  <a:pt x="852042" y="350900"/>
                </a:lnTo>
                <a:lnTo>
                  <a:pt x="853566" y="351281"/>
                </a:lnTo>
                <a:lnTo>
                  <a:pt x="878966" y="358521"/>
                </a:lnTo>
                <a:lnTo>
                  <a:pt x="903858" y="366267"/>
                </a:lnTo>
                <a:lnTo>
                  <a:pt x="926845" y="374396"/>
                </a:lnTo>
                <a:lnTo>
                  <a:pt x="933450" y="355726"/>
                </a:lnTo>
                <a:lnTo>
                  <a:pt x="909701" y="347472"/>
                </a:lnTo>
                <a:lnTo>
                  <a:pt x="884301" y="339471"/>
                </a:lnTo>
                <a:lnTo>
                  <a:pt x="858519" y="332104"/>
                </a:lnTo>
                <a:lnTo>
                  <a:pt x="856995" y="331724"/>
                </a:lnTo>
                <a:close/>
              </a:path>
              <a:path w="1224280" h="616585">
                <a:moveTo>
                  <a:pt x="989329" y="378205"/>
                </a:moveTo>
                <a:lnTo>
                  <a:pt x="981201" y="396366"/>
                </a:lnTo>
                <a:lnTo>
                  <a:pt x="996441" y="403225"/>
                </a:lnTo>
                <a:lnTo>
                  <a:pt x="1017651" y="413638"/>
                </a:lnTo>
                <a:lnTo>
                  <a:pt x="1037970" y="424561"/>
                </a:lnTo>
                <a:lnTo>
                  <a:pt x="1050797" y="431926"/>
                </a:lnTo>
                <a:lnTo>
                  <a:pt x="1060703" y="414781"/>
                </a:lnTo>
                <a:lnTo>
                  <a:pt x="1047369" y="407035"/>
                </a:lnTo>
                <a:lnTo>
                  <a:pt x="1026413" y="395859"/>
                </a:lnTo>
                <a:lnTo>
                  <a:pt x="1004569" y="385190"/>
                </a:lnTo>
                <a:lnTo>
                  <a:pt x="989329" y="378205"/>
                </a:lnTo>
                <a:close/>
              </a:path>
              <a:path w="1224280" h="616585">
                <a:moveTo>
                  <a:pt x="1111250" y="448310"/>
                </a:moveTo>
                <a:lnTo>
                  <a:pt x="1099184" y="464185"/>
                </a:lnTo>
                <a:lnTo>
                  <a:pt x="1109345" y="471804"/>
                </a:lnTo>
                <a:lnTo>
                  <a:pt x="1124458" y="484377"/>
                </a:lnTo>
                <a:lnTo>
                  <a:pt x="1138301" y="497204"/>
                </a:lnTo>
                <a:lnTo>
                  <a:pt x="1150873" y="510286"/>
                </a:lnTo>
                <a:lnTo>
                  <a:pt x="1155827" y="516254"/>
                </a:lnTo>
                <a:lnTo>
                  <a:pt x="1170939" y="503300"/>
                </a:lnTo>
                <a:lnTo>
                  <a:pt x="1165097" y="496442"/>
                </a:lnTo>
                <a:lnTo>
                  <a:pt x="1151763" y="482726"/>
                </a:lnTo>
                <a:lnTo>
                  <a:pt x="1137158" y="469138"/>
                </a:lnTo>
                <a:lnTo>
                  <a:pt x="1121409" y="456056"/>
                </a:lnTo>
                <a:lnTo>
                  <a:pt x="1111250" y="448310"/>
                </a:lnTo>
                <a:close/>
              </a:path>
              <a:path w="1224280" h="616585">
                <a:moveTo>
                  <a:pt x="1224152" y="532511"/>
                </a:moveTo>
                <a:lnTo>
                  <a:pt x="1151127" y="554354"/>
                </a:lnTo>
                <a:lnTo>
                  <a:pt x="1209547" y="616458"/>
                </a:lnTo>
                <a:lnTo>
                  <a:pt x="1224152" y="532511"/>
                </a:lnTo>
                <a:close/>
              </a:path>
            </a:pathLst>
          </a:custGeom>
          <a:solidFill>
            <a:srgbClr val="3B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26667" y="2655570"/>
            <a:ext cx="946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Only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exists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2086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Data</a:t>
            </a:r>
            <a:r>
              <a:rPr sz="4100" spc="-145" dirty="0"/>
              <a:t> </a:t>
            </a:r>
            <a:r>
              <a:rPr sz="4100" spc="-35" dirty="0"/>
              <a:t>Structures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645668" y="1493646"/>
            <a:ext cx="9486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"/>
                <a:cs typeface="Calibri"/>
              </a:rPr>
              <a:t>S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ts: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83929" y="2636329"/>
            <a:ext cx="1802130" cy="1875155"/>
            <a:chOff x="2483929" y="2636329"/>
            <a:chExt cx="1802130" cy="1875155"/>
          </a:xfrm>
        </p:grpSpPr>
        <p:sp>
          <p:nvSpPr>
            <p:cNvPr id="5" name="object 5"/>
            <p:cNvSpPr/>
            <p:nvPr/>
          </p:nvSpPr>
          <p:spPr>
            <a:xfrm>
              <a:off x="2484882" y="2637282"/>
              <a:ext cx="1800225" cy="1873250"/>
            </a:xfrm>
            <a:custGeom>
              <a:avLst/>
              <a:gdLst/>
              <a:ahLst/>
              <a:cxnLst/>
              <a:rect l="l" t="t" r="r" b="b"/>
              <a:pathLst>
                <a:path w="1800225" h="1873250">
                  <a:moveTo>
                    <a:pt x="1499870" y="0"/>
                  </a:moveTo>
                  <a:lnTo>
                    <a:pt x="299974" y="0"/>
                  </a:lnTo>
                  <a:lnTo>
                    <a:pt x="251331" y="3927"/>
                  </a:lnTo>
                  <a:lnTo>
                    <a:pt x="205183" y="15298"/>
                  </a:lnTo>
                  <a:lnTo>
                    <a:pt x="162146" y="33494"/>
                  </a:lnTo>
                  <a:lnTo>
                    <a:pt x="122840" y="57895"/>
                  </a:lnTo>
                  <a:lnTo>
                    <a:pt x="87883" y="87883"/>
                  </a:lnTo>
                  <a:lnTo>
                    <a:pt x="57895" y="122840"/>
                  </a:lnTo>
                  <a:lnTo>
                    <a:pt x="33494" y="162146"/>
                  </a:lnTo>
                  <a:lnTo>
                    <a:pt x="15298" y="205183"/>
                  </a:lnTo>
                  <a:lnTo>
                    <a:pt x="3927" y="251331"/>
                  </a:lnTo>
                  <a:lnTo>
                    <a:pt x="0" y="299973"/>
                  </a:lnTo>
                  <a:lnTo>
                    <a:pt x="0" y="1573021"/>
                  </a:lnTo>
                  <a:lnTo>
                    <a:pt x="3927" y="1621664"/>
                  </a:lnTo>
                  <a:lnTo>
                    <a:pt x="15298" y="1667812"/>
                  </a:lnTo>
                  <a:lnTo>
                    <a:pt x="33494" y="1710849"/>
                  </a:lnTo>
                  <a:lnTo>
                    <a:pt x="57895" y="1750155"/>
                  </a:lnTo>
                  <a:lnTo>
                    <a:pt x="87883" y="1785111"/>
                  </a:lnTo>
                  <a:lnTo>
                    <a:pt x="122840" y="1815100"/>
                  </a:lnTo>
                  <a:lnTo>
                    <a:pt x="162146" y="1839501"/>
                  </a:lnTo>
                  <a:lnTo>
                    <a:pt x="205183" y="1857697"/>
                  </a:lnTo>
                  <a:lnTo>
                    <a:pt x="251331" y="1869068"/>
                  </a:lnTo>
                  <a:lnTo>
                    <a:pt x="299974" y="1872995"/>
                  </a:lnTo>
                  <a:lnTo>
                    <a:pt x="1499870" y="1872995"/>
                  </a:lnTo>
                  <a:lnTo>
                    <a:pt x="1548512" y="1869068"/>
                  </a:lnTo>
                  <a:lnTo>
                    <a:pt x="1594660" y="1857697"/>
                  </a:lnTo>
                  <a:lnTo>
                    <a:pt x="1637697" y="1839501"/>
                  </a:lnTo>
                  <a:lnTo>
                    <a:pt x="1677003" y="1815100"/>
                  </a:lnTo>
                  <a:lnTo>
                    <a:pt x="1711959" y="1785111"/>
                  </a:lnTo>
                  <a:lnTo>
                    <a:pt x="1741948" y="1750155"/>
                  </a:lnTo>
                  <a:lnTo>
                    <a:pt x="1766349" y="1710849"/>
                  </a:lnTo>
                  <a:lnTo>
                    <a:pt x="1784545" y="1667812"/>
                  </a:lnTo>
                  <a:lnTo>
                    <a:pt x="1795916" y="1621664"/>
                  </a:lnTo>
                  <a:lnTo>
                    <a:pt x="1799844" y="1573021"/>
                  </a:lnTo>
                  <a:lnTo>
                    <a:pt x="1799844" y="299973"/>
                  </a:lnTo>
                  <a:lnTo>
                    <a:pt x="1795916" y="251331"/>
                  </a:lnTo>
                  <a:lnTo>
                    <a:pt x="1784545" y="205183"/>
                  </a:lnTo>
                  <a:lnTo>
                    <a:pt x="1766349" y="162146"/>
                  </a:lnTo>
                  <a:lnTo>
                    <a:pt x="1741948" y="122840"/>
                  </a:lnTo>
                  <a:lnTo>
                    <a:pt x="1711959" y="87884"/>
                  </a:lnTo>
                  <a:lnTo>
                    <a:pt x="1677003" y="57895"/>
                  </a:lnTo>
                  <a:lnTo>
                    <a:pt x="1637697" y="33494"/>
                  </a:lnTo>
                  <a:lnTo>
                    <a:pt x="1594660" y="15298"/>
                  </a:lnTo>
                  <a:lnTo>
                    <a:pt x="1548512" y="3927"/>
                  </a:lnTo>
                  <a:lnTo>
                    <a:pt x="149987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84882" y="2637282"/>
              <a:ext cx="1800225" cy="1873250"/>
            </a:xfrm>
            <a:custGeom>
              <a:avLst/>
              <a:gdLst/>
              <a:ahLst/>
              <a:cxnLst/>
              <a:rect l="l" t="t" r="r" b="b"/>
              <a:pathLst>
                <a:path w="1800225" h="1873250">
                  <a:moveTo>
                    <a:pt x="0" y="299973"/>
                  </a:moveTo>
                  <a:lnTo>
                    <a:pt x="3927" y="251331"/>
                  </a:lnTo>
                  <a:lnTo>
                    <a:pt x="15298" y="205183"/>
                  </a:lnTo>
                  <a:lnTo>
                    <a:pt x="33494" y="162146"/>
                  </a:lnTo>
                  <a:lnTo>
                    <a:pt x="57895" y="122840"/>
                  </a:lnTo>
                  <a:lnTo>
                    <a:pt x="87883" y="87883"/>
                  </a:lnTo>
                  <a:lnTo>
                    <a:pt x="122840" y="57895"/>
                  </a:lnTo>
                  <a:lnTo>
                    <a:pt x="162146" y="33494"/>
                  </a:lnTo>
                  <a:lnTo>
                    <a:pt x="205183" y="15298"/>
                  </a:lnTo>
                  <a:lnTo>
                    <a:pt x="251331" y="3927"/>
                  </a:lnTo>
                  <a:lnTo>
                    <a:pt x="299974" y="0"/>
                  </a:lnTo>
                  <a:lnTo>
                    <a:pt x="1499870" y="0"/>
                  </a:lnTo>
                  <a:lnTo>
                    <a:pt x="1548512" y="3927"/>
                  </a:lnTo>
                  <a:lnTo>
                    <a:pt x="1594660" y="15298"/>
                  </a:lnTo>
                  <a:lnTo>
                    <a:pt x="1637697" y="33494"/>
                  </a:lnTo>
                  <a:lnTo>
                    <a:pt x="1677003" y="57895"/>
                  </a:lnTo>
                  <a:lnTo>
                    <a:pt x="1711959" y="87884"/>
                  </a:lnTo>
                  <a:lnTo>
                    <a:pt x="1741948" y="122840"/>
                  </a:lnTo>
                  <a:lnTo>
                    <a:pt x="1766349" y="162146"/>
                  </a:lnTo>
                  <a:lnTo>
                    <a:pt x="1784545" y="205183"/>
                  </a:lnTo>
                  <a:lnTo>
                    <a:pt x="1795916" y="251331"/>
                  </a:lnTo>
                  <a:lnTo>
                    <a:pt x="1799844" y="299973"/>
                  </a:lnTo>
                  <a:lnTo>
                    <a:pt x="1799844" y="1573021"/>
                  </a:lnTo>
                  <a:lnTo>
                    <a:pt x="1795916" y="1621664"/>
                  </a:lnTo>
                  <a:lnTo>
                    <a:pt x="1784545" y="1667812"/>
                  </a:lnTo>
                  <a:lnTo>
                    <a:pt x="1766349" y="1710849"/>
                  </a:lnTo>
                  <a:lnTo>
                    <a:pt x="1741948" y="1750155"/>
                  </a:lnTo>
                  <a:lnTo>
                    <a:pt x="1711959" y="1785111"/>
                  </a:lnTo>
                  <a:lnTo>
                    <a:pt x="1677003" y="1815100"/>
                  </a:lnTo>
                  <a:lnTo>
                    <a:pt x="1637697" y="1839501"/>
                  </a:lnTo>
                  <a:lnTo>
                    <a:pt x="1594660" y="1857697"/>
                  </a:lnTo>
                  <a:lnTo>
                    <a:pt x="1548512" y="1869068"/>
                  </a:lnTo>
                  <a:lnTo>
                    <a:pt x="1499870" y="1872995"/>
                  </a:lnTo>
                  <a:lnTo>
                    <a:pt x="299974" y="1872995"/>
                  </a:lnTo>
                  <a:lnTo>
                    <a:pt x="251331" y="1869068"/>
                  </a:lnTo>
                  <a:lnTo>
                    <a:pt x="205183" y="1857697"/>
                  </a:lnTo>
                  <a:lnTo>
                    <a:pt x="162146" y="1839501"/>
                  </a:lnTo>
                  <a:lnTo>
                    <a:pt x="122840" y="1815100"/>
                  </a:lnTo>
                  <a:lnTo>
                    <a:pt x="87883" y="1785111"/>
                  </a:lnTo>
                  <a:lnTo>
                    <a:pt x="57895" y="1750155"/>
                  </a:lnTo>
                  <a:lnTo>
                    <a:pt x="33494" y="1710849"/>
                  </a:lnTo>
                  <a:lnTo>
                    <a:pt x="15298" y="1667812"/>
                  </a:lnTo>
                  <a:lnTo>
                    <a:pt x="3927" y="1621664"/>
                  </a:lnTo>
                  <a:lnTo>
                    <a:pt x="0" y="1573021"/>
                  </a:lnTo>
                  <a:lnTo>
                    <a:pt x="0" y="29997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07257" y="3029204"/>
            <a:ext cx="35496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23</a:t>
            </a:r>
            <a:endParaRPr sz="17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76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233</a:t>
            </a:r>
            <a:endParaRPr sz="17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11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5397" y="3679697"/>
            <a:ext cx="1053465" cy="76200"/>
          </a:xfrm>
          <a:custGeom>
            <a:avLst/>
            <a:gdLst/>
            <a:ahLst/>
            <a:cxnLst/>
            <a:rect l="l" t="t" r="r" b="b"/>
            <a:pathLst>
              <a:path w="105346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3500" y="48006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1053464" h="76200">
                <a:moveTo>
                  <a:pt x="76200" y="28193"/>
                </a:moveTo>
                <a:lnTo>
                  <a:pt x="63500" y="28193"/>
                </a:lnTo>
                <a:lnTo>
                  <a:pt x="63500" y="48006"/>
                </a:lnTo>
                <a:lnTo>
                  <a:pt x="76200" y="48006"/>
                </a:lnTo>
                <a:lnTo>
                  <a:pt x="76200" y="28193"/>
                </a:lnTo>
                <a:close/>
              </a:path>
              <a:path w="1053464" h="76200">
                <a:moveTo>
                  <a:pt x="1053211" y="28193"/>
                </a:moveTo>
                <a:lnTo>
                  <a:pt x="76200" y="28193"/>
                </a:lnTo>
                <a:lnTo>
                  <a:pt x="76200" y="48006"/>
                </a:lnTo>
                <a:lnTo>
                  <a:pt x="1053211" y="48006"/>
                </a:lnTo>
                <a:lnTo>
                  <a:pt x="1053211" y="28193"/>
                </a:lnTo>
                <a:close/>
              </a:path>
            </a:pathLst>
          </a:custGeom>
          <a:solidFill>
            <a:srgbClr val="3B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17720" y="3535679"/>
            <a:ext cx="1043940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244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34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SADD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2655" y="4736591"/>
            <a:ext cx="832485" cy="375285"/>
          </a:xfrm>
          <a:custGeom>
            <a:avLst/>
            <a:gdLst/>
            <a:ahLst/>
            <a:cxnLst/>
            <a:rect l="l" t="t" r="r" b="b"/>
            <a:pathLst>
              <a:path w="832485" h="375285">
                <a:moveTo>
                  <a:pt x="832104" y="0"/>
                </a:moveTo>
                <a:lnTo>
                  <a:pt x="0" y="0"/>
                </a:lnTo>
                <a:lnTo>
                  <a:pt x="0" y="374904"/>
                </a:lnTo>
                <a:lnTo>
                  <a:pt x="832104" y="374904"/>
                </a:lnTo>
                <a:lnTo>
                  <a:pt x="8321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98622" y="4780279"/>
            <a:ext cx="4705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SREM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94638" y="2846577"/>
            <a:ext cx="3324860" cy="1903095"/>
            <a:chOff x="1294638" y="2846577"/>
            <a:chExt cx="3324860" cy="1903095"/>
          </a:xfrm>
        </p:grpSpPr>
        <p:sp>
          <p:nvSpPr>
            <p:cNvPr id="13" name="object 13"/>
            <p:cNvSpPr/>
            <p:nvPr/>
          </p:nvSpPr>
          <p:spPr>
            <a:xfrm>
              <a:off x="3345942" y="4133850"/>
              <a:ext cx="76200" cy="615950"/>
            </a:xfrm>
            <a:custGeom>
              <a:avLst/>
              <a:gdLst/>
              <a:ahLst/>
              <a:cxnLst/>
              <a:rect l="l" t="t" r="r" b="b"/>
              <a:pathLst>
                <a:path w="76200" h="615950">
                  <a:moveTo>
                    <a:pt x="28194" y="539623"/>
                  </a:moveTo>
                  <a:lnTo>
                    <a:pt x="0" y="539623"/>
                  </a:lnTo>
                  <a:lnTo>
                    <a:pt x="38100" y="615823"/>
                  </a:lnTo>
                  <a:lnTo>
                    <a:pt x="69850" y="552323"/>
                  </a:lnTo>
                  <a:lnTo>
                    <a:pt x="28194" y="552323"/>
                  </a:lnTo>
                  <a:lnTo>
                    <a:pt x="28194" y="539623"/>
                  </a:lnTo>
                  <a:close/>
                </a:path>
                <a:path w="76200" h="615950">
                  <a:moveTo>
                    <a:pt x="48006" y="0"/>
                  </a:moveTo>
                  <a:lnTo>
                    <a:pt x="28194" y="0"/>
                  </a:lnTo>
                  <a:lnTo>
                    <a:pt x="28194" y="552323"/>
                  </a:lnTo>
                  <a:lnTo>
                    <a:pt x="48006" y="552323"/>
                  </a:lnTo>
                  <a:lnTo>
                    <a:pt x="48006" y="0"/>
                  </a:lnTo>
                  <a:close/>
                </a:path>
                <a:path w="76200" h="615950">
                  <a:moveTo>
                    <a:pt x="76200" y="539623"/>
                  </a:moveTo>
                  <a:lnTo>
                    <a:pt x="48006" y="539623"/>
                  </a:lnTo>
                  <a:lnTo>
                    <a:pt x="48006" y="552323"/>
                  </a:lnTo>
                  <a:lnTo>
                    <a:pt x="69850" y="552323"/>
                  </a:lnTo>
                  <a:lnTo>
                    <a:pt x="76200" y="539623"/>
                  </a:lnTo>
                  <a:close/>
                </a:path>
              </a:pathLst>
            </a:custGeom>
            <a:solidFill>
              <a:srgbClr val="3B6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2452" y="3526536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1" y="0"/>
                  </a:moveTo>
                  <a:lnTo>
                    <a:pt x="298831" y="76200"/>
                  </a:lnTo>
                  <a:lnTo>
                    <a:pt x="359791" y="45719"/>
                  </a:lnTo>
                  <a:lnTo>
                    <a:pt x="311531" y="45719"/>
                  </a:lnTo>
                  <a:lnTo>
                    <a:pt x="311531" y="30479"/>
                  </a:lnTo>
                  <a:lnTo>
                    <a:pt x="359790" y="30479"/>
                  </a:lnTo>
                  <a:lnTo>
                    <a:pt x="298831" y="0"/>
                  </a:lnTo>
                  <a:close/>
                </a:path>
                <a:path w="375285" h="76200">
                  <a:moveTo>
                    <a:pt x="298831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98831" y="45719"/>
                  </a:lnTo>
                  <a:lnTo>
                    <a:pt x="298831" y="30479"/>
                  </a:lnTo>
                  <a:close/>
                </a:path>
                <a:path w="375285" h="76200">
                  <a:moveTo>
                    <a:pt x="359790" y="30479"/>
                  </a:moveTo>
                  <a:lnTo>
                    <a:pt x="311531" y="30479"/>
                  </a:lnTo>
                  <a:lnTo>
                    <a:pt x="311531" y="45719"/>
                  </a:lnTo>
                  <a:lnTo>
                    <a:pt x="359791" y="45719"/>
                  </a:lnTo>
                  <a:lnTo>
                    <a:pt x="375031" y="38100"/>
                  </a:lnTo>
                  <a:lnTo>
                    <a:pt x="35979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84726" y="2856737"/>
              <a:ext cx="325120" cy="1510665"/>
            </a:xfrm>
            <a:custGeom>
              <a:avLst/>
              <a:gdLst/>
              <a:ahLst/>
              <a:cxnLst/>
              <a:rect l="l" t="t" r="r" b="b"/>
              <a:pathLst>
                <a:path w="325120" h="1510664">
                  <a:moveTo>
                    <a:pt x="0" y="0"/>
                  </a:moveTo>
                  <a:lnTo>
                    <a:pt x="63186" y="5663"/>
                  </a:lnTo>
                  <a:lnTo>
                    <a:pt x="114776" y="21113"/>
                  </a:lnTo>
                  <a:lnTo>
                    <a:pt x="149554" y="44041"/>
                  </a:lnTo>
                  <a:lnTo>
                    <a:pt x="162306" y="72136"/>
                  </a:lnTo>
                  <a:lnTo>
                    <a:pt x="162306" y="192659"/>
                  </a:lnTo>
                  <a:lnTo>
                    <a:pt x="175057" y="220700"/>
                  </a:lnTo>
                  <a:lnTo>
                    <a:pt x="209835" y="243633"/>
                  </a:lnTo>
                  <a:lnTo>
                    <a:pt x="261425" y="259113"/>
                  </a:lnTo>
                  <a:lnTo>
                    <a:pt x="324612" y="264795"/>
                  </a:lnTo>
                  <a:lnTo>
                    <a:pt x="261425" y="270456"/>
                  </a:lnTo>
                  <a:lnTo>
                    <a:pt x="209835" y="285892"/>
                  </a:lnTo>
                  <a:lnTo>
                    <a:pt x="175057" y="308782"/>
                  </a:lnTo>
                  <a:lnTo>
                    <a:pt x="162306" y="336803"/>
                  </a:lnTo>
                  <a:lnTo>
                    <a:pt x="162306" y="1438148"/>
                  </a:lnTo>
                  <a:lnTo>
                    <a:pt x="149554" y="1466242"/>
                  </a:lnTo>
                  <a:lnTo>
                    <a:pt x="114776" y="1489170"/>
                  </a:lnTo>
                  <a:lnTo>
                    <a:pt x="63186" y="1504620"/>
                  </a:lnTo>
                  <a:lnTo>
                    <a:pt x="0" y="1510284"/>
                  </a:lnTo>
                </a:path>
              </a:pathLst>
            </a:custGeom>
            <a:ln w="19812">
              <a:solidFill>
                <a:srgbClr val="3B69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4638" y="3733038"/>
              <a:ext cx="76200" cy="380365"/>
            </a:xfrm>
            <a:custGeom>
              <a:avLst/>
              <a:gdLst/>
              <a:ahLst/>
              <a:cxnLst/>
              <a:rect l="l" t="t" r="r" b="b"/>
              <a:pathLst>
                <a:path w="76200" h="380364">
                  <a:moveTo>
                    <a:pt x="28193" y="303656"/>
                  </a:moveTo>
                  <a:lnTo>
                    <a:pt x="0" y="303656"/>
                  </a:lnTo>
                  <a:lnTo>
                    <a:pt x="38100" y="379856"/>
                  </a:lnTo>
                  <a:lnTo>
                    <a:pt x="69850" y="316356"/>
                  </a:lnTo>
                  <a:lnTo>
                    <a:pt x="28193" y="316356"/>
                  </a:lnTo>
                  <a:lnTo>
                    <a:pt x="28193" y="303656"/>
                  </a:lnTo>
                  <a:close/>
                </a:path>
                <a:path w="76200" h="380364">
                  <a:moveTo>
                    <a:pt x="48006" y="0"/>
                  </a:moveTo>
                  <a:lnTo>
                    <a:pt x="28193" y="0"/>
                  </a:lnTo>
                  <a:lnTo>
                    <a:pt x="28193" y="316356"/>
                  </a:lnTo>
                  <a:lnTo>
                    <a:pt x="48006" y="316356"/>
                  </a:lnTo>
                  <a:lnTo>
                    <a:pt x="48006" y="0"/>
                  </a:lnTo>
                  <a:close/>
                </a:path>
                <a:path w="76200" h="380364">
                  <a:moveTo>
                    <a:pt x="76200" y="303656"/>
                  </a:moveTo>
                  <a:lnTo>
                    <a:pt x="48006" y="303656"/>
                  </a:lnTo>
                  <a:lnTo>
                    <a:pt x="48006" y="316356"/>
                  </a:lnTo>
                  <a:lnTo>
                    <a:pt x="69850" y="316356"/>
                  </a:lnTo>
                  <a:lnTo>
                    <a:pt x="76200" y="303656"/>
                  </a:lnTo>
                  <a:close/>
                </a:path>
              </a:pathLst>
            </a:custGeom>
            <a:solidFill>
              <a:srgbClr val="3B6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0683" y="4134611"/>
            <a:ext cx="86296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244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434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SCARD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4085" y="3384613"/>
            <a:ext cx="1463675" cy="361950"/>
            <a:chOff x="684085" y="3384613"/>
            <a:chExt cx="1463675" cy="361950"/>
          </a:xfrm>
        </p:grpSpPr>
        <p:sp>
          <p:nvSpPr>
            <p:cNvPr id="19" name="object 19"/>
            <p:cNvSpPr/>
            <p:nvPr/>
          </p:nvSpPr>
          <p:spPr>
            <a:xfrm>
              <a:off x="685038" y="3385566"/>
              <a:ext cx="1461770" cy="360045"/>
            </a:xfrm>
            <a:custGeom>
              <a:avLst/>
              <a:gdLst/>
              <a:ahLst/>
              <a:cxnLst/>
              <a:rect l="l" t="t" r="r" b="b"/>
              <a:pathLst>
                <a:path w="1461770" h="360045">
                  <a:moveTo>
                    <a:pt x="1401572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4"/>
                  </a:lnTo>
                  <a:lnTo>
                    <a:pt x="1401572" y="359664"/>
                  </a:lnTo>
                  <a:lnTo>
                    <a:pt x="1424922" y="354959"/>
                  </a:lnTo>
                  <a:lnTo>
                    <a:pt x="1443974" y="342122"/>
                  </a:lnTo>
                  <a:lnTo>
                    <a:pt x="1456811" y="323070"/>
                  </a:lnTo>
                  <a:lnTo>
                    <a:pt x="1461516" y="299720"/>
                  </a:lnTo>
                  <a:lnTo>
                    <a:pt x="1461516" y="59944"/>
                  </a:lnTo>
                  <a:lnTo>
                    <a:pt x="1456811" y="36593"/>
                  </a:lnTo>
                  <a:lnTo>
                    <a:pt x="1443974" y="17541"/>
                  </a:lnTo>
                  <a:lnTo>
                    <a:pt x="1424922" y="4704"/>
                  </a:lnTo>
                  <a:lnTo>
                    <a:pt x="140157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5038" y="3385566"/>
              <a:ext cx="1461770" cy="360045"/>
            </a:xfrm>
            <a:custGeom>
              <a:avLst/>
              <a:gdLst/>
              <a:ahLst/>
              <a:cxnLst/>
              <a:rect l="l" t="t" r="r" b="b"/>
              <a:pathLst>
                <a:path w="1461770" h="360045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1401572" y="0"/>
                  </a:lnTo>
                  <a:lnTo>
                    <a:pt x="1424922" y="4704"/>
                  </a:lnTo>
                  <a:lnTo>
                    <a:pt x="1443974" y="17541"/>
                  </a:lnTo>
                  <a:lnTo>
                    <a:pt x="1456811" y="36593"/>
                  </a:lnTo>
                  <a:lnTo>
                    <a:pt x="1461516" y="59944"/>
                  </a:lnTo>
                  <a:lnTo>
                    <a:pt x="1461516" y="299720"/>
                  </a:lnTo>
                  <a:lnTo>
                    <a:pt x="1456811" y="323070"/>
                  </a:lnTo>
                  <a:lnTo>
                    <a:pt x="1443974" y="342122"/>
                  </a:lnTo>
                  <a:lnTo>
                    <a:pt x="1424922" y="354959"/>
                  </a:lnTo>
                  <a:lnTo>
                    <a:pt x="1401572" y="359664"/>
                  </a:lnTo>
                  <a:lnTo>
                    <a:pt x="59943" y="359664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4105" y="3409315"/>
            <a:ext cx="12420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user:2:friends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7757" y="378269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7720" y="2924555"/>
            <a:ext cx="1323340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244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34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SMEMBERS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44199" y="2967608"/>
            <a:ext cx="1784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1650" algn="l"/>
              </a:tabLst>
            </a:pPr>
            <a:r>
              <a:rPr sz="1600" u="sng" spc="-5" dirty="0">
                <a:solidFill>
                  <a:srgbClr val="6F2F9F"/>
                </a:solidFill>
                <a:uFill>
                  <a:solidFill>
                    <a:srgbClr val="9BA3AF"/>
                  </a:solidFill>
                </a:uFill>
                <a:latin typeface="Consolas"/>
                <a:cs typeface="Consolas"/>
              </a:rPr>
              <a:t> 	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13632" y="4736591"/>
            <a:ext cx="139001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88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44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SISMEMBER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23638" y="4446778"/>
            <a:ext cx="456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alse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42715" y="1549717"/>
            <a:ext cx="4947285" cy="3201670"/>
            <a:chOff x="3442715" y="1549717"/>
            <a:chExt cx="4947285" cy="3201670"/>
          </a:xfrm>
        </p:grpSpPr>
        <p:sp>
          <p:nvSpPr>
            <p:cNvPr id="28" name="object 28"/>
            <p:cNvSpPr/>
            <p:nvPr/>
          </p:nvSpPr>
          <p:spPr>
            <a:xfrm>
              <a:off x="3442715" y="4134738"/>
              <a:ext cx="1224280" cy="616585"/>
            </a:xfrm>
            <a:custGeom>
              <a:avLst/>
              <a:gdLst/>
              <a:ahLst/>
              <a:cxnLst/>
              <a:rect l="l" t="t" r="r" b="b"/>
              <a:pathLst>
                <a:path w="1224279" h="616585">
                  <a:moveTo>
                    <a:pt x="19812" y="0"/>
                  </a:moveTo>
                  <a:lnTo>
                    <a:pt x="0" y="1269"/>
                  </a:lnTo>
                  <a:lnTo>
                    <a:pt x="888" y="15748"/>
                  </a:lnTo>
                  <a:lnTo>
                    <a:pt x="3556" y="31242"/>
                  </a:lnTo>
                  <a:lnTo>
                    <a:pt x="8000" y="46609"/>
                  </a:lnTo>
                  <a:lnTo>
                    <a:pt x="14097" y="61849"/>
                  </a:lnTo>
                  <a:lnTo>
                    <a:pt x="21971" y="76835"/>
                  </a:lnTo>
                  <a:lnTo>
                    <a:pt x="24384" y="80772"/>
                  </a:lnTo>
                  <a:lnTo>
                    <a:pt x="41148" y="70231"/>
                  </a:lnTo>
                  <a:lnTo>
                    <a:pt x="39497" y="67691"/>
                  </a:lnTo>
                  <a:lnTo>
                    <a:pt x="32512" y="54356"/>
                  </a:lnTo>
                  <a:lnTo>
                    <a:pt x="27050" y="41021"/>
                  </a:lnTo>
                  <a:lnTo>
                    <a:pt x="23113" y="27812"/>
                  </a:lnTo>
                  <a:lnTo>
                    <a:pt x="20700" y="14478"/>
                  </a:lnTo>
                  <a:lnTo>
                    <a:pt x="19812" y="0"/>
                  </a:lnTo>
                  <a:close/>
                </a:path>
                <a:path w="1224279" h="616585">
                  <a:moveTo>
                    <a:pt x="76581" y="115188"/>
                  </a:moveTo>
                  <a:lnTo>
                    <a:pt x="62357" y="128905"/>
                  </a:lnTo>
                  <a:lnTo>
                    <a:pt x="67310" y="133985"/>
                  </a:lnTo>
                  <a:lnTo>
                    <a:pt x="81787" y="147574"/>
                  </a:lnTo>
                  <a:lnTo>
                    <a:pt x="97662" y="160781"/>
                  </a:lnTo>
                  <a:lnTo>
                    <a:pt x="114554" y="173736"/>
                  </a:lnTo>
                  <a:lnTo>
                    <a:pt x="124713" y="180721"/>
                  </a:lnTo>
                  <a:lnTo>
                    <a:pt x="136017" y="164337"/>
                  </a:lnTo>
                  <a:lnTo>
                    <a:pt x="126619" y="157861"/>
                  </a:lnTo>
                  <a:lnTo>
                    <a:pt x="110362" y="145669"/>
                  </a:lnTo>
                  <a:lnTo>
                    <a:pt x="95250" y="132969"/>
                  </a:lnTo>
                  <a:lnTo>
                    <a:pt x="81534" y="120268"/>
                  </a:lnTo>
                  <a:lnTo>
                    <a:pt x="76581" y="115188"/>
                  </a:lnTo>
                  <a:close/>
                </a:path>
                <a:path w="1224279" h="616585">
                  <a:moveTo>
                    <a:pt x="185674" y="194944"/>
                  </a:moveTo>
                  <a:lnTo>
                    <a:pt x="214503" y="231902"/>
                  </a:lnTo>
                  <a:lnTo>
                    <a:pt x="248666" y="246887"/>
                  </a:lnTo>
                  <a:lnTo>
                    <a:pt x="256286" y="228600"/>
                  </a:lnTo>
                  <a:lnTo>
                    <a:pt x="245237" y="224028"/>
                  </a:lnTo>
                  <a:lnTo>
                    <a:pt x="223266" y="213994"/>
                  </a:lnTo>
                  <a:lnTo>
                    <a:pt x="202057" y="203581"/>
                  </a:lnTo>
                  <a:lnTo>
                    <a:pt x="185674" y="194944"/>
                  </a:lnTo>
                  <a:close/>
                </a:path>
                <a:path w="1224279" h="616585">
                  <a:moveTo>
                    <a:pt x="311404" y="249300"/>
                  </a:moveTo>
                  <a:lnTo>
                    <a:pt x="304800" y="268097"/>
                  </a:lnTo>
                  <a:lnTo>
                    <a:pt x="309372" y="269621"/>
                  </a:lnTo>
                  <a:lnTo>
                    <a:pt x="334772" y="277622"/>
                  </a:lnTo>
                  <a:lnTo>
                    <a:pt x="360680" y="284988"/>
                  </a:lnTo>
                  <a:lnTo>
                    <a:pt x="381762" y="290322"/>
                  </a:lnTo>
                  <a:lnTo>
                    <a:pt x="386588" y="271144"/>
                  </a:lnTo>
                  <a:lnTo>
                    <a:pt x="366013" y="265938"/>
                  </a:lnTo>
                  <a:lnTo>
                    <a:pt x="340741" y="258699"/>
                  </a:lnTo>
                  <a:lnTo>
                    <a:pt x="315849" y="250952"/>
                  </a:lnTo>
                  <a:lnTo>
                    <a:pt x="311404" y="249300"/>
                  </a:lnTo>
                  <a:close/>
                </a:path>
                <a:path w="1224279" h="616585">
                  <a:moveTo>
                    <a:pt x="444119" y="283463"/>
                  </a:moveTo>
                  <a:lnTo>
                    <a:pt x="440436" y="302894"/>
                  </a:lnTo>
                  <a:lnTo>
                    <a:pt x="441071" y="303022"/>
                  </a:lnTo>
                  <a:lnTo>
                    <a:pt x="468630" y="307721"/>
                  </a:lnTo>
                  <a:lnTo>
                    <a:pt x="496570" y="311404"/>
                  </a:lnTo>
                  <a:lnTo>
                    <a:pt x="519684" y="313944"/>
                  </a:lnTo>
                  <a:lnTo>
                    <a:pt x="521843" y="294259"/>
                  </a:lnTo>
                  <a:lnTo>
                    <a:pt x="499237" y="291846"/>
                  </a:lnTo>
                  <a:lnTo>
                    <a:pt x="471932" y="288163"/>
                  </a:lnTo>
                  <a:lnTo>
                    <a:pt x="444119" y="283463"/>
                  </a:lnTo>
                  <a:close/>
                </a:path>
                <a:path w="1224279" h="616585">
                  <a:moveTo>
                    <a:pt x="582041" y="298196"/>
                  </a:moveTo>
                  <a:lnTo>
                    <a:pt x="580517" y="298196"/>
                  </a:lnTo>
                  <a:lnTo>
                    <a:pt x="579628" y="317881"/>
                  </a:lnTo>
                  <a:lnTo>
                    <a:pt x="581151" y="318008"/>
                  </a:lnTo>
                  <a:lnTo>
                    <a:pt x="637667" y="318897"/>
                  </a:lnTo>
                  <a:lnTo>
                    <a:pt x="658749" y="319913"/>
                  </a:lnTo>
                  <a:lnTo>
                    <a:pt x="659764" y="300228"/>
                  </a:lnTo>
                  <a:lnTo>
                    <a:pt x="637921" y="299212"/>
                  </a:lnTo>
                  <a:lnTo>
                    <a:pt x="582041" y="298196"/>
                  </a:lnTo>
                  <a:close/>
                </a:path>
                <a:path w="1224279" h="616585">
                  <a:moveTo>
                    <a:pt x="719582" y="305308"/>
                  </a:moveTo>
                  <a:lnTo>
                    <a:pt x="717423" y="324993"/>
                  </a:lnTo>
                  <a:lnTo>
                    <a:pt x="747776" y="329056"/>
                  </a:lnTo>
                  <a:lnTo>
                    <a:pt x="774700" y="333629"/>
                  </a:lnTo>
                  <a:lnTo>
                    <a:pt x="794766" y="337438"/>
                  </a:lnTo>
                  <a:lnTo>
                    <a:pt x="798576" y="318008"/>
                  </a:lnTo>
                  <a:lnTo>
                    <a:pt x="778001" y="314071"/>
                  </a:lnTo>
                  <a:lnTo>
                    <a:pt x="750443" y="309372"/>
                  </a:lnTo>
                  <a:lnTo>
                    <a:pt x="719582" y="305308"/>
                  </a:lnTo>
                  <a:close/>
                </a:path>
                <a:path w="1224279" h="616585">
                  <a:moveTo>
                    <a:pt x="856996" y="331724"/>
                  </a:moveTo>
                  <a:lnTo>
                    <a:pt x="852043" y="350900"/>
                  </a:lnTo>
                  <a:lnTo>
                    <a:pt x="853567" y="351281"/>
                  </a:lnTo>
                  <a:lnTo>
                    <a:pt x="878967" y="358521"/>
                  </a:lnTo>
                  <a:lnTo>
                    <a:pt x="903859" y="366268"/>
                  </a:lnTo>
                  <a:lnTo>
                    <a:pt x="926846" y="374396"/>
                  </a:lnTo>
                  <a:lnTo>
                    <a:pt x="933450" y="355727"/>
                  </a:lnTo>
                  <a:lnTo>
                    <a:pt x="909701" y="347472"/>
                  </a:lnTo>
                  <a:lnTo>
                    <a:pt x="884301" y="339471"/>
                  </a:lnTo>
                  <a:lnTo>
                    <a:pt x="858520" y="332105"/>
                  </a:lnTo>
                  <a:lnTo>
                    <a:pt x="856996" y="331724"/>
                  </a:lnTo>
                  <a:close/>
                </a:path>
                <a:path w="1224279" h="616585">
                  <a:moveTo>
                    <a:pt x="989330" y="378206"/>
                  </a:moveTo>
                  <a:lnTo>
                    <a:pt x="981201" y="396367"/>
                  </a:lnTo>
                  <a:lnTo>
                    <a:pt x="996442" y="403225"/>
                  </a:lnTo>
                  <a:lnTo>
                    <a:pt x="1017651" y="413638"/>
                  </a:lnTo>
                  <a:lnTo>
                    <a:pt x="1037971" y="424561"/>
                  </a:lnTo>
                  <a:lnTo>
                    <a:pt x="1050798" y="431927"/>
                  </a:lnTo>
                  <a:lnTo>
                    <a:pt x="1060704" y="414781"/>
                  </a:lnTo>
                  <a:lnTo>
                    <a:pt x="1047369" y="407035"/>
                  </a:lnTo>
                  <a:lnTo>
                    <a:pt x="1026413" y="395859"/>
                  </a:lnTo>
                  <a:lnTo>
                    <a:pt x="1004570" y="385191"/>
                  </a:lnTo>
                  <a:lnTo>
                    <a:pt x="989330" y="378206"/>
                  </a:lnTo>
                  <a:close/>
                </a:path>
                <a:path w="1224279" h="616585">
                  <a:moveTo>
                    <a:pt x="1111250" y="448310"/>
                  </a:moveTo>
                  <a:lnTo>
                    <a:pt x="1099185" y="464185"/>
                  </a:lnTo>
                  <a:lnTo>
                    <a:pt x="1109345" y="471805"/>
                  </a:lnTo>
                  <a:lnTo>
                    <a:pt x="1124458" y="484378"/>
                  </a:lnTo>
                  <a:lnTo>
                    <a:pt x="1138301" y="497205"/>
                  </a:lnTo>
                  <a:lnTo>
                    <a:pt x="1150874" y="510286"/>
                  </a:lnTo>
                  <a:lnTo>
                    <a:pt x="1155827" y="516255"/>
                  </a:lnTo>
                  <a:lnTo>
                    <a:pt x="1170939" y="503300"/>
                  </a:lnTo>
                  <a:lnTo>
                    <a:pt x="1165098" y="496443"/>
                  </a:lnTo>
                  <a:lnTo>
                    <a:pt x="1151763" y="482727"/>
                  </a:lnTo>
                  <a:lnTo>
                    <a:pt x="1137158" y="469138"/>
                  </a:lnTo>
                  <a:lnTo>
                    <a:pt x="1121410" y="456056"/>
                  </a:lnTo>
                  <a:lnTo>
                    <a:pt x="1111250" y="448310"/>
                  </a:lnTo>
                  <a:close/>
                </a:path>
                <a:path w="1224279" h="616585">
                  <a:moveTo>
                    <a:pt x="1224153" y="532511"/>
                  </a:moveTo>
                  <a:lnTo>
                    <a:pt x="1151128" y="554355"/>
                  </a:lnTo>
                  <a:lnTo>
                    <a:pt x="1209421" y="616458"/>
                  </a:lnTo>
                  <a:lnTo>
                    <a:pt x="1224153" y="532511"/>
                  </a:lnTo>
                  <a:close/>
                </a:path>
              </a:pathLst>
            </a:custGeom>
            <a:solidFill>
              <a:srgbClr val="3B6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80281" y="1550670"/>
              <a:ext cx="2766060" cy="594360"/>
            </a:xfrm>
            <a:custGeom>
              <a:avLst/>
              <a:gdLst/>
              <a:ahLst/>
              <a:cxnLst/>
              <a:rect l="l" t="t" r="r" b="b"/>
              <a:pathLst>
                <a:path w="2766059" h="594360">
                  <a:moveTo>
                    <a:pt x="2667000" y="0"/>
                  </a:moveTo>
                  <a:lnTo>
                    <a:pt x="99059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59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59" y="594359"/>
                  </a:lnTo>
                  <a:lnTo>
                    <a:pt x="2667000" y="594359"/>
                  </a:lnTo>
                  <a:lnTo>
                    <a:pt x="2705570" y="586579"/>
                  </a:lnTo>
                  <a:lnTo>
                    <a:pt x="2737056" y="565356"/>
                  </a:lnTo>
                  <a:lnTo>
                    <a:pt x="2758279" y="533870"/>
                  </a:lnTo>
                  <a:lnTo>
                    <a:pt x="2766060" y="495300"/>
                  </a:lnTo>
                  <a:lnTo>
                    <a:pt x="2766060" y="99059"/>
                  </a:lnTo>
                  <a:lnTo>
                    <a:pt x="2758279" y="60489"/>
                  </a:lnTo>
                  <a:lnTo>
                    <a:pt x="2737056" y="29003"/>
                  </a:lnTo>
                  <a:lnTo>
                    <a:pt x="2705570" y="778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80281" y="1550670"/>
              <a:ext cx="2766060" cy="594360"/>
            </a:xfrm>
            <a:custGeom>
              <a:avLst/>
              <a:gdLst/>
              <a:ahLst/>
              <a:cxnLst/>
              <a:rect l="l" t="t" r="r" b="b"/>
              <a:pathLst>
                <a:path w="2766059" h="594360">
                  <a:moveTo>
                    <a:pt x="0" y="99059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59" y="0"/>
                  </a:lnTo>
                  <a:lnTo>
                    <a:pt x="2667000" y="0"/>
                  </a:lnTo>
                  <a:lnTo>
                    <a:pt x="2705570" y="7780"/>
                  </a:lnTo>
                  <a:lnTo>
                    <a:pt x="2737056" y="29003"/>
                  </a:lnTo>
                  <a:lnTo>
                    <a:pt x="2758279" y="60489"/>
                  </a:lnTo>
                  <a:lnTo>
                    <a:pt x="2766060" y="99059"/>
                  </a:lnTo>
                  <a:lnTo>
                    <a:pt x="2766060" y="495300"/>
                  </a:lnTo>
                  <a:lnTo>
                    <a:pt x="2758279" y="533870"/>
                  </a:lnTo>
                  <a:lnTo>
                    <a:pt x="2737056" y="565356"/>
                  </a:lnTo>
                  <a:lnTo>
                    <a:pt x="2705570" y="586579"/>
                  </a:lnTo>
                  <a:lnTo>
                    <a:pt x="2667000" y="594359"/>
                  </a:lnTo>
                  <a:lnTo>
                    <a:pt x="99059" y="594359"/>
                  </a:lnTo>
                  <a:lnTo>
                    <a:pt x="60489" y="586579"/>
                  </a:lnTo>
                  <a:lnTo>
                    <a:pt x="29003" y="565356"/>
                  </a:lnTo>
                  <a:lnTo>
                    <a:pt x="7780" y="533870"/>
                  </a:lnTo>
                  <a:lnTo>
                    <a:pt x="0" y="495300"/>
                  </a:lnTo>
                  <a:lnTo>
                    <a:pt x="0" y="99059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45579" y="1818132"/>
              <a:ext cx="360045" cy="76200"/>
            </a:xfrm>
            <a:custGeom>
              <a:avLst/>
              <a:gdLst/>
              <a:ahLst/>
              <a:cxnLst/>
              <a:rect l="l" t="t" r="r" b="b"/>
              <a:pathLst>
                <a:path w="36004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5719"/>
                  </a:lnTo>
                  <a:lnTo>
                    <a:pt x="63500" y="45719"/>
                  </a:lnTo>
                  <a:lnTo>
                    <a:pt x="63500" y="30479"/>
                  </a:lnTo>
                  <a:lnTo>
                    <a:pt x="76200" y="30479"/>
                  </a:lnTo>
                  <a:lnTo>
                    <a:pt x="76200" y="0"/>
                  </a:lnTo>
                  <a:close/>
                </a:path>
                <a:path w="360045" h="76200">
                  <a:moveTo>
                    <a:pt x="76200" y="30479"/>
                  </a:moveTo>
                  <a:lnTo>
                    <a:pt x="63500" y="30479"/>
                  </a:lnTo>
                  <a:lnTo>
                    <a:pt x="63500" y="45719"/>
                  </a:lnTo>
                  <a:lnTo>
                    <a:pt x="76200" y="45719"/>
                  </a:lnTo>
                  <a:lnTo>
                    <a:pt x="76200" y="30479"/>
                  </a:lnTo>
                  <a:close/>
                </a:path>
                <a:path w="360045" h="76200">
                  <a:moveTo>
                    <a:pt x="360045" y="30479"/>
                  </a:moveTo>
                  <a:lnTo>
                    <a:pt x="76200" y="30479"/>
                  </a:lnTo>
                  <a:lnTo>
                    <a:pt x="76200" y="45719"/>
                  </a:lnTo>
                  <a:lnTo>
                    <a:pt x="360045" y="45719"/>
                  </a:lnTo>
                  <a:lnTo>
                    <a:pt x="360045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06005" y="1677162"/>
              <a:ext cx="1483360" cy="360045"/>
            </a:xfrm>
            <a:custGeom>
              <a:avLst/>
              <a:gdLst/>
              <a:ahLst/>
              <a:cxnLst/>
              <a:rect l="l" t="t" r="r" b="b"/>
              <a:pathLst>
                <a:path w="1483359" h="360044">
                  <a:moveTo>
                    <a:pt x="1422908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3"/>
                  </a:lnTo>
                  <a:lnTo>
                    <a:pt x="1422908" y="359663"/>
                  </a:lnTo>
                  <a:lnTo>
                    <a:pt x="1446258" y="354959"/>
                  </a:lnTo>
                  <a:lnTo>
                    <a:pt x="1465310" y="342122"/>
                  </a:lnTo>
                  <a:lnTo>
                    <a:pt x="1478147" y="323070"/>
                  </a:lnTo>
                  <a:lnTo>
                    <a:pt x="1482852" y="299720"/>
                  </a:lnTo>
                  <a:lnTo>
                    <a:pt x="1482852" y="59943"/>
                  </a:lnTo>
                  <a:lnTo>
                    <a:pt x="1478147" y="36593"/>
                  </a:lnTo>
                  <a:lnTo>
                    <a:pt x="1465310" y="17541"/>
                  </a:lnTo>
                  <a:lnTo>
                    <a:pt x="1446258" y="4704"/>
                  </a:lnTo>
                  <a:lnTo>
                    <a:pt x="142290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06005" y="1677162"/>
              <a:ext cx="1483360" cy="360045"/>
            </a:xfrm>
            <a:custGeom>
              <a:avLst/>
              <a:gdLst/>
              <a:ahLst/>
              <a:cxnLst/>
              <a:rect l="l" t="t" r="r" b="b"/>
              <a:pathLst>
                <a:path w="1483359" h="360044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1422908" y="0"/>
                  </a:lnTo>
                  <a:lnTo>
                    <a:pt x="1446258" y="4704"/>
                  </a:lnTo>
                  <a:lnTo>
                    <a:pt x="1465310" y="17541"/>
                  </a:lnTo>
                  <a:lnTo>
                    <a:pt x="1478147" y="36593"/>
                  </a:lnTo>
                  <a:lnTo>
                    <a:pt x="1482852" y="59943"/>
                  </a:lnTo>
                  <a:lnTo>
                    <a:pt x="1482852" y="299720"/>
                  </a:lnTo>
                  <a:lnTo>
                    <a:pt x="1478147" y="323070"/>
                  </a:lnTo>
                  <a:lnTo>
                    <a:pt x="1465310" y="342122"/>
                  </a:lnTo>
                  <a:lnTo>
                    <a:pt x="1446258" y="354959"/>
                  </a:lnTo>
                  <a:lnTo>
                    <a:pt x="1422908" y="359663"/>
                  </a:lnTo>
                  <a:lnTo>
                    <a:pt x="59944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3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940555" y="1700911"/>
            <a:ext cx="43281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9730" algn="l"/>
                <a:tab pos="745490" algn="l"/>
                <a:tab pos="1002665" algn="l"/>
                <a:tab pos="1369695" algn="l"/>
                <a:tab pos="1845945" algn="l"/>
                <a:tab pos="2212340" algn="l"/>
                <a:tab pos="3098165" algn="l"/>
              </a:tabLst>
            </a:pPr>
            <a:r>
              <a:rPr sz="2550" baseline="1633" dirty="0">
                <a:latin typeface="Calibri"/>
                <a:cs typeface="Calibri"/>
              </a:rPr>
              <a:t>23	10	2	28	325	64	70	</a:t>
            </a:r>
            <a:r>
              <a:rPr sz="1700" spc="-5" dirty="0">
                <a:latin typeface="Calibri"/>
                <a:cs typeface="Calibri"/>
              </a:rPr>
              <a:t>user:5:friends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67176" y="1535050"/>
            <a:ext cx="1099820" cy="1823720"/>
          </a:xfrm>
          <a:custGeom>
            <a:avLst/>
            <a:gdLst/>
            <a:ahLst/>
            <a:cxnLst/>
            <a:rect l="l" t="t" r="r" b="b"/>
            <a:pathLst>
              <a:path w="1099820" h="1823720">
                <a:moveTo>
                  <a:pt x="125298" y="1789428"/>
                </a:moveTo>
                <a:lnTo>
                  <a:pt x="82724" y="1763426"/>
                </a:lnTo>
                <a:lnTo>
                  <a:pt x="48275" y="1729567"/>
                </a:lnTo>
                <a:lnTo>
                  <a:pt x="22585" y="1689571"/>
                </a:lnTo>
                <a:lnTo>
                  <a:pt x="6282" y="1645161"/>
                </a:lnTo>
                <a:lnTo>
                  <a:pt x="0" y="1598058"/>
                </a:lnTo>
                <a:lnTo>
                  <a:pt x="4367" y="1549985"/>
                </a:lnTo>
                <a:lnTo>
                  <a:pt x="20015" y="1502662"/>
                </a:lnTo>
                <a:lnTo>
                  <a:pt x="657809" y="125220"/>
                </a:lnTo>
                <a:lnTo>
                  <a:pt x="683811" y="82692"/>
                </a:lnTo>
                <a:lnTo>
                  <a:pt x="717671" y="48275"/>
                </a:lnTo>
                <a:lnTo>
                  <a:pt x="757667" y="22600"/>
                </a:lnTo>
                <a:lnTo>
                  <a:pt x="802077" y="6298"/>
                </a:lnTo>
                <a:lnTo>
                  <a:pt x="849179" y="0"/>
                </a:lnTo>
                <a:lnTo>
                  <a:pt x="897253" y="4336"/>
                </a:lnTo>
                <a:lnTo>
                  <a:pt x="944575" y="19937"/>
                </a:lnTo>
                <a:lnTo>
                  <a:pt x="1016868" y="59736"/>
                </a:lnTo>
                <a:lnTo>
                  <a:pt x="1051316" y="93564"/>
                </a:lnTo>
                <a:lnTo>
                  <a:pt x="1077007" y="133545"/>
                </a:lnTo>
                <a:lnTo>
                  <a:pt x="1093309" y="177955"/>
                </a:lnTo>
                <a:lnTo>
                  <a:pt x="1099592" y="225073"/>
                </a:lnTo>
                <a:lnTo>
                  <a:pt x="1095225" y="273177"/>
                </a:lnTo>
                <a:lnTo>
                  <a:pt x="1079576" y="320546"/>
                </a:lnTo>
                <a:lnTo>
                  <a:pt x="441782" y="1697988"/>
                </a:lnTo>
                <a:lnTo>
                  <a:pt x="415780" y="1740516"/>
                </a:lnTo>
                <a:lnTo>
                  <a:pt x="381920" y="1774930"/>
                </a:lnTo>
                <a:lnTo>
                  <a:pt x="341925" y="1800598"/>
                </a:lnTo>
                <a:lnTo>
                  <a:pt x="297515" y="1816887"/>
                </a:lnTo>
                <a:lnTo>
                  <a:pt x="250412" y="1823163"/>
                </a:lnTo>
                <a:lnTo>
                  <a:pt x="202339" y="1818793"/>
                </a:lnTo>
                <a:lnTo>
                  <a:pt x="155016" y="1803144"/>
                </a:lnTo>
                <a:lnTo>
                  <a:pt x="125298" y="1789428"/>
                </a:lnTo>
                <a:close/>
              </a:path>
            </a:pathLst>
          </a:custGeom>
          <a:ln w="19050">
            <a:solidFill>
              <a:srgbClr val="3B69A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67711" y="2189988"/>
            <a:ext cx="1092835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244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34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SINTER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26991" y="2205227"/>
            <a:ext cx="4620895" cy="5765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85"/>
              </a:spcBef>
            </a:pPr>
            <a:r>
              <a:rPr sz="1500" spc="-5" dirty="0">
                <a:solidFill>
                  <a:srgbClr val="6F2F9F"/>
                </a:solidFill>
                <a:latin typeface="Consolas"/>
                <a:cs typeface="Consolas"/>
              </a:rPr>
              <a:t>SINTERSTORE </a:t>
            </a:r>
            <a:r>
              <a:rPr sz="1500" spc="-5" dirty="0">
                <a:latin typeface="Consolas"/>
                <a:cs typeface="Consolas"/>
              </a:rPr>
              <a:t>common_friends</a:t>
            </a:r>
            <a:endParaRPr sz="1500">
              <a:latin typeface="Consolas"/>
              <a:cs typeface="Consolas"/>
            </a:endParaRPr>
          </a:p>
          <a:p>
            <a:pPr marL="1460500">
              <a:lnSpc>
                <a:spcPct val="100000"/>
              </a:lnSpc>
              <a:spcBef>
                <a:spcPts val="215"/>
              </a:spcBef>
            </a:pPr>
            <a:r>
              <a:rPr sz="1500" spc="-5" dirty="0">
                <a:latin typeface="Consolas"/>
                <a:cs typeface="Consolas"/>
              </a:rPr>
              <a:t>user:2</a:t>
            </a:r>
            <a:r>
              <a:rPr sz="1500" spc="-10" dirty="0">
                <a:latin typeface="Consolas"/>
                <a:cs typeface="Consolas"/>
              </a:rPr>
              <a:t> </a:t>
            </a:r>
            <a:r>
              <a:rPr sz="1500" spc="-5" dirty="0">
                <a:latin typeface="Consolas"/>
                <a:cs typeface="Consolas"/>
              </a:rPr>
              <a:t>friends</a:t>
            </a:r>
            <a:r>
              <a:rPr sz="1500" spc="-15" dirty="0">
                <a:latin typeface="Consolas"/>
                <a:cs typeface="Consolas"/>
              </a:rPr>
              <a:t> </a:t>
            </a:r>
            <a:r>
              <a:rPr sz="1500" spc="-5" dirty="0">
                <a:latin typeface="Consolas"/>
                <a:cs typeface="Consolas"/>
              </a:rPr>
              <a:t>user:5:friends</a:t>
            </a:r>
            <a:endParaRPr sz="1500">
              <a:latin typeface="Consolas"/>
              <a:cs typeface="Consola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83617" y="2769870"/>
            <a:ext cx="738505" cy="865505"/>
            <a:chOff x="6083617" y="2769870"/>
            <a:chExt cx="738505" cy="865505"/>
          </a:xfrm>
        </p:grpSpPr>
        <p:sp>
          <p:nvSpPr>
            <p:cNvPr id="39" name="object 39"/>
            <p:cNvSpPr/>
            <p:nvPr/>
          </p:nvSpPr>
          <p:spPr>
            <a:xfrm>
              <a:off x="6406133" y="2769870"/>
              <a:ext cx="76200" cy="343535"/>
            </a:xfrm>
            <a:custGeom>
              <a:avLst/>
              <a:gdLst/>
              <a:ahLst/>
              <a:cxnLst/>
              <a:rect l="l" t="t" r="r" b="b"/>
              <a:pathLst>
                <a:path w="76200" h="343535">
                  <a:moveTo>
                    <a:pt x="28193" y="267334"/>
                  </a:moveTo>
                  <a:lnTo>
                    <a:pt x="0" y="267334"/>
                  </a:lnTo>
                  <a:lnTo>
                    <a:pt x="38100" y="343534"/>
                  </a:lnTo>
                  <a:lnTo>
                    <a:pt x="69850" y="280034"/>
                  </a:lnTo>
                  <a:lnTo>
                    <a:pt x="28193" y="280034"/>
                  </a:lnTo>
                  <a:lnTo>
                    <a:pt x="28193" y="267334"/>
                  </a:lnTo>
                  <a:close/>
                </a:path>
                <a:path w="76200" h="343535">
                  <a:moveTo>
                    <a:pt x="48005" y="0"/>
                  </a:moveTo>
                  <a:lnTo>
                    <a:pt x="28193" y="0"/>
                  </a:lnTo>
                  <a:lnTo>
                    <a:pt x="28193" y="280034"/>
                  </a:lnTo>
                  <a:lnTo>
                    <a:pt x="48005" y="280034"/>
                  </a:lnTo>
                  <a:lnTo>
                    <a:pt x="48005" y="0"/>
                  </a:lnTo>
                  <a:close/>
                </a:path>
                <a:path w="76200" h="343535">
                  <a:moveTo>
                    <a:pt x="76200" y="267334"/>
                  </a:moveTo>
                  <a:lnTo>
                    <a:pt x="48005" y="267334"/>
                  </a:lnTo>
                  <a:lnTo>
                    <a:pt x="48005" y="280034"/>
                  </a:lnTo>
                  <a:lnTo>
                    <a:pt x="69850" y="280034"/>
                  </a:lnTo>
                  <a:lnTo>
                    <a:pt x="76200" y="267334"/>
                  </a:lnTo>
                  <a:close/>
                </a:path>
              </a:pathLst>
            </a:custGeom>
            <a:solidFill>
              <a:srgbClr val="3B6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84569" y="3141726"/>
              <a:ext cx="736600" cy="492759"/>
            </a:xfrm>
            <a:custGeom>
              <a:avLst/>
              <a:gdLst/>
              <a:ahLst/>
              <a:cxnLst/>
              <a:rect l="l" t="t" r="r" b="b"/>
              <a:pathLst>
                <a:path w="736600" h="492760">
                  <a:moveTo>
                    <a:pt x="654050" y="0"/>
                  </a:moveTo>
                  <a:lnTo>
                    <a:pt x="82041" y="0"/>
                  </a:lnTo>
                  <a:lnTo>
                    <a:pt x="50095" y="6443"/>
                  </a:lnTo>
                  <a:lnTo>
                    <a:pt x="24018" y="24018"/>
                  </a:lnTo>
                  <a:lnTo>
                    <a:pt x="6443" y="50095"/>
                  </a:lnTo>
                  <a:lnTo>
                    <a:pt x="0" y="82041"/>
                  </a:lnTo>
                  <a:lnTo>
                    <a:pt x="0" y="410210"/>
                  </a:lnTo>
                  <a:lnTo>
                    <a:pt x="6443" y="442156"/>
                  </a:lnTo>
                  <a:lnTo>
                    <a:pt x="24018" y="468233"/>
                  </a:lnTo>
                  <a:lnTo>
                    <a:pt x="50095" y="485808"/>
                  </a:lnTo>
                  <a:lnTo>
                    <a:pt x="82041" y="492251"/>
                  </a:lnTo>
                  <a:lnTo>
                    <a:pt x="654050" y="492251"/>
                  </a:lnTo>
                  <a:lnTo>
                    <a:pt x="685996" y="485808"/>
                  </a:lnTo>
                  <a:lnTo>
                    <a:pt x="712073" y="468233"/>
                  </a:lnTo>
                  <a:lnTo>
                    <a:pt x="729648" y="442156"/>
                  </a:lnTo>
                  <a:lnTo>
                    <a:pt x="736091" y="410210"/>
                  </a:lnTo>
                  <a:lnTo>
                    <a:pt x="736091" y="82041"/>
                  </a:lnTo>
                  <a:lnTo>
                    <a:pt x="729648" y="50095"/>
                  </a:lnTo>
                  <a:lnTo>
                    <a:pt x="712073" y="24018"/>
                  </a:lnTo>
                  <a:lnTo>
                    <a:pt x="685996" y="6443"/>
                  </a:lnTo>
                  <a:lnTo>
                    <a:pt x="65405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4569" y="3141726"/>
              <a:ext cx="736600" cy="492759"/>
            </a:xfrm>
            <a:custGeom>
              <a:avLst/>
              <a:gdLst/>
              <a:ahLst/>
              <a:cxnLst/>
              <a:rect l="l" t="t" r="r" b="b"/>
              <a:pathLst>
                <a:path w="736600" h="492760">
                  <a:moveTo>
                    <a:pt x="0" y="82041"/>
                  </a:moveTo>
                  <a:lnTo>
                    <a:pt x="6443" y="50095"/>
                  </a:lnTo>
                  <a:lnTo>
                    <a:pt x="24018" y="24018"/>
                  </a:lnTo>
                  <a:lnTo>
                    <a:pt x="50095" y="6443"/>
                  </a:lnTo>
                  <a:lnTo>
                    <a:pt x="82041" y="0"/>
                  </a:lnTo>
                  <a:lnTo>
                    <a:pt x="654050" y="0"/>
                  </a:lnTo>
                  <a:lnTo>
                    <a:pt x="685996" y="6443"/>
                  </a:lnTo>
                  <a:lnTo>
                    <a:pt x="712073" y="24018"/>
                  </a:lnTo>
                  <a:lnTo>
                    <a:pt x="729648" y="50095"/>
                  </a:lnTo>
                  <a:lnTo>
                    <a:pt x="736091" y="82041"/>
                  </a:lnTo>
                  <a:lnTo>
                    <a:pt x="736091" y="410210"/>
                  </a:lnTo>
                  <a:lnTo>
                    <a:pt x="729648" y="442156"/>
                  </a:lnTo>
                  <a:lnTo>
                    <a:pt x="712073" y="468233"/>
                  </a:lnTo>
                  <a:lnTo>
                    <a:pt x="685996" y="485808"/>
                  </a:lnTo>
                  <a:lnTo>
                    <a:pt x="654050" y="492251"/>
                  </a:lnTo>
                  <a:lnTo>
                    <a:pt x="82041" y="492251"/>
                  </a:lnTo>
                  <a:lnTo>
                    <a:pt x="50095" y="485808"/>
                  </a:lnTo>
                  <a:lnTo>
                    <a:pt x="24018" y="468233"/>
                  </a:lnTo>
                  <a:lnTo>
                    <a:pt x="6443" y="442156"/>
                  </a:lnTo>
                  <a:lnTo>
                    <a:pt x="0" y="410210"/>
                  </a:lnTo>
                  <a:lnTo>
                    <a:pt x="0" y="82041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330441" y="3231895"/>
            <a:ext cx="2451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23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797040" y="3230117"/>
            <a:ext cx="1951989" cy="360045"/>
            <a:chOff x="6797040" y="3230117"/>
            <a:chExt cx="1951989" cy="360045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0" y="3371087"/>
              <a:ext cx="223519" cy="762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020306" y="3230117"/>
              <a:ext cx="1728470" cy="360045"/>
            </a:xfrm>
            <a:custGeom>
              <a:avLst/>
              <a:gdLst/>
              <a:ahLst/>
              <a:cxnLst/>
              <a:rect l="l" t="t" r="r" b="b"/>
              <a:pathLst>
                <a:path w="1728470" h="360045">
                  <a:moveTo>
                    <a:pt x="1668272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4" y="359664"/>
                  </a:lnTo>
                  <a:lnTo>
                    <a:pt x="1668272" y="359664"/>
                  </a:lnTo>
                  <a:lnTo>
                    <a:pt x="1691622" y="354959"/>
                  </a:lnTo>
                  <a:lnTo>
                    <a:pt x="1710674" y="342122"/>
                  </a:lnTo>
                  <a:lnTo>
                    <a:pt x="1723511" y="323070"/>
                  </a:lnTo>
                  <a:lnTo>
                    <a:pt x="1728216" y="299720"/>
                  </a:lnTo>
                  <a:lnTo>
                    <a:pt x="1728216" y="59944"/>
                  </a:lnTo>
                  <a:lnTo>
                    <a:pt x="1723511" y="36593"/>
                  </a:lnTo>
                  <a:lnTo>
                    <a:pt x="1710674" y="17541"/>
                  </a:lnTo>
                  <a:lnTo>
                    <a:pt x="1691622" y="4704"/>
                  </a:lnTo>
                  <a:lnTo>
                    <a:pt x="1668272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124192" y="3254120"/>
            <a:ext cx="15233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common_friends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04185" y="3801490"/>
            <a:ext cx="782955" cy="1500505"/>
          </a:xfrm>
          <a:custGeom>
            <a:avLst/>
            <a:gdLst/>
            <a:ahLst/>
            <a:cxnLst/>
            <a:rect l="l" t="t" r="r" b="b"/>
            <a:pathLst>
              <a:path w="782954" h="1500504">
                <a:moveTo>
                  <a:pt x="0" y="1422653"/>
                </a:moveTo>
                <a:lnTo>
                  <a:pt x="35559" y="1500123"/>
                </a:lnTo>
                <a:lnTo>
                  <a:pt x="69656" y="1437258"/>
                </a:lnTo>
                <a:lnTo>
                  <a:pt x="47497" y="1437258"/>
                </a:lnTo>
                <a:lnTo>
                  <a:pt x="27812" y="1435988"/>
                </a:lnTo>
                <a:lnTo>
                  <a:pt x="28561" y="1423606"/>
                </a:lnTo>
                <a:lnTo>
                  <a:pt x="0" y="1422653"/>
                </a:lnTo>
                <a:close/>
              </a:path>
              <a:path w="782954" h="1500504">
                <a:moveTo>
                  <a:pt x="28561" y="1423606"/>
                </a:moveTo>
                <a:lnTo>
                  <a:pt x="27812" y="1435988"/>
                </a:lnTo>
                <a:lnTo>
                  <a:pt x="47497" y="1437258"/>
                </a:lnTo>
                <a:lnTo>
                  <a:pt x="48297" y="1424263"/>
                </a:lnTo>
                <a:lnTo>
                  <a:pt x="28561" y="1423606"/>
                </a:lnTo>
                <a:close/>
              </a:path>
              <a:path w="782954" h="1500504">
                <a:moveTo>
                  <a:pt x="48297" y="1424263"/>
                </a:moveTo>
                <a:lnTo>
                  <a:pt x="47497" y="1437258"/>
                </a:lnTo>
                <a:lnTo>
                  <a:pt x="69656" y="1437258"/>
                </a:lnTo>
                <a:lnTo>
                  <a:pt x="76200" y="1425193"/>
                </a:lnTo>
                <a:lnTo>
                  <a:pt x="48297" y="1424263"/>
                </a:lnTo>
                <a:close/>
              </a:path>
              <a:path w="782954" h="1500504">
                <a:moveTo>
                  <a:pt x="762635" y="0"/>
                </a:moveTo>
                <a:lnTo>
                  <a:pt x="760476" y="69849"/>
                </a:lnTo>
                <a:lnTo>
                  <a:pt x="754379" y="139064"/>
                </a:lnTo>
                <a:lnTo>
                  <a:pt x="744474" y="207136"/>
                </a:lnTo>
                <a:lnTo>
                  <a:pt x="731138" y="273430"/>
                </a:lnTo>
                <a:lnTo>
                  <a:pt x="714628" y="337692"/>
                </a:lnTo>
                <a:lnTo>
                  <a:pt x="695070" y="399033"/>
                </a:lnTo>
                <a:lnTo>
                  <a:pt x="672972" y="457326"/>
                </a:lnTo>
                <a:lnTo>
                  <a:pt x="648334" y="511428"/>
                </a:lnTo>
                <a:lnTo>
                  <a:pt x="621791" y="561339"/>
                </a:lnTo>
                <a:lnTo>
                  <a:pt x="593344" y="606297"/>
                </a:lnTo>
                <a:lnTo>
                  <a:pt x="563371" y="645540"/>
                </a:lnTo>
                <a:lnTo>
                  <a:pt x="532257" y="678687"/>
                </a:lnTo>
                <a:lnTo>
                  <a:pt x="500380" y="705230"/>
                </a:lnTo>
                <a:lnTo>
                  <a:pt x="451865" y="731392"/>
                </a:lnTo>
                <a:lnTo>
                  <a:pt x="386206" y="741298"/>
                </a:lnTo>
                <a:lnTo>
                  <a:pt x="367791" y="744727"/>
                </a:lnTo>
                <a:lnTo>
                  <a:pt x="331469" y="757808"/>
                </a:lnTo>
                <a:lnTo>
                  <a:pt x="296290" y="778890"/>
                </a:lnTo>
                <a:lnTo>
                  <a:pt x="262255" y="807211"/>
                </a:lnTo>
                <a:lnTo>
                  <a:pt x="229615" y="841882"/>
                </a:lnTo>
                <a:lnTo>
                  <a:pt x="198500" y="882649"/>
                </a:lnTo>
                <a:lnTo>
                  <a:pt x="169163" y="928877"/>
                </a:lnTo>
                <a:lnTo>
                  <a:pt x="141858" y="980058"/>
                </a:lnTo>
                <a:lnTo>
                  <a:pt x="116839" y="1035303"/>
                </a:lnTo>
                <a:lnTo>
                  <a:pt x="94233" y="1094612"/>
                </a:lnTo>
                <a:lnTo>
                  <a:pt x="74421" y="1157096"/>
                </a:lnTo>
                <a:lnTo>
                  <a:pt x="57657" y="1222374"/>
                </a:lnTo>
                <a:lnTo>
                  <a:pt x="44068" y="1289811"/>
                </a:lnTo>
                <a:lnTo>
                  <a:pt x="34036" y="1358899"/>
                </a:lnTo>
                <a:lnTo>
                  <a:pt x="28561" y="1423606"/>
                </a:lnTo>
                <a:lnTo>
                  <a:pt x="48297" y="1424263"/>
                </a:lnTo>
                <a:lnTo>
                  <a:pt x="50037" y="1395983"/>
                </a:lnTo>
                <a:lnTo>
                  <a:pt x="53720" y="1361439"/>
                </a:lnTo>
                <a:lnTo>
                  <a:pt x="63500" y="1293494"/>
                </a:lnTo>
                <a:lnTo>
                  <a:pt x="76962" y="1227073"/>
                </a:lnTo>
                <a:lnTo>
                  <a:pt x="93471" y="1162811"/>
                </a:lnTo>
                <a:lnTo>
                  <a:pt x="112902" y="1101343"/>
                </a:lnTo>
                <a:lnTo>
                  <a:pt x="135000" y="1043304"/>
                </a:lnTo>
                <a:lnTo>
                  <a:pt x="159512" y="989075"/>
                </a:lnTo>
                <a:lnTo>
                  <a:pt x="186181" y="939164"/>
                </a:lnTo>
                <a:lnTo>
                  <a:pt x="214502" y="894333"/>
                </a:lnTo>
                <a:lnTo>
                  <a:pt x="244475" y="855090"/>
                </a:lnTo>
                <a:lnTo>
                  <a:pt x="275463" y="821943"/>
                </a:lnTo>
                <a:lnTo>
                  <a:pt x="307086" y="795400"/>
                </a:lnTo>
                <a:lnTo>
                  <a:pt x="355345" y="769238"/>
                </a:lnTo>
                <a:lnTo>
                  <a:pt x="423037" y="758697"/>
                </a:lnTo>
                <a:lnTo>
                  <a:pt x="441451" y="755268"/>
                </a:lnTo>
                <a:lnTo>
                  <a:pt x="477519" y="741933"/>
                </a:lnTo>
                <a:lnTo>
                  <a:pt x="512571" y="720851"/>
                </a:lnTo>
                <a:lnTo>
                  <a:pt x="546353" y="692657"/>
                </a:lnTo>
                <a:lnTo>
                  <a:pt x="578865" y="657859"/>
                </a:lnTo>
                <a:lnTo>
                  <a:pt x="609853" y="617219"/>
                </a:lnTo>
                <a:lnTo>
                  <a:pt x="639063" y="570991"/>
                </a:lnTo>
                <a:lnTo>
                  <a:pt x="666369" y="519937"/>
                </a:lnTo>
                <a:lnTo>
                  <a:pt x="691261" y="464565"/>
                </a:lnTo>
                <a:lnTo>
                  <a:pt x="713866" y="405256"/>
                </a:lnTo>
                <a:lnTo>
                  <a:pt x="733678" y="342899"/>
                </a:lnTo>
                <a:lnTo>
                  <a:pt x="750569" y="277621"/>
                </a:lnTo>
                <a:lnTo>
                  <a:pt x="764159" y="210184"/>
                </a:lnTo>
                <a:lnTo>
                  <a:pt x="774064" y="141096"/>
                </a:lnTo>
                <a:lnTo>
                  <a:pt x="780288" y="70738"/>
                </a:lnTo>
                <a:lnTo>
                  <a:pt x="782447" y="253"/>
                </a:lnTo>
                <a:lnTo>
                  <a:pt x="762635" y="0"/>
                </a:lnTo>
                <a:close/>
              </a:path>
            </a:pathLst>
          </a:custGeom>
          <a:solidFill>
            <a:srgbClr val="3B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620011" y="5300471"/>
            <a:ext cx="1681480" cy="3752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88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44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SRANDMEMBER</a:t>
            </a:r>
            <a:endParaRPr sz="1600">
              <a:latin typeface="Consolas"/>
              <a:cs typeface="Consola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4679" y="3793235"/>
            <a:ext cx="457199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2086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Data</a:t>
            </a:r>
            <a:r>
              <a:rPr sz="4100" spc="-145" dirty="0"/>
              <a:t> </a:t>
            </a:r>
            <a:r>
              <a:rPr sz="4100" spc="-35" dirty="0"/>
              <a:t>Structures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645668" y="1493646"/>
            <a:ext cx="15608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"/>
                <a:cs typeface="Calibri"/>
              </a:rPr>
              <a:t>Pub/</a:t>
            </a:r>
            <a:r>
              <a:rPr sz="2700" spc="-10" dirty="0">
                <a:latin typeface="Calibri"/>
                <a:cs typeface="Calibri"/>
              </a:rPr>
              <a:t>S</a:t>
            </a:r>
            <a:r>
              <a:rPr sz="2700" spc="-5" dirty="0">
                <a:latin typeface="Calibri"/>
                <a:cs typeface="Calibri"/>
              </a:rPr>
              <a:t>ub: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20933" y="1557337"/>
            <a:ext cx="4040504" cy="361950"/>
            <a:chOff x="4420933" y="1557337"/>
            <a:chExt cx="4040504" cy="361950"/>
          </a:xfrm>
        </p:grpSpPr>
        <p:sp>
          <p:nvSpPr>
            <p:cNvPr id="5" name="object 5"/>
            <p:cNvSpPr/>
            <p:nvPr/>
          </p:nvSpPr>
          <p:spPr>
            <a:xfrm>
              <a:off x="4421886" y="1558290"/>
              <a:ext cx="4038600" cy="360045"/>
            </a:xfrm>
            <a:custGeom>
              <a:avLst/>
              <a:gdLst/>
              <a:ahLst/>
              <a:cxnLst/>
              <a:rect l="l" t="t" r="r" b="b"/>
              <a:pathLst>
                <a:path w="4038600" h="360044">
                  <a:moveTo>
                    <a:pt x="3978656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3978656" y="359663"/>
                  </a:lnTo>
                  <a:lnTo>
                    <a:pt x="4002006" y="354959"/>
                  </a:lnTo>
                  <a:lnTo>
                    <a:pt x="4021058" y="342122"/>
                  </a:lnTo>
                  <a:lnTo>
                    <a:pt x="4033895" y="323070"/>
                  </a:lnTo>
                  <a:lnTo>
                    <a:pt x="4038599" y="299720"/>
                  </a:lnTo>
                  <a:lnTo>
                    <a:pt x="4038599" y="59944"/>
                  </a:lnTo>
                  <a:lnTo>
                    <a:pt x="4033895" y="36593"/>
                  </a:lnTo>
                  <a:lnTo>
                    <a:pt x="4021058" y="17541"/>
                  </a:lnTo>
                  <a:lnTo>
                    <a:pt x="4002006" y="4704"/>
                  </a:lnTo>
                  <a:lnTo>
                    <a:pt x="3978656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1886" y="1558290"/>
              <a:ext cx="4038600" cy="360045"/>
            </a:xfrm>
            <a:custGeom>
              <a:avLst/>
              <a:gdLst/>
              <a:ahLst/>
              <a:cxnLst/>
              <a:rect l="l" t="t" r="r" b="b"/>
              <a:pathLst>
                <a:path w="4038600" h="360044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3978656" y="0"/>
                  </a:lnTo>
                  <a:lnTo>
                    <a:pt x="4002006" y="4704"/>
                  </a:lnTo>
                  <a:lnTo>
                    <a:pt x="4021058" y="17541"/>
                  </a:lnTo>
                  <a:lnTo>
                    <a:pt x="4033895" y="36593"/>
                  </a:lnTo>
                  <a:lnTo>
                    <a:pt x="4038599" y="59944"/>
                  </a:lnTo>
                  <a:lnTo>
                    <a:pt x="4038599" y="299720"/>
                  </a:lnTo>
                  <a:lnTo>
                    <a:pt x="4033895" y="323070"/>
                  </a:lnTo>
                  <a:lnTo>
                    <a:pt x="4021058" y="342122"/>
                  </a:lnTo>
                  <a:lnTo>
                    <a:pt x="4002006" y="354959"/>
                  </a:lnTo>
                  <a:lnTo>
                    <a:pt x="3978656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18786" y="1581403"/>
            <a:ext cx="326580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"{event: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'comment posted',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time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5" dirty="0">
                <a:latin typeface="Calibri"/>
                <a:cs typeface="Calibri"/>
              </a:rPr>
              <a:t> …"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83992" y="1557400"/>
            <a:ext cx="1943735" cy="361950"/>
            <a:chOff x="2483992" y="1557400"/>
            <a:chExt cx="1943735" cy="361950"/>
          </a:xfrm>
        </p:grpSpPr>
        <p:sp>
          <p:nvSpPr>
            <p:cNvPr id="9" name="object 9"/>
            <p:cNvSpPr/>
            <p:nvPr/>
          </p:nvSpPr>
          <p:spPr>
            <a:xfrm>
              <a:off x="4052315" y="1699259"/>
              <a:ext cx="375285" cy="76200"/>
            </a:xfrm>
            <a:custGeom>
              <a:avLst/>
              <a:gdLst/>
              <a:ahLst/>
              <a:cxnLst/>
              <a:rect l="l" t="t" r="r" b="b"/>
              <a:pathLst>
                <a:path w="375285" h="76200">
                  <a:moveTo>
                    <a:pt x="298831" y="0"/>
                  </a:moveTo>
                  <a:lnTo>
                    <a:pt x="298831" y="76200"/>
                  </a:lnTo>
                  <a:lnTo>
                    <a:pt x="359791" y="45719"/>
                  </a:lnTo>
                  <a:lnTo>
                    <a:pt x="311531" y="45719"/>
                  </a:lnTo>
                  <a:lnTo>
                    <a:pt x="311531" y="30479"/>
                  </a:lnTo>
                  <a:lnTo>
                    <a:pt x="359790" y="30479"/>
                  </a:lnTo>
                  <a:lnTo>
                    <a:pt x="298831" y="0"/>
                  </a:lnTo>
                  <a:close/>
                </a:path>
                <a:path w="375285" h="76200">
                  <a:moveTo>
                    <a:pt x="298831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98831" y="45719"/>
                  </a:lnTo>
                  <a:lnTo>
                    <a:pt x="298831" y="30479"/>
                  </a:lnTo>
                  <a:close/>
                </a:path>
                <a:path w="375285" h="76200">
                  <a:moveTo>
                    <a:pt x="359790" y="30479"/>
                  </a:moveTo>
                  <a:lnTo>
                    <a:pt x="311531" y="30479"/>
                  </a:lnTo>
                  <a:lnTo>
                    <a:pt x="311531" y="45719"/>
                  </a:lnTo>
                  <a:lnTo>
                    <a:pt x="359791" y="45719"/>
                  </a:lnTo>
                  <a:lnTo>
                    <a:pt x="375031" y="38100"/>
                  </a:lnTo>
                  <a:lnTo>
                    <a:pt x="359790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4881" y="1558289"/>
              <a:ext cx="1605280" cy="360045"/>
            </a:xfrm>
            <a:custGeom>
              <a:avLst/>
              <a:gdLst/>
              <a:ahLst/>
              <a:cxnLst/>
              <a:rect l="l" t="t" r="r" b="b"/>
              <a:pathLst>
                <a:path w="1605279" h="360044">
                  <a:moveTo>
                    <a:pt x="1544828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1544828" y="359663"/>
                  </a:lnTo>
                  <a:lnTo>
                    <a:pt x="1568178" y="354959"/>
                  </a:lnTo>
                  <a:lnTo>
                    <a:pt x="1587230" y="342122"/>
                  </a:lnTo>
                  <a:lnTo>
                    <a:pt x="1600067" y="323070"/>
                  </a:lnTo>
                  <a:lnTo>
                    <a:pt x="1604771" y="299720"/>
                  </a:lnTo>
                  <a:lnTo>
                    <a:pt x="1604771" y="59944"/>
                  </a:lnTo>
                  <a:lnTo>
                    <a:pt x="1600067" y="36593"/>
                  </a:lnTo>
                  <a:lnTo>
                    <a:pt x="1587230" y="17541"/>
                  </a:lnTo>
                  <a:lnTo>
                    <a:pt x="1568178" y="4704"/>
                  </a:lnTo>
                  <a:lnTo>
                    <a:pt x="1544828" y="0"/>
                  </a:lnTo>
                  <a:close/>
                </a:path>
              </a:pathLst>
            </a:custGeom>
            <a:solidFill>
              <a:srgbClr val="D3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4881" y="1558289"/>
              <a:ext cx="1605280" cy="360045"/>
            </a:xfrm>
            <a:custGeom>
              <a:avLst/>
              <a:gdLst/>
              <a:ahLst/>
              <a:cxnLst/>
              <a:rect l="l" t="t" r="r" b="b"/>
              <a:pathLst>
                <a:path w="1605279" h="360044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1544828" y="0"/>
                  </a:lnTo>
                  <a:lnTo>
                    <a:pt x="1568178" y="4704"/>
                  </a:lnTo>
                  <a:lnTo>
                    <a:pt x="1587230" y="17541"/>
                  </a:lnTo>
                  <a:lnTo>
                    <a:pt x="1600067" y="36593"/>
                  </a:lnTo>
                  <a:lnTo>
                    <a:pt x="1604771" y="59944"/>
                  </a:lnTo>
                  <a:lnTo>
                    <a:pt x="1604771" y="299720"/>
                  </a:lnTo>
                  <a:lnTo>
                    <a:pt x="1600067" y="323070"/>
                  </a:lnTo>
                  <a:lnTo>
                    <a:pt x="1587230" y="342122"/>
                  </a:lnTo>
                  <a:lnTo>
                    <a:pt x="1568178" y="354959"/>
                  </a:lnTo>
                  <a:lnTo>
                    <a:pt x="1544828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3175">
              <a:solidFill>
                <a:srgbClr val="9BA3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81097" y="1581403"/>
            <a:ext cx="12096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users:2:notifs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45017" y="2761136"/>
            <a:ext cx="851535" cy="3026410"/>
            <a:chOff x="4145017" y="2761136"/>
            <a:chExt cx="851535" cy="3026410"/>
          </a:xfrm>
        </p:grpSpPr>
        <p:sp>
          <p:nvSpPr>
            <p:cNvPr id="14" name="object 14"/>
            <p:cNvSpPr/>
            <p:nvPr/>
          </p:nvSpPr>
          <p:spPr>
            <a:xfrm>
              <a:off x="4576444" y="3070097"/>
              <a:ext cx="111760" cy="2717800"/>
            </a:xfrm>
            <a:custGeom>
              <a:avLst/>
              <a:gdLst/>
              <a:ahLst/>
              <a:cxnLst/>
              <a:rect l="l" t="t" r="r" b="b"/>
              <a:pathLst>
                <a:path w="111760" h="2717800">
                  <a:moveTo>
                    <a:pt x="11049" y="2610116"/>
                  </a:moveTo>
                  <a:lnTo>
                    <a:pt x="6350" y="2612872"/>
                  </a:lnTo>
                  <a:lnTo>
                    <a:pt x="1524" y="2615628"/>
                  </a:lnTo>
                  <a:lnTo>
                    <a:pt x="0" y="2621699"/>
                  </a:lnTo>
                  <a:lnTo>
                    <a:pt x="2793" y="2626423"/>
                  </a:lnTo>
                  <a:lnTo>
                    <a:pt x="55752" y="2717291"/>
                  </a:lnTo>
                  <a:lnTo>
                    <a:pt x="67195" y="2697657"/>
                  </a:lnTo>
                  <a:lnTo>
                    <a:pt x="45846" y="2697657"/>
                  </a:lnTo>
                  <a:lnTo>
                    <a:pt x="45846" y="2661072"/>
                  </a:lnTo>
                  <a:lnTo>
                    <a:pt x="19812" y="2616441"/>
                  </a:lnTo>
                  <a:lnTo>
                    <a:pt x="17144" y="2611704"/>
                  </a:lnTo>
                  <a:lnTo>
                    <a:pt x="11049" y="2610116"/>
                  </a:lnTo>
                  <a:close/>
                </a:path>
                <a:path w="111760" h="2717800">
                  <a:moveTo>
                    <a:pt x="45847" y="2661072"/>
                  </a:moveTo>
                  <a:lnTo>
                    <a:pt x="45846" y="2697657"/>
                  </a:lnTo>
                  <a:lnTo>
                    <a:pt x="65658" y="2697657"/>
                  </a:lnTo>
                  <a:lnTo>
                    <a:pt x="65658" y="2692641"/>
                  </a:lnTo>
                  <a:lnTo>
                    <a:pt x="47243" y="2692641"/>
                  </a:lnTo>
                  <a:lnTo>
                    <a:pt x="55752" y="2678054"/>
                  </a:lnTo>
                  <a:lnTo>
                    <a:pt x="45847" y="2661072"/>
                  </a:lnTo>
                  <a:close/>
                </a:path>
                <a:path w="111760" h="2717800">
                  <a:moveTo>
                    <a:pt x="100456" y="2610116"/>
                  </a:moveTo>
                  <a:lnTo>
                    <a:pt x="94360" y="2611704"/>
                  </a:lnTo>
                  <a:lnTo>
                    <a:pt x="91693" y="2616441"/>
                  </a:lnTo>
                  <a:lnTo>
                    <a:pt x="65658" y="2661072"/>
                  </a:lnTo>
                  <a:lnTo>
                    <a:pt x="65658" y="2697657"/>
                  </a:lnTo>
                  <a:lnTo>
                    <a:pt x="67195" y="2697657"/>
                  </a:lnTo>
                  <a:lnTo>
                    <a:pt x="108712" y="2626423"/>
                  </a:lnTo>
                  <a:lnTo>
                    <a:pt x="111505" y="2621699"/>
                  </a:lnTo>
                  <a:lnTo>
                    <a:pt x="109981" y="2615628"/>
                  </a:lnTo>
                  <a:lnTo>
                    <a:pt x="105155" y="2612872"/>
                  </a:lnTo>
                  <a:lnTo>
                    <a:pt x="100456" y="2610116"/>
                  </a:lnTo>
                  <a:close/>
                </a:path>
                <a:path w="111760" h="2717800">
                  <a:moveTo>
                    <a:pt x="55752" y="2678054"/>
                  </a:moveTo>
                  <a:lnTo>
                    <a:pt x="47243" y="2692641"/>
                  </a:lnTo>
                  <a:lnTo>
                    <a:pt x="64262" y="2692641"/>
                  </a:lnTo>
                  <a:lnTo>
                    <a:pt x="55752" y="2678054"/>
                  </a:lnTo>
                  <a:close/>
                </a:path>
                <a:path w="111760" h="2717800">
                  <a:moveTo>
                    <a:pt x="65658" y="2661072"/>
                  </a:moveTo>
                  <a:lnTo>
                    <a:pt x="55752" y="2678054"/>
                  </a:lnTo>
                  <a:lnTo>
                    <a:pt x="64262" y="2692641"/>
                  </a:lnTo>
                  <a:lnTo>
                    <a:pt x="65658" y="2692641"/>
                  </a:lnTo>
                  <a:lnTo>
                    <a:pt x="65658" y="2661072"/>
                  </a:lnTo>
                  <a:close/>
                </a:path>
                <a:path w="111760" h="2717800">
                  <a:moveTo>
                    <a:pt x="65658" y="0"/>
                  </a:moveTo>
                  <a:lnTo>
                    <a:pt x="45846" y="0"/>
                  </a:lnTo>
                  <a:lnTo>
                    <a:pt x="45847" y="2661072"/>
                  </a:lnTo>
                  <a:lnTo>
                    <a:pt x="55752" y="2678054"/>
                  </a:lnTo>
                  <a:lnTo>
                    <a:pt x="65658" y="2661072"/>
                  </a:lnTo>
                  <a:lnTo>
                    <a:pt x="65658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017" y="2761136"/>
              <a:ext cx="851232" cy="27551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9495" y="2950464"/>
            <a:ext cx="3289300" cy="14147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114" rIns="0" bIns="0" rtlCol="0">
            <a:spAutoFit/>
          </a:bodyPr>
          <a:lstStyle/>
          <a:p>
            <a:pPr marL="201295" marR="880110">
              <a:lnSpc>
                <a:spcPct val="112000"/>
              </a:lnSpc>
              <a:spcBef>
                <a:spcPts val="244"/>
              </a:spcBef>
            </a:pPr>
            <a:r>
              <a:rPr sz="1500" spc="-5" dirty="0">
                <a:solidFill>
                  <a:srgbClr val="6F2F9F"/>
                </a:solidFill>
                <a:latin typeface="Consolas"/>
                <a:cs typeface="Consolas"/>
              </a:rPr>
              <a:t>PUBLISH </a:t>
            </a:r>
            <a:r>
              <a:rPr sz="1500" spc="-5" dirty="0">
                <a:latin typeface="Consolas"/>
                <a:cs typeface="Consolas"/>
              </a:rPr>
              <a:t>user:2:notifs </a:t>
            </a:r>
            <a:r>
              <a:rPr sz="1500" spc="-810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"{</a:t>
            </a:r>
            <a:endParaRPr sz="1500">
              <a:latin typeface="Consolas"/>
              <a:cs typeface="Consolas"/>
            </a:endParaRPr>
          </a:p>
          <a:p>
            <a:pPr marL="516890">
              <a:lnSpc>
                <a:spcPct val="100000"/>
              </a:lnSpc>
              <a:spcBef>
                <a:spcPts val="225"/>
              </a:spcBef>
            </a:pPr>
            <a:r>
              <a:rPr sz="1500" spc="-5" dirty="0">
                <a:latin typeface="Consolas"/>
                <a:cs typeface="Consolas"/>
              </a:rPr>
              <a:t>event:</a:t>
            </a:r>
            <a:r>
              <a:rPr sz="1500" spc="-20" dirty="0">
                <a:latin typeface="Consolas"/>
                <a:cs typeface="Consolas"/>
              </a:rPr>
              <a:t> </a:t>
            </a:r>
            <a:r>
              <a:rPr sz="1500" spc="-5" dirty="0">
                <a:latin typeface="Consolas"/>
                <a:cs typeface="Consolas"/>
              </a:rPr>
              <a:t>'comment</a:t>
            </a:r>
            <a:r>
              <a:rPr sz="1500" spc="-10" dirty="0">
                <a:latin typeface="Consolas"/>
                <a:cs typeface="Consolas"/>
              </a:rPr>
              <a:t> </a:t>
            </a:r>
            <a:r>
              <a:rPr sz="1500" spc="-5" dirty="0">
                <a:latin typeface="Consolas"/>
                <a:cs typeface="Consolas"/>
              </a:rPr>
              <a:t>posted',</a:t>
            </a:r>
            <a:endParaRPr sz="1500">
              <a:latin typeface="Consolas"/>
              <a:cs typeface="Consolas"/>
            </a:endParaRPr>
          </a:p>
          <a:p>
            <a:pPr marL="516890">
              <a:lnSpc>
                <a:spcPct val="100000"/>
              </a:lnSpc>
              <a:spcBef>
                <a:spcPts val="215"/>
              </a:spcBef>
            </a:pPr>
            <a:r>
              <a:rPr sz="1500" spc="-5" dirty="0">
                <a:latin typeface="Consolas"/>
                <a:cs typeface="Consolas"/>
              </a:rPr>
              <a:t>time</a:t>
            </a:r>
            <a:r>
              <a:rPr sz="1500" spc="-30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:</a:t>
            </a:r>
            <a:r>
              <a:rPr sz="1500" spc="-40" dirty="0">
                <a:latin typeface="Consolas"/>
                <a:cs typeface="Consolas"/>
              </a:rPr>
              <a:t> </a:t>
            </a:r>
            <a:r>
              <a:rPr sz="1500" dirty="0">
                <a:latin typeface="Consolas"/>
                <a:cs typeface="Consolas"/>
              </a:rPr>
              <a:t>…</a:t>
            </a:r>
            <a:endParaRPr sz="1500">
              <a:latin typeface="Consolas"/>
              <a:cs typeface="Consolas"/>
            </a:endParaRPr>
          </a:p>
          <a:p>
            <a:pPr marL="201295">
              <a:lnSpc>
                <a:spcPct val="100000"/>
              </a:lnSpc>
              <a:spcBef>
                <a:spcPts val="220"/>
              </a:spcBef>
            </a:pPr>
            <a:r>
              <a:rPr sz="1500" dirty="0">
                <a:latin typeface="Consolas"/>
                <a:cs typeface="Consolas"/>
              </a:rPr>
              <a:t>}"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25747" y="3697859"/>
            <a:ext cx="782955" cy="307340"/>
          </a:xfrm>
          <a:custGeom>
            <a:avLst/>
            <a:gdLst/>
            <a:ahLst/>
            <a:cxnLst/>
            <a:rect l="l" t="t" r="r" b="b"/>
            <a:pathLst>
              <a:path w="782954" h="307339">
                <a:moveTo>
                  <a:pt x="725941" y="276966"/>
                </a:moveTo>
                <a:lnTo>
                  <a:pt x="670051" y="287528"/>
                </a:lnTo>
                <a:lnTo>
                  <a:pt x="666496" y="292735"/>
                </a:lnTo>
                <a:lnTo>
                  <a:pt x="668527" y="303530"/>
                </a:lnTo>
                <a:lnTo>
                  <a:pt x="673735" y="306959"/>
                </a:lnTo>
                <a:lnTo>
                  <a:pt x="767591" y="289306"/>
                </a:lnTo>
                <a:lnTo>
                  <a:pt x="760602" y="289306"/>
                </a:lnTo>
                <a:lnTo>
                  <a:pt x="725941" y="276966"/>
                </a:lnTo>
                <a:close/>
              </a:path>
              <a:path w="782954" h="307339">
                <a:moveTo>
                  <a:pt x="745441" y="273282"/>
                </a:moveTo>
                <a:lnTo>
                  <a:pt x="725941" y="276966"/>
                </a:lnTo>
                <a:lnTo>
                  <a:pt x="760602" y="289306"/>
                </a:lnTo>
                <a:lnTo>
                  <a:pt x="761701" y="286258"/>
                </a:lnTo>
                <a:lnTo>
                  <a:pt x="756412" y="286258"/>
                </a:lnTo>
                <a:lnTo>
                  <a:pt x="745441" y="273282"/>
                </a:lnTo>
                <a:close/>
              </a:path>
              <a:path w="782954" h="307339">
                <a:moveTo>
                  <a:pt x="704850" y="201422"/>
                </a:moveTo>
                <a:lnTo>
                  <a:pt x="700659" y="204978"/>
                </a:lnTo>
                <a:lnTo>
                  <a:pt x="696467" y="208407"/>
                </a:lnTo>
                <a:lnTo>
                  <a:pt x="695960" y="214757"/>
                </a:lnTo>
                <a:lnTo>
                  <a:pt x="732825" y="258360"/>
                </a:lnTo>
                <a:lnTo>
                  <a:pt x="767334" y="270637"/>
                </a:lnTo>
                <a:lnTo>
                  <a:pt x="760602" y="289306"/>
                </a:lnTo>
                <a:lnTo>
                  <a:pt x="767591" y="289306"/>
                </a:lnTo>
                <a:lnTo>
                  <a:pt x="782447" y="286512"/>
                </a:lnTo>
                <a:lnTo>
                  <a:pt x="711073" y="201930"/>
                </a:lnTo>
                <a:lnTo>
                  <a:pt x="704850" y="201422"/>
                </a:lnTo>
                <a:close/>
              </a:path>
              <a:path w="782954" h="307339">
                <a:moveTo>
                  <a:pt x="762126" y="270129"/>
                </a:moveTo>
                <a:lnTo>
                  <a:pt x="745441" y="273282"/>
                </a:lnTo>
                <a:lnTo>
                  <a:pt x="756412" y="286258"/>
                </a:lnTo>
                <a:lnTo>
                  <a:pt x="762126" y="270129"/>
                </a:lnTo>
                <a:close/>
              </a:path>
              <a:path w="782954" h="307339">
                <a:moveTo>
                  <a:pt x="765906" y="270129"/>
                </a:moveTo>
                <a:lnTo>
                  <a:pt x="762126" y="270129"/>
                </a:lnTo>
                <a:lnTo>
                  <a:pt x="756412" y="286258"/>
                </a:lnTo>
                <a:lnTo>
                  <a:pt x="761701" y="286258"/>
                </a:lnTo>
                <a:lnTo>
                  <a:pt x="767334" y="270637"/>
                </a:lnTo>
                <a:lnTo>
                  <a:pt x="765906" y="270129"/>
                </a:lnTo>
                <a:close/>
              </a:path>
              <a:path w="782954" h="307339">
                <a:moveTo>
                  <a:pt x="6603" y="0"/>
                </a:moveTo>
                <a:lnTo>
                  <a:pt x="0" y="18542"/>
                </a:lnTo>
                <a:lnTo>
                  <a:pt x="725941" y="276966"/>
                </a:lnTo>
                <a:lnTo>
                  <a:pt x="745441" y="273282"/>
                </a:lnTo>
                <a:lnTo>
                  <a:pt x="732825" y="258360"/>
                </a:lnTo>
                <a:lnTo>
                  <a:pt x="6603" y="0"/>
                </a:lnTo>
                <a:close/>
              </a:path>
              <a:path w="782954" h="307339">
                <a:moveTo>
                  <a:pt x="732825" y="258360"/>
                </a:moveTo>
                <a:lnTo>
                  <a:pt x="745441" y="273282"/>
                </a:lnTo>
                <a:lnTo>
                  <a:pt x="762126" y="270129"/>
                </a:lnTo>
                <a:lnTo>
                  <a:pt x="765906" y="270129"/>
                </a:lnTo>
                <a:lnTo>
                  <a:pt x="732825" y="25836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64479" y="2924555"/>
            <a:ext cx="3289300" cy="6127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399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37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SUBSCRIBE</a:t>
            </a:r>
            <a:r>
              <a:rPr sz="1600" spc="-40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user:2:notifs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32197" y="3204336"/>
            <a:ext cx="3150870" cy="2072639"/>
            <a:chOff x="4632197" y="3204336"/>
            <a:chExt cx="3150870" cy="2072639"/>
          </a:xfrm>
        </p:grpSpPr>
        <p:sp>
          <p:nvSpPr>
            <p:cNvPr id="20" name="object 20"/>
            <p:cNvSpPr/>
            <p:nvPr/>
          </p:nvSpPr>
          <p:spPr>
            <a:xfrm>
              <a:off x="4632198" y="3204336"/>
              <a:ext cx="3150870" cy="2072639"/>
            </a:xfrm>
            <a:custGeom>
              <a:avLst/>
              <a:gdLst/>
              <a:ahLst/>
              <a:cxnLst/>
              <a:rect l="l" t="t" r="r" b="b"/>
              <a:pathLst>
                <a:path w="3150870" h="2072639">
                  <a:moveTo>
                    <a:pt x="736092" y="18034"/>
                  </a:moveTo>
                  <a:lnTo>
                    <a:pt x="728091" y="0"/>
                  </a:lnTo>
                  <a:lnTo>
                    <a:pt x="47383" y="301193"/>
                  </a:lnTo>
                  <a:lnTo>
                    <a:pt x="77724" y="259334"/>
                  </a:lnTo>
                  <a:lnTo>
                    <a:pt x="80899" y="254889"/>
                  </a:lnTo>
                  <a:lnTo>
                    <a:pt x="79883" y="248666"/>
                  </a:lnTo>
                  <a:lnTo>
                    <a:pt x="70993" y="242316"/>
                  </a:lnTo>
                  <a:lnTo>
                    <a:pt x="64770" y="243205"/>
                  </a:lnTo>
                  <a:lnTo>
                    <a:pt x="61595" y="247650"/>
                  </a:lnTo>
                  <a:lnTo>
                    <a:pt x="0" y="332994"/>
                  </a:lnTo>
                  <a:lnTo>
                    <a:pt x="109982" y="345313"/>
                  </a:lnTo>
                  <a:lnTo>
                    <a:pt x="114808" y="341376"/>
                  </a:lnTo>
                  <a:lnTo>
                    <a:pt x="115658" y="334010"/>
                  </a:lnTo>
                  <a:lnTo>
                    <a:pt x="116078" y="330454"/>
                  </a:lnTo>
                  <a:lnTo>
                    <a:pt x="112141" y="325628"/>
                  </a:lnTo>
                  <a:lnTo>
                    <a:pt x="55435" y="319201"/>
                  </a:lnTo>
                  <a:lnTo>
                    <a:pt x="736092" y="18034"/>
                  </a:lnTo>
                  <a:close/>
                </a:path>
                <a:path w="3150870" h="2072639">
                  <a:moveTo>
                    <a:pt x="3150616" y="2051304"/>
                  </a:moveTo>
                  <a:lnTo>
                    <a:pt x="3078988" y="1966976"/>
                  </a:lnTo>
                  <a:lnTo>
                    <a:pt x="3072765" y="1966468"/>
                  </a:lnTo>
                  <a:lnTo>
                    <a:pt x="3064383" y="1973580"/>
                  </a:lnTo>
                  <a:lnTo>
                    <a:pt x="3063875" y="1979803"/>
                  </a:lnTo>
                  <a:lnTo>
                    <a:pt x="3100705" y="2023211"/>
                  </a:lnTo>
                  <a:lnTo>
                    <a:pt x="15494" y="935355"/>
                  </a:lnTo>
                  <a:lnTo>
                    <a:pt x="8890" y="954151"/>
                  </a:lnTo>
                  <a:lnTo>
                    <a:pt x="3094050" y="2041994"/>
                  </a:lnTo>
                  <a:lnTo>
                    <a:pt x="3038221" y="2052701"/>
                  </a:lnTo>
                  <a:lnTo>
                    <a:pt x="3034665" y="2057908"/>
                  </a:lnTo>
                  <a:lnTo>
                    <a:pt x="3036697" y="2068576"/>
                  </a:lnTo>
                  <a:lnTo>
                    <a:pt x="3041904" y="2072132"/>
                  </a:lnTo>
                  <a:lnTo>
                    <a:pt x="3135363" y="2054225"/>
                  </a:lnTo>
                  <a:lnTo>
                    <a:pt x="3150616" y="2051304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0035" y="4242815"/>
              <a:ext cx="2664460" cy="919480"/>
            </a:xfrm>
            <a:custGeom>
              <a:avLst/>
              <a:gdLst/>
              <a:ahLst/>
              <a:cxnLst/>
              <a:rect l="l" t="t" r="r" b="b"/>
              <a:pathLst>
                <a:path w="2664459" h="919479">
                  <a:moveTo>
                    <a:pt x="2510790" y="0"/>
                  </a:moveTo>
                  <a:lnTo>
                    <a:pt x="153162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1"/>
                  </a:lnTo>
                  <a:lnTo>
                    <a:pt x="0" y="765809"/>
                  </a:lnTo>
                  <a:lnTo>
                    <a:pt x="7808" y="814218"/>
                  </a:lnTo>
                  <a:lnTo>
                    <a:pt x="29553" y="856262"/>
                  </a:lnTo>
                  <a:lnTo>
                    <a:pt x="62709" y="889418"/>
                  </a:lnTo>
                  <a:lnTo>
                    <a:pt x="104753" y="911163"/>
                  </a:lnTo>
                  <a:lnTo>
                    <a:pt x="153162" y="918971"/>
                  </a:lnTo>
                  <a:lnTo>
                    <a:pt x="2510790" y="918971"/>
                  </a:lnTo>
                  <a:lnTo>
                    <a:pt x="2559198" y="911163"/>
                  </a:lnTo>
                  <a:lnTo>
                    <a:pt x="2601242" y="889418"/>
                  </a:lnTo>
                  <a:lnTo>
                    <a:pt x="2634398" y="856262"/>
                  </a:lnTo>
                  <a:lnTo>
                    <a:pt x="2656143" y="814218"/>
                  </a:lnTo>
                  <a:lnTo>
                    <a:pt x="2663952" y="765809"/>
                  </a:lnTo>
                  <a:lnTo>
                    <a:pt x="2663952" y="153161"/>
                  </a:lnTo>
                  <a:lnTo>
                    <a:pt x="2656143" y="104753"/>
                  </a:lnTo>
                  <a:lnTo>
                    <a:pt x="2634398" y="62709"/>
                  </a:lnTo>
                  <a:lnTo>
                    <a:pt x="2601242" y="29553"/>
                  </a:lnTo>
                  <a:lnTo>
                    <a:pt x="2559198" y="7808"/>
                  </a:lnTo>
                  <a:lnTo>
                    <a:pt x="251079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0035" y="4242815"/>
              <a:ext cx="2664460" cy="919480"/>
            </a:xfrm>
            <a:custGeom>
              <a:avLst/>
              <a:gdLst/>
              <a:ahLst/>
              <a:cxnLst/>
              <a:rect l="l" t="t" r="r" b="b"/>
              <a:pathLst>
                <a:path w="2664459" h="919479">
                  <a:moveTo>
                    <a:pt x="0" y="153161"/>
                  </a:moveTo>
                  <a:lnTo>
                    <a:pt x="7808" y="104753"/>
                  </a:lnTo>
                  <a:lnTo>
                    <a:pt x="29553" y="62709"/>
                  </a:lnTo>
                  <a:lnTo>
                    <a:pt x="62709" y="29553"/>
                  </a:lnTo>
                  <a:lnTo>
                    <a:pt x="104753" y="7808"/>
                  </a:lnTo>
                  <a:lnTo>
                    <a:pt x="153162" y="0"/>
                  </a:lnTo>
                  <a:lnTo>
                    <a:pt x="2510790" y="0"/>
                  </a:lnTo>
                  <a:lnTo>
                    <a:pt x="2559198" y="7808"/>
                  </a:lnTo>
                  <a:lnTo>
                    <a:pt x="2601242" y="29553"/>
                  </a:lnTo>
                  <a:lnTo>
                    <a:pt x="2634398" y="62709"/>
                  </a:lnTo>
                  <a:lnTo>
                    <a:pt x="2656143" y="104753"/>
                  </a:lnTo>
                  <a:lnTo>
                    <a:pt x="2663952" y="153161"/>
                  </a:lnTo>
                  <a:lnTo>
                    <a:pt x="2663952" y="765809"/>
                  </a:lnTo>
                  <a:lnTo>
                    <a:pt x="2656143" y="814218"/>
                  </a:lnTo>
                  <a:lnTo>
                    <a:pt x="2634398" y="856262"/>
                  </a:lnTo>
                  <a:lnTo>
                    <a:pt x="2601242" y="889418"/>
                  </a:lnTo>
                  <a:lnTo>
                    <a:pt x="2559198" y="911163"/>
                  </a:lnTo>
                  <a:lnTo>
                    <a:pt x="2510790" y="918971"/>
                  </a:lnTo>
                  <a:lnTo>
                    <a:pt x="153162" y="918971"/>
                  </a:lnTo>
                  <a:lnTo>
                    <a:pt x="104753" y="911163"/>
                  </a:lnTo>
                  <a:lnTo>
                    <a:pt x="62709" y="889418"/>
                  </a:lnTo>
                  <a:lnTo>
                    <a:pt x="29553" y="856262"/>
                  </a:lnTo>
                  <a:lnTo>
                    <a:pt x="7808" y="814218"/>
                  </a:lnTo>
                  <a:lnTo>
                    <a:pt x="0" y="765809"/>
                  </a:lnTo>
                  <a:lnTo>
                    <a:pt x="0" y="153161"/>
                  </a:lnTo>
                  <a:close/>
                </a:path>
              </a:pathLst>
            </a:custGeom>
            <a:ln w="9144">
              <a:solidFill>
                <a:srgbClr val="6C0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94223" y="4312107"/>
            <a:ext cx="109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45684" y="4495545"/>
            <a:ext cx="2045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nsolas"/>
                <a:cs typeface="Consolas"/>
              </a:rPr>
              <a:t>event:</a:t>
            </a:r>
            <a:r>
              <a:rPr sz="1200" spc="-3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'comment</a:t>
            </a:r>
            <a:r>
              <a:rPr sz="1200" spc="-2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posted', </a:t>
            </a:r>
            <a:r>
              <a:rPr sz="1200" spc="-64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time :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…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94223" y="4861305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7118"/>
            <a:ext cx="416496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Example:</a:t>
            </a:r>
            <a:r>
              <a:rPr sz="3700" spc="-105" dirty="0"/>
              <a:t> </a:t>
            </a:r>
            <a:r>
              <a:rPr sz="3700" spc="-25" dirty="0"/>
              <a:t>Bloom</a:t>
            </a:r>
            <a:r>
              <a:rPr sz="3700" spc="-125" dirty="0"/>
              <a:t> </a:t>
            </a:r>
            <a:r>
              <a:rPr sz="3700" spc="-30" dirty="0"/>
              <a:t>filters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691769"/>
            <a:ext cx="7938134" cy="216598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700" spc="-20" dirty="0">
                <a:solidFill>
                  <a:srgbClr val="7E7E7E"/>
                </a:solidFill>
                <a:latin typeface="Calibri Light"/>
                <a:cs typeface="Calibri Light"/>
              </a:rPr>
              <a:t>Compact</a:t>
            </a:r>
            <a:r>
              <a:rPr sz="2700" spc="-8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25" dirty="0">
                <a:solidFill>
                  <a:srgbClr val="7E7E7E"/>
                </a:solidFill>
                <a:latin typeface="Calibri Light"/>
                <a:cs typeface="Calibri Light"/>
              </a:rPr>
              <a:t>Probabilistic</a:t>
            </a:r>
            <a:r>
              <a:rPr sz="2700" spc="-8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700" spc="-10" dirty="0">
                <a:solidFill>
                  <a:srgbClr val="7E7E7E"/>
                </a:solidFill>
                <a:latin typeface="Calibri Light"/>
                <a:cs typeface="Calibri Light"/>
              </a:rPr>
              <a:t>Sets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155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5" dirty="0">
                <a:latin typeface="Calibri Light"/>
                <a:cs typeface="Calibri Light"/>
              </a:rPr>
              <a:t>Bit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array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 </a:t>
            </a:r>
            <a:r>
              <a:rPr sz="2700" spc="-15" dirty="0">
                <a:latin typeface="Calibri Light"/>
                <a:cs typeface="Calibri Light"/>
              </a:rPr>
              <a:t>length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m</a:t>
            </a:r>
            <a:r>
              <a:rPr sz="2700" spc="-5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and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k</a:t>
            </a:r>
            <a:r>
              <a:rPr sz="2700" spc="-3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independent </a:t>
            </a:r>
            <a:r>
              <a:rPr sz="2700" dirty="0">
                <a:latin typeface="Calibri Light"/>
                <a:cs typeface="Calibri Light"/>
              </a:rPr>
              <a:t>hash functions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0" dirty="0">
                <a:latin typeface="Calibri Light"/>
                <a:cs typeface="Calibri Light"/>
              </a:rPr>
              <a:t>insert(obj):</a:t>
            </a:r>
            <a:r>
              <a:rPr sz="2700" spc="-4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add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to</a:t>
            </a:r>
            <a:r>
              <a:rPr sz="2700" spc="-10" dirty="0">
                <a:latin typeface="Calibri Light"/>
                <a:cs typeface="Calibri Light"/>
              </a:rPr>
              <a:t> set</a:t>
            </a:r>
            <a:endParaRPr sz="2700">
              <a:latin typeface="Calibri Light"/>
              <a:cs typeface="Calibri Light"/>
            </a:endParaRPr>
          </a:p>
          <a:p>
            <a:pPr marL="378460" indent="-257175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700" spc="-25" dirty="0">
                <a:latin typeface="Calibri Light"/>
                <a:cs typeface="Calibri Light"/>
              </a:rPr>
              <a:t>contains(obj):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might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give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a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false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positive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7050" y="6340602"/>
            <a:ext cx="2087880" cy="358140"/>
          </a:xfrm>
          <a:custGeom>
            <a:avLst/>
            <a:gdLst/>
            <a:ahLst/>
            <a:cxnLst/>
            <a:rect l="l" t="t" r="r" b="b"/>
            <a:pathLst>
              <a:path w="2087879" h="358140">
                <a:moveTo>
                  <a:pt x="2087879" y="0"/>
                </a:moveTo>
                <a:lnTo>
                  <a:pt x="0" y="0"/>
                </a:lnTo>
                <a:lnTo>
                  <a:pt x="0" y="358140"/>
                </a:lnTo>
                <a:lnTo>
                  <a:pt x="2087879" y="358140"/>
                </a:lnTo>
                <a:lnTo>
                  <a:pt x="20878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77050" y="6340602"/>
            <a:ext cx="2087880" cy="358140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342900" marR="137795">
              <a:lnSpc>
                <a:spcPct val="100000"/>
              </a:lnSpc>
              <a:spcBef>
                <a:spcPts val="30"/>
              </a:spcBef>
            </a:pPr>
            <a:r>
              <a:rPr sz="1100" spc="-5" dirty="0">
                <a:latin typeface="Calibri Light"/>
                <a:cs typeface="Calibri Light"/>
              </a:rPr>
              <a:t>https://github.com/Baqend/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Orestes-Bloomfilter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343" y="6440423"/>
            <a:ext cx="219455" cy="1920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20083" y="3876914"/>
            <a:ext cx="1456055" cy="854075"/>
            <a:chOff x="1920083" y="3876914"/>
            <a:chExt cx="1456055" cy="854075"/>
          </a:xfrm>
        </p:grpSpPr>
        <p:sp>
          <p:nvSpPr>
            <p:cNvPr id="8" name="object 8"/>
            <p:cNvSpPr/>
            <p:nvPr/>
          </p:nvSpPr>
          <p:spPr>
            <a:xfrm>
              <a:off x="1932783" y="3889614"/>
              <a:ext cx="1374775" cy="739140"/>
            </a:xfrm>
            <a:custGeom>
              <a:avLst/>
              <a:gdLst/>
              <a:ahLst/>
              <a:cxnLst/>
              <a:rect l="l" t="t" r="r" b="b"/>
              <a:pathLst>
                <a:path w="1374775" h="739139">
                  <a:moveTo>
                    <a:pt x="0" y="0"/>
                  </a:moveTo>
                  <a:lnTo>
                    <a:pt x="13432" y="47325"/>
                  </a:lnTo>
                  <a:lnTo>
                    <a:pt x="49530" y="83709"/>
                  </a:lnTo>
                  <a:lnTo>
                    <a:pt x="105220" y="110732"/>
                  </a:lnTo>
                  <a:lnTo>
                    <a:pt x="177431" y="129971"/>
                  </a:lnTo>
                  <a:lnTo>
                    <a:pt x="218772" y="137165"/>
                  </a:lnTo>
                  <a:lnTo>
                    <a:pt x="263091" y="143005"/>
                  </a:lnTo>
                  <a:lnTo>
                    <a:pt x="310004" y="147688"/>
                  </a:lnTo>
                  <a:lnTo>
                    <a:pt x="359128" y="151412"/>
                  </a:lnTo>
                  <a:lnTo>
                    <a:pt x="410077" y="154374"/>
                  </a:lnTo>
                  <a:lnTo>
                    <a:pt x="462469" y="156772"/>
                  </a:lnTo>
                  <a:lnTo>
                    <a:pt x="515919" y="158802"/>
                  </a:lnTo>
                  <a:lnTo>
                    <a:pt x="570044" y="160662"/>
                  </a:lnTo>
                  <a:lnTo>
                    <a:pt x="624458" y="162550"/>
                  </a:lnTo>
                  <a:lnTo>
                    <a:pt x="678779" y="164662"/>
                  </a:lnTo>
                  <a:lnTo>
                    <a:pt x="732622" y="167196"/>
                  </a:lnTo>
                  <a:lnTo>
                    <a:pt x="785603" y="170349"/>
                  </a:lnTo>
                  <a:lnTo>
                    <a:pt x="837338" y="174320"/>
                  </a:lnTo>
                  <a:lnTo>
                    <a:pt x="887444" y="179304"/>
                  </a:lnTo>
                  <a:lnTo>
                    <a:pt x="935535" y="185499"/>
                  </a:lnTo>
                  <a:lnTo>
                    <a:pt x="981229" y="193103"/>
                  </a:lnTo>
                  <a:lnTo>
                    <a:pt x="1024141" y="202313"/>
                  </a:lnTo>
                  <a:lnTo>
                    <a:pt x="1081610" y="219034"/>
                  </a:lnTo>
                  <a:lnTo>
                    <a:pt x="1132605" y="239426"/>
                  </a:lnTo>
                  <a:lnTo>
                    <a:pt x="1177496" y="263271"/>
                  </a:lnTo>
                  <a:lnTo>
                    <a:pt x="1216651" y="290347"/>
                  </a:lnTo>
                  <a:lnTo>
                    <a:pt x="1250438" y="320436"/>
                  </a:lnTo>
                  <a:lnTo>
                    <a:pt x="1279228" y="353318"/>
                  </a:lnTo>
                  <a:lnTo>
                    <a:pt x="1303389" y="388774"/>
                  </a:lnTo>
                  <a:lnTo>
                    <a:pt x="1323290" y="426582"/>
                  </a:lnTo>
                  <a:lnTo>
                    <a:pt x="1339300" y="466524"/>
                  </a:lnTo>
                  <a:lnTo>
                    <a:pt x="1351788" y="508380"/>
                  </a:lnTo>
                  <a:lnTo>
                    <a:pt x="1361123" y="551931"/>
                  </a:lnTo>
                  <a:lnTo>
                    <a:pt x="1367674" y="596955"/>
                  </a:lnTo>
                  <a:lnTo>
                    <a:pt x="1371810" y="643235"/>
                  </a:lnTo>
                  <a:lnTo>
                    <a:pt x="1373899" y="690549"/>
                  </a:lnTo>
                  <a:lnTo>
                    <a:pt x="1374311" y="738679"/>
                  </a:lnTo>
                </a:path>
              </a:pathLst>
            </a:custGeom>
            <a:ln w="252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0331" y="4593453"/>
              <a:ext cx="135381" cy="13724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94191" y="5009415"/>
            <a:ext cx="16446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spc="5" dirty="0">
                <a:latin typeface="Calibri"/>
                <a:cs typeface="Calibri"/>
              </a:rPr>
              <a:t>1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0787" y="5009415"/>
            <a:ext cx="24511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spc="5" dirty="0">
                <a:latin typeface="Calibri"/>
                <a:cs typeface="Calibri"/>
              </a:rPr>
              <a:t>m</a:t>
            </a:r>
            <a:endParaRPr sz="215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15372" y="4718062"/>
          <a:ext cx="3164835" cy="310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4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24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4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0118">
                <a:tc>
                  <a:txBody>
                    <a:bodyPr/>
                    <a:lstStyle/>
                    <a:p>
                      <a:pPr marL="89535">
                        <a:lnSpc>
                          <a:spcPts val="2335"/>
                        </a:lnSpc>
                      </a:pPr>
                      <a:r>
                        <a:rPr sz="2150" b="1" dirty="0">
                          <a:latin typeface="Calibri"/>
                          <a:cs typeface="Calibri"/>
                        </a:rPr>
                        <a:t>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335"/>
                        </a:lnSpc>
                      </a:pPr>
                      <a:r>
                        <a:rPr sz="2150" dirty="0">
                          <a:latin typeface="Calibri"/>
                          <a:cs typeface="Calibri"/>
                        </a:rPr>
                        <a:t>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2335"/>
                        </a:lnSpc>
                      </a:pPr>
                      <a:r>
                        <a:rPr sz="2150" dirty="0">
                          <a:latin typeface="Calibri"/>
                          <a:cs typeface="Calibri"/>
                        </a:rPr>
                        <a:t>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335"/>
                        </a:lnSpc>
                      </a:pPr>
                      <a:r>
                        <a:rPr sz="2150" dirty="0">
                          <a:latin typeface="Calibri"/>
                          <a:cs typeface="Calibri"/>
                        </a:rPr>
                        <a:t>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335"/>
                        </a:lnSpc>
                      </a:pPr>
                      <a:r>
                        <a:rPr sz="2150" b="1" dirty="0">
                          <a:latin typeface="Calibri"/>
                          <a:cs typeface="Calibri"/>
                        </a:rPr>
                        <a:t>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335"/>
                        </a:lnSpc>
                      </a:pPr>
                      <a:r>
                        <a:rPr sz="2150" dirty="0">
                          <a:latin typeface="Calibri"/>
                          <a:cs typeface="Calibri"/>
                        </a:rPr>
                        <a:t>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335"/>
                        </a:lnSpc>
                      </a:pPr>
                      <a:r>
                        <a:rPr sz="2150" dirty="0">
                          <a:latin typeface="Calibri"/>
                          <a:cs typeface="Calibri"/>
                        </a:rPr>
                        <a:t>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2335"/>
                        </a:lnSpc>
                      </a:pPr>
                      <a:r>
                        <a:rPr sz="2150" dirty="0">
                          <a:latin typeface="Calibri"/>
                          <a:cs typeface="Calibri"/>
                        </a:rPr>
                        <a:t>0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335"/>
                        </a:lnSpc>
                      </a:pPr>
                      <a:r>
                        <a:rPr sz="2150" b="1" dirty="0">
                          <a:latin typeface="Calibri"/>
                          <a:cs typeface="Calibri"/>
                        </a:rPr>
                        <a:t>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2335"/>
                        </a:lnSpc>
                      </a:pPr>
                      <a:r>
                        <a:rPr sz="2150" dirty="0">
                          <a:latin typeface="Calibri"/>
                          <a:cs typeface="Calibri"/>
                        </a:rPr>
                        <a:t>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528006" y="4730696"/>
            <a:ext cx="3168650" cy="310515"/>
            <a:chOff x="528006" y="4730696"/>
            <a:chExt cx="3168650" cy="31051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006" y="4730696"/>
              <a:ext cx="315422" cy="3101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200" y="4730696"/>
              <a:ext cx="315422" cy="3101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394" y="4730696"/>
              <a:ext cx="315422" cy="3101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9028" y="4730696"/>
              <a:ext cx="315422" cy="3101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4451" y="4730696"/>
              <a:ext cx="315422" cy="3101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4645" y="4730696"/>
              <a:ext cx="315422" cy="3101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4789" y="4730696"/>
              <a:ext cx="315422" cy="3101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5117" y="4730696"/>
              <a:ext cx="315422" cy="3101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5668" y="4730696"/>
              <a:ext cx="315422" cy="3101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1107" y="4730696"/>
              <a:ext cx="315422" cy="31011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8006" y="5583712"/>
            <a:ext cx="3201922" cy="29781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765920" y="5587153"/>
            <a:ext cx="732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Insert</a:t>
            </a:r>
            <a:r>
              <a:rPr sz="1600" b="1" spc="-10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y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59830" y="3841063"/>
            <a:ext cx="1356360" cy="889635"/>
            <a:chOff x="659830" y="3841063"/>
            <a:chExt cx="1356360" cy="889635"/>
          </a:xfrm>
        </p:grpSpPr>
        <p:sp>
          <p:nvSpPr>
            <p:cNvPr id="27" name="object 27"/>
            <p:cNvSpPr/>
            <p:nvPr/>
          </p:nvSpPr>
          <p:spPr>
            <a:xfrm>
              <a:off x="1937267" y="3853763"/>
              <a:ext cx="11430" cy="774700"/>
            </a:xfrm>
            <a:custGeom>
              <a:avLst/>
              <a:gdLst/>
              <a:ahLst/>
              <a:cxnLst/>
              <a:rect l="l" t="t" r="r" b="b"/>
              <a:pathLst>
                <a:path w="11430" h="774700">
                  <a:moveTo>
                    <a:pt x="0" y="0"/>
                  </a:moveTo>
                  <a:lnTo>
                    <a:pt x="11177" y="774497"/>
                  </a:lnTo>
                </a:path>
              </a:pathLst>
            </a:custGeom>
            <a:ln w="25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0198" y="4594412"/>
              <a:ext cx="135532" cy="13628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6947" y="3853763"/>
              <a:ext cx="1210945" cy="774700"/>
            </a:xfrm>
            <a:custGeom>
              <a:avLst/>
              <a:gdLst/>
              <a:ahLst/>
              <a:cxnLst/>
              <a:rect l="l" t="t" r="r" b="b"/>
              <a:pathLst>
                <a:path w="1210945" h="774700">
                  <a:moveTo>
                    <a:pt x="1210320" y="0"/>
                  </a:moveTo>
                  <a:lnTo>
                    <a:pt x="1188475" y="59859"/>
                  </a:lnTo>
                  <a:lnTo>
                    <a:pt x="1145259" y="109121"/>
                  </a:lnTo>
                  <a:lnTo>
                    <a:pt x="1083906" y="149107"/>
                  </a:lnTo>
                  <a:lnTo>
                    <a:pt x="1047438" y="166036"/>
                  </a:lnTo>
                  <a:lnTo>
                    <a:pt x="1007648" y="181143"/>
                  </a:lnTo>
                  <a:lnTo>
                    <a:pt x="964940" y="194593"/>
                  </a:lnTo>
                  <a:lnTo>
                    <a:pt x="919719" y="206551"/>
                  </a:lnTo>
                  <a:lnTo>
                    <a:pt x="872387" y="217183"/>
                  </a:lnTo>
                  <a:lnTo>
                    <a:pt x="823350" y="226655"/>
                  </a:lnTo>
                  <a:lnTo>
                    <a:pt x="773011" y="235132"/>
                  </a:lnTo>
                  <a:lnTo>
                    <a:pt x="721775" y="242780"/>
                  </a:lnTo>
                  <a:lnTo>
                    <a:pt x="670046" y="249763"/>
                  </a:lnTo>
                  <a:lnTo>
                    <a:pt x="618227" y="256248"/>
                  </a:lnTo>
                  <a:lnTo>
                    <a:pt x="566724" y="262400"/>
                  </a:lnTo>
                  <a:lnTo>
                    <a:pt x="515939" y="268384"/>
                  </a:lnTo>
                  <a:lnTo>
                    <a:pt x="466278" y="274366"/>
                  </a:lnTo>
                  <a:lnTo>
                    <a:pt x="418144" y="280511"/>
                  </a:lnTo>
                  <a:lnTo>
                    <a:pt x="371941" y="286985"/>
                  </a:lnTo>
                  <a:lnTo>
                    <a:pt x="328074" y="293953"/>
                  </a:lnTo>
                  <a:lnTo>
                    <a:pt x="286946" y="301581"/>
                  </a:lnTo>
                  <a:lnTo>
                    <a:pt x="248962" y="310034"/>
                  </a:lnTo>
                  <a:lnTo>
                    <a:pt x="193893" y="326084"/>
                  </a:lnTo>
                  <a:lnTo>
                    <a:pt x="147668" y="344953"/>
                  </a:lnTo>
                  <a:lnTo>
                    <a:pt x="109509" y="366768"/>
                  </a:lnTo>
                  <a:lnTo>
                    <a:pt x="78635" y="391653"/>
                  </a:lnTo>
                  <a:lnTo>
                    <a:pt x="35628" y="451137"/>
                  </a:lnTo>
                  <a:lnTo>
                    <a:pt x="12408" y="524410"/>
                  </a:lnTo>
                  <a:lnTo>
                    <a:pt x="6270" y="566531"/>
                  </a:lnTo>
                  <a:lnTo>
                    <a:pt x="2739" y="612477"/>
                  </a:lnTo>
                  <a:lnTo>
                    <a:pt x="1037" y="662372"/>
                  </a:lnTo>
                  <a:lnTo>
                    <a:pt x="384" y="716342"/>
                  </a:lnTo>
                  <a:lnTo>
                    <a:pt x="0" y="774513"/>
                  </a:lnTo>
                </a:path>
              </a:pathLst>
            </a:custGeom>
            <a:ln w="25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9830" y="4594059"/>
              <a:ext cx="135532" cy="13663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336264" y="4212027"/>
            <a:ext cx="30607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50" spc="-5" dirty="0">
                <a:latin typeface="Calibri"/>
                <a:cs typeface="Calibri"/>
              </a:rPr>
              <a:t>h</a:t>
            </a:r>
            <a:r>
              <a:rPr sz="2025" spc="-7" baseline="-12345" dirty="0">
                <a:latin typeface="Calibri"/>
                <a:cs typeface="Calibri"/>
              </a:rPr>
              <a:t>1</a:t>
            </a:r>
            <a:endParaRPr sz="2025" baseline="-12345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8691" y="4224651"/>
            <a:ext cx="30607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50" spc="-5" dirty="0">
                <a:latin typeface="Calibri"/>
                <a:cs typeface="Calibri"/>
              </a:rPr>
              <a:t>h</a:t>
            </a:r>
            <a:r>
              <a:rPr sz="2025" spc="-7" baseline="-12345" dirty="0">
                <a:latin typeface="Calibri"/>
                <a:cs typeface="Calibri"/>
              </a:rPr>
              <a:t>2</a:t>
            </a:r>
            <a:endParaRPr sz="2025" baseline="-12345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76973" y="4199404"/>
            <a:ext cx="30607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50" spc="-5" dirty="0">
                <a:latin typeface="Calibri"/>
                <a:cs typeface="Calibri"/>
              </a:rPr>
              <a:t>h</a:t>
            </a:r>
            <a:r>
              <a:rPr sz="2025" spc="-7" baseline="-12345" dirty="0">
                <a:latin typeface="Calibri"/>
                <a:cs typeface="Calibri"/>
              </a:rPr>
              <a:t>3</a:t>
            </a:r>
            <a:endParaRPr sz="2025" baseline="-12345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40933" y="3519144"/>
            <a:ext cx="384175" cy="383540"/>
            <a:chOff x="1740933" y="3519144"/>
            <a:chExt cx="384175" cy="38354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3567" y="3531778"/>
              <a:ext cx="358431" cy="35783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53567" y="3531778"/>
              <a:ext cx="358775" cy="358140"/>
            </a:xfrm>
            <a:custGeom>
              <a:avLst/>
              <a:gdLst/>
              <a:ahLst/>
              <a:cxnLst/>
              <a:rect l="l" t="t" r="r" b="b"/>
              <a:pathLst>
                <a:path w="358775" h="358139">
                  <a:moveTo>
                    <a:pt x="358431" y="178917"/>
                  </a:moveTo>
                  <a:lnTo>
                    <a:pt x="352029" y="131358"/>
                  </a:lnTo>
                  <a:lnTo>
                    <a:pt x="333963" y="88620"/>
                  </a:lnTo>
                  <a:lnTo>
                    <a:pt x="305941" y="52408"/>
                  </a:lnTo>
                  <a:lnTo>
                    <a:pt x="269670" y="24430"/>
                  </a:lnTo>
                  <a:lnTo>
                    <a:pt x="226859" y="6392"/>
                  </a:lnTo>
                  <a:lnTo>
                    <a:pt x="179215" y="0"/>
                  </a:lnTo>
                  <a:lnTo>
                    <a:pt x="131571" y="6392"/>
                  </a:lnTo>
                  <a:lnTo>
                    <a:pt x="88760" y="24430"/>
                  </a:lnTo>
                  <a:lnTo>
                    <a:pt x="52489" y="52408"/>
                  </a:lnTo>
                  <a:lnTo>
                    <a:pt x="24467" y="88620"/>
                  </a:lnTo>
                  <a:lnTo>
                    <a:pt x="6401" y="131358"/>
                  </a:lnTo>
                  <a:lnTo>
                    <a:pt x="0" y="178917"/>
                  </a:lnTo>
                  <a:lnTo>
                    <a:pt x="6401" y="226476"/>
                  </a:lnTo>
                  <a:lnTo>
                    <a:pt x="24467" y="269215"/>
                  </a:lnTo>
                  <a:lnTo>
                    <a:pt x="52489" y="305426"/>
                  </a:lnTo>
                  <a:lnTo>
                    <a:pt x="88760" y="333405"/>
                  </a:lnTo>
                  <a:lnTo>
                    <a:pt x="131571" y="351443"/>
                  </a:lnTo>
                  <a:lnTo>
                    <a:pt x="179215" y="357835"/>
                  </a:lnTo>
                  <a:lnTo>
                    <a:pt x="226859" y="351443"/>
                  </a:lnTo>
                  <a:lnTo>
                    <a:pt x="269670" y="333405"/>
                  </a:lnTo>
                  <a:lnTo>
                    <a:pt x="305941" y="305426"/>
                  </a:lnTo>
                  <a:lnTo>
                    <a:pt x="333963" y="269215"/>
                  </a:lnTo>
                  <a:lnTo>
                    <a:pt x="352029" y="226476"/>
                  </a:lnTo>
                  <a:lnTo>
                    <a:pt x="358431" y="178917"/>
                  </a:lnTo>
                  <a:close/>
                </a:path>
              </a:pathLst>
            </a:custGeom>
            <a:ln w="25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860333" y="3506792"/>
            <a:ext cx="15557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dirty="0">
                <a:latin typeface="Calibri"/>
                <a:cs typeface="Calibri"/>
              </a:rPr>
              <a:t>y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93503" y="5604473"/>
            <a:ext cx="3155446" cy="310378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996415" y="5609472"/>
            <a:ext cx="75565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spc="-75" dirty="0">
                <a:latin typeface="Segoe UI"/>
                <a:cs typeface="Segoe UI"/>
              </a:rPr>
              <a:t>Q</a:t>
            </a:r>
            <a:r>
              <a:rPr sz="1650" b="1" spc="-60" dirty="0">
                <a:latin typeface="Segoe UI"/>
                <a:cs typeface="Segoe UI"/>
              </a:rPr>
              <a:t>u</a:t>
            </a:r>
            <a:r>
              <a:rPr sz="1650" b="1" spc="-35" dirty="0">
                <a:latin typeface="Segoe UI"/>
                <a:cs typeface="Segoe UI"/>
              </a:rPr>
              <a:t>e</a:t>
            </a:r>
            <a:r>
              <a:rPr sz="1650" b="1" spc="-40" dirty="0">
                <a:latin typeface="Segoe UI"/>
                <a:cs typeface="Segoe UI"/>
              </a:rPr>
              <a:t>ry</a:t>
            </a:r>
            <a:r>
              <a:rPr sz="1650" b="1" spc="-45" dirty="0">
                <a:latin typeface="Segoe UI"/>
                <a:cs typeface="Segoe UI"/>
              </a:rPr>
              <a:t> x</a:t>
            </a:r>
            <a:endParaRPr sz="1650">
              <a:latin typeface="Segoe UI"/>
              <a:cs typeface="Segoe U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229391" y="3849774"/>
            <a:ext cx="1530350" cy="927100"/>
            <a:chOff x="6229391" y="3849774"/>
            <a:chExt cx="1530350" cy="927100"/>
          </a:xfrm>
        </p:grpSpPr>
        <p:sp>
          <p:nvSpPr>
            <p:cNvPr id="41" name="object 41"/>
            <p:cNvSpPr/>
            <p:nvPr/>
          </p:nvSpPr>
          <p:spPr>
            <a:xfrm>
              <a:off x="6277590" y="3943621"/>
              <a:ext cx="1469390" cy="820419"/>
            </a:xfrm>
            <a:custGeom>
              <a:avLst/>
              <a:gdLst/>
              <a:ahLst/>
              <a:cxnLst/>
              <a:rect l="l" t="t" r="r" b="b"/>
              <a:pathLst>
                <a:path w="1469390" h="820420">
                  <a:moveTo>
                    <a:pt x="0" y="0"/>
                  </a:moveTo>
                  <a:lnTo>
                    <a:pt x="55890" y="32750"/>
                  </a:lnTo>
                  <a:lnTo>
                    <a:pt x="129114" y="57718"/>
                  </a:lnTo>
                  <a:lnTo>
                    <a:pt x="171320" y="67672"/>
                  </a:lnTo>
                  <a:lnTo>
                    <a:pt x="216771" y="76146"/>
                  </a:lnTo>
                  <a:lnTo>
                    <a:pt x="265104" y="83297"/>
                  </a:lnTo>
                  <a:lnTo>
                    <a:pt x="315956" y="89280"/>
                  </a:lnTo>
                  <a:lnTo>
                    <a:pt x="368964" y="94249"/>
                  </a:lnTo>
                  <a:lnTo>
                    <a:pt x="423766" y="98361"/>
                  </a:lnTo>
                  <a:lnTo>
                    <a:pt x="479998" y="101771"/>
                  </a:lnTo>
                  <a:lnTo>
                    <a:pt x="537298" y="104635"/>
                  </a:lnTo>
                  <a:lnTo>
                    <a:pt x="595303" y="107107"/>
                  </a:lnTo>
                  <a:lnTo>
                    <a:pt x="653649" y="109344"/>
                  </a:lnTo>
                  <a:lnTo>
                    <a:pt x="711975" y="111501"/>
                  </a:lnTo>
                  <a:lnTo>
                    <a:pt x="769916" y="113734"/>
                  </a:lnTo>
                  <a:lnTo>
                    <a:pt x="827111" y="116197"/>
                  </a:lnTo>
                  <a:lnTo>
                    <a:pt x="883196" y="119046"/>
                  </a:lnTo>
                  <a:lnTo>
                    <a:pt x="937808" y="122438"/>
                  </a:lnTo>
                  <a:lnTo>
                    <a:pt x="990585" y="126526"/>
                  </a:lnTo>
                  <a:lnTo>
                    <a:pt x="1041163" y="131467"/>
                  </a:lnTo>
                  <a:lnTo>
                    <a:pt x="1089180" y="137417"/>
                  </a:lnTo>
                  <a:lnTo>
                    <a:pt x="1134273" y="144530"/>
                  </a:lnTo>
                  <a:lnTo>
                    <a:pt x="1176079" y="152962"/>
                  </a:lnTo>
                  <a:lnTo>
                    <a:pt x="1229657" y="167493"/>
                  </a:lnTo>
                  <a:lnTo>
                    <a:pt x="1276269" y="184888"/>
                  </a:lnTo>
                  <a:lnTo>
                    <a:pt x="1316392" y="204999"/>
                  </a:lnTo>
                  <a:lnTo>
                    <a:pt x="1350505" y="227678"/>
                  </a:lnTo>
                  <a:lnTo>
                    <a:pt x="1402611" y="280157"/>
                  </a:lnTo>
                  <a:lnTo>
                    <a:pt x="1436409" y="341148"/>
                  </a:lnTo>
                  <a:lnTo>
                    <a:pt x="1455723" y="409474"/>
                  </a:lnTo>
                  <a:lnTo>
                    <a:pt x="1464375" y="483960"/>
                  </a:lnTo>
                  <a:lnTo>
                    <a:pt x="1465897" y="523146"/>
                  </a:lnTo>
                  <a:lnTo>
                    <a:pt x="1466188" y="563430"/>
                  </a:lnTo>
                  <a:lnTo>
                    <a:pt x="1465725" y="604666"/>
                  </a:lnTo>
                  <a:lnTo>
                    <a:pt x="1464986" y="646707"/>
                  </a:lnTo>
                  <a:lnTo>
                    <a:pt x="1464449" y="689406"/>
                  </a:lnTo>
                  <a:lnTo>
                    <a:pt x="1464592" y="732616"/>
                  </a:lnTo>
                  <a:lnTo>
                    <a:pt x="1465892" y="776189"/>
                  </a:lnTo>
                  <a:lnTo>
                    <a:pt x="1468827" y="819979"/>
                  </a:lnTo>
                </a:path>
              </a:pathLst>
            </a:custGeom>
            <a:ln w="25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9391" y="3849774"/>
              <a:ext cx="122382" cy="15752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905669" y="5055598"/>
            <a:ext cx="16256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65" dirty="0">
                <a:latin typeface="Calibri"/>
                <a:cs typeface="Calibri"/>
              </a:rPr>
              <a:t>1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00655" y="5055598"/>
            <a:ext cx="24130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100" dirty="0">
                <a:latin typeface="Calibri"/>
                <a:cs typeface="Calibri"/>
              </a:rPr>
              <a:t>m</a:t>
            </a:r>
            <a:endParaRPr sz="2250">
              <a:latin typeface="Calibri"/>
              <a:cs typeface="Calibri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4827787" y="4750787"/>
          <a:ext cx="3121654" cy="32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0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0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3203">
                <a:tc>
                  <a:txBody>
                    <a:bodyPr/>
                    <a:lstStyle/>
                    <a:p>
                      <a:pPr marL="88265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1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1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0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0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1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0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1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0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1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2440"/>
                        </a:lnSpc>
                      </a:pPr>
                      <a:r>
                        <a:rPr sz="2250" dirty="0">
                          <a:latin typeface="Calibri"/>
                          <a:cs typeface="Calibri"/>
                        </a:rPr>
                        <a:t>1</a:t>
                      </a:r>
                      <a:endParaRPr sz="2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6" name="object 46"/>
          <p:cNvGrpSpPr/>
          <p:nvPr/>
        </p:nvGrpSpPr>
        <p:grpSpPr>
          <a:xfrm>
            <a:off x="4840601" y="4763601"/>
            <a:ext cx="3122930" cy="323215"/>
            <a:chOff x="4840601" y="4763601"/>
            <a:chExt cx="3122930" cy="323215"/>
          </a:xfrm>
        </p:grpSpPr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40601" y="4763601"/>
              <a:ext cx="310842" cy="3232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56139" y="4763601"/>
              <a:ext cx="310842" cy="3232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71700" y="4763601"/>
              <a:ext cx="310842" cy="3232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7824" y="4763601"/>
              <a:ext cx="310842" cy="3232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8649" y="4763601"/>
              <a:ext cx="310842" cy="32320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4126" y="4763601"/>
              <a:ext cx="310842" cy="3232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19803" y="4763601"/>
              <a:ext cx="310842" cy="32320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5314" y="4763601"/>
              <a:ext cx="310842" cy="3232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41354" y="4763601"/>
              <a:ext cx="310842" cy="3232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52213" y="4763601"/>
              <a:ext cx="310842" cy="323203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5324406" y="3849774"/>
            <a:ext cx="1561465" cy="927100"/>
            <a:chOff x="5324406" y="3849774"/>
            <a:chExt cx="1561465" cy="927100"/>
          </a:xfrm>
        </p:grpSpPr>
        <p:sp>
          <p:nvSpPr>
            <p:cNvPr id="58" name="object 58"/>
            <p:cNvSpPr/>
            <p:nvPr/>
          </p:nvSpPr>
          <p:spPr>
            <a:xfrm>
              <a:off x="6257187" y="3952392"/>
              <a:ext cx="615315" cy="811530"/>
            </a:xfrm>
            <a:custGeom>
              <a:avLst/>
              <a:gdLst/>
              <a:ahLst/>
              <a:cxnLst/>
              <a:rect l="l" t="t" r="r" b="b"/>
              <a:pathLst>
                <a:path w="615315" h="811529">
                  <a:moveTo>
                    <a:pt x="0" y="0"/>
                  </a:moveTo>
                  <a:lnTo>
                    <a:pt x="27900" y="32886"/>
                  </a:lnTo>
                  <a:lnTo>
                    <a:pt x="63242" y="57433"/>
                  </a:lnTo>
                  <a:lnTo>
                    <a:pt x="104555" y="75196"/>
                  </a:lnTo>
                  <a:lnTo>
                    <a:pt x="150370" y="87730"/>
                  </a:lnTo>
                  <a:lnTo>
                    <a:pt x="199219" y="96588"/>
                  </a:lnTo>
                  <a:lnTo>
                    <a:pt x="249630" y="103325"/>
                  </a:lnTo>
                  <a:lnTo>
                    <a:pt x="300136" y="109496"/>
                  </a:lnTo>
                  <a:lnTo>
                    <a:pt x="349268" y="116655"/>
                  </a:lnTo>
                  <a:lnTo>
                    <a:pt x="395554" y="126357"/>
                  </a:lnTo>
                  <a:lnTo>
                    <a:pt x="437528" y="140157"/>
                  </a:lnTo>
                  <a:lnTo>
                    <a:pt x="497781" y="177202"/>
                  </a:lnTo>
                  <a:lnTo>
                    <a:pt x="542621" y="231102"/>
                  </a:lnTo>
                  <a:lnTo>
                    <a:pt x="574320" y="301461"/>
                  </a:lnTo>
                  <a:lnTo>
                    <a:pt x="585952" y="342690"/>
                  </a:lnTo>
                  <a:lnTo>
                    <a:pt x="595152" y="387887"/>
                  </a:lnTo>
                  <a:lnTo>
                    <a:pt x="602203" y="437001"/>
                  </a:lnTo>
                  <a:lnTo>
                    <a:pt x="607390" y="489984"/>
                  </a:lnTo>
                  <a:lnTo>
                    <a:pt x="610997" y="546787"/>
                  </a:lnTo>
                  <a:lnTo>
                    <a:pt x="613307" y="607360"/>
                  </a:lnTo>
                  <a:lnTo>
                    <a:pt x="614606" y="671654"/>
                  </a:lnTo>
                  <a:lnTo>
                    <a:pt x="615177" y="739620"/>
                  </a:lnTo>
                  <a:lnTo>
                    <a:pt x="615304" y="811209"/>
                  </a:lnTo>
                </a:path>
              </a:pathLst>
            </a:custGeom>
            <a:ln w="25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1911" y="3849774"/>
              <a:ext cx="128430" cy="15489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337423" y="3948533"/>
              <a:ext cx="854075" cy="815340"/>
            </a:xfrm>
            <a:custGeom>
              <a:avLst/>
              <a:gdLst/>
              <a:ahLst/>
              <a:cxnLst/>
              <a:rect l="l" t="t" r="r" b="b"/>
              <a:pathLst>
                <a:path w="854075" h="815339">
                  <a:moveTo>
                    <a:pt x="853704" y="0"/>
                  </a:moveTo>
                  <a:lnTo>
                    <a:pt x="827613" y="32691"/>
                  </a:lnTo>
                  <a:lnTo>
                    <a:pt x="796301" y="62070"/>
                  </a:lnTo>
                  <a:lnTo>
                    <a:pt x="760414" y="88399"/>
                  </a:lnTo>
                  <a:lnTo>
                    <a:pt x="720599" y="111942"/>
                  </a:lnTo>
                  <a:lnTo>
                    <a:pt x="677503" y="132963"/>
                  </a:lnTo>
                  <a:lnTo>
                    <a:pt x="631772" y="151725"/>
                  </a:lnTo>
                  <a:lnTo>
                    <a:pt x="584052" y="168492"/>
                  </a:lnTo>
                  <a:lnTo>
                    <a:pt x="534991" y="183528"/>
                  </a:lnTo>
                  <a:lnTo>
                    <a:pt x="485234" y="197096"/>
                  </a:lnTo>
                  <a:lnTo>
                    <a:pt x="435429" y="209460"/>
                  </a:lnTo>
                  <a:lnTo>
                    <a:pt x="386223" y="220884"/>
                  </a:lnTo>
                  <a:lnTo>
                    <a:pt x="338261" y="231630"/>
                  </a:lnTo>
                  <a:lnTo>
                    <a:pt x="292190" y="241964"/>
                  </a:lnTo>
                  <a:lnTo>
                    <a:pt x="248657" y="252148"/>
                  </a:lnTo>
                  <a:lnTo>
                    <a:pt x="208309" y="262446"/>
                  </a:lnTo>
                  <a:lnTo>
                    <a:pt x="129568" y="288479"/>
                  </a:lnTo>
                  <a:lnTo>
                    <a:pt x="94726" y="305483"/>
                  </a:lnTo>
                  <a:lnTo>
                    <a:pt x="44461" y="346374"/>
                  </a:lnTo>
                  <a:lnTo>
                    <a:pt x="15549" y="399688"/>
                  </a:lnTo>
                  <a:lnTo>
                    <a:pt x="2545" y="469321"/>
                  </a:lnTo>
                  <a:lnTo>
                    <a:pt x="305" y="511473"/>
                  </a:lnTo>
                  <a:lnTo>
                    <a:pt x="0" y="559165"/>
                  </a:lnTo>
                  <a:lnTo>
                    <a:pt x="947" y="612884"/>
                  </a:lnTo>
                  <a:lnTo>
                    <a:pt x="2467" y="673116"/>
                  </a:lnTo>
                  <a:lnTo>
                    <a:pt x="3878" y="740349"/>
                  </a:lnTo>
                  <a:lnTo>
                    <a:pt x="4500" y="815068"/>
                  </a:lnTo>
                </a:path>
              </a:pathLst>
            </a:custGeom>
            <a:ln w="25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17010" y="3849774"/>
              <a:ext cx="123645" cy="157172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6901846" y="4213164"/>
            <a:ext cx="30289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50" spc="-60" dirty="0">
                <a:latin typeface="Calibri"/>
                <a:cs typeface="Calibri"/>
              </a:rPr>
              <a:t>h</a:t>
            </a:r>
            <a:r>
              <a:rPr sz="2100" spc="-89" baseline="-11904" dirty="0">
                <a:latin typeface="Calibri"/>
                <a:cs typeface="Calibri"/>
              </a:rPr>
              <a:t>1</a:t>
            </a:r>
            <a:endParaRPr sz="2100" baseline="-11904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17750" y="4213164"/>
            <a:ext cx="30289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50" spc="-60" dirty="0">
                <a:latin typeface="Calibri"/>
                <a:cs typeface="Calibri"/>
              </a:rPr>
              <a:t>h</a:t>
            </a:r>
            <a:r>
              <a:rPr sz="2100" spc="-89" baseline="-11904" dirty="0">
                <a:latin typeface="Calibri"/>
                <a:cs typeface="Calibri"/>
              </a:rPr>
              <a:t>2</a:t>
            </a:r>
            <a:endParaRPr sz="2100" baseline="-11904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75773" y="4211849"/>
            <a:ext cx="30226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50" spc="-60" dirty="0">
                <a:latin typeface="Calibri"/>
                <a:cs typeface="Calibri"/>
              </a:rPr>
              <a:t>h</a:t>
            </a:r>
            <a:r>
              <a:rPr sz="2100" spc="-89" baseline="-11904" dirty="0">
                <a:latin typeface="Calibri"/>
                <a:cs typeface="Calibri"/>
              </a:rPr>
              <a:t>3</a:t>
            </a:r>
            <a:endParaRPr sz="2100" baseline="-11904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796008" y="3160880"/>
            <a:ext cx="868044" cy="709930"/>
            <a:chOff x="5796008" y="3160880"/>
            <a:chExt cx="868044" cy="709930"/>
          </a:xfrm>
        </p:grpSpPr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09026" y="3173898"/>
              <a:ext cx="841827" cy="68359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809026" y="3173898"/>
              <a:ext cx="842010" cy="683895"/>
            </a:xfrm>
            <a:custGeom>
              <a:avLst/>
              <a:gdLst/>
              <a:ahLst/>
              <a:cxnLst/>
              <a:rect l="l" t="t" r="r" b="b"/>
              <a:pathLst>
                <a:path w="842009" h="683895">
                  <a:moveTo>
                    <a:pt x="0" y="341709"/>
                  </a:moveTo>
                  <a:lnTo>
                    <a:pt x="420913" y="0"/>
                  </a:lnTo>
                  <a:lnTo>
                    <a:pt x="841827" y="341709"/>
                  </a:lnTo>
                  <a:lnTo>
                    <a:pt x="420913" y="683594"/>
                  </a:lnTo>
                  <a:lnTo>
                    <a:pt x="0" y="341709"/>
                  </a:lnTo>
                  <a:close/>
                </a:path>
              </a:pathLst>
            </a:custGeom>
            <a:ln w="25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025906" y="3304161"/>
            <a:ext cx="41846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i="1" spc="-85" dirty="0">
                <a:latin typeface="Calibri"/>
                <a:cs typeface="Calibri"/>
              </a:rPr>
              <a:t>=</a:t>
            </a:r>
            <a:r>
              <a:rPr sz="2250" i="1" spc="-80" dirty="0">
                <a:latin typeface="Calibri"/>
                <a:cs typeface="Calibri"/>
              </a:rPr>
              <a:t>1</a:t>
            </a:r>
            <a:r>
              <a:rPr sz="2250" i="1" spc="-60" dirty="0">
                <a:latin typeface="Calibri"/>
                <a:cs typeface="Calibri"/>
              </a:rPr>
              <a:t>?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462280" y="3445090"/>
            <a:ext cx="1503045" cy="141605"/>
            <a:chOff x="5462280" y="3445090"/>
            <a:chExt cx="1503045" cy="141605"/>
          </a:xfrm>
        </p:grpSpPr>
        <p:sp>
          <p:nvSpPr>
            <p:cNvPr id="70" name="object 70"/>
            <p:cNvSpPr/>
            <p:nvPr/>
          </p:nvSpPr>
          <p:spPr>
            <a:xfrm>
              <a:off x="6650853" y="3515607"/>
              <a:ext cx="212725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666" y="0"/>
                  </a:lnTo>
                </a:path>
              </a:pathLst>
            </a:custGeom>
            <a:ln w="26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831121" y="3445090"/>
              <a:ext cx="133985" cy="141605"/>
            </a:xfrm>
            <a:custGeom>
              <a:avLst/>
              <a:gdLst/>
              <a:ahLst/>
              <a:cxnLst/>
              <a:rect l="l" t="t" r="r" b="b"/>
              <a:pathLst>
                <a:path w="133984" h="141604">
                  <a:moveTo>
                    <a:pt x="0" y="0"/>
                  </a:moveTo>
                  <a:lnTo>
                    <a:pt x="11775" y="34518"/>
                  </a:lnTo>
                  <a:lnTo>
                    <a:pt x="15700" y="70517"/>
                  </a:lnTo>
                  <a:lnTo>
                    <a:pt x="11775" y="106515"/>
                  </a:lnTo>
                  <a:lnTo>
                    <a:pt x="0" y="141034"/>
                  </a:lnTo>
                  <a:lnTo>
                    <a:pt x="133581" y="70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63379" y="3515607"/>
              <a:ext cx="245745" cy="0"/>
            </a:xfrm>
            <a:custGeom>
              <a:avLst/>
              <a:gdLst/>
              <a:ahLst/>
              <a:cxnLst/>
              <a:rect l="l" t="t" r="r" b="b"/>
              <a:pathLst>
                <a:path w="245745">
                  <a:moveTo>
                    <a:pt x="245646" y="0"/>
                  </a:moveTo>
                  <a:lnTo>
                    <a:pt x="0" y="0"/>
                  </a:lnTo>
                </a:path>
              </a:pathLst>
            </a:custGeom>
            <a:ln w="26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62280" y="3445090"/>
              <a:ext cx="133985" cy="141605"/>
            </a:xfrm>
            <a:custGeom>
              <a:avLst/>
              <a:gdLst/>
              <a:ahLst/>
              <a:cxnLst/>
              <a:rect l="l" t="t" r="r" b="b"/>
              <a:pathLst>
                <a:path w="133985" h="141604">
                  <a:moveTo>
                    <a:pt x="133581" y="0"/>
                  </a:moveTo>
                  <a:lnTo>
                    <a:pt x="0" y="70517"/>
                  </a:lnTo>
                  <a:lnTo>
                    <a:pt x="133581" y="141034"/>
                  </a:lnTo>
                  <a:lnTo>
                    <a:pt x="121749" y="106515"/>
                  </a:lnTo>
                  <a:lnTo>
                    <a:pt x="117805" y="70517"/>
                  </a:lnTo>
                  <a:lnTo>
                    <a:pt x="121749" y="34518"/>
                  </a:lnTo>
                  <a:lnTo>
                    <a:pt x="1335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608465" y="3158479"/>
            <a:ext cx="16764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65" dirty="0">
                <a:latin typeface="Calibri"/>
                <a:cs typeface="Calibri"/>
              </a:rPr>
              <a:t>n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80852" y="3136990"/>
            <a:ext cx="147955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60" dirty="0">
                <a:latin typeface="Calibri"/>
                <a:cs typeface="Calibri"/>
              </a:rPr>
              <a:t>y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978419" y="3283988"/>
            <a:ext cx="1106170" cy="367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95" dirty="0">
                <a:solidFill>
                  <a:srgbClr val="50622A"/>
                </a:solidFill>
                <a:latin typeface="Calibri"/>
                <a:cs typeface="Calibri"/>
              </a:rPr>
              <a:t>c</a:t>
            </a:r>
            <a:r>
              <a:rPr sz="2250" spc="-90" dirty="0">
                <a:solidFill>
                  <a:srgbClr val="50622A"/>
                </a:solidFill>
                <a:latin typeface="Calibri"/>
                <a:cs typeface="Calibri"/>
              </a:rPr>
              <a:t>on</a:t>
            </a:r>
            <a:r>
              <a:rPr sz="2250" spc="-55" dirty="0">
                <a:solidFill>
                  <a:srgbClr val="50622A"/>
                </a:solidFill>
                <a:latin typeface="Calibri"/>
                <a:cs typeface="Calibri"/>
              </a:rPr>
              <a:t>ta</a:t>
            </a:r>
            <a:r>
              <a:rPr sz="2250" spc="-70" dirty="0">
                <a:solidFill>
                  <a:srgbClr val="50622A"/>
                </a:solidFill>
                <a:latin typeface="Calibri"/>
                <a:cs typeface="Calibri"/>
              </a:rPr>
              <a:t>in</a:t>
            </a:r>
            <a:r>
              <a:rPr sz="2250" spc="-100" dirty="0">
                <a:solidFill>
                  <a:srgbClr val="50622A"/>
                </a:solidFill>
                <a:latin typeface="Calibri"/>
                <a:cs typeface="Calibri"/>
              </a:rPr>
              <a:t>e</a:t>
            </a:r>
            <a:r>
              <a:rPr sz="2250" spc="-70" dirty="0">
                <a:solidFill>
                  <a:srgbClr val="50622A"/>
                </a:solidFill>
                <a:latin typeface="Calibri"/>
                <a:cs typeface="Calibri"/>
              </a:rPr>
              <a:t>d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70643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Bitvectors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Redis:</a:t>
            </a:r>
            <a:r>
              <a:rPr sz="2700" dirty="0">
                <a:latin typeface="Calibri Light"/>
                <a:cs typeface="Calibri Light"/>
              </a:rPr>
              <a:t> String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+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40" dirty="0">
                <a:latin typeface="Calibri Light"/>
                <a:cs typeface="Calibri Light"/>
              </a:rPr>
              <a:t>SETBIT,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45" dirty="0">
                <a:latin typeface="Calibri Light"/>
                <a:cs typeface="Calibri Light"/>
              </a:rPr>
              <a:t>GETBIT,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BITOP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21132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Bloomfilters</a:t>
            </a:r>
            <a:r>
              <a:rPr sz="4100" spc="-120" dirty="0"/>
              <a:t> </a:t>
            </a:r>
            <a:r>
              <a:rPr sz="4100" dirty="0"/>
              <a:t>in</a:t>
            </a:r>
            <a:r>
              <a:rPr sz="4100" spc="-125" dirty="0"/>
              <a:t> </a:t>
            </a:r>
            <a:r>
              <a:rPr sz="4100" spc="-40" dirty="0"/>
              <a:t>Redis</a:t>
            </a:r>
            <a:endParaRPr sz="4100"/>
          </a:p>
        </p:txBody>
      </p:sp>
      <p:sp>
        <p:nvSpPr>
          <p:cNvPr id="4" name="object 4"/>
          <p:cNvSpPr/>
          <p:nvPr/>
        </p:nvSpPr>
        <p:spPr>
          <a:xfrm>
            <a:off x="765048" y="2205227"/>
            <a:ext cx="7397750" cy="1728470"/>
          </a:xfrm>
          <a:custGeom>
            <a:avLst/>
            <a:gdLst/>
            <a:ahLst/>
            <a:cxnLst/>
            <a:rect l="l" t="t" r="r" b="b"/>
            <a:pathLst>
              <a:path w="7397750" h="1728470">
                <a:moveTo>
                  <a:pt x="7397496" y="0"/>
                </a:moveTo>
                <a:lnTo>
                  <a:pt x="0" y="0"/>
                </a:lnTo>
                <a:lnTo>
                  <a:pt x="0" y="1728216"/>
                </a:lnTo>
                <a:lnTo>
                  <a:pt x="7397496" y="1728216"/>
                </a:lnTo>
                <a:lnTo>
                  <a:pt x="73974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4125" y="3406266"/>
            <a:ext cx="137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048" y="4076700"/>
            <a:ext cx="7397750" cy="1728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430" rIns="0" bIns="0" rtlCol="0">
            <a:spAutoFit/>
          </a:bodyPr>
          <a:lstStyle/>
          <a:p>
            <a:pPr marR="2983230" algn="ctr">
              <a:lnSpc>
                <a:spcPct val="100000"/>
              </a:lnSpc>
              <a:spcBef>
                <a:spcPts val="90"/>
              </a:spcBef>
            </a:pPr>
            <a:r>
              <a:rPr sz="1600" b="1" spc="-10" dirty="0">
                <a:latin typeface="Consolas"/>
                <a:cs typeface="Consolas"/>
              </a:rPr>
              <a:t>public</a:t>
            </a:r>
            <a:r>
              <a:rPr sz="1600" b="1" spc="-5" dirty="0"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445487"/>
                </a:solidFill>
                <a:latin typeface="Consolas"/>
                <a:cs typeface="Consolas"/>
              </a:rPr>
              <a:t>void </a:t>
            </a:r>
            <a:r>
              <a:rPr sz="1600" b="1" spc="-10" dirty="0">
                <a:solidFill>
                  <a:srgbClr val="990000"/>
                </a:solidFill>
                <a:latin typeface="Consolas"/>
                <a:cs typeface="Consolas"/>
              </a:rPr>
              <a:t>contains</a:t>
            </a:r>
            <a:r>
              <a:rPr sz="1600" b="1" spc="-10" dirty="0">
                <a:latin typeface="Consolas"/>
                <a:cs typeface="Consolas"/>
              </a:rPr>
              <a:t>(</a:t>
            </a:r>
            <a:r>
              <a:rPr sz="1600" b="1" spc="-10" dirty="0">
                <a:solidFill>
                  <a:srgbClr val="445487"/>
                </a:solidFill>
                <a:latin typeface="Consolas"/>
                <a:cs typeface="Consolas"/>
              </a:rPr>
              <a:t>byte</a:t>
            </a:r>
            <a:r>
              <a:rPr sz="1600" b="1" spc="-10" dirty="0">
                <a:latin typeface="Consolas"/>
                <a:cs typeface="Consolas"/>
              </a:rPr>
              <a:t>[]</a:t>
            </a:r>
            <a:r>
              <a:rPr sz="1600" b="1" spc="-20" dirty="0"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onsolas"/>
                <a:cs typeface="Consolas"/>
              </a:rPr>
              <a:t>value</a:t>
            </a:r>
            <a:r>
              <a:rPr sz="1600" b="1" spc="-5" dirty="0">
                <a:latin typeface="Consolas"/>
                <a:cs typeface="Consolas"/>
              </a:rPr>
              <a:t>)</a:t>
            </a:r>
            <a:r>
              <a:rPr sz="1600" b="1" spc="-10" dirty="0"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R="2983230" algn="ctr">
              <a:lnSpc>
                <a:spcPct val="100000"/>
              </a:lnSpc>
              <a:spcBef>
                <a:spcPts val="204"/>
              </a:spcBef>
            </a:pPr>
            <a:r>
              <a:rPr sz="1600" b="1" spc="-10" dirty="0">
                <a:latin typeface="Consolas"/>
                <a:cs typeface="Consolas"/>
              </a:rPr>
              <a:t>for</a:t>
            </a:r>
            <a:r>
              <a:rPr sz="1600" b="1" spc="-5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(</a:t>
            </a:r>
            <a:r>
              <a:rPr sz="1600" b="1" spc="-10" dirty="0">
                <a:solidFill>
                  <a:srgbClr val="445487"/>
                </a:solidFill>
                <a:latin typeface="Consolas"/>
                <a:cs typeface="Consolas"/>
              </a:rPr>
              <a:t>int 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position</a:t>
            </a:r>
            <a:r>
              <a:rPr sz="1600" spc="-5" dirty="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latin typeface="Consolas"/>
                <a:cs typeface="Consolas"/>
              </a:rPr>
              <a:t>:</a:t>
            </a:r>
            <a:r>
              <a:rPr sz="1600" b="1" spc="-10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hash</a:t>
            </a:r>
            <a:r>
              <a:rPr sz="1600" b="1" spc="-10" dirty="0"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value</a:t>
            </a:r>
            <a:r>
              <a:rPr sz="1600" b="1" spc="-10" dirty="0">
                <a:latin typeface="Consolas"/>
                <a:cs typeface="Consolas"/>
              </a:rPr>
              <a:t>))</a:t>
            </a:r>
            <a:endParaRPr sz="1600">
              <a:latin typeface="Consolas"/>
              <a:cs typeface="Consolas"/>
            </a:endParaRPr>
          </a:p>
          <a:p>
            <a:pPr marR="2094230" algn="ctr">
              <a:lnSpc>
                <a:spcPct val="100000"/>
              </a:lnSpc>
              <a:spcBef>
                <a:spcPts val="204"/>
              </a:spcBef>
            </a:pPr>
            <a:r>
              <a:rPr sz="1600" b="1" spc="-5" dirty="0">
                <a:latin typeface="Consolas"/>
                <a:cs typeface="Consolas"/>
              </a:rPr>
              <a:t>if</a:t>
            </a:r>
            <a:r>
              <a:rPr sz="1600" b="1" spc="-10" dirty="0">
                <a:latin typeface="Consolas"/>
                <a:cs typeface="Consolas"/>
              </a:rPr>
              <a:t> (!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jedis.</a:t>
            </a:r>
            <a:r>
              <a:rPr sz="1600" spc="-10" dirty="0">
                <a:solidFill>
                  <a:srgbClr val="008080"/>
                </a:solidFill>
                <a:latin typeface="Consolas"/>
                <a:cs typeface="Consolas"/>
              </a:rPr>
              <a:t>getbit</a:t>
            </a:r>
            <a:r>
              <a:rPr sz="1600" b="1" spc="-10" dirty="0">
                <a:latin typeface="Consolas"/>
                <a:cs typeface="Consolas"/>
              </a:rPr>
              <a:t>(</a:t>
            </a:r>
            <a:r>
              <a:rPr sz="1600" spc="-10" dirty="0">
                <a:latin typeface="Consolas"/>
                <a:cs typeface="Consolas"/>
              </a:rPr>
              <a:t>name,</a:t>
            </a:r>
            <a:r>
              <a:rPr sz="1600" spc="-15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position</a:t>
            </a:r>
            <a:r>
              <a:rPr sz="1600" b="1" spc="-10" dirty="0">
                <a:latin typeface="Consolas"/>
                <a:cs typeface="Consolas"/>
              </a:rPr>
              <a:t>))</a:t>
            </a:r>
            <a:endParaRPr sz="1600">
              <a:latin typeface="Consolas"/>
              <a:cs typeface="Consolas"/>
            </a:endParaRPr>
          </a:p>
          <a:p>
            <a:pPr marR="3761104" algn="ctr">
              <a:lnSpc>
                <a:spcPct val="100000"/>
              </a:lnSpc>
              <a:spcBef>
                <a:spcPts val="215"/>
              </a:spcBef>
            </a:pPr>
            <a:r>
              <a:rPr sz="1600" b="1" spc="-5" dirty="0">
                <a:latin typeface="Consolas"/>
                <a:cs typeface="Consolas"/>
              </a:rPr>
              <a:t>return</a:t>
            </a:r>
            <a:r>
              <a:rPr sz="1600" b="1" spc="-70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false;</a:t>
            </a:r>
            <a:endParaRPr sz="1600">
              <a:latin typeface="Consolas"/>
              <a:cs typeface="Consolas"/>
            </a:endParaRPr>
          </a:p>
          <a:p>
            <a:pPr marR="5205730" algn="ctr">
              <a:lnSpc>
                <a:spcPct val="100000"/>
              </a:lnSpc>
              <a:spcBef>
                <a:spcPts val="204"/>
              </a:spcBef>
            </a:pPr>
            <a:r>
              <a:rPr sz="1600" b="1" spc="-10" dirty="0">
                <a:latin typeface="Consolas"/>
                <a:cs typeface="Consolas"/>
              </a:rPr>
              <a:t>return</a:t>
            </a:r>
            <a:r>
              <a:rPr sz="1600" b="1" spc="-45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true;</a:t>
            </a:r>
            <a:endParaRPr sz="1600">
              <a:latin typeface="Consolas"/>
              <a:cs typeface="Consolas"/>
            </a:endParaRPr>
          </a:p>
          <a:p>
            <a:pPr marR="6874509" algn="ctr">
              <a:lnSpc>
                <a:spcPct val="100000"/>
              </a:lnSpc>
              <a:spcBef>
                <a:spcPts val="204"/>
              </a:spcBef>
            </a:pPr>
            <a:r>
              <a:rPr sz="1600" b="1" spc="-5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27828" y="2214117"/>
            <a:ext cx="2487295" cy="738505"/>
            <a:chOff x="5227828" y="2214117"/>
            <a:chExt cx="2487295" cy="738505"/>
          </a:xfrm>
        </p:grpSpPr>
        <p:sp>
          <p:nvSpPr>
            <p:cNvPr id="8" name="object 8"/>
            <p:cNvSpPr/>
            <p:nvPr/>
          </p:nvSpPr>
          <p:spPr>
            <a:xfrm>
              <a:off x="5237988" y="2224277"/>
              <a:ext cx="2466975" cy="718185"/>
            </a:xfrm>
            <a:custGeom>
              <a:avLst/>
              <a:gdLst/>
              <a:ahLst/>
              <a:cxnLst/>
              <a:rect l="l" t="t" r="r" b="b"/>
              <a:pathLst>
                <a:path w="2466975" h="718185">
                  <a:moveTo>
                    <a:pt x="1059307" y="385572"/>
                  </a:moveTo>
                  <a:lnTo>
                    <a:pt x="456184" y="385572"/>
                  </a:lnTo>
                  <a:lnTo>
                    <a:pt x="0" y="717931"/>
                  </a:lnTo>
                  <a:lnTo>
                    <a:pt x="1059307" y="385572"/>
                  </a:lnTo>
                  <a:close/>
                </a:path>
                <a:path w="2466975" h="718185">
                  <a:moveTo>
                    <a:pt x="2402332" y="0"/>
                  </a:moveTo>
                  <a:lnTo>
                    <a:pt x="118363" y="0"/>
                  </a:lnTo>
                  <a:lnTo>
                    <a:pt x="93374" y="5058"/>
                  </a:lnTo>
                  <a:lnTo>
                    <a:pt x="72945" y="18843"/>
                  </a:lnTo>
                  <a:lnTo>
                    <a:pt x="59160" y="39272"/>
                  </a:lnTo>
                  <a:lnTo>
                    <a:pt x="54101" y="64262"/>
                  </a:lnTo>
                  <a:lnTo>
                    <a:pt x="54101" y="321310"/>
                  </a:lnTo>
                  <a:lnTo>
                    <a:pt x="59160" y="346299"/>
                  </a:lnTo>
                  <a:lnTo>
                    <a:pt x="72945" y="366728"/>
                  </a:lnTo>
                  <a:lnTo>
                    <a:pt x="93374" y="380513"/>
                  </a:lnTo>
                  <a:lnTo>
                    <a:pt x="118363" y="385572"/>
                  </a:lnTo>
                  <a:lnTo>
                    <a:pt x="2402332" y="385572"/>
                  </a:lnTo>
                  <a:lnTo>
                    <a:pt x="2427321" y="380513"/>
                  </a:lnTo>
                  <a:lnTo>
                    <a:pt x="2447750" y="366728"/>
                  </a:lnTo>
                  <a:lnTo>
                    <a:pt x="2461535" y="346299"/>
                  </a:lnTo>
                  <a:lnTo>
                    <a:pt x="2466593" y="321310"/>
                  </a:lnTo>
                  <a:lnTo>
                    <a:pt x="2466593" y="64262"/>
                  </a:lnTo>
                  <a:lnTo>
                    <a:pt x="2461535" y="39272"/>
                  </a:lnTo>
                  <a:lnTo>
                    <a:pt x="2447750" y="18843"/>
                  </a:lnTo>
                  <a:lnTo>
                    <a:pt x="2427321" y="5058"/>
                  </a:lnTo>
                  <a:lnTo>
                    <a:pt x="240233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37988" y="2224277"/>
              <a:ext cx="2466975" cy="718185"/>
            </a:xfrm>
            <a:custGeom>
              <a:avLst/>
              <a:gdLst/>
              <a:ahLst/>
              <a:cxnLst/>
              <a:rect l="l" t="t" r="r" b="b"/>
              <a:pathLst>
                <a:path w="2466975" h="718185">
                  <a:moveTo>
                    <a:pt x="54101" y="64262"/>
                  </a:moveTo>
                  <a:lnTo>
                    <a:pt x="59160" y="39272"/>
                  </a:lnTo>
                  <a:lnTo>
                    <a:pt x="72945" y="18843"/>
                  </a:lnTo>
                  <a:lnTo>
                    <a:pt x="93374" y="5058"/>
                  </a:lnTo>
                  <a:lnTo>
                    <a:pt x="118363" y="0"/>
                  </a:lnTo>
                  <a:lnTo>
                    <a:pt x="456184" y="0"/>
                  </a:lnTo>
                  <a:lnTo>
                    <a:pt x="1059307" y="0"/>
                  </a:lnTo>
                  <a:lnTo>
                    <a:pt x="2402332" y="0"/>
                  </a:lnTo>
                  <a:lnTo>
                    <a:pt x="2427321" y="5058"/>
                  </a:lnTo>
                  <a:lnTo>
                    <a:pt x="2447750" y="18843"/>
                  </a:lnTo>
                  <a:lnTo>
                    <a:pt x="2461535" y="39272"/>
                  </a:lnTo>
                  <a:lnTo>
                    <a:pt x="2466593" y="64262"/>
                  </a:lnTo>
                  <a:lnTo>
                    <a:pt x="2466593" y="224917"/>
                  </a:lnTo>
                  <a:lnTo>
                    <a:pt x="2466593" y="321310"/>
                  </a:lnTo>
                  <a:lnTo>
                    <a:pt x="2461535" y="346299"/>
                  </a:lnTo>
                  <a:lnTo>
                    <a:pt x="2447750" y="366728"/>
                  </a:lnTo>
                  <a:lnTo>
                    <a:pt x="2427321" y="380513"/>
                  </a:lnTo>
                  <a:lnTo>
                    <a:pt x="2402332" y="385572"/>
                  </a:lnTo>
                  <a:lnTo>
                    <a:pt x="1059307" y="385572"/>
                  </a:lnTo>
                  <a:lnTo>
                    <a:pt x="0" y="717931"/>
                  </a:lnTo>
                  <a:lnTo>
                    <a:pt x="456184" y="385572"/>
                  </a:lnTo>
                  <a:lnTo>
                    <a:pt x="118363" y="385572"/>
                  </a:lnTo>
                  <a:lnTo>
                    <a:pt x="93374" y="380513"/>
                  </a:lnTo>
                  <a:lnTo>
                    <a:pt x="72945" y="366728"/>
                  </a:lnTo>
                  <a:lnTo>
                    <a:pt x="59160" y="346299"/>
                  </a:lnTo>
                  <a:lnTo>
                    <a:pt x="54101" y="321310"/>
                  </a:lnTo>
                  <a:lnTo>
                    <a:pt x="54101" y="224917"/>
                  </a:lnTo>
                  <a:lnTo>
                    <a:pt x="54101" y="6426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0515" y="2263267"/>
            <a:ext cx="2168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Jedis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Redis </a:t>
            </a:r>
            <a:r>
              <a:rPr sz="1600" spc="-5" dirty="0">
                <a:latin typeface="Calibri"/>
                <a:cs typeface="Calibri"/>
              </a:rPr>
              <a:t>Client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Java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03348" y="3051175"/>
            <a:ext cx="2430780" cy="819785"/>
            <a:chOff x="2403348" y="3051175"/>
            <a:chExt cx="2430780" cy="819785"/>
          </a:xfrm>
        </p:grpSpPr>
        <p:sp>
          <p:nvSpPr>
            <p:cNvPr id="12" name="object 12"/>
            <p:cNvSpPr/>
            <p:nvPr/>
          </p:nvSpPr>
          <p:spPr>
            <a:xfrm>
              <a:off x="2413254" y="3061080"/>
              <a:ext cx="2411095" cy="800100"/>
            </a:xfrm>
            <a:custGeom>
              <a:avLst/>
              <a:gdLst/>
              <a:ahLst/>
              <a:cxnLst/>
              <a:rect l="l" t="t" r="r" b="b"/>
              <a:pathLst>
                <a:path w="2411095" h="800100">
                  <a:moveTo>
                    <a:pt x="2306828" y="175133"/>
                  </a:moveTo>
                  <a:lnTo>
                    <a:pt x="104139" y="175133"/>
                  </a:lnTo>
                  <a:lnTo>
                    <a:pt x="63597" y="183314"/>
                  </a:lnTo>
                  <a:lnTo>
                    <a:pt x="30495" y="205628"/>
                  </a:lnTo>
                  <a:lnTo>
                    <a:pt x="8181" y="238730"/>
                  </a:lnTo>
                  <a:lnTo>
                    <a:pt x="0" y="279273"/>
                  </a:lnTo>
                  <a:lnTo>
                    <a:pt x="0" y="695833"/>
                  </a:lnTo>
                  <a:lnTo>
                    <a:pt x="8181" y="736375"/>
                  </a:lnTo>
                  <a:lnTo>
                    <a:pt x="30495" y="769477"/>
                  </a:lnTo>
                  <a:lnTo>
                    <a:pt x="63597" y="791791"/>
                  </a:lnTo>
                  <a:lnTo>
                    <a:pt x="104139" y="799973"/>
                  </a:lnTo>
                  <a:lnTo>
                    <a:pt x="2306828" y="799973"/>
                  </a:lnTo>
                  <a:lnTo>
                    <a:pt x="2347370" y="791791"/>
                  </a:lnTo>
                  <a:lnTo>
                    <a:pt x="2380472" y="769477"/>
                  </a:lnTo>
                  <a:lnTo>
                    <a:pt x="2402786" y="736375"/>
                  </a:lnTo>
                  <a:lnTo>
                    <a:pt x="2410968" y="695833"/>
                  </a:lnTo>
                  <a:lnTo>
                    <a:pt x="2410968" y="279273"/>
                  </a:lnTo>
                  <a:lnTo>
                    <a:pt x="2402786" y="238730"/>
                  </a:lnTo>
                  <a:lnTo>
                    <a:pt x="2380472" y="205628"/>
                  </a:lnTo>
                  <a:lnTo>
                    <a:pt x="2347370" y="183314"/>
                  </a:lnTo>
                  <a:lnTo>
                    <a:pt x="2306828" y="175133"/>
                  </a:lnTo>
                  <a:close/>
                </a:path>
                <a:path w="2411095" h="800100">
                  <a:moveTo>
                    <a:pt x="250570" y="0"/>
                  </a:moveTo>
                  <a:lnTo>
                    <a:pt x="401827" y="175133"/>
                  </a:lnTo>
                  <a:lnTo>
                    <a:pt x="1004569" y="175133"/>
                  </a:lnTo>
                  <a:lnTo>
                    <a:pt x="25057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13254" y="3061080"/>
              <a:ext cx="2411095" cy="800100"/>
            </a:xfrm>
            <a:custGeom>
              <a:avLst/>
              <a:gdLst/>
              <a:ahLst/>
              <a:cxnLst/>
              <a:rect l="l" t="t" r="r" b="b"/>
              <a:pathLst>
                <a:path w="2411095" h="800100">
                  <a:moveTo>
                    <a:pt x="0" y="279273"/>
                  </a:moveTo>
                  <a:lnTo>
                    <a:pt x="8181" y="238730"/>
                  </a:lnTo>
                  <a:lnTo>
                    <a:pt x="30495" y="205628"/>
                  </a:lnTo>
                  <a:lnTo>
                    <a:pt x="63597" y="183314"/>
                  </a:lnTo>
                  <a:lnTo>
                    <a:pt x="104139" y="175133"/>
                  </a:lnTo>
                  <a:lnTo>
                    <a:pt x="401827" y="175133"/>
                  </a:lnTo>
                  <a:lnTo>
                    <a:pt x="250570" y="0"/>
                  </a:lnTo>
                  <a:lnTo>
                    <a:pt x="1004569" y="175133"/>
                  </a:lnTo>
                  <a:lnTo>
                    <a:pt x="2306828" y="175133"/>
                  </a:lnTo>
                  <a:lnTo>
                    <a:pt x="2347370" y="183314"/>
                  </a:lnTo>
                  <a:lnTo>
                    <a:pt x="2380472" y="205628"/>
                  </a:lnTo>
                  <a:lnTo>
                    <a:pt x="2402786" y="238730"/>
                  </a:lnTo>
                  <a:lnTo>
                    <a:pt x="2410968" y="279273"/>
                  </a:lnTo>
                  <a:lnTo>
                    <a:pt x="2410968" y="435483"/>
                  </a:lnTo>
                  <a:lnTo>
                    <a:pt x="2410968" y="695833"/>
                  </a:lnTo>
                  <a:lnTo>
                    <a:pt x="2402786" y="736375"/>
                  </a:lnTo>
                  <a:lnTo>
                    <a:pt x="2380472" y="769477"/>
                  </a:lnTo>
                  <a:lnTo>
                    <a:pt x="2347370" y="791791"/>
                  </a:lnTo>
                  <a:lnTo>
                    <a:pt x="2306828" y="799973"/>
                  </a:lnTo>
                  <a:lnTo>
                    <a:pt x="1004569" y="799973"/>
                  </a:lnTo>
                  <a:lnTo>
                    <a:pt x="401827" y="799973"/>
                  </a:lnTo>
                  <a:lnTo>
                    <a:pt x="104139" y="799973"/>
                  </a:lnTo>
                  <a:lnTo>
                    <a:pt x="63597" y="791791"/>
                  </a:lnTo>
                  <a:lnTo>
                    <a:pt x="30495" y="769477"/>
                  </a:lnTo>
                  <a:lnTo>
                    <a:pt x="8181" y="736375"/>
                  </a:lnTo>
                  <a:lnTo>
                    <a:pt x="0" y="695833"/>
                  </a:lnTo>
                  <a:lnTo>
                    <a:pt x="0" y="435483"/>
                  </a:lnTo>
                  <a:lnTo>
                    <a:pt x="0" y="27927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54125" y="2176932"/>
            <a:ext cx="4362450" cy="13798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b="1" spc="-10" dirty="0">
                <a:latin typeface="Consolas"/>
                <a:cs typeface="Consolas"/>
              </a:rPr>
              <a:t>public </a:t>
            </a:r>
            <a:r>
              <a:rPr sz="1600" b="1" spc="-10" dirty="0">
                <a:solidFill>
                  <a:srgbClr val="445487"/>
                </a:solidFill>
                <a:latin typeface="Consolas"/>
                <a:cs typeface="Consolas"/>
              </a:rPr>
              <a:t>void</a:t>
            </a:r>
            <a:r>
              <a:rPr sz="1600" b="1" spc="-15" dirty="0">
                <a:solidFill>
                  <a:srgbClr val="445487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990000"/>
                </a:solidFill>
                <a:latin typeface="Consolas"/>
                <a:cs typeface="Consolas"/>
              </a:rPr>
              <a:t>add</a:t>
            </a:r>
            <a:r>
              <a:rPr sz="1600" b="1" spc="-10" dirty="0">
                <a:latin typeface="Consolas"/>
                <a:cs typeface="Consolas"/>
              </a:rPr>
              <a:t>(</a:t>
            </a:r>
            <a:r>
              <a:rPr sz="1600" b="1" spc="-10" dirty="0">
                <a:solidFill>
                  <a:srgbClr val="445487"/>
                </a:solidFill>
                <a:latin typeface="Consolas"/>
                <a:cs typeface="Consolas"/>
              </a:rPr>
              <a:t>byte</a:t>
            </a:r>
            <a:r>
              <a:rPr sz="1600" b="1" spc="-10" dirty="0">
                <a:latin typeface="Consolas"/>
                <a:cs typeface="Consolas"/>
              </a:rPr>
              <a:t>[]</a:t>
            </a:r>
            <a:r>
              <a:rPr sz="1600" b="1" spc="-15" dirty="0"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value</a:t>
            </a:r>
            <a:r>
              <a:rPr sz="1600" b="1" spc="-10" dirty="0">
                <a:latin typeface="Consolas"/>
                <a:cs typeface="Consolas"/>
              </a:rPr>
              <a:t>) </a:t>
            </a:r>
            <a:r>
              <a:rPr sz="1600" b="1" spc="-5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234950">
              <a:lnSpc>
                <a:spcPct val="100000"/>
              </a:lnSpc>
              <a:spcBef>
                <a:spcPts val="395"/>
              </a:spcBef>
            </a:pPr>
            <a:r>
              <a:rPr sz="1600" b="1" spc="-10" dirty="0">
                <a:latin typeface="Consolas"/>
                <a:cs typeface="Consolas"/>
              </a:rPr>
              <a:t>for</a:t>
            </a:r>
            <a:r>
              <a:rPr sz="1600" b="1" spc="-5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(</a:t>
            </a:r>
            <a:r>
              <a:rPr sz="1600" b="1" spc="-10" dirty="0">
                <a:solidFill>
                  <a:srgbClr val="445487"/>
                </a:solidFill>
                <a:latin typeface="Consolas"/>
                <a:cs typeface="Consolas"/>
              </a:rPr>
              <a:t>int</a:t>
            </a:r>
            <a:r>
              <a:rPr sz="1600" b="1" spc="-5" dirty="0">
                <a:solidFill>
                  <a:srgbClr val="445487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position </a:t>
            </a:r>
            <a:r>
              <a:rPr sz="1600" b="1" spc="-5" dirty="0">
                <a:latin typeface="Consolas"/>
                <a:cs typeface="Consolas"/>
              </a:rPr>
              <a:t>: 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hash</a:t>
            </a:r>
            <a:r>
              <a:rPr sz="1600" b="1" spc="-10" dirty="0"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value</a:t>
            </a:r>
            <a:r>
              <a:rPr sz="1600" b="1" spc="-10" dirty="0">
                <a:latin typeface="Consolas"/>
                <a:cs typeface="Consolas"/>
              </a:rPr>
              <a:t>)) </a:t>
            </a:r>
            <a:r>
              <a:rPr sz="1600" b="1" spc="-5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457200">
              <a:lnSpc>
                <a:spcPct val="100000"/>
              </a:lnSpc>
              <a:spcBef>
                <a:spcPts val="395"/>
              </a:spcBef>
            </a:pP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jedis</a:t>
            </a:r>
            <a:r>
              <a:rPr sz="1600" b="1" spc="-10" dirty="0">
                <a:solidFill>
                  <a:srgbClr val="333333"/>
                </a:solidFill>
                <a:latin typeface="Consolas"/>
                <a:cs typeface="Consolas"/>
              </a:rPr>
              <a:t>.</a:t>
            </a:r>
            <a:r>
              <a:rPr sz="1600" spc="-10" dirty="0">
                <a:solidFill>
                  <a:srgbClr val="008080"/>
                </a:solidFill>
                <a:latin typeface="Consolas"/>
                <a:cs typeface="Consolas"/>
              </a:rPr>
              <a:t>setbit</a:t>
            </a:r>
            <a:r>
              <a:rPr sz="1600" b="1" spc="-10" dirty="0">
                <a:solidFill>
                  <a:srgbClr val="333333"/>
                </a:solidFill>
                <a:latin typeface="Consolas"/>
                <a:cs typeface="Consolas"/>
              </a:rPr>
              <a:t>(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name</a:t>
            </a:r>
            <a:r>
              <a:rPr sz="1600" b="1" spc="-10" dirty="0">
                <a:solidFill>
                  <a:srgbClr val="333333"/>
                </a:solidFill>
                <a:latin typeface="Consolas"/>
                <a:cs typeface="Consolas"/>
              </a:rPr>
              <a:t>,</a:t>
            </a:r>
            <a:r>
              <a:rPr sz="1600" b="1" spc="-5" dirty="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onsolas"/>
                <a:cs typeface="Consolas"/>
              </a:rPr>
              <a:t>position</a:t>
            </a:r>
            <a:r>
              <a:rPr sz="1600" b="1" spc="-10" dirty="0">
                <a:solidFill>
                  <a:srgbClr val="333333"/>
                </a:solidFill>
                <a:latin typeface="Consolas"/>
                <a:cs typeface="Consolas"/>
              </a:rPr>
              <a:t>,</a:t>
            </a:r>
            <a:r>
              <a:rPr sz="1600" b="1" dirty="0">
                <a:solidFill>
                  <a:srgbClr val="333333"/>
                </a:solidFill>
                <a:latin typeface="Consolas"/>
                <a:cs typeface="Consolas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Consolas"/>
                <a:cs typeface="Consolas"/>
              </a:rPr>
              <a:t>true);</a:t>
            </a:r>
            <a:endParaRPr sz="1600">
              <a:latin typeface="Consolas"/>
              <a:cs typeface="Consolas"/>
            </a:endParaRPr>
          </a:p>
          <a:p>
            <a:pPr marL="234950">
              <a:lnSpc>
                <a:spcPts val="1650"/>
              </a:lnSpc>
              <a:spcBef>
                <a:spcPts val="414"/>
              </a:spcBef>
            </a:pPr>
            <a:r>
              <a:rPr sz="1600" b="1" spc="-5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  <a:p>
            <a:pPr marL="1579880">
              <a:lnSpc>
                <a:spcPts val="1650"/>
              </a:lnSpc>
            </a:pPr>
            <a:r>
              <a:rPr sz="1600" spc="-10" dirty="0">
                <a:latin typeface="Calibri"/>
                <a:cs typeface="Calibri"/>
              </a:rPr>
              <a:t>SETBIT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creates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resizes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1457" y="3531870"/>
            <a:ext cx="1142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automatically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0950" y="5981951"/>
            <a:ext cx="259044" cy="331765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6541770" cy="9493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If the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Bloom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filter</a:t>
            </a:r>
            <a:r>
              <a:rPr sz="2700" dirty="0">
                <a:latin typeface="Calibri Light"/>
                <a:cs typeface="Calibri Light"/>
              </a:rPr>
              <a:t> uses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7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hashes: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7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roundtrips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Solution:</a:t>
            </a:r>
            <a:r>
              <a:rPr sz="2700" spc="-5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Redis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Pipelining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0326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0" dirty="0"/>
              <a:t>P</a:t>
            </a:r>
            <a:r>
              <a:rPr sz="4100" dirty="0"/>
              <a:t>i</a:t>
            </a:r>
            <a:r>
              <a:rPr sz="4100" spc="-40" dirty="0"/>
              <a:t>p</a:t>
            </a:r>
            <a:r>
              <a:rPr sz="4100" spc="-50" dirty="0"/>
              <a:t>e</a:t>
            </a:r>
            <a:r>
              <a:rPr sz="4100" spc="-20" dirty="0"/>
              <a:t>li</a:t>
            </a:r>
            <a:r>
              <a:rPr sz="4100" spc="-45" dirty="0"/>
              <a:t>n</a:t>
            </a:r>
            <a:r>
              <a:rPr sz="4100" spc="-20" dirty="0"/>
              <a:t>i</a:t>
            </a:r>
            <a:r>
              <a:rPr sz="4100" spc="-45" dirty="0"/>
              <a:t>n</a:t>
            </a:r>
            <a:r>
              <a:rPr sz="4100" dirty="0"/>
              <a:t>g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1875475" y="2997707"/>
            <a:ext cx="1689100" cy="513080"/>
            <a:chOff x="1875475" y="2997707"/>
            <a:chExt cx="1689100" cy="513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4365" y="3006597"/>
              <a:ext cx="1671314" cy="4947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84365" y="3006597"/>
              <a:ext cx="1671320" cy="495300"/>
            </a:xfrm>
            <a:custGeom>
              <a:avLst/>
              <a:gdLst/>
              <a:ahLst/>
              <a:cxnLst/>
              <a:rect l="l" t="t" r="r" b="b"/>
              <a:pathLst>
                <a:path w="1671320" h="495300">
                  <a:moveTo>
                    <a:pt x="154780" y="494731"/>
                  </a:moveTo>
                  <a:lnTo>
                    <a:pt x="1516543" y="494731"/>
                  </a:lnTo>
                  <a:lnTo>
                    <a:pt x="1565468" y="487244"/>
                  </a:lnTo>
                  <a:lnTo>
                    <a:pt x="1607955" y="466401"/>
                  </a:lnTo>
                  <a:lnTo>
                    <a:pt x="1641456" y="434626"/>
                  </a:lnTo>
                  <a:lnTo>
                    <a:pt x="1663425" y="394342"/>
                  </a:lnTo>
                  <a:lnTo>
                    <a:pt x="1671313" y="347976"/>
                  </a:lnTo>
                  <a:lnTo>
                    <a:pt x="1671313" y="146638"/>
                  </a:lnTo>
                  <a:lnTo>
                    <a:pt x="1663425" y="100284"/>
                  </a:lnTo>
                  <a:lnTo>
                    <a:pt x="1641456" y="60029"/>
                  </a:lnTo>
                  <a:lnTo>
                    <a:pt x="1607955" y="28288"/>
                  </a:lnTo>
                  <a:lnTo>
                    <a:pt x="1565468" y="7474"/>
                  </a:lnTo>
                  <a:lnTo>
                    <a:pt x="1516543" y="0"/>
                  </a:lnTo>
                  <a:lnTo>
                    <a:pt x="154780" y="0"/>
                  </a:lnTo>
                  <a:lnTo>
                    <a:pt x="105854" y="7474"/>
                  </a:lnTo>
                  <a:lnTo>
                    <a:pt x="63365" y="28288"/>
                  </a:lnTo>
                  <a:lnTo>
                    <a:pt x="29860" y="60029"/>
                  </a:lnTo>
                  <a:lnTo>
                    <a:pt x="7889" y="100284"/>
                  </a:lnTo>
                  <a:lnTo>
                    <a:pt x="0" y="146638"/>
                  </a:lnTo>
                  <a:lnTo>
                    <a:pt x="0" y="347976"/>
                  </a:lnTo>
                  <a:lnTo>
                    <a:pt x="7889" y="394342"/>
                  </a:lnTo>
                  <a:lnTo>
                    <a:pt x="29860" y="434626"/>
                  </a:lnTo>
                  <a:lnTo>
                    <a:pt x="63365" y="466401"/>
                  </a:lnTo>
                  <a:lnTo>
                    <a:pt x="105854" y="487244"/>
                  </a:lnTo>
                  <a:lnTo>
                    <a:pt x="154780" y="494731"/>
                  </a:lnTo>
                  <a:close/>
                </a:path>
              </a:pathLst>
            </a:custGeom>
            <a:ln w="17534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18655" y="3078155"/>
            <a:ext cx="60325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50" dirty="0">
                <a:latin typeface="Calibri"/>
                <a:cs typeface="Calibri"/>
              </a:rPr>
              <a:t>Client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08581" y="2997707"/>
            <a:ext cx="1619885" cy="492125"/>
            <a:chOff x="5808581" y="2997707"/>
            <a:chExt cx="1619885" cy="4921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7471" y="3006597"/>
              <a:ext cx="1601755" cy="4741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17471" y="3006597"/>
              <a:ext cx="1602105" cy="474345"/>
            </a:xfrm>
            <a:custGeom>
              <a:avLst/>
              <a:gdLst/>
              <a:ahLst/>
              <a:cxnLst/>
              <a:rect l="l" t="t" r="r" b="b"/>
              <a:pathLst>
                <a:path w="1602104" h="474345">
                  <a:moveTo>
                    <a:pt x="154770" y="474132"/>
                  </a:moveTo>
                  <a:lnTo>
                    <a:pt x="1446984" y="474132"/>
                  </a:lnTo>
                  <a:lnTo>
                    <a:pt x="1495909" y="466657"/>
                  </a:lnTo>
                  <a:lnTo>
                    <a:pt x="1538396" y="445843"/>
                  </a:lnTo>
                  <a:lnTo>
                    <a:pt x="1571898" y="414102"/>
                  </a:lnTo>
                  <a:lnTo>
                    <a:pt x="1593866" y="373847"/>
                  </a:lnTo>
                  <a:lnTo>
                    <a:pt x="1601755" y="327493"/>
                  </a:lnTo>
                  <a:lnTo>
                    <a:pt x="1601755" y="146638"/>
                  </a:lnTo>
                  <a:lnTo>
                    <a:pt x="1593866" y="100284"/>
                  </a:lnTo>
                  <a:lnTo>
                    <a:pt x="1571897" y="60029"/>
                  </a:lnTo>
                  <a:lnTo>
                    <a:pt x="1538396" y="28288"/>
                  </a:lnTo>
                  <a:lnTo>
                    <a:pt x="1495909" y="7474"/>
                  </a:lnTo>
                  <a:lnTo>
                    <a:pt x="1446984" y="0"/>
                  </a:lnTo>
                  <a:lnTo>
                    <a:pt x="154770" y="0"/>
                  </a:lnTo>
                  <a:lnTo>
                    <a:pt x="105845" y="7474"/>
                  </a:lnTo>
                  <a:lnTo>
                    <a:pt x="63358" y="28288"/>
                  </a:lnTo>
                  <a:lnTo>
                    <a:pt x="29857" y="60029"/>
                  </a:lnTo>
                  <a:lnTo>
                    <a:pt x="7888" y="100284"/>
                  </a:lnTo>
                  <a:lnTo>
                    <a:pt x="0" y="146638"/>
                  </a:lnTo>
                  <a:lnTo>
                    <a:pt x="0" y="327493"/>
                  </a:lnTo>
                  <a:lnTo>
                    <a:pt x="7888" y="373847"/>
                  </a:lnTo>
                  <a:lnTo>
                    <a:pt x="29857" y="414102"/>
                  </a:lnTo>
                  <a:lnTo>
                    <a:pt x="63358" y="445843"/>
                  </a:lnTo>
                  <a:lnTo>
                    <a:pt x="105845" y="466657"/>
                  </a:lnTo>
                  <a:lnTo>
                    <a:pt x="154770" y="474132"/>
                  </a:lnTo>
                  <a:close/>
                </a:path>
              </a:pathLst>
            </a:custGeom>
            <a:ln w="17534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37134" y="3067913"/>
            <a:ext cx="56261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55" dirty="0">
                <a:latin typeface="Calibri"/>
                <a:cs typeface="Calibri"/>
              </a:rPr>
              <a:t>Redis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10270" y="2896502"/>
            <a:ext cx="4972685" cy="2744470"/>
            <a:chOff x="1710270" y="2896502"/>
            <a:chExt cx="4972685" cy="2744470"/>
          </a:xfrm>
        </p:grpSpPr>
        <p:sp>
          <p:nvSpPr>
            <p:cNvPr id="13" name="object 13"/>
            <p:cNvSpPr/>
            <p:nvPr/>
          </p:nvSpPr>
          <p:spPr>
            <a:xfrm>
              <a:off x="2720015" y="3534730"/>
              <a:ext cx="0" cy="2007235"/>
            </a:xfrm>
            <a:custGeom>
              <a:avLst/>
              <a:gdLst/>
              <a:ahLst/>
              <a:cxnLst/>
              <a:rect l="l" t="t" r="r" b="b"/>
              <a:pathLst>
                <a:path h="2007235">
                  <a:moveTo>
                    <a:pt x="0" y="0"/>
                  </a:moveTo>
                  <a:lnTo>
                    <a:pt x="0" y="2007112"/>
                  </a:lnTo>
                </a:path>
              </a:pathLst>
            </a:custGeom>
            <a:ln w="2456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228" y="5510163"/>
              <a:ext cx="137574" cy="1303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13927" y="3480729"/>
              <a:ext cx="4445" cy="2061210"/>
            </a:xfrm>
            <a:custGeom>
              <a:avLst/>
              <a:gdLst/>
              <a:ahLst/>
              <a:cxnLst/>
              <a:rect l="l" t="t" r="r" b="b"/>
              <a:pathLst>
                <a:path w="4445" h="2061210">
                  <a:moveTo>
                    <a:pt x="3930" y="0"/>
                  </a:moveTo>
                  <a:lnTo>
                    <a:pt x="0" y="2061112"/>
                  </a:lnTo>
                </a:path>
              </a:pathLst>
            </a:custGeom>
            <a:ln w="2456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5140" y="5510047"/>
              <a:ext cx="137574" cy="13046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24732" y="3727106"/>
              <a:ext cx="3698875" cy="150495"/>
            </a:xfrm>
            <a:custGeom>
              <a:avLst/>
              <a:gdLst/>
              <a:ahLst/>
              <a:cxnLst/>
              <a:rect l="l" t="t" r="r" b="b"/>
              <a:pathLst>
                <a:path w="3698875" h="150495">
                  <a:moveTo>
                    <a:pt x="0" y="0"/>
                  </a:moveTo>
                  <a:lnTo>
                    <a:pt x="3698802" y="150339"/>
                  </a:lnTo>
                </a:path>
              </a:pathLst>
            </a:custGeom>
            <a:ln w="23278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03389" y="3811621"/>
              <a:ext cx="209550" cy="130810"/>
            </a:xfrm>
            <a:custGeom>
              <a:avLst/>
              <a:gdLst/>
              <a:ahLst/>
              <a:cxnLst/>
              <a:rect l="l" t="t" r="r" b="b"/>
              <a:pathLst>
                <a:path w="209550" h="130810">
                  <a:moveTo>
                    <a:pt x="5896" y="0"/>
                  </a:moveTo>
                  <a:lnTo>
                    <a:pt x="0" y="130229"/>
                  </a:lnTo>
                  <a:lnTo>
                    <a:pt x="209063" y="73505"/>
                  </a:lnTo>
                  <a:lnTo>
                    <a:pt x="5896" y="0"/>
                  </a:lnTo>
                  <a:close/>
                </a:path>
              </a:pathLst>
            </a:custGeom>
            <a:solidFill>
              <a:srgbClr val="5B6D7D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58170" y="3694405"/>
              <a:ext cx="1621155" cy="223520"/>
            </a:xfrm>
            <a:custGeom>
              <a:avLst/>
              <a:gdLst/>
              <a:ahLst/>
              <a:cxnLst/>
              <a:rect l="l" t="t" r="r" b="b"/>
              <a:pathLst>
                <a:path w="1621154" h="223520">
                  <a:moveTo>
                    <a:pt x="1620819" y="0"/>
                  </a:moveTo>
                  <a:lnTo>
                    <a:pt x="0" y="0"/>
                  </a:lnTo>
                  <a:lnTo>
                    <a:pt x="0" y="223447"/>
                  </a:lnTo>
                  <a:lnTo>
                    <a:pt x="1620819" y="223447"/>
                  </a:lnTo>
                  <a:lnTo>
                    <a:pt x="1620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0270" y="2896502"/>
              <a:ext cx="445297" cy="4219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24732" y="4060674"/>
              <a:ext cx="3698240" cy="125095"/>
            </a:xfrm>
            <a:custGeom>
              <a:avLst/>
              <a:gdLst/>
              <a:ahLst/>
              <a:cxnLst/>
              <a:rect l="l" t="t" r="r" b="b"/>
              <a:pathLst>
                <a:path w="3698240" h="125095">
                  <a:moveTo>
                    <a:pt x="0" y="0"/>
                  </a:moveTo>
                  <a:lnTo>
                    <a:pt x="3698065" y="124875"/>
                  </a:lnTo>
                </a:path>
              </a:pathLst>
            </a:custGeom>
            <a:ln w="23277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03144" y="4119842"/>
              <a:ext cx="208915" cy="130810"/>
            </a:xfrm>
            <a:custGeom>
              <a:avLst/>
              <a:gdLst/>
              <a:ahLst/>
              <a:cxnLst/>
              <a:rect l="l" t="t" r="r" b="b"/>
              <a:pathLst>
                <a:path w="208915" h="130810">
                  <a:moveTo>
                    <a:pt x="4913" y="0"/>
                  </a:moveTo>
                  <a:lnTo>
                    <a:pt x="0" y="130252"/>
                  </a:lnTo>
                  <a:lnTo>
                    <a:pt x="208572" y="72085"/>
                  </a:lnTo>
                  <a:lnTo>
                    <a:pt x="4913" y="0"/>
                  </a:lnTo>
                  <a:close/>
                </a:path>
              </a:pathLst>
            </a:custGeom>
            <a:solidFill>
              <a:srgbClr val="5B6D7D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57851" y="4014590"/>
              <a:ext cx="1621155" cy="223520"/>
            </a:xfrm>
            <a:custGeom>
              <a:avLst/>
              <a:gdLst/>
              <a:ahLst/>
              <a:cxnLst/>
              <a:rect l="l" t="t" r="r" b="b"/>
              <a:pathLst>
                <a:path w="1621154" h="223520">
                  <a:moveTo>
                    <a:pt x="1620819" y="0"/>
                  </a:moveTo>
                  <a:lnTo>
                    <a:pt x="0" y="0"/>
                  </a:lnTo>
                  <a:lnTo>
                    <a:pt x="0" y="223447"/>
                  </a:lnTo>
                  <a:lnTo>
                    <a:pt x="1620819" y="223447"/>
                  </a:lnTo>
                  <a:lnTo>
                    <a:pt x="1620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24732" y="4360888"/>
              <a:ext cx="3697604" cy="149860"/>
            </a:xfrm>
            <a:custGeom>
              <a:avLst/>
              <a:gdLst/>
              <a:ahLst/>
              <a:cxnLst/>
              <a:rect l="l" t="t" r="r" b="b"/>
              <a:pathLst>
                <a:path w="3697604" h="149860">
                  <a:moveTo>
                    <a:pt x="0" y="0"/>
                  </a:moveTo>
                  <a:lnTo>
                    <a:pt x="3697328" y="149385"/>
                  </a:lnTo>
                </a:path>
              </a:pathLst>
            </a:custGeom>
            <a:ln w="23278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01915" y="4444472"/>
              <a:ext cx="209550" cy="130810"/>
            </a:xfrm>
            <a:custGeom>
              <a:avLst/>
              <a:gdLst/>
              <a:ahLst/>
              <a:cxnLst/>
              <a:rect l="l" t="t" r="r" b="b"/>
              <a:pathLst>
                <a:path w="209550" h="130810">
                  <a:moveTo>
                    <a:pt x="5896" y="0"/>
                  </a:moveTo>
                  <a:lnTo>
                    <a:pt x="0" y="130229"/>
                  </a:lnTo>
                  <a:lnTo>
                    <a:pt x="209309" y="73435"/>
                  </a:lnTo>
                  <a:lnTo>
                    <a:pt x="5896" y="0"/>
                  </a:lnTo>
                  <a:close/>
                </a:path>
              </a:pathLst>
            </a:custGeom>
            <a:solidFill>
              <a:srgbClr val="5B6D7D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07556" y="4327675"/>
              <a:ext cx="121285" cy="223520"/>
            </a:xfrm>
            <a:custGeom>
              <a:avLst/>
              <a:gdLst/>
              <a:ahLst/>
              <a:cxnLst/>
              <a:rect l="l" t="t" r="r" b="b"/>
              <a:pathLst>
                <a:path w="121285" h="223520">
                  <a:moveTo>
                    <a:pt x="120907" y="0"/>
                  </a:moveTo>
                  <a:lnTo>
                    <a:pt x="0" y="0"/>
                  </a:lnTo>
                  <a:lnTo>
                    <a:pt x="0" y="223447"/>
                  </a:lnTo>
                  <a:lnTo>
                    <a:pt x="120907" y="223447"/>
                  </a:lnTo>
                  <a:lnTo>
                    <a:pt x="12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45151" y="3566347"/>
            <a:ext cx="1647189" cy="97916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450" spc="50" dirty="0">
                <a:solidFill>
                  <a:srgbClr val="6F2F9F"/>
                </a:solidFill>
                <a:latin typeface="Consolas"/>
                <a:cs typeface="Consolas"/>
              </a:rPr>
              <a:t>SETBIT</a:t>
            </a:r>
            <a:r>
              <a:rPr sz="1450" spc="30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450" spc="50" dirty="0">
                <a:latin typeface="Consolas"/>
                <a:cs typeface="Consolas"/>
              </a:rPr>
              <a:t>key</a:t>
            </a:r>
            <a:r>
              <a:rPr sz="1450" spc="30" dirty="0">
                <a:latin typeface="Consolas"/>
                <a:cs typeface="Consolas"/>
              </a:rPr>
              <a:t> </a:t>
            </a:r>
            <a:r>
              <a:rPr sz="1450" spc="50" dirty="0">
                <a:latin typeface="Consolas"/>
                <a:cs typeface="Consolas"/>
              </a:rPr>
              <a:t>22</a:t>
            </a:r>
            <a:r>
              <a:rPr sz="1450" spc="30" dirty="0">
                <a:latin typeface="Consolas"/>
                <a:cs typeface="Consolas"/>
              </a:rPr>
              <a:t> </a:t>
            </a:r>
            <a:r>
              <a:rPr sz="1450" spc="50" dirty="0">
                <a:latin typeface="Consolas"/>
                <a:cs typeface="Consolas"/>
              </a:rPr>
              <a:t>1</a:t>
            </a:r>
            <a:endParaRPr sz="1450">
              <a:latin typeface="Consolas"/>
              <a:cs typeface="Consolas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450" spc="50" dirty="0">
                <a:solidFill>
                  <a:srgbClr val="6F2F9F"/>
                </a:solidFill>
                <a:latin typeface="Consolas"/>
                <a:cs typeface="Consolas"/>
              </a:rPr>
              <a:t>SETBIT</a:t>
            </a:r>
            <a:r>
              <a:rPr sz="1450" spc="30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450" spc="50" dirty="0">
                <a:latin typeface="Consolas"/>
                <a:cs typeface="Consolas"/>
              </a:rPr>
              <a:t>key</a:t>
            </a:r>
            <a:r>
              <a:rPr sz="1450" spc="30" dirty="0">
                <a:latin typeface="Consolas"/>
                <a:cs typeface="Consolas"/>
              </a:rPr>
              <a:t> </a:t>
            </a:r>
            <a:r>
              <a:rPr sz="1450" spc="50" dirty="0">
                <a:latin typeface="Consolas"/>
                <a:cs typeface="Consolas"/>
              </a:rPr>
              <a:t>87</a:t>
            </a:r>
            <a:r>
              <a:rPr sz="1450" spc="30" dirty="0">
                <a:latin typeface="Consolas"/>
                <a:cs typeface="Consolas"/>
              </a:rPr>
              <a:t> </a:t>
            </a:r>
            <a:r>
              <a:rPr sz="1450" spc="50" dirty="0">
                <a:latin typeface="Consolas"/>
                <a:cs typeface="Consolas"/>
              </a:rPr>
              <a:t>1</a:t>
            </a:r>
            <a:endParaRPr sz="1450">
              <a:latin typeface="Consolas"/>
              <a:cs typeface="Consolas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1450" spc="20" dirty="0">
                <a:latin typeface="Cambria"/>
                <a:cs typeface="Cambria"/>
              </a:rPr>
              <a:t>...</a:t>
            </a:r>
            <a:endParaRPr sz="145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712669" y="2905894"/>
            <a:ext cx="3892550" cy="2278380"/>
            <a:chOff x="2712669" y="2905894"/>
            <a:chExt cx="3892550" cy="2278380"/>
          </a:xfrm>
        </p:grpSpPr>
        <p:sp>
          <p:nvSpPr>
            <p:cNvPr id="29" name="object 29"/>
            <p:cNvSpPr/>
            <p:nvPr/>
          </p:nvSpPr>
          <p:spPr>
            <a:xfrm>
              <a:off x="2903111" y="4320923"/>
              <a:ext cx="3690620" cy="147320"/>
            </a:xfrm>
            <a:custGeom>
              <a:avLst/>
              <a:gdLst/>
              <a:ahLst/>
              <a:cxnLst/>
              <a:rect l="l" t="t" r="r" b="b"/>
              <a:pathLst>
                <a:path w="3690620" h="147320">
                  <a:moveTo>
                    <a:pt x="3690179" y="0"/>
                  </a:moveTo>
                  <a:lnTo>
                    <a:pt x="0" y="146778"/>
                  </a:lnTo>
                </a:path>
              </a:pathLst>
            </a:custGeom>
            <a:ln w="23278">
              <a:solidFill>
                <a:srgbClr val="97A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14094" y="4401900"/>
              <a:ext cx="209550" cy="130810"/>
            </a:xfrm>
            <a:custGeom>
              <a:avLst/>
              <a:gdLst/>
              <a:ahLst/>
              <a:cxnLst/>
              <a:rect l="l" t="t" r="r" b="b"/>
              <a:pathLst>
                <a:path w="209550" h="130810">
                  <a:moveTo>
                    <a:pt x="203290" y="0"/>
                  </a:moveTo>
                  <a:lnTo>
                    <a:pt x="0" y="73319"/>
                  </a:lnTo>
                  <a:lnTo>
                    <a:pt x="209063" y="130252"/>
                  </a:lnTo>
                  <a:lnTo>
                    <a:pt x="203290" y="0"/>
                  </a:lnTo>
                  <a:close/>
                </a:path>
              </a:pathLst>
            </a:custGeom>
            <a:solidFill>
              <a:srgbClr val="97A8B5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02374" y="4627840"/>
              <a:ext cx="3691254" cy="156210"/>
            </a:xfrm>
            <a:custGeom>
              <a:avLst/>
              <a:gdLst/>
              <a:ahLst/>
              <a:cxnLst/>
              <a:rect l="l" t="t" r="r" b="b"/>
              <a:pathLst>
                <a:path w="3691254" h="156210">
                  <a:moveTo>
                    <a:pt x="3690670" y="0"/>
                  </a:moveTo>
                  <a:lnTo>
                    <a:pt x="0" y="155809"/>
                  </a:lnTo>
                </a:path>
              </a:pathLst>
            </a:custGeom>
            <a:ln w="23278">
              <a:solidFill>
                <a:srgbClr val="97A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13406" y="4717802"/>
              <a:ext cx="209550" cy="130810"/>
            </a:xfrm>
            <a:custGeom>
              <a:avLst/>
              <a:gdLst/>
              <a:ahLst/>
              <a:cxnLst/>
              <a:rect l="l" t="t" r="r" b="b"/>
              <a:pathLst>
                <a:path w="209550" h="130810">
                  <a:moveTo>
                    <a:pt x="203093" y="0"/>
                  </a:moveTo>
                  <a:lnTo>
                    <a:pt x="0" y="73808"/>
                  </a:lnTo>
                  <a:lnTo>
                    <a:pt x="209210" y="130229"/>
                  </a:lnTo>
                  <a:lnTo>
                    <a:pt x="203093" y="0"/>
                  </a:lnTo>
                  <a:close/>
                </a:path>
              </a:pathLst>
            </a:custGeom>
            <a:solidFill>
              <a:srgbClr val="97A8B5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01662" y="4973140"/>
              <a:ext cx="3691254" cy="146685"/>
            </a:xfrm>
            <a:custGeom>
              <a:avLst/>
              <a:gdLst/>
              <a:ahLst/>
              <a:cxnLst/>
              <a:rect l="l" t="t" r="r" b="b"/>
              <a:pathLst>
                <a:path w="3691254" h="146685">
                  <a:moveTo>
                    <a:pt x="3690891" y="0"/>
                  </a:moveTo>
                  <a:lnTo>
                    <a:pt x="0" y="146545"/>
                  </a:lnTo>
                </a:path>
              </a:pathLst>
            </a:custGeom>
            <a:ln w="23278">
              <a:solidFill>
                <a:srgbClr val="97A8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12669" y="5053884"/>
              <a:ext cx="209550" cy="130810"/>
            </a:xfrm>
            <a:custGeom>
              <a:avLst/>
              <a:gdLst/>
              <a:ahLst/>
              <a:cxnLst/>
              <a:rect l="l" t="t" r="r" b="b"/>
              <a:pathLst>
                <a:path w="209550" h="130810">
                  <a:moveTo>
                    <a:pt x="203314" y="0"/>
                  </a:moveTo>
                  <a:lnTo>
                    <a:pt x="0" y="73296"/>
                  </a:lnTo>
                  <a:lnTo>
                    <a:pt x="209063" y="130229"/>
                  </a:lnTo>
                  <a:lnTo>
                    <a:pt x="203314" y="0"/>
                  </a:lnTo>
                  <a:close/>
                </a:path>
              </a:pathLst>
            </a:custGeom>
            <a:solidFill>
              <a:srgbClr val="97A8B5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6385" y="2905894"/>
              <a:ext cx="522288" cy="4254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91590"/>
            <a:ext cx="7757159" cy="131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Common</a:t>
            </a:r>
            <a:r>
              <a:rPr sz="2700" spc="3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Pattern: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distributed </a:t>
            </a:r>
            <a:r>
              <a:rPr sz="2700" spc="-30" dirty="0">
                <a:latin typeface="Calibri Light"/>
                <a:cs typeface="Calibri Light"/>
              </a:rPr>
              <a:t>system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with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shared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spc="-35" dirty="0">
                <a:latin typeface="Calibri Light"/>
                <a:cs typeface="Calibri Light"/>
              </a:rPr>
              <a:t>state </a:t>
            </a:r>
            <a:r>
              <a:rPr sz="2700" spc="-59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 </a:t>
            </a:r>
            <a:r>
              <a:rPr sz="2700" spc="-15" dirty="0">
                <a:latin typeface="Calibri Light"/>
                <a:cs typeface="Calibri Light"/>
              </a:rPr>
              <a:t>Redis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Example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- </a:t>
            </a:r>
            <a:r>
              <a:rPr sz="2700" spc="-15" dirty="0">
                <a:latin typeface="Calibri Light"/>
                <a:cs typeface="Calibri Light"/>
              </a:rPr>
              <a:t>Improve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performance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for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legacy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systems: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90994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/>
              <a:t>Redis</a:t>
            </a:r>
            <a:r>
              <a:rPr sz="4100" spc="-90" dirty="0"/>
              <a:t> </a:t>
            </a:r>
            <a:r>
              <a:rPr sz="4100" spc="-50" dirty="0"/>
              <a:t>for</a:t>
            </a:r>
            <a:r>
              <a:rPr sz="4100" spc="-80" dirty="0"/>
              <a:t> </a:t>
            </a:r>
            <a:r>
              <a:rPr sz="4100" spc="-35" dirty="0"/>
              <a:t>distributed</a:t>
            </a:r>
            <a:r>
              <a:rPr sz="4100" spc="-114" dirty="0"/>
              <a:t> </a:t>
            </a:r>
            <a:r>
              <a:rPr sz="4100" spc="-60" dirty="0"/>
              <a:t>systems</a:t>
            </a:r>
            <a:endParaRPr sz="41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72880" y="4486340"/>
          <a:ext cx="2128518" cy="207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1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1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7969">
                <a:tc>
                  <a:txBody>
                    <a:bodyPr/>
                    <a:lstStyle/>
                    <a:p>
                      <a:pPr marL="59690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5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928153" y="3410908"/>
            <a:ext cx="5579745" cy="2984500"/>
            <a:chOff x="2928153" y="3410908"/>
            <a:chExt cx="5579745" cy="2984500"/>
          </a:xfrm>
        </p:grpSpPr>
        <p:sp>
          <p:nvSpPr>
            <p:cNvPr id="6" name="object 6"/>
            <p:cNvSpPr/>
            <p:nvPr/>
          </p:nvSpPr>
          <p:spPr>
            <a:xfrm>
              <a:off x="3093049" y="5623058"/>
              <a:ext cx="1925955" cy="640080"/>
            </a:xfrm>
            <a:custGeom>
              <a:avLst/>
              <a:gdLst/>
              <a:ahLst/>
              <a:cxnLst/>
              <a:rect l="l" t="t" r="r" b="b"/>
              <a:pathLst>
                <a:path w="1925954" h="640079">
                  <a:moveTo>
                    <a:pt x="160564" y="639914"/>
                  </a:moveTo>
                  <a:lnTo>
                    <a:pt x="1765415" y="639914"/>
                  </a:lnTo>
                  <a:lnTo>
                    <a:pt x="1816148" y="631757"/>
                  </a:lnTo>
                  <a:lnTo>
                    <a:pt x="1860196" y="609046"/>
                  </a:lnTo>
                  <a:lnTo>
                    <a:pt x="1894922" y="574415"/>
                  </a:lnTo>
                  <a:lnTo>
                    <a:pt x="1917691" y="530500"/>
                  </a:lnTo>
                  <a:lnTo>
                    <a:pt x="1925866" y="479938"/>
                  </a:lnTo>
                  <a:lnTo>
                    <a:pt x="1925866" y="159975"/>
                  </a:lnTo>
                  <a:lnTo>
                    <a:pt x="1917691" y="109413"/>
                  </a:lnTo>
                  <a:lnTo>
                    <a:pt x="1894922" y="65498"/>
                  </a:lnTo>
                  <a:lnTo>
                    <a:pt x="1860196" y="30867"/>
                  </a:lnTo>
                  <a:lnTo>
                    <a:pt x="1816148" y="8156"/>
                  </a:lnTo>
                  <a:lnTo>
                    <a:pt x="1765415" y="0"/>
                  </a:lnTo>
                  <a:lnTo>
                    <a:pt x="160564" y="0"/>
                  </a:lnTo>
                  <a:lnTo>
                    <a:pt x="109819" y="8155"/>
                  </a:lnTo>
                  <a:lnTo>
                    <a:pt x="65743" y="30864"/>
                  </a:lnTo>
                  <a:lnTo>
                    <a:pt x="30984" y="65493"/>
                  </a:lnTo>
                  <a:lnTo>
                    <a:pt x="8187" y="109408"/>
                  </a:lnTo>
                  <a:lnTo>
                    <a:pt x="0" y="159975"/>
                  </a:lnTo>
                  <a:lnTo>
                    <a:pt x="0" y="479938"/>
                  </a:lnTo>
                  <a:lnTo>
                    <a:pt x="8187" y="530500"/>
                  </a:lnTo>
                  <a:lnTo>
                    <a:pt x="30984" y="574415"/>
                  </a:lnTo>
                  <a:lnTo>
                    <a:pt x="65743" y="609046"/>
                  </a:lnTo>
                  <a:lnTo>
                    <a:pt x="109819" y="631757"/>
                  </a:lnTo>
                  <a:lnTo>
                    <a:pt x="160564" y="639914"/>
                  </a:lnTo>
                  <a:close/>
                </a:path>
              </a:pathLst>
            </a:custGeom>
            <a:ln w="8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8846" y="5687046"/>
              <a:ext cx="1925955" cy="640080"/>
            </a:xfrm>
            <a:custGeom>
              <a:avLst/>
              <a:gdLst/>
              <a:ahLst/>
              <a:cxnLst/>
              <a:rect l="l" t="t" r="r" b="b"/>
              <a:pathLst>
                <a:path w="1925954" h="640079">
                  <a:moveTo>
                    <a:pt x="1765415" y="0"/>
                  </a:moveTo>
                  <a:lnTo>
                    <a:pt x="160564" y="0"/>
                  </a:lnTo>
                  <a:lnTo>
                    <a:pt x="109819" y="8156"/>
                  </a:lnTo>
                  <a:lnTo>
                    <a:pt x="65743" y="30867"/>
                  </a:lnTo>
                  <a:lnTo>
                    <a:pt x="30984" y="65498"/>
                  </a:lnTo>
                  <a:lnTo>
                    <a:pt x="8187" y="109413"/>
                  </a:lnTo>
                  <a:lnTo>
                    <a:pt x="0" y="159975"/>
                  </a:lnTo>
                  <a:lnTo>
                    <a:pt x="0" y="479938"/>
                  </a:lnTo>
                  <a:lnTo>
                    <a:pt x="8187" y="530505"/>
                  </a:lnTo>
                  <a:lnTo>
                    <a:pt x="30984" y="574421"/>
                  </a:lnTo>
                  <a:lnTo>
                    <a:pt x="65744" y="609051"/>
                  </a:lnTo>
                  <a:lnTo>
                    <a:pt x="109822" y="631760"/>
                  </a:lnTo>
                  <a:lnTo>
                    <a:pt x="160564" y="639916"/>
                  </a:lnTo>
                  <a:lnTo>
                    <a:pt x="1765415" y="639916"/>
                  </a:lnTo>
                  <a:lnTo>
                    <a:pt x="1816149" y="631760"/>
                  </a:lnTo>
                  <a:lnTo>
                    <a:pt x="1860196" y="609050"/>
                  </a:lnTo>
                  <a:lnTo>
                    <a:pt x="1894922" y="574420"/>
                  </a:lnTo>
                  <a:lnTo>
                    <a:pt x="1917691" y="530505"/>
                  </a:lnTo>
                  <a:lnTo>
                    <a:pt x="1925866" y="479938"/>
                  </a:lnTo>
                  <a:lnTo>
                    <a:pt x="1925866" y="159975"/>
                  </a:lnTo>
                  <a:lnTo>
                    <a:pt x="1917691" y="109413"/>
                  </a:lnTo>
                  <a:lnTo>
                    <a:pt x="1894922" y="65498"/>
                  </a:lnTo>
                  <a:lnTo>
                    <a:pt x="1860196" y="30867"/>
                  </a:lnTo>
                  <a:lnTo>
                    <a:pt x="1816148" y="8156"/>
                  </a:lnTo>
                  <a:lnTo>
                    <a:pt x="1765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8846" y="5687046"/>
              <a:ext cx="1925955" cy="640080"/>
            </a:xfrm>
            <a:custGeom>
              <a:avLst/>
              <a:gdLst/>
              <a:ahLst/>
              <a:cxnLst/>
              <a:rect l="l" t="t" r="r" b="b"/>
              <a:pathLst>
                <a:path w="1925954" h="640079">
                  <a:moveTo>
                    <a:pt x="160564" y="639916"/>
                  </a:moveTo>
                  <a:lnTo>
                    <a:pt x="1765415" y="639916"/>
                  </a:lnTo>
                  <a:lnTo>
                    <a:pt x="1816148" y="631760"/>
                  </a:lnTo>
                  <a:lnTo>
                    <a:pt x="1860196" y="609051"/>
                  </a:lnTo>
                  <a:lnTo>
                    <a:pt x="1894922" y="574421"/>
                  </a:lnTo>
                  <a:lnTo>
                    <a:pt x="1917691" y="530505"/>
                  </a:lnTo>
                  <a:lnTo>
                    <a:pt x="1925866" y="479938"/>
                  </a:lnTo>
                  <a:lnTo>
                    <a:pt x="1925866" y="159975"/>
                  </a:lnTo>
                  <a:lnTo>
                    <a:pt x="1917691" y="109413"/>
                  </a:lnTo>
                  <a:lnTo>
                    <a:pt x="1894922" y="65498"/>
                  </a:lnTo>
                  <a:lnTo>
                    <a:pt x="1860196" y="30867"/>
                  </a:lnTo>
                  <a:lnTo>
                    <a:pt x="1816148" y="8156"/>
                  </a:lnTo>
                  <a:lnTo>
                    <a:pt x="1765415" y="0"/>
                  </a:lnTo>
                  <a:lnTo>
                    <a:pt x="160564" y="0"/>
                  </a:lnTo>
                  <a:lnTo>
                    <a:pt x="109819" y="8156"/>
                  </a:lnTo>
                  <a:lnTo>
                    <a:pt x="65743" y="30867"/>
                  </a:lnTo>
                  <a:lnTo>
                    <a:pt x="30984" y="65498"/>
                  </a:lnTo>
                  <a:lnTo>
                    <a:pt x="8187" y="109413"/>
                  </a:lnTo>
                  <a:lnTo>
                    <a:pt x="0" y="159975"/>
                  </a:lnTo>
                  <a:lnTo>
                    <a:pt x="0" y="479938"/>
                  </a:lnTo>
                  <a:lnTo>
                    <a:pt x="8187" y="530505"/>
                  </a:lnTo>
                  <a:lnTo>
                    <a:pt x="30984" y="574420"/>
                  </a:lnTo>
                  <a:lnTo>
                    <a:pt x="65743" y="609050"/>
                  </a:lnTo>
                  <a:lnTo>
                    <a:pt x="109819" y="631760"/>
                  </a:lnTo>
                  <a:lnTo>
                    <a:pt x="160564" y="639916"/>
                  </a:lnTo>
                  <a:close/>
                </a:path>
              </a:pathLst>
            </a:custGeom>
            <a:ln w="8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2598" y="5751045"/>
              <a:ext cx="1925955" cy="640080"/>
            </a:xfrm>
            <a:custGeom>
              <a:avLst/>
              <a:gdLst/>
              <a:ahLst/>
              <a:cxnLst/>
              <a:rect l="l" t="t" r="r" b="b"/>
              <a:pathLst>
                <a:path w="1925954" h="640079">
                  <a:moveTo>
                    <a:pt x="1765302" y="0"/>
                  </a:moveTo>
                  <a:lnTo>
                    <a:pt x="160451" y="0"/>
                  </a:lnTo>
                  <a:lnTo>
                    <a:pt x="109718" y="8155"/>
                  </a:lnTo>
                  <a:lnTo>
                    <a:pt x="65670" y="30864"/>
                  </a:lnTo>
                  <a:lnTo>
                    <a:pt x="30944" y="65493"/>
                  </a:lnTo>
                  <a:lnTo>
                    <a:pt x="8175" y="109408"/>
                  </a:lnTo>
                  <a:lnTo>
                    <a:pt x="0" y="159975"/>
                  </a:lnTo>
                  <a:lnTo>
                    <a:pt x="0" y="479927"/>
                  </a:lnTo>
                  <a:lnTo>
                    <a:pt x="8175" y="530493"/>
                  </a:lnTo>
                  <a:lnTo>
                    <a:pt x="30944" y="574410"/>
                  </a:lnTo>
                  <a:lnTo>
                    <a:pt x="65671" y="609040"/>
                  </a:lnTo>
                  <a:lnTo>
                    <a:pt x="109718" y="631751"/>
                  </a:lnTo>
                  <a:lnTo>
                    <a:pt x="160451" y="639907"/>
                  </a:lnTo>
                  <a:lnTo>
                    <a:pt x="1765302" y="639907"/>
                  </a:lnTo>
                  <a:lnTo>
                    <a:pt x="1816047" y="631751"/>
                  </a:lnTo>
                  <a:lnTo>
                    <a:pt x="1860123" y="609040"/>
                  </a:lnTo>
                  <a:lnTo>
                    <a:pt x="1894882" y="574409"/>
                  </a:lnTo>
                  <a:lnTo>
                    <a:pt x="1917679" y="530493"/>
                  </a:lnTo>
                  <a:lnTo>
                    <a:pt x="1925866" y="479927"/>
                  </a:lnTo>
                  <a:lnTo>
                    <a:pt x="1925866" y="159975"/>
                  </a:lnTo>
                  <a:lnTo>
                    <a:pt x="1917679" y="109408"/>
                  </a:lnTo>
                  <a:lnTo>
                    <a:pt x="1894882" y="65493"/>
                  </a:lnTo>
                  <a:lnTo>
                    <a:pt x="1860122" y="30864"/>
                  </a:lnTo>
                  <a:lnTo>
                    <a:pt x="1816047" y="8155"/>
                  </a:lnTo>
                  <a:lnTo>
                    <a:pt x="1765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2598" y="5751045"/>
              <a:ext cx="1925955" cy="640080"/>
            </a:xfrm>
            <a:custGeom>
              <a:avLst/>
              <a:gdLst/>
              <a:ahLst/>
              <a:cxnLst/>
              <a:rect l="l" t="t" r="r" b="b"/>
              <a:pathLst>
                <a:path w="1925954" h="640079">
                  <a:moveTo>
                    <a:pt x="160451" y="639907"/>
                  </a:moveTo>
                  <a:lnTo>
                    <a:pt x="1765302" y="639907"/>
                  </a:lnTo>
                  <a:lnTo>
                    <a:pt x="1816047" y="631751"/>
                  </a:lnTo>
                  <a:lnTo>
                    <a:pt x="1860122" y="609040"/>
                  </a:lnTo>
                  <a:lnTo>
                    <a:pt x="1894882" y="574410"/>
                  </a:lnTo>
                  <a:lnTo>
                    <a:pt x="1917679" y="530493"/>
                  </a:lnTo>
                  <a:lnTo>
                    <a:pt x="1925866" y="479927"/>
                  </a:lnTo>
                  <a:lnTo>
                    <a:pt x="1925866" y="159975"/>
                  </a:lnTo>
                  <a:lnTo>
                    <a:pt x="1917679" y="109408"/>
                  </a:lnTo>
                  <a:lnTo>
                    <a:pt x="1894882" y="65493"/>
                  </a:lnTo>
                  <a:lnTo>
                    <a:pt x="1860122" y="30864"/>
                  </a:lnTo>
                  <a:lnTo>
                    <a:pt x="1816047" y="8155"/>
                  </a:lnTo>
                  <a:lnTo>
                    <a:pt x="1765302" y="0"/>
                  </a:lnTo>
                  <a:lnTo>
                    <a:pt x="160451" y="0"/>
                  </a:lnTo>
                  <a:lnTo>
                    <a:pt x="109718" y="8155"/>
                  </a:lnTo>
                  <a:lnTo>
                    <a:pt x="65670" y="30864"/>
                  </a:lnTo>
                  <a:lnTo>
                    <a:pt x="30944" y="65493"/>
                  </a:lnTo>
                  <a:lnTo>
                    <a:pt x="8175" y="109408"/>
                  </a:lnTo>
                  <a:lnTo>
                    <a:pt x="0" y="159975"/>
                  </a:lnTo>
                  <a:lnTo>
                    <a:pt x="0" y="479927"/>
                  </a:lnTo>
                  <a:lnTo>
                    <a:pt x="8175" y="530493"/>
                  </a:lnTo>
                  <a:lnTo>
                    <a:pt x="30944" y="574409"/>
                  </a:lnTo>
                  <a:lnTo>
                    <a:pt x="65670" y="609040"/>
                  </a:lnTo>
                  <a:lnTo>
                    <a:pt x="109718" y="631751"/>
                  </a:lnTo>
                  <a:lnTo>
                    <a:pt x="160451" y="639907"/>
                  </a:lnTo>
                  <a:close/>
                </a:path>
              </a:pathLst>
            </a:custGeom>
            <a:ln w="8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3068" y="3415353"/>
              <a:ext cx="3980179" cy="1440180"/>
            </a:xfrm>
            <a:custGeom>
              <a:avLst/>
              <a:gdLst/>
              <a:ahLst/>
              <a:cxnLst/>
              <a:rect l="l" t="t" r="r" b="b"/>
              <a:pathLst>
                <a:path w="3980179" h="1440179">
                  <a:moveTo>
                    <a:pt x="160451" y="1439815"/>
                  </a:moveTo>
                  <a:lnTo>
                    <a:pt x="3819575" y="1439815"/>
                  </a:lnTo>
                  <a:lnTo>
                    <a:pt x="3870308" y="1431654"/>
                  </a:lnTo>
                  <a:lnTo>
                    <a:pt x="3914356" y="1408936"/>
                  </a:lnTo>
                  <a:lnTo>
                    <a:pt x="3949082" y="1374304"/>
                  </a:lnTo>
                  <a:lnTo>
                    <a:pt x="3971851" y="1330401"/>
                  </a:lnTo>
                  <a:lnTo>
                    <a:pt x="3980026" y="1279873"/>
                  </a:lnTo>
                  <a:lnTo>
                    <a:pt x="3980026" y="159941"/>
                  </a:lnTo>
                  <a:lnTo>
                    <a:pt x="3971851" y="109413"/>
                  </a:lnTo>
                  <a:lnTo>
                    <a:pt x="3949082" y="65510"/>
                  </a:lnTo>
                  <a:lnTo>
                    <a:pt x="3914356" y="30878"/>
                  </a:lnTo>
                  <a:lnTo>
                    <a:pt x="3870308" y="8160"/>
                  </a:lnTo>
                  <a:lnTo>
                    <a:pt x="3819575" y="0"/>
                  </a:lnTo>
                  <a:lnTo>
                    <a:pt x="160451" y="0"/>
                  </a:lnTo>
                  <a:lnTo>
                    <a:pt x="109718" y="8160"/>
                  </a:lnTo>
                  <a:lnTo>
                    <a:pt x="65670" y="30878"/>
                  </a:lnTo>
                  <a:lnTo>
                    <a:pt x="30944" y="65510"/>
                  </a:lnTo>
                  <a:lnTo>
                    <a:pt x="8175" y="109413"/>
                  </a:lnTo>
                  <a:lnTo>
                    <a:pt x="0" y="159941"/>
                  </a:lnTo>
                  <a:lnTo>
                    <a:pt x="0" y="1279873"/>
                  </a:lnTo>
                  <a:lnTo>
                    <a:pt x="8175" y="1330401"/>
                  </a:lnTo>
                  <a:lnTo>
                    <a:pt x="30944" y="1374304"/>
                  </a:lnTo>
                  <a:lnTo>
                    <a:pt x="65670" y="1408936"/>
                  </a:lnTo>
                  <a:lnTo>
                    <a:pt x="109718" y="1431654"/>
                  </a:lnTo>
                  <a:lnTo>
                    <a:pt x="160451" y="1439815"/>
                  </a:lnTo>
                  <a:close/>
                </a:path>
              </a:pathLst>
            </a:custGeom>
            <a:ln w="846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7770" y="3553809"/>
              <a:ext cx="1233465" cy="395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1359" y="4494819"/>
              <a:ext cx="211847" cy="2079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6389" y="4494819"/>
              <a:ext cx="211847" cy="2079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1418" y="4494819"/>
              <a:ext cx="211847" cy="2079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9993" y="4494819"/>
              <a:ext cx="211847" cy="2079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1852" y="4494819"/>
              <a:ext cx="211847" cy="2079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6995" y="4494819"/>
              <a:ext cx="211847" cy="2079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2025" y="4494819"/>
              <a:ext cx="211847" cy="2079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7054" y="4494819"/>
              <a:ext cx="211847" cy="2079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5742" y="4494819"/>
              <a:ext cx="211847" cy="2079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7488" y="4494819"/>
              <a:ext cx="211847" cy="207969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651361" y="4487166"/>
            <a:ext cx="577850" cy="224154"/>
          </a:xfrm>
          <a:custGeom>
            <a:avLst/>
            <a:gdLst/>
            <a:ahLst/>
            <a:cxnLst/>
            <a:rect l="l" t="t" r="r" b="b"/>
            <a:pathLst>
              <a:path w="577850" h="224154">
                <a:moveTo>
                  <a:pt x="0" y="223975"/>
                </a:moveTo>
                <a:lnTo>
                  <a:pt x="577760" y="223975"/>
                </a:lnTo>
                <a:lnTo>
                  <a:pt x="577760" y="0"/>
                </a:lnTo>
                <a:lnTo>
                  <a:pt x="0" y="0"/>
                </a:lnTo>
                <a:lnTo>
                  <a:pt x="0" y="223975"/>
                </a:lnTo>
                <a:close/>
              </a:path>
            </a:pathLst>
          </a:custGeom>
          <a:ln w="8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74767" y="4444250"/>
            <a:ext cx="331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Bits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46916" y="4194781"/>
            <a:ext cx="835025" cy="443865"/>
            <a:chOff x="4646916" y="4194781"/>
            <a:chExt cx="835025" cy="443865"/>
          </a:xfrm>
        </p:grpSpPr>
        <p:sp>
          <p:nvSpPr>
            <p:cNvPr id="26" name="object 26"/>
            <p:cNvSpPr/>
            <p:nvPr/>
          </p:nvSpPr>
          <p:spPr>
            <a:xfrm>
              <a:off x="5229189" y="4598832"/>
              <a:ext cx="192405" cy="635"/>
            </a:xfrm>
            <a:custGeom>
              <a:avLst/>
              <a:gdLst/>
              <a:ahLst/>
              <a:cxnLst/>
              <a:rect l="l" t="t" r="r" b="b"/>
              <a:pathLst>
                <a:path w="192404" h="635">
                  <a:moveTo>
                    <a:pt x="0" y="112"/>
                  </a:moveTo>
                  <a:lnTo>
                    <a:pt x="191816" y="0"/>
                  </a:lnTo>
                </a:path>
              </a:pathLst>
            </a:custGeom>
            <a:ln w="1128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01530" y="455910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0"/>
                  </a:moveTo>
                  <a:lnTo>
                    <a:pt x="7071" y="19479"/>
                  </a:lnTo>
                  <a:lnTo>
                    <a:pt x="9440" y="39773"/>
                  </a:lnTo>
                  <a:lnTo>
                    <a:pt x="7117" y="60046"/>
                  </a:lnTo>
                  <a:lnTo>
                    <a:pt x="113" y="79462"/>
                  </a:lnTo>
                  <a:lnTo>
                    <a:pt x="79829" y="39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51361" y="4199226"/>
              <a:ext cx="577850" cy="224154"/>
            </a:xfrm>
            <a:custGeom>
              <a:avLst/>
              <a:gdLst/>
              <a:ahLst/>
              <a:cxnLst/>
              <a:rect l="l" t="t" r="r" b="b"/>
              <a:pathLst>
                <a:path w="577850" h="224154">
                  <a:moveTo>
                    <a:pt x="0" y="223975"/>
                  </a:moveTo>
                  <a:lnTo>
                    <a:pt x="577760" y="223975"/>
                  </a:lnTo>
                  <a:lnTo>
                    <a:pt x="577760" y="0"/>
                  </a:lnTo>
                  <a:lnTo>
                    <a:pt x="0" y="0"/>
                  </a:lnTo>
                  <a:lnTo>
                    <a:pt x="0" y="223975"/>
                  </a:lnTo>
                  <a:close/>
                </a:path>
              </a:pathLst>
            </a:custGeom>
            <a:ln w="8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46217" y="4156310"/>
            <a:ext cx="188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46237" y="3890812"/>
            <a:ext cx="835660" cy="460375"/>
            <a:chOff x="4646237" y="3890812"/>
            <a:chExt cx="835660" cy="460375"/>
          </a:xfrm>
        </p:grpSpPr>
        <p:sp>
          <p:nvSpPr>
            <p:cNvPr id="31" name="object 31"/>
            <p:cNvSpPr/>
            <p:nvPr/>
          </p:nvSpPr>
          <p:spPr>
            <a:xfrm>
              <a:off x="5229189" y="4310892"/>
              <a:ext cx="192405" cy="635"/>
            </a:xfrm>
            <a:custGeom>
              <a:avLst/>
              <a:gdLst/>
              <a:ahLst/>
              <a:cxnLst/>
              <a:rect l="l" t="t" r="r" b="b"/>
              <a:pathLst>
                <a:path w="192404" h="635">
                  <a:moveTo>
                    <a:pt x="0" y="112"/>
                  </a:moveTo>
                  <a:lnTo>
                    <a:pt x="191816" y="0"/>
                  </a:lnTo>
                </a:path>
              </a:pathLst>
            </a:custGeom>
            <a:ln w="1128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1530" y="427116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0"/>
                  </a:moveTo>
                  <a:lnTo>
                    <a:pt x="7071" y="19479"/>
                  </a:lnTo>
                  <a:lnTo>
                    <a:pt x="9440" y="39773"/>
                  </a:lnTo>
                  <a:lnTo>
                    <a:pt x="7117" y="60046"/>
                  </a:lnTo>
                  <a:lnTo>
                    <a:pt x="113" y="79462"/>
                  </a:lnTo>
                  <a:lnTo>
                    <a:pt x="79829" y="39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50682" y="3895257"/>
              <a:ext cx="577850" cy="224154"/>
            </a:xfrm>
            <a:custGeom>
              <a:avLst/>
              <a:gdLst/>
              <a:ahLst/>
              <a:cxnLst/>
              <a:rect l="l" t="t" r="r" b="b"/>
              <a:pathLst>
                <a:path w="577850" h="224154">
                  <a:moveTo>
                    <a:pt x="0" y="223975"/>
                  </a:moveTo>
                  <a:lnTo>
                    <a:pt x="577760" y="223975"/>
                  </a:lnTo>
                  <a:lnTo>
                    <a:pt x="577760" y="0"/>
                  </a:lnTo>
                  <a:lnTo>
                    <a:pt x="0" y="0"/>
                  </a:lnTo>
                  <a:lnTo>
                    <a:pt x="0" y="223975"/>
                  </a:lnTo>
                  <a:close/>
                </a:path>
              </a:pathLst>
            </a:custGeom>
            <a:ln w="8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880527" y="3852341"/>
            <a:ext cx="118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49294" y="3581539"/>
            <a:ext cx="831850" cy="465455"/>
            <a:chOff x="4649294" y="3581539"/>
            <a:chExt cx="831850" cy="465455"/>
          </a:xfrm>
        </p:grpSpPr>
        <p:sp>
          <p:nvSpPr>
            <p:cNvPr id="36" name="object 36"/>
            <p:cNvSpPr/>
            <p:nvPr/>
          </p:nvSpPr>
          <p:spPr>
            <a:xfrm>
              <a:off x="5228396" y="4006923"/>
              <a:ext cx="192405" cy="635"/>
            </a:xfrm>
            <a:custGeom>
              <a:avLst/>
              <a:gdLst/>
              <a:ahLst/>
              <a:cxnLst/>
              <a:rect l="l" t="t" r="r" b="b"/>
              <a:pathLst>
                <a:path w="192404" h="635">
                  <a:moveTo>
                    <a:pt x="0" y="112"/>
                  </a:moveTo>
                  <a:lnTo>
                    <a:pt x="191816" y="0"/>
                  </a:lnTo>
                </a:path>
              </a:pathLst>
            </a:custGeom>
            <a:ln w="1128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00850" y="396719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0"/>
                  </a:moveTo>
                  <a:lnTo>
                    <a:pt x="7071" y="19479"/>
                  </a:lnTo>
                  <a:lnTo>
                    <a:pt x="9440" y="39773"/>
                  </a:lnTo>
                  <a:lnTo>
                    <a:pt x="7117" y="60046"/>
                  </a:lnTo>
                  <a:lnTo>
                    <a:pt x="113" y="79462"/>
                  </a:lnTo>
                  <a:lnTo>
                    <a:pt x="79716" y="39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53739" y="3585984"/>
              <a:ext cx="577850" cy="224154"/>
            </a:xfrm>
            <a:custGeom>
              <a:avLst/>
              <a:gdLst/>
              <a:ahLst/>
              <a:cxnLst/>
              <a:rect l="l" t="t" r="r" b="b"/>
              <a:pathLst>
                <a:path w="577850" h="224154">
                  <a:moveTo>
                    <a:pt x="0" y="223975"/>
                  </a:moveTo>
                  <a:lnTo>
                    <a:pt x="577760" y="223975"/>
                  </a:lnTo>
                  <a:lnTo>
                    <a:pt x="577760" y="0"/>
                  </a:lnTo>
                  <a:lnTo>
                    <a:pt x="0" y="0"/>
                  </a:lnTo>
                  <a:lnTo>
                    <a:pt x="0" y="223975"/>
                  </a:lnTo>
                  <a:close/>
                </a:path>
              </a:pathLst>
            </a:custGeom>
            <a:ln w="8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724152" y="3542955"/>
            <a:ext cx="436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Hash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25739" y="3657918"/>
            <a:ext cx="805815" cy="781685"/>
            <a:chOff x="5225739" y="3657918"/>
            <a:chExt cx="805815" cy="781685"/>
          </a:xfrm>
        </p:grpSpPr>
        <p:sp>
          <p:nvSpPr>
            <p:cNvPr id="41" name="object 41"/>
            <p:cNvSpPr/>
            <p:nvPr/>
          </p:nvSpPr>
          <p:spPr>
            <a:xfrm>
              <a:off x="5231454" y="3697537"/>
              <a:ext cx="192405" cy="635"/>
            </a:xfrm>
            <a:custGeom>
              <a:avLst/>
              <a:gdLst/>
              <a:ahLst/>
              <a:cxnLst/>
              <a:rect l="l" t="t" r="r" b="b"/>
              <a:pathLst>
                <a:path w="192404" h="635">
                  <a:moveTo>
                    <a:pt x="0" y="225"/>
                  </a:moveTo>
                  <a:lnTo>
                    <a:pt x="191816" y="0"/>
                  </a:lnTo>
                </a:path>
              </a:pathLst>
            </a:custGeom>
            <a:ln w="1128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3908" y="365791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0"/>
                  </a:moveTo>
                  <a:lnTo>
                    <a:pt x="7069" y="19416"/>
                  </a:lnTo>
                  <a:lnTo>
                    <a:pt x="9426" y="39689"/>
                  </a:lnTo>
                  <a:lnTo>
                    <a:pt x="7069" y="59983"/>
                  </a:lnTo>
                  <a:lnTo>
                    <a:pt x="0" y="79462"/>
                  </a:lnTo>
                  <a:lnTo>
                    <a:pt x="79716" y="39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6264" y="4231259"/>
              <a:ext cx="555283" cy="20796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476264" y="4231259"/>
            <a:ext cx="555625" cy="208279"/>
          </a:xfrm>
          <a:prstGeom prst="rect">
            <a:avLst/>
          </a:prstGeom>
          <a:ln w="1693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ts val="1525"/>
              </a:lnSpc>
            </a:pPr>
            <a:r>
              <a:rPr sz="1400" spc="10" dirty="0">
                <a:latin typeface="Calibri"/>
                <a:cs typeface="Calibri"/>
              </a:rPr>
              <a:t>80000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6264" y="3911263"/>
            <a:ext cx="298504" cy="207969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5476264" y="3911263"/>
            <a:ext cx="299085" cy="208279"/>
          </a:xfrm>
          <a:prstGeom prst="rect">
            <a:avLst/>
          </a:prstGeom>
          <a:ln w="1694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5"/>
              </a:lnSpc>
            </a:pPr>
            <a:r>
              <a:rPr sz="1400" spc="10" dirty="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97212" y="3609890"/>
            <a:ext cx="709359" cy="20796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5497212" y="3609890"/>
            <a:ext cx="709930" cy="208279"/>
          </a:xfrm>
          <a:prstGeom prst="rect">
            <a:avLst/>
          </a:prstGeom>
          <a:ln w="1693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ts val="1525"/>
              </a:lnSpc>
            </a:pPr>
            <a:r>
              <a:rPr sz="1400" spc="15" dirty="0">
                <a:latin typeface="Calibri"/>
                <a:cs typeface="Calibri"/>
              </a:rPr>
              <a:t>MD5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20391" y="2874069"/>
            <a:ext cx="3983354" cy="2886075"/>
            <a:chOff x="920391" y="2874069"/>
            <a:chExt cx="3983354" cy="2886075"/>
          </a:xfrm>
        </p:grpSpPr>
        <p:sp>
          <p:nvSpPr>
            <p:cNvPr id="50" name="object 50"/>
            <p:cNvSpPr/>
            <p:nvPr/>
          </p:nvSpPr>
          <p:spPr>
            <a:xfrm>
              <a:off x="4312795" y="4923908"/>
              <a:ext cx="545465" cy="827405"/>
            </a:xfrm>
            <a:custGeom>
              <a:avLst/>
              <a:gdLst/>
              <a:ahLst/>
              <a:cxnLst/>
              <a:rect l="l" t="t" r="r" b="b"/>
              <a:pathLst>
                <a:path w="545464" h="827404">
                  <a:moveTo>
                    <a:pt x="0" y="827137"/>
                  </a:moveTo>
                  <a:lnTo>
                    <a:pt x="5180" y="778952"/>
                  </a:lnTo>
                  <a:lnTo>
                    <a:pt x="19808" y="738494"/>
                  </a:lnTo>
                  <a:lnTo>
                    <a:pt x="42508" y="704838"/>
                  </a:lnTo>
                  <a:lnTo>
                    <a:pt x="71906" y="677058"/>
                  </a:lnTo>
                  <a:lnTo>
                    <a:pt x="106631" y="654228"/>
                  </a:lnTo>
                  <a:lnTo>
                    <a:pt x="145307" y="635424"/>
                  </a:lnTo>
                  <a:lnTo>
                    <a:pt x="186561" y="619719"/>
                  </a:lnTo>
                  <a:lnTo>
                    <a:pt x="229020" y="606189"/>
                  </a:lnTo>
                  <a:lnTo>
                    <a:pt x="271311" y="593908"/>
                  </a:lnTo>
                  <a:lnTo>
                    <a:pt x="312058" y="581950"/>
                  </a:lnTo>
                  <a:lnTo>
                    <a:pt x="349889" y="569390"/>
                  </a:lnTo>
                  <a:lnTo>
                    <a:pt x="410981" y="540717"/>
                  </a:lnTo>
                  <a:lnTo>
                    <a:pt x="458163" y="501979"/>
                  </a:lnTo>
                  <a:lnTo>
                    <a:pt x="493148" y="448682"/>
                  </a:lnTo>
                  <a:lnTo>
                    <a:pt x="517654" y="376331"/>
                  </a:lnTo>
                  <a:lnTo>
                    <a:pt x="526513" y="331606"/>
                  </a:lnTo>
                  <a:lnTo>
                    <a:pt x="533395" y="280431"/>
                  </a:lnTo>
                  <a:lnTo>
                    <a:pt x="538514" y="222245"/>
                  </a:lnTo>
                  <a:lnTo>
                    <a:pt x="542086" y="156485"/>
                  </a:lnTo>
                  <a:lnTo>
                    <a:pt x="544324" y="82591"/>
                  </a:lnTo>
                  <a:lnTo>
                    <a:pt x="545443" y="0"/>
                  </a:lnTo>
                </a:path>
              </a:pathLst>
            </a:custGeom>
            <a:ln w="16968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2605" y="4855168"/>
              <a:ext cx="91039" cy="9086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648909" y="4763853"/>
              <a:ext cx="1861820" cy="987425"/>
            </a:xfrm>
            <a:custGeom>
              <a:avLst/>
              <a:gdLst/>
              <a:ahLst/>
              <a:cxnLst/>
              <a:rect l="l" t="t" r="r" b="b"/>
              <a:pathLst>
                <a:path w="1861820" h="987425">
                  <a:moveTo>
                    <a:pt x="1861403" y="987192"/>
                  </a:moveTo>
                  <a:lnTo>
                    <a:pt x="1850837" y="940120"/>
                  </a:lnTo>
                  <a:lnTo>
                    <a:pt x="1820532" y="900846"/>
                  </a:lnTo>
                  <a:lnTo>
                    <a:pt x="1772578" y="868702"/>
                  </a:lnTo>
                  <a:lnTo>
                    <a:pt x="1709065" y="843016"/>
                  </a:lnTo>
                  <a:lnTo>
                    <a:pt x="1672126" y="832386"/>
                  </a:lnTo>
                  <a:lnTo>
                    <a:pt x="1632081" y="823120"/>
                  </a:lnTo>
                  <a:lnTo>
                    <a:pt x="1589191" y="815133"/>
                  </a:lnTo>
                  <a:lnTo>
                    <a:pt x="1543716" y="808343"/>
                  </a:lnTo>
                  <a:lnTo>
                    <a:pt x="1495919" y="802664"/>
                  </a:lnTo>
                  <a:lnTo>
                    <a:pt x="1446061" y="798014"/>
                  </a:lnTo>
                  <a:lnTo>
                    <a:pt x="1394402" y="794309"/>
                  </a:lnTo>
                  <a:lnTo>
                    <a:pt x="1341203" y="791465"/>
                  </a:lnTo>
                  <a:lnTo>
                    <a:pt x="1286727" y="789398"/>
                  </a:lnTo>
                  <a:lnTo>
                    <a:pt x="1231234" y="788025"/>
                  </a:lnTo>
                  <a:lnTo>
                    <a:pt x="1174985" y="787262"/>
                  </a:lnTo>
                  <a:lnTo>
                    <a:pt x="1118242" y="787024"/>
                  </a:lnTo>
                  <a:lnTo>
                    <a:pt x="1061266" y="787229"/>
                  </a:lnTo>
                  <a:lnTo>
                    <a:pt x="1004317" y="787793"/>
                  </a:lnTo>
                  <a:lnTo>
                    <a:pt x="947658" y="788631"/>
                  </a:lnTo>
                  <a:lnTo>
                    <a:pt x="891549" y="789660"/>
                  </a:lnTo>
                  <a:lnTo>
                    <a:pt x="836251" y="790797"/>
                  </a:lnTo>
                  <a:lnTo>
                    <a:pt x="782026" y="791958"/>
                  </a:lnTo>
                  <a:lnTo>
                    <a:pt x="729135" y="793058"/>
                  </a:lnTo>
                  <a:lnTo>
                    <a:pt x="677839" y="794014"/>
                  </a:lnTo>
                  <a:lnTo>
                    <a:pt x="628399" y="794743"/>
                  </a:lnTo>
                  <a:lnTo>
                    <a:pt x="581077" y="795160"/>
                  </a:lnTo>
                  <a:lnTo>
                    <a:pt x="527001" y="795118"/>
                  </a:lnTo>
                  <a:lnTo>
                    <a:pt x="476292" y="794293"/>
                  </a:lnTo>
                  <a:lnTo>
                    <a:pt x="428847" y="792476"/>
                  </a:lnTo>
                  <a:lnTo>
                    <a:pt x="384562" y="789460"/>
                  </a:lnTo>
                  <a:lnTo>
                    <a:pt x="343333" y="785037"/>
                  </a:lnTo>
                  <a:lnTo>
                    <a:pt x="305056" y="779001"/>
                  </a:lnTo>
                  <a:lnTo>
                    <a:pt x="236947" y="761259"/>
                  </a:lnTo>
                  <a:lnTo>
                    <a:pt x="179405" y="734572"/>
                  </a:lnTo>
                  <a:lnTo>
                    <a:pt x="131602" y="697283"/>
                  </a:lnTo>
                  <a:lnTo>
                    <a:pt x="92707" y="647732"/>
                  </a:lnTo>
                  <a:lnTo>
                    <a:pt x="61892" y="584259"/>
                  </a:lnTo>
                  <a:lnTo>
                    <a:pt x="49255" y="546783"/>
                  </a:lnTo>
                  <a:lnTo>
                    <a:pt x="38328" y="505205"/>
                  </a:lnTo>
                  <a:lnTo>
                    <a:pt x="29006" y="459317"/>
                  </a:lnTo>
                  <a:lnTo>
                    <a:pt x="21186" y="408912"/>
                  </a:lnTo>
                  <a:lnTo>
                    <a:pt x="14764" y="353782"/>
                  </a:lnTo>
                  <a:lnTo>
                    <a:pt x="9636" y="293719"/>
                  </a:lnTo>
                  <a:lnTo>
                    <a:pt x="5700" y="228517"/>
                  </a:lnTo>
                  <a:lnTo>
                    <a:pt x="2851" y="157968"/>
                  </a:lnTo>
                  <a:lnTo>
                    <a:pt x="985" y="81865"/>
                  </a:lnTo>
                  <a:lnTo>
                    <a:pt x="0" y="0"/>
                  </a:lnTo>
                </a:path>
              </a:pathLst>
            </a:custGeom>
            <a:ln w="16942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3457" y="4695226"/>
              <a:ext cx="91039" cy="9086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0391" y="2874069"/>
              <a:ext cx="2172599" cy="216571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29630" y="3990410"/>
              <a:ext cx="1351915" cy="386080"/>
            </a:xfrm>
            <a:custGeom>
              <a:avLst/>
              <a:gdLst/>
              <a:ahLst/>
              <a:cxnLst/>
              <a:rect l="l" t="t" r="r" b="b"/>
              <a:pathLst>
                <a:path w="1351914" h="386079">
                  <a:moveTo>
                    <a:pt x="1351662" y="0"/>
                  </a:moveTo>
                  <a:lnTo>
                    <a:pt x="0" y="0"/>
                  </a:lnTo>
                  <a:lnTo>
                    <a:pt x="0" y="385722"/>
                  </a:lnTo>
                  <a:lnTo>
                    <a:pt x="1351662" y="385722"/>
                  </a:lnTo>
                  <a:lnTo>
                    <a:pt x="1351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393370" y="3906408"/>
            <a:ext cx="1024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5080" indent="-20066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Slow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Legacy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15081" y="5883786"/>
            <a:ext cx="123761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20" dirty="0">
                <a:latin typeface="Calibri"/>
                <a:cs typeface="Calibri"/>
              </a:rPr>
              <a:t>App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15" dirty="0">
                <a:latin typeface="Calibri"/>
                <a:cs typeface="Calibri"/>
              </a:rPr>
              <a:t>Server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36351" y="4911208"/>
            <a:ext cx="1931035" cy="6013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445"/>
              </a:spcBef>
            </a:pPr>
            <a:r>
              <a:rPr sz="1600" dirty="0">
                <a:latin typeface="Calibri"/>
                <a:cs typeface="Calibri"/>
              </a:rPr>
              <a:t>Bloomfilter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lookup: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dirty="0">
                <a:latin typeface="Consolas"/>
                <a:cs typeface="Consolas"/>
              </a:rPr>
              <a:t>GETBIT,</a:t>
            </a:r>
            <a:r>
              <a:rPr sz="1600" spc="-5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GETBIT...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809168" y="5015144"/>
            <a:ext cx="995044" cy="386080"/>
          </a:xfrm>
          <a:custGeom>
            <a:avLst/>
            <a:gdLst/>
            <a:ahLst/>
            <a:cxnLst/>
            <a:rect l="l" t="t" r="r" b="b"/>
            <a:pathLst>
              <a:path w="995044" h="386079">
                <a:moveTo>
                  <a:pt x="995023" y="0"/>
                </a:moveTo>
                <a:lnTo>
                  <a:pt x="0" y="0"/>
                </a:lnTo>
                <a:lnTo>
                  <a:pt x="0" y="385722"/>
                </a:lnTo>
                <a:lnTo>
                  <a:pt x="995023" y="385722"/>
                </a:lnTo>
                <a:lnTo>
                  <a:pt x="99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841761" y="5053090"/>
            <a:ext cx="5556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On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047505" y="4855168"/>
            <a:ext cx="2254885" cy="1286510"/>
            <a:chOff x="4047505" y="4855168"/>
            <a:chExt cx="2254885" cy="1286510"/>
          </a:xfrm>
        </p:grpSpPr>
        <p:sp>
          <p:nvSpPr>
            <p:cNvPr id="62" name="object 62"/>
            <p:cNvSpPr/>
            <p:nvPr/>
          </p:nvSpPr>
          <p:spPr>
            <a:xfrm>
              <a:off x="4168309" y="4923682"/>
              <a:ext cx="697865" cy="763905"/>
            </a:xfrm>
            <a:custGeom>
              <a:avLst/>
              <a:gdLst/>
              <a:ahLst/>
              <a:cxnLst/>
              <a:rect l="l" t="t" r="r" b="b"/>
              <a:pathLst>
                <a:path w="697864" h="763904">
                  <a:moveTo>
                    <a:pt x="0" y="763363"/>
                  </a:moveTo>
                  <a:lnTo>
                    <a:pt x="4513" y="714890"/>
                  </a:lnTo>
                  <a:lnTo>
                    <a:pt x="17444" y="673653"/>
                  </a:lnTo>
                  <a:lnTo>
                    <a:pt x="37877" y="638861"/>
                  </a:lnTo>
                  <a:lnTo>
                    <a:pt x="64898" y="609720"/>
                  </a:lnTo>
                  <a:lnTo>
                    <a:pt x="97592" y="585437"/>
                  </a:lnTo>
                  <a:lnTo>
                    <a:pt x="135044" y="565218"/>
                  </a:lnTo>
                  <a:lnTo>
                    <a:pt x="176340" y="548271"/>
                  </a:lnTo>
                  <a:lnTo>
                    <a:pt x="220565" y="533802"/>
                  </a:lnTo>
                  <a:lnTo>
                    <a:pt x="266804" y="521018"/>
                  </a:lnTo>
                  <a:lnTo>
                    <a:pt x="314142" y="509125"/>
                  </a:lnTo>
                  <a:lnTo>
                    <a:pt x="361666" y="497332"/>
                  </a:lnTo>
                  <a:lnTo>
                    <a:pt x="398644" y="487569"/>
                  </a:lnTo>
                  <a:lnTo>
                    <a:pt x="470020" y="464568"/>
                  </a:lnTo>
                  <a:lnTo>
                    <a:pt x="535885" y="433294"/>
                  </a:lnTo>
                  <a:lnTo>
                    <a:pt x="593759" y="389380"/>
                  </a:lnTo>
                  <a:lnTo>
                    <a:pt x="641159" y="328461"/>
                  </a:lnTo>
                  <a:lnTo>
                    <a:pt x="660156" y="290259"/>
                  </a:lnTo>
                  <a:lnTo>
                    <a:pt x="675604" y="246168"/>
                  </a:lnTo>
                  <a:lnTo>
                    <a:pt x="687193" y="195643"/>
                  </a:lnTo>
                  <a:lnTo>
                    <a:pt x="694613" y="138137"/>
                  </a:lnTo>
                  <a:lnTo>
                    <a:pt x="697553" y="73104"/>
                  </a:lnTo>
                  <a:lnTo>
                    <a:pt x="695703" y="0"/>
                  </a:lnTo>
                </a:path>
              </a:pathLst>
            </a:custGeom>
            <a:ln w="16960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0418" y="4855168"/>
              <a:ext cx="90699" cy="9413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055982" y="4923795"/>
              <a:ext cx="802005" cy="699770"/>
            </a:xfrm>
            <a:custGeom>
              <a:avLst/>
              <a:gdLst/>
              <a:ahLst/>
              <a:cxnLst/>
              <a:rect l="l" t="t" r="r" b="b"/>
              <a:pathLst>
                <a:path w="802004" h="699770">
                  <a:moveTo>
                    <a:pt x="0" y="699263"/>
                  </a:moveTo>
                  <a:lnTo>
                    <a:pt x="5010" y="661301"/>
                  </a:lnTo>
                  <a:lnTo>
                    <a:pt x="41954" y="602552"/>
                  </a:lnTo>
                  <a:lnTo>
                    <a:pt x="107805" y="562511"/>
                  </a:lnTo>
                  <a:lnTo>
                    <a:pt x="148951" y="547936"/>
                  </a:lnTo>
                  <a:lnTo>
                    <a:pt x="194180" y="536153"/>
                  </a:lnTo>
                  <a:lnTo>
                    <a:pt x="242444" y="526535"/>
                  </a:lnTo>
                  <a:lnTo>
                    <a:pt x="292694" y="518452"/>
                  </a:lnTo>
                  <a:lnTo>
                    <a:pt x="343883" y="511278"/>
                  </a:lnTo>
                  <a:lnTo>
                    <a:pt x="394962" y="504383"/>
                  </a:lnTo>
                  <a:lnTo>
                    <a:pt x="444884" y="497139"/>
                  </a:lnTo>
                  <a:lnTo>
                    <a:pt x="492601" y="488918"/>
                  </a:lnTo>
                  <a:lnTo>
                    <a:pt x="537064" y="479091"/>
                  </a:lnTo>
                  <a:lnTo>
                    <a:pt x="581087" y="465821"/>
                  </a:lnTo>
                  <a:lnTo>
                    <a:pt x="620204" y="449599"/>
                  </a:lnTo>
                  <a:lnTo>
                    <a:pt x="654675" y="430158"/>
                  </a:lnTo>
                  <a:lnTo>
                    <a:pt x="710735" y="380551"/>
                  </a:lnTo>
                  <a:lnTo>
                    <a:pt x="751365" y="314866"/>
                  </a:lnTo>
                  <a:lnTo>
                    <a:pt x="766551" y="275328"/>
                  </a:lnTo>
                  <a:lnTo>
                    <a:pt x="778668" y="230969"/>
                  </a:lnTo>
                  <a:lnTo>
                    <a:pt x="787977" y="181524"/>
                  </a:lnTo>
                  <a:lnTo>
                    <a:pt x="794742" y="126725"/>
                  </a:lnTo>
                  <a:lnTo>
                    <a:pt x="799225" y="66306"/>
                  </a:lnTo>
                  <a:lnTo>
                    <a:pt x="801689" y="0"/>
                  </a:lnTo>
                </a:path>
              </a:pathLst>
            </a:custGeom>
            <a:ln w="16954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1926" y="4855168"/>
              <a:ext cx="91039" cy="9120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023672" y="6095852"/>
              <a:ext cx="1278890" cy="0"/>
            </a:xfrm>
            <a:custGeom>
              <a:avLst/>
              <a:gdLst/>
              <a:ahLst/>
              <a:cxnLst/>
              <a:rect l="l" t="t" r="r" b="b"/>
              <a:pathLst>
                <a:path w="1278889">
                  <a:moveTo>
                    <a:pt x="1278400" y="0"/>
                  </a:moveTo>
                  <a:lnTo>
                    <a:pt x="0" y="0"/>
                  </a:lnTo>
                </a:path>
              </a:pathLst>
            </a:custGeom>
            <a:ln w="16931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4713" y="6050476"/>
              <a:ext cx="91039" cy="9075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334665" y="5819039"/>
            <a:ext cx="1710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Get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From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Legacy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27482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5" dirty="0"/>
              <a:t>Why</a:t>
            </a:r>
            <a:r>
              <a:rPr sz="4100" spc="-105" dirty="0"/>
              <a:t> </a:t>
            </a:r>
            <a:r>
              <a:rPr sz="4100" spc="-5" dirty="0"/>
              <a:t>is</a:t>
            </a:r>
            <a:r>
              <a:rPr sz="4100" spc="-75" dirty="0"/>
              <a:t> </a:t>
            </a:r>
            <a:r>
              <a:rPr sz="4100" spc="-40" dirty="0"/>
              <a:t>Redis</a:t>
            </a:r>
            <a:r>
              <a:rPr sz="4100" spc="-80" dirty="0"/>
              <a:t> </a:t>
            </a:r>
            <a:r>
              <a:rPr sz="4100" spc="-10" dirty="0"/>
              <a:t>so</a:t>
            </a:r>
            <a:r>
              <a:rPr sz="4100" spc="-90" dirty="0"/>
              <a:t> </a:t>
            </a:r>
            <a:r>
              <a:rPr sz="4100" spc="-45" dirty="0"/>
              <a:t>fast?</a:t>
            </a:r>
            <a:endParaRPr sz="4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492" y="1587822"/>
            <a:ext cx="4769572" cy="41511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9190" y="1981962"/>
            <a:ext cx="1657350" cy="1077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42265" algn="r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latin typeface="Calibri"/>
                <a:cs typeface="Calibri"/>
              </a:rPr>
              <a:t>P</a:t>
            </a:r>
            <a:r>
              <a:rPr sz="2300" spc="5" dirty="0">
                <a:latin typeface="Calibri"/>
                <a:cs typeface="Calibri"/>
              </a:rPr>
              <a:t>e</a:t>
            </a:r>
            <a:r>
              <a:rPr sz="2300" spc="-5" dirty="0">
                <a:latin typeface="Calibri"/>
                <a:cs typeface="Calibri"/>
              </a:rPr>
              <a:t>ssimi</a:t>
            </a:r>
            <a:r>
              <a:rPr sz="2300" spc="-25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tic  </a:t>
            </a:r>
            <a:r>
              <a:rPr sz="2300" spc="-5" dirty="0">
                <a:latin typeface="Calibri"/>
                <a:cs typeface="Calibri"/>
              </a:rPr>
              <a:t>transactions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are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expensive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81860" y="2264664"/>
            <a:ext cx="3855085" cy="2628900"/>
            <a:chOff x="2181860" y="2264664"/>
            <a:chExt cx="3855085" cy="2628900"/>
          </a:xfrm>
        </p:grpSpPr>
        <p:sp>
          <p:nvSpPr>
            <p:cNvPr id="6" name="object 6"/>
            <p:cNvSpPr/>
            <p:nvPr/>
          </p:nvSpPr>
          <p:spPr>
            <a:xfrm>
              <a:off x="2181860" y="2392679"/>
              <a:ext cx="2103120" cy="1396365"/>
            </a:xfrm>
            <a:custGeom>
              <a:avLst/>
              <a:gdLst/>
              <a:ahLst/>
              <a:cxnLst/>
              <a:rect l="l" t="t" r="r" b="b"/>
              <a:pathLst>
                <a:path w="2103120" h="1396364">
                  <a:moveTo>
                    <a:pt x="1166241" y="1396365"/>
                  </a:moveTo>
                  <a:lnTo>
                    <a:pt x="1135303" y="1350645"/>
                  </a:lnTo>
                  <a:lnTo>
                    <a:pt x="1057402" y="1235456"/>
                  </a:lnTo>
                  <a:lnTo>
                    <a:pt x="1029030" y="1285925"/>
                  </a:lnTo>
                  <a:lnTo>
                    <a:pt x="28448" y="723011"/>
                  </a:lnTo>
                  <a:lnTo>
                    <a:pt x="0" y="773557"/>
                  </a:lnTo>
                  <a:lnTo>
                    <a:pt x="1000633" y="1336446"/>
                  </a:lnTo>
                  <a:lnTo>
                    <a:pt x="972312" y="1386840"/>
                  </a:lnTo>
                  <a:lnTo>
                    <a:pt x="1166241" y="1396365"/>
                  </a:lnTo>
                  <a:close/>
                </a:path>
                <a:path w="2103120" h="1396364">
                  <a:moveTo>
                    <a:pt x="1670558" y="604012"/>
                  </a:moveTo>
                  <a:lnTo>
                    <a:pt x="1511427" y="492633"/>
                  </a:lnTo>
                  <a:lnTo>
                    <a:pt x="1502918" y="549846"/>
                  </a:lnTo>
                  <a:lnTo>
                    <a:pt x="594614" y="414782"/>
                  </a:lnTo>
                  <a:lnTo>
                    <a:pt x="585978" y="472186"/>
                  </a:lnTo>
                  <a:lnTo>
                    <a:pt x="1494409" y="607123"/>
                  </a:lnTo>
                  <a:lnTo>
                    <a:pt x="1485900" y="664464"/>
                  </a:lnTo>
                  <a:lnTo>
                    <a:pt x="1648053" y="611378"/>
                  </a:lnTo>
                  <a:lnTo>
                    <a:pt x="1670558" y="604012"/>
                  </a:lnTo>
                  <a:close/>
                </a:path>
                <a:path w="2103120" h="1396364">
                  <a:moveTo>
                    <a:pt x="2052586" y="123063"/>
                  </a:moveTo>
                  <a:lnTo>
                    <a:pt x="1956562" y="123063"/>
                  </a:lnTo>
                  <a:lnTo>
                    <a:pt x="1927618" y="123063"/>
                  </a:lnTo>
                  <a:lnTo>
                    <a:pt x="1924939" y="179451"/>
                  </a:lnTo>
                  <a:lnTo>
                    <a:pt x="2052586" y="123063"/>
                  </a:lnTo>
                  <a:close/>
                </a:path>
                <a:path w="2103120" h="1396364">
                  <a:moveTo>
                    <a:pt x="2102612" y="100965"/>
                  </a:moveTo>
                  <a:lnTo>
                    <a:pt x="1933194" y="5969"/>
                  </a:lnTo>
                  <a:lnTo>
                    <a:pt x="1930438" y="63779"/>
                  </a:lnTo>
                  <a:lnTo>
                    <a:pt x="591693" y="0"/>
                  </a:lnTo>
                  <a:lnTo>
                    <a:pt x="588899" y="57912"/>
                  </a:lnTo>
                  <a:lnTo>
                    <a:pt x="1927682" y="121691"/>
                  </a:lnTo>
                  <a:lnTo>
                    <a:pt x="1956625" y="121691"/>
                  </a:lnTo>
                  <a:lnTo>
                    <a:pt x="2055698" y="121691"/>
                  </a:lnTo>
                  <a:lnTo>
                    <a:pt x="2102612" y="100965"/>
                  </a:lnTo>
                  <a:close/>
                </a:path>
              </a:pathLst>
            </a:custGeom>
            <a:solidFill>
              <a:srgbClr val="0F5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300" y="4436364"/>
              <a:ext cx="457200" cy="457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0872" y="3482340"/>
              <a:ext cx="457200" cy="457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700" y="2836164"/>
              <a:ext cx="457200" cy="457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9363" y="2264664"/>
              <a:ext cx="457200" cy="4572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27701" y="4437379"/>
            <a:ext cx="15093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5" dirty="0">
                <a:latin typeface="Calibri"/>
                <a:cs typeface="Calibri"/>
              </a:rPr>
              <a:t>Data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RAM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882" y="1498472"/>
            <a:ext cx="2345690" cy="240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872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No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Query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Parsing</a:t>
            </a:r>
            <a:endParaRPr sz="2300">
              <a:latin typeface="Calibri"/>
              <a:cs typeface="Calibri"/>
            </a:endParaRPr>
          </a:p>
          <a:p>
            <a:pPr marL="46355" algn="ctr">
              <a:lnSpc>
                <a:spcPct val="100000"/>
              </a:lnSpc>
              <a:spcBef>
                <a:spcPts val="710"/>
              </a:spcBef>
            </a:pPr>
            <a:r>
              <a:rPr sz="2300" spc="-10" dirty="0">
                <a:latin typeface="Calibri"/>
                <a:cs typeface="Calibri"/>
              </a:rPr>
              <a:t>AOF</a:t>
            </a:r>
            <a:endParaRPr sz="2300">
              <a:latin typeface="Calibri"/>
              <a:cs typeface="Calibri"/>
            </a:endParaRPr>
          </a:p>
          <a:p>
            <a:pPr marL="419734">
              <a:lnSpc>
                <a:spcPct val="100000"/>
              </a:lnSpc>
              <a:spcBef>
                <a:spcPts val="350"/>
              </a:spcBef>
            </a:pPr>
            <a:r>
              <a:rPr sz="2300" spc="-10" dirty="0">
                <a:latin typeface="Calibri"/>
                <a:cs typeface="Calibri"/>
              </a:rPr>
              <a:t>Operations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are</a:t>
            </a:r>
            <a:endParaRPr sz="2300">
              <a:latin typeface="Calibri"/>
              <a:cs typeface="Calibri"/>
            </a:endParaRPr>
          </a:p>
          <a:p>
            <a:pPr marL="419734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lock-free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300" spc="-5" dirty="0">
                <a:latin typeface="Calibri"/>
                <a:cs typeface="Calibri"/>
              </a:rPr>
              <a:t>Single-threading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7211" y="1682495"/>
            <a:ext cx="457200" cy="4572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122926" y="6281165"/>
            <a:ext cx="3842385" cy="429895"/>
          </a:xfrm>
          <a:custGeom>
            <a:avLst/>
            <a:gdLst/>
            <a:ahLst/>
            <a:cxnLst/>
            <a:rect l="l" t="t" r="r" b="b"/>
            <a:pathLst>
              <a:path w="3842384" h="429895">
                <a:moveTo>
                  <a:pt x="3842004" y="0"/>
                </a:moveTo>
                <a:lnTo>
                  <a:pt x="0" y="0"/>
                </a:lnTo>
                <a:lnTo>
                  <a:pt x="0" y="429768"/>
                </a:lnTo>
                <a:lnTo>
                  <a:pt x="3842004" y="429768"/>
                </a:lnTo>
                <a:lnTo>
                  <a:pt x="384200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22926" y="6281165"/>
            <a:ext cx="3842385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42265" marR="130810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latin typeface="Calibri Light"/>
                <a:cs typeface="Calibri Light"/>
              </a:rPr>
              <a:t>Harizopoulos, </a:t>
            </a:r>
            <a:r>
              <a:rPr sz="1100" spc="-5" dirty="0">
                <a:latin typeface="Calibri Light"/>
                <a:cs typeface="Calibri Light"/>
              </a:rPr>
              <a:t>Stavros, </a:t>
            </a:r>
            <a:r>
              <a:rPr sz="1100" dirty="0">
                <a:latin typeface="Calibri Light"/>
                <a:cs typeface="Calibri Light"/>
              </a:rPr>
              <a:t>Madden, </a:t>
            </a:r>
            <a:r>
              <a:rPr sz="1100" spc="-5" dirty="0">
                <a:latin typeface="Calibri Light"/>
                <a:cs typeface="Calibri Light"/>
              </a:rPr>
              <a:t>Stonebraker "OLTP </a:t>
            </a:r>
            <a:r>
              <a:rPr sz="1100" dirty="0">
                <a:latin typeface="Calibri Light"/>
                <a:cs typeface="Calibri Light"/>
              </a:rPr>
              <a:t>through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</a:t>
            </a:r>
            <a:r>
              <a:rPr sz="1100" spc="-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looking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glass,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and</a:t>
            </a:r>
            <a:r>
              <a:rPr sz="1100" spc="-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what</a:t>
            </a:r>
            <a:r>
              <a:rPr sz="1100" spc="-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we</a:t>
            </a:r>
            <a:r>
              <a:rPr sz="1100" spc="-20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found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there."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6359" y="6399276"/>
            <a:ext cx="219456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5112385" cy="9493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35" dirty="0">
                <a:latin typeface="Calibri Light"/>
                <a:cs typeface="Calibri Light"/>
              </a:rPr>
              <a:t>MULTI: </a:t>
            </a:r>
            <a:r>
              <a:rPr sz="2700" spc="-20" dirty="0">
                <a:latin typeface="Calibri Light"/>
                <a:cs typeface="Calibri Light"/>
              </a:rPr>
              <a:t>Atomic</a:t>
            </a:r>
            <a:r>
              <a:rPr sz="2700" spc="15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Batch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Execution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1522730" algn="l"/>
              </a:tabLst>
            </a:pPr>
            <a:r>
              <a:rPr sz="2700" spc="-70" dirty="0">
                <a:latin typeface="Calibri Light"/>
                <a:cs typeface="Calibri Light"/>
              </a:rPr>
              <a:t>WATCH:	</a:t>
            </a:r>
            <a:r>
              <a:rPr sz="2700" spc="-5" dirty="0">
                <a:latin typeface="Calibri Light"/>
                <a:cs typeface="Calibri Light"/>
              </a:rPr>
              <a:t>Condition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25" dirty="0">
                <a:latin typeface="Calibri Light"/>
                <a:cs typeface="Calibri Light"/>
              </a:rPr>
              <a:t>for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45" dirty="0">
                <a:latin typeface="Calibri Light"/>
                <a:cs typeface="Calibri Light"/>
              </a:rPr>
              <a:t>MULTI</a:t>
            </a:r>
            <a:r>
              <a:rPr sz="2700" spc="-4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Block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78790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Optimistic</a:t>
            </a:r>
            <a:r>
              <a:rPr sz="4100" spc="-114" dirty="0"/>
              <a:t> </a:t>
            </a:r>
            <a:r>
              <a:rPr sz="4100" spc="-60" dirty="0"/>
              <a:t>Transactions</a:t>
            </a:r>
            <a:endParaRPr sz="4100"/>
          </a:p>
        </p:txBody>
      </p:sp>
      <p:sp>
        <p:nvSpPr>
          <p:cNvPr id="4" name="object 4"/>
          <p:cNvSpPr/>
          <p:nvPr/>
        </p:nvSpPr>
        <p:spPr>
          <a:xfrm>
            <a:off x="2196083" y="2636520"/>
            <a:ext cx="5184775" cy="3168650"/>
          </a:xfrm>
          <a:custGeom>
            <a:avLst/>
            <a:gdLst/>
            <a:ahLst/>
            <a:cxnLst/>
            <a:rect l="l" t="t" r="r" b="b"/>
            <a:pathLst>
              <a:path w="5184775" h="3168650">
                <a:moveTo>
                  <a:pt x="5184648" y="0"/>
                </a:moveTo>
                <a:lnTo>
                  <a:pt x="0" y="0"/>
                </a:lnTo>
                <a:lnTo>
                  <a:pt x="0" y="3168395"/>
                </a:lnTo>
                <a:lnTo>
                  <a:pt x="5184648" y="3168395"/>
                </a:lnTo>
                <a:lnTo>
                  <a:pt x="51846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84551" y="2660142"/>
            <a:ext cx="4695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F2F9F"/>
                </a:solidFill>
                <a:latin typeface="Consolas"/>
                <a:cs typeface="Consolas"/>
              </a:rPr>
              <a:t>WATCH</a:t>
            </a:r>
            <a:r>
              <a:rPr sz="1600" b="1" spc="-5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users:2:followers,</a:t>
            </a:r>
            <a:r>
              <a:rPr sz="1600" spc="-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users:3:followers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4551" y="3208781"/>
            <a:ext cx="581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F2F9F"/>
                </a:solidFill>
                <a:latin typeface="Consolas"/>
                <a:cs typeface="Consolas"/>
              </a:rPr>
              <a:t>MULTI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8307" y="3757676"/>
            <a:ext cx="291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SMEMBERS</a:t>
            </a:r>
            <a:r>
              <a:rPr sz="1600" spc="-5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users:2:followers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8307" y="4306315"/>
            <a:ext cx="291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SMEMBERS</a:t>
            </a:r>
            <a:r>
              <a:rPr sz="1600" spc="-5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users:3:followers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8307" y="4854651"/>
            <a:ext cx="1916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F2F9F"/>
                </a:solidFill>
                <a:latin typeface="Consolas"/>
                <a:cs typeface="Consolas"/>
              </a:rPr>
              <a:t>INCR</a:t>
            </a:r>
            <a:r>
              <a:rPr sz="1600" spc="-55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transactions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4551" y="5403900"/>
            <a:ext cx="4705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F2F9F"/>
                </a:solidFill>
                <a:latin typeface="Consolas"/>
                <a:cs typeface="Consolas"/>
              </a:rPr>
              <a:t>EXEC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22729" y="2786760"/>
            <a:ext cx="4278630" cy="2829560"/>
            <a:chOff x="2022729" y="2786760"/>
            <a:chExt cx="4278630" cy="2829560"/>
          </a:xfrm>
        </p:grpSpPr>
        <p:sp>
          <p:nvSpPr>
            <p:cNvPr id="12" name="object 12"/>
            <p:cNvSpPr/>
            <p:nvPr/>
          </p:nvSpPr>
          <p:spPr>
            <a:xfrm>
              <a:off x="2022729" y="2786760"/>
              <a:ext cx="334010" cy="2793365"/>
            </a:xfrm>
            <a:custGeom>
              <a:avLst/>
              <a:gdLst/>
              <a:ahLst/>
              <a:cxnLst/>
              <a:rect l="l" t="t" r="r" b="b"/>
              <a:pathLst>
                <a:path w="334010" h="2793365">
                  <a:moveTo>
                    <a:pt x="289023" y="2731267"/>
                  </a:moveTo>
                  <a:lnTo>
                    <a:pt x="262763" y="2746629"/>
                  </a:lnTo>
                  <a:lnTo>
                    <a:pt x="334009" y="2793238"/>
                  </a:lnTo>
                  <a:lnTo>
                    <a:pt x="330733" y="2742184"/>
                  </a:lnTo>
                  <a:lnTo>
                    <a:pt x="295020" y="2742184"/>
                  </a:lnTo>
                  <a:lnTo>
                    <a:pt x="289023" y="2731267"/>
                  </a:lnTo>
                  <a:close/>
                </a:path>
                <a:path w="334010" h="2793365">
                  <a:moveTo>
                    <a:pt x="302759" y="2723233"/>
                  </a:moveTo>
                  <a:lnTo>
                    <a:pt x="289023" y="2731267"/>
                  </a:lnTo>
                  <a:lnTo>
                    <a:pt x="295020" y="2742184"/>
                  </a:lnTo>
                  <a:lnTo>
                    <a:pt x="308990" y="2734564"/>
                  </a:lnTo>
                  <a:lnTo>
                    <a:pt x="302759" y="2723233"/>
                  </a:lnTo>
                  <a:close/>
                </a:path>
                <a:path w="334010" h="2793365">
                  <a:moveTo>
                    <a:pt x="328548" y="2708148"/>
                  </a:moveTo>
                  <a:lnTo>
                    <a:pt x="302759" y="2723233"/>
                  </a:lnTo>
                  <a:lnTo>
                    <a:pt x="308990" y="2734564"/>
                  </a:lnTo>
                  <a:lnTo>
                    <a:pt x="295020" y="2742184"/>
                  </a:lnTo>
                  <a:lnTo>
                    <a:pt x="330733" y="2742184"/>
                  </a:lnTo>
                  <a:lnTo>
                    <a:pt x="328548" y="2708148"/>
                  </a:lnTo>
                  <a:close/>
                </a:path>
                <a:path w="334010" h="2793365">
                  <a:moveTo>
                    <a:pt x="249046" y="0"/>
                  </a:moveTo>
                  <a:lnTo>
                    <a:pt x="203072" y="5334"/>
                  </a:lnTo>
                  <a:lnTo>
                    <a:pt x="161925" y="18034"/>
                  </a:lnTo>
                  <a:lnTo>
                    <a:pt x="125475" y="40512"/>
                  </a:lnTo>
                  <a:lnTo>
                    <a:pt x="94487" y="74802"/>
                  </a:lnTo>
                  <a:lnTo>
                    <a:pt x="68833" y="122554"/>
                  </a:lnTo>
                  <a:lnTo>
                    <a:pt x="54609" y="162687"/>
                  </a:lnTo>
                  <a:lnTo>
                    <a:pt x="42418" y="210185"/>
                  </a:lnTo>
                  <a:lnTo>
                    <a:pt x="32131" y="265684"/>
                  </a:lnTo>
                  <a:lnTo>
                    <a:pt x="25781" y="312927"/>
                  </a:lnTo>
                  <a:lnTo>
                    <a:pt x="20319" y="365378"/>
                  </a:lnTo>
                  <a:lnTo>
                    <a:pt x="17191" y="404494"/>
                  </a:lnTo>
                  <a:lnTo>
                    <a:pt x="14556" y="444753"/>
                  </a:lnTo>
                  <a:lnTo>
                    <a:pt x="12288" y="487679"/>
                  </a:lnTo>
                  <a:lnTo>
                    <a:pt x="10520" y="533146"/>
                  </a:lnTo>
                  <a:lnTo>
                    <a:pt x="8505" y="606551"/>
                  </a:lnTo>
                  <a:lnTo>
                    <a:pt x="7744" y="659129"/>
                  </a:lnTo>
                  <a:lnTo>
                    <a:pt x="7238" y="743458"/>
                  </a:lnTo>
                  <a:lnTo>
                    <a:pt x="3545" y="853694"/>
                  </a:lnTo>
                  <a:lnTo>
                    <a:pt x="1265" y="959738"/>
                  </a:lnTo>
                  <a:lnTo>
                    <a:pt x="126" y="1061974"/>
                  </a:lnTo>
                  <a:lnTo>
                    <a:pt x="0" y="1160907"/>
                  </a:lnTo>
                  <a:lnTo>
                    <a:pt x="1015" y="1256411"/>
                  </a:lnTo>
                  <a:lnTo>
                    <a:pt x="3175" y="1348358"/>
                  </a:lnTo>
                  <a:lnTo>
                    <a:pt x="6222" y="1437132"/>
                  </a:lnTo>
                  <a:lnTo>
                    <a:pt x="10413" y="1522602"/>
                  </a:lnTo>
                  <a:lnTo>
                    <a:pt x="15493" y="1604771"/>
                  </a:lnTo>
                  <a:lnTo>
                    <a:pt x="21589" y="1683893"/>
                  </a:lnTo>
                  <a:lnTo>
                    <a:pt x="28575" y="1759839"/>
                  </a:lnTo>
                  <a:lnTo>
                    <a:pt x="36448" y="1832990"/>
                  </a:lnTo>
                  <a:lnTo>
                    <a:pt x="45212" y="1903221"/>
                  </a:lnTo>
                  <a:lnTo>
                    <a:pt x="54737" y="1970786"/>
                  </a:lnTo>
                  <a:lnTo>
                    <a:pt x="65023" y="2035428"/>
                  </a:lnTo>
                  <a:lnTo>
                    <a:pt x="76072" y="2097532"/>
                  </a:lnTo>
                  <a:lnTo>
                    <a:pt x="87883" y="2157095"/>
                  </a:lnTo>
                  <a:lnTo>
                    <a:pt x="100202" y="2214118"/>
                  </a:lnTo>
                  <a:lnTo>
                    <a:pt x="113283" y="2268855"/>
                  </a:lnTo>
                  <a:lnTo>
                    <a:pt x="127000" y="2321179"/>
                  </a:lnTo>
                  <a:lnTo>
                    <a:pt x="141350" y="2371344"/>
                  </a:lnTo>
                  <a:lnTo>
                    <a:pt x="156209" y="2419222"/>
                  </a:lnTo>
                  <a:lnTo>
                    <a:pt x="171450" y="2465070"/>
                  </a:lnTo>
                  <a:lnTo>
                    <a:pt x="187325" y="2509012"/>
                  </a:lnTo>
                  <a:lnTo>
                    <a:pt x="203581" y="2550922"/>
                  </a:lnTo>
                  <a:lnTo>
                    <a:pt x="220218" y="2591054"/>
                  </a:lnTo>
                  <a:lnTo>
                    <a:pt x="237362" y="2629408"/>
                  </a:lnTo>
                  <a:lnTo>
                    <a:pt x="254762" y="2665984"/>
                  </a:lnTo>
                  <a:lnTo>
                    <a:pt x="272414" y="2701036"/>
                  </a:lnTo>
                  <a:lnTo>
                    <a:pt x="289023" y="2731267"/>
                  </a:lnTo>
                  <a:lnTo>
                    <a:pt x="302759" y="2723233"/>
                  </a:lnTo>
                  <a:lnTo>
                    <a:pt x="286638" y="2693924"/>
                  </a:lnTo>
                  <a:lnTo>
                    <a:pt x="269113" y="2659126"/>
                  </a:lnTo>
                  <a:lnTo>
                    <a:pt x="251840" y="2622804"/>
                  </a:lnTo>
                  <a:lnTo>
                    <a:pt x="234822" y="2584958"/>
                  </a:lnTo>
                  <a:lnTo>
                    <a:pt x="218439" y="2545207"/>
                  </a:lnTo>
                  <a:lnTo>
                    <a:pt x="202310" y="2503551"/>
                  </a:lnTo>
                  <a:lnTo>
                    <a:pt x="186562" y="2459990"/>
                  </a:lnTo>
                  <a:lnTo>
                    <a:pt x="171322" y="2414651"/>
                  </a:lnTo>
                  <a:lnTo>
                    <a:pt x="156590" y="2366899"/>
                  </a:lnTo>
                  <a:lnTo>
                    <a:pt x="142366" y="2317241"/>
                  </a:lnTo>
                  <a:lnTo>
                    <a:pt x="128777" y="2265172"/>
                  </a:lnTo>
                  <a:lnTo>
                    <a:pt x="115823" y="2210689"/>
                  </a:lnTo>
                  <a:lnTo>
                    <a:pt x="103377" y="2154047"/>
                  </a:lnTo>
                  <a:lnTo>
                    <a:pt x="91693" y="2094738"/>
                  </a:lnTo>
                  <a:lnTo>
                    <a:pt x="80644" y="2033015"/>
                  </a:lnTo>
                  <a:lnTo>
                    <a:pt x="70484" y="1968500"/>
                  </a:lnTo>
                  <a:lnTo>
                    <a:pt x="60959" y="1901316"/>
                  </a:lnTo>
                  <a:lnTo>
                    <a:pt x="52323" y="1831339"/>
                  </a:lnTo>
                  <a:lnTo>
                    <a:pt x="44322" y="1758441"/>
                  </a:lnTo>
                  <a:lnTo>
                    <a:pt x="37464" y="1682622"/>
                  </a:lnTo>
                  <a:lnTo>
                    <a:pt x="31368" y="1603756"/>
                  </a:lnTo>
                  <a:lnTo>
                    <a:pt x="26162" y="1521840"/>
                  </a:lnTo>
                  <a:lnTo>
                    <a:pt x="22097" y="1436496"/>
                  </a:lnTo>
                  <a:lnTo>
                    <a:pt x="18922" y="1348105"/>
                  </a:lnTo>
                  <a:lnTo>
                    <a:pt x="16890" y="1256283"/>
                  </a:lnTo>
                  <a:lnTo>
                    <a:pt x="15875" y="1160907"/>
                  </a:lnTo>
                  <a:lnTo>
                    <a:pt x="15876" y="1061974"/>
                  </a:lnTo>
                  <a:lnTo>
                    <a:pt x="17026" y="959357"/>
                  </a:lnTo>
                  <a:lnTo>
                    <a:pt x="19447" y="853186"/>
                  </a:lnTo>
                  <a:lnTo>
                    <a:pt x="23113" y="743458"/>
                  </a:lnTo>
                  <a:lnTo>
                    <a:pt x="23370" y="686308"/>
                  </a:lnTo>
                  <a:lnTo>
                    <a:pt x="24390" y="606298"/>
                  </a:lnTo>
                  <a:lnTo>
                    <a:pt x="25670" y="556387"/>
                  </a:lnTo>
                  <a:lnTo>
                    <a:pt x="27335" y="509269"/>
                  </a:lnTo>
                  <a:lnTo>
                    <a:pt x="29270" y="464947"/>
                  </a:lnTo>
                  <a:lnTo>
                    <a:pt x="31815" y="423290"/>
                  </a:lnTo>
                  <a:lnTo>
                    <a:pt x="34648" y="384175"/>
                  </a:lnTo>
                  <a:lnTo>
                    <a:pt x="39623" y="331724"/>
                  </a:lnTo>
                  <a:lnTo>
                    <a:pt x="47878" y="268224"/>
                  </a:lnTo>
                  <a:lnTo>
                    <a:pt x="57784" y="213867"/>
                  </a:lnTo>
                  <a:lnTo>
                    <a:pt x="69595" y="167639"/>
                  </a:lnTo>
                  <a:lnTo>
                    <a:pt x="83312" y="129031"/>
                  </a:lnTo>
                  <a:lnTo>
                    <a:pt x="107060" y="84454"/>
                  </a:lnTo>
                  <a:lnTo>
                    <a:pt x="135127" y="53212"/>
                  </a:lnTo>
                  <a:lnTo>
                    <a:pt x="167639" y="32765"/>
                  </a:lnTo>
                  <a:lnTo>
                    <a:pt x="205739" y="20954"/>
                  </a:lnTo>
                  <a:lnTo>
                    <a:pt x="250062" y="15875"/>
                  </a:lnTo>
                  <a:lnTo>
                    <a:pt x="249046" y="0"/>
                  </a:lnTo>
                  <a:close/>
                </a:path>
              </a:pathLst>
            </a:custGeom>
            <a:solidFill>
              <a:srgbClr val="1E3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16174" y="3841876"/>
              <a:ext cx="3385185" cy="1774825"/>
            </a:xfrm>
            <a:custGeom>
              <a:avLst/>
              <a:gdLst/>
              <a:ahLst/>
              <a:cxnLst/>
              <a:rect l="l" t="t" r="r" b="b"/>
              <a:pathLst>
                <a:path w="3385185" h="1774825">
                  <a:moveTo>
                    <a:pt x="713232" y="1718437"/>
                  </a:moveTo>
                  <a:lnTo>
                    <a:pt x="696239" y="1708531"/>
                  </a:lnTo>
                  <a:lnTo>
                    <a:pt x="622427" y="1665478"/>
                  </a:lnTo>
                  <a:lnTo>
                    <a:pt x="617728" y="1662684"/>
                  </a:lnTo>
                  <a:lnTo>
                    <a:pt x="611632" y="1664208"/>
                  </a:lnTo>
                  <a:lnTo>
                    <a:pt x="608838" y="1669034"/>
                  </a:lnTo>
                  <a:lnTo>
                    <a:pt x="606044" y="1673733"/>
                  </a:lnTo>
                  <a:lnTo>
                    <a:pt x="607695" y="1679829"/>
                  </a:lnTo>
                  <a:lnTo>
                    <a:pt x="612394" y="1682496"/>
                  </a:lnTo>
                  <a:lnTo>
                    <a:pt x="657009" y="1708531"/>
                  </a:lnTo>
                  <a:lnTo>
                    <a:pt x="0" y="1708531"/>
                  </a:lnTo>
                  <a:lnTo>
                    <a:pt x="0" y="1728343"/>
                  </a:lnTo>
                  <a:lnTo>
                    <a:pt x="656983" y="1728343"/>
                  </a:lnTo>
                  <a:lnTo>
                    <a:pt x="607695" y="1757083"/>
                  </a:lnTo>
                  <a:lnTo>
                    <a:pt x="606044" y="1763153"/>
                  </a:lnTo>
                  <a:lnTo>
                    <a:pt x="611632" y="1772602"/>
                  </a:lnTo>
                  <a:lnTo>
                    <a:pt x="617728" y="1774202"/>
                  </a:lnTo>
                  <a:lnTo>
                    <a:pt x="696264" y="1728343"/>
                  </a:lnTo>
                  <a:lnTo>
                    <a:pt x="713232" y="1718437"/>
                  </a:lnTo>
                  <a:close/>
                </a:path>
                <a:path w="3385185" h="1774825">
                  <a:moveTo>
                    <a:pt x="2318004" y="1140841"/>
                  </a:moveTo>
                  <a:lnTo>
                    <a:pt x="2301011" y="1130935"/>
                  </a:lnTo>
                  <a:lnTo>
                    <a:pt x="2227199" y="1087882"/>
                  </a:lnTo>
                  <a:lnTo>
                    <a:pt x="2222500" y="1085088"/>
                  </a:lnTo>
                  <a:lnTo>
                    <a:pt x="2216404" y="1086612"/>
                  </a:lnTo>
                  <a:lnTo>
                    <a:pt x="2213610" y="1091438"/>
                  </a:lnTo>
                  <a:lnTo>
                    <a:pt x="2210816" y="1096137"/>
                  </a:lnTo>
                  <a:lnTo>
                    <a:pt x="2212467" y="1102233"/>
                  </a:lnTo>
                  <a:lnTo>
                    <a:pt x="2217166" y="1104900"/>
                  </a:lnTo>
                  <a:lnTo>
                    <a:pt x="2261781" y="1130935"/>
                  </a:lnTo>
                  <a:lnTo>
                    <a:pt x="1741932" y="1130935"/>
                  </a:lnTo>
                  <a:lnTo>
                    <a:pt x="1741932" y="1150747"/>
                  </a:lnTo>
                  <a:lnTo>
                    <a:pt x="2261781" y="1150747"/>
                  </a:lnTo>
                  <a:lnTo>
                    <a:pt x="2217166" y="1176782"/>
                  </a:lnTo>
                  <a:lnTo>
                    <a:pt x="2212467" y="1179449"/>
                  </a:lnTo>
                  <a:lnTo>
                    <a:pt x="2210816" y="1185545"/>
                  </a:lnTo>
                  <a:lnTo>
                    <a:pt x="2213610" y="1190244"/>
                  </a:lnTo>
                  <a:lnTo>
                    <a:pt x="2216404" y="1195070"/>
                  </a:lnTo>
                  <a:lnTo>
                    <a:pt x="2222500" y="1196594"/>
                  </a:lnTo>
                  <a:lnTo>
                    <a:pt x="2227199" y="1193800"/>
                  </a:lnTo>
                  <a:lnTo>
                    <a:pt x="2301011" y="1150747"/>
                  </a:lnTo>
                  <a:lnTo>
                    <a:pt x="2318004" y="1140841"/>
                  </a:lnTo>
                  <a:close/>
                </a:path>
                <a:path w="3385185" h="1774825">
                  <a:moveTo>
                    <a:pt x="3384804" y="595249"/>
                  </a:moveTo>
                  <a:lnTo>
                    <a:pt x="3367811" y="585343"/>
                  </a:lnTo>
                  <a:lnTo>
                    <a:pt x="3293999" y="542290"/>
                  </a:lnTo>
                  <a:lnTo>
                    <a:pt x="3289300" y="539496"/>
                  </a:lnTo>
                  <a:lnTo>
                    <a:pt x="3283204" y="541020"/>
                  </a:lnTo>
                  <a:lnTo>
                    <a:pt x="3280410" y="545846"/>
                  </a:lnTo>
                  <a:lnTo>
                    <a:pt x="3277616" y="550545"/>
                  </a:lnTo>
                  <a:lnTo>
                    <a:pt x="3279267" y="556641"/>
                  </a:lnTo>
                  <a:lnTo>
                    <a:pt x="3283966" y="559308"/>
                  </a:lnTo>
                  <a:lnTo>
                    <a:pt x="3328581" y="585343"/>
                  </a:lnTo>
                  <a:lnTo>
                    <a:pt x="2808732" y="585343"/>
                  </a:lnTo>
                  <a:lnTo>
                    <a:pt x="2808732" y="605155"/>
                  </a:lnTo>
                  <a:lnTo>
                    <a:pt x="3328581" y="605155"/>
                  </a:lnTo>
                  <a:lnTo>
                    <a:pt x="3283966" y="631190"/>
                  </a:lnTo>
                  <a:lnTo>
                    <a:pt x="3279267" y="633857"/>
                  </a:lnTo>
                  <a:lnTo>
                    <a:pt x="3277616" y="639953"/>
                  </a:lnTo>
                  <a:lnTo>
                    <a:pt x="3280410" y="644652"/>
                  </a:lnTo>
                  <a:lnTo>
                    <a:pt x="3283204" y="649478"/>
                  </a:lnTo>
                  <a:lnTo>
                    <a:pt x="3289300" y="651002"/>
                  </a:lnTo>
                  <a:lnTo>
                    <a:pt x="3293999" y="648208"/>
                  </a:lnTo>
                  <a:lnTo>
                    <a:pt x="3367811" y="605155"/>
                  </a:lnTo>
                  <a:lnTo>
                    <a:pt x="3384804" y="595249"/>
                  </a:lnTo>
                  <a:close/>
                </a:path>
                <a:path w="3385185" h="1774825">
                  <a:moveTo>
                    <a:pt x="3384804" y="55753"/>
                  </a:moveTo>
                  <a:lnTo>
                    <a:pt x="3367811" y="45847"/>
                  </a:lnTo>
                  <a:lnTo>
                    <a:pt x="3293999" y="2794"/>
                  </a:lnTo>
                  <a:lnTo>
                    <a:pt x="3289300" y="0"/>
                  </a:lnTo>
                  <a:lnTo>
                    <a:pt x="3283204" y="1524"/>
                  </a:lnTo>
                  <a:lnTo>
                    <a:pt x="3280410" y="6350"/>
                  </a:lnTo>
                  <a:lnTo>
                    <a:pt x="3277616" y="11049"/>
                  </a:lnTo>
                  <a:lnTo>
                    <a:pt x="3279267" y="17145"/>
                  </a:lnTo>
                  <a:lnTo>
                    <a:pt x="3283966" y="19812"/>
                  </a:lnTo>
                  <a:lnTo>
                    <a:pt x="3328581" y="45847"/>
                  </a:lnTo>
                  <a:lnTo>
                    <a:pt x="2808732" y="45847"/>
                  </a:lnTo>
                  <a:lnTo>
                    <a:pt x="2808732" y="65659"/>
                  </a:lnTo>
                  <a:lnTo>
                    <a:pt x="3328581" y="65659"/>
                  </a:lnTo>
                  <a:lnTo>
                    <a:pt x="3283966" y="91694"/>
                  </a:lnTo>
                  <a:lnTo>
                    <a:pt x="3279267" y="94361"/>
                  </a:lnTo>
                  <a:lnTo>
                    <a:pt x="3277616" y="100457"/>
                  </a:lnTo>
                  <a:lnTo>
                    <a:pt x="3280410" y="105156"/>
                  </a:lnTo>
                  <a:lnTo>
                    <a:pt x="3283204" y="109982"/>
                  </a:lnTo>
                  <a:lnTo>
                    <a:pt x="3289300" y="111506"/>
                  </a:lnTo>
                  <a:lnTo>
                    <a:pt x="3293999" y="108712"/>
                  </a:lnTo>
                  <a:lnTo>
                    <a:pt x="3367811" y="65659"/>
                  </a:lnTo>
                  <a:lnTo>
                    <a:pt x="3384804" y="55753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9681" y="3309569"/>
            <a:ext cx="152336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Only </a:t>
            </a:r>
            <a:r>
              <a:rPr sz="1800" spc="-15" dirty="0">
                <a:latin typeface="Calibri"/>
                <a:cs typeface="Calibri"/>
              </a:rPr>
              <a:t>executed </a:t>
            </a:r>
            <a:r>
              <a:rPr sz="1800" spc="-10" dirty="0">
                <a:latin typeface="Calibri"/>
                <a:cs typeface="Calibri"/>
              </a:rPr>
              <a:t>if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keys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unchanged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2108" y="3735704"/>
            <a:ext cx="76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Qu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9027" y="4271264"/>
            <a:ext cx="76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Qu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5258" y="5394147"/>
            <a:ext cx="224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Bulk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reply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dirty="0">
                <a:latin typeface="Calibri"/>
                <a:cs typeface="Calibri"/>
              </a:rPr>
              <a:t> 3</a:t>
            </a:r>
            <a:r>
              <a:rPr sz="1800" spc="-10" dirty="0">
                <a:latin typeface="Calibri"/>
                <a:cs typeface="Calibri"/>
              </a:rPr>
              <a:t> results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1846" y="4816220"/>
            <a:ext cx="76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Qu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65811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5" dirty="0"/>
              <a:t>Lua</a:t>
            </a:r>
            <a:r>
              <a:rPr sz="4100" spc="-135" dirty="0"/>
              <a:t> </a:t>
            </a:r>
            <a:r>
              <a:rPr sz="4100" spc="-30" dirty="0"/>
              <a:t>Scripting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2716025" y="1654293"/>
            <a:ext cx="5904230" cy="3894454"/>
            <a:chOff x="2716025" y="1654293"/>
            <a:chExt cx="5904230" cy="3894454"/>
          </a:xfrm>
        </p:grpSpPr>
        <p:sp>
          <p:nvSpPr>
            <p:cNvPr id="4" name="object 4"/>
            <p:cNvSpPr/>
            <p:nvPr/>
          </p:nvSpPr>
          <p:spPr>
            <a:xfrm>
              <a:off x="2718565" y="1656833"/>
              <a:ext cx="5899150" cy="427990"/>
            </a:xfrm>
            <a:custGeom>
              <a:avLst/>
              <a:gdLst/>
              <a:ahLst/>
              <a:cxnLst/>
              <a:rect l="l" t="t" r="r" b="b"/>
              <a:pathLst>
                <a:path w="5899150" h="427989">
                  <a:moveTo>
                    <a:pt x="5898958" y="0"/>
                  </a:moveTo>
                  <a:lnTo>
                    <a:pt x="288829" y="0"/>
                  </a:lnTo>
                  <a:lnTo>
                    <a:pt x="0" y="427922"/>
                  </a:lnTo>
                  <a:lnTo>
                    <a:pt x="5610190" y="427922"/>
                  </a:lnTo>
                  <a:lnTo>
                    <a:pt x="5898958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8565" y="1656833"/>
              <a:ext cx="5899150" cy="427990"/>
            </a:xfrm>
            <a:custGeom>
              <a:avLst/>
              <a:gdLst/>
              <a:ahLst/>
              <a:cxnLst/>
              <a:rect l="l" t="t" r="r" b="b"/>
              <a:pathLst>
                <a:path w="5899150" h="427989">
                  <a:moveTo>
                    <a:pt x="5610190" y="427922"/>
                  </a:moveTo>
                  <a:lnTo>
                    <a:pt x="0" y="427922"/>
                  </a:lnTo>
                  <a:lnTo>
                    <a:pt x="288829" y="0"/>
                  </a:lnTo>
                  <a:lnTo>
                    <a:pt x="5898958" y="0"/>
                  </a:lnTo>
                  <a:lnTo>
                    <a:pt x="5610190" y="427922"/>
                  </a:lnTo>
                  <a:close/>
                </a:path>
              </a:pathLst>
            </a:custGeom>
            <a:ln w="4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8756" y="1656833"/>
              <a:ext cx="288925" cy="3889375"/>
            </a:xfrm>
            <a:custGeom>
              <a:avLst/>
              <a:gdLst/>
              <a:ahLst/>
              <a:cxnLst/>
              <a:rect l="l" t="t" r="r" b="b"/>
              <a:pathLst>
                <a:path w="288925" h="3889375">
                  <a:moveTo>
                    <a:pt x="288768" y="0"/>
                  </a:moveTo>
                  <a:lnTo>
                    <a:pt x="0" y="427922"/>
                  </a:lnTo>
                  <a:lnTo>
                    <a:pt x="0" y="3888784"/>
                  </a:lnTo>
                  <a:lnTo>
                    <a:pt x="288768" y="3460862"/>
                  </a:lnTo>
                  <a:lnTo>
                    <a:pt x="288768" y="0"/>
                  </a:lnTo>
                  <a:close/>
                </a:path>
              </a:pathLst>
            </a:custGeom>
            <a:solidFill>
              <a:srgbClr val="AFC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8756" y="1656833"/>
              <a:ext cx="288925" cy="3889375"/>
            </a:xfrm>
            <a:custGeom>
              <a:avLst/>
              <a:gdLst/>
              <a:ahLst/>
              <a:cxnLst/>
              <a:rect l="l" t="t" r="r" b="b"/>
              <a:pathLst>
                <a:path w="288925" h="3889375">
                  <a:moveTo>
                    <a:pt x="288768" y="3460862"/>
                  </a:moveTo>
                  <a:lnTo>
                    <a:pt x="0" y="3888784"/>
                  </a:lnTo>
                  <a:lnTo>
                    <a:pt x="0" y="427922"/>
                  </a:lnTo>
                  <a:lnTo>
                    <a:pt x="288768" y="0"/>
                  </a:lnTo>
                  <a:lnTo>
                    <a:pt x="288768" y="3460862"/>
                  </a:lnTo>
                  <a:close/>
                </a:path>
              </a:pathLst>
            </a:custGeom>
            <a:ln w="4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8565" y="2084794"/>
              <a:ext cx="5610225" cy="3461385"/>
            </a:xfrm>
            <a:custGeom>
              <a:avLst/>
              <a:gdLst/>
              <a:ahLst/>
              <a:cxnLst/>
              <a:rect l="l" t="t" r="r" b="b"/>
              <a:pathLst>
                <a:path w="5610225" h="3461385">
                  <a:moveTo>
                    <a:pt x="5610088" y="0"/>
                  </a:moveTo>
                  <a:lnTo>
                    <a:pt x="0" y="0"/>
                  </a:lnTo>
                  <a:lnTo>
                    <a:pt x="0" y="3460821"/>
                  </a:lnTo>
                  <a:lnTo>
                    <a:pt x="5610088" y="3460821"/>
                  </a:lnTo>
                  <a:lnTo>
                    <a:pt x="5610088" y="0"/>
                  </a:lnTo>
                  <a:close/>
                </a:path>
              </a:pathLst>
            </a:custGeom>
            <a:solidFill>
              <a:srgbClr val="E8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18565" y="2084796"/>
              <a:ext cx="5610225" cy="3461385"/>
            </a:xfrm>
            <a:custGeom>
              <a:avLst/>
              <a:gdLst/>
              <a:ahLst/>
              <a:cxnLst/>
              <a:rect l="l" t="t" r="r" b="b"/>
              <a:pathLst>
                <a:path w="5610225" h="3461385">
                  <a:moveTo>
                    <a:pt x="0" y="3460821"/>
                  </a:moveTo>
                  <a:lnTo>
                    <a:pt x="5610088" y="3460821"/>
                  </a:lnTo>
                  <a:lnTo>
                    <a:pt x="5610088" y="0"/>
                  </a:lnTo>
                  <a:lnTo>
                    <a:pt x="0" y="0"/>
                  </a:lnTo>
                  <a:lnTo>
                    <a:pt x="0" y="3460821"/>
                  </a:lnTo>
                  <a:close/>
                </a:path>
              </a:pathLst>
            </a:custGeom>
            <a:ln w="4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81386" y="2143473"/>
            <a:ext cx="134493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latin typeface="Cambria"/>
                <a:cs typeface="Cambria"/>
              </a:rPr>
              <a:t>Redis</a:t>
            </a:r>
            <a:r>
              <a:rPr sz="1900" spc="-60" dirty="0">
                <a:latin typeface="Cambria"/>
                <a:cs typeface="Cambria"/>
              </a:rPr>
              <a:t> </a:t>
            </a:r>
            <a:r>
              <a:rPr sz="1900" spc="10" dirty="0">
                <a:latin typeface="Cambria"/>
                <a:cs typeface="Cambria"/>
              </a:rPr>
              <a:t>Server</a:t>
            </a:r>
            <a:endParaRPr sz="1900">
              <a:latin typeface="Cambria"/>
              <a:cs typeface="Cambri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544986" y="2832142"/>
          <a:ext cx="664210" cy="2279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51459" y="2133600"/>
            <a:ext cx="8004175" cy="701040"/>
            <a:chOff x="251459" y="2133600"/>
            <a:chExt cx="8004175" cy="70104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3638" y="2493694"/>
              <a:ext cx="341406" cy="3408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1459" y="2133600"/>
              <a:ext cx="2223770" cy="553720"/>
            </a:xfrm>
            <a:custGeom>
              <a:avLst/>
              <a:gdLst/>
              <a:ahLst/>
              <a:cxnLst/>
              <a:rect l="l" t="t" r="r" b="b"/>
              <a:pathLst>
                <a:path w="2223770" h="553719">
                  <a:moveTo>
                    <a:pt x="2223516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2223516" y="553212"/>
                  </a:lnTo>
                  <a:lnTo>
                    <a:pt x="22235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90018" y="5174181"/>
            <a:ext cx="4451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egoe UI"/>
                <a:cs typeface="Segoe UI"/>
              </a:rPr>
              <a:t>Data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459" y="2133600"/>
            <a:ext cx="2223770" cy="55372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130"/>
              </a:spcBef>
            </a:pPr>
            <a:r>
              <a:rPr sz="1600" spc="-5" dirty="0">
                <a:solidFill>
                  <a:srgbClr val="6F2F9F"/>
                </a:solidFill>
                <a:latin typeface="Consolas"/>
                <a:cs typeface="Consolas"/>
              </a:rPr>
              <a:t>SCRIPT</a:t>
            </a:r>
            <a:r>
              <a:rPr sz="1600" spc="-45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Consolas"/>
                <a:cs typeface="Consolas"/>
              </a:rPr>
              <a:t>LOAD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08048" y="2183892"/>
            <a:ext cx="5473065" cy="2112645"/>
            <a:chOff x="1908048" y="2183892"/>
            <a:chExt cx="5473065" cy="211264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8" y="2183892"/>
              <a:ext cx="457200" cy="4572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71547" y="2401316"/>
              <a:ext cx="589280" cy="295910"/>
            </a:xfrm>
            <a:custGeom>
              <a:avLst/>
              <a:gdLst/>
              <a:ahLst/>
              <a:cxnLst/>
              <a:rect l="l" t="t" r="r" b="b"/>
              <a:pathLst>
                <a:path w="589280" h="295910">
                  <a:moveTo>
                    <a:pt x="534198" y="270947"/>
                  </a:moveTo>
                  <a:lnTo>
                    <a:pt x="477265" y="275844"/>
                  </a:lnTo>
                  <a:lnTo>
                    <a:pt x="473201" y="280670"/>
                  </a:lnTo>
                  <a:lnTo>
                    <a:pt x="474217" y="291592"/>
                  </a:lnTo>
                  <a:lnTo>
                    <a:pt x="479044" y="295656"/>
                  </a:lnTo>
                  <a:lnTo>
                    <a:pt x="583377" y="286638"/>
                  </a:lnTo>
                  <a:lnTo>
                    <a:pt x="567308" y="286638"/>
                  </a:lnTo>
                  <a:lnTo>
                    <a:pt x="534198" y="270947"/>
                  </a:lnTo>
                  <a:close/>
                </a:path>
                <a:path w="589280" h="295910">
                  <a:moveTo>
                    <a:pt x="553732" y="269282"/>
                  </a:moveTo>
                  <a:lnTo>
                    <a:pt x="534198" y="270947"/>
                  </a:lnTo>
                  <a:lnTo>
                    <a:pt x="567308" y="286638"/>
                  </a:lnTo>
                  <a:lnTo>
                    <a:pt x="568854" y="283337"/>
                  </a:lnTo>
                  <a:lnTo>
                    <a:pt x="563371" y="283337"/>
                  </a:lnTo>
                  <a:lnTo>
                    <a:pt x="553732" y="269282"/>
                  </a:lnTo>
                  <a:close/>
                </a:path>
                <a:path w="589280" h="295910">
                  <a:moveTo>
                    <a:pt x="520572" y="193675"/>
                  </a:moveTo>
                  <a:lnTo>
                    <a:pt x="511555" y="199898"/>
                  </a:lnTo>
                  <a:lnTo>
                    <a:pt x="510413" y="205994"/>
                  </a:lnTo>
                  <a:lnTo>
                    <a:pt x="513460" y="210566"/>
                  </a:lnTo>
                  <a:lnTo>
                    <a:pt x="542605" y="253059"/>
                  </a:lnTo>
                  <a:lnTo>
                    <a:pt x="575690" y="268732"/>
                  </a:lnTo>
                  <a:lnTo>
                    <a:pt x="567308" y="286638"/>
                  </a:lnTo>
                  <a:lnTo>
                    <a:pt x="583377" y="286638"/>
                  </a:lnTo>
                  <a:lnTo>
                    <a:pt x="589279" y="286131"/>
                  </a:lnTo>
                  <a:lnTo>
                    <a:pt x="529844" y="199389"/>
                  </a:lnTo>
                  <a:lnTo>
                    <a:pt x="526795" y="194818"/>
                  </a:lnTo>
                  <a:lnTo>
                    <a:pt x="520572" y="193675"/>
                  </a:lnTo>
                  <a:close/>
                </a:path>
                <a:path w="589280" h="295910">
                  <a:moveTo>
                    <a:pt x="570610" y="267843"/>
                  </a:moveTo>
                  <a:lnTo>
                    <a:pt x="553732" y="269282"/>
                  </a:lnTo>
                  <a:lnTo>
                    <a:pt x="563371" y="283337"/>
                  </a:lnTo>
                  <a:lnTo>
                    <a:pt x="570610" y="267843"/>
                  </a:lnTo>
                  <a:close/>
                </a:path>
                <a:path w="589280" h="295910">
                  <a:moveTo>
                    <a:pt x="573814" y="267843"/>
                  </a:moveTo>
                  <a:lnTo>
                    <a:pt x="570610" y="267843"/>
                  </a:lnTo>
                  <a:lnTo>
                    <a:pt x="563371" y="283337"/>
                  </a:lnTo>
                  <a:lnTo>
                    <a:pt x="568854" y="283337"/>
                  </a:lnTo>
                  <a:lnTo>
                    <a:pt x="575690" y="268732"/>
                  </a:lnTo>
                  <a:lnTo>
                    <a:pt x="573814" y="267843"/>
                  </a:lnTo>
                  <a:close/>
                </a:path>
                <a:path w="589280" h="295910">
                  <a:moveTo>
                    <a:pt x="8381" y="0"/>
                  </a:moveTo>
                  <a:lnTo>
                    <a:pt x="0" y="17780"/>
                  </a:lnTo>
                  <a:lnTo>
                    <a:pt x="534198" y="270947"/>
                  </a:lnTo>
                  <a:lnTo>
                    <a:pt x="553732" y="269282"/>
                  </a:lnTo>
                  <a:lnTo>
                    <a:pt x="542605" y="253059"/>
                  </a:lnTo>
                  <a:lnTo>
                    <a:pt x="8381" y="0"/>
                  </a:lnTo>
                  <a:close/>
                </a:path>
                <a:path w="589280" h="295910">
                  <a:moveTo>
                    <a:pt x="542605" y="253059"/>
                  </a:moveTo>
                  <a:lnTo>
                    <a:pt x="553732" y="269282"/>
                  </a:lnTo>
                  <a:lnTo>
                    <a:pt x="570610" y="267843"/>
                  </a:lnTo>
                  <a:lnTo>
                    <a:pt x="573814" y="267843"/>
                  </a:lnTo>
                  <a:lnTo>
                    <a:pt x="542605" y="253059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60192" y="2424684"/>
              <a:ext cx="4320540" cy="1871980"/>
            </a:xfrm>
            <a:custGeom>
              <a:avLst/>
              <a:gdLst/>
              <a:ahLst/>
              <a:cxnLst/>
              <a:rect l="l" t="t" r="r" b="b"/>
              <a:pathLst>
                <a:path w="4320540" h="1871979">
                  <a:moveTo>
                    <a:pt x="4320539" y="0"/>
                  </a:moveTo>
                  <a:lnTo>
                    <a:pt x="0" y="0"/>
                  </a:lnTo>
                  <a:lnTo>
                    <a:pt x="0" y="1871472"/>
                  </a:lnTo>
                  <a:lnTo>
                    <a:pt x="4320539" y="1871472"/>
                  </a:lnTo>
                  <a:lnTo>
                    <a:pt x="432053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60978" y="2589022"/>
            <a:ext cx="3489960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0"/>
              </a:lnSpc>
            </a:pPr>
            <a:r>
              <a:rPr sz="1400" spc="-5" dirty="0">
                <a:solidFill>
                  <a:srgbClr val="008000"/>
                </a:solidFill>
                <a:latin typeface="Calibri"/>
                <a:cs typeface="Calibri"/>
              </a:rPr>
              <a:t>--lockscript,</a:t>
            </a:r>
            <a:r>
              <a:rPr sz="14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8000"/>
                </a:solidFill>
                <a:latin typeface="Calibri"/>
                <a:cs typeface="Calibri"/>
              </a:rPr>
              <a:t>parameters:</a:t>
            </a:r>
            <a:r>
              <a:rPr sz="14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8000"/>
                </a:solidFill>
                <a:latin typeface="Calibri"/>
                <a:cs typeface="Calibri"/>
              </a:rPr>
              <a:t>lock_key,</a:t>
            </a:r>
            <a:r>
              <a:rPr sz="140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alibri"/>
                <a:cs typeface="Calibri"/>
              </a:rPr>
              <a:t>lock_timeout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0978" y="2854198"/>
            <a:ext cx="2581910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0"/>
              </a:lnSpc>
            </a:pPr>
            <a:r>
              <a:rPr sz="1400" b="1" spc="-5" dirty="0">
                <a:solidFill>
                  <a:srgbClr val="0000FF"/>
                </a:solidFill>
                <a:latin typeface="Calibri"/>
                <a:cs typeface="Calibri"/>
              </a:rPr>
              <a:t>local</a:t>
            </a:r>
            <a:r>
              <a:rPr sz="1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lock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80"/>
                </a:solidFill>
                <a:latin typeface="Calibri"/>
                <a:cs typeface="Calibri"/>
              </a:rPr>
              <a:t>=</a:t>
            </a:r>
            <a:r>
              <a:rPr sz="1400" b="1" spc="-1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redis.call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'get'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,</a:t>
            </a:r>
            <a:r>
              <a:rPr sz="1400" b="1" spc="2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KEYS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[</a:t>
            </a:r>
            <a:r>
              <a:rPr sz="1400" spc="-5" dirty="0">
                <a:solidFill>
                  <a:srgbClr val="FF8000"/>
                </a:solidFill>
                <a:latin typeface="Calibri"/>
                <a:cs typeface="Calibri"/>
              </a:rPr>
              <a:t>1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])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60978" y="3117850"/>
            <a:ext cx="1758950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0"/>
              </a:lnSpc>
            </a:pPr>
            <a:r>
              <a:rPr sz="1400" b="1" dirty="0">
                <a:solidFill>
                  <a:srgbClr val="0000FF"/>
                </a:solidFill>
                <a:latin typeface="Calibri"/>
                <a:cs typeface="Calibri"/>
              </a:rPr>
              <a:t>if</a:t>
            </a:r>
            <a:r>
              <a:rPr sz="1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/>
                <a:cs typeface="Calibri"/>
              </a:rPr>
              <a:t>not</a:t>
            </a:r>
            <a:r>
              <a:rPr sz="1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lock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libri"/>
                <a:cs typeface="Calibri"/>
              </a:rPr>
              <a:t>then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60978" y="3381502"/>
            <a:ext cx="3987165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8755">
              <a:lnSpc>
                <a:spcPts val="1630"/>
              </a:lnSpc>
            </a:pPr>
            <a:r>
              <a:rPr sz="1400" b="1" spc="-5" dirty="0">
                <a:solidFill>
                  <a:srgbClr val="0000FF"/>
                </a:solidFill>
                <a:latin typeface="Calibri"/>
                <a:cs typeface="Calibri"/>
              </a:rPr>
              <a:t>return</a:t>
            </a:r>
            <a:r>
              <a:rPr sz="1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redis.call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808080"/>
                </a:solidFill>
                <a:latin typeface="Calibri"/>
                <a:cs typeface="Calibri"/>
              </a:rPr>
              <a:t>'setex'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,</a:t>
            </a:r>
            <a:r>
              <a:rPr sz="1400" b="1" spc="3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KEYS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[</a:t>
            </a:r>
            <a:r>
              <a:rPr sz="1400" spc="-5" dirty="0">
                <a:solidFill>
                  <a:srgbClr val="FF8000"/>
                </a:solidFill>
                <a:latin typeface="Calibri"/>
                <a:cs typeface="Calibri"/>
              </a:rPr>
              <a:t>1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],</a:t>
            </a:r>
            <a:r>
              <a:rPr sz="1400" b="1" spc="-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ARGV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[</a:t>
            </a:r>
            <a:r>
              <a:rPr sz="1400" spc="-5" dirty="0">
                <a:solidFill>
                  <a:srgbClr val="FF8000"/>
                </a:solidFill>
                <a:latin typeface="Calibri"/>
                <a:cs typeface="Calibri"/>
              </a:rPr>
              <a:t>1</a:t>
            </a:r>
            <a:r>
              <a:rPr sz="1400" b="1" spc="-5" dirty="0">
                <a:solidFill>
                  <a:srgbClr val="000080"/>
                </a:solidFill>
                <a:latin typeface="Calibri"/>
                <a:cs typeface="Calibri"/>
              </a:rPr>
              <a:t>],</a:t>
            </a:r>
            <a:r>
              <a:rPr sz="1400" b="1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Calibri"/>
                <a:cs typeface="Calibri"/>
              </a:rPr>
              <a:t>"locked"</a:t>
            </a:r>
            <a:r>
              <a:rPr sz="1400" b="1" spc="-10" dirty="0">
                <a:solidFill>
                  <a:srgbClr val="00008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60978" y="3646678"/>
            <a:ext cx="321945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0"/>
              </a:lnSpc>
            </a:pPr>
            <a:r>
              <a:rPr sz="1400" b="1" dirty="0">
                <a:solidFill>
                  <a:srgbClr val="0000FF"/>
                </a:solidFill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60978" y="3910329"/>
            <a:ext cx="852169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35"/>
              </a:lnSpc>
            </a:pPr>
            <a:r>
              <a:rPr sz="1400" b="1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0000FF"/>
                </a:solidFill>
                <a:latin typeface="Calibri"/>
                <a:cs typeface="Calibri"/>
              </a:rPr>
              <a:t>tu</a:t>
            </a:r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1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0000FF"/>
                </a:solidFill>
                <a:latin typeface="Calibri"/>
                <a:cs typeface="Calibri"/>
              </a:rPr>
              <a:t>alse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66010" y="3204082"/>
            <a:ext cx="715010" cy="304165"/>
          </a:xfrm>
          <a:custGeom>
            <a:avLst/>
            <a:gdLst/>
            <a:ahLst/>
            <a:cxnLst/>
            <a:rect l="l" t="t" r="r" b="b"/>
            <a:pathLst>
              <a:path w="715010" h="304164">
                <a:moveTo>
                  <a:pt x="75056" y="199136"/>
                </a:moveTo>
                <a:lnTo>
                  <a:pt x="68833" y="199897"/>
                </a:lnTo>
                <a:lnTo>
                  <a:pt x="65404" y="204088"/>
                </a:lnTo>
                <a:lnTo>
                  <a:pt x="0" y="286512"/>
                </a:lnTo>
                <a:lnTo>
                  <a:pt x="109219" y="303783"/>
                </a:lnTo>
                <a:lnTo>
                  <a:pt x="114300" y="300100"/>
                </a:lnTo>
                <a:lnTo>
                  <a:pt x="116077" y="289305"/>
                </a:lnTo>
                <a:lnTo>
                  <a:pt x="115617" y="288670"/>
                </a:lnTo>
                <a:lnTo>
                  <a:pt x="21843" y="288670"/>
                </a:lnTo>
                <a:lnTo>
                  <a:pt x="14731" y="270128"/>
                </a:lnTo>
                <a:lnTo>
                  <a:pt x="48775" y="256859"/>
                </a:lnTo>
                <a:lnTo>
                  <a:pt x="80898" y="216407"/>
                </a:lnTo>
                <a:lnTo>
                  <a:pt x="84327" y="212216"/>
                </a:lnTo>
                <a:lnTo>
                  <a:pt x="83565" y="205993"/>
                </a:lnTo>
                <a:lnTo>
                  <a:pt x="79247" y="202564"/>
                </a:lnTo>
                <a:lnTo>
                  <a:pt x="75056" y="199136"/>
                </a:lnTo>
                <a:close/>
              </a:path>
              <a:path w="715010" h="304164">
                <a:moveTo>
                  <a:pt x="48775" y="256859"/>
                </a:moveTo>
                <a:lnTo>
                  <a:pt x="14731" y="270128"/>
                </a:lnTo>
                <a:lnTo>
                  <a:pt x="21843" y="288670"/>
                </a:lnTo>
                <a:lnTo>
                  <a:pt x="29989" y="285495"/>
                </a:lnTo>
                <a:lnTo>
                  <a:pt x="26034" y="285495"/>
                </a:lnTo>
                <a:lnTo>
                  <a:pt x="19812" y="269620"/>
                </a:lnTo>
                <a:lnTo>
                  <a:pt x="38641" y="269620"/>
                </a:lnTo>
                <a:lnTo>
                  <a:pt x="48775" y="256859"/>
                </a:lnTo>
                <a:close/>
              </a:path>
              <a:path w="715010" h="304164">
                <a:moveTo>
                  <a:pt x="56072" y="275329"/>
                </a:moveTo>
                <a:lnTo>
                  <a:pt x="21843" y="288670"/>
                </a:lnTo>
                <a:lnTo>
                  <a:pt x="115617" y="288670"/>
                </a:lnTo>
                <a:lnTo>
                  <a:pt x="112394" y="284225"/>
                </a:lnTo>
                <a:lnTo>
                  <a:pt x="56072" y="275329"/>
                </a:lnTo>
                <a:close/>
              </a:path>
              <a:path w="715010" h="304164">
                <a:moveTo>
                  <a:pt x="19812" y="269620"/>
                </a:moveTo>
                <a:lnTo>
                  <a:pt x="26034" y="285495"/>
                </a:lnTo>
                <a:lnTo>
                  <a:pt x="36549" y="272255"/>
                </a:lnTo>
                <a:lnTo>
                  <a:pt x="19812" y="269620"/>
                </a:lnTo>
                <a:close/>
              </a:path>
              <a:path w="715010" h="304164">
                <a:moveTo>
                  <a:pt x="36549" y="272255"/>
                </a:moveTo>
                <a:lnTo>
                  <a:pt x="26034" y="285495"/>
                </a:lnTo>
                <a:lnTo>
                  <a:pt x="29989" y="285495"/>
                </a:lnTo>
                <a:lnTo>
                  <a:pt x="56072" y="275329"/>
                </a:lnTo>
                <a:lnTo>
                  <a:pt x="36549" y="272255"/>
                </a:lnTo>
                <a:close/>
              </a:path>
              <a:path w="715010" h="304164">
                <a:moveTo>
                  <a:pt x="707770" y="0"/>
                </a:moveTo>
                <a:lnTo>
                  <a:pt x="48775" y="256859"/>
                </a:lnTo>
                <a:lnTo>
                  <a:pt x="36549" y="272255"/>
                </a:lnTo>
                <a:lnTo>
                  <a:pt x="56072" y="275329"/>
                </a:lnTo>
                <a:lnTo>
                  <a:pt x="714882" y="18541"/>
                </a:lnTo>
                <a:lnTo>
                  <a:pt x="707770" y="0"/>
                </a:lnTo>
                <a:close/>
              </a:path>
              <a:path w="715010" h="304164">
                <a:moveTo>
                  <a:pt x="38641" y="269620"/>
                </a:moveTo>
                <a:lnTo>
                  <a:pt x="19812" y="269620"/>
                </a:lnTo>
                <a:lnTo>
                  <a:pt x="36549" y="272255"/>
                </a:lnTo>
                <a:lnTo>
                  <a:pt x="38641" y="26962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4276" y="3212592"/>
            <a:ext cx="1670685" cy="5549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541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145"/>
              </a:spcBef>
            </a:pPr>
            <a:r>
              <a:rPr sz="1600" spc="-10" dirty="0">
                <a:latin typeface="Consolas"/>
                <a:cs typeface="Consolas"/>
              </a:rPr>
              <a:t>Script</a:t>
            </a:r>
            <a:r>
              <a:rPr sz="1600" spc="-5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Hash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1459" y="4076700"/>
            <a:ext cx="2223770" cy="5549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3495" rIns="0" bIns="0" rtlCol="0">
            <a:spAutoFit/>
          </a:bodyPr>
          <a:lstStyle/>
          <a:p>
            <a:pPr marL="200660">
              <a:lnSpc>
                <a:spcPts val="1825"/>
              </a:lnSpc>
              <a:spcBef>
                <a:spcPts val="185"/>
              </a:spcBef>
            </a:pPr>
            <a:r>
              <a:rPr sz="1600" spc="-5" dirty="0">
                <a:solidFill>
                  <a:srgbClr val="6F2F9F"/>
                </a:solidFill>
                <a:latin typeface="Consolas"/>
                <a:cs typeface="Consolas"/>
              </a:rPr>
              <a:t>EVALSHA</a:t>
            </a:r>
            <a:r>
              <a:rPr sz="1600" spc="-50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$hash</a:t>
            </a:r>
            <a:r>
              <a:rPr sz="1600" spc="-45" dirty="0">
                <a:latin typeface="Consolas"/>
                <a:cs typeface="Consolas"/>
              </a:rPr>
              <a:t> </a:t>
            </a:r>
            <a:r>
              <a:rPr sz="1600" spc="-5" dirty="0">
                <a:latin typeface="Consolas"/>
                <a:cs typeface="Consolas"/>
              </a:rPr>
              <a:t>1</a:t>
            </a:r>
            <a:endParaRPr sz="1600">
              <a:latin typeface="Consolas"/>
              <a:cs typeface="Consolas"/>
            </a:endParaRPr>
          </a:p>
          <a:p>
            <a:pPr marL="200660">
              <a:lnSpc>
                <a:spcPts val="1825"/>
              </a:lnSpc>
            </a:pPr>
            <a:r>
              <a:rPr sz="1600" spc="-10" dirty="0">
                <a:latin typeface="Consolas"/>
                <a:cs typeface="Consolas"/>
              </a:rPr>
              <a:t>"mylock"</a:t>
            </a:r>
            <a:r>
              <a:rPr sz="1600" spc="-40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"10"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68498" y="4345940"/>
            <a:ext cx="4918710" cy="1033780"/>
            <a:chOff x="2468498" y="4345940"/>
            <a:chExt cx="4918710" cy="1033780"/>
          </a:xfrm>
        </p:grpSpPr>
        <p:sp>
          <p:nvSpPr>
            <p:cNvPr id="31" name="object 31"/>
            <p:cNvSpPr/>
            <p:nvPr/>
          </p:nvSpPr>
          <p:spPr>
            <a:xfrm>
              <a:off x="2468498" y="4345940"/>
              <a:ext cx="589280" cy="295910"/>
            </a:xfrm>
            <a:custGeom>
              <a:avLst/>
              <a:gdLst/>
              <a:ahLst/>
              <a:cxnLst/>
              <a:rect l="l" t="t" r="r" b="b"/>
              <a:pathLst>
                <a:path w="589280" h="295910">
                  <a:moveTo>
                    <a:pt x="534198" y="270947"/>
                  </a:moveTo>
                  <a:lnTo>
                    <a:pt x="477265" y="275844"/>
                  </a:lnTo>
                  <a:lnTo>
                    <a:pt x="473201" y="280670"/>
                  </a:lnTo>
                  <a:lnTo>
                    <a:pt x="474218" y="291592"/>
                  </a:lnTo>
                  <a:lnTo>
                    <a:pt x="479044" y="295656"/>
                  </a:lnTo>
                  <a:lnTo>
                    <a:pt x="583377" y="286639"/>
                  </a:lnTo>
                  <a:lnTo>
                    <a:pt x="567308" y="286639"/>
                  </a:lnTo>
                  <a:lnTo>
                    <a:pt x="534198" y="270947"/>
                  </a:lnTo>
                  <a:close/>
                </a:path>
                <a:path w="589280" h="295910">
                  <a:moveTo>
                    <a:pt x="553732" y="269282"/>
                  </a:moveTo>
                  <a:lnTo>
                    <a:pt x="534198" y="270947"/>
                  </a:lnTo>
                  <a:lnTo>
                    <a:pt x="567308" y="286639"/>
                  </a:lnTo>
                  <a:lnTo>
                    <a:pt x="568854" y="283337"/>
                  </a:lnTo>
                  <a:lnTo>
                    <a:pt x="563371" y="283337"/>
                  </a:lnTo>
                  <a:lnTo>
                    <a:pt x="553732" y="269282"/>
                  </a:lnTo>
                  <a:close/>
                </a:path>
                <a:path w="589280" h="295910">
                  <a:moveTo>
                    <a:pt x="520573" y="193675"/>
                  </a:moveTo>
                  <a:lnTo>
                    <a:pt x="511556" y="199898"/>
                  </a:lnTo>
                  <a:lnTo>
                    <a:pt x="510413" y="205994"/>
                  </a:lnTo>
                  <a:lnTo>
                    <a:pt x="513461" y="210566"/>
                  </a:lnTo>
                  <a:lnTo>
                    <a:pt x="542605" y="253059"/>
                  </a:lnTo>
                  <a:lnTo>
                    <a:pt x="575690" y="268732"/>
                  </a:lnTo>
                  <a:lnTo>
                    <a:pt x="567308" y="286639"/>
                  </a:lnTo>
                  <a:lnTo>
                    <a:pt x="583377" y="286639"/>
                  </a:lnTo>
                  <a:lnTo>
                    <a:pt x="589280" y="286131"/>
                  </a:lnTo>
                  <a:lnTo>
                    <a:pt x="526795" y="194818"/>
                  </a:lnTo>
                  <a:lnTo>
                    <a:pt x="520573" y="193675"/>
                  </a:lnTo>
                  <a:close/>
                </a:path>
                <a:path w="589280" h="295910">
                  <a:moveTo>
                    <a:pt x="570611" y="267843"/>
                  </a:moveTo>
                  <a:lnTo>
                    <a:pt x="553732" y="269282"/>
                  </a:lnTo>
                  <a:lnTo>
                    <a:pt x="563371" y="283337"/>
                  </a:lnTo>
                  <a:lnTo>
                    <a:pt x="570611" y="267843"/>
                  </a:lnTo>
                  <a:close/>
                </a:path>
                <a:path w="589280" h="295910">
                  <a:moveTo>
                    <a:pt x="573814" y="267843"/>
                  </a:moveTo>
                  <a:lnTo>
                    <a:pt x="570611" y="267843"/>
                  </a:lnTo>
                  <a:lnTo>
                    <a:pt x="563371" y="283337"/>
                  </a:lnTo>
                  <a:lnTo>
                    <a:pt x="568854" y="283337"/>
                  </a:lnTo>
                  <a:lnTo>
                    <a:pt x="575690" y="268732"/>
                  </a:lnTo>
                  <a:lnTo>
                    <a:pt x="573814" y="267843"/>
                  </a:lnTo>
                  <a:close/>
                </a:path>
                <a:path w="589280" h="295910">
                  <a:moveTo>
                    <a:pt x="8381" y="0"/>
                  </a:moveTo>
                  <a:lnTo>
                    <a:pt x="0" y="17780"/>
                  </a:lnTo>
                  <a:lnTo>
                    <a:pt x="534198" y="270947"/>
                  </a:lnTo>
                  <a:lnTo>
                    <a:pt x="553732" y="269282"/>
                  </a:lnTo>
                  <a:lnTo>
                    <a:pt x="542605" y="253059"/>
                  </a:lnTo>
                  <a:lnTo>
                    <a:pt x="8381" y="0"/>
                  </a:lnTo>
                  <a:close/>
                </a:path>
                <a:path w="589280" h="295910">
                  <a:moveTo>
                    <a:pt x="542605" y="253059"/>
                  </a:moveTo>
                  <a:lnTo>
                    <a:pt x="553732" y="269282"/>
                  </a:lnTo>
                  <a:lnTo>
                    <a:pt x="570611" y="267843"/>
                  </a:lnTo>
                  <a:lnTo>
                    <a:pt x="573814" y="267843"/>
                  </a:lnTo>
                  <a:lnTo>
                    <a:pt x="542605" y="253059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76955" y="4436364"/>
              <a:ext cx="4304030" cy="937260"/>
            </a:xfrm>
            <a:custGeom>
              <a:avLst/>
              <a:gdLst/>
              <a:ahLst/>
              <a:cxnLst/>
              <a:rect l="l" t="t" r="r" b="b"/>
              <a:pathLst>
                <a:path w="4304030" h="937260">
                  <a:moveTo>
                    <a:pt x="4303776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4303776" y="937260"/>
                  </a:lnTo>
                  <a:lnTo>
                    <a:pt x="430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70859" y="4430268"/>
              <a:ext cx="4316095" cy="949960"/>
            </a:xfrm>
            <a:custGeom>
              <a:avLst/>
              <a:gdLst/>
              <a:ahLst/>
              <a:cxnLst/>
              <a:rect l="l" t="t" r="r" b="b"/>
              <a:pathLst>
                <a:path w="4316095" h="949960">
                  <a:moveTo>
                    <a:pt x="4313173" y="0"/>
                  </a:moveTo>
                  <a:lnTo>
                    <a:pt x="2666" y="0"/>
                  </a:lnTo>
                  <a:lnTo>
                    <a:pt x="0" y="2666"/>
                  </a:lnTo>
                  <a:lnTo>
                    <a:pt x="0" y="946657"/>
                  </a:lnTo>
                  <a:lnTo>
                    <a:pt x="2666" y="949451"/>
                  </a:lnTo>
                  <a:lnTo>
                    <a:pt x="4313173" y="949451"/>
                  </a:lnTo>
                  <a:lnTo>
                    <a:pt x="4315968" y="946657"/>
                  </a:lnTo>
                  <a:lnTo>
                    <a:pt x="4315968" y="942085"/>
                  </a:lnTo>
                  <a:lnTo>
                    <a:pt x="7365" y="942085"/>
                  </a:lnTo>
                  <a:lnTo>
                    <a:pt x="7365" y="7365"/>
                  </a:lnTo>
                  <a:lnTo>
                    <a:pt x="4315968" y="7365"/>
                  </a:lnTo>
                  <a:lnTo>
                    <a:pt x="4315968" y="2666"/>
                  </a:lnTo>
                  <a:lnTo>
                    <a:pt x="4313173" y="0"/>
                  </a:lnTo>
                  <a:close/>
                </a:path>
                <a:path w="4316095" h="949960">
                  <a:moveTo>
                    <a:pt x="4315968" y="7365"/>
                  </a:moveTo>
                  <a:lnTo>
                    <a:pt x="4308601" y="7365"/>
                  </a:lnTo>
                  <a:lnTo>
                    <a:pt x="4308601" y="942085"/>
                  </a:lnTo>
                  <a:lnTo>
                    <a:pt x="4315968" y="942085"/>
                  </a:lnTo>
                  <a:lnTo>
                    <a:pt x="4315968" y="7365"/>
                  </a:lnTo>
                  <a:close/>
                </a:path>
                <a:path w="4316095" h="949960">
                  <a:moveTo>
                    <a:pt x="4306189" y="9778"/>
                  </a:moveTo>
                  <a:lnTo>
                    <a:pt x="9778" y="9778"/>
                  </a:lnTo>
                  <a:lnTo>
                    <a:pt x="9778" y="939672"/>
                  </a:lnTo>
                  <a:lnTo>
                    <a:pt x="4306189" y="939672"/>
                  </a:lnTo>
                  <a:lnTo>
                    <a:pt x="4306189" y="937259"/>
                  </a:lnTo>
                  <a:lnTo>
                    <a:pt x="12191" y="937259"/>
                  </a:lnTo>
                  <a:lnTo>
                    <a:pt x="12191" y="12191"/>
                  </a:lnTo>
                  <a:lnTo>
                    <a:pt x="4306189" y="12191"/>
                  </a:lnTo>
                  <a:lnTo>
                    <a:pt x="4306189" y="9778"/>
                  </a:lnTo>
                  <a:close/>
                </a:path>
                <a:path w="4316095" h="949960">
                  <a:moveTo>
                    <a:pt x="4306189" y="12191"/>
                  </a:moveTo>
                  <a:lnTo>
                    <a:pt x="4303775" y="12191"/>
                  </a:lnTo>
                  <a:lnTo>
                    <a:pt x="4303775" y="937259"/>
                  </a:lnTo>
                  <a:lnTo>
                    <a:pt x="4306189" y="937259"/>
                  </a:lnTo>
                  <a:lnTo>
                    <a:pt x="4306189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99" y="4643628"/>
              <a:ext cx="457200" cy="4572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164071" y="4446778"/>
            <a:ext cx="116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Script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66010" y="4265676"/>
            <a:ext cx="4994910" cy="981075"/>
            <a:chOff x="2366010" y="4265676"/>
            <a:chExt cx="4994910" cy="981075"/>
          </a:xfrm>
        </p:grpSpPr>
        <p:sp>
          <p:nvSpPr>
            <p:cNvPr id="37" name="object 37"/>
            <p:cNvSpPr/>
            <p:nvPr/>
          </p:nvSpPr>
          <p:spPr>
            <a:xfrm>
              <a:off x="2366010" y="4942967"/>
              <a:ext cx="715010" cy="304165"/>
            </a:xfrm>
            <a:custGeom>
              <a:avLst/>
              <a:gdLst/>
              <a:ahLst/>
              <a:cxnLst/>
              <a:rect l="l" t="t" r="r" b="b"/>
              <a:pathLst>
                <a:path w="715010" h="304164">
                  <a:moveTo>
                    <a:pt x="75056" y="199135"/>
                  </a:moveTo>
                  <a:lnTo>
                    <a:pt x="68833" y="199897"/>
                  </a:lnTo>
                  <a:lnTo>
                    <a:pt x="65404" y="204088"/>
                  </a:lnTo>
                  <a:lnTo>
                    <a:pt x="0" y="286511"/>
                  </a:lnTo>
                  <a:lnTo>
                    <a:pt x="109219" y="303783"/>
                  </a:lnTo>
                  <a:lnTo>
                    <a:pt x="114300" y="300100"/>
                  </a:lnTo>
                  <a:lnTo>
                    <a:pt x="116077" y="289305"/>
                  </a:lnTo>
                  <a:lnTo>
                    <a:pt x="115617" y="288670"/>
                  </a:lnTo>
                  <a:lnTo>
                    <a:pt x="21843" y="288670"/>
                  </a:lnTo>
                  <a:lnTo>
                    <a:pt x="14731" y="270128"/>
                  </a:lnTo>
                  <a:lnTo>
                    <a:pt x="48775" y="256859"/>
                  </a:lnTo>
                  <a:lnTo>
                    <a:pt x="80898" y="216407"/>
                  </a:lnTo>
                  <a:lnTo>
                    <a:pt x="84327" y="212216"/>
                  </a:lnTo>
                  <a:lnTo>
                    <a:pt x="83565" y="205993"/>
                  </a:lnTo>
                  <a:lnTo>
                    <a:pt x="79247" y="202564"/>
                  </a:lnTo>
                  <a:lnTo>
                    <a:pt x="75056" y="199135"/>
                  </a:lnTo>
                  <a:close/>
                </a:path>
                <a:path w="715010" h="304164">
                  <a:moveTo>
                    <a:pt x="48775" y="256859"/>
                  </a:moveTo>
                  <a:lnTo>
                    <a:pt x="14731" y="270128"/>
                  </a:lnTo>
                  <a:lnTo>
                    <a:pt x="21843" y="288670"/>
                  </a:lnTo>
                  <a:lnTo>
                    <a:pt x="29989" y="285495"/>
                  </a:lnTo>
                  <a:lnTo>
                    <a:pt x="26034" y="285495"/>
                  </a:lnTo>
                  <a:lnTo>
                    <a:pt x="19812" y="269620"/>
                  </a:lnTo>
                  <a:lnTo>
                    <a:pt x="38641" y="269620"/>
                  </a:lnTo>
                  <a:lnTo>
                    <a:pt x="48775" y="256859"/>
                  </a:lnTo>
                  <a:close/>
                </a:path>
                <a:path w="715010" h="304164">
                  <a:moveTo>
                    <a:pt x="56072" y="275329"/>
                  </a:moveTo>
                  <a:lnTo>
                    <a:pt x="21843" y="288670"/>
                  </a:lnTo>
                  <a:lnTo>
                    <a:pt x="115617" y="288670"/>
                  </a:lnTo>
                  <a:lnTo>
                    <a:pt x="112394" y="284225"/>
                  </a:lnTo>
                  <a:lnTo>
                    <a:pt x="56072" y="275329"/>
                  </a:lnTo>
                  <a:close/>
                </a:path>
                <a:path w="715010" h="304164">
                  <a:moveTo>
                    <a:pt x="19812" y="269620"/>
                  </a:moveTo>
                  <a:lnTo>
                    <a:pt x="26034" y="285495"/>
                  </a:lnTo>
                  <a:lnTo>
                    <a:pt x="36549" y="272255"/>
                  </a:lnTo>
                  <a:lnTo>
                    <a:pt x="19812" y="269620"/>
                  </a:lnTo>
                  <a:close/>
                </a:path>
                <a:path w="715010" h="304164">
                  <a:moveTo>
                    <a:pt x="36549" y="272255"/>
                  </a:moveTo>
                  <a:lnTo>
                    <a:pt x="26034" y="285495"/>
                  </a:lnTo>
                  <a:lnTo>
                    <a:pt x="29989" y="285495"/>
                  </a:lnTo>
                  <a:lnTo>
                    <a:pt x="56072" y="275329"/>
                  </a:lnTo>
                  <a:lnTo>
                    <a:pt x="36549" y="272255"/>
                  </a:lnTo>
                  <a:close/>
                </a:path>
                <a:path w="715010" h="304164">
                  <a:moveTo>
                    <a:pt x="707770" y="0"/>
                  </a:moveTo>
                  <a:lnTo>
                    <a:pt x="48775" y="256859"/>
                  </a:lnTo>
                  <a:lnTo>
                    <a:pt x="36549" y="272255"/>
                  </a:lnTo>
                  <a:lnTo>
                    <a:pt x="56072" y="275329"/>
                  </a:lnTo>
                  <a:lnTo>
                    <a:pt x="714882" y="18541"/>
                  </a:lnTo>
                  <a:lnTo>
                    <a:pt x="707770" y="0"/>
                  </a:lnTo>
                  <a:close/>
                </a:path>
                <a:path w="715010" h="304164">
                  <a:moveTo>
                    <a:pt x="38641" y="269620"/>
                  </a:moveTo>
                  <a:lnTo>
                    <a:pt x="19812" y="269620"/>
                  </a:lnTo>
                  <a:lnTo>
                    <a:pt x="36549" y="272255"/>
                  </a:lnTo>
                  <a:lnTo>
                    <a:pt x="38641" y="26962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70860" y="4265676"/>
              <a:ext cx="4290060" cy="394970"/>
            </a:xfrm>
            <a:custGeom>
              <a:avLst/>
              <a:gdLst/>
              <a:ahLst/>
              <a:cxnLst/>
              <a:rect l="l" t="t" r="r" b="b"/>
              <a:pathLst>
                <a:path w="4290059" h="394970">
                  <a:moveTo>
                    <a:pt x="4290060" y="0"/>
                  </a:moveTo>
                  <a:lnTo>
                    <a:pt x="0" y="8509"/>
                  </a:lnTo>
                  <a:lnTo>
                    <a:pt x="243077" y="394716"/>
                  </a:lnTo>
                  <a:lnTo>
                    <a:pt x="697864" y="394716"/>
                  </a:lnTo>
                  <a:lnTo>
                    <a:pt x="4290060" y="0"/>
                  </a:lnTo>
                  <a:close/>
                </a:path>
              </a:pathLst>
            </a:custGeom>
            <a:solidFill>
              <a:srgbClr val="FFFF5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754123" y="4869179"/>
            <a:ext cx="585470" cy="5549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541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1145"/>
              </a:spcBef>
            </a:pPr>
            <a:r>
              <a:rPr sz="1600" spc="-5" dirty="0">
                <a:latin typeface="Consolas"/>
                <a:cs typeface="Consolas"/>
              </a:rPr>
              <a:t>1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86171" y="6391655"/>
            <a:ext cx="3778250" cy="277495"/>
          </a:xfrm>
          <a:prstGeom prst="rect">
            <a:avLst/>
          </a:prstGeom>
          <a:solidFill>
            <a:srgbClr val="B1C6E2"/>
          </a:solidFill>
          <a:ln w="9144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200" spc="-15" dirty="0">
                <a:latin typeface="Tahoma"/>
                <a:cs typeface="Tahoma"/>
              </a:rPr>
              <a:t>Ierusalimschy,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Roberto.</a:t>
            </a:r>
            <a:r>
              <a:rPr sz="1200" spc="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Programming</a:t>
            </a:r>
            <a:r>
              <a:rPr sz="1200" spc="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in</a:t>
            </a:r>
            <a:r>
              <a:rPr sz="1200" spc="2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lua.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5" dirty="0">
                <a:latin typeface="Tahoma"/>
                <a:cs typeface="Tahoma"/>
              </a:rPr>
              <a:t>2006.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155765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/>
              <a:t>Big</a:t>
            </a:r>
            <a:r>
              <a:rPr sz="3700" spc="-145" dirty="0"/>
              <a:t> </a:t>
            </a:r>
            <a:r>
              <a:rPr sz="3700" spc="-45" dirty="0"/>
              <a:t>Data</a:t>
            </a:r>
            <a:endParaRPr sz="3700"/>
          </a:p>
        </p:txBody>
      </p:sp>
      <p:grpSp>
        <p:nvGrpSpPr>
          <p:cNvPr id="3" name="object 3"/>
          <p:cNvGrpSpPr/>
          <p:nvPr/>
        </p:nvGrpSpPr>
        <p:grpSpPr>
          <a:xfrm>
            <a:off x="2241953" y="2612135"/>
            <a:ext cx="2878455" cy="2326640"/>
            <a:chOff x="2241953" y="2612135"/>
            <a:chExt cx="2878455" cy="2326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3737" y="2920722"/>
              <a:ext cx="1512189" cy="10531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41953" y="3451727"/>
              <a:ext cx="986790" cy="1486535"/>
            </a:xfrm>
            <a:custGeom>
              <a:avLst/>
              <a:gdLst/>
              <a:ahLst/>
              <a:cxnLst/>
              <a:rect l="l" t="t" r="r" b="b"/>
              <a:pathLst>
                <a:path w="986789" h="1486535">
                  <a:moveTo>
                    <a:pt x="947801" y="467410"/>
                  </a:moveTo>
                  <a:lnTo>
                    <a:pt x="971035" y="452625"/>
                  </a:lnTo>
                  <a:lnTo>
                    <a:pt x="986213" y="438547"/>
                  </a:lnTo>
                  <a:lnTo>
                    <a:pt x="985115" y="425894"/>
                  </a:lnTo>
                  <a:lnTo>
                    <a:pt x="984170" y="425977"/>
                  </a:lnTo>
                  <a:lnTo>
                    <a:pt x="981894" y="413428"/>
                  </a:lnTo>
                  <a:lnTo>
                    <a:pt x="982898" y="400591"/>
                  </a:lnTo>
                  <a:lnTo>
                    <a:pt x="981789" y="387939"/>
                  </a:lnTo>
                  <a:lnTo>
                    <a:pt x="968149" y="350889"/>
                  </a:lnTo>
                  <a:lnTo>
                    <a:pt x="952302" y="301283"/>
                  </a:lnTo>
                  <a:lnTo>
                    <a:pt x="938907" y="251462"/>
                  </a:lnTo>
                  <a:lnTo>
                    <a:pt x="927788" y="201442"/>
                  </a:lnTo>
                  <a:lnTo>
                    <a:pt x="918771" y="151237"/>
                  </a:lnTo>
                  <a:lnTo>
                    <a:pt x="911681" y="100864"/>
                  </a:lnTo>
                  <a:lnTo>
                    <a:pt x="906341" y="50337"/>
                  </a:lnTo>
                  <a:lnTo>
                    <a:pt x="903686" y="12324"/>
                  </a:lnTo>
                  <a:lnTo>
                    <a:pt x="898843" y="0"/>
                  </a:lnTo>
                  <a:lnTo>
                    <a:pt x="815601" y="7294"/>
                  </a:lnTo>
                  <a:lnTo>
                    <a:pt x="791611" y="22145"/>
                  </a:lnTo>
                  <a:lnTo>
                    <a:pt x="573633" y="41247"/>
                  </a:lnTo>
                  <a:lnTo>
                    <a:pt x="546138" y="56405"/>
                  </a:lnTo>
                  <a:lnTo>
                    <a:pt x="492180" y="61134"/>
                  </a:lnTo>
                  <a:lnTo>
                    <a:pt x="440375" y="78422"/>
                  </a:lnTo>
                  <a:lnTo>
                    <a:pt x="834920" y="43847"/>
                  </a:lnTo>
                  <a:lnTo>
                    <a:pt x="849161" y="80845"/>
                  </a:lnTo>
                  <a:lnTo>
                    <a:pt x="859959" y="130894"/>
                  </a:lnTo>
                  <a:lnTo>
                    <a:pt x="867546" y="168475"/>
                  </a:lnTo>
                  <a:lnTo>
                    <a:pt x="876593" y="218677"/>
                  </a:lnTo>
                  <a:lnTo>
                    <a:pt x="884005" y="256273"/>
                  </a:lnTo>
                  <a:lnTo>
                    <a:pt x="894627" y="306337"/>
                  </a:lnTo>
                  <a:lnTo>
                    <a:pt x="906650" y="356278"/>
                  </a:lnTo>
                  <a:lnTo>
                    <a:pt x="919374" y="406158"/>
                  </a:lnTo>
                  <a:lnTo>
                    <a:pt x="721151" y="423528"/>
                  </a:lnTo>
                  <a:lnTo>
                    <a:pt x="772255" y="431799"/>
                  </a:lnTo>
                  <a:lnTo>
                    <a:pt x="821989" y="427440"/>
                  </a:lnTo>
                  <a:lnTo>
                    <a:pt x="871589" y="435843"/>
                  </a:lnTo>
                  <a:lnTo>
                    <a:pt x="918965" y="444440"/>
                  </a:lnTo>
                  <a:lnTo>
                    <a:pt x="925852" y="456585"/>
                  </a:lnTo>
                  <a:lnTo>
                    <a:pt x="947801" y="467410"/>
                  </a:lnTo>
                  <a:close/>
                </a:path>
                <a:path w="986789" h="1486535">
                  <a:moveTo>
                    <a:pt x="231108" y="1142152"/>
                  </a:moveTo>
                  <a:lnTo>
                    <a:pt x="392813" y="1127981"/>
                  </a:lnTo>
                  <a:lnTo>
                    <a:pt x="390479" y="1115437"/>
                  </a:lnTo>
                  <a:lnTo>
                    <a:pt x="356917" y="1092881"/>
                  </a:lnTo>
                  <a:lnTo>
                    <a:pt x="323493" y="1057564"/>
                  </a:lnTo>
                  <a:lnTo>
                    <a:pt x="291940" y="1022083"/>
                  </a:lnTo>
                  <a:lnTo>
                    <a:pt x="262877" y="986383"/>
                  </a:lnTo>
                  <a:lnTo>
                    <a:pt x="236928" y="950411"/>
                  </a:lnTo>
                  <a:lnTo>
                    <a:pt x="213605" y="901461"/>
                  </a:lnTo>
                  <a:lnTo>
                    <a:pt x="191443" y="865157"/>
                  </a:lnTo>
                  <a:lnTo>
                    <a:pt x="168485" y="816174"/>
                  </a:lnTo>
                  <a:lnTo>
                    <a:pt x="146772" y="767082"/>
                  </a:lnTo>
                  <a:lnTo>
                    <a:pt x="128347" y="730451"/>
                  </a:lnTo>
                  <a:lnTo>
                    <a:pt x="111926" y="680895"/>
                  </a:lnTo>
                  <a:lnTo>
                    <a:pt x="100660" y="643636"/>
                  </a:lnTo>
                  <a:lnTo>
                    <a:pt x="92878" y="593323"/>
                  </a:lnTo>
                  <a:lnTo>
                    <a:pt x="92123" y="555143"/>
                  </a:lnTo>
                  <a:lnTo>
                    <a:pt x="94922" y="503904"/>
                  </a:lnTo>
                  <a:lnTo>
                    <a:pt x="102235" y="465017"/>
                  </a:lnTo>
                  <a:lnTo>
                    <a:pt x="110588" y="413290"/>
                  </a:lnTo>
                  <a:lnTo>
                    <a:pt x="123955" y="373873"/>
                  </a:lnTo>
                  <a:lnTo>
                    <a:pt x="141537" y="334086"/>
                  </a:lnTo>
                  <a:lnTo>
                    <a:pt x="163288" y="293934"/>
                  </a:lnTo>
                  <a:lnTo>
                    <a:pt x="190272" y="266072"/>
                  </a:lnTo>
                  <a:lnTo>
                    <a:pt x="221335" y="237852"/>
                  </a:lnTo>
                  <a:lnTo>
                    <a:pt x="256434" y="209279"/>
                  </a:lnTo>
                  <a:lnTo>
                    <a:pt x="295522" y="180356"/>
                  </a:lnTo>
                  <a:lnTo>
                    <a:pt x="339663" y="163740"/>
                  </a:lnTo>
                  <a:lnTo>
                    <a:pt x="387704" y="146781"/>
                  </a:lnTo>
                  <a:lnTo>
                    <a:pt x="438492" y="116833"/>
                  </a:lnTo>
                  <a:lnTo>
                    <a:pt x="484019" y="112843"/>
                  </a:lnTo>
                  <a:lnTo>
                    <a:pt x="576880" y="79208"/>
                  </a:lnTo>
                  <a:lnTo>
                    <a:pt x="677036" y="70432"/>
                  </a:lnTo>
                  <a:lnTo>
                    <a:pt x="727801" y="53234"/>
                  </a:lnTo>
                  <a:lnTo>
                    <a:pt x="440375" y="78422"/>
                  </a:lnTo>
                  <a:lnTo>
                    <a:pt x="389747" y="95607"/>
                  </a:lnTo>
                  <a:lnTo>
                    <a:pt x="341534" y="125330"/>
                  </a:lnTo>
                  <a:lnTo>
                    <a:pt x="247333" y="159082"/>
                  </a:lnTo>
                  <a:lnTo>
                    <a:pt x="203822" y="188392"/>
                  </a:lnTo>
                  <a:lnTo>
                    <a:pt x="168202" y="217011"/>
                  </a:lnTo>
                  <a:lnTo>
                    <a:pt x="135304" y="258140"/>
                  </a:lnTo>
                  <a:lnTo>
                    <a:pt x="105634" y="298986"/>
                  </a:lnTo>
                  <a:lnTo>
                    <a:pt x="80808" y="339408"/>
                  </a:lnTo>
                  <a:lnTo>
                    <a:pt x="62437" y="379264"/>
                  </a:lnTo>
                  <a:lnTo>
                    <a:pt x="47440" y="418824"/>
                  </a:lnTo>
                  <a:lnTo>
                    <a:pt x="37499" y="470690"/>
                  </a:lnTo>
                  <a:lnTo>
                    <a:pt x="31862" y="522178"/>
                  </a:lnTo>
                  <a:lnTo>
                    <a:pt x="30887" y="573258"/>
                  </a:lnTo>
                  <a:lnTo>
                    <a:pt x="34932" y="623899"/>
                  </a:lnTo>
                  <a:lnTo>
                    <a:pt x="44894" y="674020"/>
                  </a:lnTo>
                  <a:lnTo>
                    <a:pt x="59129" y="711019"/>
                  </a:lnTo>
                  <a:lnTo>
                    <a:pt x="78060" y="760355"/>
                  </a:lnTo>
                  <a:lnTo>
                    <a:pt x="97675" y="796882"/>
                  </a:lnTo>
                  <a:lnTo>
                    <a:pt x="118399" y="846060"/>
                  </a:lnTo>
                  <a:lnTo>
                    <a:pt x="141545" y="895027"/>
                  </a:lnTo>
                  <a:lnTo>
                    <a:pt x="165609" y="931164"/>
                  </a:lnTo>
                  <a:lnTo>
                    <a:pt x="192547" y="979798"/>
                  </a:lnTo>
                  <a:lnTo>
                    <a:pt x="219880" y="1015649"/>
                  </a:lnTo>
                  <a:lnTo>
                    <a:pt x="248454" y="1051391"/>
                  </a:lnTo>
                  <a:lnTo>
                    <a:pt x="278008" y="1087047"/>
                  </a:lnTo>
                  <a:lnTo>
                    <a:pt x="307173" y="1109988"/>
                  </a:lnTo>
                  <a:lnTo>
                    <a:pt x="280321" y="1125090"/>
                  </a:lnTo>
                  <a:lnTo>
                    <a:pt x="255511" y="1127264"/>
                  </a:lnTo>
                  <a:lnTo>
                    <a:pt x="231108" y="1142152"/>
                  </a:lnTo>
                  <a:close/>
                </a:path>
                <a:path w="986789" h="1486535">
                  <a:moveTo>
                    <a:pt x="537510" y="1077055"/>
                  </a:moveTo>
                  <a:lnTo>
                    <a:pt x="590006" y="1072455"/>
                  </a:lnTo>
                  <a:lnTo>
                    <a:pt x="575080" y="1022768"/>
                  </a:lnTo>
                  <a:lnTo>
                    <a:pt x="557342" y="986076"/>
                  </a:lnTo>
                  <a:lnTo>
                    <a:pt x="536144" y="936939"/>
                  </a:lnTo>
                  <a:lnTo>
                    <a:pt x="514162" y="887871"/>
                  </a:lnTo>
                  <a:lnTo>
                    <a:pt x="494074" y="851385"/>
                  </a:lnTo>
                  <a:lnTo>
                    <a:pt x="475230" y="802042"/>
                  </a:lnTo>
                  <a:lnTo>
                    <a:pt x="460309" y="752355"/>
                  </a:lnTo>
                  <a:lnTo>
                    <a:pt x="452019" y="714835"/>
                  </a:lnTo>
                  <a:lnTo>
                    <a:pt x="450383" y="676732"/>
                  </a:lnTo>
                  <a:lnTo>
                    <a:pt x="455053" y="638077"/>
                  </a:lnTo>
                  <a:lnTo>
                    <a:pt x="465679" y="598900"/>
                  </a:lnTo>
                  <a:lnTo>
                    <a:pt x="480042" y="546647"/>
                  </a:lnTo>
                  <a:lnTo>
                    <a:pt x="501817" y="506493"/>
                  </a:lnTo>
                  <a:lnTo>
                    <a:pt x="533398" y="465479"/>
                  </a:lnTo>
                  <a:lnTo>
                    <a:pt x="579398" y="435951"/>
                  </a:lnTo>
                  <a:lnTo>
                    <a:pt x="919374" y="406158"/>
                  </a:lnTo>
                  <a:lnTo>
                    <a:pt x="812491" y="390027"/>
                  </a:lnTo>
                  <a:lnTo>
                    <a:pt x="759875" y="394638"/>
                  </a:lnTo>
                  <a:lnTo>
                    <a:pt x="706369" y="386578"/>
                  </a:lnTo>
                  <a:lnTo>
                    <a:pt x="553554" y="399969"/>
                  </a:lnTo>
                  <a:lnTo>
                    <a:pt x="506205" y="416867"/>
                  </a:lnTo>
                  <a:lnTo>
                    <a:pt x="473625" y="457968"/>
                  </a:lnTo>
                  <a:lnTo>
                    <a:pt x="447005" y="498547"/>
                  </a:lnTo>
                  <a:lnTo>
                    <a:pt x="425290" y="538696"/>
                  </a:lnTo>
                  <a:lnTo>
                    <a:pt x="407427" y="578507"/>
                  </a:lnTo>
                  <a:lnTo>
                    <a:pt x="396741" y="617690"/>
                  </a:lnTo>
                  <a:lnTo>
                    <a:pt x="392768" y="669033"/>
                  </a:lnTo>
                  <a:lnTo>
                    <a:pt x="393291" y="707233"/>
                  </a:lnTo>
                  <a:lnTo>
                    <a:pt x="400530" y="757593"/>
                  </a:lnTo>
                  <a:lnTo>
                    <a:pt x="411966" y="794837"/>
                  </a:lnTo>
                  <a:lnTo>
                    <a:pt x="427258" y="831743"/>
                  </a:lnTo>
                  <a:lnTo>
                    <a:pt x="444655" y="868465"/>
                  </a:lnTo>
                  <a:lnTo>
                    <a:pt x="462403" y="905155"/>
                  </a:lnTo>
                  <a:lnTo>
                    <a:pt x="484641" y="954201"/>
                  </a:lnTo>
                  <a:lnTo>
                    <a:pt x="503319" y="990810"/>
                  </a:lnTo>
                  <a:lnTo>
                    <a:pt x="522406" y="1040132"/>
                  </a:lnTo>
                  <a:lnTo>
                    <a:pt x="537510" y="1077055"/>
                  </a:lnTo>
                  <a:close/>
                </a:path>
                <a:path w="986789" h="1486535">
                  <a:moveTo>
                    <a:pt x="666572" y="1486451"/>
                  </a:moveTo>
                  <a:lnTo>
                    <a:pt x="686147" y="1484736"/>
                  </a:lnTo>
                  <a:lnTo>
                    <a:pt x="696459" y="1471083"/>
                  </a:lnTo>
                  <a:lnTo>
                    <a:pt x="716293" y="1418351"/>
                  </a:lnTo>
                  <a:lnTo>
                    <a:pt x="738491" y="1378159"/>
                  </a:lnTo>
                  <a:lnTo>
                    <a:pt x="760523" y="1325234"/>
                  </a:lnTo>
                  <a:lnTo>
                    <a:pt x="784291" y="1284905"/>
                  </a:lnTo>
                  <a:lnTo>
                    <a:pt x="808373" y="1244549"/>
                  </a:lnTo>
                  <a:lnTo>
                    <a:pt x="831346" y="1191541"/>
                  </a:lnTo>
                  <a:lnTo>
                    <a:pt x="855114" y="1151212"/>
                  </a:lnTo>
                  <a:lnTo>
                    <a:pt x="878254" y="1110938"/>
                  </a:lnTo>
                  <a:lnTo>
                    <a:pt x="899344" y="1058095"/>
                  </a:lnTo>
                  <a:lnTo>
                    <a:pt x="920286" y="1018014"/>
                  </a:lnTo>
                  <a:lnTo>
                    <a:pt x="928517" y="1004544"/>
                  </a:lnTo>
                  <a:lnTo>
                    <a:pt x="940192" y="1003521"/>
                  </a:lnTo>
                  <a:lnTo>
                    <a:pt x="944221" y="990419"/>
                  </a:lnTo>
                  <a:lnTo>
                    <a:pt x="924257" y="966671"/>
                  </a:lnTo>
                  <a:lnTo>
                    <a:pt x="874757" y="971009"/>
                  </a:lnTo>
                  <a:lnTo>
                    <a:pt x="849718" y="985952"/>
                  </a:lnTo>
                  <a:lnTo>
                    <a:pt x="819771" y="988576"/>
                  </a:lnTo>
                  <a:lnTo>
                    <a:pt x="787780" y="1004128"/>
                  </a:lnTo>
                  <a:lnTo>
                    <a:pt x="753687" y="1019865"/>
                  </a:lnTo>
                  <a:lnTo>
                    <a:pt x="718544" y="1035693"/>
                  </a:lnTo>
                  <a:lnTo>
                    <a:pt x="853044" y="1023907"/>
                  </a:lnTo>
                  <a:lnTo>
                    <a:pt x="830522" y="1076875"/>
                  </a:lnTo>
                  <a:lnTo>
                    <a:pt x="806280" y="1117245"/>
                  </a:lnTo>
                  <a:lnTo>
                    <a:pt x="782621" y="1170313"/>
                  </a:lnTo>
                  <a:lnTo>
                    <a:pt x="757415" y="1210768"/>
                  </a:lnTo>
                  <a:lnTo>
                    <a:pt x="732968" y="1263905"/>
                  </a:lnTo>
                  <a:lnTo>
                    <a:pt x="707148" y="1304414"/>
                  </a:lnTo>
                  <a:lnTo>
                    <a:pt x="682262" y="1357589"/>
                  </a:lnTo>
                  <a:lnTo>
                    <a:pt x="656179" y="1398121"/>
                  </a:lnTo>
                  <a:lnTo>
                    <a:pt x="655013" y="1410972"/>
                  </a:lnTo>
                  <a:lnTo>
                    <a:pt x="653088" y="1411141"/>
                  </a:lnTo>
                  <a:lnTo>
                    <a:pt x="651573" y="1424022"/>
                  </a:lnTo>
                  <a:lnTo>
                    <a:pt x="514938" y="1435996"/>
                  </a:lnTo>
                  <a:lnTo>
                    <a:pt x="541152" y="1446447"/>
                  </a:lnTo>
                  <a:lnTo>
                    <a:pt x="593369" y="1454620"/>
                  </a:lnTo>
                  <a:lnTo>
                    <a:pt x="626583" y="1477207"/>
                  </a:lnTo>
                  <a:lnTo>
                    <a:pt x="655829" y="1474644"/>
                  </a:lnTo>
                  <a:lnTo>
                    <a:pt x="666572" y="1486451"/>
                  </a:lnTo>
                  <a:close/>
                </a:path>
                <a:path w="986789" h="1486535">
                  <a:moveTo>
                    <a:pt x="561098" y="1125982"/>
                  </a:moveTo>
                  <a:lnTo>
                    <a:pt x="612181" y="1121506"/>
                  </a:lnTo>
                  <a:lnTo>
                    <a:pt x="628820" y="1107299"/>
                  </a:lnTo>
                  <a:lnTo>
                    <a:pt x="649366" y="1105499"/>
                  </a:lnTo>
                  <a:lnTo>
                    <a:pt x="698752" y="1075674"/>
                  </a:lnTo>
                  <a:lnTo>
                    <a:pt x="806748" y="1040712"/>
                  </a:lnTo>
                  <a:lnTo>
                    <a:pt x="853044" y="1023907"/>
                  </a:lnTo>
                  <a:lnTo>
                    <a:pt x="718544" y="1035693"/>
                  </a:lnTo>
                  <a:lnTo>
                    <a:pt x="651466" y="1054320"/>
                  </a:lnTo>
                  <a:lnTo>
                    <a:pt x="619887" y="1069836"/>
                  </a:lnTo>
                  <a:lnTo>
                    <a:pt x="537510" y="1077055"/>
                  </a:lnTo>
                  <a:lnTo>
                    <a:pt x="542545" y="1089362"/>
                  </a:lnTo>
                  <a:lnTo>
                    <a:pt x="538919" y="1102429"/>
                  </a:lnTo>
                  <a:lnTo>
                    <a:pt x="546155" y="1114543"/>
                  </a:lnTo>
                  <a:lnTo>
                    <a:pt x="561098" y="1125982"/>
                  </a:lnTo>
                  <a:close/>
                </a:path>
                <a:path w="986789" h="1486535">
                  <a:moveTo>
                    <a:pt x="166666" y="1160547"/>
                  </a:moveTo>
                  <a:lnTo>
                    <a:pt x="400569" y="1140050"/>
                  </a:lnTo>
                  <a:lnTo>
                    <a:pt x="395787" y="1127720"/>
                  </a:lnTo>
                  <a:lnTo>
                    <a:pt x="183651" y="1146310"/>
                  </a:lnTo>
                  <a:lnTo>
                    <a:pt x="166666" y="1160547"/>
                  </a:lnTo>
                  <a:close/>
                </a:path>
                <a:path w="986789" h="1486535">
                  <a:moveTo>
                    <a:pt x="102335" y="1178933"/>
                  </a:moveTo>
                  <a:lnTo>
                    <a:pt x="372200" y="1155285"/>
                  </a:lnTo>
                  <a:lnTo>
                    <a:pt x="403893" y="1139759"/>
                  </a:lnTo>
                  <a:lnTo>
                    <a:pt x="131174" y="1163658"/>
                  </a:lnTo>
                  <a:lnTo>
                    <a:pt x="102335" y="1178933"/>
                  </a:lnTo>
                  <a:close/>
                </a:path>
                <a:path w="986789" h="1486535">
                  <a:moveTo>
                    <a:pt x="514938" y="1435996"/>
                  </a:moveTo>
                  <a:lnTo>
                    <a:pt x="647199" y="1424405"/>
                  </a:lnTo>
                  <a:lnTo>
                    <a:pt x="553790" y="1407094"/>
                  </a:lnTo>
                  <a:lnTo>
                    <a:pt x="461490" y="1364187"/>
                  </a:lnTo>
                  <a:lnTo>
                    <a:pt x="417178" y="1355322"/>
                  </a:lnTo>
                  <a:lnTo>
                    <a:pt x="371966" y="1333787"/>
                  </a:lnTo>
                  <a:lnTo>
                    <a:pt x="326005" y="1312317"/>
                  </a:lnTo>
                  <a:lnTo>
                    <a:pt x="280219" y="1303581"/>
                  </a:lnTo>
                  <a:lnTo>
                    <a:pt x="233324" y="1282193"/>
                  </a:lnTo>
                  <a:lnTo>
                    <a:pt x="187363" y="1260723"/>
                  </a:lnTo>
                  <a:lnTo>
                    <a:pt x="144379" y="1251741"/>
                  </a:lnTo>
                  <a:lnTo>
                    <a:pt x="101980" y="1217211"/>
                  </a:lnTo>
                  <a:lnTo>
                    <a:pt x="135548" y="1214269"/>
                  </a:lnTo>
                  <a:lnTo>
                    <a:pt x="167653" y="1198707"/>
                  </a:lnTo>
                  <a:lnTo>
                    <a:pt x="231627" y="1193101"/>
                  </a:lnTo>
                  <a:lnTo>
                    <a:pt x="246690" y="1179032"/>
                  </a:lnTo>
                  <a:lnTo>
                    <a:pt x="290297" y="1175211"/>
                  </a:lnTo>
                  <a:lnTo>
                    <a:pt x="317792" y="1160053"/>
                  </a:lnTo>
                  <a:lnTo>
                    <a:pt x="60829" y="1182571"/>
                  </a:lnTo>
                  <a:lnTo>
                    <a:pt x="22532" y="1198675"/>
                  </a:lnTo>
                  <a:lnTo>
                    <a:pt x="0" y="1213399"/>
                  </a:lnTo>
                  <a:lnTo>
                    <a:pt x="1869" y="1225983"/>
                  </a:lnTo>
                  <a:lnTo>
                    <a:pt x="26211" y="1249348"/>
                  </a:lnTo>
                  <a:lnTo>
                    <a:pt x="58550" y="1259262"/>
                  </a:lnTo>
                  <a:lnTo>
                    <a:pt x="87741" y="1269453"/>
                  </a:lnTo>
                  <a:lnTo>
                    <a:pt x="139573" y="1290408"/>
                  </a:lnTo>
                  <a:lnTo>
                    <a:pt x="188714" y="1311599"/>
                  </a:lnTo>
                  <a:lnTo>
                    <a:pt x="236958" y="1332869"/>
                  </a:lnTo>
                  <a:lnTo>
                    <a:pt x="286099" y="1354060"/>
                  </a:lnTo>
                  <a:lnTo>
                    <a:pt x="336823" y="1362364"/>
                  </a:lnTo>
                  <a:lnTo>
                    <a:pt x="437193" y="1404563"/>
                  </a:lnTo>
                  <a:lnTo>
                    <a:pt x="514938" y="14359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1248" y="3014471"/>
              <a:ext cx="332232" cy="330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7703" y="2612135"/>
              <a:ext cx="330708" cy="3307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7709" y="3521963"/>
              <a:ext cx="282397" cy="3183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4763" y="2942843"/>
              <a:ext cx="332232" cy="3307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5940" y="692937"/>
            <a:ext cx="7044690" cy="167767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The</a:t>
            </a:r>
            <a:r>
              <a:rPr sz="2800"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Analytic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7E7E7E"/>
                </a:solidFill>
                <a:latin typeface="Calibri Light"/>
                <a:cs typeface="Calibri Light"/>
              </a:rPr>
              <a:t>side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of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NoSQL</a:t>
            </a:r>
            <a:endParaRPr sz="2800">
              <a:latin typeface="Calibri Light"/>
              <a:cs typeface="Calibri Light"/>
            </a:endParaRPr>
          </a:p>
          <a:p>
            <a:pPr marL="378460" marR="5080" indent="-256540">
              <a:lnSpc>
                <a:spcPct val="100000"/>
              </a:lnSpc>
              <a:spcBef>
                <a:spcPts val="1460"/>
              </a:spcBef>
              <a:buClr>
                <a:srgbClr val="D2DFEE"/>
              </a:buClr>
              <a:buSzPct val="67857"/>
              <a:buFont typeface="Microsoft Sans Serif"/>
              <a:buChar char=""/>
              <a:tabLst>
                <a:tab pos="378460" algn="l"/>
                <a:tab pos="379095" algn="l"/>
              </a:tabLst>
            </a:pPr>
            <a:r>
              <a:rPr sz="2800" spc="-15" dirty="0">
                <a:latin typeface="Calibri Light"/>
                <a:cs typeface="Calibri Light"/>
              </a:rPr>
              <a:t>Idea:</a:t>
            </a:r>
            <a:r>
              <a:rPr sz="2800" spc="-40" dirty="0">
                <a:latin typeface="Calibri Light"/>
                <a:cs typeface="Calibri Light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make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existing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massive,</a:t>
            </a:r>
            <a:r>
              <a:rPr sz="2800" spc="20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unstructured</a:t>
            </a:r>
            <a:r>
              <a:rPr sz="2800" spc="10" dirty="0">
                <a:latin typeface="Calibri Light"/>
                <a:cs typeface="Calibri Light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data </a:t>
            </a:r>
            <a:r>
              <a:rPr sz="2800" spc="-61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amounts</a:t>
            </a:r>
            <a:r>
              <a:rPr sz="2800" spc="-5" dirty="0">
                <a:latin typeface="Calibri Light"/>
                <a:cs typeface="Calibri Light"/>
              </a:rPr>
              <a:t> usable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9814" y="2359533"/>
            <a:ext cx="28073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 Light"/>
                <a:cs typeface="Calibri Light"/>
              </a:rPr>
              <a:t>Structured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data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(DBs)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 Light"/>
                <a:cs typeface="Calibri Light"/>
              </a:rPr>
              <a:t>Log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files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 Light"/>
                <a:cs typeface="Calibri Light"/>
              </a:rPr>
              <a:t>Documents,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35" dirty="0">
                <a:latin typeface="Calibri Light"/>
                <a:cs typeface="Calibri Light"/>
              </a:rPr>
              <a:t>Texts,</a:t>
            </a:r>
            <a:r>
              <a:rPr sz="1800" spc="-25" dirty="0">
                <a:latin typeface="Calibri Light"/>
                <a:cs typeface="Calibri Light"/>
              </a:rPr>
              <a:t> Tables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 Light"/>
                <a:cs typeface="Calibri Light"/>
              </a:rPr>
              <a:t>Images,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Videos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 Light"/>
                <a:cs typeface="Calibri Light"/>
              </a:rPr>
              <a:t>Sensor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data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Media,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Data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Services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73196" y="2362200"/>
            <a:ext cx="1534795" cy="3389629"/>
            <a:chOff x="3473196" y="2362200"/>
            <a:chExt cx="1534795" cy="338962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1688" y="2362200"/>
              <a:ext cx="646176" cy="6446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3196" y="4786779"/>
              <a:ext cx="1027176" cy="9647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71777" y="2758186"/>
            <a:ext cx="824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 Light"/>
                <a:cs typeface="Calibri Light"/>
              </a:rPr>
              <a:t>Sou</a:t>
            </a:r>
            <a:r>
              <a:rPr sz="2000" spc="-20" dirty="0">
                <a:latin typeface="Calibri Light"/>
                <a:cs typeface="Calibri Light"/>
              </a:rPr>
              <a:t>r</a:t>
            </a:r>
            <a:r>
              <a:rPr sz="2000" spc="-5" dirty="0">
                <a:latin typeface="Calibri Light"/>
                <a:cs typeface="Calibri Light"/>
              </a:rPr>
              <a:t>ces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104" y="5167325"/>
            <a:ext cx="23279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 Light"/>
                <a:cs typeface="Calibri Light"/>
              </a:rPr>
              <a:t>Analyst,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Data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Scientist,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 Light"/>
                <a:cs typeface="Calibri Light"/>
              </a:rPr>
              <a:t>Software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Developer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6130" y="4695825"/>
            <a:ext cx="26022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 Light"/>
                <a:cs typeface="Calibri Light"/>
              </a:rPr>
              <a:t>Statistics,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Cubes,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Reports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 Light"/>
                <a:cs typeface="Calibri Light"/>
              </a:rPr>
              <a:t>Recommender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 Light"/>
                <a:cs typeface="Calibri Light"/>
              </a:rPr>
              <a:t>Classificators,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Clustering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 Light"/>
                <a:cs typeface="Calibri Light"/>
              </a:rPr>
              <a:t>Knowledge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241871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5" dirty="0"/>
              <a:t>Redis</a:t>
            </a:r>
            <a:r>
              <a:rPr sz="3700" spc="-130" dirty="0"/>
              <a:t> </a:t>
            </a:r>
            <a:r>
              <a:rPr sz="3700" spc="-35" dirty="0"/>
              <a:t>Cluster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535940" y="654760"/>
            <a:ext cx="7705090" cy="2826385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Native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Sharding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in</a:t>
            </a:r>
            <a:r>
              <a:rPr sz="2800" spc="-5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Readis</a:t>
            </a:r>
            <a:endParaRPr sz="2800">
              <a:latin typeface="Calibri Light"/>
              <a:cs typeface="Calibri Light"/>
            </a:endParaRPr>
          </a:p>
          <a:p>
            <a:pPr marL="388620" indent="-256540">
              <a:lnSpc>
                <a:spcPct val="100000"/>
              </a:lnSpc>
              <a:spcBef>
                <a:spcPts val="151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88620" algn="l"/>
                <a:tab pos="389255" algn="l"/>
              </a:tabLst>
            </a:pPr>
            <a:r>
              <a:rPr sz="2400" spc="-10" dirty="0">
                <a:latin typeface="Calibri Light"/>
                <a:cs typeface="Calibri Light"/>
              </a:rPr>
              <a:t>Idea: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Client-driven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hash-based sharing</a:t>
            </a:r>
            <a:r>
              <a:rPr sz="2400" spc="-10" dirty="0">
                <a:latin typeface="Calibri Light"/>
                <a:cs typeface="Calibri Light"/>
              </a:rPr>
              <a:t> (CRC32,</a:t>
            </a:r>
            <a:r>
              <a:rPr sz="2400" spc="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„hash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slots“)</a:t>
            </a:r>
            <a:endParaRPr sz="2400">
              <a:latin typeface="Calibri Light"/>
              <a:cs typeface="Calibri Light"/>
            </a:endParaRPr>
          </a:p>
          <a:p>
            <a:pPr marL="388620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388620" algn="l"/>
                <a:tab pos="389255" algn="l"/>
              </a:tabLst>
            </a:pPr>
            <a:r>
              <a:rPr sz="2400" spc="-30" dirty="0">
                <a:latin typeface="Calibri Light"/>
                <a:cs typeface="Calibri Light"/>
              </a:rPr>
              <a:t>Asynchronous</a:t>
            </a:r>
            <a:r>
              <a:rPr sz="2400" spc="-9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replication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with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failover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(variant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15" dirty="0">
                <a:latin typeface="Calibri Light"/>
                <a:cs typeface="Calibri Light"/>
              </a:rPr>
              <a:t> Raft‘s</a:t>
            </a:r>
            <a:endParaRPr sz="2400">
              <a:latin typeface="Calibri Light"/>
              <a:cs typeface="Calibri Light"/>
            </a:endParaRPr>
          </a:p>
          <a:p>
            <a:pPr marL="388620">
              <a:lnSpc>
                <a:spcPct val="100000"/>
              </a:lnSpc>
            </a:pPr>
            <a:r>
              <a:rPr sz="2400" dirty="0">
                <a:latin typeface="Calibri Light"/>
                <a:cs typeface="Calibri Light"/>
              </a:rPr>
              <a:t>leader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election)</a:t>
            </a:r>
            <a:endParaRPr sz="2400">
              <a:latin typeface="Calibri Light"/>
              <a:cs typeface="Calibri Light"/>
            </a:endParaRPr>
          </a:p>
          <a:p>
            <a:pPr marL="645160" lvl="1" indent="-228600">
              <a:lnSpc>
                <a:spcPct val="100000"/>
              </a:lnSpc>
              <a:spcBef>
                <a:spcPts val="305"/>
              </a:spcBef>
              <a:buClr>
                <a:srgbClr val="D2DFEE"/>
              </a:buClr>
              <a:buFont typeface="Verdana"/>
              <a:buChar char="◦"/>
              <a:tabLst>
                <a:tab pos="645160" algn="l"/>
              </a:tabLst>
            </a:pPr>
            <a:r>
              <a:rPr sz="2400" spc="-25" dirty="0">
                <a:latin typeface="Calibri Light"/>
                <a:cs typeface="Calibri Light"/>
              </a:rPr>
              <a:t>Consistency: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not</a:t>
            </a:r>
            <a:r>
              <a:rPr sz="2400" spc="-10" dirty="0">
                <a:latin typeface="Calibri Light"/>
                <a:cs typeface="Calibri Light"/>
              </a:rPr>
              <a:t> guaranteed,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last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failover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wins</a:t>
            </a:r>
            <a:endParaRPr sz="2400">
              <a:latin typeface="Calibri Light"/>
              <a:cs typeface="Calibri Light"/>
            </a:endParaRPr>
          </a:p>
          <a:p>
            <a:pPr marL="645160" lvl="1" indent="-228600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645160" algn="l"/>
              </a:tabLst>
            </a:pPr>
            <a:r>
              <a:rPr sz="2400" spc="-20" dirty="0">
                <a:latin typeface="Calibri Light"/>
                <a:cs typeface="Calibri Light"/>
              </a:rPr>
              <a:t>Availability: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only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on </a:t>
            </a:r>
            <a:r>
              <a:rPr sz="2400" dirty="0">
                <a:latin typeface="Calibri Light"/>
                <a:cs typeface="Calibri Light"/>
              </a:rPr>
              <a:t>the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majority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partition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5297" y="6381750"/>
            <a:ext cx="2390140" cy="291465"/>
          </a:xfrm>
          <a:custGeom>
            <a:avLst/>
            <a:gdLst/>
            <a:ahLst/>
            <a:cxnLst/>
            <a:rect l="l" t="t" r="r" b="b"/>
            <a:pathLst>
              <a:path w="2390140" h="291465">
                <a:moveTo>
                  <a:pt x="2389631" y="0"/>
                </a:moveTo>
                <a:lnTo>
                  <a:pt x="0" y="0"/>
                </a:lnTo>
                <a:lnTo>
                  <a:pt x="0" y="291084"/>
                </a:lnTo>
                <a:lnTo>
                  <a:pt x="2389631" y="291084"/>
                </a:lnTo>
                <a:lnTo>
                  <a:pt x="238963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75297" y="6381750"/>
            <a:ext cx="2390140" cy="29146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425"/>
              </a:spcBef>
            </a:pPr>
            <a:r>
              <a:rPr sz="1100" spc="-5" dirty="0">
                <a:latin typeface="Calibri Light"/>
                <a:cs typeface="Calibri Light"/>
                <a:hlinkClick r:id="rId2"/>
              </a:rPr>
              <a:t>http://redis.io/topics/cluster-spec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1008" y="3456889"/>
            <a:ext cx="2486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Calibri Light"/>
                <a:cs typeface="Calibri Light"/>
              </a:rPr>
              <a:t>neither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AP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nor</a:t>
            </a:r>
            <a:r>
              <a:rPr sz="2400" spc="-4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CP</a:t>
            </a:r>
            <a:endParaRPr sz="24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7019" y="6457188"/>
            <a:ext cx="219455" cy="1905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99160" y="4742688"/>
            <a:ext cx="1728470" cy="504825"/>
          </a:xfrm>
          <a:custGeom>
            <a:avLst/>
            <a:gdLst/>
            <a:ahLst/>
            <a:cxnLst/>
            <a:rect l="l" t="t" r="r" b="b"/>
            <a:pathLst>
              <a:path w="1728470" h="504825">
                <a:moveTo>
                  <a:pt x="1728215" y="0"/>
                </a:moveTo>
                <a:lnTo>
                  <a:pt x="0" y="0"/>
                </a:lnTo>
                <a:lnTo>
                  <a:pt x="0" y="504444"/>
                </a:lnTo>
                <a:lnTo>
                  <a:pt x="1728215" y="504444"/>
                </a:lnTo>
                <a:lnTo>
                  <a:pt x="1728215" y="0"/>
                </a:lnTo>
                <a:close/>
              </a:path>
            </a:pathLst>
          </a:custGeom>
          <a:solidFill>
            <a:srgbClr val="D3DF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4277" y="4814696"/>
            <a:ext cx="621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Client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3964" y="4221479"/>
            <a:ext cx="1728470" cy="502920"/>
          </a:xfrm>
          <a:prstGeom prst="rect">
            <a:avLst/>
          </a:prstGeom>
          <a:solidFill>
            <a:srgbClr val="D3DFEE"/>
          </a:solidFill>
        </p:spPr>
        <p:txBody>
          <a:bodyPr vert="horz" wrap="square" lIns="0" tIns="8382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660"/>
              </a:spcBef>
            </a:pPr>
            <a:r>
              <a:rPr sz="2000" spc="-10" dirty="0">
                <a:latin typeface="Calibri"/>
                <a:cs typeface="Calibri"/>
              </a:rPr>
              <a:t>Redis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Master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3964" y="5073396"/>
            <a:ext cx="1728470" cy="504825"/>
          </a:xfrm>
          <a:prstGeom prst="rect">
            <a:avLst/>
          </a:prstGeom>
          <a:solidFill>
            <a:srgbClr val="D3DFEE"/>
          </a:solidFill>
        </p:spPr>
        <p:txBody>
          <a:bodyPr vert="horz" wrap="square" lIns="0" tIns="84455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665"/>
              </a:spcBef>
            </a:pPr>
            <a:r>
              <a:rPr sz="2000" spc="-10" dirty="0">
                <a:latin typeface="Calibri"/>
                <a:cs typeface="Calibri"/>
              </a:rPr>
              <a:t>Redis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Master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8420" y="4221479"/>
            <a:ext cx="1728470" cy="502920"/>
          </a:xfrm>
          <a:prstGeom prst="rect">
            <a:avLst/>
          </a:prstGeom>
          <a:solidFill>
            <a:srgbClr val="D3DFEE"/>
          </a:solidFill>
        </p:spPr>
        <p:txBody>
          <a:bodyPr vert="horz" wrap="square" lIns="0" tIns="8382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660"/>
              </a:spcBef>
            </a:pPr>
            <a:r>
              <a:rPr sz="2000" spc="-10" dirty="0">
                <a:latin typeface="Calibri"/>
                <a:cs typeface="Calibri"/>
              </a:rPr>
              <a:t>Redis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Slave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053584"/>
            <a:ext cx="1728470" cy="502920"/>
          </a:xfrm>
          <a:prstGeom prst="rect">
            <a:avLst/>
          </a:prstGeom>
          <a:solidFill>
            <a:srgbClr val="D3DFEE"/>
          </a:solidFill>
        </p:spPr>
        <p:txBody>
          <a:bodyPr vert="horz" wrap="square" lIns="0" tIns="8382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660"/>
              </a:spcBef>
            </a:pPr>
            <a:r>
              <a:rPr sz="2000" spc="-10" dirty="0">
                <a:latin typeface="Calibri"/>
                <a:cs typeface="Calibri"/>
              </a:rPr>
              <a:t>Redis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Slave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25217" y="4460239"/>
            <a:ext cx="1659255" cy="889000"/>
          </a:xfrm>
          <a:custGeom>
            <a:avLst/>
            <a:gdLst/>
            <a:ahLst/>
            <a:cxnLst/>
            <a:rect l="l" t="t" r="r" b="b"/>
            <a:pathLst>
              <a:path w="1659254" h="889000">
                <a:moveTo>
                  <a:pt x="1659128" y="13462"/>
                </a:moveTo>
                <a:lnTo>
                  <a:pt x="1574927" y="0"/>
                </a:lnTo>
                <a:lnTo>
                  <a:pt x="1583436" y="26962"/>
                </a:lnTo>
                <a:lnTo>
                  <a:pt x="0" y="526161"/>
                </a:lnTo>
                <a:lnTo>
                  <a:pt x="2971" y="535825"/>
                </a:lnTo>
                <a:lnTo>
                  <a:pt x="1016" y="545846"/>
                </a:lnTo>
                <a:lnTo>
                  <a:pt x="1582445" y="860882"/>
                </a:lnTo>
                <a:lnTo>
                  <a:pt x="1576959" y="888492"/>
                </a:lnTo>
                <a:lnTo>
                  <a:pt x="1659128" y="866013"/>
                </a:lnTo>
                <a:lnTo>
                  <a:pt x="1655686" y="863346"/>
                </a:lnTo>
                <a:lnTo>
                  <a:pt x="1591818" y="813816"/>
                </a:lnTo>
                <a:lnTo>
                  <a:pt x="1586318" y="841438"/>
                </a:lnTo>
                <a:lnTo>
                  <a:pt x="41732" y="533768"/>
                </a:lnTo>
                <a:lnTo>
                  <a:pt x="1589405" y="45847"/>
                </a:lnTo>
                <a:lnTo>
                  <a:pt x="1597914" y="72771"/>
                </a:lnTo>
                <a:lnTo>
                  <a:pt x="1649158" y="23114"/>
                </a:lnTo>
                <a:lnTo>
                  <a:pt x="1659128" y="13462"/>
                </a:lnTo>
                <a:close/>
              </a:path>
            </a:pathLst>
          </a:custGeom>
          <a:solidFill>
            <a:srgbClr val="396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8834" y="472516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2941" y="447370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39598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941" y="5343905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39598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8718" y="472516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3797" y="4682490"/>
            <a:ext cx="404495" cy="391795"/>
          </a:xfrm>
          <a:custGeom>
            <a:avLst/>
            <a:gdLst/>
            <a:ahLst/>
            <a:cxnLst/>
            <a:rect l="l" t="t" r="r" b="b"/>
            <a:pathLst>
              <a:path w="404495" h="391795">
                <a:moveTo>
                  <a:pt x="0" y="0"/>
                </a:moveTo>
                <a:lnTo>
                  <a:pt x="404494" y="391414"/>
                </a:lnTo>
              </a:path>
              <a:path w="404495" h="391795">
                <a:moveTo>
                  <a:pt x="0" y="359791"/>
                </a:moveTo>
                <a:lnTo>
                  <a:pt x="404494" y="3200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76752" y="4229480"/>
            <a:ext cx="1137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 Light"/>
                <a:cs typeface="Calibri Light"/>
              </a:rPr>
              <a:t>8192-16384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7514" y="4886959"/>
            <a:ext cx="67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 Light"/>
                <a:cs typeface="Calibri Light"/>
              </a:rPr>
              <a:t>0</a:t>
            </a:r>
            <a:r>
              <a:rPr sz="1800" dirty="0">
                <a:latin typeface="Calibri Light"/>
                <a:cs typeface="Calibri Light"/>
              </a:rPr>
              <a:t>-</a:t>
            </a:r>
            <a:r>
              <a:rPr sz="1800" spc="-5" dirty="0">
                <a:latin typeface="Calibri Light"/>
                <a:cs typeface="Calibri Light"/>
              </a:rPr>
              <a:t>8192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2234" y="3591814"/>
            <a:ext cx="1049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 Light"/>
                <a:cs typeface="Calibri Light"/>
              </a:rPr>
              <a:t>Full-Mesh 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Cluster</a:t>
            </a:r>
            <a:r>
              <a:rPr sz="1800" spc="-8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Bus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9160" y="5179186"/>
            <a:ext cx="3276600" cy="976630"/>
          </a:xfrm>
          <a:custGeom>
            <a:avLst/>
            <a:gdLst/>
            <a:ahLst/>
            <a:cxnLst/>
            <a:rect l="l" t="t" r="r" b="b"/>
            <a:pathLst>
              <a:path w="3276600" h="976629">
                <a:moveTo>
                  <a:pt x="3170174" y="337693"/>
                </a:moveTo>
                <a:lnTo>
                  <a:pt x="106426" y="337693"/>
                </a:lnTo>
                <a:lnTo>
                  <a:pt x="65000" y="346053"/>
                </a:lnTo>
                <a:lnTo>
                  <a:pt x="31172" y="368855"/>
                </a:lnTo>
                <a:lnTo>
                  <a:pt x="8363" y="402683"/>
                </a:lnTo>
                <a:lnTo>
                  <a:pt x="0" y="444119"/>
                </a:lnTo>
                <a:lnTo>
                  <a:pt x="0" y="869822"/>
                </a:lnTo>
                <a:lnTo>
                  <a:pt x="8363" y="911248"/>
                </a:lnTo>
                <a:lnTo>
                  <a:pt x="31172" y="945076"/>
                </a:lnTo>
                <a:lnTo>
                  <a:pt x="65000" y="967885"/>
                </a:lnTo>
                <a:lnTo>
                  <a:pt x="106426" y="976249"/>
                </a:lnTo>
                <a:lnTo>
                  <a:pt x="3170174" y="976249"/>
                </a:lnTo>
                <a:lnTo>
                  <a:pt x="3211609" y="967885"/>
                </a:lnTo>
                <a:lnTo>
                  <a:pt x="3245437" y="945076"/>
                </a:lnTo>
                <a:lnTo>
                  <a:pt x="3268239" y="911248"/>
                </a:lnTo>
                <a:lnTo>
                  <a:pt x="3276600" y="869822"/>
                </a:lnTo>
                <a:lnTo>
                  <a:pt x="3276600" y="444119"/>
                </a:lnTo>
                <a:lnTo>
                  <a:pt x="3268239" y="402683"/>
                </a:lnTo>
                <a:lnTo>
                  <a:pt x="3245437" y="368855"/>
                </a:lnTo>
                <a:lnTo>
                  <a:pt x="3211609" y="346053"/>
                </a:lnTo>
                <a:lnTo>
                  <a:pt x="3170174" y="337693"/>
                </a:lnTo>
                <a:close/>
              </a:path>
              <a:path w="3276600" h="976629">
                <a:moveTo>
                  <a:pt x="1722501" y="0"/>
                </a:moveTo>
                <a:lnTo>
                  <a:pt x="1911350" y="337693"/>
                </a:lnTo>
                <a:lnTo>
                  <a:pt x="2730500" y="337693"/>
                </a:lnTo>
                <a:lnTo>
                  <a:pt x="1722501" y="0"/>
                </a:lnTo>
                <a:close/>
              </a:path>
            </a:pathLst>
          </a:custGeom>
          <a:solidFill>
            <a:srgbClr val="FA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9599" y="5570626"/>
            <a:ext cx="2839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indent="-108585">
              <a:lnSpc>
                <a:spcPct val="100000"/>
              </a:lnSpc>
              <a:spcBef>
                <a:spcPts val="95"/>
              </a:spcBef>
              <a:buChar char="-"/>
              <a:tabLst>
                <a:tab pos="121285" algn="l"/>
              </a:tabLst>
            </a:pPr>
            <a:r>
              <a:rPr sz="1600" spc="-5" dirty="0">
                <a:latin typeface="Calibri"/>
                <a:cs typeface="Calibri"/>
              </a:rPr>
              <a:t>No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multi-key</a:t>
            </a:r>
            <a:r>
              <a:rPr sz="1600" spc="-15" dirty="0">
                <a:latin typeface="Calibri"/>
                <a:cs typeface="Calibri"/>
              </a:rPr>
              <a:t> operations</a:t>
            </a:r>
            <a:endParaRPr sz="1600">
              <a:latin typeface="Calibri"/>
              <a:cs typeface="Calibri"/>
            </a:endParaRPr>
          </a:p>
          <a:p>
            <a:pPr marL="120650" indent="-108585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sz="1600" spc="-5" dirty="0">
                <a:latin typeface="Calibri"/>
                <a:cs typeface="Calibri"/>
              </a:rPr>
              <a:t>Pinning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key: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{user1}.followers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66782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Example</a:t>
            </a:r>
            <a:r>
              <a:rPr sz="4100" spc="-95" dirty="0"/>
              <a:t> </a:t>
            </a:r>
            <a:r>
              <a:rPr sz="4100" spc="-40" dirty="0"/>
              <a:t>Redis</a:t>
            </a:r>
            <a:r>
              <a:rPr sz="4100" spc="-85" dirty="0"/>
              <a:t> </a:t>
            </a:r>
            <a:r>
              <a:rPr sz="4100" spc="-30" dirty="0"/>
              <a:t>Use-Case:</a:t>
            </a:r>
            <a:r>
              <a:rPr sz="4100" spc="-65" dirty="0"/>
              <a:t> </a:t>
            </a:r>
            <a:r>
              <a:rPr sz="4100" spc="-70" dirty="0"/>
              <a:t>Twitter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4775453" y="6358890"/>
            <a:ext cx="4117975" cy="262255"/>
          </a:xfrm>
          <a:custGeom>
            <a:avLst/>
            <a:gdLst/>
            <a:ahLst/>
            <a:cxnLst/>
            <a:rect l="l" t="t" r="r" b="b"/>
            <a:pathLst>
              <a:path w="4117975" h="262254">
                <a:moveTo>
                  <a:pt x="4117848" y="0"/>
                </a:moveTo>
                <a:lnTo>
                  <a:pt x="0" y="0"/>
                </a:lnTo>
                <a:lnTo>
                  <a:pt x="0" y="262128"/>
                </a:lnTo>
                <a:lnTo>
                  <a:pt x="4117848" y="262128"/>
                </a:lnTo>
                <a:lnTo>
                  <a:pt x="41178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75453" y="6358890"/>
            <a:ext cx="4117975" cy="26225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315"/>
              </a:spcBef>
            </a:pPr>
            <a:r>
              <a:rPr sz="1100" spc="-5" dirty="0">
                <a:latin typeface="Calibri Light"/>
                <a:cs typeface="Calibri Light"/>
                <a:hlinkClick r:id="rId2"/>
              </a:rPr>
              <a:t>http://www.infoq.com/presentations/Real-Time-Delivery-Twitter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00846" y="1429276"/>
            <a:ext cx="4747260" cy="4735830"/>
            <a:chOff x="4000846" y="1429276"/>
            <a:chExt cx="4747260" cy="47358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846" y="1429276"/>
              <a:ext cx="4746914" cy="47353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624" y="1484375"/>
              <a:ext cx="624840" cy="6355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53836" y="2458592"/>
            <a:ext cx="2993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&gt;150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million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users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~300k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timeline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querys/s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031" y="1498472"/>
            <a:ext cx="3146425" cy="195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20" dirty="0">
                <a:latin typeface="Calibri Light"/>
                <a:cs typeface="Calibri Light"/>
              </a:rPr>
              <a:t>Per </a:t>
            </a:r>
            <a:r>
              <a:rPr sz="2400" spc="-5" dirty="0">
                <a:latin typeface="Calibri Light"/>
                <a:cs typeface="Calibri Light"/>
              </a:rPr>
              <a:t>User: one </a:t>
            </a:r>
            <a:r>
              <a:rPr sz="240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materialized</a:t>
            </a:r>
            <a:r>
              <a:rPr sz="2400" spc="-7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timeline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in </a:t>
            </a:r>
            <a:r>
              <a:rPr sz="2400" spc="-52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Redis</a:t>
            </a:r>
            <a:endParaRPr sz="24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Calibri Light"/>
                <a:cs typeface="Calibri Light"/>
              </a:rPr>
              <a:t>Timeline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=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List</a:t>
            </a:r>
            <a:endParaRPr sz="24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5" dirty="0">
                <a:latin typeface="Calibri Light"/>
                <a:cs typeface="Calibri Light"/>
              </a:rPr>
              <a:t>Key: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User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ID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2311" y="4549140"/>
            <a:ext cx="2689860" cy="5537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478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140"/>
              </a:spcBef>
            </a:pPr>
            <a:r>
              <a:rPr sz="1600" spc="-10" dirty="0">
                <a:solidFill>
                  <a:srgbClr val="6F2F9F"/>
                </a:solidFill>
                <a:latin typeface="Consolas"/>
                <a:cs typeface="Consolas"/>
              </a:rPr>
              <a:t>RPUSHX</a:t>
            </a:r>
            <a:r>
              <a:rPr sz="1600" spc="-25" dirty="0">
                <a:solidFill>
                  <a:srgbClr val="6F2F9F"/>
                </a:solidFill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user_id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spc="-10" dirty="0">
                <a:latin typeface="Consolas"/>
                <a:cs typeface="Consolas"/>
              </a:rPr>
              <a:t>tweet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40835" y="4148328"/>
            <a:ext cx="5107305" cy="2016760"/>
            <a:chOff x="3640835" y="4148328"/>
            <a:chExt cx="5107305" cy="2016760"/>
          </a:xfrm>
        </p:grpSpPr>
        <p:sp>
          <p:nvSpPr>
            <p:cNvPr id="12" name="object 12"/>
            <p:cNvSpPr/>
            <p:nvPr/>
          </p:nvSpPr>
          <p:spPr>
            <a:xfrm>
              <a:off x="3646931" y="4443984"/>
              <a:ext cx="649605" cy="763905"/>
            </a:xfrm>
            <a:custGeom>
              <a:avLst/>
              <a:gdLst/>
              <a:ahLst/>
              <a:cxnLst/>
              <a:rect l="l" t="t" r="r" b="b"/>
              <a:pathLst>
                <a:path w="649604" h="763904">
                  <a:moveTo>
                    <a:pt x="294131" y="0"/>
                  </a:moveTo>
                  <a:lnTo>
                    <a:pt x="294131" y="84201"/>
                  </a:lnTo>
                  <a:lnTo>
                    <a:pt x="0" y="84201"/>
                  </a:lnTo>
                  <a:lnTo>
                    <a:pt x="0" y="679323"/>
                  </a:lnTo>
                  <a:lnTo>
                    <a:pt x="294131" y="679323"/>
                  </a:lnTo>
                  <a:lnTo>
                    <a:pt x="294131" y="763524"/>
                  </a:lnTo>
                  <a:lnTo>
                    <a:pt x="649223" y="38176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0835" y="4437380"/>
              <a:ext cx="662305" cy="777240"/>
            </a:xfrm>
            <a:custGeom>
              <a:avLst/>
              <a:gdLst/>
              <a:ahLst/>
              <a:cxnLst/>
              <a:rect l="l" t="t" r="r" b="b"/>
              <a:pathLst>
                <a:path w="662304" h="777239">
                  <a:moveTo>
                    <a:pt x="300227" y="0"/>
                  </a:moveTo>
                  <a:lnTo>
                    <a:pt x="297941" y="889"/>
                  </a:lnTo>
                  <a:lnTo>
                    <a:pt x="295655" y="1905"/>
                  </a:lnTo>
                  <a:lnTo>
                    <a:pt x="294131" y="4064"/>
                  </a:lnTo>
                  <a:lnTo>
                    <a:pt x="294131" y="84709"/>
                  </a:lnTo>
                  <a:lnTo>
                    <a:pt x="2666" y="84709"/>
                  </a:lnTo>
                  <a:lnTo>
                    <a:pt x="0" y="87376"/>
                  </a:lnTo>
                  <a:lnTo>
                    <a:pt x="0" y="689356"/>
                  </a:lnTo>
                  <a:lnTo>
                    <a:pt x="2666" y="692023"/>
                  </a:lnTo>
                  <a:lnTo>
                    <a:pt x="294131" y="692023"/>
                  </a:lnTo>
                  <a:lnTo>
                    <a:pt x="294131" y="772668"/>
                  </a:lnTo>
                  <a:lnTo>
                    <a:pt x="295655" y="774827"/>
                  </a:lnTo>
                  <a:lnTo>
                    <a:pt x="297941" y="775843"/>
                  </a:lnTo>
                  <a:lnTo>
                    <a:pt x="300227" y="776732"/>
                  </a:lnTo>
                  <a:lnTo>
                    <a:pt x="302894" y="776097"/>
                  </a:lnTo>
                  <a:lnTo>
                    <a:pt x="304673" y="774319"/>
                  </a:lnTo>
                  <a:lnTo>
                    <a:pt x="311406" y="767080"/>
                  </a:lnTo>
                  <a:lnTo>
                    <a:pt x="301371" y="767080"/>
                  </a:lnTo>
                  <a:lnTo>
                    <a:pt x="301371" y="685292"/>
                  </a:lnTo>
                  <a:lnTo>
                    <a:pt x="300863" y="684784"/>
                  </a:lnTo>
                  <a:lnTo>
                    <a:pt x="7365" y="684784"/>
                  </a:lnTo>
                  <a:lnTo>
                    <a:pt x="7365" y="91948"/>
                  </a:lnTo>
                  <a:lnTo>
                    <a:pt x="300863" y="91948"/>
                  </a:lnTo>
                  <a:lnTo>
                    <a:pt x="301371" y="91440"/>
                  </a:lnTo>
                  <a:lnTo>
                    <a:pt x="301371" y="9652"/>
                  </a:lnTo>
                  <a:lnTo>
                    <a:pt x="311406" y="9652"/>
                  </a:lnTo>
                  <a:lnTo>
                    <a:pt x="304673" y="2413"/>
                  </a:lnTo>
                  <a:lnTo>
                    <a:pt x="302894" y="635"/>
                  </a:lnTo>
                  <a:lnTo>
                    <a:pt x="300227" y="0"/>
                  </a:lnTo>
                  <a:close/>
                </a:path>
                <a:path w="662304" h="777239">
                  <a:moveTo>
                    <a:pt x="311406" y="9652"/>
                  </a:moveTo>
                  <a:lnTo>
                    <a:pt x="301371" y="9652"/>
                  </a:lnTo>
                  <a:lnTo>
                    <a:pt x="653668" y="388366"/>
                  </a:lnTo>
                  <a:lnTo>
                    <a:pt x="301371" y="767080"/>
                  </a:lnTo>
                  <a:lnTo>
                    <a:pt x="311406" y="767080"/>
                  </a:lnTo>
                  <a:lnTo>
                    <a:pt x="659764" y="392557"/>
                  </a:lnTo>
                  <a:lnTo>
                    <a:pt x="661924" y="390144"/>
                  </a:lnTo>
                  <a:lnTo>
                    <a:pt x="661924" y="386588"/>
                  </a:lnTo>
                  <a:lnTo>
                    <a:pt x="659764" y="384175"/>
                  </a:lnTo>
                  <a:lnTo>
                    <a:pt x="311406" y="9652"/>
                  </a:lnTo>
                  <a:close/>
                </a:path>
                <a:path w="662304" h="777239">
                  <a:moveTo>
                    <a:pt x="303784" y="15875"/>
                  </a:moveTo>
                  <a:lnTo>
                    <a:pt x="303784" y="92837"/>
                  </a:lnTo>
                  <a:lnTo>
                    <a:pt x="302133" y="94488"/>
                  </a:lnTo>
                  <a:lnTo>
                    <a:pt x="9778" y="94488"/>
                  </a:lnTo>
                  <a:lnTo>
                    <a:pt x="9778" y="682244"/>
                  </a:lnTo>
                  <a:lnTo>
                    <a:pt x="302133" y="682244"/>
                  </a:lnTo>
                  <a:lnTo>
                    <a:pt x="303784" y="683895"/>
                  </a:lnTo>
                  <a:lnTo>
                    <a:pt x="303784" y="760857"/>
                  </a:lnTo>
                  <a:lnTo>
                    <a:pt x="309574" y="754634"/>
                  </a:lnTo>
                  <a:lnTo>
                    <a:pt x="306324" y="754634"/>
                  </a:lnTo>
                  <a:lnTo>
                    <a:pt x="306324" y="682625"/>
                  </a:lnTo>
                  <a:lnTo>
                    <a:pt x="303529" y="679831"/>
                  </a:lnTo>
                  <a:lnTo>
                    <a:pt x="12191" y="679831"/>
                  </a:lnTo>
                  <a:lnTo>
                    <a:pt x="12191" y="96901"/>
                  </a:lnTo>
                  <a:lnTo>
                    <a:pt x="303529" y="96901"/>
                  </a:lnTo>
                  <a:lnTo>
                    <a:pt x="306324" y="94107"/>
                  </a:lnTo>
                  <a:lnTo>
                    <a:pt x="306324" y="22098"/>
                  </a:lnTo>
                  <a:lnTo>
                    <a:pt x="309574" y="22098"/>
                  </a:lnTo>
                  <a:lnTo>
                    <a:pt x="303784" y="15875"/>
                  </a:lnTo>
                  <a:close/>
                </a:path>
                <a:path w="662304" h="777239">
                  <a:moveTo>
                    <a:pt x="309574" y="22098"/>
                  </a:moveTo>
                  <a:lnTo>
                    <a:pt x="306324" y="22098"/>
                  </a:lnTo>
                  <a:lnTo>
                    <a:pt x="646938" y="388366"/>
                  </a:lnTo>
                  <a:lnTo>
                    <a:pt x="306324" y="754634"/>
                  </a:lnTo>
                  <a:lnTo>
                    <a:pt x="309574" y="754634"/>
                  </a:lnTo>
                  <a:lnTo>
                    <a:pt x="650366" y="388366"/>
                  </a:lnTo>
                  <a:lnTo>
                    <a:pt x="309574" y="22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7839" y="4148328"/>
              <a:ext cx="3169920" cy="2016760"/>
            </a:xfrm>
            <a:custGeom>
              <a:avLst/>
              <a:gdLst/>
              <a:ahLst/>
              <a:cxnLst/>
              <a:rect l="l" t="t" r="r" b="b"/>
              <a:pathLst>
                <a:path w="3169920" h="2016760">
                  <a:moveTo>
                    <a:pt x="3169919" y="0"/>
                  </a:moveTo>
                  <a:lnTo>
                    <a:pt x="0" y="0"/>
                  </a:lnTo>
                  <a:lnTo>
                    <a:pt x="0" y="2016252"/>
                  </a:lnTo>
                  <a:lnTo>
                    <a:pt x="3169919" y="2016252"/>
                  </a:lnTo>
                  <a:lnTo>
                    <a:pt x="3169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7176" y="6393179"/>
            <a:ext cx="219455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3646170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Classification:</a:t>
            </a:r>
            <a:r>
              <a:rPr sz="3700" spc="-110" dirty="0"/>
              <a:t> </a:t>
            </a:r>
            <a:r>
              <a:rPr sz="3700" spc="-35" dirty="0"/>
              <a:t>Redis</a:t>
            </a:r>
            <a:endParaRPr sz="37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00" spc="-45" dirty="0">
                <a:solidFill>
                  <a:srgbClr val="7E7E7E"/>
                </a:solidFill>
              </a:rPr>
              <a:t>Techniques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660866" y="1988820"/>
            <a:ext cx="1092835" cy="1014094"/>
            <a:chOff x="2660866" y="1988820"/>
            <a:chExt cx="1092835" cy="101409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66" y="1991787"/>
              <a:ext cx="1092782" cy="1010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095" y="2136648"/>
              <a:ext cx="1066787" cy="7726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5099" y="198882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852932" y="935735"/>
                  </a:lnTo>
                  <a:lnTo>
                    <a:pt x="902216" y="927782"/>
                  </a:lnTo>
                  <a:lnTo>
                    <a:pt x="945026" y="905638"/>
                  </a:lnTo>
                  <a:lnTo>
                    <a:pt x="978790" y="871874"/>
                  </a:lnTo>
                  <a:lnTo>
                    <a:pt x="1000934" y="829064"/>
                  </a:lnTo>
                  <a:lnTo>
                    <a:pt x="1008888" y="779779"/>
                  </a:lnTo>
                  <a:lnTo>
                    <a:pt x="1008888" y="155955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36926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Range-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05378" y="1988820"/>
            <a:ext cx="1091565" cy="1014094"/>
            <a:chOff x="3805378" y="1988820"/>
            <a:chExt cx="1091565" cy="101409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5378" y="1991787"/>
              <a:ext cx="1091283" cy="10105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7620" y="2136648"/>
              <a:ext cx="1066787" cy="7726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49624" y="198882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851408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851408" y="935735"/>
                  </a:lnTo>
                  <a:lnTo>
                    <a:pt x="900692" y="927782"/>
                  </a:lnTo>
                  <a:lnTo>
                    <a:pt x="943502" y="905638"/>
                  </a:lnTo>
                  <a:lnTo>
                    <a:pt x="977266" y="871874"/>
                  </a:lnTo>
                  <a:lnTo>
                    <a:pt x="999410" y="829064"/>
                  </a:lnTo>
                  <a:lnTo>
                    <a:pt x="1007363" y="779779"/>
                  </a:lnTo>
                  <a:lnTo>
                    <a:pt x="1007363" y="155955"/>
                  </a:lnTo>
                  <a:lnTo>
                    <a:pt x="999410" y="106671"/>
                  </a:lnTo>
                  <a:lnTo>
                    <a:pt x="977266" y="63861"/>
                  </a:lnTo>
                  <a:lnTo>
                    <a:pt x="943502" y="30097"/>
                  </a:lnTo>
                  <a:lnTo>
                    <a:pt x="900692" y="7953"/>
                  </a:lnTo>
                  <a:lnTo>
                    <a:pt x="8514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80434" y="2188844"/>
            <a:ext cx="7448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Hash-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48380" y="1988820"/>
            <a:ext cx="1477010" cy="1014094"/>
            <a:chOff x="4948380" y="1988820"/>
            <a:chExt cx="1477010" cy="1014094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8380" y="1991787"/>
              <a:ext cx="1455514" cy="10105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4335" y="2136648"/>
              <a:ext cx="1450848" cy="7726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92623" y="1988820"/>
              <a:ext cx="1371600" cy="935990"/>
            </a:xfrm>
            <a:custGeom>
              <a:avLst/>
              <a:gdLst/>
              <a:ahLst/>
              <a:cxnLst/>
              <a:rect l="l" t="t" r="r" b="b"/>
              <a:pathLst>
                <a:path w="1371600" h="935989">
                  <a:moveTo>
                    <a:pt x="1215643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1215643" y="935735"/>
                  </a:lnTo>
                  <a:lnTo>
                    <a:pt x="1264928" y="927782"/>
                  </a:lnTo>
                  <a:lnTo>
                    <a:pt x="1307738" y="905638"/>
                  </a:lnTo>
                  <a:lnTo>
                    <a:pt x="1341502" y="871874"/>
                  </a:lnTo>
                  <a:lnTo>
                    <a:pt x="1363646" y="829064"/>
                  </a:lnTo>
                  <a:lnTo>
                    <a:pt x="1371600" y="779779"/>
                  </a:lnTo>
                  <a:lnTo>
                    <a:pt x="1371600" y="155955"/>
                  </a:lnTo>
                  <a:lnTo>
                    <a:pt x="1363646" y="106671"/>
                  </a:lnTo>
                  <a:lnTo>
                    <a:pt x="1341502" y="63861"/>
                  </a:lnTo>
                  <a:lnTo>
                    <a:pt x="1307738" y="30097"/>
                  </a:lnTo>
                  <a:lnTo>
                    <a:pt x="1264928" y="7953"/>
                  </a:lnTo>
                  <a:lnTo>
                    <a:pt x="121564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38165" y="2188844"/>
            <a:ext cx="10826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tity-G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oup  Sharding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55630" y="1988820"/>
            <a:ext cx="1239520" cy="1014094"/>
            <a:chOff x="6455630" y="1988820"/>
            <a:chExt cx="1239520" cy="1014094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5630" y="1991787"/>
              <a:ext cx="1239078" cy="10105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7855" y="2136648"/>
              <a:ext cx="1213091" cy="7726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99859" y="1988820"/>
              <a:ext cx="1155700" cy="935990"/>
            </a:xfrm>
            <a:custGeom>
              <a:avLst/>
              <a:gdLst/>
              <a:ahLst/>
              <a:cxnLst/>
              <a:rect l="l" t="t" r="r" b="b"/>
              <a:pathLst>
                <a:path w="1155700" h="935989">
                  <a:moveTo>
                    <a:pt x="99923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999236" y="935735"/>
                  </a:lnTo>
                  <a:lnTo>
                    <a:pt x="1048520" y="927782"/>
                  </a:lnTo>
                  <a:lnTo>
                    <a:pt x="1091330" y="905638"/>
                  </a:lnTo>
                  <a:lnTo>
                    <a:pt x="1125094" y="871874"/>
                  </a:lnTo>
                  <a:lnTo>
                    <a:pt x="1147238" y="829064"/>
                  </a:lnTo>
                  <a:lnTo>
                    <a:pt x="1155191" y="779779"/>
                  </a:lnTo>
                  <a:lnTo>
                    <a:pt x="1155191" y="155955"/>
                  </a:lnTo>
                  <a:lnTo>
                    <a:pt x="1147238" y="106671"/>
                  </a:lnTo>
                  <a:lnTo>
                    <a:pt x="1125094" y="63861"/>
                  </a:lnTo>
                  <a:lnTo>
                    <a:pt x="1091330" y="30097"/>
                  </a:lnTo>
                  <a:lnTo>
                    <a:pt x="1048520" y="7953"/>
                  </a:lnTo>
                  <a:lnTo>
                    <a:pt x="9992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31685" y="2188844"/>
            <a:ext cx="892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Cons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t  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Hashing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46422" y="1988820"/>
            <a:ext cx="980440" cy="1014094"/>
            <a:chOff x="7746422" y="1988820"/>
            <a:chExt cx="980440" cy="1014094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6422" y="1991787"/>
              <a:ext cx="980083" cy="10105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76971" y="2136648"/>
              <a:ext cx="917460" cy="7726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90687" y="1988820"/>
              <a:ext cx="896619" cy="935990"/>
            </a:xfrm>
            <a:custGeom>
              <a:avLst/>
              <a:gdLst/>
              <a:ahLst/>
              <a:cxnLst/>
              <a:rect l="l" t="t" r="r" b="b"/>
              <a:pathLst>
                <a:path w="896620" h="935989">
                  <a:moveTo>
                    <a:pt x="746759" y="0"/>
                  </a:moveTo>
                  <a:lnTo>
                    <a:pt x="149351" y="0"/>
                  </a:lnTo>
                  <a:lnTo>
                    <a:pt x="102168" y="7620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1"/>
                  </a:lnTo>
                  <a:lnTo>
                    <a:pt x="0" y="786383"/>
                  </a:lnTo>
                  <a:lnTo>
                    <a:pt x="7620" y="833567"/>
                  </a:lnTo>
                  <a:lnTo>
                    <a:pt x="28834" y="874562"/>
                  </a:lnTo>
                  <a:lnTo>
                    <a:pt x="61173" y="906901"/>
                  </a:lnTo>
                  <a:lnTo>
                    <a:pt x="102168" y="928115"/>
                  </a:lnTo>
                  <a:lnTo>
                    <a:pt x="149351" y="935735"/>
                  </a:lnTo>
                  <a:lnTo>
                    <a:pt x="746759" y="935735"/>
                  </a:lnTo>
                  <a:lnTo>
                    <a:pt x="793943" y="928115"/>
                  </a:lnTo>
                  <a:lnTo>
                    <a:pt x="834938" y="906901"/>
                  </a:lnTo>
                  <a:lnTo>
                    <a:pt x="867277" y="874562"/>
                  </a:lnTo>
                  <a:lnTo>
                    <a:pt x="888491" y="833567"/>
                  </a:lnTo>
                  <a:lnTo>
                    <a:pt x="896111" y="786383"/>
                  </a:lnTo>
                  <a:lnTo>
                    <a:pt x="896111" y="149351"/>
                  </a:lnTo>
                  <a:lnTo>
                    <a:pt x="888491" y="102168"/>
                  </a:lnTo>
                  <a:lnTo>
                    <a:pt x="867277" y="61173"/>
                  </a:lnTo>
                  <a:lnTo>
                    <a:pt x="834938" y="28834"/>
                  </a:lnTo>
                  <a:lnTo>
                    <a:pt x="793943" y="7620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41691" y="2188844"/>
            <a:ext cx="596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Sh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ed  Disk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33196" y="1910460"/>
          <a:ext cx="2045970" cy="432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2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Sharding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Replication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7405" marR="83820" indent="4876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  Mana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eme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63625" marR="83820" indent="371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essing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2654770" y="3069335"/>
            <a:ext cx="1092835" cy="1042669"/>
            <a:chOff x="2654770" y="3069335"/>
            <a:chExt cx="1092835" cy="1042669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770" y="3072303"/>
              <a:ext cx="1092782" cy="10105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2239" y="3095231"/>
              <a:ext cx="1036332" cy="101652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699003" y="3069335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2"/>
                  </a:lnTo>
                  <a:lnTo>
                    <a:pt x="945026" y="905638"/>
                  </a:lnTo>
                  <a:lnTo>
                    <a:pt x="978790" y="871874"/>
                  </a:lnTo>
                  <a:lnTo>
                    <a:pt x="1000934" y="829064"/>
                  </a:lnTo>
                  <a:lnTo>
                    <a:pt x="1008887" y="779780"/>
                  </a:lnTo>
                  <a:lnTo>
                    <a:pt x="1008887" y="155955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46070" y="3147186"/>
            <a:ext cx="7156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Trans- 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action 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05402" y="3072383"/>
            <a:ext cx="1085215" cy="1042669"/>
            <a:chOff x="3805402" y="3072383"/>
            <a:chExt cx="1085215" cy="1042669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5402" y="3075351"/>
              <a:ext cx="1085125" cy="10105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8099" y="3098279"/>
              <a:ext cx="998232" cy="101652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849623" y="3072383"/>
              <a:ext cx="1001394" cy="935990"/>
            </a:xfrm>
            <a:custGeom>
              <a:avLst/>
              <a:gdLst/>
              <a:ahLst/>
              <a:cxnLst/>
              <a:rect l="l" t="t" r="r" b="b"/>
              <a:pathLst>
                <a:path w="1001395" h="935989">
                  <a:moveTo>
                    <a:pt x="845312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5"/>
                  </a:lnTo>
                  <a:lnTo>
                    <a:pt x="845312" y="935735"/>
                  </a:lnTo>
                  <a:lnTo>
                    <a:pt x="894596" y="927782"/>
                  </a:lnTo>
                  <a:lnTo>
                    <a:pt x="937406" y="905638"/>
                  </a:lnTo>
                  <a:lnTo>
                    <a:pt x="971170" y="871874"/>
                  </a:lnTo>
                  <a:lnTo>
                    <a:pt x="993314" y="829064"/>
                  </a:lnTo>
                  <a:lnTo>
                    <a:pt x="1001267" y="779779"/>
                  </a:lnTo>
                  <a:lnTo>
                    <a:pt x="1001267" y="155955"/>
                  </a:lnTo>
                  <a:lnTo>
                    <a:pt x="993314" y="106671"/>
                  </a:lnTo>
                  <a:lnTo>
                    <a:pt x="971170" y="63861"/>
                  </a:lnTo>
                  <a:lnTo>
                    <a:pt x="937406" y="30097"/>
                  </a:lnTo>
                  <a:lnTo>
                    <a:pt x="894596" y="7953"/>
                  </a:lnTo>
                  <a:lnTo>
                    <a:pt x="8453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011295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Sync.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epl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A6A6A6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650198" y="4143755"/>
            <a:ext cx="1102360" cy="1024255"/>
            <a:chOff x="2650198" y="4143755"/>
            <a:chExt cx="1102360" cy="1024255"/>
          </a:xfrm>
        </p:grpSpPr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0198" y="4146763"/>
              <a:ext cx="1101926" cy="10211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99004" y="4148327"/>
              <a:ext cx="1008887" cy="9372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99004" y="4148327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852678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7" y="156210"/>
                  </a:lnTo>
                  <a:lnTo>
                    <a:pt x="1008887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8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873501" y="4471542"/>
            <a:ext cx="659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Logging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99282" y="4148328"/>
            <a:ext cx="1091565" cy="1015365"/>
            <a:chOff x="3799282" y="4148328"/>
            <a:chExt cx="1091565" cy="1015365"/>
          </a:xfrm>
        </p:grpSpPr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99282" y="4151335"/>
              <a:ext cx="1091283" cy="10120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37432" y="4297680"/>
              <a:ext cx="1015009" cy="77266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843528" y="4148328"/>
              <a:ext cx="1007744" cy="937260"/>
            </a:xfrm>
            <a:custGeom>
              <a:avLst/>
              <a:gdLst/>
              <a:ahLst/>
              <a:cxnLst/>
              <a:rect l="l" t="t" r="r" b="b"/>
              <a:pathLst>
                <a:path w="1007745" h="937260">
                  <a:moveTo>
                    <a:pt x="851154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851154" y="937260"/>
                  </a:lnTo>
                  <a:lnTo>
                    <a:pt x="900513" y="929292"/>
                  </a:lnTo>
                  <a:lnTo>
                    <a:pt x="943392" y="907109"/>
                  </a:lnTo>
                  <a:lnTo>
                    <a:pt x="977213" y="873288"/>
                  </a:lnTo>
                  <a:lnTo>
                    <a:pt x="999396" y="830409"/>
                  </a:lnTo>
                  <a:lnTo>
                    <a:pt x="1007363" y="781050"/>
                  </a:lnTo>
                  <a:lnTo>
                    <a:pt x="1007363" y="156210"/>
                  </a:lnTo>
                  <a:lnTo>
                    <a:pt x="999396" y="106850"/>
                  </a:lnTo>
                  <a:lnTo>
                    <a:pt x="977213" y="63971"/>
                  </a:lnTo>
                  <a:lnTo>
                    <a:pt x="943392" y="30150"/>
                  </a:lnTo>
                  <a:lnTo>
                    <a:pt x="900513" y="7967"/>
                  </a:lnTo>
                  <a:lnTo>
                    <a:pt x="8511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000246" y="4349622"/>
            <a:ext cx="694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Upd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-  in-Place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654770" y="5234940"/>
            <a:ext cx="1092835" cy="1014094"/>
            <a:chOff x="2654770" y="5234940"/>
            <a:chExt cx="1092835" cy="1014094"/>
          </a:xfrm>
        </p:grpSpPr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4770" y="5237907"/>
              <a:ext cx="1092782" cy="10105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59963" y="5382768"/>
              <a:ext cx="923569" cy="7726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699003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5"/>
                  </a:lnTo>
                  <a:lnTo>
                    <a:pt x="945026" y="905645"/>
                  </a:lnTo>
                  <a:lnTo>
                    <a:pt x="978790" y="871885"/>
                  </a:lnTo>
                  <a:lnTo>
                    <a:pt x="1000934" y="829073"/>
                  </a:lnTo>
                  <a:lnTo>
                    <a:pt x="1008887" y="779780"/>
                  </a:lnTo>
                  <a:lnTo>
                    <a:pt x="1008887" y="155956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923794" y="5435600"/>
            <a:ext cx="5575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obal  Index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799282" y="5234940"/>
            <a:ext cx="1091565" cy="1014094"/>
            <a:chOff x="3799282" y="5234940"/>
            <a:chExt cx="1091565" cy="1014094"/>
          </a:xfrm>
        </p:grpSpPr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9282" y="5237907"/>
              <a:ext cx="1091283" cy="10105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5636" y="5382768"/>
              <a:ext cx="797064" cy="77266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843528" y="5234940"/>
              <a:ext cx="1007744" cy="935990"/>
            </a:xfrm>
            <a:custGeom>
              <a:avLst/>
              <a:gdLst/>
              <a:ahLst/>
              <a:cxnLst/>
              <a:rect l="l" t="t" r="r" b="b"/>
              <a:pathLst>
                <a:path w="1007745" h="935989">
                  <a:moveTo>
                    <a:pt x="851408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1408" y="935736"/>
                  </a:lnTo>
                  <a:lnTo>
                    <a:pt x="900692" y="927785"/>
                  </a:lnTo>
                  <a:lnTo>
                    <a:pt x="943502" y="905645"/>
                  </a:lnTo>
                  <a:lnTo>
                    <a:pt x="977266" y="871885"/>
                  </a:lnTo>
                  <a:lnTo>
                    <a:pt x="999410" y="829073"/>
                  </a:lnTo>
                  <a:lnTo>
                    <a:pt x="1007363" y="779780"/>
                  </a:lnTo>
                  <a:lnTo>
                    <a:pt x="1007363" y="155956"/>
                  </a:lnTo>
                  <a:lnTo>
                    <a:pt x="999410" y="106671"/>
                  </a:lnTo>
                  <a:lnTo>
                    <a:pt x="977266" y="63861"/>
                  </a:lnTo>
                  <a:lnTo>
                    <a:pt x="943502" y="30097"/>
                  </a:lnTo>
                  <a:lnTo>
                    <a:pt x="900692" y="7953"/>
                  </a:lnTo>
                  <a:lnTo>
                    <a:pt x="8514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108450" y="5435600"/>
            <a:ext cx="4762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Local </a:t>
            </a:r>
            <a:r>
              <a:rPr sz="1600" spc="-35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nd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945335" y="3067621"/>
            <a:ext cx="1228725" cy="1047750"/>
            <a:chOff x="4945335" y="3067621"/>
            <a:chExt cx="1228725" cy="1047750"/>
          </a:xfrm>
        </p:grpSpPr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45335" y="3070780"/>
              <a:ext cx="1228432" cy="10196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61203" y="3098279"/>
              <a:ext cx="998232" cy="10165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4147" y="3072383"/>
              <a:ext cx="1135379" cy="93573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994147" y="3072383"/>
              <a:ext cx="1135380" cy="935990"/>
            </a:xfrm>
            <a:custGeom>
              <a:avLst/>
              <a:gdLst/>
              <a:ahLst/>
              <a:cxnLst/>
              <a:rect l="l" t="t" r="r" b="b"/>
              <a:pathLst>
                <a:path w="113537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979424" y="0"/>
                  </a:lnTo>
                  <a:lnTo>
                    <a:pt x="1028708" y="7953"/>
                  </a:lnTo>
                  <a:lnTo>
                    <a:pt x="1071518" y="30097"/>
                  </a:lnTo>
                  <a:lnTo>
                    <a:pt x="1105282" y="63861"/>
                  </a:lnTo>
                  <a:lnTo>
                    <a:pt x="1127426" y="106671"/>
                  </a:lnTo>
                  <a:lnTo>
                    <a:pt x="1135379" y="155955"/>
                  </a:lnTo>
                  <a:lnTo>
                    <a:pt x="1135379" y="779779"/>
                  </a:lnTo>
                  <a:lnTo>
                    <a:pt x="1127426" y="829064"/>
                  </a:lnTo>
                  <a:lnTo>
                    <a:pt x="1105282" y="871874"/>
                  </a:lnTo>
                  <a:lnTo>
                    <a:pt x="1071518" y="905638"/>
                  </a:lnTo>
                  <a:lnTo>
                    <a:pt x="1028708" y="927782"/>
                  </a:lnTo>
                  <a:lnTo>
                    <a:pt x="979424" y="935735"/>
                  </a:lnTo>
                  <a:lnTo>
                    <a:pt x="155955" y="935735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224017" y="3150235"/>
            <a:ext cx="6775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Async.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epl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a-  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225489" y="3082861"/>
            <a:ext cx="1083945" cy="1022985"/>
            <a:chOff x="6225489" y="3082861"/>
            <a:chExt cx="1083945" cy="1022985"/>
          </a:xfrm>
        </p:grpSpPr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25489" y="3086020"/>
              <a:ext cx="1082140" cy="10196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71260" y="3235451"/>
              <a:ext cx="1037843" cy="77266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74308" y="3087623"/>
              <a:ext cx="989075" cy="93573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74308" y="3087623"/>
              <a:ext cx="989330" cy="935990"/>
            </a:xfrm>
            <a:custGeom>
              <a:avLst/>
              <a:gdLst/>
              <a:ahLst/>
              <a:cxnLst/>
              <a:rect l="l" t="t" r="r" b="b"/>
              <a:pathLst>
                <a:path w="98932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833119" y="0"/>
                  </a:lnTo>
                  <a:lnTo>
                    <a:pt x="882404" y="7953"/>
                  </a:lnTo>
                  <a:lnTo>
                    <a:pt x="925214" y="30097"/>
                  </a:lnTo>
                  <a:lnTo>
                    <a:pt x="958978" y="63861"/>
                  </a:lnTo>
                  <a:lnTo>
                    <a:pt x="981122" y="106671"/>
                  </a:lnTo>
                  <a:lnTo>
                    <a:pt x="989075" y="155955"/>
                  </a:lnTo>
                  <a:lnTo>
                    <a:pt x="989075" y="779780"/>
                  </a:lnTo>
                  <a:lnTo>
                    <a:pt x="981122" y="829064"/>
                  </a:lnTo>
                  <a:lnTo>
                    <a:pt x="958978" y="871874"/>
                  </a:lnTo>
                  <a:lnTo>
                    <a:pt x="925214" y="905638"/>
                  </a:lnTo>
                  <a:lnTo>
                    <a:pt x="882404" y="927782"/>
                  </a:lnTo>
                  <a:lnTo>
                    <a:pt x="833119" y="935736"/>
                  </a:lnTo>
                  <a:lnTo>
                    <a:pt x="155955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434454" y="3287014"/>
            <a:ext cx="670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Prima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y  </a:t>
            </a:r>
            <a:r>
              <a:rPr sz="1600" spc="-10" dirty="0">
                <a:latin typeface="Calibri"/>
                <a:cs typeface="Calibri"/>
              </a:rPr>
              <a:t>Copy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366955" y="3095244"/>
            <a:ext cx="1353820" cy="1014094"/>
            <a:chOff x="7366955" y="3095244"/>
            <a:chExt cx="1353820" cy="1014094"/>
          </a:xfrm>
        </p:grpSpPr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66955" y="3098211"/>
              <a:ext cx="1353433" cy="101053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53884" y="3243072"/>
              <a:ext cx="1179588" cy="77266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411212" y="3095244"/>
              <a:ext cx="1270000" cy="935990"/>
            </a:xfrm>
            <a:custGeom>
              <a:avLst/>
              <a:gdLst/>
              <a:ahLst/>
              <a:cxnLst/>
              <a:rect l="l" t="t" r="r" b="b"/>
              <a:pathLst>
                <a:path w="1270000" h="935989">
                  <a:moveTo>
                    <a:pt x="111353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5"/>
                  </a:lnTo>
                  <a:lnTo>
                    <a:pt x="1113536" y="935735"/>
                  </a:lnTo>
                  <a:lnTo>
                    <a:pt x="1162820" y="927782"/>
                  </a:lnTo>
                  <a:lnTo>
                    <a:pt x="1205630" y="905638"/>
                  </a:lnTo>
                  <a:lnTo>
                    <a:pt x="1239394" y="871874"/>
                  </a:lnTo>
                  <a:lnTo>
                    <a:pt x="1261538" y="829064"/>
                  </a:lnTo>
                  <a:lnTo>
                    <a:pt x="1269492" y="779779"/>
                  </a:lnTo>
                  <a:lnTo>
                    <a:pt x="1269492" y="155955"/>
                  </a:lnTo>
                  <a:lnTo>
                    <a:pt x="1261538" y="106671"/>
                  </a:lnTo>
                  <a:lnTo>
                    <a:pt x="1239394" y="63861"/>
                  </a:lnTo>
                  <a:lnTo>
                    <a:pt x="1205630" y="30097"/>
                  </a:lnTo>
                  <a:lnTo>
                    <a:pt x="1162820" y="7953"/>
                  </a:lnTo>
                  <a:lnTo>
                    <a:pt x="11135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617332" y="3294634"/>
            <a:ext cx="859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Update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A</a:t>
            </a:r>
            <a:r>
              <a:rPr sz="1600" spc="-3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whe</a:t>
            </a:r>
            <a:r>
              <a:rPr sz="1600" spc="-4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937722" y="4143565"/>
            <a:ext cx="1102360" cy="1024890"/>
            <a:chOff x="4937722" y="4143565"/>
            <a:chExt cx="1102360" cy="1024890"/>
          </a:xfrm>
        </p:grpSpPr>
        <p:pic>
          <p:nvPicPr>
            <p:cNvPr id="77" name="object 7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37722" y="4146763"/>
              <a:ext cx="1101926" cy="102114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6527" y="4148328"/>
              <a:ext cx="1008888" cy="93726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986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4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2677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8" y="156210"/>
                  </a:lnTo>
                  <a:lnTo>
                    <a:pt x="1008888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7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154929" y="4471542"/>
            <a:ext cx="672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achi</a:t>
            </a:r>
            <a:r>
              <a:rPr sz="160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080722" y="4143565"/>
            <a:ext cx="1102360" cy="1024890"/>
            <a:chOff x="6080722" y="4143565"/>
            <a:chExt cx="1102360" cy="1024890"/>
          </a:xfrm>
        </p:grpSpPr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80722" y="4146763"/>
              <a:ext cx="1101926" cy="102114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06667" y="4297680"/>
              <a:ext cx="1051585" cy="77266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9527" y="4148328"/>
              <a:ext cx="1008888" cy="9372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129527" y="4148328"/>
              <a:ext cx="1009015" cy="937260"/>
            </a:xfrm>
            <a:custGeom>
              <a:avLst/>
              <a:gdLst/>
              <a:ahLst/>
              <a:cxnLst/>
              <a:rect l="l" t="t" r="r" b="b"/>
              <a:pathLst>
                <a:path w="100901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10" y="0"/>
                  </a:lnTo>
                  <a:lnTo>
                    <a:pt x="852677" y="0"/>
                  </a:lnTo>
                  <a:lnTo>
                    <a:pt x="902037" y="7967"/>
                  </a:lnTo>
                  <a:lnTo>
                    <a:pt x="944916" y="30150"/>
                  </a:lnTo>
                  <a:lnTo>
                    <a:pt x="978737" y="63971"/>
                  </a:lnTo>
                  <a:lnTo>
                    <a:pt x="1000920" y="106850"/>
                  </a:lnTo>
                  <a:lnTo>
                    <a:pt x="1008888" y="156210"/>
                  </a:lnTo>
                  <a:lnTo>
                    <a:pt x="1008888" y="781050"/>
                  </a:lnTo>
                  <a:lnTo>
                    <a:pt x="1000920" y="830409"/>
                  </a:lnTo>
                  <a:lnTo>
                    <a:pt x="978737" y="873288"/>
                  </a:lnTo>
                  <a:lnTo>
                    <a:pt x="944916" y="907109"/>
                  </a:lnTo>
                  <a:lnTo>
                    <a:pt x="902037" y="929292"/>
                  </a:lnTo>
                  <a:lnTo>
                    <a:pt x="852677" y="937260"/>
                  </a:lnTo>
                  <a:lnTo>
                    <a:pt x="156210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4">
              <a:solidFill>
                <a:srgbClr val="D2DF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269482" y="4349622"/>
            <a:ext cx="7308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In-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216112" y="4148328"/>
            <a:ext cx="1504315" cy="1015365"/>
            <a:chOff x="7216112" y="4148328"/>
            <a:chExt cx="1504315" cy="1015365"/>
          </a:xfrm>
        </p:grpSpPr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16112" y="4151335"/>
              <a:ext cx="1504242" cy="10120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52715" y="4297680"/>
              <a:ext cx="1432559" cy="77266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260335" y="4148328"/>
              <a:ext cx="1420495" cy="937260"/>
            </a:xfrm>
            <a:custGeom>
              <a:avLst/>
              <a:gdLst/>
              <a:ahLst/>
              <a:cxnLst/>
              <a:rect l="l" t="t" r="r" b="b"/>
              <a:pathLst>
                <a:path w="1420495" h="937260">
                  <a:moveTo>
                    <a:pt x="1264158" y="0"/>
                  </a:moveTo>
                  <a:lnTo>
                    <a:pt x="156210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10" y="937260"/>
                  </a:lnTo>
                  <a:lnTo>
                    <a:pt x="1264158" y="937260"/>
                  </a:lnTo>
                  <a:lnTo>
                    <a:pt x="1313517" y="929292"/>
                  </a:lnTo>
                  <a:lnTo>
                    <a:pt x="1356396" y="907109"/>
                  </a:lnTo>
                  <a:lnTo>
                    <a:pt x="1390217" y="873288"/>
                  </a:lnTo>
                  <a:lnTo>
                    <a:pt x="1412400" y="830409"/>
                  </a:lnTo>
                  <a:lnTo>
                    <a:pt x="1420368" y="781050"/>
                  </a:lnTo>
                  <a:lnTo>
                    <a:pt x="1420368" y="156210"/>
                  </a:lnTo>
                  <a:lnTo>
                    <a:pt x="1412400" y="106850"/>
                  </a:lnTo>
                  <a:lnTo>
                    <a:pt x="1390217" y="63971"/>
                  </a:lnTo>
                  <a:lnTo>
                    <a:pt x="1356396" y="30150"/>
                  </a:lnTo>
                  <a:lnTo>
                    <a:pt x="1313517" y="7967"/>
                  </a:lnTo>
                  <a:lnTo>
                    <a:pt x="12641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7416165" y="4349622"/>
            <a:ext cx="111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Append-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ly  </a:t>
            </a:r>
            <a:r>
              <a:rPr sz="1600" spc="-15" dirty="0">
                <a:solidFill>
                  <a:srgbClr val="A6A6A6"/>
                </a:solidFill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4920958" y="5234940"/>
            <a:ext cx="1092835" cy="1014094"/>
            <a:chOff x="4920958" y="5234940"/>
            <a:chExt cx="1092835" cy="1014094"/>
          </a:xfrm>
        </p:grpSpPr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0958" y="5237907"/>
              <a:ext cx="1092782" cy="101053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36236" y="5382768"/>
              <a:ext cx="1059167" cy="77266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965192" y="5234940"/>
              <a:ext cx="1009015" cy="935990"/>
            </a:xfrm>
            <a:custGeom>
              <a:avLst/>
              <a:gdLst/>
              <a:ahLst/>
              <a:cxnLst/>
              <a:rect l="l" t="t" r="r" b="b"/>
              <a:pathLst>
                <a:path w="1009014" h="935989">
                  <a:moveTo>
                    <a:pt x="852932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852932" y="935736"/>
                  </a:lnTo>
                  <a:lnTo>
                    <a:pt x="902216" y="927785"/>
                  </a:lnTo>
                  <a:lnTo>
                    <a:pt x="945026" y="905645"/>
                  </a:lnTo>
                  <a:lnTo>
                    <a:pt x="978790" y="871885"/>
                  </a:lnTo>
                  <a:lnTo>
                    <a:pt x="1000934" y="829073"/>
                  </a:lnTo>
                  <a:lnTo>
                    <a:pt x="1008888" y="779780"/>
                  </a:lnTo>
                  <a:lnTo>
                    <a:pt x="1008888" y="155956"/>
                  </a:lnTo>
                  <a:lnTo>
                    <a:pt x="1000934" y="106671"/>
                  </a:lnTo>
                  <a:lnTo>
                    <a:pt x="978790" y="63861"/>
                  </a:lnTo>
                  <a:lnTo>
                    <a:pt x="945026" y="30097"/>
                  </a:lnTo>
                  <a:lnTo>
                    <a:pt x="902216" y="7953"/>
                  </a:lnTo>
                  <a:lnTo>
                    <a:pt x="8529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100065" y="5435600"/>
            <a:ext cx="73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Query 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 P</a:t>
            </a:r>
            <a:r>
              <a:rPr sz="160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an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047166" y="5247132"/>
            <a:ext cx="1252855" cy="1014094"/>
            <a:chOff x="6047166" y="5247132"/>
            <a:chExt cx="1252855" cy="1014094"/>
          </a:xfrm>
        </p:grpSpPr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47166" y="5250099"/>
              <a:ext cx="1252858" cy="101053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29527" y="5516880"/>
              <a:ext cx="1088148" cy="528802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091427" y="5247132"/>
              <a:ext cx="1169035" cy="935990"/>
            </a:xfrm>
            <a:custGeom>
              <a:avLst/>
              <a:gdLst/>
              <a:ahLst/>
              <a:cxnLst/>
              <a:rect l="l" t="t" r="r" b="b"/>
              <a:pathLst>
                <a:path w="1169034" h="935989">
                  <a:moveTo>
                    <a:pt x="1012951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1012951" y="935736"/>
                  </a:lnTo>
                  <a:lnTo>
                    <a:pt x="1062236" y="927785"/>
                  </a:lnTo>
                  <a:lnTo>
                    <a:pt x="1105046" y="905645"/>
                  </a:lnTo>
                  <a:lnTo>
                    <a:pt x="1138810" y="871885"/>
                  </a:lnTo>
                  <a:lnTo>
                    <a:pt x="1160954" y="829073"/>
                  </a:lnTo>
                  <a:lnTo>
                    <a:pt x="1168907" y="779780"/>
                  </a:lnTo>
                  <a:lnTo>
                    <a:pt x="1168907" y="155956"/>
                  </a:lnTo>
                  <a:lnTo>
                    <a:pt x="1160954" y="106671"/>
                  </a:lnTo>
                  <a:lnTo>
                    <a:pt x="1138810" y="63861"/>
                  </a:lnTo>
                  <a:lnTo>
                    <a:pt x="1105046" y="30097"/>
                  </a:lnTo>
                  <a:lnTo>
                    <a:pt x="1062236" y="7953"/>
                  </a:lnTo>
                  <a:lnTo>
                    <a:pt x="10129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6292977" y="5569711"/>
            <a:ext cx="767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A6A6A6"/>
                </a:solidFill>
                <a:latin typeface="Calibri"/>
                <a:cs typeface="Calibri"/>
              </a:rPr>
              <a:t>Analytics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7333467" y="5247132"/>
            <a:ext cx="1387475" cy="1014094"/>
            <a:chOff x="7333467" y="5247132"/>
            <a:chExt cx="1387475" cy="1014094"/>
          </a:xfrm>
        </p:grpSpPr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33467" y="5250099"/>
              <a:ext cx="1386879" cy="101053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41107" y="5394960"/>
              <a:ext cx="1373124" cy="77266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377683" y="5247132"/>
              <a:ext cx="1303020" cy="935990"/>
            </a:xfrm>
            <a:custGeom>
              <a:avLst/>
              <a:gdLst/>
              <a:ahLst/>
              <a:cxnLst/>
              <a:rect l="l" t="t" r="r" b="b"/>
              <a:pathLst>
                <a:path w="1303020" h="935989">
                  <a:moveTo>
                    <a:pt x="114706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73"/>
                  </a:lnTo>
                  <a:lnTo>
                    <a:pt x="30097" y="871885"/>
                  </a:lnTo>
                  <a:lnTo>
                    <a:pt x="63861" y="905645"/>
                  </a:lnTo>
                  <a:lnTo>
                    <a:pt x="106671" y="927785"/>
                  </a:lnTo>
                  <a:lnTo>
                    <a:pt x="155956" y="935736"/>
                  </a:lnTo>
                  <a:lnTo>
                    <a:pt x="1147064" y="935736"/>
                  </a:lnTo>
                  <a:lnTo>
                    <a:pt x="1196348" y="927785"/>
                  </a:lnTo>
                  <a:lnTo>
                    <a:pt x="1239158" y="905645"/>
                  </a:lnTo>
                  <a:lnTo>
                    <a:pt x="1272922" y="871885"/>
                  </a:lnTo>
                  <a:lnTo>
                    <a:pt x="1295066" y="829073"/>
                  </a:lnTo>
                  <a:lnTo>
                    <a:pt x="1303020" y="779780"/>
                  </a:lnTo>
                  <a:lnTo>
                    <a:pt x="1303020" y="155956"/>
                  </a:lnTo>
                  <a:lnTo>
                    <a:pt x="1295066" y="106671"/>
                  </a:lnTo>
                  <a:lnTo>
                    <a:pt x="1272922" y="63861"/>
                  </a:lnTo>
                  <a:lnTo>
                    <a:pt x="1239158" y="30097"/>
                  </a:lnTo>
                  <a:lnTo>
                    <a:pt x="1196348" y="7953"/>
                  </a:lnTo>
                  <a:lnTo>
                    <a:pt x="11470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7504556" y="5447791"/>
            <a:ext cx="1052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Materialized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A6A6A6"/>
                </a:solidFill>
                <a:latin typeface="Calibri"/>
                <a:cs typeface="Calibri"/>
              </a:rPr>
              <a:t>Views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62940" y="3427476"/>
            <a:ext cx="499872" cy="499872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62940" y="4436364"/>
            <a:ext cx="513588" cy="515112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62940" y="5457444"/>
            <a:ext cx="515112" cy="515112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62940" y="2246376"/>
            <a:ext cx="568452" cy="568451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7077075" cy="9493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Published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by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Google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2006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Calibri Light"/>
                <a:cs typeface="Calibri Light"/>
              </a:rPr>
              <a:t>Original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purpose: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storing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the</a:t>
            </a:r>
            <a:r>
              <a:rPr sz="2700" spc="-5" dirty="0">
                <a:latin typeface="Calibri Light"/>
                <a:cs typeface="Calibri Light"/>
              </a:rPr>
              <a:t> Google</a:t>
            </a:r>
            <a:r>
              <a:rPr sz="2700" spc="2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search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index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729733"/>
            <a:ext cx="78911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Data </a:t>
            </a:r>
            <a:r>
              <a:rPr sz="2700" dirty="0">
                <a:latin typeface="Calibri Light"/>
                <a:cs typeface="Calibri Light"/>
              </a:rPr>
              <a:t>model also used in: </a:t>
            </a:r>
            <a:r>
              <a:rPr sz="2700" spc="-15" dirty="0">
                <a:latin typeface="Calibri Light"/>
                <a:cs typeface="Calibri Light"/>
              </a:rPr>
              <a:t>HBase, </a:t>
            </a:r>
            <a:r>
              <a:rPr sz="2700" spc="-25" dirty="0">
                <a:latin typeface="Calibri Light"/>
                <a:cs typeface="Calibri Light"/>
              </a:rPr>
              <a:t>Cassandra, </a:t>
            </a:r>
            <a:r>
              <a:rPr sz="2700" spc="-40" dirty="0">
                <a:latin typeface="Calibri Light"/>
                <a:cs typeface="Calibri Light"/>
              </a:rPr>
              <a:t>HyperTable, </a:t>
            </a:r>
            <a:r>
              <a:rPr sz="2700" spc="-600" dirty="0">
                <a:latin typeface="Calibri Light"/>
                <a:cs typeface="Calibri Light"/>
              </a:rPr>
              <a:t> </a:t>
            </a:r>
            <a:r>
              <a:rPr sz="2700" spc="-20" dirty="0">
                <a:latin typeface="Calibri Light"/>
                <a:cs typeface="Calibri Light"/>
              </a:rPr>
              <a:t>Accumulo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9985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/>
              <a:t>Google</a:t>
            </a:r>
            <a:r>
              <a:rPr sz="4100" spc="-135" dirty="0"/>
              <a:t> </a:t>
            </a:r>
            <a:r>
              <a:rPr sz="4100" spc="-65" dirty="0"/>
              <a:t>BigTable</a:t>
            </a:r>
            <a:r>
              <a:rPr sz="4100" spc="-135" dirty="0"/>
              <a:t> </a:t>
            </a:r>
            <a:r>
              <a:rPr sz="2800" spc="-15" dirty="0"/>
              <a:t>(CP)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2535935" y="2670048"/>
            <a:ext cx="4607560" cy="1793875"/>
            <a:chOff x="2535935" y="2670048"/>
            <a:chExt cx="4607560" cy="1793875"/>
          </a:xfrm>
        </p:grpSpPr>
        <p:sp>
          <p:nvSpPr>
            <p:cNvPr id="6" name="object 6"/>
            <p:cNvSpPr/>
            <p:nvPr/>
          </p:nvSpPr>
          <p:spPr>
            <a:xfrm>
              <a:off x="2563367" y="2697480"/>
              <a:ext cx="4552315" cy="1739264"/>
            </a:xfrm>
            <a:custGeom>
              <a:avLst/>
              <a:gdLst/>
              <a:ahLst/>
              <a:cxnLst/>
              <a:rect l="l" t="t" r="r" b="b"/>
              <a:pathLst>
                <a:path w="4552315" h="1739264">
                  <a:moveTo>
                    <a:pt x="4552187" y="0"/>
                  </a:moveTo>
                  <a:lnTo>
                    <a:pt x="0" y="0"/>
                  </a:lnTo>
                  <a:lnTo>
                    <a:pt x="0" y="1738884"/>
                  </a:lnTo>
                  <a:lnTo>
                    <a:pt x="4552187" y="1738884"/>
                  </a:lnTo>
                  <a:lnTo>
                    <a:pt x="4552187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5935" y="2670048"/>
              <a:ext cx="4607560" cy="1793875"/>
            </a:xfrm>
            <a:custGeom>
              <a:avLst/>
              <a:gdLst/>
              <a:ahLst/>
              <a:cxnLst/>
              <a:rect l="l" t="t" r="r" b="b"/>
              <a:pathLst>
                <a:path w="4607559" h="1793875">
                  <a:moveTo>
                    <a:pt x="4579620" y="0"/>
                  </a:moveTo>
                  <a:lnTo>
                    <a:pt x="27431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1766315"/>
                  </a:lnTo>
                  <a:lnTo>
                    <a:pt x="2160" y="1776978"/>
                  </a:lnTo>
                  <a:lnTo>
                    <a:pt x="8048" y="1785699"/>
                  </a:lnTo>
                  <a:lnTo>
                    <a:pt x="16769" y="1791587"/>
                  </a:lnTo>
                  <a:lnTo>
                    <a:pt x="27431" y="1793747"/>
                  </a:lnTo>
                  <a:lnTo>
                    <a:pt x="4579620" y="1793747"/>
                  </a:lnTo>
                  <a:lnTo>
                    <a:pt x="4590282" y="1791587"/>
                  </a:lnTo>
                  <a:lnTo>
                    <a:pt x="4599003" y="1785699"/>
                  </a:lnTo>
                  <a:lnTo>
                    <a:pt x="4604891" y="1776978"/>
                  </a:lnTo>
                  <a:lnTo>
                    <a:pt x="4607052" y="1766315"/>
                  </a:lnTo>
                  <a:lnTo>
                    <a:pt x="4607052" y="1760854"/>
                  </a:lnTo>
                  <a:lnTo>
                    <a:pt x="32893" y="1760854"/>
                  </a:lnTo>
                  <a:lnTo>
                    <a:pt x="32893" y="32892"/>
                  </a:lnTo>
                  <a:lnTo>
                    <a:pt x="4607052" y="32892"/>
                  </a:lnTo>
                  <a:lnTo>
                    <a:pt x="4607052" y="27431"/>
                  </a:lnTo>
                  <a:lnTo>
                    <a:pt x="4604891" y="16769"/>
                  </a:lnTo>
                  <a:lnTo>
                    <a:pt x="4599003" y="8048"/>
                  </a:lnTo>
                  <a:lnTo>
                    <a:pt x="4590282" y="2160"/>
                  </a:lnTo>
                  <a:lnTo>
                    <a:pt x="4579620" y="0"/>
                  </a:lnTo>
                  <a:close/>
                </a:path>
                <a:path w="4607559" h="1793875">
                  <a:moveTo>
                    <a:pt x="4607052" y="32892"/>
                  </a:moveTo>
                  <a:lnTo>
                    <a:pt x="4574159" y="32892"/>
                  </a:lnTo>
                  <a:lnTo>
                    <a:pt x="4574159" y="1760854"/>
                  </a:lnTo>
                  <a:lnTo>
                    <a:pt x="4607052" y="1760854"/>
                  </a:lnTo>
                  <a:lnTo>
                    <a:pt x="4607052" y="32892"/>
                  </a:lnTo>
                  <a:close/>
                </a:path>
                <a:path w="4607559" h="1793875">
                  <a:moveTo>
                    <a:pt x="4563110" y="43941"/>
                  </a:moveTo>
                  <a:lnTo>
                    <a:pt x="43941" y="43941"/>
                  </a:lnTo>
                  <a:lnTo>
                    <a:pt x="43941" y="1749806"/>
                  </a:lnTo>
                  <a:lnTo>
                    <a:pt x="4563110" y="1749806"/>
                  </a:lnTo>
                  <a:lnTo>
                    <a:pt x="4563110" y="1738883"/>
                  </a:lnTo>
                  <a:lnTo>
                    <a:pt x="54863" y="1738883"/>
                  </a:lnTo>
                  <a:lnTo>
                    <a:pt x="54863" y="54863"/>
                  </a:lnTo>
                  <a:lnTo>
                    <a:pt x="4563110" y="54863"/>
                  </a:lnTo>
                  <a:lnTo>
                    <a:pt x="4563110" y="43941"/>
                  </a:lnTo>
                  <a:close/>
                </a:path>
                <a:path w="4607559" h="1793875">
                  <a:moveTo>
                    <a:pt x="4563110" y="54863"/>
                  </a:moveTo>
                  <a:lnTo>
                    <a:pt x="4552188" y="54863"/>
                  </a:lnTo>
                  <a:lnTo>
                    <a:pt x="4552188" y="1738883"/>
                  </a:lnTo>
                  <a:lnTo>
                    <a:pt x="4563110" y="1738883"/>
                  </a:lnTo>
                  <a:lnTo>
                    <a:pt x="4563110" y="54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63367" y="2697479"/>
            <a:ext cx="4552315" cy="1739264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07950" marR="98425" algn="ctr">
              <a:lnSpc>
                <a:spcPts val="3070"/>
              </a:lnSpc>
              <a:spcBef>
                <a:spcPts val="2115"/>
              </a:spcBef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Bigtable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sparse,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distributed,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persistent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multidimensional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sorted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map.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0461" y="6124194"/>
            <a:ext cx="3672840" cy="429895"/>
          </a:xfrm>
          <a:custGeom>
            <a:avLst/>
            <a:gdLst/>
            <a:ahLst/>
            <a:cxnLst/>
            <a:rect l="l" t="t" r="r" b="b"/>
            <a:pathLst>
              <a:path w="3672840" h="429895">
                <a:moveTo>
                  <a:pt x="3672840" y="0"/>
                </a:moveTo>
                <a:lnTo>
                  <a:pt x="0" y="0"/>
                </a:lnTo>
                <a:lnTo>
                  <a:pt x="0" y="429767"/>
                </a:lnTo>
                <a:lnTo>
                  <a:pt x="3672840" y="429767"/>
                </a:lnTo>
                <a:lnTo>
                  <a:pt x="367284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20461" y="6124194"/>
            <a:ext cx="3672840" cy="429895"/>
          </a:xfrm>
          <a:prstGeom prst="rect">
            <a:avLst/>
          </a:prstGeom>
          <a:ln w="25907">
            <a:solidFill>
              <a:srgbClr val="9BA3AF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42900" marR="160020">
              <a:lnSpc>
                <a:spcPct val="100000"/>
              </a:lnSpc>
              <a:spcBef>
                <a:spcPts val="309"/>
              </a:spcBef>
            </a:pPr>
            <a:r>
              <a:rPr sz="1100" spc="-5" dirty="0">
                <a:latin typeface="Calibri Light"/>
                <a:cs typeface="Calibri Light"/>
              </a:rPr>
              <a:t>Chang, Fay, et al. "Bigtable: </a:t>
            </a:r>
            <a:r>
              <a:rPr sz="1100" dirty="0">
                <a:latin typeface="Calibri Light"/>
                <a:cs typeface="Calibri Light"/>
              </a:rPr>
              <a:t>A distributed storage system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for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structured</a:t>
            </a:r>
            <a:r>
              <a:rPr sz="1100" spc="-35" dirty="0">
                <a:latin typeface="Calibri Light"/>
                <a:cs typeface="Calibri Light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data."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0" y="6242303"/>
            <a:ext cx="219456" cy="192023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93646"/>
            <a:ext cx="61842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Storage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crawled web-sites</a:t>
            </a:r>
            <a:r>
              <a:rPr sz="2700" spc="5" dirty="0">
                <a:latin typeface="Calibri Light"/>
                <a:cs typeface="Calibri Light"/>
              </a:rPr>
              <a:t> </a:t>
            </a:r>
            <a:r>
              <a:rPr sz="2700" spc="-35" dirty="0">
                <a:latin typeface="Calibri Light"/>
                <a:cs typeface="Calibri Light"/>
              </a:rPr>
              <a:t>(„Webtable“):</a:t>
            </a:r>
            <a:endParaRPr sz="27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75433" y="2217166"/>
            <a:ext cx="6756400" cy="3599179"/>
            <a:chOff x="2075433" y="2217166"/>
            <a:chExt cx="6756400" cy="3599179"/>
          </a:xfrm>
        </p:grpSpPr>
        <p:sp>
          <p:nvSpPr>
            <p:cNvPr id="4" name="object 4"/>
            <p:cNvSpPr/>
            <p:nvPr/>
          </p:nvSpPr>
          <p:spPr>
            <a:xfrm>
              <a:off x="2085593" y="2839974"/>
              <a:ext cx="6736080" cy="2894330"/>
            </a:xfrm>
            <a:custGeom>
              <a:avLst/>
              <a:gdLst/>
              <a:ahLst/>
              <a:cxnLst/>
              <a:rect l="l" t="t" r="r" b="b"/>
              <a:pathLst>
                <a:path w="6736080" h="2894329">
                  <a:moveTo>
                    <a:pt x="0" y="2894076"/>
                  </a:moveTo>
                  <a:lnTo>
                    <a:pt x="6736080" y="2894076"/>
                  </a:lnTo>
                  <a:lnTo>
                    <a:pt x="6736080" y="0"/>
                  </a:lnTo>
                  <a:lnTo>
                    <a:pt x="0" y="0"/>
                  </a:lnTo>
                  <a:lnTo>
                    <a:pt x="0" y="2894076"/>
                  </a:lnTo>
                  <a:close/>
                </a:path>
              </a:pathLst>
            </a:custGeom>
            <a:ln w="19812">
              <a:solidFill>
                <a:srgbClr val="9BA3A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5593" y="2227326"/>
              <a:ext cx="2415540" cy="3578860"/>
            </a:xfrm>
            <a:custGeom>
              <a:avLst/>
              <a:gdLst/>
              <a:ahLst/>
              <a:cxnLst/>
              <a:rect l="l" t="t" r="r" b="b"/>
              <a:pathLst>
                <a:path w="2415540" h="3578860">
                  <a:moveTo>
                    <a:pt x="2292477" y="0"/>
                  </a:moveTo>
                  <a:lnTo>
                    <a:pt x="123062" y="0"/>
                  </a:lnTo>
                  <a:lnTo>
                    <a:pt x="75170" y="9673"/>
                  </a:lnTo>
                  <a:lnTo>
                    <a:pt x="36052" y="36052"/>
                  </a:lnTo>
                  <a:lnTo>
                    <a:pt x="9673" y="75170"/>
                  </a:lnTo>
                  <a:lnTo>
                    <a:pt x="0" y="123062"/>
                  </a:lnTo>
                  <a:lnTo>
                    <a:pt x="0" y="3455352"/>
                  </a:lnTo>
                  <a:lnTo>
                    <a:pt x="9673" y="3503230"/>
                  </a:lnTo>
                  <a:lnTo>
                    <a:pt x="36052" y="3542326"/>
                  </a:lnTo>
                  <a:lnTo>
                    <a:pt x="75170" y="3568686"/>
                  </a:lnTo>
                  <a:lnTo>
                    <a:pt x="123062" y="3578352"/>
                  </a:lnTo>
                  <a:lnTo>
                    <a:pt x="2292477" y="3578352"/>
                  </a:lnTo>
                  <a:lnTo>
                    <a:pt x="2340369" y="3568686"/>
                  </a:lnTo>
                  <a:lnTo>
                    <a:pt x="2379487" y="3542326"/>
                  </a:lnTo>
                  <a:lnTo>
                    <a:pt x="2405866" y="3503230"/>
                  </a:lnTo>
                  <a:lnTo>
                    <a:pt x="2415540" y="3455352"/>
                  </a:lnTo>
                  <a:lnTo>
                    <a:pt x="2415540" y="123062"/>
                  </a:lnTo>
                  <a:lnTo>
                    <a:pt x="2405866" y="75170"/>
                  </a:lnTo>
                  <a:lnTo>
                    <a:pt x="2379487" y="36052"/>
                  </a:lnTo>
                  <a:lnTo>
                    <a:pt x="2340369" y="9673"/>
                  </a:lnTo>
                  <a:lnTo>
                    <a:pt x="2292477" y="0"/>
                  </a:lnTo>
                  <a:close/>
                </a:path>
              </a:pathLst>
            </a:custGeom>
            <a:solidFill>
              <a:srgbClr val="D2DF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5593" y="2227326"/>
              <a:ext cx="2415540" cy="3578860"/>
            </a:xfrm>
            <a:custGeom>
              <a:avLst/>
              <a:gdLst/>
              <a:ahLst/>
              <a:cxnLst/>
              <a:rect l="l" t="t" r="r" b="b"/>
              <a:pathLst>
                <a:path w="2415540" h="3578860">
                  <a:moveTo>
                    <a:pt x="0" y="123062"/>
                  </a:moveTo>
                  <a:lnTo>
                    <a:pt x="9673" y="75170"/>
                  </a:lnTo>
                  <a:lnTo>
                    <a:pt x="36052" y="36052"/>
                  </a:lnTo>
                  <a:lnTo>
                    <a:pt x="75170" y="9673"/>
                  </a:lnTo>
                  <a:lnTo>
                    <a:pt x="123062" y="0"/>
                  </a:lnTo>
                  <a:lnTo>
                    <a:pt x="2292477" y="0"/>
                  </a:lnTo>
                  <a:lnTo>
                    <a:pt x="2340369" y="9673"/>
                  </a:lnTo>
                  <a:lnTo>
                    <a:pt x="2379487" y="36052"/>
                  </a:lnTo>
                  <a:lnTo>
                    <a:pt x="2405866" y="75170"/>
                  </a:lnTo>
                  <a:lnTo>
                    <a:pt x="2415540" y="123062"/>
                  </a:lnTo>
                  <a:lnTo>
                    <a:pt x="2415540" y="3455352"/>
                  </a:lnTo>
                  <a:lnTo>
                    <a:pt x="2405866" y="3503230"/>
                  </a:lnTo>
                  <a:lnTo>
                    <a:pt x="2379487" y="3542326"/>
                  </a:lnTo>
                  <a:lnTo>
                    <a:pt x="2340369" y="3568686"/>
                  </a:lnTo>
                  <a:lnTo>
                    <a:pt x="2292477" y="3578352"/>
                  </a:lnTo>
                  <a:lnTo>
                    <a:pt x="123062" y="3578352"/>
                  </a:lnTo>
                  <a:lnTo>
                    <a:pt x="75170" y="3568686"/>
                  </a:lnTo>
                  <a:lnTo>
                    <a:pt x="36052" y="3542326"/>
                  </a:lnTo>
                  <a:lnTo>
                    <a:pt x="9673" y="3503230"/>
                  </a:lnTo>
                  <a:lnTo>
                    <a:pt x="0" y="3455352"/>
                  </a:lnTo>
                  <a:lnTo>
                    <a:pt x="0" y="123062"/>
                  </a:lnTo>
                  <a:close/>
                </a:path>
              </a:pathLst>
            </a:custGeom>
            <a:ln w="19812">
              <a:solidFill>
                <a:srgbClr val="0C15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60966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5" dirty="0"/>
              <a:t>Wide-Column</a:t>
            </a:r>
            <a:r>
              <a:rPr sz="4100" spc="-130" dirty="0"/>
              <a:t> </a:t>
            </a:r>
            <a:r>
              <a:rPr sz="4100" spc="-45" dirty="0"/>
              <a:t>Data</a:t>
            </a:r>
            <a:r>
              <a:rPr sz="4100" spc="-120" dirty="0"/>
              <a:t> </a:t>
            </a:r>
            <a:r>
              <a:rPr sz="4100" spc="-30" dirty="0"/>
              <a:t>Modelling</a:t>
            </a:r>
            <a:endParaRPr sz="4100"/>
          </a:p>
        </p:txBody>
      </p:sp>
      <p:sp>
        <p:nvSpPr>
          <p:cNvPr id="8" name="object 8"/>
          <p:cNvSpPr txBox="1"/>
          <p:nvPr/>
        </p:nvSpPr>
        <p:spPr>
          <a:xfrm>
            <a:off x="2202942" y="2236089"/>
            <a:ext cx="1473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Column-Family: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latin typeface="Calibri"/>
                <a:cs typeface="Calibri"/>
              </a:rPr>
              <a:t>contents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2222" y="3565397"/>
            <a:ext cx="1584960" cy="370840"/>
          </a:xfrm>
          <a:custGeom>
            <a:avLst/>
            <a:gdLst/>
            <a:ahLst/>
            <a:cxnLst/>
            <a:rect l="l" t="t" r="r" b="b"/>
            <a:pathLst>
              <a:path w="1584960" h="370839">
                <a:moveTo>
                  <a:pt x="0" y="370331"/>
                </a:moveTo>
                <a:lnTo>
                  <a:pt x="1584960" y="370331"/>
                </a:lnTo>
                <a:lnTo>
                  <a:pt x="158496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4525" y="3584194"/>
            <a:ext cx="139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com.cnn.www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34229" y="2217166"/>
            <a:ext cx="4197985" cy="3599179"/>
            <a:chOff x="4634229" y="2217166"/>
            <a:chExt cx="4197985" cy="3599179"/>
          </a:xfrm>
        </p:grpSpPr>
        <p:sp>
          <p:nvSpPr>
            <p:cNvPr id="12" name="object 12"/>
            <p:cNvSpPr/>
            <p:nvPr/>
          </p:nvSpPr>
          <p:spPr>
            <a:xfrm>
              <a:off x="4644389" y="2227326"/>
              <a:ext cx="4177665" cy="3578860"/>
            </a:xfrm>
            <a:custGeom>
              <a:avLst/>
              <a:gdLst/>
              <a:ahLst/>
              <a:cxnLst/>
              <a:rect l="l" t="t" r="r" b="b"/>
              <a:pathLst>
                <a:path w="4177665" h="3578860">
                  <a:moveTo>
                    <a:pt x="3995039" y="0"/>
                  </a:moveTo>
                  <a:lnTo>
                    <a:pt x="182245" y="0"/>
                  </a:lnTo>
                  <a:lnTo>
                    <a:pt x="133776" y="6505"/>
                  </a:lnTo>
                  <a:lnTo>
                    <a:pt x="90235" y="24868"/>
                  </a:lnTo>
                  <a:lnTo>
                    <a:pt x="53355" y="53355"/>
                  </a:lnTo>
                  <a:lnTo>
                    <a:pt x="24868" y="90235"/>
                  </a:lnTo>
                  <a:lnTo>
                    <a:pt x="6505" y="133776"/>
                  </a:lnTo>
                  <a:lnTo>
                    <a:pt x="0" y="182245"/>
                  </a:lnTo>
                  <a:lnTo>
                    <a:pt x="0" y="3396145"/>
                  </a:lnTo>
                  <a:lnTo>
                    <a:pt x="6505" y="3444584"/>
                  </a:lnTo>
                  <a:lnTo>
                    <a:pt x="24868" y="3488110"/>
                  </a:lnTo>
                  <a:lnTo>
                    <a:pt x="53355" y="3524986"/>
                  </a:lnTo>
                  <a:lnTo>
                    <a:pt x="90235" y="3553476"/>
                  </a:lnTo>
                  <a:lnTo>
                    <a:pt x="133776" y="3571843"/>
                  </a:lnTo>
                  <a:lnTo>
                    <a:pt x="182245" y="3578352"/>
                  </a:lnTo>
                  <a:lnTo>
                    <a:pt x="3995039" y="3578352"/>
                  </a:lnTo>
                  <a:lnTo>
                    <a:pt x="4043507" y="3571843"/>
                  </a:lnTo>
                  <a:lnTo>
                    <a:pt x="4087048" y="3553476"/>
                  </a:lnTo>
                  <a:lnTo>
                    <a:pt x="4123928" y="3524986"/>
                  </a:lnTo>
                  <a:lnTo>
                    <a:pt x="4152415" y="3488110"/>
                  </a:lnTo>
                  <a:lnTo>
                    <a:pt x="4170778" y="3444584"/>
                  </a:lnTo>
                  <a:lnTo>
                    <a:pt x="4177284" y="3396145"/>
                  </a:lnTo>
                  <a:lnTo>
                    <a:pt x="4177284" y="182245"/>
                  </a:lnTo>
                  <a:lnTo>
                    <a:pt x="4170778" y="133776"/>
                  </a:lnTo>
                  <a:lnTo>
                    <a:pt x="4152415" y="90235"/>
                  </a:lnTo>
                  <a:lnTo>
                    <a:pt x="4123928" y="53355"/>
                  </a:lnTo>
                  <a:lnTo>
                    <a:pt x="4087048" y="24868"/>
                  </a:lnTo>
                  <a:lnTo>
                    <a:pt x="4043507" y="6505"/>
                  </a:lnTo>
                  <a:lnTo>
                    <a:pt x="3995039" y="0"/>
                  </a:lnTo>
                  <a:close/>
                </a:path>
              </a:pathLst>
            </a:custGeom>
            <a:solidFill>
              <a:srgbClr val="D2DF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4389" y="2227326"/>
              <a:ext cx="4177665" cy="3578860"/>
            </a:xfrm>
            <a:custGeom>
              <a:avLst/>
              <a:gdLst/>
              <a:ahLst/>
              <a:cxnLst/>
              <a:rect l="l" t="t" r="r" b="b"/>
              <a:pathLst>
                <a:path w="4177665" h="3578860">
                  <a:moveTo>
                    <a:pt x="0" y="182245"/>
                  </a:moveTo>
                  <a:lnTo>
                    <a:pt x="6505" y="133776"/>
                  </a:lnTo>
                  <a:lnTo>
                    <a:pt x="24868" y="90235"/>
                  </a:lnTo>
                  <a:lnTo>
                    <a:pt x="53355" y="53355"/>
                  </a:lnTo>
                  <a:lnTo>
                    <a:pt x="90235" y="24868"/>
                  </a:lnTo>
                  <a:lnTo>
                    <a:pt x="133776" y="6505"/>
                  </a:lnTo>
                  <a:lnTo>
                    <a:pt x="182245" y="0"/>
                  </a:lnTo>
                  <a:lnTo>
                    <a:pt x="3995039" y="0"/>
                  </a:lnTo>
                  <a:lnTo>
                    <a:pt x="4043507" y="6505"/>
                  </a:lnTo>
                  <a:lnTo>
                    <a:pt x="4087048" y="24868"/>
                  </a:lnTo>
                  <a:lnTo>
                    <a:pt x="4123928" y="53355"/>
                  </a:lnTo>
                  <a:lnTo>
                    <a:pt x="4152415" y="90235"/>
                  </a:lnTo>
                  <a:lnTo>
                    <a:pt x="4170778" y="133776"/>
                  </a:lnTo>
                  <a:lnTo>
                    <a:pt x="4177284" y="182245"/>
                  </a:lnTo>
                  <a:lnTo>
                    <a:pt x="4177284" y="3396145"/>
                  </a:lnTo>
                  <a:lnTo>
                    <a:pt x="4170778" y="3444584"/>
                  </a:lnTo>
                  <a:lnTo>
                    <a:pt x="4152415" y="3488110"/>
                  </a:lnTo>
                  <a:lnTo>
                    <a:pt x="4123928" y="3524986"/>
                  </a:lnTo>
                  <a:lnTo>
                    <a:pt x="4087048" y="3553476"/>
                  </a:lnTo>
                  <a:lnTo>
                    <a:pt x="4043507" y="3571843"/>
                  </a:lnTo>
                  <a:lnTo>
                    <a:pt x="3995039" y="3578352"/>
                  </a:lnTo>
                  <a:lnTo>
                    <a:pt x="182245" y="3578352"/>
                  </a:lnTo>
                  <a:lnTo>
                    <a:pt x="133776" y="3571843"/>
                  </a:lnTo>
                  <a:lnTo>
                    <a:pt x="90235" y="3553476"/>
                  </a:lnTo>
                  <a:lnTo>
                    <a:pt x="53355" y="3524986"/>
                  </a:lnTo>
                  <a:lnTo>
                    <a:pt x="24868" y="3488110"/>
                  </a:lnTo>
                  <a:lnTo>
                    <a:pt x="6505" y="3444584"/>
                  </a:lnTo>
                  <a:lnTo>
                    <a:pt x="0" y="3396145"/>
                  </a:lnTo>
                  <a:lnTo>
                    <a:pt x="0" y="182245"/>
                  </a:lnTo>
                  <a:close/>
                </a:path>
              </a:pathLst>
            </a:custGeom>
            <a:ln w="19812">
              <a:solidFill>
                <a:srgbClr val="0C152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017" y="3573018"/>
              <a:ext cx="1801495" cy="340360"/>
            </a:xfrm>
            <a:custGeom>
              <a:avLst/>
              <a:gdLst/>
              <a:ahLst/>
              <a:cxnLst/>
              <a:rect l="l" t="t" r="r" b="b"/>
              <a:pathLst>
                <a:path w="1801495" h="340360">
                  <a:moveTo>
                    <a:pt x="1801367" y="0"/>
                  </a:moveTo>
                  <a:lnTo>
                    <a:pt x="0" y="0"/>
                  </a:lnTo>
                  <a:lnTo>
                    <a:pt x="0" y="339852"/>
                  </a:lnTo>
                  <a:lnTo>
                    <a:pt x="1801367" y="339852"/>
                  </a:lnTo>
                  <a:lnTo>
                    <a:pt x="1801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16017" y="3581400"/>
            <a:ext cx="1801495" cy="33147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200"/>
              </a:spcBef>
            </a:pPr>
            <a:r>
              <a:rPr sz="1600" i="1" spc="-10" dirty="0">
                <a:latin typeface="Calibri"/>
                <a:cs typeface="Calibri"/>
              </a:rPr>
              <a:t>cnnsi.com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"CNN"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9014" y="3581400"/>
            <a:ext cx="2159635" cy="331470"/>
          </a:xfrm>
          <a:prstGeom prst="rect">
            <a:avLst/>
          </a:prstGeom>
          <a:solidFill>
            <a:srgbClr val="FFFFFF"/>
          </a:solidFill>
          <a:ln w="19811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00"/>
              </a:spcBef>
            </a:pPr>
            <a:r>
              <a:rPr sz="1600" i="1" spc="-20" dirty="0">
                <a:latin typeface="Calibri"/>
                <a:cs typeface="Calibri"/>
              </a:rPr>
              <a:t>my.look.ca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"CNN.com"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5110" y="2236089"/>
            <a:ext cx="1473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Column-Family: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anchor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63267" y="3239770"/>
            <a:ext cx="2623185" cy="541655"/>
            <a:chOff x="1763267" y="3239770"/>
            <a:chExt cx="2623185" cy="541655"/>
          </a:xfrm>
        </p:grpSpPr>
        <p:sp>
          <p:nvSpPr>
            <p:cNvPr id="19" name="object 19"/>
            <p:cNvSpPr/>
            <p:nvPr/>
          </p:nvSpPr>
          <p:spPr>
            <a:xfrm>
              <a:off x="1763267" y="3704844"/>
              <a:ext cx="321310" cy="76200"/>
            </a:xfrm>
            <a:custGeom>
              <a:avLst/>
              <a:gdLst/>
              <a:ahLst/>
              <a:cxnLst/>
              <a:rect l="l" t="t" r="r" b="b"/>
              <a:pathLst>
                <a:path w="321310" h="76200">
                  <a:moveTo>
                    <a:pt x="244729" y="0"/>
                  </a:moveTo>
                  <a:lnTo>
                    <a:pt x="244729" y="76199"/>
                  </a:lnTo>
                  <a:lnTo>
                    <a:pt x="305689" y="45719"/>
                  </a:lnTo>
                  <a:lnTo>
                    <a:pt x="257429" y="45719"/>
                  </a:lnTo>
                  <a:lnTo>
                    <a:pt x="257429" y="30479"/>
                  </a:lnTo>
                  <a:lnTo>
                    <a:pt x="305689" y="30479"/>
                  </a:lnTo>
                  <a:lnTo>
                    <a:pt x="244729" y="0"/>
                  </a:lnTo>
                  <a:close/>
                </a:path>
                <a:path w="321310" h="76200">
                  <a:moveTo>
                    <a:pt x="244729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44729" y="45719"/>
                  </a:lnTo>
                  <a:lnTo>
                    <a:pt x="244729" y="30479"/>
                  </a:lnTo>
                  <a:close/>
                </a:path>
                <a:path w="321310" h="76200">
                  <a:moveTo>
                    <a:pt x="305689" y="30479"/>
                  </a:moveTo>
                  <a:lnTo>
                    <a:pt x="257429" y="30479"/>
                  </a:lnTo>
                  <a:lnTo>
                    <a:pt x="257429" y="45719"/>
                  </a:lnTo>
                  <a:lnTo>
                    <a:pt x="305689" y="45719"/>
                  </a:lnTo>
                  <a:lnTo>
                    <a:pt x="320929" y="38099"/>
                  </a:lnTo>
                  <a:lnTo>
                    <a:pt x="305689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8661" y="3249930"/>
              <a:ext cx="2127885" cy="340360"/>
            </a:xfrm>
            <a:custGeom>
              <a:avLst/>
              <a:gdLst/>
              <a:ahLst/>
              <a:cxnLst/>
              <a:rect l="l" t="t" r="r" b="b"/>
              <a:pathLst>
                <a:path w="2127885" h="340360">
                  <a:moveTo>
                    <a:pt x="2127504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2127504" y="339851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8661" y="3249930"/>
              <a:ext cx="2127885" cy="340360"/>
            </a:xfrm>
            <a:custGeom>
              <a:avLst/>
              <a:gdLst/>
              <a:ahLst/>
              <a:cxnLst/>
              <a:rect l="l" t="t" r="r" b="b"/>
              <a:pathLst>
                <a:path w="2127885" h="340360">
                  <a:moveTo>
                    <a:pt x="0" y="339851"/>
                  </a:moveTo>
                  <a:lnTo>
                    <a:pt x="2127504" y="339851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84120" y="3334892"/>
            <a:ext cx="16560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i="1" spc="-15" dirty="0">
                <a:latin typeface="Calibri"/>
                <a:cs typeface="Calibri"/>
              </a:rPr>
              <a:t>content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"&lt;html&gt;…"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56205" y="3410458"/>
            <a:ext cx="2148205" cy="358775"/>
            <a:chOff x="2156205" y="3410458"/>
            <a:chExt cx="2148205" cy="358775"/>
          </a:xfrm>
        </p:grpSpPr>
        <p:sp>
          <p:nvSpPr>
            <p:cNvPr id="24" name="object 24"/>
            <p:cNvSpPr/>
            <p:nvPr/>
          </p:nvSpPr>
          <p:spPr>
            <a:xfrm>
              <a:off x="2166365" y="3420618"/>
              <a:ext cx="2127885" cy="338455"/>
            </a:xfrm>
            <a:custGeom>
              <a:avLst/>
              <a:gdLst/>
              <a:ahLst/>
              <a:cxnLst/>
              <a:rect l="l" t="t" r="r" b="b"/>
              <a:pathLst>
                <a:path w="2127885" h="338454">
                  <a:moveTo>
                    <a:pt x="2127504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2127504" y="338328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66365" y="3420618"/>
              <a:ext cx="2127885" cy="338455"/>
            </a:xfrm>
            <a:custGeom>
              <a:avLst/>
              <a:gdLst/>
              <a:ahLst/>
              <a:cxnLst/>
              <a:rect l="l" t="t" r="r" b="b"/>
              <a:pathLst>
                <a:path w="2127885" h="338454">
                  <a:moveTo>
                    <a:pt x="0" y="338328"/>
                  </a:moveTo>
                  <a:lnTo>
                    <a:pt x="2127504" y="338328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00935" y="3504310"/>
            <a:ext cx="16560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i="1" spc="-15" dirty="0">
                <a:latin typeface="Calibri"/>
                <a:cs typeface="Calibri"/>
              </a:rPr>
              <a:t>content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"&lt;html&gt;…"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75433" y="3562858"/>
            <a:ext cx="2148205" cy="360680"/>
            <a:chOff x="2075433" y="3562858"/>
            <a:chExt cx="2148205" cy="360680"/>
          </a:xfrm>
        </p:grpSpPr>
        <p:sp>
          <p:nvSpPr>
            <p:cNvPr id="28" name="object 28"/>
            <p:cNvSpPr/>
            <p:nvPr/>
          </p:nvSpPr>
          <p:spPr>
            <a:xfrm>
              <a:off x="2085593" y="3573018"/>
              <a:ext cx="2127885" cy="340360"/>
            </a:xfrm>
            <a:custGeom>
              <a:avLst/>
              <a:gdLst/>
              <a:ahLst/>
              <a:cxnLst/>
              <a:rect l="l" t="t" r="r" b="b"/>
              <a:pathLst>
                <a:path w="2127885" h="340360">
                  <a:moveTo>
                    <a:pt x="2127504" y="0"/>
                  </a:moveTo>
                  <a:lnTo>
                    <a:pt x="0" y="0"/>
                  </a:lnTo>
                  <a:lnTo>
                    <a:pt x="0" y="339852"/>
                  </a:lnTo>
                  <a:lnTo>
                    <a:pt x="2127504" y="339852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85593" y="3573018"/>
              <a:ext cx="2127885" cy="340360"/>
            </a:xfrm>
            <a:custGeom>
              <a:avLst/>
              <a:gdLst/>
              <a:ahLst/>
              <a:cxnLst/>
              <a:rect l="l" t="t" r="r" b="b"/>
              <a:pathLst>
                <a:path w="2127885" h="340360">
                  <a:moveTo>
                    <a:pt x="0" y="339852"/>
                  </a:moveTo>
                  <a:lnTo>
                    <a:pt x="2127504" y="339852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3985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307717" y="3594861"/>
            <a:ext cx="1681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latin typeface="Calibri"/>
                <a:cs typeface="Calibri"/>
              </a:rPr>
              <a:t>content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"&lt;html&gt;…"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12336" y="3029076"/>
            <a:ext cx="702945" cy="760095"/>
          </a:xfrm>
          <a:custGeom>
            <a:avLst/>
            <a:gdLst/>
            <a:ahLst/>
            <a:cxnLst/>
            <a:rect l="l" t="t" r="r" b="b"/>
            <a:pathLst>
              <a:path w="702945" h="760095">
                <a:moveTo>
                  <a:pt x="701675" y="13462"/>
                </a:moveTo>
                <a:lnTo>
                  <a:pt x="694690" y="0"/>
                </a:lnTo>
                <a:lnTo>
                  <a:pt x="228879" y="239661"/>
                </a:lnTo>
                <a:lnTo>
                  <a:pt x="214884" y="212471"/>
                </a:lnTo>
                <a:lnTo>
                  <a:pt x="164592" y="281305"/>
                </a:lnTo>
                <a:lnTo>
                  <a:pt x="249809" y="280289"/>
                </a:lnTo>
                <a:lnTo>
                  <a:pt x="238810" y="258953"/>
                </a:lnTo>
                <a:lnTo>
                  <a:pt x="235826" y="253149"/>
                </a:lnTo>
                <a:lnTo>
                  <a:pt x="701675" y="13462"/>
                </a:lnTo>
                <a:close/>
              </a:path>
              <a:path w="702945" h="760095">
                <a:moveTo>
                  <a:pt x="702564" y="376047"/>
                </a:moveTo>
                <a:lnTo>
                  <a:pt x="695198" y="362839"/>
                </a:lnTo>
                <a:lnTo>
                  <a:pt x="62852" y="715886"/>
                </a:lnTo>
                <a:lnTo>
                  <a:pt x="48006" y="689229"/>
                </a:lnTo>
                <a:lnTo>
                  <a:pt x="0" y="759714"/>
                </a:lnTo>
                <a:lnTo>
                  <a:pt x="85090" y="755777"/>
                </a:lnTo>
                <a:lnTo>
                  <a:pt x="73685" y="735330"/>
                </a:lnTo>
                <a:lnTo>
                  <a:pt x="70243" y="729157"/>
                </a:lnTo>
                <a:lnTo>
                  <a:pt x="702564" y="376047"/>
                </a:lnTo>
                <a:close/>
              </a:path>
              <a:path w="702945" h="760095">
                <a:moveTo>
                  <a:pt x="702818" y="184023"/>
                </a:moveTo>
                <a:lnTo>
                  <a:pt x="695325" y="170815"/>
                </a:lnTo>
                <a:lnTo>
                  <a:pt x="143522" y="479704"/>
                </a:lnTo>
                <a:lnTo>
                  <a:pt x="128651" y="453136"/>
                </a:lnTo>
                <a:lnTo>
                  <a:pt x="80772" y="523621"/>
                </a:lnTo>
                <a:lnTo>
                  <a:pt x="165862" y="519569"/>
                </a:lnTo>
                <a:lnTo>
                  <a:pt x="154470" y="499237"/>
                </a:lnTo>
                <a:lnTo>
                  <a:pt x="151003" y="493052"/>
                </a:lnTo>
                <a:lnTo>
                  <a:pt x="702818" y="184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14265" y="2851150"/>
            <a:ext cx="207010" cy="4457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 marR="30480" indent="10795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latin typeface="Calibri"/>
                <a:cs typeface="Calibri"/>
              </a:rPr>
              <a:t>t</a:t>
            </a:r>
            <a:r>
              <a:rPr sz="1350" spc="15" baseline="-21604" dirty="0">
                <a:latin typeface="Calibri"/>
                <a:cs typeface="Calibri"/>
              </a:rPr>
              <a:t>3 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350" spc="22" baseline="-21604" dirty="0">
                <a:latin typeface="Calibri"/>
                <a:cs typeface="Calibri"/>
              </a:rPr>
              <a:t>5</a:t>
            </a:r>
            <a:endParaRPr sz="1350" baseline="-21604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14265" y="3241294"/>
            <a:ext cx="1962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Calibri"/>
                <a:cs typeface="Calibri"/>
              </a:rPr>
              <a:t>t</a:t>
            </a:r>
            <a:r>
              <a:rPr sz="1350" spc="7" baseline="-21604" dirty="0">
                <a:latin typeface="Calibri"/>
                <a:cs typeface="Calibri"/>
              </a:rPr>
              <a:t>6</a:t>
            </a:r>
            <a:endParaRPr sz="1350" baseline="-21604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3690" y="2777998"/>
            <a:ext cx="8445500" cy="2800350"/>
            <a:chOff x="313690" y="2777998"/>
            <a:chExt cx="8445500" cy="2800350"/>
          </a:xfrm>
        </p:grpSpPr>
        <p:sp>
          <p:nvSpPr>
            <p:cNvPr id="35" name="object 35"/>
            <p:cNvSpPr/>
            <p:nvPr/>
          </p:nvSpPr>
          <p:spPr>
            <a:xfrm>
              <a:off x="4716018" y="4118610"/>
              <a:ext cx="1801495" cy="338455"/>
            </a:xfrm>
            <a:custGeom>
              <a:avLst/>
              <a:gdLst/>
              <a:ahLst/>
              <a:cxnLst/>
              <a:rect l="l" t="t" r="r" b="b"/>
              <a:pathLst>
                <a:path w="1801495" h="338454">
                  <a:moveTo>
                    <a:pt x="1801367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801367" y="338327"/>
                  </a:lnTo>
                  <a:lnTo>
                    <a:pt x="1801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16018" y="4118610"/>
              <a:ext cx="1801495" cy="338455"/>
            </a:xfrm>
            <a:custGeom>
              <a:avLst/>
              <a:gdLst/>
              <a:ahLst/>
              <a:cxnLst/>
              <a:rect l="l" t="t" r="r" b="b"/>
              <a:pathLst>
                <a:path w="1801495" h="338454">
                  <a:moveTo>
                    <a:pt x="0" y="338327"/>
                  </a:moveTo>
                  <a:lnTo>
                    <a:pt x="1801367" y="338327"/>
                  </a:lnTo>
                  <a:lnTo>
                    <a:pt x="1801367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63268" y="4248912"/>
              <a:ext cx="321310" cy="76200"/>
            </a:xfrm>
            <a:custGeom>
              <a:avLst/>
              <a:gdLst/>
              <a:ahLst/>
              <a:cxnLst/>
              <a:rect l="l" t="t" r="r" b="b"/>
              <a:pathLst>
                <a:path w="321310" h="76200">
                  <a:moveTo>
                    <a:pt x="244729" y="0"/>
                  </a:moveTo>
                  <a:lnTo>
                    <a:pt x="244729" y="76200"/>
                  </a:lnTo>
                  <a:lnTo>
                    <a:pt x="305689" y="45719"/>
                  </a:lnTo>
                  <a:lnTo>
                    <a:pt x="257429" y="45719"/>
                  </a:lnTo>
                  <a:lnTo>
                    <a:pt x="257429" y="30480"/>
                  </a:lnTo>
                  <a:lnTo>
                    <a:pt x="305689" y="30480"/>
                  </a:lnTo>
                  <a:lnTo>
                    <a:pt x="244729" y="0"/>
                  </a:lnTo>
                  <a:close/>
                </a:path>
                <a:path w="321310" h="76200">
                  <a:moveTo>
                    <a:pt x="244729" y="30480"/>
                  </a:moveTo>
                  <a:lnTo>
                    <a:pt x="0" y="30480"/>
                  </a:lnTo>
                  <a:lnTo>
                    <a:pt x="0" y="45719"/>
                  </a:lnTo>
                  <a:lnTo>
                    <a:pt x="244729" y="45719"/>
                  </a:lnTo>
                  <a:lnTo>
                    <a:pt x="244729" y="30480"/>
                  </a:lnTo>
                  <a:close/>
                </a:path>
                <a:path w="321310" h="76200">
                  <a:moveTo>
                    <a:pt x="305689" y="30480"/>
                  </a:moveTo>
                  <a:lnTo>
                    <a:pt x="257429" y="30480"/>
                  </a:lnTo>
                  <a:lnTo>
                    <a:pt x="257429" y="45719"/>
                  </a:lnTo>
                  <a:lnTo>
                    <a:pt x="305689" y="45719"/>
                  </a:lnTo>
                  <a:lnTo>
                    <a:pt x="320929" y="38100"/>
                  </a:lnTo>
                  <a:lnTo>
                    <a:pt x="305689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85594" y="4118610"/>
              <a:ext cx="2127885" cy="338455"/>
            </a:xfrm>
            <a:custGeom>
              <a:avLst/>
              <a:gdLst/>
              <a:ahLst/>
              <a:cxnLst/>
              <a:rect l="l" t="t" r="r" b="b"/>
              <a:pathLst>
                <a:path w="2127885" h="338454">
                  <a:moveTo>
                    <a:pt x="2127504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2127504" y="338327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85594" y="4118610"/>
              <a:ext cx="2127885" cy="338455"/>
            </a:xfrm>
            <a:custGeom>
              <a:avLst/>
              <a:gdLst/>
              <a:ahLst/>
              <a:cxnLst/>
              <a:rect l="l" t="t" r="r" b="b"/>
              <a:pathLst>
                <a:path w="2127885" h="338454">
                  <a:moveTo>
                    <a:pt x="0" y="338327"/>
                  </a:moveTo>
                  <a:lnTo>
                    <a:pt x="2127504" y="338327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9013" y="4652010"/>
              <a:ext cx="2159635" cy="338455"/>
            </a:xfrm>
            <a:custGeom>
              <a:avLst/>
              <a:gdLst/>
              <a:ahLst/>
              <a:cxnLst/>
              <a:rect l="l" t="t" r="r" b="b"/>
              <a:pathLst>
                <a:path w="2159634" h="338454">
                  <a:moveTo>
                    <a:pt x="2159507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2159507" y="338327"/>
                  </a:lnTo>
                  <a:lnTo>
                    <a:pt x="2159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89013" y="4652010"/>
              <a:ext cx="2159635" cy="338455"/>
            </a:xfrm>
            <a:custGeom>
              <a:avLst/>
              <a:gdLst/>
              <a:ahLst/>
              <a:cxnLst/>
              <a:rect l="l" t="t" r="r" b="b"/>
              <a:pathLst>
                <a:path w="2159634" h="338454">
                  <a:moveTo>
                    <a:pt x="0" y="338327"/>
                  </a:moveTo>
                  <a:lnTo>
                    <a:pt x="2159507" y="338327"/>
                  </a:lnTo>
                  <a:lnTo>
                    <a:pt x="2159507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63268" y="4782312"/>
              <a:ext cx="321310" cy="76200"/>
            </a:xfrm>
            <a:custGeom>
              <a:avLst/>
              <a:gdLst/>
              <a:ahLst/>
              <a:cxnLst/>
              <a:rect l="l" t="t" r="r" b="b"/>
              <a:pathLst>
                <a:path w="321310" h="76200">
                  <a:moveTo>
                    <a:pt x="244729" y="0"/>
                  </a:moveTo>
                  <a:lnTo>
                    <a:pt x="244729" y="76200"/>
                  </a:lnTo>
                  <a:lnTo>
                    <a:pt x="305689" y="45719"/>
                  </a:lnTo>
                  <a:lnTo>
                    <a:pt x="257429" y="45719"/>
                  </a:lnTo>
                  <a:lnTo>
                    <a:pt x="257429" y="30480"/>
                  </a:lnTo>
                  <a:lnTo>
                    <a:pt x="305689" y="30480"/>
                  </a:lnTo>
                  <a:lnTo>
                    <a:pt x="244729" y="0"/>
                  </a:lnTo>
                  <a:close/>
                </a:path>
                <a:path w="321310" h="76200">
                  <a:moveTo>
                    <a:pt x="244729" y="30480"/>
                  </a:moveTo>
                  <a:lnTo>
                    <a:pt x="0" y="30480"/>
                  </a:lnTo>
                  <a:lnTo>
                    <a:pt x="0" y="45719"/>
                  </a:lnTo>
                  <a:lnTo>
                    <a:pt x="244729" y="45719"/>
                  </a:lnTo>
                  <a:lnTo>
                    <a:pt x="244729" y="30480"/>
                  </a:lnTo>
                  <a:close/>
                </a:path>
                <a:path w="321310" h="76200">
                  <a:moveTo>
                    <a:pt x="305689" y="30480"/>
                  </a:moveTo>
                  <a:lnTo>
                    <a:pt x="257429" y="30480"/>
                  </a:lnTo>
                  <a:lnTo>
                    <a:pt x="257429" y="45719"/>
                  </a:lnTo>
                  <a:lnTo>
                    <a:pt x="305689" y="45719"/>
                  </a:lnTo>
                  <a:lnTo>
                    <a:pt x="320929" y="38100"/>
                  </a:lnTo>
                  <a:lnTo>
                    <a:pt x="305689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85594" y="4652010"/>
              <a:ext cx="4432300" cy="916305"/>
            </a:xfrm>
            <a:custGeom>
              <a:avLst/>
              <a:gdLst/>
              <a:ahLst/>
              <a:cxnLst/>
              <a:rect l="l" t="t" r="r" b="b"/>
              <a:pathLst>
                <a:path w="4432300" h="916304">
                  <a:moveTo>
                    <a:pt x="2127504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2127504" y="338328"/>
                  </a:lnTo>
                  <a:lnTo>
                    <a:pt x="2127504" y="0"/>
                  </a:lnTo>
                  <a:close/>
                </a:path>
                <a:path w="4432300" h="916304">
                  <a:moveTo>
                    <a:pt x="4431779" y="577596"/>
                  </a:moveTo>
                  <a:lnTo>
                    <a:pt x="2630424" y="577596"/>
                  </a:lnTo>
                  <a:lnTo>
                    <a:pt x="2630424" y="915924"/>
                  </a:lnTo>
                  <a:lnTo>
                    <a:pt x="4431779" y="915924"/>
                  </a:lnTo>
                  <a:lnTo>
                    <a:pt x="4431779" y="577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6018" y="5229605"/>
              <a:ext cx="1801495" cy="338455"/>
            </a:xfrm>
            <a:custGeom>
              <a:avLst/>
              <a:gdLst/>
              <a:ahLst/>
              <a:cxnLst/>
              <a:rect l="l" t="t" r="r" b="b"/>
              <a:pathLst>
                <a:path w="1801495" h="338454">
                  <a:moveTo>
                    <a:pt x="0" y="338328"/>
                  </a:moveTo>
                  <a:lnTo>
                    <a:pt x="1801367" y="338328"/>
                  </a:lnTo>
                  <a:lnTo>
                    <a:pt x="1801367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89013" y="5229605"/>
              <a:ext cx="2159635" cy="338455"/>
            </a:xfrm>
            <a:custGeom>
              <a:avLst/>
              <a:gdLst/>
              <a:ahLst/>
              <a:cxnLst/>
              <a:rect l="l" t="t" r="r" b="b"/>
              <a:pathLst>
                <a:path w="2159634" h="338454">
                  <a:moveTo>
                    <a:pt x="2159507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2159507" y="338328"/>
                  </a:lnTo>
                  <a:lnTo>
                    <a:pt x="2159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89013" y="5229605"/>
              <a:ext cx="2159635" cy="338455"/>
            </a:xfrm>
            <a:custGeom>
              <a:avLst/>
              <a:gdLst/>
              <a:ahLst/>
              <a:cxnLst/>
              <a:rect l="l" t="t" r="r" b="b"/>
              <a:pathLst>
                <a:path w="2159634" h="338454">
                  <a:moveTo>
                    <a:pt x="0" y="338328"/>
                  </a:moveTo>
                  <a:lnTo>
                    <a:pt x="2159507" y="338328"/>
                  </a:lnTo>
                  <a:lnTo>
                    <a:pt x="2159507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63268" y="5359908"/>
              <a:ext cx="321310" cy="76200"/>
            </a:xfrm>
            <a:custGeom>
              <a:avLst/>
              <a:gdLst/>
              <a:ahLst/>
              <a:cxnLst/>
              <a:rect l="l" t="t" r="r" b="b"/>
              <a:pathLst>
                <a:path w="321310" h="76200">
                  <a:moveTo>
                    <a:pt x="244729" y="0"/>
                  </a:moveTo>
                  <a:lnTo>
                    <a:pt x="244729" y="76199"/>
                  </a:lnTo>
                  <a:lnTo>
                    <a:pt x="305689" y="45719"/>
                  </a:lnTo>
                  <a:lnTo>
                    <a:pt x="257429" y="45719"/>
                  </a:lnTo>
                  <a:lnTo>
                    <a:pt x="257429" y="30479"/>
                  </a:lnTo>
                  <a:lnTo>
                    <a:pt x="305688" y="30479"/>
                  </a:lnTo>
                  <a:lnTo>
                    <a:pt x="244729" y="0"/>
                  </a:lnTo>
                  <a:close/>
                </a:path>
                <a:path w="321310" h="76200">
                  <a:moveTo>
                    <a:pt x="244729" y="30479"/>
                  </a:moveTo>
                  <a:lnTo>
                    <a:pt x="0" y="30479"/>
                  </a:lnTo>
                  <a:lnTo>
                    <a:pt x="0" y="45719"/>
                  </a:lnTo>
                  <a:lnTo>
                    <a:pt x="244729" y="45719"/>
                  </a:lnTo>
                  <a:lnTo>
                    <a:pt x="244729" y="30479"/>
                  </a:lnTo>
                  <a:close/>
                </a:path>
                <a:path w="321310" h="76200">
                  <a:moveTo>
                    <a:pt x="305688" y="30479"/>
                  </a:moveTo>
                  <a:lnTo>
                    <a:pt x="257429" y="30479"/>
                  </a:lnTo>
                  <a:lnTo>
                    <a:pt x="257429" y="45719"/>
                  </a:lnTo>
                  <a:lnTo>
                    <a:pt x="305689" y="45719"/>
                  </a:lnTo>
                  <a:lnTo>
                    <a:pt x="320929" y="38099"/>
                  </a:lnTo>
                  <a:lnTo>
                    <a:pt x="305688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85594" y="5229605"/>
              <a:ext cx="2127885" cy="338455"/>
            </a:xfrm>
            <a:custGeom>
              <a:avLst/>
              <a:gdLst/>
              <a:ahLst/>
              <a:cxnLst/>
              <a:rect l="l" t="t" r="r" b="b"/>
              <a:pathLst>
                <a:path w="2127885" h="338454">
                  <a:moveTo>
                    <a:pt x="2127504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2127504" y="338328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85594" y="5229605"/>
              <a:ext cx="2127885" cy="338455"/>
            </a:xfrm>
            <a:custGeom>
              <a:avLst/>
              <a:gdLst/>
              <a:ahLst/>
              <a:cxnLst/>
              <a:rect l="l" t="t" r="r" b="b"/>
              <a:pathLst>
                <a:path w="2127885" h="338454">
                  <a:moveTo>
                    <a:pt x="0" y="338328"/>
                  </a:moveTo>
                  <a:lnTo>
                    <a:pt x="2127504" y="338328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3850" y="2788158"/>
              <a:ext cx="1440180" cy="855344"/>
            </a:xfrm>
            <a:custGeom>
              <a:avLst/>
              <a:gdLst/>
              <a:ahLst/>
              <a:cxnLst/>
              <a:rect l="l" t="t" r="r" b="b"/>
              <a:pathLst>
                <a:path w="1440180" h="855345">
                  <a:moveTo>
                    <a:pt x="600075" y="586739"/>
                  </a:moveTo>
                  <a:lnTo>
                    <a:pt x="240029" y="586739"/>
                  </a:lnTo>
                  <a:lnTo>
                    <a:pt x="156743" y="854963"/>
                  </a:lnTo>
                  <a:lnTo>
                    <a:pt x="600075" y="586739"/>
                  </a:lnTo>
                  <a:close/>
                </a:path>
                <a:path w="1440180" h="855345">
                  <a:moveTo>
                    <a:pt x="1342389" y="0"/>
                  </a:moveTo>
                  <a:lnTo>
                    <a:pt x="97790" y="0"/>
                  </a:lnTo>
                  <a:lnTo>
                    <a:pt x="59723" y="7689"/>
                  </a:lnTo>
                  <a:lnTo>
                    <a:pt x="28640" y="28654"/>
                  </a:lnTo>
                  <a:lnTo>
                    <a:pt x="7684" y="59739"/>
                  </a:lnTo>
                  <a:lnTo>
                    <a:pt x="0" y="97789"/>
                  </a:lnTo>
                  <a:lnTo>
                    <a:pt x="0" y="488950"/>
                  </a:lnTo>
                  <a:lnTo>
                    <a:pt x="7684" y="527000"/>
                  </a:lnTo>
                  <a:lnTo>
                    <a:pt x="28640" y="558085"/>
                  </a:lnTo>
                  <a:lnTo>
                    <a:pt x="59723" y="579050"/>
                  </a:lnTo>
                  <a:lnTo>
                    <a:pt x="97790" y="586739"/>
                  </a:lnTo>
                  <a:lnTo>
                    <a:pt x="1342389" y="586739"/>
                  </a:lnTo>
                  <a:lnTo>
                    <a:pt x="1380440" y="579050"/>
                  </a:lnTo>
                  <a:lnTo>
                    <a:pt x="1411525" y="558085"/>
                  </a:lnTo>
                  <a:lnTo>
                    <a:pt x="1432490" y="527000"/>
                  </a:lnTo>
                  <a:lnTo>
                    <a:pt x="1440180" y="488950"/>
                  </a:lnTo>
                  <a:lnTo>
                    <a:pt x="1440180" y="97789"/>
                  </a:lnTo>
                  <a:lnTo>
                    <a:pt x="1432490" y="59739"/>
                  </a:lnTo>
                  <a:lnTo>
                    <a:pt x="1411525" y="28654"/>
                  </a:lnTo>
                  <a:lnTo>
                    <a:pt x="1380440" y="7689"/>
                  </a:lnTo>
                  <a:lnTo>
                    <a:pt x="1342389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850" y="2788158"/>
              <a:ext cx="1440180" cy="855344"/>
            </a:xfrm>
            <a:custGeom>
              <a:avLst/>
              <a:gdLst/>
              <a:ahLst/>
              <a:cxnLst/>
              <a:rect l="l" t="t" r="r" b="b"/>
              <a:pathLst>
                <a:path w="1440180" h="855345">
                  <a:moveTo>
                    <a:pt x="0" y="97789"/>
                  </a:moveTo>
                  <a:lnTo>
                    <a:pt x="7684" y="59739"/>
                  </a:lnTo>
                  <a:lnTo>
                    <a:pt x="28640" y="28654"/>
                  </a:lnTo>
                  <a:lnTo>
                    <a:pt x="59723" y="7689"/>
                  </a:lnTo>
                  <a:lnTo>
                    <a:pt x="97790" y="0"/>
                  </a:lnTo>
                  <a:lnTo>
                    <a:pt x="240029" y="0"/>
                  </a:lnTo>
                  <a:lnTo>
                    <a:pt x="600075" y="0"/>
                  </a:lnTo>
                  <a:lnTo>
                    <a:pt x="1342389" y="0"/>
                  </a:lnTo>
                  <a:lnTo>
                    <a:pt x="1380440" y="7689"/>
                  </a:lnTo>
                  <a:lnTo>
                    <a:pt x="1411525" y="28654"/>
                  </a:lnTo>
                  <a:lnTo>
                    <a:pt x="1432490" y="59739"/>
                  </a:lnTo>
                  <a:lnTo>
                    <a:pt x="1440180" y="97789"/>
                  </a:lnTo>
                  <a:lnTo>
                    <a:pt x="1440180" y="342264"/>
                  </a:lnTo>
                  <a:lnTo>
                    <a:pt x="1440180" y="488950"/>
                  </a:lnTo>
                  <a:lnTo>
                    <a:pt x="1432490" y="527000"/>
                  </a:lnTo>
                  <a:lnTo>
                    <a:pt x="1411525" y="558085"/>
                  </a:lnTo>
                  <a:lnTo>
                    <a:pt x="1380440" y="579050"/>
                  </a:lnTo>
                  <a:lnTo>
                    <a:pt x="1342389" y="586739"/>
                  </a:lnTo>
                  <a:lnTo>
                    <a:pt x="600075" y="586739"/>
                  </a:lnTo>
                  <a:lnTo>
                    <a:pt x="156743" y="854963"/>
                  </a:lnTo>
                  <a:lnTo>
                    <a:pt x="240029" y="586739"/>
                  </a:lnTo>
                  <a:lnTo>
                    <a:pt x="97790" y="586739"/>
                  </a:lnTo>
                  <a:lnTo>
                    <a:pt x="59723" y="579050"/>
                  </a:lnTo>
                  <a:lnTo>
                    <a:pt x="28640" y="558085"/>
                  </a:lnTo>
                  <a:lnTo>
                    <a:pt x="7684" y="527000"/>
                  </a:lnTo>
                  <a:lnTo>
                    <a:pt x="0" y="488950"/>
                  </a:lnTo>
                  <a:lnTo>
                    <a:pt x="0" y="342264"/>
                  </a:lnTo>
                  <a:lnTo>
                    <a:pt x="0" y="9778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31088" y="2837179"/>
            <a:ext cx="1158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1.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Dimension: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Row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Key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329942" y="2802382"/>
            <a:ext cx="1460500" cy="875665"/>
            <a:chOff x="2329942" y="2802382"/>
            <a:chExt cx="1460500" cy="875665"/>
          </a:xfrm>
        </p:grpSpPr>
        <p:sp>
          <p:nvSpPr>
            <p:cNvPr id="54" name="object 54"/>
            <p:cNvSpPr/>
            <p:nvPr/>
          </p:nvSpPr>
          <p:spPr>
            <a:xfrm>
              <a:off x="2340102" y="2812542"/>
              <a:ext cx="1440180" cy="855344"/>
            </a:xfrm>
            <a:custGeom>
              <a:avLst/>
              <a:gdLst/>
              <a:ahLst/>
              <a:cxnLst/>
              <a:rect l="l" t="t" r="r" b="b"/>
              <a:pathLst>
                <a:path w="1440179" h="855345">
                  <a:moveTo>
                    <a:pt x="600075" y="586740"/>
                  </a:moveTo>
                  <a:lnTo>
                    <a:pt x="240030" y="586740"/>
                  </a:lnTo>
                  <a:lnTo>
                    <a:pt x="156718" y="854964"/>
                  </a:lnTo>
                  <a:lnTo>
                    <a:pt x="600075" y="586740"/>
                  </a:lnTo>
                  <a:close/>
                </a:path>
                <a:path w="1440179" h="855345">
                  <a:moveTo>
                    <a:pt x="1342389" y="0"/>
                  </a:moveTo>
                  <a:lnTo>
                    <a:pt x="97790" y="0"/>
                  </a:lnTo>
                  <a:lnTo>
                    <a:pt x="59739" y="7689"/>
                  </a:lnTo>
                  <a:lnTo>
                    <a:pt x="28654" y="28654"/>
                  </a:lnTo>
                  <a:lnTo>
                    <a:pt x="7689" y="59739"/>
                  </a:lnTo>
                  <a:lnTo>
                    <a:pt x="0" y="97790"/>
                  </a:lnTo>
                  <a:lnTo>
                    <a:pt x="0" y="488950"/>
                  </a:lnTo>
                  <a:lnTo>
                    <a:pt x="7689" y="527000"/>
                  </a:lnTo>
                  <a:lnTo>
                    <a:pt x="28654" y="558085"/>
                  </a:lnTo>
                  <a:lnTo>
                    <a:pt x="59739" y="579050"/>
                  </a:lnTo>
                  <a:lnTo>
                    <a:pt x="97790" y="586740"/>
                  </a:lnTo>
                  <a:lnTo>
                    <a:pt x="1342389" y="586740"/>
                  </a:lnTo>
                  <a:lnTo>
                    <a:pt x="1380440" y="579050"/>
                  </a:lnTo>
                  <a:lnTo>
                    <a:pt x="1411525" y="558085"/>
                  </a:lnTo>
                  <a:lnTo>
                    <a:pt x="1432490" y="527000"/>
                  </a:lnTo>
                  <a:lnTo>
                    <a:pt x="1440180" y="488950"/>
                  </a:lnTo>
                  <a:lnTo>
                    <a:pt x="1440180" y="97790"/>
                  </a:lnTo>
                  <a:lnTo>
                    <a:pt x="1432490" y="59739"/>
                  </a:lnTo>
                  <a:lnTo>
                    <a:pt x="1411525" y="28654"/>
                  </a:lnTo>
                  <a:lnTo>
                    <a:pt x="1380440" y="7689"/>
                  </a:lnTo>
                  <a:lnTo>
                    <a:pt x="1342389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40102" y="2812542"/>
              <a:ext cx="1440180" cy="855344"/>
            </a:xfrm>
            <a:custGeom>
              <a:avLst/>
              <a:gdLst/>
              <a:ahLst/>
              <a:cxnLst/>
              <a:rect l="l" t="t" r="r" b="b"/>
              <a:pathLst>
                <a:path w="1440179" h="855345">
                  <a:moveTo>
                    <a:pt x="0" y="97790"/>
                  </a:moveTo>
                  <a:lnTo>
                    <a:pt x="7689" y="59739"/>
                  </a:lnTo>
                  <a:lnTo>
                    <a:pt x="28654" y="28654"/>
                  </a:lnTo>
                  <a:lnTo>
                    <a:pt x="59739" y="7689"/>
                  </a:lnTo>
                  <a:lnTo>
                    <a:pt x="97790" y="0"/>
                  </a:lnTo>
                  <a:lnTo>
                    <a:pt x="240030" y="0"/>
                  </a:lnTo>
                  <a:lnTo>
                    <a:pt x="600075" y="0"/>
                  </a:lnTo>
                  <a:lnTo>
                    <a:pt x="1342389" y="0"/>
                  </a:lnTo>
                  <a:lnTo>
                    <a:pt x="1380440" y="7689"/>
                  </a:lnTo>
                  <a:lnTo>
                    <a:pt x="1411525" y="28654"/>
                  </a:lnTo>
                  <a:lnTo>
                    <a:pt x="1432490" y="59739"/>
                  </a:lnTo>
                  <a:lnTo>
                    <a:pt x="1440180" y="97790"/>
                  </a:lnTo>
                  <a:lnTo>
                    <a:pt x="1440180" y="342265"/>
                  </a:lnTo>
                  <a:lnTo>
                    <a:pt x="1440180" y="488950"/>
                  </a:lnTo>
                  <a:lnTo>
                    <a:pt x="1432490" y="527000"/>
                  </a:lnTo>
                  <a:lnTo>
                    <a:pt x="1411525" y="558085"/>
                  </a:lnTo>
                  <a:lnTo>
                    <a:pt x="1380440" y="579050"/>
                  </a:lnTo>
                  <a:lnTo>
                    <a:pt x="1342389" y="586740"/>
                  </a:lnTo>
                  <a:lnTo>
                    <a:pt x="600075" y="586740"/>
                  </a:lnTo>
                  <a:lnTo>
                    <a:pt x="156718" y="854964"/>
                  </a:lnTo>
                  <a:lnTo>
                    <a:pt x="240030" y="586740"/>
                  </a:lnTo>
                  <a:lnTo>
                    <a:pt x="97790" y="586740"/>
                  </a:lnTo>
                  <a:lnTo>
                    <a:pt x="59739" y="579050"/>
                  </a:lnTo>
                  <a:lnTo>
                    <a:pt x="28654" y="558085"/>
                  </a:lnTo>
                  <a:lnTo>
                    <a:pt x="7689" y="527000"/>
                  </a:lnTo>
                  <a:lnTo>
                    <a:pt x="0" y="488950"/>
                  </a:lnTo>
                  <a:lnTo>
                    <a:pt x="0" y="342265"/>
                  </a:lnTo>
                  <a:lnTo>
                    <a:pt x="0" y="9779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447670" y="2861563"/>
            <a:ext cx="1158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2.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Dimension: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CF:Column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144008" y="2814573"/>
            <a:ext cx="1598930" cy="607060"/>
            <a:chOff x="5144008" y="2814573"/>
            <a:chExt cx="1598930" cy="607060"/>
          </a:xfrm>
        </p:grpSpPr>
        <p:sp>
          <p:nvSpPr>
            <p:cNvPr id="58" name="object 58"/>
            <p:cNvSpPr/>
            <p:nvPr/>
          </p:nvSpPr>
          <p:spPr>
            <a:xfrm>
              <a:off x="5154168" y="2824733"/>
              <a:ext cx="1578610" cy="586740"/>
            </a:xfrm>
            <a:custGeom>
              <a:avLst/>
              <a:gdLst/>
              <a:ahLst/>
              <a:cxnLst/>
              <a:rect l="l" t="t" r="r" b="b"/>
              <a:pathLst>
                <a:path w="1578609" h="586739">
                  <a:moveTo>
                    <a:pt x="1480312" y="0"/>
                  </a:moveTo>
                  <a:lnTo>
                    <a:pt x="235712" y="0"/>
                  </a:lnTo>
                  <a:lnTo>
                    <a:pt x="197661" y="7689"/>
                  </a:lnTo>
                  <a:lnTo>
                    <a:pt x="166576" y="28654"/>
                  </a:lnTo>
                  <a:lnTo>
                    <a:pt x="145611" y="59739"/>
                  </a:lnTo>
                  <a:lnTo>
                    <a:pt x="137922" y="97789"/>
                  </a:lnTo>
                  <a:lnTo>
                    <a:pt x="0" y="191896"/>
                  </a:lnTo>
                  <a:lnTo>
                    <a:pt x="137922" y="244475"/>
                  </a:lnTo>
                  <a:lnTo>
                    <a:pt x="137922" y="488950"/>
                  </a:lnTo>
                  <a:lnTo>
                    <a:pt x="145611" y="527000"/>
                  </a:lnTo>
                  <a:lnTo>
                    <a:pt x="166576" y="558085"/>
                  </a:lnTo>
                  <a:lnTo>
                    <a:pt x="197661" y="579050"/>
                  </a:lnTo>
                  <a:lnTo>
                    <a:pt x="235712" y="586739"/>
                  </a:lnTo>
                  <a:lnTo>
                    <a:pt x="1480312" y="586739"/>
                  </a:lnTo>
                  <a:lnTo>
                    <a:pt x="1518362" y="579050"/>
                  </a:lnTo>
                  <a:lnTo>
                    <a:pt x="1549447" y="558085"/>
                  </a:lnTo>
                  <a:lnTo>
                    <a:pt x="1570412" y="527000"/>
                  </a:lnTo>
                  <a:lnTo>
                    <a:pt x="1578102" y="488950"/>
                  </a:lnTo>
                  <a:lnTo>
                    <a:pt x="1578102" y="97789"/>
                  </a:lnTo>
                  <a:lnTo>
                    <a:pt x="1570412" y="59739"/>
                  </a:lnTo>
                  <a:lnTo>
                    <a:pt x="1549447" y="28654"/>
                  </a:lnTo>
                  <a:lnTo>
                    <a:pt x="1518362" y="7689"/>
                  </a:lnTo>
                  <a:lnTo>
                    <a:pt x="1480312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54168" y="2824733"/>
              <a:ext cx="1578610" cy="586740"/>
            </a:xfrm>
            <a:custGeom>
              <a:avLst/>
              <a:gdLst/>
              <a:ahLst/>
              <a:cxnLst/>
              <a:rect l="l" t="t" r="r" b="b"/>
              <a:pathLst>
                <a:path w="1578609" h="586739">
                  <a:moveTo>
                    <a:pt x="137922" y="97789"/>
                  </a:moveTo>
                  <a:lnTo>
                    <a:pt x="145611" y="59739"/>
                  </a:lnTo>
                  <a:lnTo>
                    <a:pt x="166576" y="28654"/>
                  </a:lnTo>
                  <a:lnTo>
                    <a:pt x="197661" y="7689"/>
                  </a:lnTo>
                  <a:lnTo>
                    <a:pt x="235712" y="0"/>
                  </a:lnTo>
                  <a:lnTo>
                    <a:pt x="377952" y="0"/>
                  </a:lnTo>
                  <a:lnTo>
                    <a:pt x="737997" y="0"/>
                  </a:lnTo>
                  <a:lnTo>
                    <a:pt x="1480312" y="0"/>
                  </a:lnTo>
                  <a:lnTo>
                    <a:pt x="1518362" y="7689"/>
                  </a:lnTo>
                  <a:lnTo>
                    <a:pt x="1549447" y="28654"/>
                  </a:lnTo>
                  <a:lnTo>
                    <a:pt x="1570412" y="59739"/>
                  </a:lnTo>
                  <a:lnTo>
                    <a:pt x="1578102" y="97789"/>
                  </a:lnTo>
                  <a:lnTo>
                    <a:pt x="1578102" y="244475"/>
                  </a:lnTo>
                  <a:lnTo>
                    <a:pt x="1578102" y="488950"/>
                  </a:lnTo>
                  <a:lnTo>
                    <a:pt x="1570412" y="527000"/>
                  </a:lnTo>
                  <a:lnTo>
                    <a:pt x="1549447" y="558085"/>
                  </a:lnTo>
                  <a:lnTo>
                    <a:pt x="1518362" y="579050"/>
                  </a:lnTo>
                  <a:lnTo>
                    <a:pt x="1480312" y="586739"/>
                  </a:lnTo>
                  <a:lnTo>
                    <a:pt x="737997" y="586739"/>
                  </a:lnTo>
                  <a:lnTo>
                    <a:pt x="377952" y="586739"/>
                  </a:lnTo>
                  <a:lnTo>
                    <a:pt x="235712" y="586739"/>
                  </a:lnTo>
                  <a:lnTo>
                    <a:pt x="197661" y="579050"/>
                  </a:lnTo>
                  <a:lnTo>
                    <a:pt x="166576" y="558085"/>
                  </a:lnTo>
                  <a:lnTo>
                    <a:pt x="145611" y="527000"/>
                  </a:lnTo>
                  <a:lnTo>
                    <a:pt x="137922" y="488950"/>
                  </a:lnTo>
                  <a:lnTo>
                    <a:pt x="137922" y="244475"/>
                  </a:lnTo>
                  <a:lnTo>
                    <a:pt x="0" y="191896"/>
                  </a:lnTo>
                  <a:lnTo>
                    <a:pt x="137922" y="9778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400294" y="2874391"/>
            <a:ext cx="1162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3.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Dimension: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Timestamp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281929" y="4315714"/>
            <a:ext cx="812800" cy="584200"/>
            <a:chOff x="5281929" y="4315714"/>
            <a:chExt cx="812800" cy="584200"/>
          </a:xfrm>
        </p:grpSpPr>
        <p:sp>
          <p:nvSpPr>
            <p:cNvPr id="62" name="object 62"/>
            <p:cNvSpPr/>
            <p:nvPr/>
          </p:nvSpPr>
          <p:spPr>
            <a:xfrm>
              <a:off x="5292089" y="4325874"/>
              <a:ext cx="792480" cy="563880"/>
            </a:xfrm>
            <a:custGeom>
              <a:avLst/>
              <a:gdLst/>
              <a:ahLst/>
              <a:cxnLst/>
              <a:rect l="l" t="t" r="r" b="b"/>
              <a:pathLst>
                <a:path w="792479" h="563879">
                  <a:moveTo>
                    <a:pt x="330200" y="339851"/>
                  </a:moveTo>
                  <a:lnTo>
                    <a:pt x="132080" y="339851"/>
                  </a:lnTo>
                  <a:lnTo>
                    <a:pt x="98806" y="563626"/>
                  </a:lnTo>
                  <a:lnTo>
                    <a:pt x="330200" y="339851"/>
                  </a:lnTo>
                  <a:close/>
                </a:path>
                <a:path w="792479" h="563879">
                  <a:moveTo>
                    <a:pt x="735838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09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1"/>
                  </a:lnTo>
                  <a:lnTo>
                    <a:pt x="735838" y="339851"/>
                  </a:lnTo>
                  <a:lnTo>
                    <a:pt x="757868" y="335395"/>
                  </a:lnTo>
                  <a:lnTo>
                    <a:pt x="775874" y="323246"/>
                  </a:lnTo>
                  <a:lnTo>
                    <a:pt x="788023" y="305240"/>
                  </a:lnTo>
                  <a:lnTo>
                    <a:pt x="792480" y="283209"/>
                  </a:lnTo>
                  <a:lnTo>
                    <a:pt x="792480" y="56642"/>
                  </a:lnTo>
                  <a:lnTo>
                    <a:pt x="788023" y="34611"/>
                  </a:lnTo>
                  <a:lnTo>
                    <a:pt x="775874" y="16605"/>
                  </a:lnTo>
                  <a:lnTo>
                    <a:pt x="757868" y="4456"/>
                  </a:lnTo>
                  <a:lnTo>
                    <a:pt x="735838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89" y="4325874"/>
              <a:ext cx="792480" cy="563880"/>
            </a:xfrm>
            <a:custGeom>
              <a:avLst/>
              <a:gdLst/>
              <a:ahLst/>
              <a:cxnLst/>
              <a:rect l="l" t="t" r="r" b="b"/>
              <a:pathLst>
                <a:path w="792479" h="563879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32080" y="0"/>
                  </a:lnTo>
                  <a:lnTo>
                    <a:pt x="330200" y="0"/>
                  </a:lnTo>
                  <a:lnTo>
                    <a:pt x="735838" y="0"/>
                  </a:lnTo>
                  <a:lnTo>
                    <a:pt x="757868" y="4456"/>
                  </a:lnTo>
                  <a:lnTo>
                    <a:pt x="775874" y="16605"/>
                  </a:lnTo>
                  <a:lnTo>
                    <a:pt x="788023" y="34611"/>
                  </a:lnTo>
                  <a:lnTo>
                    <a:pt x="792480" y="56642"/>
                  </a:lnTo>
                  <a:lnTo>
                    <a:pt x="792480" y="198246"/>
                  </a:lnTo>
                  <a:lnTo>
                    <a:pt x="792480" y="283209"/>
                  </a:lnTo>
                  <a:lnTo>
                    <a:pt x="788023" y="305240"/>
                  </a:lnTo>
                  <a:lnTo>
                    <a:pt x="775874" y="323246"/>
                  </a:lnTo>
                  <a:lnTo>
                    <a:pt x="757868" y="335395"/>
                  </a:lnTo>
                  <a:lnTo>
                    <a:pt x="735838" y="339851"/>
                  </a:lnTo>
                  <a:lnTo>
                    <a:pt x="330200" y="339851"/>
                  </a:lnTo>
                  <a:lnTo>
                    <a:pt x="98806" y="563626"/>
                  </a:lnTo>
                  <a:lnTo>
                    <a:pt x="132080" y="339851"/>
                  </a:lnTo>
                  <a:lnTo>
                    <a:pt x="56642" y="339851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09"/>
                  </a:lnTo>
                  <a:lnTo>
                    <a:pt x="0" y="198246"/>
                  </a:lnTo>
                  <a:lnTo>
                    <a:pt x="0" y="5664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095500" y="4363288"/>
            <a:ext cx="6716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Sparse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42315" y="3936491"/>
            <a:ext cx="2252980" cy="1666239"/>
            <a:chOff x="242315" y="3936491"/>
            <a:chExt cx="2252980" cy="1666239"/>
          </a:xfrm>
        </p:grpSpPr>
        <p:sp>
          <p:nvSpPr>
            <p:cNvPr id="66" name="object 66"/>
            <p:cNvSpPr/>
            <p:nvPr/>
          </p:nvSpPr>
          <p:spPr>
            <a:xfrm>
              <a:off x="467868" y="3936491"/>
              <a:ext cx="1141730" cy="1285240"/>
            </a:xfrm>
            <a:custGeom>
              <a:avLst/>
              <a:gdLst/>
              <a:ahLst/>
              <a:cxnLst/>
              <a:rect l="l" t="t" r="r" b="b"/>
              <a:pathLst>
                <a:path w="1141730" h="1285239">
                  <a:moveTo>
                    <a:pt x="1141476" y="0"/>
                  </a:moveTo>
                  <a:lnTo>
                    <a:pt x="0" y="0"/>
                  </a:lnTo>
                  <a:lnTo>
                    <a:pt x="0" y="713993"/>
                  </a:lnTo>
                  <a:lnTo>
                    <a:pt x="570738" y="1284731"/>
                  </a:lnTo>
                  <a:lnTo>
                    <a:pt x="1141476" y="713993"/>
                  </a:lnTo>
                  <a:lnTo>
                    <a:pt x="1141476" y="0"/>
                  </a:lnTo>
                  <a:close/>
                </a:path>
              </a:pathLst>
            </a:custGeom>
            <a:solidFill>
              <a:srgbClr val="F3A176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2221" y="4110989"/>
              <a:ext cx="1584960" cy="368935"/>
            </a:xfrm>
            <a:custGeom>
              <a:avLst/>
              <a:gdLst/>
              <a:ahLst/>
              <a:cxnLst/>
              <a:rect l="l" t="t" r="r" b="b"/>
              <a:pathLst>
                <a:path w="1584960" h="368935">
                  <a:moveTo>
                    <a:pt x="158496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584960" y="368807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2221" y="4110989"/>
              <a:ext cx="1584960" cy="368935"/>
            </a:xfrm>
            <a:custGeom>
              <a:avLst/>
              <a:gdLst/>
              <a:ahLst/>
              <a:cxnLst/>
              <a:rect l="l" t="t" r="r" b="b"/>
              <a:pathLst>
                <a:path w="1584960" h="368935">
                  <a:moveTo>
                    <a:pt x="0" y="368807"/>
                  </a:moveTo>
                  <a:lnTo>
                    <a:pt x="1584960" y="36880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2221" y="4644389"/>
              <a:ext cx="1584960" cy="368935"/>
            </a:xfrm>
            <a:custGeom>
              <a:avLst/>
              <a:gdLst/>
              <a:ahLst/>
              <a:cxnLst/>
              <a:rect l="l" t="t" r="r" b="b"/>
              <a:pathLst>
                <a:path w="1584960" h="368935">
                  <a:moveTo>
                    <a:pt x="158496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584960" y="368807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221" y="4644389"/>
              <a:ext cx="1584960" cy="368935"/>
            </a:xfrm>
            <a:custGeom>
              <a:avLst/>
              <a:gdLst/>
              <a:ahLst/>
              <a:cxnLst/>
              <a:rect l="l" t="t" r="r" b="b"/>
              <a:pathLst>
                <a:path w="1584960" h="368935">
                  <a:moveTo>
                    <a:pt x="0" y="368807"/>
                  </a:moveTo>
                  <a:lnTo>
                    <a:pt x="1584960" y="36880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2221" y="5221985"/>
              <a:ext cx="1584960" cy="370840"/>
            </a:xfrm>
            <a:custGeom>
              <a:avLst/>
              <a:gdLst/>
              <a:ahLst/>
              <a:cxnLst/>
              <a:rect l="l" t="t" r="r" b="b"/>
              <a:pathLst>
                <a:path w="1584960" h="370839">
                  <a:moveTo>
                    <a:pt x="1584960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584960" y="370331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2221" y="5221985"/>
              <a:ext cx="1584960" cy="370840"/>
            </a:xfrm>
            <a:custGeom>
              <a:avLst/>
              <a:gdLst/>
              <a:ahLst/>
              <a:cxnLst/>
              <a:rect l="l" t="t" r="r" b="b"/>
              <a:pathLst>
                <a:path w="1584960" h="370839">
                  <a:moveTo>
                    <a:pt x="0" y="370331"/>
                  </a:moveTo>
                  <a:lnTo>
                    <a:pt x="1584960" y="370331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74318" y="4566665"/>
              <a:ext cx="1210945" cy="340360"/>
            </a:xfrm>
            <a:custGeom>
              <a:avLst/>
              <a:gdLst/>
              <a:ahLst/>
              <a:cxnLst/>
              <a:rect l="l" t="t" r="r" b="b"/>
              <a:pathLst>
                <a:path w="1210945" h="340360">
                  <a:moveTo>
                    <a:pt x="0" y="23621"/>
                  </a:moveTo>
                  <a:lnTo>
                    <a:pt x="255015" y="141604"/>
                  </a:lnTo>
                  <a:lnTo>
                    <a:pt x="255015" y="283209"/>
                  </a:lnTo>
                  <a:lnTo>
                    <a:pt x="259472" y="305240"/>
                  </a:lnTo>
                  <a:lnTo>
                    <a:pt x="271621" y="323246"/>
                  </a:lnTo>
                  <a:lnTo>
                    <a:pt x="289627" y="335395"/>
                  </a:lnTo>
                  <a:lnTo>
                    <a:pt x="311657" y="339851"/>
                  </a:lnTo>
                  <a:lnTo>
                    <a:pt x="1153921" y="339851"/>
                  </a:lnTo>
                  <a:lnTo>
                    <a:pt x="1175952" y="335395"/>
                  </a:lnTo>
                  <a:lnTo>
                    <a:pt x="1193958" y="323246"/>
                  </a:lnTo>
                  <a:lnTo>
                    <a:pt x="1206107" y="305240"/>
                  </a:lnTo>
                  <a:lnTo>
                    <a:pt x="1210564" y="283209"/>
                  </a:lnTo>
                  <a:lnTo>
                    <a:pt x="1210564" y="56641"/>
                  </a:lnTo>
                  <a:lnTo>
                    <a:pt x="255015" y="56641"/>
                  </a:lnTo>
                  <a:lnTo>
                    <a:pt x="0" y="23621"/>
                  </a:lnTo>
                  <a:close/>
                </a:path>
                <a:path w="1210945" h="340360">
                  <a:moveTo>
                    <a:pt x="1153921" y="0"/>
                  </a:moveTo>
                  <a:lnTo>
                    <a:pt x="311657" y="0"/>
                  </a:lnTo>
                  <a:lnTo>
                    <a:pt x="289627" y="4456"/>
                  </a:lnTo>
                  <a:lnTo>
                    <a:pt x="271621" y="16605"/>
                  </a:lnTo>
                  <a:lnTo>
                    <a:pt x="259472" y="34611"/>
                  </a:lnTo>
                  <a:lnTo>
                    <a:pt x="255015" y="56641"/>
                  </a:lnTo>
                  <a:lnTo>
                    <a:pt x="1210564" y="56641"/>
                  </a:lnTo>
                  <a:lnTo>
                    <a:pt x="1206107" y="34611"/>
                  </a:lnTo>
                  <a:lnTo>
                    <a:pt x="1193958" y="16605"/>
                  </a:lnTo>
                  <a:lnTo>
                    <a:pt x="1175952" y="4456"/>
                  </a:lnTo>
                  <a:lnTo>
                    <a:pt x="1153921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74318" y="4566665"/>
              <a:ext cx="1210945" cy="340360"/>
            </a:xfrm>
            <a:custGeom>
              <a:avLst/>
              <a:gdLst/>
              <a:ahLst/>
              <a:cxnLst/>
              <a:rect l="l" t="t" r="r" b="b"/>
              <a:pathLst>
                <a:path w="1210945" h="340360">
                  <a:moveTo>
                    <a:pt x="255015" y="56641"/>
                  </a:moveTo>
                  <a:lnTo>
                    <a:pt x="259472" y="34611"/>
                  </a:lnTo>
                  <a:lnTo>
                    <a:pt x="271621" y="16605"/>
                  </a:lnTo>
                  <a:lnTo>
                    <a:pt x="289627" y="4456"/>
                  </a:lnTo>
                  <a:lnTo>
                    <a:pt x="311657" y="0"/>
                  </a:lnTo>
                  <a:lnTo>
                    <a:pt x="414274" y="0"/>
                  </a:lnTo>
                  <a:lnTo>
                    <a:pt x="653161" y="0"/>
                  </a:lnTo>
                  <a:lnTo>
                    <a:pt x="1153921" y="0"/>
                  </a:lnTo>
                  <a:lnTo>
                    <a:pt x="1175952" y="4456"/>
                  </a:lnTo>
                  <a:lnTo>
                    <a:pt x="1193958" y="16605"/>
                  </a:lnTo>
                  <a:lnTo>
                    <a:pt x="1206107" y="34611"/>
                  </a:lnTo>
                  <a:lnTo>
                    <a:pt x="1210564" y="56641"/>
                  </a:lnTo>
                  <a:lnTo>
                    <a:pt x="1210564" y="141604"/>
                  </a:lnTo>
                  <a:lnTo>
                    <a:pt x="1210564" y="283209"/>
                  </a:lnTo>
                  <a:lnTo>
                    <a:pt x="1206107" y="305240"/>
                  </a:lnTo>
                  <a:lnTo>
                    <a:pt x="1193958" y="323246"/>
                  </a:lnTo>
                  <a:lnTo>
                    <a:pt x="1175952" y="335395"/>
                  </a:lnTo>
                  <a:lnTo>
                    <a:pt x="1153921" y="339851"/>
                  </a:lnTo>
                  <a:lnTo>
                    <a:pt x="653161" y="339851"/>
                  </a:lnTo>
                  <a:lnTo>
                    <a:pt x="414274" y="339851"/>
                  </a:lnTo>
                  <a:lnTo>
                    <a:pt x="311657" y="339851"/>
                  </a:lnTo>
                  <a:lnTo>
                    <a:pt x="289627" y="335395"/>
                  </a:lnTo>
                  <a:lnTo>
                    <a:pt x="271621" y="323246"/>
                  </a:lnTo>
                  <a:lnTo>
                    <a:pt x="259472" y="305240"/>
                  </a:lnTo>
                  <a:lnTo>
                    <a:pt x="255015" y="283209"/>
                  </a:lnTo>
                  <a:lnTo>
                    <a:pt x="255015" y="141604"/>
                  </a:lnTo>
                  <a:lnTo>
                    <a:pt x="0" y="23621"/>
                  </a:lnTo>
                  <a:lnTo>
                    <a:pt x="255015" y="5664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085594" y="4652009"/>
            <a:ext cx="2127885" cy="338455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600" spc="-5" dirty="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23822" y="4603750"/>
            <a:ext cx="463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So</a:t>
            </a:r>
            <a:r>
              <a:rPr sz="1600" spc="-15" dirty="0">
                <a:latin typeface="Calibri"/>
                <a:cs typeface="Calibri"/>
              </a:rPr>
              <a:t>rt</a:t>
            </a:r>
            <a:r>
              <a:rPr sz="1600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5205" y="2414523"/>
          <a:ext cx="1368425" cy="2640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189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Rows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A-C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C-F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F-I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I-M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89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M-T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T-Z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09498"/>
            <a:ext cx="414337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30" dirty="0"/>
              <a:t>Range-based</a:t>
            </a:r>
            <a:r>
              <a:rPr sz="3700" spc="-155" dirty="0"/>
              <a:t> </a:t>
            </a:r>
            <a:r>
              <a:rPr sz="3700" spc="-30" dirty="0"/>
              <a:t>Sharding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535940" y="879474"/>
            <a:ext cx="5239385" cy="1167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A6A6A6"/>
                </a:solidFill>
                <a:latin typeface="Calibri Light"/>
                <a:cs typeface="Calibri Light"/>
              </a:rPr>
              <a:t>BigTable</a:t>
            </a:r>
            <a:r>
              <a:rPr sz="2800" spc="-95" dirty="0">
                <a:solidFill>
                  <a:srgbClr val="A6A6A6"/>
                </a:solidFill>
                <a:latin typeface="Calibri Light"/>
                <a:cs typeface="Calibri Light"/>
              </a:rPr>
              <a:t> </a:t>
            </a:r>
            <a:r>
              <a:rPr sz="2800" spc="-50" dirty="0">
                <a:solidFill>
                  <a:srgbClr val="A6A6A6"/>
                </a:solidFill>
                <a:latin typeface="Calibri Light"/>
                <a:cs typeface="Calibri Light"/>
              </a:rPr>
              <a:t>Tablets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</a:pPr>
            <a:r>
              <a:rPr sz="2400" spc="-40" dirty="0">
                <a:latin typeface="Calibri Light"/>
                <a:cs typeface="Calibri Light"/>
              </a:rPr>
              <a:t>Tablet:</a:t>
            </a:r>
            <a:r>
              <a:rPr sz="2400" spc="-5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Range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partition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of</a:t>
            </a:r>
            <a:r>
              <a:rPr sz="2400" spc="-25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ordered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20" dirty="0">
                <a:latin typeface="Calibri Light"/>
                <a:cs typeface="Calibri Light"/>
              </a:rPr>
              <a:t>records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75941" y="2408173"/>
            <a:ext cx="1936750" cy="2689860"/>
            <a:chOff x="2575941" y="2408173"/>
            <a:chExt cx="1936750" cy="2689860"/>
          </a:xfrm>
        </p:grpSpPr>
        <p:sp>
          <p:nvSpPr>
            <p:cNvPr id="6" name="object 6"/>
            <p:cNvSpPr/>
            <p:nvPr/>
          </p:nvSpPr>
          <p:spPr>
            <a:xfrm>
              <a:off x="2588641" y="2800349"/>
              <a:ext cx="1911350" cy="2285365"/>
            </a:xfrm>
            <a:custGeom>
              <a:avLst/>
              <a:gdLst/>
              <a:ahLst/>
              <a:cxnLst/>
              <a:rect l="l" t="t" r="r" b="b"/>
              <a:pathLst>
                <a:path w="1911350" h="2285365">
                  <a:moveTo>
                    <a:pt x="1911350" y="0"/>
                  </a:moveTo>
                  <a:lnTo>
                    <a:pt x="0" y="0"/>
                  </a:lnTo>
                  <a:lnTo>
                    <a:pt x="0" y="2284857"/>
                  </a:lnTo>
                  <a:lnTo>
                    <a:pt x="1911350" y="2284857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2291" y="2414523"/>
              <a:ext cx="1924050" cy="2677160"/>
            </a:xfrm>
            <a:custGeom>
              <a:avLst/>
              <a:gdLst/>
              <a:ahLst/>
              <a:cxnLst/>
              <a:rect l="l" t="t" r="r" b="b"/>
              <a:pathLst>
                <a:path w="1924050" h="2677160">
                  <a:moveTo>
                    <a:pt x="6350" y="0"/>
                  </a:moveTo>
                  <a:lnTo>
                    <a:pt x="6350" y="2677033"/>
                  </a:lnTo>
                </a:path>
                <a:path w="1924050" h="2677160">
                  <a:moveTo>
                    <a:pt x="1917699" y="0"/>
                  </a:moveTo>
                  <a:lnTo>
                    <a:pt x="1917699" y="2677033"/>
                  </a:lnTo>
                </a:path>
                <a:path w="1924050" h="2677160">
                  <a:moveTo>
                    <a:pt x="0" y="6350"/>
                  </a:moveTo>
                  <a:lnTo>
                    <a:pt x="1924049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2291" y="5078856"/>
              <a:ext cx="1924050" cy="12700"/>
            </a:xfrm>
            <a:custGeom>
              <a:avLst/>
              <a:gdLst/>
              <a:ahLst/>
              <a:cxnLst/>
              <a:rect l="l" t="t" r="r" b="b"/>
              <a:pathLst>
                <a:path w="1924050" h="12700">
                  <a:moveTo>
                    <a:pt x="0" y="12700"/>
                  </a:moveTo>
                  <a:lnTo>
                    <a:pt x="1924049" y="12700"/>
                  </a:lnTo>
                  <a:lnTo>
                    <a:pt x="19240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94991" y="2427223"/>
            <a:ext cx="1898650" cy="37338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2476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95"/>
              </a:spcBef>
            </a:pP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Tablet</a:t>
            </a:r>
            <a:r>
              <a:rPr sz="18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Server</a:t>
            </a:r>
            <a:r>
              <a:rPr sz="18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0461" y="2863088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A-C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0461" y="3962145"/>
            <a:ext cx="344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I-M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31309" y="2408173"/>
            <a:ext cx="1936750" cy="2689860"/>
            <a:chOff x="4631309" y="2408173"/>
            <a:chExt cx="1936750" cy="2689860"/>
          </a:xfrm>
        </p:grpSpPr>
        <p:sp>
          <p:nvSpPr>
            <p:cNvPr id="13" name="object 13"/>
            <p:cNvSpPr/>
            <p:nvPr/>
          </p:nvSpPr>
          <p:spPr>
            <a:xfrm>
              <a:off x="4644009" y="2420848"/>
              <a:ext cx="1911350" cy="379730"/>
            </a:xfrm>
            <a:custGeom>
              <a:avLst/>
              <a:gdLst/>
              <a:ahLst/>
              <a:cxnLst/>
              <a:rect l="l" t="t" r="r" b="b"/>
              <a:pathLst>
                <a:path w="1911350" h="379730">
                  <a:moveTo>
                    <a:pt x="1911350" y="0"/>
                  </a:moveTo>
                  <a:lnTo>
                    <a:pt x="0" y="0"/>
                  </a:lnTo>
                  <a:lnTo>
                    <a:pt x="0" y="379374"/>
                  </a:lnTo>
                  <a:lnTo>
                    <a:pt x="1911350" y="379374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4009" y="2800349"/>
              <a:ext cx="1911350" cy="2285365"/>
            </a:xfrm>
            <a:custGeom>
              <a:avLst/>
              <a:gdLst/>
              <a:ahLst/>
              <a:cxnLst/>
              <a:rect l="l" t="t" r="r" b="b"/>
              <a:pathLst>
                <a:path w="1911350" h="2285365">
                  <a:moveTo>
                    <a:pt x="1911350" y="0"/>
                  </a:moveTo>
                  <a:lnTo>
                    <a:pt x="0" y="0"/>
                  </a:lnTo>
                  <a:lnTo>
                    <a:pt x="0" y="2284857"/>
                  </a:lnTo>
                  <a:lnTo>
                    <a:pt x="1911350" y="2284857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7659" y="2414523"/>
              <a:ext cx="1924050" cy="2677160"/>
            </a:xfrm>
            <a:custGeom>
              <a:avLst/>
              <a:gdLst/>
              <a:ahLst/>
              <a:cxnLst/>
              <a:rect l="l" t="t" r="r" b="b"/>
              <a:pathLst>
                <a:path w="1924050" h="2677160">
                  <a:moveTo>
                    <a:pt x="6350" y="0"/>
                  </a:moveTo>
                  <a:lnTo>
                    <a:pt x="6350" y="2677033"/>
                  </a:lnTo>
                </a:path>
                <a:path w="1924050" h="2677160">
                  <a:moveTo>
                    <a:pt x="1917699" y="0"/>
                  </a:moveTo>
                  <a:lnTo>
                    <a:pt x="1917699" y="2677033"/>
                  </a:lnTo>
                </a:path>
                <a:path w="1924050" h="2677160">
                  <a:moveTo>
                    <a:pt x="0" y="6350"/>
                  </a:moveTo>
                  <a:lnTo>
                    <a:pt x="1924049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37659" y="5078856"/>
              <a:ext cx="1924050" cy="12700"/>
            </a:xfrm>
            <a:custGeom>
              <a:avLst/>
              <a:gdLst/>
              <a:ahLst/>
              <a:cxnLst/>
              <a:rect l="l" t="t" r="r" b="b"/>
              <a:pathLst>
                <a:path w="1924050" h="12700">
                  <a:moveTo>
                    <a:pt x="0" y="12700"/>
                  </a:moveTo>
                  <a:lnTo>
                    <a:pt x="1924049" y="12700"/>
                  </a:lnTo>
                  <a:lnTo>
                    <a:pt x="19240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50359" y="2427223"/>
            <a:ext cx="1898650" cy="37338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247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95"/>
              </a:spcBef>
            </a:pP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Tablet</a:t>
            </a:r>
            <a:r>
              <a:rPr sz="18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Server</a:t>
            </a:r>
            <a:r>
              <a:rPr sz="18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6338" y="3205988"/>
            <a:ext cx="308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-F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6338" y="4305045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-T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86677" y="2414523"/>
            <a:ext cx="1924685" cy="2693670"/>
            <a:chOff x="6686677" y="2414523"/>
            <a:chExt cx="1924685" cy="2693670"/>
          </a:xfrm>
        </p:grpSpPr>
        <p:sp>
          <p:nvSpPr>
            <p:cNvPr id="21" name="object 21"/>
            <p:cNvSpPr/>
            <p:nvPr/>
          </p:nvSpPr>
          <p:spPr>
            <a:xfrm>
              <a:off x="6693027" y="2420848"/>
              <a:ext cx="1911350" cy="379730"/>
            </a:xfrm>
            <a:custGeom>
              <a:avLst/>
              <a:gdLst/>
              <a:ahLst/>
              <a:cxnLst/>
              <a:rect l="l" t="t" r="r" b="b"/>
              <a:pathLst>
                <a:path w="1911350" h="379730">
                  <a:moveTo>
                    <a:pt x="1911350" y="0"/>
                  </a:moveTo>
                  <a:lnTo>
                    <a:pt x="0" y="0"/>
                  </a:lnTo>
                  <a:lnTo>
                    <a:pt x="0" y="379374"/>
                  </a:lnTo>
                  <a:lnTo>
                    <a:pt x="1911350" y="379374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93027" y="2800222"/>
              <a:ext cx="1911350" cy="2301240"/>
            </a:xfrm>
            <a:custGeom>
              <a:avLst/>
              <a:gdLst/>
              <a:ahLst/>
              <a:cxnLst/>
              <a:rect l="l" t="t" r="r" b="b"/>
              <a:pathLst>
                <a:path w="1911350" h="2301240">
                  <a:moveTo>
                    <a:pt x="1911350" y="0"/>
                  </a:moveTo>
                  <a:lnTo>
                    <a:pt x="0" y="0"/>
                  </a:lnTo>
                  <a:lnTo>
                    <a:pt x="0" y="2301240"/>
                  </a:lnTo>
                  <a:lnTo>
                    <a:pt x="1911350" y="2301240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EE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86677" y="2414523"/>
              <a:ext cx="1924685" cy="2693670"/>
            </a:xfrm>
            <a:custGeom>
              <a:avLst/>
              <a:gdLst/>
              <a:ahLst/>
              <a:cxnLst/>
              <a:rect l="l" t="t" r="r" b="b"/>
              <a:pathLst>
                <a:path w="1924684" h="2693670">
                  <a:moveTo>
                    <a:pt x="6350" y="0"/>
                  </a:moveTo>
                  <a:lnTo>
                    <a:pt x="6350" y="2693289"/>
                  </a:lnTo>
                </a:path>
                <a:path w="1924684" h="2693670">
                  <a:moveTo>
                    <a:pt x="1917827" y="0"/>
                  </a:moveTo>
                  <a:lnTo>
                    <a:pt x="1917827" y="2693289"/>
                  </a:lnTo>
                </a:path>
                <a:path w="1924684" h="2693670">
                  <a:moveTo>
                    <a:pt x="0" y="6350"/>
                  </a:moveTo>
                  <a:lnTo>
                    <a:pt x="1924177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86677" y="5095113"/>
              <a:ext cx="1924685" cy="12700"/>
            </a:xfrm>
            <a:custGeom>
              <a:avLst/>
              <a:gdLst/>
              <a:ahLst/>
              <a:cxnLst/>
              <a:rect l="l" t="t" r="r" b="b"/>
              <a:pathLst>
                <a:path w="1924684" h="12700">
                  <a:moveTo>
                    <a:pt x="0" y="12700"/>
                  </a:moveTo>
                  <a:lnTo>
                    <a:pt x="1924177" y="12700"/>
                  </a:lnTo>
                  <a:lnTo>
                    <a:pt x="192417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699377" y="2427223"/>
            <a:ext cx="1899285" cy="373380"/>
          </a:xfrm>
          <a:prstGeom prst="rect">
            <a:avLst/>
          </a:prstGeom>
          <a:solidFill>
            <a:srgbClr val="D2DFEE"/>
          </a:solidFill>
        </p:spPr>
        <p:txBody>
          <a:bodyPr vert="horz" wrap="square" lIns="0" tIns="247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95"/>
              </a:spcBef>
            </a:pP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Tablet</a:t>
            </a:r>
            <a:r>
              <a:rPr sz="18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Server</a:t>
            </a:r>
            <a:r>
              <a:rPr sz="18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85736" y="3618687"/>
            <a:ext cx="2495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F-I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79676" y="2967227"/>
            <a:ext cx="2664460" cy="1580515"/>
          </a:xfrm>
          <a:custGeom>
            <a:avLst/>
            <a:gdLst/>
            <a:ahLst/>
            <a:cxnLst/>
            <a:rect l="l" t="t" r="r" b="b"/>
            <a:pathLst>
              <a:path w="2664460" h="1580514">
                <a:moveTo>
                  <a:pt x="45720" y="1534668"/>
                </a:moveTo>
                <a:lnTo>
                  <a:pt x="0" y="1534668"/>
                </a:lnTo>
                <a:lnTo>
                  <a:pt x="0" y="1549908"/>
                </a:lnTo>
                <a:lnTo>
                  <a:pt x="45720" y="1549908"/>
                </a:lnTo>
                <a:lnTo>
                  <a:pt x="45720" y="1534668"/>
                </a:lnTo>
                <a:close/>
              </a:path>
              <a:path w="2664460" h="1580514">
                <a:moveTo>
                  <a:pt x="45720" y="1173480"/>
                </a:moveTo>
                <a:lnTo>
                  <a:pt x="0" y="1173480"/>
                </a:lnTo>
                <a:lnTo>
                  <a:pt x="0" y="1188720"/>
                </a:lnTo>
                <a:lnTo>
                  <a:pt x="45720" y="1188720"/>
                </a:lnTo>
                <a:lnTo>
                  <a:pt x="45720" y="1173480"/>
                </a:lnTo>
                <a:close/>
              </a:path>
              <a:path w="2664460" h="1580514">
                <a:moveTo>
                  <a:pt x="45720" y="382524"/>
                </a:moveTo>
                <a:lnTo>
                  <a:pt x="0" y="382524"/>
                </a:lnTo>
                <a:lnTo>
                  <a:pt x="0" y="397764"/>
                </a:lnTo>
                <a:lnTo>
                  <a:pt x="45720" y="397764"/>
                </a:lnTo>
                <a:lnTo>
                  <a:pt x="45720" y="382524"/>
                </a:lnTo>
                <a:close/>
              </a:path>
              <a:path w="2664460" h="1580514">
                <a:moveTo>
                  <a:pt x="45720" y="30480"/>
                </a:moveTo>
                <a:lnTo>
                  <a:pt x="0" y="30480"/>
                </a:lnTo>
                <a:lnTo>
                  <a:pt x="0" y="45720"/>
                </a:lnTo>
                <a:lnTo>
                  <a:pt x="45720" y="45720"/>
                </a:lnTo>
                <a:lnTo>
                  <a:pt x="45720" y="30480"/>
                </a:lnTo>
                <a:close/>
              </a:path>
              <a:path w="2664460" h="1580514">
                <a:moveTo>
                  <a:pt x="106680" y="1534668"/>
                </a:moveTo>
                <a:lnTo>
                  <a:pt x="60960" y="1534668"/>
                </a:lnTo>
                <a:lnTo>
                  <a:pt x="60960" y="1549908"/>
                </a:lnTo>
                <a:lnTo>
                  <a:pt x="106680" y="1549908"/>
                </a:lnTo>
                <a:lnTo>
                  <a:pt x="106680" y="1534668"/>
                </a:lnTo>
                <a:close/>
              </a:path>
              <a:path w="2664460" h="1580514">
                <a:moveTo>
                  <a:pt x="106680" y="1173480"/>
                </a:moveTo>
                <a:lnTo>
                  <a:pt x="60960" y="1173480"/>
                </a:lnTo>
                <a:lnTo>
                  <a:pt x="60960" y="1188720"/>
                </a:lnTo>
                <a:lnTo>
                  <a:pt x="106680" y="1188720"/>
                </a:lnTo>
                <a:lnTo>
                  <a:pt x="106680" y="1173480"/>
                </a:lnTo>
                <a:close/>
              </a:path>
              <a:path w="2664460" h="1580514">
                <a:moveTo>
                  <a:pt x="106680" y="382524"/>
                </a:moveTo>
                <a:lnTo>
                  <a:pt x="60960" y="382524"/>
                </a:lnTo>
                <a:lnTo>
                  <a:pt x="60960" y="397764"/>
                </a:lnTo>
                <a:lnTo>
                  <a:pt x="106680" y="397764"/>
                </a:lnTo>
                <a:lnTo>
                  <a:pt x="106680" y="382524"/>
                </a:lnTo>
                <a:close/>
              </a:path>
              <a:path w="2664460" h="1580514">
                <a:moveTo>
                  <a:pt x="106680" y="30480"/>
                </a:moveTo>
                <a:lnTo>
                  <a:pt x="60960" y="30480"/>
                </a:lnTo>
                <a:lnTo>
                  <a:pt x="60960" y="45720"/>
                </a:lnTo>
                <a:lnTo>
                  <a:pt x="106680" y="45720"/>
                </a:lnTo>
                <a:lnTo>
                  <a:pt x="106680" y="30480"/>
                </a:lnTo>
                <a:close/>
              </a:path>
              <a:path w="2664460" h="1580514">
                <a:moveTo>
                  <a:pt x="167640" y="1534668"/>
                </a:moveTo>
                <a:lnTo>
                  <a:pt x="121920" y="1534668"/>
                </a:lnTo>
                <a:lnTo>
                  <a:pt x="121920" y="1549908"/>
                </a:lnTo>
                <a:lnTo>
                  <a:pt x="167640" y="1549908"/>
                </a:lnTo>
                <a:lnTo>
                  <a:pt x="167640" y="1534668"/>
                </a:lnTo>
                <a:close/>
              </a:path>
              <a:path w="2664460" h="1580514">
                <a:moveTo>
                  <a:pt x="167640" y="1173480"/>
                </a:moveTo>
                <a:lnTo>
                  <a:pt x="121920" y="1173480"/>
                </a:lnTo>
                <a:lnTo>
                  <a:pt x="121920" y="1188720"/>
                </a:lnTo>
                <a:lnTo>
                  <a:pt x="167640" y="1188720"/>
                </a:lnTo>
                <a:lnTo>
                  <a:pt x="167640" y="1173480"/>
                </a:lnTo>
                <a:close/>
              </a:path>
              <a:path w="2664460" h="1580514">
                <a:moveTo>
                  <a:pt x="167640" y="382524"/>
                </a:moveTo>
                <a:lnTo>
                  <a:pt x="121920" y="382524"/>
                </a:lnTo>
                <a:lnTo>
                  <a:pt x="121920" y="397764"/>
                </a:lnTo>
                <a:lnTo>
                  <a:pt x="167640" y="397764"/>
                </a:lnTo>
                <a:lnTo>
                  <a:pt x="167640" y="382524"/>
                </a:lnTo>
                <a:close/>
              </a:path>
              <a:path w="2664460" h="1580514">
                <a:moveTo>
                  <a:pt x="167640" y="30480"/>
                </a:moveTo>
                <a:lnTo>
                  <a:pt x="121920" y="30480"/>
                </a:lnTo>
                <a:lnTo>
                  <a:pt x="121920" y="45720"/>
                </a:lnTo>
                <a:lnTo>
                  <a:pt x="167640" y="45720"/>
                </a:lnTo>
                <a:lnTo>
                  <a:pt x="167640" y="30480"/>
                </a:lnTo>
                <a:close/>
              </a:path>
              <a:path w="2664460" h="1580514">
                <a:moveTo>
                  <a:pt x="228600" y="1534668"/>
                </a:moveTo>
                <a:lnTo>
                  <a:pt x="182880" y="1534668"/>
                </a:lnTo>
                <a:lnTo>
                  <a:pt x="182880" y="1549908"/>
                </a:lnTo>
                <a:lnTo>
                  <a:pt x="228600" y="1549908"/>
                </a:lnTo>
                <a:lnTo>
                  <a:pt x="228600" y="1534668"/>
                </a:lnTo>
                <a:close/>
              </a:path>
              <a:path w="2664460" h="1580514">
                <a:moveTo>
                  <a:pt x="228600" y="1173480"/>
                </a:moveTo>
                <a:lnTo>
                  <a:pt x="182880" y="1173480"/>
                </a:lnTo>
                <a:lnTo>
                  <a:pt x="182880" y="1188720"/>
                </a:lnTo>
                <a:lnTo>
                  <a:pt x="228600" y="1188720"/>
                </a:lnTo>
                <a:lnTo>
                  <a:pt x="228600" y="1173480"/>
                </a:lnTo>
                <a:close/>
              </a:path>
              <a:path w="2664460" h="1580514">
                <a:moveTo>
                  <a:pt x="228600" y="382524"/>
                </a:moveTo>
                <a:lnTo>
                  <a:pt x="182880" y="382524"/>
                </a:lnTo>
                <a:lnTo>
                  <a:pt x="182880" y="397764"/>
                </a:lnTo>
                <a:lnTo>
                  <a:pt x="228600" y="397764"/>
                </a:lnTo>
                <a:lnTo>
                  <a:pt x="228600" y="382524"/>
                </a:lnTo>
                <a:close/>
              </a:path>
              <a:path w="2664460" h="1580514">
                <a:moveTo>
                  <a:pt x="228600" y="30480"/>
                </a:moveTo>
                <a:lnTo>
                  <a:pt x="182880" y="30480"/>
                </a:lnTo>
                <a:lnTo>
                  <a:pt x="182880" y="45720"/>
                </a:lnTo>
                <a:lnTo>
                  <a:pt x="228600" y="45720"/>
                </a:lnTo>
                <a:lnTo>
                  <a:pt x="228600" y="30480"/>
                </a:lnTo>
                <a:close/>
              </a:path>
              <a:path w="2664460" h="1580514">
                <a:moveTo>
                  <a:pt x="289560" y="1534668"/>
                </a:moveTo>
                <a:lnTo>
                  <a:pt x="243840" y="1534668"/>
                </a:lnTo>
                <a:lnTo>
                  <a:pt x="243840" y="1549908"/>
                </a:lnTo>
                <a:lnTo>
                  <a:pt x="289560" y="1549908"/>
                </a:lnTo>
                <a:lnTo>
                  <a:pt x="289560" y="1534668"/>
                </a:lnTo>
                <a:close/>
              </a:path>
              <a:path w="2664460" h="1580514">
                <a:moveTo>
                  <a:pt x="289560" y="1173480"/>
                </a:moveTo>
                <a:lnTo>
                  <a:pt x="243840" y="1173480"/>
                </a:lnTo>
                <a:lnTo>
                  <a:pt x="243840" y="1188720"/>
                </a:lnTo>
                <a:lnTo>
                  <a:pt x="289560" y="1188720"/>
                </a:lnTo>
                <a:lnTo>
                  <a:pt x="289560" y="1173480"/>
                </a:lnTo>
                <a:close/>
              </a:path>
              <a:path w="2664460" h="1580514">
                <a:moveTo>
                  <a:pt x="289560" y="382524"/>
                </a:moveTo>
                <a:lnTo>
                  <a:pt x="243840" y="382524"/>
                </a:lnTo>
                <a:lnTo>
                  <a:pt x="243840" y="397764"/>
                </a:lnTo>
                <a:lnTo>
                  <a:pt x="289560" y="397764"/>
                </a:lnTo>
                <a:lnTo>
                  <a:pt x="289560" y="382524"/>
                </a:lnTo>
                <a:close/>
              </a:path>
              <a:path w="2664460" h="1580514">
                <a:moveTo>
                  <a:pt x="289560" y="30480"/>
                </a:moveTo>
                <a:lnTo>
                  <a:pt x="243840" y="30480"/>
                </a:lnTo>
                <a:lnTo>
                  <a:pt x="243840" y="45720"/>
                </a:lnTo>
                <a:lnTo>
                  <a:pt x="289560" y="45720"/>
                </a:lnTo>
                <a:lnTo>
                  <a:pt x="289560" y="30480"/>
                </a:lnTo>
                <a:close/>
              </a:path>
              <a:path w="2664460" h="1580514">
                <a:moveTo>
                  <a:pt x="350520" y="1534668"/>
                </a:moveTo>
                <a:lnTo>
                  <a:pt x="304800" y="1534668"/>
                </a:lnTo>
                <a:lnTo>
                  <a:pt x="304800" y="1549908"/>
                </a:lnTo>
                <a:lnTo>
                  <a:pt x="350520" y="1549908"/>
                </a:lnTo>
                <a:lnTo>
                  <a:pt x="350520" y="1534668"/>
                </a:lnTo>
                <a:close/>
              </a:path>
              <a:path w="2664460" h="1580514">
                <a:moveTo>
                  <a:pt x="350520" y="1173480"/>
                </a:moveTo>
                <a:lnTo>
                  <a:pt x="304800" y="1173480"/>
                </a:lnTo>
                <a:lnTo>
                  <a:pt x="304800" y="1188720"/>
                </a:lnTo>
                <a:lnTo>
                  <a:pt x="350520" y="1188720"/>
                </a:lnTo>
                <a:lnTo>
                  <a:pt x="350520" y="1173480"/>
                </a:lnTo>
                <a:close/>
              </a:path>
              <a:path w="2664460" h="1580514">
                <a:moveTo>
                  <a:pt x="350520" y="382524"/>
                </a:moveTo>
                <a:lnTo>
                  <a:pt x="304800" y="382524"/>
                </a:lnTo>
                <a:lnTo>
                  <a:pt x="304800" y="397764"/>
                </a:lnTo>
                <a:lnTo>
                  <a:pt x="350520" y="397764"/>
                </a:lnTo>
                <a:lnTo>
                  <a:pt x="350520" y="382524"/>
                </a:lnTo>
                <a:close/>
              </a:path>
              <a:path w="2664460" h="1580514">
                <a:moveTo>
                  <a:pt x="350520" y="30480"/>
                </a:moveTo>
                <a:lnTo>
                  <a:pt x="304800" y="30480"/>
                </a:lnTo>
                <a:lnTo>
                  <a:pt x="304800" y="45720"/>
                </a:lnTo>
                <a:lnTo>
                  <a:pt x="350520" y="45720"/>
                </a:lnTo>
                <a:lnTo>
                  <a:pt x="350520" y="30480"/>
                </a:lnTo>
                <a:close/>
              </a:path>
              <a:path w="2664460" h="1580514">
                <a:moveTo>
                  <a:pt x="411480" y="1534668"/>
                </a:moveTo>
                <a:lnTo>
                  <a:pt x="365760" y="1534668"/>
                </a:lnTo>
                <a:lnTo>
                  <a:pt x="365760" y="1549908"/>
                </a:lnTo>
                <a:lnTo>
                  <a:pt x="411480" y="1549908"/>
                </a:lnTo>
                <a:lnTo>
                  <a:pt x="411480" y="1534668"/>
                </a:lnTo>
                <a:close/>
              </a:path>
              <a:path w="2664460" h="1580514">
                <a:moveTo>
                  <a:pt x="411480" y="1173480"/>
                </a:moveTo>
                <a:lnTo>
                  <a:pt x="365760" y="1173480"/>
                </a:lnTo>
                <a:lnTo>
                  <a:pt x="365760" y="1188720"/>
                </a:lnTo>
                <a:lnTo>
                  <a:pt x="411480" y="1188720"/>
                </a:lnTo>
                <a:lnTo>
                  <a:pt x="411480" y="1173480"/>
                </a:lnTo>
                <a:close/>
              </a:path>
              <a:path w="2664460" h="1580514">
                <a:moveTo>
                  <a:pt x="411480" y="382524"/>
                </a:moveTo>
                <a:lnTo>
                  <a:pt x="365760" y="382524"/>
                </a:lnTo>
                <a:lnTo>
                  <a:pt x="365760" y="397764"/>
                </a:lnTo>
                <a:lnTo>
                  <a:pt x="411480" y="397764"/>
                </a:lnTo>
                <a:lnTo>
                  <a:pt x="411480" y="382524"/>
                </a:lnTo>
                <a:close/>
              </a:path>
              <a:path w="2664460" h="1580514">
                <a:moveTo>
                  <a:pt x="411480" y="30480"/>
                </a:moveTo>
                <a:lnTo>
                  <a:pt x="365760" y="30480"/>
                </a:lnTo>
                <a:lnTo>
                  <a:pt x="365760" y="45720"/>
                </a:lnTo>
                <a:lnTo>
                  <a:pt x="411480" y="45720"/>
                </a:lnTo>
                <a:lnTo>
                  <a:pt x="411480" y="30480"/>
                </a:lnTo>
                <a:close/>
              </a:path>
              <a:path w="2664460" h="1580514">
                <a:moveTo>
                  <a:pt x="472440" y="1534668"/>
                </a:moveTo>
                <a:lnTo>
                  <a:pt x="426720" y="1534668"/>
                </a:lnTo>
                <a:lnTo>
                  <a:pt x="426720" y="1549908"/>
                </a:lnTo>
                <a:lnTo>
                  <a:pt x="472440" y="1549908"/>
                </a:lnTo>
                <a:lnTo>
                  <a:pt x="472440" y="1534668"/>
                </a:lnTo>
                <a:close/>
              </a:path>
              <a:path w="2664460" h="1580514">
                <a:moveTo>
                  <a:pt x="472440" y="1173480"/>
                </a:moveTo>
                <a:lnTo>
                  <a:pt x="426720" y="1173480"/>
                </a:lnTo>
                <a:lnTo>
                  <a:pt x="426720" y="1188720"/>
                </a:lnTo>
                <a:lnTo>
                  <a:pt x="472440" y="1188720"/>
                </a:lnTo>
                <a:lnTo>
                  <a:pt x="472440" y="1173480"/>
                </a:lnTo>
                <a:close/>
              </a:path>
              <a:path w="2664460" h="1580514">
                <a:moveTo>
                  <a:pt x="472440" y="382524"/>
                </a:moveTo>
                <a:lnTo>
                  <a:pt x="426720" y="382524"/>
                </a:lnTo>
                <a:lnTo>
                  <a:pt x="426720" y="397764"/>
                </a:lnTo>
                <a:lnTo>
                  <a:pt x="472440" y="397764"/>
                </a:lnTo>
                <a:lnTo>
                  <a:pt x="472440" y="382524"/>
                </a:lnTo>
                <a:close/>
              </a:path>
              <a:path w="2664460" h="1580514">
                <a:moveTo>
                  <a:pt x="472440" y="30480"/>
                </a:moveTo>
                <a:lnTo>
                  <a:pt x="426720" y="30480"/>
                </a:lnTo>
                <a:lnTo>
                  <a:pt x="426720" y="45720"/>
                </a:lnTo>
                <a:lnTo>
                  <a:pt x="472440" y="45720"/>
                </a:lnTo>
                <a:lnTo>
                  <a:pt x="472440" y="30480"/>
                </a:lnTo>
                <a:close/>
              </a:path>
              <a:path w="2664460" h="1580514">
                <a:moveTo>
                  <a:pt x="533400" y="1534668"/>
                </a:moveTo>
                <a:lnTo>
                  <a:pt x="487680" y="1534668"/>
                </a:lnTo>
                <a:lnTo>
                  <a:pt x="487680" y="1549908"/>
                </a:lnTo>
                <a:lnTo>
                  <a:pt x="533400" y="1549908"/>
                </a:lnTo>
                <a:lnTo>
                  <a:pt x="533400" y="1534668"/>
                </a:lnTo>
                <a:close/>
              </a:path>
              <a:path w="2664460" h="1580514">
                <a:moveTo>
                  <a:pt x="533400" y="382524"/>
                </a:moveTo>
                <a:lnTo>
                  <a:pt x="487680" y="382524"/>
                </a:lnTo>
                <a:lnTo>
                  <a:pt x="487680" y="397764"/>
                </a:lnTo>
                <a:lnTo>
                  <a:pt x="533400" y="397764"/>
                </a:lnTo>
                <a:lnTo>
                  <a:pt x="533400" y="382524"/>
                </a:lnTo>
                <a:close/>
              </a:path>
              <a:path w="2664460" h="1580514">
                <a:moveTo>
                  <a:pt x="576072" y="1181100"/>
                </a:moveTo>
                <a:lnTo>
                  <a:pt x="560832" y="1173480"/>
                </a:lnTo>
                <a:lnTo>
                  <a:pt x="499872" y="1143000"/>
                </a:lnTo>
                <a:lnTo>
                  <a:pt x="499872" y="1173480"/>
                </a:lnTo>
                <a:lnTo>
                  <a:pt x="487680" y="1173480"/>
                </a:lnTo>
                <a:lnTo>
                  <a:pt x="487680" y="1188720"/>
                </a:lnTo>
                <a:lnTo>
                  <a:pt x="499872" y="1188720"/>
                </a:lnTo>
                <a:lnTo>
                  <a:pt x="499872" y="1219200"/>
                </a:lnTo>
                <a:lnTo>
                  <a:pt x="560819" y="1188720"/>
                </a:lnTo>
                <a:lnTo>
                  <a:pt x="576072" y="1181100"/>
                </a:lnTo>
                <a:close/>
              </a:path>
              <a:path w="2664460" h="1580514">
                <a:moveTo>
                  <a:pt x="576072" y="38100"/>
                </a:moveTo>
                <a:lnTo>
                  <a:pt x="560832" y="30480"/>
                </a:lnTo>
                <a:lnTo>
                  <a:pt x="499872" y="0"/>
                </a:lnTo>
                <a:lnTo>
                  <a:pt x="499872" y="30480"/>
                </a:lnTo>
                <a:lnTo>
                  <a:pt x="487680" y="30480"/>
                </a:lnTo>
                <a:lnTo>
                  <a:pt x="487680" y="45720"/>
                </a:lnTo>
                <a:lnTo>
                  <a:pt x="499872" y="45720"/>
                </a:lnTo>
                <a:lnTo>
                  <a:pt x="499872" y="76200"/>
                </a:lnTo>
                <a:lnTo>
                  <a:pt x="560819" y="45720"/>
                </a:lnTo>
                <a:lnTo>
                  <a:pt x="576072" y="38100"/>
                </a:lnTo>
                <a:close/>
              </a:path>
              <a:path w="2664460" h="1580514">
                <a:moveTo>
                  <a:pt x="594360" y="1534668"/>
                </a:moveTo>
                <a:lnTo>
                  <a:pt x="548640" y="1534668"/>
                </a:lnTo>
                <a:lnTo>
                  <a:pt x="548640" y="1549908"/>
                </a:lnTo>
                <a:lnTo>
                  <a:pt x="594360" y="1549908"/>
                </a:lnTo>
                <a:lnTo>
                  <a:pt x="594360" y="1534668"/>
                </a:lnTo>
                <a:close/>
              </a:path>
              <a:path w="2664460" h="1580514">
                <a:moveTo>
                  <a:pt x="594360" y="382524"/>
                </a:moveTo>
                <a:lnTo>
                  <a:pt x="548640" y="382524"/>
                </a:lnTo>
                <a:lnTo>
                  <a:pt x="548640" y="397764"/>
                </a:lnTo>
                <a:lnTo>
                  <a:pt x="594360" y="397764"/>
                </a:lnTo>
                <a:lnTo>
                  <a:pt x="594360" y="382524"/>
                </a:lnTo>
                <a:close/>
              </a:path>
              <a:path w="2664460" h="1580514">
                <a:moveTo>
                  <a:pt x="655320" y="1534668"/>
                </a:moveTo>
                <a:lnTo>
                  <a:pt x="609600" y="1534668"/>
                </a:lnTo>
                <a:lnTo>
                  <a:pt x="609600" y="1549908"/>
                </a:lnTo>
                <a:lnTo>
                  <a:pt x="655320" y="1549908"/>
                </a:lnTo>
                <a:lnTo>
                  <a:pt x="655320" y="1534668"/>
                </a:lnTo>
                <a:close/>
              </a:path>
              <a:path w="2664460" h="1580514">
                <a:moveTo>
                  <a:pt x="655320" y="382524"/>
                </a:moveTo>
                <a:lnTo>
                  <a:pt x="609600" y="382524"/>
                </a:lnTo>
                <a:lnTo>
                  <a:pt x="609600" y="397764"/>
                </a:lnTo>
                <a:lnTo>
                  <a:pt x="655320" y="397764"/>
                </a:lnTo>
                <a:lnTo>
                  <a:pt x="655320" y="382524"/>
                </a:lnTo>
                <a:close/>
              </a:path>
              <a:path w="2664460" h="1580514">
                <a:moveTo>
                  <a:pt x="716280" y="1534668"/>
                </a:moveTo>
                <a:lnTo>
                  <a:pt x="670560" y="1534668"/>
                </a:lnTo>
                <a:lnTo>
                  <a:pt x="670560" y="1549908"/>
                </a:lnTo>
                <a:lnTo>
                  <a:pt x="716280" y="1549908"/>
                </a:lnTo>
                <a:lnTo>
                  <a:pt x="716280" y="1534668"/>
                </a:lnTo>
                <a:close/>
              </a:path>
              <a:path w="2664460" h="1580514">
                <a:moveTo>
                  <a:pt x="716280" y="382524"/>
                </a:moveTo>
                <a:lnTo>
                  <a:pt x="670560" y="382524"/>
                </a:lnTo>
                <a:lnTo>
                  <a:pt x="670560" y="397764"/>
                </a:lnTo>
                <a:lnTo>
                  <a:pt x="716280" y="397764"/>
                </a:lnTo>
                <a:lnTo>
                  <a:pt x="716280" y="382524"/>
                </a:lnTo>
                <a:close/>
              </a:path>
              <a:path w="2664460" h="1580514">
                <a:moveTo>
                  <a:pt x="777240" y="1534668"/>
                </a:moveTo>
                <a:lnTo>
                  <a:pt x="731520" y="1534668"/>
                </a:lnTo>
                <a:lnTo>
                  <a:pt x="731520" y="1549908"/>
                </a:lnTo>
                <a:lnTo>
                  <a:pt x="777240" y="1549908"/>
                </a:lnTo>
                <a:lnTo>
                  <a:pt x="777240" y="1534668"/>
                </a:lnTo>
                <a:close/>
              </a:path>
              <a:path w="2664460" h="1580514">
                <a:moveTo>
                  <a:pt x="777240" y="382524"/>
                </a:moveTo>
                <a:lnTo>
                  <a:pt x="731520" y="382524"/>
                </a:lnTo>
                <a:lnTo>
                  <a:pt x="731520" y="397764"/>
                </a:lnTo>
                <a:lnTo>
                  <a:pt x="777240" y="397764"/>
                </a:lnTo>
                <a:lnTo>
                  <a:pt x="777240" y="382524"/>
                </a:lnTo>
                <a:close/>
              </a:path>
              <a:path w="2664460" h="1580514">
                <a:moveTo>
                  <a:pt x="838200" y="1534668"/>
                </a:moveTo>
                <a:lnTo>
                  <a:pt x="792480" y="1534668"/>
                </a:lnTo>
                <a:lnTo>
                  <a:pt x="792480" y="1549908"/>
                </a:lnTo>
                <a:lnTo>
                  <a:pt x="838200" y="1549908"/>
                </a:lnTo>
                <a:lnTo>
                  <a:pt x="838200" y="1534668"/>
                </a:lnTo>
                <a:close/>
              </a:path>
              <a:path w="2664460" h="1580514">
                <a:moveTo>
                  <a:pt x="838200" y="382524"/>
                </a:moveTo>
                <a:lnTo>
                  <a:pt x="792480" y="382524"/>
                </a:lnTo>
                <a:lnTo>
                  <a:pt x="792480" y="397764"/>
                </a:lnTo>
                <a:lnTo>
                  <a:pt x="838200" y="397764"/>
                </a:lnTo>
                <a:lnTo>
                  <a:pt x="838200" y="382524"/>
                </a:lnTo>
                <a:close/>
              </a:path>
              <a:path w="2664460" h="1580514">
                <a:moveTo>
                  <a:pt x="899160" y="1534668"/>
                </a:moveTo>
                <a:lnTo>
                  <a:pt x="853440" y="1534668"/>
                </a:lnTo>
                <a:lnTo>
                  <a:pt x="853440" y="1549908"/>
                </a:lnTo>
                <a:lnTo>
                  <a:pt x="899160" y="1549908"/>
                </a:lnTo>
                <a:lnTo>
                  <a:pt x="899160" y="1534668"/>
                </a:lnTo>
                <a:close/>
              </a:path>
              <a:path w="2664460" h="1580514">
                <a:moveTo>
                  <a:pt x="899160" y="382524"/>
                </a:moveTo>
                <a:lnTo>
                  <a:pt x="853440" y="382524"/>
                </a:lnTo>
                <a:lnTo>
                  <a:pt x="853440" y="397764"/>
                </a:lnTo>
                <a:lnTo>
                  <a:pt x="899160" y="397764"/>
                </a:lnTo>
                <a:lnTo>
                  <a:pt x="899160" y="382524"/>
                </a:lnTo>
                <a:close/>
              </a:path>
              <a:path w="2664460" h="1580514">
                <a:moveTo>
                  <a:pt x="960120" y="1534668"/>
                </a:moveTo>
                <a:lnTo>
                  <a:pt x="914400" y="1534668"/>
                </a:lnTo>
                <a:lnTo>
                  <a:pt x="914400" y="1549908"/>
                </a:lnTo>
                <a:lnTo>
                  <a:pt x="960120" y="1549908"/>
                </a:lnTo>
                <a:lnTo>
                  <a:pt x="960120" y="1534668"/>
                </a:lnTo>
                <a:close/>
              </a:path>
              <a:path w="2664460" h="1580514">
                <a:moveTo>
                  <a:pt x="960120" y="382524"/>
                </a:moveTo>
                <a:lnTo>
                  <a:pt x="914400" y="382524"/>
                </a:lnTo>
                <a:lnTo>
                  <a:pt x="914400" y="397764"/>
                </a:lnTo>
                <a:lnTo>
                  <a:pt x="960120" y="397764"/>
                </a:lnTo>
                <a:lnTo>
                  <a:pt x="960120" y="382524"/>
                </a:lnTo>
                <a:close/>
              </a:path>
              <a:path w="2664460" h="1580514">
                <a:moveTo>
                  <a:pt x="1021080" y="1534668"/>
                </a:moveTo>
                <a:lnTo>
                  <a:pt x="975360" y="1534668"/>
                </a:lnTo>
                <a:lnTo>
                  <a:pt x="975360" y="1549908"/>
                </a:lnTo>
                <a:lnTo>
                  <a:pt x="1021080" y="1549908"/>
                </a:lnTo>
                <a:lnTo>
                  <a:pt x="1021080" y="1534668"/>
                </a:lnTo>
                <a:close/>
              </a:path>
              <a:path w="2664460" h="1580514">
                <a:moveTo>
                  <a:pt x="1021080" y="382524"/>
                </a:moveTo>
                <a:lnTo>
                  <a:pt x="975360" y="382524"/>
                </a:lnTo>
                <a:lnTo>
                  <a:pt x="975360" y="397764"/>
                </a:lnTo>
                <a:lnTo>
                  <a:pt x="1021080" y="397764"/>
                </a:lnTo>
                <a:lnTo>
                  <a:pt x="1021080" y="382524"/>
                </a:lnTo>
                <a:close/>
              </a:path>
              <a:path w="2664460" h="1580514">
                <a:moveTo>
                  <a:pt x="1082040" y="1534668"/>
                </a:moveTo>
                <a:lnTo>
                  <a:pt x="1036320" y="1534668"/>
                </a:lnTo>
                <a:lnTo>
                  <a:pt x="1036320" y="1549908"/>
                </a:lnTo>
                <a:lnTo>
                  <a:pt x="1082040" y="1549908"/>
                </a:lnTo>
                <a:lnTo>
                  <a:pt x="1082040" y="1534668"/>
                </a:lnTo>
                <a:close/>
              </a:path>
              <a:path w="2664460" h="1580514">
                <a:moveTo>
                  <a:pt x="1082040" y="382524"/>
                </a:moveTo>
                <a:lnTo>
                  <a:pt x="1036320" y="382524"/>
                </a:lnTo>
                <a:lnTo>
                  <a:pt x="1036320" y="397764"/>
                </a:lnTo>
                <a:lnTo>
                  <a:pt x="1082040" y="397764"/>
                </a:lnTo>
                <a:lnTo>
                  <a:pt x="1082040" y="382524"/>
                </a:lnTo>
                <a:close/>
              </a:path>
              <a:path w="2664460" h="1580514">
                <a:moveTo>
                  <a:pt x="1143000" y="1534668"/>
                </a:moveTo>
                <a:lnTo>
                  <a:pt x="1097280" y="1534668"/>
                </a:lnTo>
                <a:lnTo>
                  <a:pt x="1097280" y="1549908"/>
                </a:lnTo>
                <a:lnTo>
                  <a:pt x="1143000" y="1549908"/>
                </a:lnTo>
                <a:lnTo>
                  <a:pt x="1143000" y="1534668"/>
                </a:lnTo>
                <a:close/>
              </a:path>
              <a:path w="2664460" h="1580514">
                <a:moveTo>
                  <a:pt x="1143000" y="382524"/>
                </a:moveTo>
                <a:lnTo>
                  <a:pt x="1097280" y="382524"/>
                </a:lnTo>
                <a:lnTo>
                  <a:pt x="1097280" y="397764"/>
                </a:lnTo>
                <a:lnTo>
                  <a:pt x="1143000" y="397764"/>
                </a:lnTo>
                <a:lnTo>
                  <a:pt x="1143000" y="382524"/>
                </a:lnTo>
                <a:close/>
              </a:path>
              <a:path w="2664460" h="1580514">
                <a:moveTo>
                  <a:pt x="1203960" y="1534668"/>
                </a:moveTo>
                <a:lnTo>
                  <a:pt x="1158240" y="1534668"/>
                </a:lnTo>
                <a:lnTo>
                  <a:pt x="1158240" y="1549908"/>
                </a:lnTo>
                <a:lnTo>
                  <a:pt x="1203960" y="1549908"/>
                </a:lnTo>
                <a:lnTo>
                  <a:pt x="1203960" y="1534668"/>
                </a:lnTo>
                <a:close/>
              </a:path>
              <a:path w="2664460" h="1580514">
                <a:moveTo>
                  <a:pt x="1203960" y="382524"/>
                </a:moveTo>
                <a:lnTo>
                  <a:pt x="1158240" y="382524"/>
                </a:lnTo>
                <a:lnTo>
                  <a:pt x="1158240" y="397764"/>
                </a:lnTo>
                <a:lnTo>
                  <a:pt x="1203960" y="397764"/>
                </a:lnTo>
                <a:lnTo>
                  <a:pt x="1203960" y="382524"/>
                </a:lnTo>
                <a:close/>
              </a:path>
              <a:path w="2664460" h="1580514">
                <a:moveTo>
                  <a:pt x="1264920" y="1534668"/>
                </a:moveTo>
                <a:lnTo>
                  <a:pt x="1219200" y="1534668"/>
                </a:lnTo>
                <a:lnTo>
                  <a:pt x="1219200" y="1549908"/>
                </a:lnTo>
                <a:lnTo>
                  <a:pt x="1264920" y="1549908"/>
                </a:lnTo>
                <a:lnTo>
                  <a:pt x="1264920" y="1534668"/>
                </a:lnTo>
                <a:close/>
              </a:path>
              <a:path w="2664460" h="1580514">
                <a:moveTo>
                  <a:pt x="1264920" y="382524"/>
                </a:moveTo>
                <a:lnTo>
                  <a:pt x="1219200" y="382524"/>
                </a:lnTo>
                <a:lnTo>
                  <a:pt x="1219200" y="397764"/>
                </a:lnTo>
                <a:lnTo>
                  <a:pt x="1264920" y="397764"/>
                </a:lnTo>
                <a:lnTo>
                  <a:pt x="1264920" y="382524"/>
                </a:lnTo>
                <a:close/>
              </a:path>
              <a:path w="2664460" h="1580514">
                <a:moveTo>
                  <a:pt x="1325867" y="1534668"/>
                </a:moveTo>
                <a:lnTo>
                  <a:pt x="1280160" y="1534668"/>
                </a:lnTo>
                <a:lnTo>
                  <a:pt x="1280160" y="1549908"/>
                </a:lnTo>
                <a:lnTo>
                  <a:pt x="1325867" y="1549908"/>
                </a:lnTo>
                <a:lnTo>
                  <a:pt x="1325867" y="1534668"/>
                </a:lnTo>
                <a:close/>
              </a:path>
              <a:path w="2664460" h="1580514">
                <a:moveTo>
                  <a:pt x="1325867" y="382524"/>
                </a:moveTo>
                <a:lnTo>
                  <a:pt x="1280160" y="382524"/>
                </a:lnTo>
                <a:lnTo>
                  <a:pt x="1280160" y="397764"/>
                </a:lnTo>
                <a:lnTo>
                  <a:pt x="1325867" y="397764"/>
                </a:lnTo>
                <a:lnTo>
                  <a:pt x="1325867" y="382524"/>
                </a:lnTo>
                <a:close/>
              </a:path>
              <a:path w="2664460" h="1580514">
                <a:moveTo>
                  <a:pt x="1386840" y="1534668"/>
                </a:moveTo>
                <a:lnTo>
                  <a:pt x="1341120" y="1534668"/>
                </a:lnTo>
                <a:lnTo>
                  <a:pt x="1341120" y="1549908"/>
                </a:lnTo>
                <a:lnTo>
                  <a:pt x="1386840" y="1549908"/>
                </a:lnTo>
                <a:lnTo>
                  <a:pt x="1386840" y="1534668"/>
                </a:lnTo>
                <a:close/>
              </a:path>
              <a:path w="2664460" h="1580514">
                <a:moveTo>
                  <a:pt x="1386840" y="382524"/>
                </a:moveTo>
                <a:lnTo>
                  <a:pt x="1341120" y="382524"/>
                </a:lnTo>
                <a:lnTo>
                  <a:pt x="1341120" y="397764"/>
                </a:lnTo>
                <a:lnTo>
                  <a:pt x="1386840" y="397764"/>
                </a:lnTo>
                <a:lnTo>
                  <a:pt x="1386840" y="382524"/>
                </a:lnTo>
                <a:close/>
              </a:path>
              <a:path w="2664460" h="1580514">
                <a:moveTo>
                  <a:pt x="1447800" y="1534668"/>
                </a:moveTo>
                <a:lnTo>
                  <a:pt x="1402080" y="1534668"/>
                </a:lnTo>
                <a:lnTo>
                  <a:pt x="1402080" y="1549908"/>
                </a:lnTo>
                <a:lnTo>
                  <a:pt x="1447800" y="1549908"/>
                </a:lnTo>
                <a:lnTo>
                  <a:pt x="1447800" y="1534668"/>
                </a:lnTo>
                <a:close/>
              </a:path>
              <a:path w="2664460" h="1580514">
                <a:moveTo>
                  <a:pt x="1447800" y="382524"/>
                </a:moveTo>
                <a:lnTo>
                  <a:pt x="1402080" y="382524"/>
                </a:lnTo>
                <a:lnTo>
                  <a:pt x="1402080" y="397764"/>
                </a:lnTo>
                <a:lnTo>
                  <a:pt x="1447800" y="397764"/>
                </a:lnTo>
                <a:lnTo>
                  <a:pt x="1447800" y="382524"/>
                </a:lnTo>
                <a:close/>
              </a:path>
              <a:path w="2664460" h="1580514">
                <a:moveTo>
                  <a:pt x="1508760" y="1534668"/>
                </a:moveTo>
                <a:lnTo>
                  <a:pt x="1463040" y="1534668"/>
                </a:lnTo>
                <a:lnTo>
                  <a:pt x="1463040" y="1549908"/>
                </a:lnTo>
                <a:lnTo>
                  <a:pt x="1508760" y="1549908"/>
                </a:lnTo>
                <a:lnTo>
                  <a:pt x="1508760" y="1534668"/>
                </a:lnTo>
                <a:close/>
              </a:path>
              <a:path w="2664460" h="1580514">
                <a:moveTo>
                  <a:pt x="1508760" y="382524"/>
                </a:moveTo>
                <a:lnTo>
                  <a:pt x="1463040" y="382524"/>
                </a:lnTo>
                <a:lnTo>
                  <a:pt x="1463040" y="397764"/>
                </a:lnTo>
                <a:lnTo>
                  <a:pt x="1508760" y="397764"/>
                </a:lnTo>
                <a:lnTo>
                  <a:pt x="1508760" y="382524"/>
                </a:lnTo>
                <a:close/>
              </a:path>
              <a:path w="2664460" h="1580514">
                <a:moveTo>
                  <a:pt x="1569720" y="1534668"/>
                </a:moveTo>
                <a:lnTo>
                  <a:pt x="1524000" y="1534668"/>
                </a:lnTo>
                <a:lnTo>
                  <a:pt x="1524000" y="1549908"/>
                </a:lnTo>
                <a:lnTo>
                  <a:pt x="1569720" y="1549908"/>
                </a:lnTo>
                <a:lnTo>
                  <a:pt x="1569720" y="1534668"/>
                </a:lnTo>
                <a:close/>
              </a:path>
              <a:path w="2664460" h="1580514">
                <a:moveTo>
                  <a:pt x="1569720" y="382524"/>
                </a:moveTo>
                <a:lnTo>
                  <a:pt x="1524000" y="382524"/>
                </a:lnTo>
                <a:lnTo>
                  <a:pt x="1524000" y="397764"/>
                </a:lnTo>
                <a:lnTo>
                  <a:pt x="1569720" y="397764"/>
                </a:lnTo>
                <a:lnTo>
                  <a:pt x="1569720" y="382524"/>
                </a:lnTo>
                <a:close/>
              </a:path>
              <a:path w="2664460" h="1580514">
                <a:moveTo>
                  <a:pt x="1630680" y="1534668"/>
                </a:moveTo>
                <a:lnTo>
                  <a:pt x="1584960" y="1534668"/>
                </a:lnTo>
                <a:lnTo>
                  <a:pt x="1584960" y="1549908"/>
                </a:lnTo>
                <a:lnTo>
                  <a:pt x="1630680" y="1549908"/>
                </a:lnTo>
                <a:lnTo>
                  <a:pt x="1630680" y="1534668"/>
                </a:lnTo>
                <a:close/>
              </a:path>
              <a:path w="2664460" h="1580514">
                <a:moveTo>
                  <a:pt x="1630680" y="382524"/>
                </a:moveTo>
                <a:lnTo>
                  <a:pt x="1584960" y="382524"/>
                </a:lnTo>
                <a:lnTo>
                  <a:pt x="1584960" y="397764"/>
                </a:lnTo>
                <a:lnTo>
                  <a:pt x="1630680" y="397764"/>
                </a:lnTo>
                <a:lnTo>
                  <a:pt x="1630680" y="382524"/>
                </a:lnTo>
                <a:close/>
              </a:path>
              <a:path w="2664460" h="1580514">
                <a:moveTo>
                  <a:pt x="1691640" y="1534668"/>
                </a:moveTo>
                <a:lnTo>
                  <a:pt x="1645920" y="1534668"/>
                </a:lnTo>
                <a:lnTo>
                  <a:pt x="1645920" y="1549908"/>
                </a:lnTo>
                <a:lnTo>
                  <a:pt x="1691640" y="1549908"/>
                </a:lnTo>
                <a:lnTo>
                  <a:pt x="1691640" y="1534668"/>
                </a:lnTo>
                <a:close/>
              </a:path>
              <a:path w="2664460" h="1580514">
                <a:moveTo>
                  <a:pt x="1691640" y="382524"/>
                </a:moveTo>
                <a:lnTo>
                  <a:pt x="1645920" y="382524"/>
                </a:lnTo>
                <a:lnTo>
                  <a:pt x="1645920" y="397764"/>
                </a:lnTo>
                <a:lnTo>
                  <a:pt x="1691640" y="397764"/>
                </a:lnTo>
                <a:lnTo>
                  <a:pt x="1691640" y="382524"/>
                </a:lnTo>
                <a:close/>
              </a:path>
              <a:path w="2664460" h="1580514">
                <a:moveTo>
                  <a:pt x="1752600" y="1534668"/>
                </a:moveTo>
                <a:lnTo>
                  <a:pt x="1706880" y="1534668"/>
                </a:lnTo>
                <a:lnTo>
                  <a:pt x="1706880" y="1549908"/>
                </a:lnTo>
                <a:lnTo>
                  <a:pt x="1752600" y="1549908"/>
                </a:lnTo>
                <a:lnTo>
                  <a:pt x="1752600" y="1534668"/>
                </a:lnTo>
                <a:close/>
              </a:path>
              <a:path w="2664460" h="1580514">
                <a:moveTo>
                  <a:pt x="1752600" y="382524"/>
                </a:moveTo>
                <a:lnTo>
                  <a:pt x="1706880" y="382524"/>
                </a:lnTo>
                <a:lnTo>
                  <a:pt x="1706880" y="397764"/>
                </a:lnTo>
                <a:lnTo>
                  <a:pt x="1752600" y="397764"/>
                </a:lnTo>
                <a:lnTo>
                  <a:pt x="1752600" y="382524"/>
                </a:lnTo>
                <a:close/>
              </a:path>
              <a:path w="2664460" h="1580514">
                <a:moveTo>
                  <a:pt x="1813560" y="1534668"/>
                </a:moveTo>
                <a:lnTo>
                  <a:pt x="1767840" y="1534668"/>
                </a:lnTo>
                <a:lnTo>
                  <a:pt x="1767840" y="1549908"/>
                </a:lnTo>
                <a:lnTo>
                  <a:pt x="1813560" y="1549908"/>
                </a:lnTo>
                <a:lnTo>
                  <a:pt x="1813560" y="1534668"/>
                </a:lnTo>
                <a:close/>
              </a:path>
              <a:path w="2664460" h="1580514">
                <a:moveTo>
                  <a:pt x="1813560" y="382524"/>
                </a:moveTo>
                <a:lnTo>
                  <a:pt x="1767840" y="382524"/>
                </a:lnTo>
                <a:lnTo>
                  <a:pt x="1767840" y="397764"/>
                </a:lnTo>
                <a:lnTo>
                  <a:pt x="1813560" y="397764"/>
                </a:lnTo>
                <a:lnTo>
                  <a:pt x="1813560" y="382524"/>
                </a:lnTo>
                <a:close/>
              </a:path>
              <a:path w="2664460" h="1580514">
                <a:moveTo>
                  <a:pt x="1874520" y="1534668"/>
                </a:moveTo>
                <a:lnTo>
                  <a:pt x="1828800" y="1534668"/>
                </a:lnTo>
                <a:lnTo>
                  <a:pt x="1828800" y="1549908"/>
                </a:lnTo>
                <a:lnTo>
                  <a:pt x="1874520" y="1549908"/>
                </a:lnTo>
                <a:lnTo>
                  <a:pt x="1874520" y="1534668"/>
                </a:lnTo>
                <a:close/>
              </a:path>
              <a:path w="2664460" h="1580514">
                <a:moveTo>
                  <a:pt x="1874520" y="382524"/>
                </a:moveTo>
                <a:lnTo>
                  <a:pt x="1828800" y="382524"/>
                </a:lnTo>
                <a:lnTo>
                  <a:pt x="1828800" y="397764"/>
                </a:lnTo>
                <a:lnTo>
                  <a:pt x="1874520" y="397764"/>
                </a:lnTo>
                <a:lnTo>
                  <a:pt x="1874520" y="382524"/>
                </a:lnTo>
                <a:close/>
              </a:path>
              <a:path w="2664460" h="1580514">
                <a:moveTo>
                  <a:pt x="1935480" y="1534668"/>
                </a:moveTo>
                <a:lnTo>
                  <a:pt x="1889760" y="1534668"/>
                </a:lnTo>
                <a:lnTo>
                  <a:pt x="1889760" y="1549908"/>
                </a:lnTo>
                <a:lnTo>
                  <a:pt x="1935480" y="1549908"/>
                </a:lnTo>
                <a:lnTo>
                  <a:pt x="1935480" y="1534668"/>
                </a:lnTo>
                <a:close/>
              </a:path>
              <a:path w="2664460" h="1580514">
                <a:moveTo>
                  <a:pt x="1935480" y="382524"/>
                </a:moveTo>
                <a:lnTo>
                  <a:pt x="1889760" y="382524"/>
                </a:lnTo>
                <a:lnTo>
                  <a:pt x="1889760" y="397764"/>
                </a:lnTo>
                <a:lnTo>
                  <a:pt x="1935480" y="397764"/>
                </a:lnTo>
                <a:lnTo>
                  <a:pt x="1935480" y="382524"/>
                </a:lnTo>
                <a:close/>
              </a:path>
              <a:path w="2664460" h="1580514">
                <a:moveTo>
                  <a:pt x="1996440" y="1534668"/>
                </a:moveTo>
                <a:lnTo>
                  <a:pt x="1950720" y="1534668"/>
                </a:lnTo>
                <a:lnTo>
                  <a:pt x="1950720" y="1549908"/>
                </a:lnTo>
                <a:lnTo>
                  <a:pt x="1996440" y="1549908"/>
                </a:lnTo>
                <a:lnTo>
                  <a:pt x="1996440" y="1534668"/>
                </a:lnTo>
                <a:close/>
              </a:path>
              <a:path w="2664460" h="1580514">
                <a:moveTo>
                  <a:pt x="1996440" y="382524"/>
                </a:moveTo>
                <a:lnTo>
                  <a:pt x="1950720" y="382524"/>
                </a:lnTo>
                <a:lnTo>
                  <a:pt x="1950720" y="397764"/>
                </a:lnTo>
                <a:lnTo>
                  <a:pt x="1996440" y="397764"/>
                </a:lnTo>
                <a:lnTo>
                  <a:pt x="1996440" y="382524"/>
                </a:lnTo>
                <a:close/>
              </a:path>
              <a:path w="2664460" h="1580514">
                <a:moveTo>
                  <a:pt x="2057400" y="1534668"/>
                </a:moveTo>
                <a:lnTo>
                  <a:pt x="2011680" y="1534668"/>
                </a:lnTo>
                <a:lnTo>
                  <a:pt x="2011680" y="1549908"/>
                </a:lnTo>
                <a:lnTo>
                  <a:pt x="2057400" y="1549908"/>
                </a:lnTo>
                <a:lnTo>
                  <a:pt x="2057400" y="1534668"/>
                </a:lnTo>
                <a:close/>
              </a:path>
              <a:path w="2664460" h="1580514">
                <a:moveTo>
                  <a:pt x="2057400" y="382524"/>
                </a:moveTo>
                <a:lnTo>
                  <a:pt x="2011680" y="382524"/>
                </a:lnTo>
                <a:lnTo>
                  <a:pt x="2011680" y="397764"/>
                </a:lnTo>
                <a:lnTo>
                  <a:pt x="2057400" y="397764"/>
                </a:lnTo>
                <a:lnTo>
                  <a:pt x="2057400" y="382524"/>
                </a:lnTo>
                <a:close/>
              </a:path>
              <a:path w="2664460" h="1580514">
                <a:moveTo>
                  <a:pt x="2118360" y="1534668"/>
                </a:moveTo>
                <a:lnTo>
                  <a:pt x="2072640" y="1534668"/>
                </a:lnTo>
                <a:lnTo>
                  <a:pt x="2072640" y="1549908"/>
                </a:lnTo>
                <a:lnTo>
                  <a:pt x="2118360" y="1549908"/>
                </a:lnTo>
                <a:lnTo>
                  <a:pt x="2118360" y="1534668"/>
                </a:lnTo>
                <a:close/>
              </a:path>
              <a:path w="2664460" h="1580514">
                <a:moveTo>
                  <a:pt x="2118360" y="382524"/>
                </a:moveTo>
                <a:lnTo>
                  <a:pt x="2072640" y="382524"/>
                </a:lnTo>
                <a:lnTo>
                  <a:pt x="2072640" y="397764"/>
                </a:lnTo>
                <a:lnTo>
                  <a:pt x="2118360" y="397764"/>
                </a:lnTo>
                <a:lnTo>
                  <a:pt x="2118360" y="382524"/>
                </a:lnTo>
                <a:close/>
              </a:path>
              <a:path w="2664460" h="1580514">
                <a:moveTo>
                  <a:pt x="2179320" y="1534668"/>
                </a:moveTo>
                <a:lnTo>
                  <a:pt x="2133600" y="1534668"/>
                </a:lnTo>
                <a:lnTo>
                  <a:pt x="2133600" y="1549908"/>
                </a:lnTo>
                <a:lnTo>
                  <a:pt x="2179320" y="1549908"/>
                </a:lnTo>
                <a:lnTo>
                  <a:pt x="2179320" y="1534668"/>
                </a:lnTo>
                <a:close/>
              </a:path>
              <a:path w="2664460" h="1580514">
                <a:moveTo>
                  <a:pt x="2179320" y="382524"/>
                </a:moveTo>
                <a:lnTo>
                  <a:pt x="2133600" y="382524"/>
                </a:lnTo>
                <a:lnTo>
                  <a:pt x="2133600" y="397764"/>
                </a:lnTo>
                <a:lnTo>
                  <a:pt x="2179320" y="397764"/>
                </a:lnTo>
                <a:lnTo>
                  <a:pt x="2179320" y="382524"/>
                </a:lnTo>
                <a:close/>
              </a:path>
              <a:path w="2664460" h="1580514">
                <a:moveTo>
                  <a:pt x="2240280" y="1534668"/>
                </a:moveTo>
                <a:lnTo>
                  <a:pt x="2194560" y="1534668"/>
                </a:lnTo>
                <a:lnTo>
                  <a:pt x="2194560" y="1549908"/>
                </a:lnTo>
                <a:lnTo>
                  <a:pt x="2240280" y="1549908"/>
                </a:lnTo>
                <a:lnTo>
                  <a:pt x="2240280" y="1534668"/>
                </a:lnTo>
                <a:close/>
              </a:path>
              <a:path w="2664460" h="1580514">
                <a:moveTo>
                  <a:pt x="2240280" y="382524"/>
                </a:moveTo>
                <a:lnTo>
                  <a:pt x="2194560" y="382524"/>
                </a:lnTo>
                <a:lnTo>
                  <a:pt x="2194560" y="397764"/>
                </a:lnTo>
                <a:lnTo>
                  <a:pt x="2240280" y="397764"/>
                </a:lnTo>
                <a:lnTo>
                  <a:pt x="2240280" y="382524"/>
                </a:lnTo>
                <a:close/>
              </a:path>
              <a:path w="2664460" h="1580514">
                <a:moveTo>
                  <a:pt x="2301240" y="1534668"/>
                </a:moveTo>
                <a:lnTo>
                  <a:pt x="2255520" y="1534668"/>
                </a:lnTo>
                <a:lnTo>
                  <a:pt x="2255520" y="1549908"/>
                </a:lnTo>
                <a:lnTo>
                  <a:pt x="2301240" y="1549908"/>
                </a:lnTo>
                <a:lnTo>
                  <a:pt x="2301240" y="1534668"/>
                </a:lnTo>
                <a:close/>
              </a:path>
              <a:path w="2664460" h="1580514">
                <a:moveTo>
                  <a:pt x="2301240" y="382524"/>
                </a:moveTo>
                <a:lnTo>
                  <a:pt x="2255520" y="382524"/>
                </a:lnTo>
                <a:lnTo>
                  <a:pt x="2255520" y="397764"/>
                </a:lnTo>
                <a:lnTo>
                  <a:pt x="2301240" y="397764"/>
                </a:lnTo>
                <a:lnTo>
                  <a:pt x="2301240" y="382524"/>
                </a:lnTo>
                <a:close/>
              </a:path>
              <a:path w="2664460" h="1580514">
                <a:moveTo>
                  <a:pt x="2362200" y="1534668"/>
                </a:moveTo>
                <a:lnTo>
                  <a:pt x="2316480" y="1534668"/>
                </a:lnTo>
                <a:lnTo>
                  <a:pt x="2316480" y="1549908"/>
                </a:lnTo>
                <a:lnTo>
                  <a:pt x="2362200" y="1549908"/>
                </a:lnTo>
                <a:lnTo>
                  <a:pt x="2362200" y="1534668"/>
                </a:lnTo>
                <a:close/>
              </a:path>
              <a:path w="2664460" h="1580514">
                <a:moveTo>
                  <a:pt x="2362200" y="382524"/>
                </a:moveTo>
                <a:lnTo>
                  <a:pt x="2316480" y="382524"/>
                </a:lnTo>
                <a:lnTo>
                  <a:pt x="2316480" y="397764"/>
                </a:lnTo>
                <a:lnTo>
                  <a:pt x="2362200" y="397764"/>
                </a:lnTo>
                <a:lnTo>
                  <a:pt x="2362200" y="382524"/>
                </a:lnTo>
                <a:close/>
              </a:path>
              <a:path w="2664460" h="1580514">
                <a:moveTo>
                  <a:pt x="2423160" y="1534668"/>
                </a:moveTo>
                <a:lnTo>
                  <a:pt x="2377440" y="1534668"/>
                </a:lnTo>
                <a:lnTo>
                  <a:pt x="2377440" y="1549908"/>
                </a:lnTo>
                <a:lnTo>
                  <a:pt x="2423160" y="1549908"/>
                </a:lnTo>
                <a:lnTo>
                  <a:pt x="2423160" y="1534668"/>
                </a:lnTo>
                <a:close/>
              </a:path>
              <a:path w="2664460" h="1580514">
                <a:moveTo>
                  <a:pt x="2423160" y="382524"/>
                </a:moveTo>
                <a:lnTo>
                  <a:pt x="2377440" y="382524"/>
                </a:lnTo>
                <a:lnTo>
                  <a:pt x="2377440" y="397764"/>
                </a:lnTo>
                <a:lnTo>
                  <a:pt x="2423160" y="397764"/>
                </a:lnTo>
                <a:lnTo>
                  <a:pt x="2423160" y="382524"/>
                </a:lnTo>
                <a:close/>
              </a:path>
              <a:path w="2664460" h="1580514">
                <a:moveTo>
                  <a:pt x="2484120" y="1534668"/>
                </a:moveTo>
                <a:lnTo>
                  <a:pt x="2438400" y="1534668"/>
                </a:lnTo>
                <a:lnTo>
                  <a:pt x="2438400" y="1549908"/>
                </a:lnTo>
                <a:lnTo>
                  <a:pt x="2484120" y="1549908"/>
                </a:lnTo>
                <a:lnTo>
                  <a:pt x="2484120" y="1534668"/>
                </a:lnTo>
                <a:close/>
              </a:path>
              <a:path w="2664460" h="1580514">
                <a:moveTo>
                  <a:pt x="2484120" y="382524"/>
                </a:moveTo>
                <a:lnTo>
                  <a:pt x="2438400" y="382524"/>
                </a:lnTo>
                <a:lnTo>
                  <a:pt x="2438400" y="397764"/>
                </a:lnTo>
                <a:lnTo>
                  <a:pt x="2484120" y="397764"/>
                </a:lnTo>
                <a:lnTo>
                  <a:pt x="2484120" y="382524"/>
                </a:lnTo>
                <a:close/>
              </a:path>
              <a:path w="2664460" h="1580514">
                <a:moveTo>
                  <a:pt x="2545080" y="1534668"/>
                </a:moveTo>
                <a:lnTo>
                  <a:pt x="2499360" y="1534668"/>
                </a:lnTo>
                <a:lnTo>
                  <a:pt x="2499360" y="1549908"/>
                </a:lnTo>
                <a:lnTo>
                  <a:pt x="2545080" y="1549908"/>
                </a:lnTo>
                <a:lnTo>
                  <a:pt x="2545080" y="1534668"/>
                </a:lnTo>
                <a:close/>
              </a:path>
              <a:path w="2664460" h="1580514">
                <a:moveTo>
                  <a:pt x="2545080" y="382524"/>
                </a:moveTo>
                <a:lnTo>
                  <a:pt x="2499360" y="382524"/>
                </a:lnTo>
                <a:lnTo>
                  <a:pt x="2499360" y="397764"/>
                </a:lnTo>
                <a:lnTo>
                  <a:pt x="2545080" y="397764"/>
                </a:lnTo>
                <a:lnTo>
                  <a:pt x="2545080" y="382524"/>
                </a:lnTo>
                <a:close/>
              </a:path>
              <a:path w="2664460" h="1580514">
                <a:moveTo>
                  <a:pt x="2664333" y="1542288"/>
                </a:moveTo>
                <a:lnTo>
                  <a:pt x="2649080" y="1534668"/>
                </a:lnTo>
                <a:lnTo>
                  <a:pt x="2588133" y="1504188"/>
                </a:lnTo>
                <a:lnTo>
                  <a:pt x="2588133" y="1534668"/>
                </a:lnTo>
                <a:lnTo>
                  <a:pt x="2560320" y="1534668"/>
                </a:lnTo>
                <a:lnTo>
                  <a:pt x="2560320" y="1549908"/>
                </a:lnTo>
                <a:lnTo>
                  <a:pt x="2588133" y="1549908"/>
                </a:lnTo>
                <a:lnTo>
                  <a:pt x="2588133" y="1580388"/>
                </a:lnTo>
                <a:lnTo>
                  <a:pt x="2649093" y="1549908"/>
                </a:lnTo>
                <a:lnTo>
                  <a:pt x="2664333" y="1542288"/>
                </a:lnTo>
                <a:close/>
              </a:path>
              <a:path w="2664460" h="1580514">
                <a:moveTo>
                  <a:pt x="2664333" y="390144"/>
                </a:moveTo>
                <a:lnTo>
                  <a:pt x="2649080" y="382524"/>
                </a:lnTo>
                <a:lnTo>
                  <a:pt x="2588133" y="352044"/>
                </a:lnTo>
                <a:lnTo>
                  <a:pt x="2588133" y="382524"/>
                </a:lnTo>
                <a:lnTo>
                  <a:pt x="2560320" y="382524"/>
                </a:lnTo>
                <a:lnTo>
                  <a:pt x="2560320" y="397764"/>
                </a:lnTo>
                <a:lnTo>
                  <a:pt x="2588133" y="397764"/>
                </a:lnTo>
                <a:lnTo>
                  <a:pt x="2588133" y="428244"/>
                </a:lnTo>
                <a:lnTo>
                  <a:pt x="2649093" y="397764"/>
                </a:lnTo>
                <a:lnTo>
                  <a:pt x="2664333" y="390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9676" y="3732276"/>
            <a:ext cx="4719955" cy="76200"/>
          </a:xfrm>
          <a:custGeom>
            <a:avLst/>
            <a:gdLst/>
            <a:ahLst/>
            <a:cxnLst/>
            <a:rect l="l" t="t" r="r" b="b"/>
            <a:pathLst>
              <a:path w="4719955" h="76200">
                <a:moveTo>
                  <a:pt x="45719" y="30480"/>
                </a:moveTo>
                <a:lnTo>
                  <a:pt x="0" y="30480"/>
                </a:lnTo>
                <a:lnTo>
                  <a:pt x="0" y="45719"/>
                </a:lnTo>
                <a:lnTo>
                  <a:pt x="45719" y="45719"/>
                </a:lnTo>
                <a:lnTo>
                  <a:pt x="45719" y="30480"/>
                </a:lnTo>
                <a:close/>
              </a:path>
              <a:path w="4719955" h="76200">
                <a:moveTo>
                  <a:pt x="106680" y="30480"/>
                </a:moveTo>
                <a:lnTo>
                  <a:pt x="60960" y="30480"/>
                </a:lnTo>
                <a:lnTo>
                  <a:pt x="60960" y="45719"/>
                </a:lnTo>
                <a:lnTo>
                  <a:pt x="106680" y="45719"/>
                </a:lnTo>
                <a:lnTo>
                  <a:pt x="106680" y="30480"/>
                </a:lnTo>
                <a:close/>
              </a:path>
              <a:path w="4719955" h="76200">
                <a:moveTo>
                  <a:pt x="167640" y="30480"/>
                </a:moveTo>
                <a:lnTo>
                  <a:pt x="121919" y="30480"/>
                </a:lnTo>
                <a:lnTo>
                  <a:pt x="121919" y="45719"/>
                </a:lnTo>
                <a:lnTo>
                  <a:pt x="167640" y="45719"/>
                </a:lnTo>
                <a:lnTo>
                  <a:pt x="167640" y="30480"/>
                </a:lnTo>
                <a:close/>
              </a:path>
              <a:path w="4719955" h="76200">
                <a:moveTo>
                  <a:pt x="228600" y="30480"/>
                </a:moveTo>
                <a:lnTo>
                  <a:pt x="182880" y="30480"/>
                </a:lnTo>
                <a:lnTo>
                  <a:pt x="182880" y="45719"/>
                </a:lnTo>
                <a:lnTo>
                  <a:pt x="228600" y="45719"/>
                </a:lnTo>
                <a:lnTo>
                  <a:pt x="228600" y="30480"/>
                </a:lnTo>
                <a:close/>
              </a:path>
              <a:path w="4719955" h="76200">
                <a:moveTo>
                  <a:pt x="289560" y="30480"/>
                </a:moveTo>
                <a:lnTo>
                  <a:pt x="243840" y="30480"/>
                </a:lnTo>
                <a:lnTo>
                  <a:pt x="243840" y="45719"/>
                </a:lnTo>
                <a:lnTo>
                  <a:pt x="289560" y="45719"/>
                </a:lnTo>
                <a:lnTo>
                  <a:pt x="289560" y="30480"/>
                </a:lnTo>
                <a:close/>
              </a:path>
              <a:path w="4719955" h="76200">
                <a:moveTo>
                  <a:pt x="350519" y="30480"/>
                </a:moveTo>
                <a:lnTo>
                  <a:pt x="304800" y="30480"/>
                </a:lnTo>
                <a:lnTo>
                  <a:pt x="304800" y="45719"/>
                </a:lnTo>
                <a:lnTo>
                  <a:pt x="350519" y="45719"/>
                </a:lnTo>
                <a:lnTo>
                  <a:pt x="350519" y="30480"/>
                </a:lnTo>
                <a:close/>
              </a:path>
              <a:path w="4719955" h="76200">
                <a:moveTo>
                  <a:pt x="411480" y="30480"/>
                </a:moveTo>
                <a:lnTo>
                  <a:pt x="365760" y="30480"/>
                </a:lnTo>
                <a:lnTo>
                  <a:pt x="365760" y="45719"/>
                </a:lnTo>
                <a:lnTo>
                  <a:pt x="411480" y="45719"/>
                </a:lnTo>
                <a:lnTo>
                  <a:pt x="411480" y="30480"/>
                </a:lnTo>
                <a:close/>
              </a:path>
              <a:path w="4719955" h="76200">
                <a:moveTo>
                  <a:pt x="472440" y="30480"/>
                </a:moveTo>
                <a:lnTo>
                  <a:pt x="426719" y="30480"/>
                </a:lnTo>
                <a:lnTo>
                  <a:pt x="426719" y="45719"/>
                </a:lnTo>
                <a:lnTo>
                  <a:pt x="472440" y="45719"/>
                </a:lnTo>
                <a:lnTo>
                  <a:pt x="472440" y="30480"/>
                </a:lnTo>
                <a:close/>
              </a:path>
              <a:path w="4719955" h="76200">
                <a:moveTo>
                  <a:pt x="533400" y="30480"/>
                </a:moveTo>
                <a:lnTo>
                  <a:pt x="487680" y="30480"/>
                </a:lnTo>
                <a:lnTo>
                  <a:pt x="487680" y="45719"/>
                </a:lnTo>
                <a:lnTo>
                  <a:pt x="533400" y="45719"/>
                </a:lnTo>
                <a:lnTo>
                  <a:pt x="533400" y="30480"/>
                </a:lnTo>
                <a:close/>
              </a:path>
              <a:path w="4719955" h="76200">
                <a:moveTo>
                  <a:pt x="594360" y="30480"/>
                </a:moveTo>
                <a:lnTo>
                  <a:pt x="548640" y="30480"/>
                </a:lnTo>
                <a:lnTo>
                  <a:pt x="548640" y="45719"/>
                </a:lnTo>
                <a:lnTo>
                  <a:pt x="594360" y="45719"/>
                </a:lnTo>
                <a:lnTo>
                  <a:pt x="594360" y="30480"/>
                </a:lnTo>
                <a:close/>
              </a:path>
              <a:path w="4719955" h="76200">
                <a:moveTo>
                  <a:pt x="655319" y="30480"/>
                </a:moveTo>
                <a:lnTo>
                  <a:pt x="609600" y="30480"/>
                </a:lnTo>
                <a:lnTo>
                  <a:pt x="609600" y="45719"/>
                </a:lnTo>
                <a:lnTo>
                  <a:pt x="655319" y="45719"/>
                </a:lnTo>
                <a:lnTo>
                  <a:pt x="655319" y="30480"/>
                </a:lnTo>
                <a:close/>
              </a:path>
              <a:path w="4719955" h="76200">
                <a:moveTo>
                  <a:pt x="716280" y="30480"/>
                </a:moveTo>
                <a:lnTo>
                  <a:pt x="670560" y="30480"/>
                </a:lnTo>
                <a:lnTo>
                  <a:pt x="670560" y="45719"/>
                </a:lnTo>
                <a:lnTo>
                  <a:pt x="716280" y="45719"/>
                </a:lnTo>
                <a:lnTo>
                  <a:pt x="716280" y="30480"/>
                </a:lnTo>
                <a:close/>
              </a:path>
              <a:path w="4719955" h="76200">
                <a:moveTo>
                  <a:pt x="777240" y="30480"/>
                </a:moveTo>
                <a:lnTo>
                  <a:pt x="731519" y="30480"/>
                </a:lnTo>
                <a:lnTo>
                  <a:pt x="731519" y="45719"/>
                </a:lnTo>
                <a:lnTo>
                  <a:pt x="777240" y="45719"/>
                </a:lnTo>
                <a:lnTo>
                  <a:pt x="777240" y="30480"/>
                </a:lnTo>
                <a:close/>
              </a:path>
              <a:path w="4719955" h="76200">
                <a:moveTo>
                  <a:pt x="838200" y="30480"/>
                </a:moveTo>
                <a:lnTo>
                  <a:pt x="792480" y="30480"/>
                </a:lnTo>
                <a:lnTo>
                  <a:pt x="792480" y="45719"/>
                </a:lnTo>
                <a:lnTo>
                  <a:pt x="838200" y="45719"/>
                </a:lnTo>
                <a:lnTo>
                  <a:pt x="838200" y="30480"/>
                </a:lnTo>
                <a:close/>
              </a:path>
              <a:path w="4719955" h="76200">
                <a:moveTo>
                  <a:pt x="899160" y="30480"/>
                </a:moveTo>
                <a:lnTo>
                  <a:pt x="853440" y="30480"/>
                </a:lnTo>
                <a:lnTo>
                  <a:pt x="853440" y="45719"/>
                </a:lnTo>
                <a:lnTo>
                  <a:pt x="899160" y="45719"/>
                </a:lnTo>
                <a:lnTo>
                  <a:pt x="899160" y="30480"/>
                </a:lnTo>
                <a:close/>
              </a:path>
              <a:path w="4719955" h="76200">
                <a:moveTo>
                  <a:pt x="960119" y="30480"/>
                </a:moveTo>
                <a:lnTo>
                  <a:pt x="914400" y="30480"/>
                </a:lnTo>
                <a:lnTo>
                  <a:pt x="914400" y="45719"/>
                </a:lnTo>
                <a:lnTo>
                  <a:pt x="960119" y="45719"/>
                </a:lnTo>
                <a:lnTo>
                  <a:pt x="960119" y="30480"/>
                </a:lnTo>
                <a:close/>
              </a:path>
              <a:path w="4719955" h="76200">
                <a:moveTo>
                  <a:pt x="1021080" y="30480"/>
                </a:moveTo>
                <a:lnTo>
                  <a:pt x="975360" y="30480"/>
                </a:lnTo>
                <a:lnTo>
                  <a:pt x="975360" y="45719"/>
                </a:lnTo>
                <a:lnTo>
                  <a:pt x="1021080" y="45719"/>
                </a:lnTo>
                <a:lnTo>
                  <a:pt x="1021080" y="30480"/>
                </a:lnTo>
                <a:close/>
              </a:path>
              <a:path w="4719955" h="76200">
                <a:moveTo>
                  <a:pt x="1082040" y="30480"/>
                </a:moveTo>
                <a:lnTo>
                  <a:pt x="1036319" y="30480"/>
                </a:lnTo>
                <a:lnTo>
                  <a:pt x="1036319" y="45719"/>
                </a:lnTo>
                <a:lnTo>
                  <a:pt x="1082040" y="45719"/>
                </a:lnTo>
                <a:lnTo>
                  <a:pt x="1082040" y="30480"/>
                </a:lnTo>
                <a:close/>
              </a:path>
              <a:path w="4719955" h="76200">
                <a:moveTo>
                  <a:pt x="1143000" y="30480"/>
                </a:moveTo>
                <a:lnTo>
                  <a:pt x="1097280" y="30480"/>
                </a:lnTo>
                <a:lnTo>
                  <a:pt x="1097280" y="45719"/>
                </a:lnTo>
                <a:lnTo>
                  <a:pt x="1143000" y="45719"/>
                </a:lnTo>
                <a:lnTo>
                  <a:pt x="1143000" y="30480"/>
                </a:lnTo>
                <a:close/>
              </a:path>
              <a:path w="4719955" h="76200">
                <a:moveTo>
                  <a:pt x="1203960" y="30480"/>
                </a:moveTo>
                <a:lnTo>
                  <a:pt x="1158240" y="30480"/>
                </a:lnTo>
                <a:lnTo>
                  <a:pt x="1158240" y="45719"/>
                </a:lnTo>
                <a:lnTo>
                  <a:pt x="1203960" y="45719"/>
                </a:lnTo>
                <a:lnTo>
                  <a:pt x="1203960" y="30480"/>
                </a:lnTo>
                <a:close/>
              </a:path>
              <a:path w="4719955" h="76200">
                <a:moveTo>
                  <a:pt x="1264920" y="30480"/>
                </a:moveTo>
                <a:lnTo>
                  <a:pt x="1219200" y="30480"/>
                </a:lnTo>
                <a:lnTo>
                  <a:pt x="1219200" y="45719"/>
                </a:lnTo>
                <a:lnTo>
                  <a:pt x="1264920" y="45719"/>
                </a:lnTo>
                <a:lnTo>
                  <a:pt x="1264920" y="30480"/>
                </a:lnTo>
                <a:close/>
              </a:path>
              <a:path w="4719955" h="76200">
                <a:moveTo>
                  <a:pt x="1325879" y="30480"/>
                </a:moveTo>
                <a:lnTo>
                  <a:pt x="1280160" y="30480"/>
                </a:lnTo>
                <a:lnTo>
                  <a:pt x="1280160" y="45719"/>
                </a:lnTo>
                <a:lnTo>
                  <a:pt x="1325879" y="45719"/>
                </a:lnTo>
                <a:lnTo>
                  <a:pt x="1325879" y="30480"/>
                </a:lnTo>
                <a:close/>
              </a:path>
              <a:path w="4719955" h="76200">
                <a:moveTo>
                  <a:pt x="1386839" y="30480"/>
                </a:moveTo>
                <a:lnTo>
                  <a:pt x="1341120" y="30480"/>
                </a:lnTo>
                <a:lnTo>
                  <a:pt x="1341120" y="45719"/>
                </a:lnTo>
                <a:lnTo>
                  <a:pt x="1386839" y="45719"/>
                </a:lnTo>
                <a:lnTo>
                  <a:pt x="1386839" y="30480"/>
                </a:lnTo>
                <a:close/>
              </a:path>
              <a:path w="4719955" h="76200">
                <a:moveTo>
                  <a:pt x="1447800" y="30480"/>
                </a:moveTo>
                <a:lnTo>
                  <a:pt x="1402079" y="30480"/>
                </a:lnTo>
                <a:lnTo>
                  <a:pt x="1402079" y="45719"/>
                </a:lnTo>
                <a:lnTo>
                  <a:pt x="1447800" y="45719"/>
                </a:lnTo>
                <a:lnTo>
                  <a:pt x="1447800" y="30480"/>
                </a:lnTo>
                <a:close/>
              </a:path>
              <a:path w="4719955" h="76200">
                <a:moveTo>
                  <a:pt x="1508760" y="30480"/>
                </a:moveTo>
                <a:lnTo>
                  <a:pt x="1463039" y="30480"/>
                </a:lnTo>
                <a:lnTo>
                  <a:pt x="1463039" y="45719"/>
                </a:lnTo>
                <a:lnTo>
                  <a:pt x="1508760" y="45719"/>
                </a:lnTo>
                <a:lnTo>
                  <a:pt x="1508760" y="30480"/>
                </a:lnTo>
                <a:close/>
              </a:path>
              <a:path w="4719955" h="76200">
                <a:moveTo>
                  <a:pt x="1569720" y="30480"/>
                </a:moveTo>
                <a:lnTo>
                  <a:pt x="1524000" y="30480"/>
                </a:lnTo>
                <a:lnTo>
                  <a:pt x="1524000" y="45719"/>
                </a:lnTo>
                <a:lnTo>
                  <a:pt x="1569720" y="45719"/>
                </a:lnTo>
                <a:lnTo>
                  <a:pt x="1569720" y="30480"/>
                </a:lnTo>
                <a:close/>
              </a:path>
              <a:path w="4719955" h="76200">
                <a:moveTo>
                  <a:pt x="1630679" y="30480"/>
                </a:moveTo>
                <a:lnTo>
                  <a:pt x="1584960" y="30480"/>
                </a:lnTo>
                <a:lnTo>
                  <a:pt x="1584960" y="45719"/>
                </a:lnTo>
                <a:lnTo>
                  <a:pt x="1630679" y="45719"/>
                </a:lnTo>
                <a:lnTo>
                  <a:pt x="1630679" y="30480"/>
                </a:lnTo>
                <a:close/>
              </a:path>
              <a:path w="4719955" h="76200">
                <a:moveTo>
                  <a:pt x="1691639" y="30480"/>
                </a:moveTo>
                <a:lnTo>
                  <a:pt x="1645920" y="30480"/>
                </a:lnTo>
                <a:lnTo>
                  <a:pt x="1645920" y="45719"/>
                </a:lnTo>
                <a:lnTo>
                  <a:pt x="1691639" y="45719"/>
                </a:lnTo>
                <a:lnTo>
                  <a:pt x="1691639" y="30480"/>
                </a:lnTo>
                <a:close/>
              </a:path>
              <a:path w="4719955" h="76200">
                <a:moveTo>
                  <a:pt x="1752600" y="30480"/>
                </a:moveTo>
                <a:lnTo>
                  <a:pt x="1706879" y="30480"/>
                </a:lnTo>
                <a:lnTo>
                  <a:pt x="1706879" y="45719"/>
                </a:lnTo>
                <a:lnTo>
                  <a:pt x="1752600" y="45719"/>
                </a:lnTo>
                <a:lnTo>
                  <a:pt x="1752600" y="30480"/>
                </a:lnTo>
                <a:close/>
              </a:path>
              <a:path w="4719955" h="76200">
                <a:moveTo>
                  <a:pt x="1813560" y="30480"/>
                </a:moveTo>
                <a:lnTo>
                  <a:pt x="1767839" y="30480"/>
                </a:lnTo>
                <a:lnTo>
                  <a:pt x="1767839" y="45719"/>
                </a:lnTo>
                <a:lnTo>
                  <a:pt x="1813560" y="45719"/>
                </a:lnTo>
                <a:lnTo>
                  <a:pt x="1813560" y="30480"/>
                </a:lnTo>
                <a:close/>
              </a:path>
              <a:path w="4719955" h="76200">
                <a:moveTo>
                  <a:pt x="1874520" y="30480"/>
                </a:moveTo>
                <a:lnTo>
                  <a:pt x="1828800" y="30480"/>
                </a:lnTo>
                <a:lnTo>
                  <a:pt x="1828800" y="45719"/>
                </a:lnTo>
                <a:lnTo>
                  <a:pt x="1874520" y="45719"/>
                </a:lnTo>
                <a:lnTo>
                  <a:pt x="1874520" y="30480"/>
                </a:lnTo>
                <a:close/>
              </a:path>
              <a:path w="4719955" h="76200">
                <a:moveTo>
                  <a:pt x="1935479" y="30480"/>
                </a:moveTo>
                <a:lnTo>
                  <a:pt x="1889760" y="30480"/>
                </a:lnTo>
                <a:lnTo>
                  <a:pt x="1889760" y="45719"/>
                </a:lnTo>
                <a:lnTo>
                  <a:pt x="1935479" y="45719"/>
                </a:lnTo>
                <a:lnTo>
                  <a:pt x="1935479" y="30480"/>
                </a:lnTo>
                <a:close/>
              </a:path>
              <a:path w="4719955" h="76200">
                <a:moveTo>
                  <a:pt x="1996439" y="30480"/>
                </a:moveTo>
                <a:lnTo>
                  <a:pt x="1950720" y="30480"/>
                </a:lnTo>
                <a:lnTo>
                  <a:pt x="1950720" y="45719"/>
                </a:lnTo>
                <a:lnTo>
                  <a:pt x="1996439" y="45719"/>
                </a:lnTo>
                <a:lnTo>
                  <a:pt x="1996439" y="30480"/>
                </a:lnTo>
                <a:close/>
              </a:path>
              <a:path w="4719955" h="76200">
                <a:moveTo>
                  <a:pt x="2057400" y="30480"/>
                </a:moveTo>
                <a:lnTo>
                  <a:pt x="2011679" y="30480"/>
                </a:lnTo>
                <a:lnTo>
                  <a:pt x="2011679" y="45719"/>
                </a:lnTo>
                <a:lnTo>
                  <a:pt x="2057400" y="45719"/>
                </a:lnTo>
                <a:lnTo>
                  <a:pt x="2057400" y="30480"/>
                </a:lnTo>
                <a:close/>
              </a:path>
              <a:path w="4719955" h="76200">
                <a:moveTo>
                  <a:pt x="2118360" y="30480"/>
                </a:moveTo>
                <a:lnTo>
                  <a:pt x="2072639" y="30480"/>
                </a:lnTo>
                <a:lnTo>
                  <a:pt x="2072639" y="45719"/>
                </a:lnTo>
                <a:lnTo>
                  <a:pt x="2118360" y="45719"/>
                </a:lnTo>
                <a:lnTo>
                  <a:pt x="2118360" y="30480"/>
                </a:lnTo>
                <a:close/>
              </a:path>
              <a:path w="4719955" h="76200">
                <a:moveTo>
                  <a:pt x="2179320" y="30480"/>
                </a:moveTo>
                <a:lnTo>
                  <a:pt x="2133600" y="30480"/>
                </a:lnTo>
                <a:lnTo>
                  <a:pt x="2133600" y="45719"/>
                </a:lnTo>
                <a:lnTo>
                  <a:pt x="2179320" y="45719"/>
                </a:lnTo>
                <a:lnTo>
                  <a:pt x="2179320" y="30480"/>
                </a:lnTo>
                <a:close/>
              </a:path>
              <a:path w="4719955" h="76200">
                <a:moveTo>
                  <a:pt x="2240279" y="30480"/>
                </a:moveTo>
                <a:lnTo>
                  <a:pt x="2194560" y="30480"/>
                </a:lnTo>
                <a:lnTo>
                  <a:pt x="2194560" y="45719"/>
                </a:lnTo>
                <a:lnTo>
                  <a:pt x="2240279" y="45719"/>
                </a:lnTo>
                <a:lnTo>
                  <a:pt x="2240279" y="30480"/>
                </a:lnTo>
                <a:close/>
              </a:path>
              <a:path w="4719955" h="76200">
                <a:moveTo>
                  <a:pt x="2301240" y="30480"/>
                </a:moveTo>
                <a:lnTo>
                  <a:pt x="2255520" y="30480"/>
                </a:lnTo>
                <a:lnTo>
                  <a:pt x="2255520" y="45719"/>
                </a:lnTo>
                <a:lnTo>
                  <a:pt x="2301240" y="45719"/>
                </a:lnTo>
                <a:lnTo>
                  <a:pt x="2301240" y="30480"/>
                </a:lnTo>
                <a:close/>
              </a:path>
              <a:path w="4719955" h="76200">
                <a:moveTo>
                  <a:pt x="2362200" y="30480"/>
                </a:moveTo>
                <a:lnTo>
                  <a:pt x="2316479" y="30480"/>
                </a:lnTo>
                <a:lnTo>
                  <a:pt x="2316479" y="45719"/>
                </a:lnTo>
                <a:lnTo>
                  <a:pt x="2362200" y="45719"/>
                </a:lnTo>
                <a:lnTo>
                  <a:pt x="2362200" y="30480"/>
                </a:lnTo>
                <a:close/>
              </a:path>
              <a:path w="4719955" h="76200">
                <a:moveTo>
                  <a:pt x="2423160" y="30480"/>
                </a:moveTo>
                <a:lnTo>
                  <a:pt x="2377440" y="30480"/>
                </a:lnTo>
                <a:lnTo>
                  <a:pt x="2377440" y="45719"/>
                </a:lnTo>
                <a:lnTo>
                  <a:pt x="2423160" y="45719"/>
                </a:lnTo>
                <a:lnTo>
                  <a:pt x="2423160" y="30480"/>
                </a:lnTo>
                <a:close/>
              </a:path>
              <a:path w="4719955" h="76200">
                <a:moveTo>
                  <a:pt x="2484120" y="30480"/>
                </a:moveTo>
                <a:lnTo>
                  <a:pt x="2438400" y="30480"/>
                </a:lnTo>
                <a:lnTo>
                  <a:pt x="2438400" y="45719"/>
                </a:lnTo>
                <a:lnTo>
                  <a:pt x="2484120" y="45719"/>
                </a:lnTo>
                <a:lnTo>
                  <a:pt x="2484120" y="30480"/>
                </a:lnTo>
                <a:close/>
              </a:path>
              <a:path w="4719955" h="76200">
                <a:moveTo>
                  <a:pt x="2545079" y="30480"/>
                </a:moveTo>
                <a:lnTo>
                  <a:pt x="2499360" y="30480"/>
                </a:lnTo>
                <a:lnTo>
                  <a:pt x="2499360" y="45719"/>
                </a:lnTo>
                <a:lnTo>
                  <a:pt x="2545079" y="45719"/>
                </a:lnTo>
                <a:lnTo>
                  <a:pt x="2545079" y="30480"/>
                </a:lnTo>
                <a:close/>
              </a:path>
              <a:path w="4719955" h="76200">
                <a:moveTo>
                  <a:pt x="2606040" y="30480"/>
                </a:moveTo>
                <a:lnTo>
                  <a:pt x="2560320" y="30480"/>
                </a:lnTo>
                <a:lnTo>
                  <a:pt x="2560320" y="45719"/>
                </a:lnTo>
                <a:lnTo>
                  <a:pt x="2606040" y="45719"/>
                </a:lnTo>
                <a:lnTo>
                  <a:pt x="2606040" y="30480"/>
                </a:lnTo>
                <a:close/>
              </a:path>
              <a:path w="4719955" h="76200">
                <a:moveTo>
                  <a:pt x="2667000" y="30480"/>
                </a:moveTo>
                <a:lnTo>
                  <a:pt x="2621279" y="30480"/>
                </a:lnTo>
                <a:lnTo>
                  <a:pt x="2621279" y="45719"/>
                </a:lnTo>
                <a:lnTo>
                  <a:pt x="2667000" y="45719"/>
                </a:lnTo>
                <a:lnTo>
                  <a:pt x="2667000" y="30480"/>
                </a:lnTo>
                <a:close/>
              </a:path>
              <a:path w="4719955" h="76200">
                <a:moveTo>
                  <a:pt x="2727960" y="30480"/>
                </a:moveTo>
                <a:lnTo>
                  <a:pt x="2682240" y="30480"/>
                </a:lnTo>
                <a:lnTo>
                  <a:pt x="2682240" y="45719"/>
                </a:lnTo>
                <a:lnTo>
                  <a:pt x="2727960" y="45719"/>
                </a:lnTo>
                <a:lnTo>
                  <a:pt x="2727960" y="30480"/>
                </a:lnTo>
                <a:close/>
              </a:path>
              <a:path w="4719955" h="76200">
                <a:moveTo>
                  <a:pt x="2788920" y="30480"/>
                </a:moveTo>
                <a:lnTo>
                  <a:pt x="2743200" y="30480"/>
                </a:lnTo>
                <a:lnTo>
                  <a:pt x="2743200" y="45719"/>
                </a:lnTo>
                <a:lnTo>
                  <a:pt x="2788920" y="45719"/>
                </a:lnTo>
                <a:lnTo>
                  <a:pt x="2788920" y="30480"/>
                </a:lnTo>
                <a:close/>
              </a:path>
              <a:path w="4719955" h="76200">
                <a:moveTo>
                  <a:pt x="2849879" y="30480"/>
                </a:moveTo>
                <a:lnTo>
                  <a:pt x="2804160" y="30480"/>
                </a:lnTo>
                <a:lnTo>
                  <a:pt x="2804160" y="45719"/>
                </a:lnTo>
                <a:lnTo>
                  <a:pt x="2849879" y="45719"/>
                </a:lnTo>
                <a:lnTo>
                  <a:pt x="2849879" y="30480"/>
                </a:lnTo>
                <a:close/>
              </a:path>
              <a:path w="4719955" h="76200">
                <a:moveTo>
                  <a:pt x="2910840" y="30480"/>
                </a:moveTo>
                <a:lnTo>
                  <a:pt x="2865120" y="30480"/>
                </a:lnTo>
                <a:lnTo>
                  <a:pt x="2865120" y="45719"/>
                </a:lnTo>
                <a:lnTo>
                  <a:pt x="2910840" y="45719"/>
                </a:lnTo>
                <a:lnTo>
                  <a:pt x="2910840" y="30480"/>
                </a:lnTo>
                <a:close/>
              </a:path>
              <a:path w="4719955" h="76200">
                <a:moveTo>
                  <a:pt x="2971800" y="30480"/>
                </a:moveTo>
                <a:lnTo>
                  <a:pt x="2926079" y="30480"/>
                </a:lnTo>
                <a:lnTo>
                  <a:pt x="2926079" y="45719"/>
                </a:lnTo>
                <a:lnTo>
                  <a:pt x="2971800" y="45719"/>
                </a:lnTo>
                <a:lnTo>
                  <a:pt x="2971800" y="30480"/>
                </a:lnTo>
                <a:close/>
              </a:path>
              <a:path w="4719955" h="76200">
                <a:moveTo>
                  <a:pt x="3032760" y="30480"/>
                </a:moveTo>
                <a:lnTo>
                  <a:pt x="2987040" y="30480"/>
                </a:lnTo>
                <a:lnTo>
                  <a:pt x="2987040" y="45719"/>
                </a:lnTo>
                <a:lnTo>
                  <a:pt x="3032760" y="45719"/>
                </a:lnTo>
                <a:lnTo>
                  <a:pt x="3032760" y="30480"/>
                </a:lnTo>
                <a:close/>
              </a:path>
              <a:path w="4719955" h="76200">
                <a:moveTo>
                  <a:pt x="3093720" y="30480"/>
                </a:moveTo>
                <a:lnTo>
                  <a:pt x="3048000" y="30480"/>
                </a:lnTo>
                <a:lnTo>
                  <a:pt x="3048000" y="45719"/>
                </a:lnTo>
                <a:lnTo>
                  <a:pt x="3093720" y="45719"/>
                </a:lnTo>
                <a:lnTo>
                  <a:pt x="3093720" y="30480"/>
                </a:lnTo>
                <a:close/>
              </a:path>
              <a:path w="4719955" h="76200">
                <a:moveTo>
                  <a:pt x="3154679" y="30480"/>
                </a:moveTo>
                <a:lnTo>
                  <a:pt x="3108960" y="30480"/>
                </a:lnTo>
                <a:lnTo>
                  <a:pt x="3108960" y="45719"/>
                </a:lnTo>
                <a:lnTo>
                  <a:pt x="3154679" y="45719"/>
                </a:lnTo>
                <a:lnTo>
                  <a:pt x="3154679" y="30480"/>
                </a:lnTo>
                <a:close/>
              </a:path>
              <a:path w="4719955" h="76200">
                <a:moveTo>
                  <a:pt x="3215640" y="30480"/>
                </a:moveTo>
                <a:lnTo>
                  <a:pt x="3169920" y="30480"/>
                </a:lnTo>
                <a:lnTo>
                  <a:pt x="3169920" y="45719"/>
                </a:lnTo>
                <a:lnTo>
                  <a:pt x="3215640" y="45719"/>
                </a:lnTo>
                <a:lnTo>
                  <a:pt x="3215640" y="30480"/>
                </a:lnTo>
                <a:close/>
              </a:path>
              <a:path w="4719955" h="76200">
                <a:moveTo>
                  <a:pt x="3276600" y="30480"/>
                </a:moveTo>
                <a:lnTo>
                  <a:pt x="3230879" y="30480"/>
                </a:lnTo>
                <a:lnTo>
                  <a:pt x="3230879" y="45719"/>
                </a:lnTo>
                <a:lnTo>
                  <a:pt x="3276600" y="45719"/>
                </a:lnTo>
                <a:lnTo>
                  <a:pt x="3276600" y="30480"/>
                </a:lnTo>
                <a:close/>
              </a:path>
              <a:path w="4719955" h="76200">
                <a:moveTo>
                  <a:pt x="3337560" y="30480"/>
                </a:moveTo>
                <a:lnTo>
                  <a:pt x="3291840" y="30480"/>
                </a:lnTo>
                <a:lnTo>
                  <a:pt x="3291840" y="45719"/>
                </a:lnTo>
                <a:lnTo>
                  <a:pt x="3337560" y="45719"/>
                </a:lnTo>
                <a:lnTo>
                  <a:pt x="3337560" y="30480"/>
                </a:lnTo>
                <a:close/>
              </a:path>
              <a:path w="4719955" h="76200">
                <a:moveTo>
                  <a:pt x="3398520" y="30480"/>
                </a:moveTo>
                <a:lnTo>
                  <a:pt x="3352800" y="30480"/>
                </a:lnTo>
                <a:lnTo>
                  <a:pt x="3352800" y="45719"/>
                </a:lnTo>
                <a:lnTo>
                  <a:pt x="3398520" y="45719"/>
                </a:lnTo>
                <a:lnTo>
                  <a:pt x="3398520" y="30480"/>
                </a:lnTo>
                <a:close/>
              </a:path>
              <a:path w="4719955" h="76200">
                <a:moveTo>
                  <a:pt x="3459479" y="30480"/>
                </a:moveTo>
                <a:lnTo>
                  <a:pt x="3413760" y="30480"/>
                </a:lnTo>
                <a:lnTo>
                  <a:pt x="3413760" y="45719"/>
                </a:lnTo>
                <a:lnTo>
                  <a:pt x="3459479" y="45719"/>
                </a:lnTo>
                <a:lnTo>
                  <a:pt x="3459479" y="30480"/>
                </a:lnTo>
                <a:close/>
              </a:path>
              <a:path w="4719955" h="76200">
                <a:moveTo>
                  <a:pt x="3520440" y="30480"/>
                </a:moveTo>
                <a:lnTo>
                  <a:pt x="3474720" y="30480"/>
                </a:lnTo>
                <a:lnTo>
                  <a:pt x="3474720" y="45719"/>
                </a:lnTo>
                <a:lnTo>
                  <a:pt x="3520440" y="45719"/>
                </a:lnTo>
                <a:lnTo>
                  <a:pt x="3520440" y="30480"/>
                </a:lnTo>
                <a:close/>
              </a:path>
              <a:path w="4719955" h="76200">
                <a:moveTo>
                  <a:pt x="3581400" y="30480"/>
                </a:moveTo>
                <a:lnTo>
                  <a:pt x="3535679" y="30480"/>
                </a:lnTo>
                <a:lnTo>
                  <a:pt x="3535679" y="45719"/>
                </a:lnTo>
                <a:lnTo>
                  <a:pt x="3581400" y="45719"/>
                </a:lnTo>
                <a:lnTo>
                  <a:pt x="3581400" y="30480"/>
                </a:lnTo>
                <a:close/>
              </a:path>
              <a:path w="4719955" h="76200">
                <a:moveTo>
                  <a:pt x="3642360" y="30480"/>
                </a:moveTo>
                <a:lnTo>
                  <a:pt x="3596640" y="30480"/>
                </a:lnTo>
                <a:lnTo>
                  <a:pt x="3596640" y="45719"/>
                </a:lnTo>
                <a:lnTo>
                  <a:pt x="3642360" y="45719"/>
                </a:lnTo>
                <a:lnTo>
                  <a:pt x="3642360" y="30480"/>
                </a:lnTo>
                <a:close/>
              </a:path>
              <a:path w="4719955" h="76200">
                <a:moveTo>
                  <a:pt x="3703320" y="30480"/>
                </a:moveTo>
                <a:lnTo>
                  <a:pt x="3657600" y="30480"/>
                </a:lnTo>
                <a:lnTo>
                  <a:pt x="3657600" y="45719"/>
                </a:lnTo>
                <a:lnTo>
                  <a:pt x="3703320" y="45719"/>
                </a:lnTo>
                <a:lnTo>
                  <a:pt x="3703320" y="30480"/>
                </a:lnTo>
                <a:close/>
              </a:path>
              <a:path w="4719955" h="76200">
                <a:moveTo>
                  <a:pt x="3764279" y="30480"/>
                </a:moveTo>
                <a:lnTo>
                  <a:pt x="3718560" y="30480"/>
                </a:lnTo>
                <a:lnTo>
                  <a:pt x="3718560" y="45719"/>
                </a:lnTo>
                <a:lnTo>
                  <a:pt x="3764279" y="45719"/>
                </a:lnTo>
                <a:lnTo>
                  <a:pt x="3764279" y="30480"/>
                </a:lnTo>
                <a:close/>
              </a:path>
              <a:path w="4719955" h="76200">
                <a:moveTo>
                  <a:pt x="3825240" y="30480"/>
                </a:moveTo>
                <a:lnTo>
                  <a:pt x="3779520" y="30480"/>
                </a:lnTo>
                <a:lnTo>
                  <a:pt x="3779520" y="45719"/>
                </a:lnTo>
                <a:lnTo>
                  <a:pt x="3825240" y="45719"/>
                </a:lnTo>
                <a:lnTo>
                  <a:pt x="3825240" y="30480"/>
                </a:lnTo>
                <a:close/>
              </a:path>
              <a:path w="4719955" h="76200">
                <a:moveTo>
                  <a:pt x="3886200" y="30480"/>
                </a:moveTo>
                <a:lnTo>
                  <a:pt x="3840479" y="30480"/>
                </a:lnTo>
                <a:lnTo>
                  <a:pt x="3840479" y="45719"/>
                </a:lnTo>
                <a:lnTo>
                  <a:pt x="3886200" y="45719"/>
                </a:lnTo>
                <a:lnTo>
                  <a:pt x="3886200" y="30480"/>
                </a:lnTo>
                <a:close/>
              </a:path>
              <a:path w="4719955" h="76200">
                <a:moveTo>
                  <a:pt x="3947160" y="30480"/>
                </a:moveTo>
                <a:lnTo>
                  <a:pt x="3901440" y="30480"/>
                </a:lnTo>
                <a:lnTo>
                  <a:pt x="3901440" y="45719"/>
                </a:lnTo>
                <a:lnTo>
                  <a:pt x="3947160" y="45719"/>
                </a:lnTo>
                <a:lnTo>
                  <a:pt x="3947160" y="30480"/>
                </a:lnTo>
                <a:close/>
              </a:path>
              <a:path w="4719955" h="76200">
                <a:moveTo>
                  <a:pt x="4008120" y="30480"/>
                </a:moveTo>
                <a:lnTo>
                  <a:pt x="3962400" y="30480"/>
                </a:lnTo>
                <a:lnTo>
                  <a:pt x="3962400" y="45719"/>
                </a:lnTo>
                <a:lnTo>
                  <a:pt x="4008120" y="45719"/>
                </a:lnTo>
                <a:lnTo>
                  <a:pt x="4008120" y="30480"/>
                </a:lnTo>
                <a:close/>
              </a:path>
              <a:path w="4719955" h="76200">
                <a:moveTo>
                  <a:pt x="4069079" y="30480"/>
                </a:moveTo>
                <a:lnTo>
                  <a:pt x="4023360" y="30480"/>
                </a:lnTo>
                <a:lnTo>
                  <a:pt x="4023360" y="45719"/>
                </a:lnTo>
                <a:lnTo>
                  <a:pt x="4069079" y="45719"/>
                </a:lnTo>
                <a:lnTo>
                  <a:pt x="4069079" y="30480"/>
                </a:lnTo>
                <a:close/>
              </a:path>
              <a:path w="4719955" h="76200">
                <a:moveTo>
                  <a:pt x="4130040" y="30480"/>
                </a:moveTo>
                <a:lnTo>
                  <a:pt x="4084320" y="30480"/>
                </a:lnTo>
                <a:lnTo>
                  <a:pt x="4084320" y="45719"/>
                </a:lnTo>
                <a:lnTo>
                  <a:pt x="4130040" y="45719"/>
                </a:lnTo>
                <a:lnTo>
                  <a:pt x="4130040" y="30480"/>
                </a:lnTo>
                <a:close/>
              </a:path>
              <a:path w="4719955" h="76200">
                <a:moveTo>
                  <a:pt x="4191000" y="30480"/>
                </a:moveTo>
                <a:lnTo>
                  <a:pt x="4145279" y="30480"/>
                </a:lnTo>
                <a:lnTo>
                  <a:pt x="4145279" y="45719"/>
                </a:lnTo>
                <a:lnTo>
                  <a:pt x="4191000" y="45719"/>
                </a:lnTo>
                <a:lnTo>
                  <a:pt x="4191000" y="30480"/>
                </a:lnTo>
                <a:close/>
              </a:path>
              <a:path w="4719955" h="76200">
                <a:moveTo>
                  <a:pt x="4251960" y="30480"/>
                </a:moveTo>
                <a:lnTo>
                  <a:pt x="4206240" y="30480"/>
                </a:lnTo>
                <a:lnTo>
                  <a:pt x="4206240" y="45719"/>
                </a:lnTo>
                <a:lnTo>
                  <a:pt x="4251960" y="45719"/>
                </a:lnTo>
                <a:lnTo>
                  <a:pt x="4251960" y="30480"/>
                </a:lnTo>
                <a:close/>
              </a:path>
              <a:path w="4719955" h="76200">
                <a:moveTo>
                  <a:pt x="4312920" y="30480"/>
                </a:moveTo>
                <a:lnTo>
                  <a:pt x="4267200" y="30480"/>
                </a:lnTo>
                <a:lnTo>
                  <a:pt x="4267200" y="45719"/>
                </a:lnTo>
                <a:lnTo>
                  <a:pt x="4312920" y="45719"/>
                </a:lnTo>
                <a:lnTo>
                  <a:pt x="4312920" y="30480"/>
                </a:lnTo>
                <a:close/>
              </a:path>
              <a:path w="4719955" h="76200">
                <a:moveTo>
                  <a:pt x="4373880" y="30480"/>
                </a:moveTo>
                <a:lnTo>
                  <a:pt x="4328160" y="30480"/>
                </a:lnTo>
                <a:lnTo>
                  <a:pt x="4328160" y="45719"/>
                </a:lnTo>
                <a:lnTo>
                  <a:pt x="4373880" y="45719"/>
                </a:lnTo>
                <a:lnTo>
                  <a:pt x="4373880" y="30480"/>
                </a:lnTo>
                <a:close/>
              </a:path>
              <a:path w="4719955" h="76200">
                <a:moveTo>
                  <a:pt x="4434840" y="30480"/>
                </a:moveTo>
                <a:lnTo>
                  <a:pt x="4389120" y="30480"/>
                </a:lnTo>
                <a:lnTo>
                  <a:pt x="4389120" y="45719"/>
                </a:lnTo>
                <a:lnTo>
                  <a:pt x="4434840" y="45719"/>
                </a:lnTo>
                <a:lnTo>
                  <a:pt x="4434840" y="30480"/>
                </a:lnTo>
                <a:close/>
              </a:path>
              <a:path w="4719955" h="76200">
                <a:moveTo>
                  <a:pt x="4495800" y="30480"/>
                </a:moveTo>
                <a:lnTo>
                  <a:pt x="4450080" y="30480"/>
                </a:lnTo>
                <a:lnTo>
                  <a:pt x="4450080" y="45719"/>
                </a:lnTo>
                <a:lnTo>
                  <a:pt x="4495800" y="45719"/>
                </a:lnTo>
                <a:lnTo>
                  <a:pt x="4495800" y="30480"/>
                </a:lnTo>
                <a:close/>
              </a:path>
              <a:path w="4719955" h="76200">
                <a:moveTo>
                  <a:pt x="4556759" y="30480"/>
                </a:moveTo>
                <a:lnTo>
                  <a:pt x="4511040" y="30480"/>
                </a:lnTo>
                <a:lnTo>
                  <a:pt x="4511040" y="45719"/>
                </a:lnTo>
                <a:lnTo>
                  <a:pt x="4556759" y="45719"/>
                </a:lnTo>
                <a:lnTo>
                  <a:pt x="4556759" y="30480"/>
                </a:lnTo>
                <a:close/>
              </a:path>
              <a:path w="4719955" h="76200">
                <a:moveTo>
                  <a:pt x="4617720" y="30480"/>
                </a:moveTo>
                <a:lnTo>
                  <a:pt x="4572000" y="30480"/>
                </a:lnTo>
                <a:lnTo>
                  <a:pt x="4572000" y="45719"/>
                </a:lnTo>
                <a:lnTo>
                  <a:pt x="4617720" y="45719"/>
                </a:lnTo>
                <a:lnTo>
                  <a:pt x="4617720" y="30480"/>
                </a:lnTo>
                <a:close/>
              </a:path>
              <a:path w="4719955" h="76200">
                <a:moveTo>
                  <a:pt x="4643501" y="0"/>
                </a:moveTo>
                <a:lnTo>
                  <a:pt x="4643501" y="76200"/>
                </a:lnTo>
                <a:lnTo>
                  <a:pt x="4704460" y="45719"/>
                </a:lnTo>
                <a:lnTo>
                  <a:pt x="4656201" y="45719"/>
                </a:lnTo>
                <a:lnTo>
                  <a:pt x="4656201" y="30480"/>
                </a:lnTo>
                <a:lnTo>
                  <a:pt x="4704460" y="30480"/>
                </a:lnTo>
                <a:lnTo>
                  <a:pt x="4643501" y="0"/>
                </a:lnTo>
                <a:close/>
              </a:path>
              <a:path w="4719955" h="76200">
                <a:moveTo>
                  <a:pt x="4643501" y="30480"/>
                </a:moveTo>
                <a:lnTo>
                  <a:pt x="4632959" y="30480"/>
                </a:lnTo>
                <a:lnTo>
                  <a:pt x="4632959" y="45719"/>
                </a:lnTo>
                <a:lnTo>
                  <a:pt x="4643501" y="45719"/>
                </a:lnTo>
                <a:lnTo>
                  <a:pt x="4643501" y="30480"/>
                </a:lnTo>
                <a:close/>
              </a:path>
              <a:path w="4719955" h="76200">
                <a:moveTo>
                  <a:pt x="4704460" y="30480"/>
                </a:moveTo>
                <a:lnTo>
                  <a:pt x="4656201" y="30480"/>
                </a:lnTo>
                <a:lnTo>
                  <a:pt x="4656201" y="45719"/>
                </a:lnTo>
                <a:lnTo>
                  <a:pt x="4704460" y="45719"/>
                </a:lnTo>
                <a:lnTo>
                  <a:pt x="4719701" y="38100"/>
                </a:lnTo>
                <a:lnTo>
                  <a:pt x="4704460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614297" y="4831079"/>
            <a:ext cx="5085080" cy="1240155"/>
            <a:chOff x="1614297" y="4831079"/>
            <a:chExt cx="5085080" cy="1240155"/>
          </a:xfrm>
        </p:grpSpPr>
        <p:sp>
          <p:nvSpPr>
            <p:cNvPr id="30" name="object 30"/>
            <p:cNvSpPr/>
            <p:nvPr/>
          </p:nvSpPr>
          <p:spPr>
            <a:xfrm>
              <a:off x="1979676" y="4831079"/>
              <a:ext cx="4719955" cy="76200"/>
            </a:xfrm>
            <a:custGeom>
              <a:avLst/>
              <a:gdLst/>
              <a:ahLst/>
              <a:cxnLst/>
              <a:rect l="l" t="t" r="r" b="b"/>
              <a:pathLst>
                <a:path w="4719955" h="76200">
                  <a:moveTo>
                    <a:pt x="45719" y="30480"/>
                  </a:moveTo>
                  <a:lnTo>
                    <a:pt x="0" y="30480"/>
                  </a:lnTo>
                  <a:lnTo>
                    <a:pt x="0" y="45720"/>
                  </a:lnTo>
                  <a:lnTo>
                    <a:pt x="45719" y="45720"/>
                  </a:lnTo>
                  <a:lnTo>
                    <a:pt x="45719" y="30480"/>
                  </a:lnTo>
                  <a:close/>
                </a:path>
                <a:path w="4719955" h="76200">
                  <a:moveTo>
                    <a:pt x="106680" y="30480"/>
                  </a:moveTo>
                  <a:lnTo>
                    <a:pt x="60960" y="30480"/>
                  </a:lnTo>
                  <a:lnTo>
                    <a:pt x="60960" y="45720"/>
                  </a:lnTo>
                  <a:lnTo>
                    <a:pt x="106680" y="45720"/>
                  </a:lnTo>
                  <a:lnTo>
                    <a:pt x="106680" y="30480"/>
                  </a:lnTo>
                  <a:close/>
                </a:path>
                <a:path w="4719955" h="76200">
                  <a:moveTo>
                    <a:pt x="167640" y="30480"/>
                  </a:moveTo>
                  <a:lnTo>
                    <a:pt x="121919" y="30480"/>
                  </a:lnTo>
                  <a:lnTo>
                    <a:pt x="121919" y="45720"/>
                  </a:lnTo>
                  <a:lnTo>
                    <a:pt x="167640" y="45720"/>
                  </a:lnTo>
                  <a:lnTo>
                    <a:pt x="167640" y="30480"/>
                  </a:lnTo>
                  <a:close/>
                </a:path>
                <a:path w="4719955" h="76200">
                  <a:moveTo>
                    <a:pt x="228600" y="30480"/>
                  </a:moveTo>
                  <a:lnTo>
                    <a:pt x="182880" y="30480"/>
                  </a:lnTo>
                  <a:lnTo>
                    <a:pt x="182880" y="45720"/>
                  </a:lnTo>
                  <a:lnTo>
                    <a:pt x="228600" y="45720"/>
                  </a:lnTo>
                  <a:lnTo>
                    <a:pt x="228600" y="30480"/>
                  </a:lnTo>
                  <a:close/>
                </a:path>
                <a:path w="4719955" h="76200">
                  <a:moveTo>
                    <a:pt x="289560" y="30480"/>
                  </a:moveTo>
                  <a:lnTo>
                    <a:pt x="243840" y="30480"/>
                  </a:lnTo>
                  <a:lnTo>
                    <a:pt x="243840" y="45720"/>
                  </a:lnTo>
                  <a:lnTo>
                    <a:pt x="289560" y="45720"/>
                  </a:lnTo>
                  <a:lnTo>
                    <a:pt x="289560" y="30480"/>
                  </a:lnTo>
                  <a:close/>
                </a:path>
                <a:path w="4719955" h="76200">
                  <a:moveTo>
                    <a:pt x="350519" y="30480"/>
                  </a:moveTo>
                  <a:lnTo>
                    <a:pt x="304800" y="30480"/>
                  </a:lnTo>
                  <a:lnTo>
                    <a:pt x="304800" y="45720"/>
                  </a:lnTo>
                  <a:lnTo>
                    <a:pt x="350519" y="45720"/>
                  </a:lnTo>
                  <a:lnTo>
                    <a:pt x="350519" y="30480"/>
                  </a:lnTo>
                  <a:close/>
                </a:path>
                <a:path w="4719955" h="76200">
                  <a:moveTo>
                    <a:pt x="411480" y="30480"/>
                  </a:moveTo>
                  <a:lnTo>
                    <a:pt x="365760" y="30480"/>
                  </a:lnTo>
                  <a:lnTo>
                    <a:pt x="365760" y="45720"/>
                  </a:lnTo>
                  <a:lnTo>
                    <a:pt x="411480" y="45720"/>
                  </a:lnTo>
                  <a:lnTo>
                    <a:pt x="411480" y="30480"/>
                  </a:lnTo>
                  <a:close/>
                </a:path>
                <a:path w="4719955" h="76200">
                  <a:moveTo>
                    <a:pt x="472440" y="30480"/>
                  </a:moveTo>
                  <a:lnTo>
                    <a:pt x="426719" y="30480"/>
                  </a:lnTo>
                  <a:lnTo>
                    <a:pt x="426719" y="45720"/>
                  </a:lnTo>
                  <a:lnTo>
                    <a:pt x="472440" y="45720"/>
                  </a:lnTo>
                  <a:lnTo>
                    <a:pt x="472440" y="30480"/>
                  </a:lnTo>
                  <a:close/>
                </a:path>
                <a:path w="4719955" h="76200">
                  <a:moveTo>
                    <a:pt x="533400" y="30480"/>
                  </a:moveTo>
                  <a:lnTo>
                    <a:pt x="487680" y="30480"/>
                  </a:lnTo>
                  <a:lnTo>
                    <a:pt x="487680" y="45720"/>
                  </a:lnTo>
                  <a:lnTo>
                    <a:pt x="533400" y="45720"/>
                  </a:lnTo>
                  <a:lnTo>
                    <a:pt x="533400" y="30480"/>
                  </a:lnTo>
                  <a:close/>
                </a:path>
                <a:path w="4719955" h="76200">
                  <a:moveTo>
                    <a:pt x="594360" y="30480"/>
                  </a:moveTo>
                  <a:lnTo>
                    <a:pt x="548640" y="30480"/>
                  </a:lnTo>
                  <a:lnTo>
                    <a:pt x="548640" y="45720"/>
                  </a:lnTo>
                  <a:lnTo>
                    <a:pt x="594360" y="45720"/>
                  </a:lnTo>
                  <a:lnTo>
                    <a:pt x="594360" y="30480"/>
                  </a:lnTo>
                  <a:close/>
                </a:path>
                <a:path w="4719955" h="76200">
                  <a:moveTo>
                    <a:pt x="655319" y="30480"/>
                  </a:moveTo>
                  <a:lnTo>
                    <a:pt x="609600" y="30480"/>
                  </a:lnTo>
                  <a:lnTo>
                    <a:pt x="609600" y="45720"/>
                  </a:lnTo>
                  <a:lnTo>
                    <a:pt x="655319" y="45720"/>
                  </a:lnTo>
                  <a:lnTo>
                    <a:pt x="655319" y="30480"/>
                  </a:lnTo>
                  <a:close/>
                </a:path>
                <a:path w="4719955" h="76200">
                  <a:moveTo>
                    <a:pt x="716280" y="30480"/>
                  </a:moveTo>
                  <a:lnTo>
                    <a:pt x="670560" y="30480"/>
                  </a:lnTo>
                  <a:lnTo>
                    <a:pt x="670560" y="45720"/>
                  </a:lnTo>
                  <a:lnTo>
                    <a:pt x="716280" y="45720"/>
                  </a:lnTo>
                  <a:lnTo>
                    <a:pt x="716280" y="30480"/>
                  </a:lnTo>
                  <a:close/>
                </a:path>
                <a:path w="4719955" h="76200">
                  <a:moveTo>
                    <a:pt x="777240" y="30480"/>
                  </a:moveTo>
                  <a:lnTo>
                    <a:pt x="731519" y="30480"/>
                  </a:lnTo>
                  <a:lnTo>
                    <a:pt x="731519" y="45720"/>
                  </a:lnTo>
                  <a:lnTo>
                    <a:pt x="777240" y="45720"/>
                  </a:lnTo>
                  <a:lnTo>
                    <a:pt x="777240" y="30480"/>
                  </a:lnTo>
                  <a:close/>
                </a:path>
                <a:path w="4719955" h="76200">
                  <a:moveTo>
                    <a:pt x="838200" y="30480"/>
                  </a:moveTo>
                  <a:lnTo>
                    <a:pt x="792480" y="30480"/>
                  </a:lnTo>
                  <a:lnTo>
                    <a:pt x="792480" y="45720"/>
                  </a:lnTo>
                  <a:lnTo>
                    <a:pt x="838200" y="45720"/>
                  </a:lnTo>
                  <a:lnTo>
                    <a:pt x="838200" y="30480"/>
                  </a:lnTo>
                  <a:close/>
                </a:path>
                <a:path w="4719955" h="76200">
                  <a:moveTo>
                    <a:pt x="899160" y="30480"/>
                  </a:moveTo>
                  <a:lnTo>
                    <a:pt x="853440" y="30480"/>
                  </a:lnTo>
                  <a:lnTo>
                    <a:pt x="853440" y="45720"/>
                  </a:lnTo>
                  <a:lnTo>
                    <a:pt x="899160" y="45720"/>
                  </a:lnTo>
                  <a:lnTo>
                    <a:pt x="899160" y="30480"/>
                  </a:lnTo>
                  <a:close/>
                </a:path>
                <a:path w="4719955" h="76200">
                  <a:moveTo>
                    <a:pt x="960119" y="30480"/>
                  </a:moveTo>
                  <a:lnTo>
                    <a:pt x="914400" y="30480"/>
                  </a:lnTo>
                  <a:lnTo>
                    <a:pt x="914400" y="45720"/>
                  </a:lnTo>
                  <a:lnTo>
                    <a:pt x="960119" y="45720"/>
                  </a:lnTo>
                  <a:lnTo>
                    <a:pt x="960119" y="30480"/>
                  </a:lnTo>
                  <a:close/>
                </a:path>
                <a:path w="4719955" h="76200">
                  <a:moveTo>
                    <a:pt x="1021080" y="30480"/>
                  </a:moveTo>
                  <a:lnTo>
                    <a:pt x="975360" y="30480"/>
                  </a:lnTo>
                  <a:lnTo>
                    <a:pt x="975360" y="45720"/>
                  </a:lnTo>
                  <a:lnTo>
                    <a:pt x="1021080" y="45720"/>
                  </a:lnTo>
                  <a:lnTo>
                    <a:pt x="1021080" y="30480"/>
                  </a:lnTo>
                  <a:close/>
                </a:path>
                <a:path w="4719955" h="76200">
                  <a:moveTo>
                    <a:pt x="1082040" y="30480"/>
                  </a:moveTo>
                  <a:lnTo>
                    <a:pt x="1036319" y="30480"/>
                  </a:lnTo>
                  <a:lnTo>
                    <a:pt x="1036319" y="45720"/>
                  </a:lnTo>
                  <a:lnTo>
                    <a:pt x="1082040" y="45720"/>
                  </a:lnTo>
                  <a:lnTo>
                    <a:pt x="1082040" y="30480"/>
                  </a:lnTo>
                  <a:close/>
                </a:path>
                <a:path w="4719955" h="76200">
                  <a:moveTo>
                    <a:pt x="1143000" y="30480"/>
                  </a:moveTo>
                  <a:lnTo>
                    <a:pt x="1097280" y="30480"/>
                  </a:lnTo>
                  <a:lnTo>
                    <a:pt x="1097280" y="45720"/>
                  </a:lnTo>
                  <a:lnTo>
                    <a:pt x="1143000" y="45720"/>
                  </a:lnTo>
                  <a:lnTo>
                    <a:pt x="1143000" y="30480"/>
                  </a:lnTo>
                  <a:close/>
                </a:path>
                <a:path w="4719955" h="76200">
                  <a:moveTo>
                    <a:pt x="1203960" y="30480"/>
                  </a:moveTo>
                  <a:lnTo>
                    <a:pt x="1158240" y="30480"/>
                  </a:lnTo>
                  <a:lnTo>
                    <a:pt x="1158240" y="45720"/>
                  </a:lnTo>
                  <a:lnTo>
                    <a:pt x="1203960" y="45720"/>
                  </a:lnTo>
                  <a:lnTo>
                    <a:pt x="1203960" y="30480"/>
                  </a:lnTo>
                  <a:close/>
                </a:path>
                <a:path w="4719955" h="76200">
                  <a:moveTo>
                    <a:pt x="1264920" y="30480"/>
                  </a:moveTo>
                  <a:lnTo>
                    <a:pt x="1219200" y="30480"/>
                  </a:lnTo>
                  <a:lnTo>
                    <a:pt x="1219200" y="45720"/>
                  </a:lnTo>
                  <a:lnTo>
                    <a:pt x="1264920" y="45720"/>
                  </a:lnTo>
                  <a:lnTo>
                    <a:pt x="1264920" y="30480"/>
                  </a:lnTo>
                  <a:close/>
                </a:path>
                <a:path w="4719955" h="76200">
                  <a:moveTo>
                    <a:pt x="1325879" y="30480"/>
                  </a:moveTo>
                  <a:lnTo>
                    <a:pt x="1280160" y="30480"/>
                  </a:lnTo>
                  <a:lnTo>
                    <a:pt x="1280160" y="45720"/>
                  </a:lnTo>
                  <a:lnTo>
                    <a:pt x="1325879" y="45720"/>
                  </a:lnTo>
                  <a:lnTo>
                    <a:pt x="1325879" y="30480"/>
                  </a:lnTo>
                  <a:close/>
                </a:path>
                <a:path w="4719955" h="76200">
                  <a:moveTo>
                    <a:pt x="1386839" y="30480"/>
                  </a:moveTo>
                  <a:lnTo>
                    <a:pt x="1341120" y="30480"/>
                  </a:lnTo>
                  <a:lnTo>
                    <a:pt x="1341120" y="45720"/>
                  </a:lnTo>
                  <a:lnTo>
                    <a:pt x="1386839" y="45720"/>
                  </a:lnTo>
                  <a:lnTo>
                    <a:pt x="1386839" y="30480"/>
                  </a:lnTo>
                  <a:close/>
                </a:path>
                <a:path w="4719955" h="76200">
                  <a:moveTo>
                    <a:pt x="1447800" y="30480"/>
                  </a:moveTo>
                  <a:lnTo>
                    <a:pt x="1402079" y="30480"/>
                  </a:lnTo>
                  <a:lnTo>
                    <a:pt x="1402079" y="45720"/>
                  </a:lnTo>
                  <a:lnTo>
                    <a:pt x="1447800" y="45720"/>
                  </a:lnTo>
                  <a:lnTo>
                    <a:pt x="1447800" y="30480"/>
                  </a:lnTo>
                  <a:close/>
                </a:path>
                <a:path w="4719955" h="76200">
                  <a:moveTo>
                    <a:pt x="1508760" y="30480"/>
                  </a:moveTo>
                  <a:lnTo>
                    <a:pt x="1463039" y="30480"/>
                  </a:lnTo>
                  <a:lnTo>
                    <a:pt x="1463039" y="45720"/>
                  </a:lnTo>
                  <a:lnTo>
                    <a:pt x="1508760" y="45720"/>
                  </a:lnTo>
                  <a:lnTo>
                    <a:pt x="1508760" y="30480"/>
                  </a:lnTo>
                  <a:close/>
                </a:path>
                <a:path w="4719955" h="76200">
                  <a:moveTo>
                    <a:pt x="1569720" y="30480"/>
                  </a:moveTo>
                  <a:lnTo>
                    <a:pt x="1524000" y="30480"/>
                  </a:lnTo>
                  <a:lnTo>
                    <a:pt x="1524000" y="45720"/>
                  </a:lnTo>
                  <a:lnTo>
                    <a:pt x="1569720" y="45720"/>
                  </a:lnTo>
                  <a:lnTo>
                    <a:pt x="1569720" y="30480"/>
                  </a:lnTo>
                  <a:close/>
                </a:path>
                <a:path w="4719955" h="76200">
                  <a:moveTo>
                    <a:pt x="1630679" y="30480"/>
                  </a:moveTo>
                  <a:lnTo>
                    <a:pt x="1584960" y="30480"/>
                  </a:lnTo>
                  <a:lnTo>
                    <a:pt x="1584960" y="45720"/>
                  </a:lnTo>
                  <a:lnTo>
                    <a:pt x="1630679" y="45720"/>
                  </a:lnTo>
                  <a:lnTo>
                    <a:pt x="1630679" y="30480"/>
                  </a:lnTo>
                  <a:close/>
                </a:path>
                <a:path w="4719955" h="76200">
                  <a:moveTo>
                    <a:pt x="1691639" y="30480"/>
                  </a:moveTo>
                  <a:lnTo>
                    <a:pt x="1645920" y="30480"/>
                  </a:lnTo>
                  <a:lnTo>
                    <a:pt x="1645920" y="45720"/>
                  </a:lnTo>
                  <a:lnTo>
                    <a:pt x="1691639" y="45720"/>
                  </a:lnTo>
                  <a:lnTo>
                    <a:pt x="1691639" y="30480"/>
                  </a:lnTo>
                  <a:close/>
                </a:path>
                <a:path w="4719955" h="76200">
                  <a:moveTo>
                    <a:pt x="1752600" y="30480"/>
                  </a:moveTo>
                  <a:lnTo>
                    <a:pt x="1706879" y="30480"/>
                  </a:lnTo>
                  <a:lnTo>
                    <a:pt x="1706879" y="45720"/>
                  </a:lnTo>
                  <a:lnTo>
                    <a:pt x="1752600" y="45720"/>
                  </a:lnTo>
                  <a:lnTo>
                    <a:pt x="1752600" y="30480"/>
                  </a:lnTo>
                  <a:close/>
                </a:path>
                <a:path w="4719955" h="76200">
                  <a:moveTo>
                    <a:pt x="1813560" y="30480"/>
                  </a:moveTo>
                  <a:lnTo>
                    <a:pt x="1767839" y="30480"/>
                  </a:lnTo>
                  <a:lnTo>
                    <a:pt x="1767839" y="45720"/>
                  </a:lnTo>
                  <a:lnTo>
                    <a:pt x="1813560" y="45720"/>
                  </a:lnTo>
                  <a:lnTo>
                    <a:pt x="1813560" y="30480"/>
                  </a:lnTo>
                  <a:close/>
                </a:path>
                <a:path w="4719955" h="76200">
                  <a:moveTo>
                    <a:pt x="1874520" y="30480"/>
                  </a:moveTo>
                  <a:lnTo>
                    <a:pt x="1828800" y="30480"/>
                  </a:lnTo>
                  <a:lnTo>
                    <a:pt x="1828800" y="45720"/>
                  </a:lnTo>
                  <a:lnTo>
                    <a:pt x="1874520" y="45720"/>
                  </a:lnTo>
                  <a:lnTo>
                    <a:pt x="1874520" y="30480"/>
                  </a:lnTo>
                  <a:close/>
                </a:path>
                <a:path w="4719955" h="76200">
                  <a:moveTo>
                    <a:pt x="1935479" y="30480"/>
                  </a:moveTo>
                  <a:lnTo>
                    <a:pt x="1889760" y="30480"/>
                  </a:lnTo>
                  <a:lnTo>
                    <a:pt x="1889760" y="45720"/>
                  </a:lnTo>
                  <a:lnTo>
                    <a:pt x="1935479" y="45720"/>
                  </a:lnTo>
                  <a:lnTo>
                    <a:pt x="1935479" y="30480"/>
                  </a:lnTo>
                  <a:close/>
                </a:path>
                <a:path w="4719955" h="76200">
                  <a:moveTo>
                    <a:pt x="1996439" y="30480"/>
                  </a:moveTo>
                  <a:lnTo>
                    <a:pt x="1950720" y="30480"/>
                  </a:lnTo>
                  <a:lnTo>
                    <a:pt x="1950720" y="45720"/>
                  </a:lnTo>
                  <a:lnTo>
                    <a:pt x="1996439" y="45720"/>
                  </a:lnTo>
                  <a:lnTo>
                    <a:pt x="1996439" y="30480"/>
                  </a:lnTo>
                  <a:close/>
                </a:path>
                <a:path w="4719955" h="76200">
                  <a:moveTo>
                    <a:pt x="2057400" y="30480"/>
                  </a:moveTo>
                  <a:lnTo>
                    <a:pt x="2011679" y="30480"/>
                  </a:lnTo>
                  <a:lnTo>
                    <a:pt x="2011679" y="45720"/>
                  </a:lnTo>
                  <a:lnTo>
                    <a:pt x="2057400" y="45720"/>
                  </a:lnTo>
                  <a:lnTo>
                    <a:pt x="2057400" y="30480"/>
                  </a:lnTo>
                  <a:close/>
                </a:path>
                <a:path w="4719955" h="76200">
                  <a:moveTo>
                    <a:pt x="2118360" y="30480"/>
                  </a:moveTo>
                  <a:lnTo>
                    <a:pt x="2072639" y="30480"/>
                  </a:lnTo>
                  <a:lnTo>
                    <a:pt x="2072639" y="45720"/>
                  </a:lnTo>
                  <a:lnTo>
                    <a:pt x="2118360" y="45720"/>
                  </a:lnTo>
                  <a:lnTo>
                    <a:pt x="2118360" y="30480"/>
                  </a:lnTo>
                  <a:close/>
                </a:path>
                <a:path w="4719955" h="76200">
                  <a:moveTo>
                    <a:pt x="2179320" y="30480"/>
                  </a:moveTo>
                  <a:lnTo>
                    <a:pt x="2133600" y="30480"/>
                  </a:lnTo>
                  <a:lnTo>
                    <a:pt x="2133600" y="45720"/>
                  </a:lnTo>
                  <a:lnTo>
                    <a:pt x="2179320" y="45720"/>
                  </a:lnTo>
                  <a:lnTo>
                    <a:pt x="2179320" y="30480"/>
                  </a:lnTo>
                  <a:close/>
                </a:path>
                <a:path w="4719955" h="76200">
                  <a:moveTo>
                    <a:pt x="2240279" y="30480"/>
                  </a:moveTo>
                  <a:lnTo>
                    <a:pt x="2194560" y="30480"/>
                  </a:lnTo>
                  <a:lnTo>
                    <a:pt x="2194560" y="45720"/>
                  </a:lnTo>
                  <a:lnTo>
                    <a:pt x="2240279" y="45720"/>
                  </a:lnTo>
                  <a:lnTo>
                    <a:pt x="2240279" y="30480"/>
                  </a:lnTo>
                  <a:close/>
                </a:path>
                <a:path w="4719955" h="76200">
                  <a:moveTo>
                    <a:pt x="2301240" y="30480"/>
                  </a:moveTo>
                  <a:lnTo>
                    <a:pt x="2255520" y="30480"/>
                  </a:lnTo>
                  <a:lnTo>
                    <a:pt x="2255520" y="45720"/>
                  </a:lnTo>
                  <a:lnTo>
                    <a:pt x="2301240" y="45720"/>
                  </a:lnTo>
                  <a:lnTo>
                    <a:pt x="2301240" y="30480"/>
                  </a:lnTo>
                  <a:close/>
                </a:path>
                <a:path w="4719955" h="76200">
                  <a:moveTo>
                    <a:pt x="2362200" y="30480"/>
                  </a:moveTo>
                  <a:lnTo>
                    <a:pt x="2316479" y="30480"/>
                  </a:lnTo>
                  <a:lnTo>
                    <a:pt x="2316479" y="45720"/>
                  </a:lnTo>
                  <a:lnTo>
                    <a:pt x="2362200" y="45720"/>
                  </a:lnTo>
                  <a:lnTo>
                    <a:pt x="2362200" y="30480"/>
                  </a:lnTo>
                  <a:close/>
                </a:path>
                <a:path w="4719955" h="76200">
                  <a:moveTo>
                    <a:pt x="2423160" y="30480"/>
                  </a:moveTo>
                  <a:lnTo>
                    <a:pt x="2377440" y="30480"/>
                  </a:lnTo>
                  <a:lnTo>
                    <a:pt x="2377440" y="45720"/>
                  </a:lnTo>
                  <a:lnTo>
                    <a:pt x="2423160" y="45720"/>
                  </a:lnTo>
                  <a:lnTo>
                    <a:pt x="2423160" y="30480"/>
                  </a:lnTo>
                  <a:close/>
                </a:path>
                <a:path w="4719955" h="76200">
                  <a:moveTo>
                    <a:pt x="2484120" y="30480"/>
                  </a:moveTo>
                  <a:lnTo>
                    <a:pt x="2438400" y="30480"/>
                  </a:lnTo>
                  <a:lnTo>
                    <a:pt x="2438400" y="45720"/>
                  </a:lnTo>
                  <a:lnTo>
                    <a:pt x="2484120" y="45720"/>
                  </a:lnTo>
                  <a:lnTo>
                    <a:pt x="2484120" y="30480"/>
                  </a:lnTo>
                  <a:close/>
                </a:path>
                <a:path w="4719955" h="76200">
                  <a:moveTo>
                    <a:pt x="2545079" y="30480"/>
                  </a:moveTo>
                  <a:lnTo>
                    <a:pt x="2499360" y="30480"/>
                  </a:lnTo>
                  <a:lnTo>
                    <a:pt x="2499360" y="45720"/>
                  </a:lnTo>
                  <a:lnTo>
                    <a:pt x="2545079" y="45720"/>
                  </a:lnTo>
                  <a:lnTo>
                    <a:pt x="2545079" y="30480"/>
                  </a:lnTo>
                  <a:close/>
                </a:path>
                <a:path w="4719955" h="76200">
                  <a:moveTo>
                    <a:pt x="2606040" y="30480"/>
                  </a:moveTo>
                  <a:lnTo>
                    <a:pt x="2560320" y="30480"/>
                  </a:lnTo>
                  <a:lnTo>
                    <a:pt x="2560320" y="45720"/>
                  </a:lnTo>
                  <a:lnTo>
                    <a:pt x="2606040" y="45720"/>
                  </a:lnTo>
                  <a:lnTo>
                    <a:pt x="2606040" y="30480"/>
                  </a:lnTo>
                  <a:close/>
                </a:path>
                <a:path w="4719955" h="76200">
                  <a:moveTo>
                    <a:pt x="2667000" y="30480"/>
                  </a:moveTo>
                  <a:lnTo>
                    <a:pt x="2621279" y="30480"/>
                  </a:lnTo>
                  <a:lnTo>
                    <a:pt x="2621279" y="45720"/>
                  </a:lnTo>
                  <a:lnTo>
                    <a:pt x="2667000" y="45720"/>
                  </a:lnTo>
                  <a:lnTo>
                    <a:pt x="2667000" y="30480"/>
                  </a:lnTo>
                  <a:close/>
                </a:path>
                <a:path w="4719955" h="76200">
                  <a:moveTo>
                    <a:pt x="2727960" y="30480"/>
                  </a:moveTo>
                  <a:lnTo>
                    <a:pt x="2682240" y="30480"/>
                  </a:lnTo>
                  <a:lnTo>
                    <a:pt x="2682240" y="45720"/>
                  </a:lnTo>
                  <a:lnTo>
                    <a:pt x="2727960" y="45720"/>
                  </a:lnTo>
                  <a:lnTo>
                    <a:pt x="2727960" y="30480"/>
                  </a:lnTo>
                  <a:close/>
                </a:path>
                <a:path w="4719955" h="76200">
                  <a:moveTo>
                    <a:pt x="2788920" y="30480"/>
                  </a:moveTo>
                  <a:lnTo>
                    <a:pt x="2743200" y="30480"/>
                  </a:lnTo>
                  <a:lnTo>
                    <a:pt x="2743200" y="45720"/>
                  </a:lnTo>
                  <a:lnTo>
                    <a:pt x="2788920" y="45720"/>
                  </a:lnTo>
                  <a:lnTo>
                    <a:pt x="2788920" y="30480"/>
                  </a:lnTo>
                  <a:close/>
                </a:path>
                <a:path w="4719955" h="76200">
                  <a:moveTo>
                    <a:pt x="2849879" y="30480"/>
                  </a:moveTo>
                  <a:lnTo>
                    <a:pt x="2804160" y="30480"/>
                  </a:lnTo>
                  <a:lnTo>
                    <a:pt x="2804160" y="45720"/>
                  </a:lnTo>
                  <a:lnTo>
                    <a:pt x="2849879" y="45720"/>
                  </a:lnTo>
                  <a:lnTo>
                    <a:pt x="2849879" y="30480"/>
                  </a:lnTo>
                  <a:close/>
                </a:path>
                <a:path w="4719955" h="76200">
                  <a:moveTo>
                    <a:pt x="2910840" y="30480"/>
                  </a:moveTo>
                  <a:lnTo>
                    <a:pt x="2865120" y="30480"/>
                  </a:lnTo>
                  <a:lnTo>
                    <a:pt x="2865120" y="45720"/>
                  </a:lnTo>
                  <a:lnTo>
                    <a:pt x="2910840" y="45720"/>
                  </a:lnTo>
                  <a:lnTo>
                    <a:pt x="2910840" y="30480"/>
                  </a:lnTo>
                  <a:close/>
                </a:path>
                <a:path w="4719955" h="76200">
                  <a:moveTo>
                    <a:pt x="2971800" y="30480"/>
                  </a:moveTo>
                  <a:lnTo>
                    <a:pt x="2926079" y="30480"/>
                  </a:lnTo>
                  <a:lnTo>
                    <a:pt x="2926079" y="45720"/>
                  </a:lnTo>
                  <a:lnTo>
                    <a:pt x="2971800" y="45720"/>
                  </a:lnTo>
                  <a:lnTo>
                    <a:pt x="2971800" y="30480"/>
                  </a:lnTo>
                  <a:close/>
                </a:path>
                <a:path w="4719955" h="76200">
                  <a:moveTo>
                    <a:pt x="3032760" y="30480"/>
                  </a:moveTo>
                  <a:lnTo>
                    <a:pt x="2987040" y="30480"/>
                  </a:lnTo>
                  <a:lnTo>
                    <a:pt x="2987040" y="45720"/>
                  </a:lnTo>
                  <a:lnTo>
                    <a:pt x="3032760" y="45720"/>
                  </a:lnTo>
                  <a:lnTo>
                    <a:pt x="3032760" y="30480"/>
                  </a:lnTo>
                  <a:close/>
                </a:path>
                <a:path w="4719955" h="76200">
                  <a:moveTo>
                    <a:pt x="3093720" y="30480"/>
                  </a:moveTo>
                  <a:lnTo>
                    <a:pt x="3048000" y="30480"/>
                  </a:lnTo>
                  <a:lnTo>
                    <a:pt x="3048000" y="45720"/>
                  </a:lnTo>
                  <a:lnTo>
                    <a:pt x="3093720" y="45720"/>
                  </a:lnTo>
                  <a:lnTo>
                    <a:pt x="3093720" y="30480"/>
                  </a:lnTo>
                  <a:close/>
                </a:path>
                <a:path w="4719955" h="76200">
                  <a:moveTo>
                    <a:pt x="3154679" y="30480"/>
                  </a:moveTo>
                  <a:lnTo>
                    <a:pt x="3108960" y="30480"/>
                  </a:lnTo>
                  <a:lnTo>
                    <a:pt x="3108960" y="45720"/>
                  </a:lnTo>
                  <a:lnTo>
                    <a:pt x="3154679" y="45720"/>
                  </a:lnTo>
                  <a:lnTo>
                    <a:pt x="3154679" y="30480"/>
                  </a:lnTo>
                  <a:close/>
                </a:path>
                <a:path w="4719955" h="76200">
                  <a:moveTo>
                    <a:pt x="3215640" y="30480"/>
                  </a:moveTo>
                  <a:lnTo>
                    <a:pt x="3169920" y="30480"/>
                  </a:lnTo>
                  <a:lnTo>
                    <a:pt x="3169920" y="45720"/>
                  </a:lnTo>
                  <a:lnTo>
                    <a:pt x="3215640" y="45720"/>
                  </a:lnTo>
                  <a:lnTo>
                    <a:pt x="3215640" y="30480"/>
                  </a:lnTo>
                  <a:close/>
                </a:path>
                <a:path w="4719955" h="76200">
                  <a:moveTo>
                    <a:pt x="3276600" y="30480"/>
                  </a:moveTo>
                  <a:lnTo>
                    <a:pt x="3230879" y="30480"/>
                  </a:lnTo>
                  <a:lnTo>
                    <a:pt x="3230879" y="45720"/>
                  </a:lnTo>
                  <a:lnTo>
                    <a:pt x="3276600" y="45720"/>
                  </a:lnTo>
                  <a:lnTo>
                    <a:pt x="3276600" y="30480"/>
                  </a:lnTo>
                  <a:close/>
                </a:path>
                <a:path w="4719955" h="76200">
                  <a:moveTo>
                    <a:pt x="3337560" y="30480"/>
                  </a:moveTo>
                  <a:lnTo>
                    <a:pt x="3291840" y="30480"/>
                  </a:lnTo>
                  <a:lnTo>
                    <a:pt x="3291840" y="45720"/>
                  </a:lnTo>
                  <a:lnTo>
                    <a:pt x="3337560" y="45720"/>
                  </a:lnTo>
                  <a:lnTo>
                    <a:pt x="3337560" y="30480"/>
                  </a:lnTo>
                  <a:close/>
                </a:path>
                <a:path w="4719955" h="76200">
                  <a:moveTo>
                    <a:pt x="3398520" y="30480"/>
                  </a:moveTo>
                  <a:lnTo>
                    <a:pt x="3352800" y="30480"/>
                  </a:lnTo>
                  <a:lnTo>
                    <a:pt x="3352800" y="45720"/>
                  </a:lnTo>
                  <a:lnTo>
                    <a:pt x="3398520" y="45720"/>
                  </a:lnTo>
                  <a:lnTo>
                    <a:pt x="3398520" y="30480"/>
                  </a:lnTo>
                  <a:close/>
                </a:path>
                <a:path w="4719955" h="76200">
                  <a:moveTo>
                    <a:pt x="3459479" y="30480"/>
                  </a:moveTo>
                  <a:lnTo>
                    <a:pt x="3413760" y="30480"/>
                  </a:lnTo>
                  <a:lnTo>
                    <a:pt x="3413760" y="45720"/>
                  </a:lnTo>
                  <a:lnTo>
                    <a:pt x="3459479" y="45720"/>
                  </a:lnTo>
                  <a:lnTo>
                    <a:pt x="3459479" y="30480"/>
                  </a:lnTo>
                  <a:close/>
                </a:path>
                <a:path w="4719955" h="76200">
                  <a:moveTo>
                    <a:pt x="3520440" y="30480"/>
                  </a:moveTo>
                  <a:lnTo>
                    <a:pt x="3474720" y="30480"/>
                  </a:lnTo>
                  <a:lnTo>
                    <a:pt x="3474720" y="45720"/>
                  </a:lnTo>
                  <a:lnTo>
                    <a:pt x="3520440" y="45720"/>
                  </a:lnTo>
                  <a:lnTo>
                    <a:pt x="3520440" y="30480"/>
                  </a:lnTo>
                  <a:close/>
                </a:path>
                <a:path w="4719955" h="76200">
                  <a:moveTo>
                    <a:pt x="3581400" y="30480"/>
                  </a:moveTo>
                  <a:lnTo>
                    <a:pt x="3535679" y="30480"/>
                  </a:lnTo>
                  <a:lnTo>
                    <a:pt x="3535679" y="45720"/>
                  </a:lnTo>
                  <a:lnTo>
                    <a:pt x="3581400" y="45720"/>
                  </a:lnTo>
                  <a:lnTo>
                    <a:pt x="3581400" y="30480"/>
                  </a:lnTo>
                  <a:close/>
                </a:path>
                <a:path w="4719955" h="76200">
                  <a:moveTo>
                    <a:pt x="3642360" y="30480"/>
                  </a:moveTo>
                  <a:lnTo>
                    <a:pt x="3596640" y="30480"/>
                  </a:lnTo>
                  <a:lnTo>
                    <a:pt x="3596640" y="45720"/>
                  </a:lnTo>
                  <a:lnTo>
                    <a:pt x="3642360" y="45720"/>
                  </a:lnTo>
                  <a:lnTo>
                    <a:pt x="3642360" y="30480"/>
                  </a:lnTo>
                  <a:close/>
                </a:path>
                <a:path w="4719955" h="76200">
                  <a:moveTo>
                    <a:pt x="3703320" y="30480"/>
                  </a:moveTo>
                  <a:lnTo>
                    <a:pt x="3657600" y="30480"/>
                  </a:lnTo>
                  <a:lnTo>
                    <a:pt x="3657600" y="45720"/>
                  </a:lnTo>
                  <a:lnTo>
                    <a:pt x="3703320" y="45720"/>
                  </a:lnTo>
                  <a:lnTo>
                    <a:pt x="3703320" y="30480"/>
                  </a:lnTo>
                  <a:close/>
                </a:path>
                <a:path w="4719955" h="76200">
                  <a:moveTo>
                    <a:pt x="3764279" y="30480"/>
                  </a:moveTo>
                  <a:lnTo>
                    <a:pt x="3718560" y="30480"/>
                  </a:lnTo>
                  <a:lnTo>
                    <a:pt x="3718560" y="45720"/>
                  </a:lnTo>
                  <a:lnTo>
                    <a:pt x="3764279" y="45720"/>
                  </a:lnTo>
                  <a:lnTo>
                    <a:pt x="3764279" y="30480"/>
                  </a:lnTo>
                  <a:close/>
                </a:path>
                <a:path w="4719955" h="76200">
                  <a:moveTo>
                    <a:pt x="3825240" y="30480"/>
                  </a:moveTo>
                  <a:lnTo>
                    <a:pt x="3779520" y="30480"/>
                  </a:lnTo>
                  <a:lnTo>
                    <a:pt x="3779520" y="45720"/>
                  </a:lnTo>
                  <a:lnTo>
                    <a:pt x="3825240" y="45720"/>
                  </a:lnTo>
                  <a:lnTo>
                    <a:pt x="3825240" y="30480"/>
                  </a:lnTo>
                  <a:close/>
                </a:path>
                <a:path w="4719955" h="76200">
                  <a:moveTo>
                    <a:pt x="3886200" y="30480"/>
                  </a:moveTo>
                  <a:lnTo>
                    <a:pt x="3840479" y="30480"/>
                  </a:lnTo>
                  <a:lnTo>
                    <a:pt x="3840479" y="45720"/>
                  </a:lnTo>
                  <a:lnTo>
                    <a:pt x="3886200" y="45720"/>
                  </a:lnTo>
                  <a:lnTo>
                    <a:pt x="3886200" y="30480"/>
                  </a:lnTo>
                  <a:close/>
                </a:path>
                <a:path w="4719955" h="76200">
                  <a:moveTo>
                    <a:pt x="3947160" y="30480"/>
                  </a:moveTo>
                  <a:lnTo>
                    <a:pt x="3901440" y="30480"/>
                  </a:lnTo>
                  <a:lnTo>
                    <a:pt x="3901440" y="45720"/>
                  </a:lnTo>
                  <a:lnTo>
                    <a:pt x="3947160" y="45720"/>
                  </a:lnTo>
                  <a:lnTo>
                    <a:pt x="3947160" y="30480"/>
                  </a:lnTo>
                  <a:close/>
                </a:path>
                <a:path w="4719955" h="76200">
                  <a:moveTo>
                    <a:pt x="4008120" y="30480"/>
                  </a:moveTo>
                  <a:lnTo>
                    <a:pt x="3962400" y="30480"/>
                  </a:lnTo>
                  <a:lnTo>
                    <a:pt x="3962400" y="45720"/>
                  </a:lnTo>
                  <a:lnTo>
                    <a:pt x="4008120" y="45720"/>
                  </a:lnTo>
                  <a:lnTo>
                    <a:pt x="4008120" y="30480"/>
                  </a:lnTo>
                  <a:close/>
                </a:path>
                <a:path w="4719955" h="76200">
                  <a:moveTo>
                    <a:pt x="4069079" y="30480"/>
                  </a:moveTo>
                  <a:lnTo>
                    <a:pt x="4023360" y="30480"/>
                  </a:lnTo>
                  <a:lnTo>
                    <a:pt x="4023360" y="45720"/>
                  </a:lnTo>
                  <a:lnTo>
                    <a:pt x="4069079" y="45720"/>
                  </a:lnTo>
                  <a:lnTo>
                    <a:pt x="4069079" y="30480"/>
                  </a:lnTo>
                  <a:close/>
                </a:path>
                <a:path w="4719955" h="76200">
                  <a:moveTo>
                    <a:pt x="4130040" y="30480"/>
                  </a:moveTo>
                  <a:lnTo>
                    <a:pt x="4084320" y="30480"/>
                  </a:lnTo>
                  <a:lnTo>
                    <a:pt x="4084320" y="45720"/>
                  </a:lnTo>
                  <a:lnTo>
                    <a:pt x="4130040" y="45720"/>
                  </a:lnTo>
                  <a:lnTo>
                    <a:pt x="4130040" y="30480"/>
                  </a:lnTo>
                  <a:close/>
                </a:path>
                <a:path w="4719955" h="76200">
                  <a:moveTo>
                    <a:pt x="4191000" y="30480"/>
                  </a:moveTo>
                  <a:lnTo>
                    <a:pt x="4145279" y="30480"/>
                  </a:lnTo>
                  <a:lnTo>
                    <a:pt x="4145279" y="45720"/>
                  </a:lnTo>
                  <a:lnTo>
                    <a:pt x="4191000" y="45720"/>
                  </a:lnTo>
                  <a:lnTo>
                    <a:pt x="4191000" y="30480"/>
                  </a:lnTo>
                  <a:close/>
                </a:path>
                <a:path w="4719955" h="76200">
                  <a:moveTo>
                    <a:pt x="4251960" y="30480"/>
                  </a:moveTo>
                  <a:lnTo>
                    <a:pt x="4206240" y="30480"/>
                  </a:lnTo>
                  <a:lnTo>
                    <a:pt x="4206240" y="45720"/>
                  </a:lnTo>
                  <a:lnTo>
                    <a:pt x="4251960" y="45720"/>
                  </a:lnTo>
                  <a:lnTo>
                    <a:pt x="4251960" y="30480"/>
                  </a:lnTo>
                  <a:close/>
                </a:path>
                <a:path w="4719955" h="76200">
                  <a:moveTo>
                    <a:pt x="4312920" y="30480"/>
                  </a:moveTo>
                  <a:lnTo>
                    <a:pt x="4267200" y="30480"/>
                  </a:lnTo>
                  <a:lnTo>
                    <a:pt x="4267200" y="45720"/>
                  </a:lnTo>
                  <a:lnTo>
                    <a:pt x="4312920" y="45720"/>
                  </a:lnTo>
                  <a:lnTo>
                    <a:pt x="4312920" y="30480"/>
                  </a:lnTo>
                  <a:close/>
                </a:path>
                <a:path w="4719955" h="76200">
                  <a:moveTo>
                    <a:pt x="4373880" y="30480"/>
                  </a:moveTo>
                  <a:lnTo>
                    <a:pt x="4328160" y="30480"/>
                  </a:lnTo>
                  <a:lnTo>
                    <a:pt x="4328160" y="45720"/>
                  </a:lnTo>
                  <a:lnTo>
                    <a:pt x="4373880" y="45720"/>
                  </a:lnTo>
                  <a:lnTo>
                    <a:pt x="4373880" y="30480"/>
                  </a:lnTo>
                  <a:close/>
                </a:path>
                <a:path w="4719955" h="76200">
                  <a:moveTo>
                    <a:pt x="4434840" y="30480"/>
                  </a:moveTo>
                  <a:lnTo>
                    <a:pt x="4389120" y="30480"/>
                  </a:lnTo>
                  <a:lnTo>
                    <a:pt x="4389120" y="45720"/>
                  </a:lnTo>
                  <a:lnTo>
                    <a:pt x="4434840" y="45720"/>
                  </a:lnTo>
                  <a:lnTo>
                    <a:pt x="4434840" y="30480"/>
                  </a:lnTo>
                  <a:close/>
                </a:path>
                <a:path w="4719955" h="76200">
                  <a:moveTo>
                    <a:pt x="4495800" y="30480"/>
                  </a:moveTo>
                  <a:lnTo>
                    <a:pt x="4450080" y="30480"/>
                  </a:lnTo>
                  <a:lnTo>
                    <a:pt x="4450080" y="45720"/>
                  </a:lnTo>
                  <a:lnTo>
                    <a:pt x="4495800" y="45720"/>
                  </a:lnTo>
                  <a:lnTo>
                    <a:pt x="4495800" y="30480"/>
                  </a:lnTo>
                  <a:close/>
                </a:path>
                <a:path w="4719955" h="76200">
                  <a:moveTo>
                    <a:pt x="4556759" y="30480"/>
                  </a:moveTo>
                  <a:lnTo>
                    <a:pt x="4511040" y="30480"/>
                  </a:lnTo>
                  <a:lnTo>
                    <a:pt x="4511040" y="45720"/>
                  </a:lnTo>
                  <a:lnTo>
                    <a:pt x="4556759" y="45720"/>
                  </a:lnTo>
                  <a:lnTo>
                    <a:pt x="4556759" y="30480"/>
                  </a:lnTo>
                  <a:close/>
                </a:path>
                <a:path w="4719955" h="76200">
                  <a:moveTo>
                    <a:pt x="4617720" y="30480"/>
                  </a:moveTo>
                  <a:lnTo>
                    <a:pt x="4572000" y="30480"/>
                  </a:lnTo>
                  <a:lnTo>
                    <a:pt x="4572000" y="45720"/>
                  </a:lnTo>
                  <a:lnTo>
                    <a:pt x="4617720" y="45720"/>
                  </a:lnTo>
                  <a:lnTo>
                    <a:pt x="4617720" y="30480"/>
                  </a:lnTo>
                  <a:close/>
                </a:path>
                <a:path w="4719955" h="76200">
                  <a:moveTo>
                    <a:pt x="4643501" y="0"/>
                  </a:moveTo>
                  <a:lnTo>
                    <a:pt x="4643501" y="76200"/>
                  </a:lnTo>
                  <a:lnTo>
                    <a:pt x="4704460" y="45720"/>
                  </a:lnTo>
                  <a:lnTo>
                    <a:pt x="4656201" y="45720"/>
                  </a:lnTo>
                  <a:lnTo>
                    <a:pt x="4656201" y="30480"/>
                  </a:lnTo>
                  <a:lnTo>
                    <a:pt x="4704460" y="30480"/>
                  </a:lnTo>
                  <a:lnTo>
                    <a:pt x="4643501" y="0"/>
                  </a:lnTo>
                  <a:close/>
                </a:path>
                <a:path w="4719955" h="76200">
                  <a:moveTo>
                    <a:pt x="4643501" y="30480"/>
                  </a:moveTo>
                  <a:lnTo>
                    <a:pt x="4632959" y="30480"/>
                  </a:lnTo>
                  <a:lnTo>
                    <a:pt x="4632959" y="45720"/>
                  </a:lnTo>
                  <a:lnTo>
                    <a:pt x="4643501" y="45720"/>
                  </a:lnTo>
                  <a:lnTo>
                    <a:pt x="4643501" y="30480"/>
                  </a:lnTo>
                  <a:close/>
                </a:path>
                <a:path w="4719955" h="76200">
                  <a:moveTo>
                    <a:pt x="4704460" y="30480"/>
                  </a:moveTo>
                  <a:lnTo>
                    <a:pt x="4656201" y="30480"/>
                  </a:lnTo>
                  <a:lnTo>
                    <a:pt x="4656201" y="45720"/>
                  </a:lnTo>
                  <a:lnTo>
                    <a:pt x="4704460" y="45720"/>
                  </a:lnTo>
                  <a:lnTo>
                    <a:pt x="4719701" y="38100"/>
                  </a:lnTo>
                  <a:lnTo>
                    <a:pt x="4704460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14297" y="4908930"/>
              <a:ext cx="642620" cy="1162685"/>
            </a:xfrm>
            <a:custGeom>
              <a:avLst/>
              <a:gdLst/>
              <a:ahLst/>
              <a:cxnLst/>
              <a:rect l="l" t="t" r="r" b="b"/>
              <a:pathLst>
                <a:path w="642619" h="1162685">
                  <a:moveTo>
                    <a:pt x="13208" y="1004379"/>
                  </a:moveTo>
                  <a:lnTo>
                    <a:pt x="37719" y="1049426"/>
                  </a:lnTo>
                  <a:lnTo>
                    <a:pt x="75565" y="1068819"/>
                  </a:lnTo>
                  <a:lnTo>
                    <a:pt x="113029" y="1087462"/>
                  </a:lnTo>
                  <a:lnTo>
                    <a:pt x="150367" y="1104938"/>
                  </a:lnTo>
                  <a:lnTo>
                    <a:pt x="187071" y="1120838"/>
                  </a:lnTo>
                  <a:lnTo>
                    <a:pt x="223392" y="1134745"/>
                  </a:lnTo>
                  <a:lnTo>
                    <a:pt x="276225" y="1151051"/>
                  </a:lnTo>
                  <a:lnTo>
                    <a:pt x="327025" y="1160462"/>
                  </a:lnTo>
                  <a:lnTo>
                    <a:pt x="359791" y="1162202"/>
                  </a:lnTo>
                  <a:lnTo>
                    <a:pt x="375666" y="1161529"/>
                  </a:lnTo>
                  <a:lnTo>
                    <a:pt x="421513" y="1152271"/>
                  </a:lnTo>
                  <a:lnTo>
                    <a:pt x="459579" y="1133640"/>
                  </a:lnTo>
                  <a:lnTo>
                    <a:pt x="360298" y="1133640"/>
                  </a:lnTo>
                  <a:lnTo>
                    <a:pt x="345947" y="1133398"/>
                  </a:lnTo>
                  <a:lnTo>
                    <a:pt x="299847" y="1127137"/>
                  </a:lnTo>
                  <a:lnTo>
                    <a:pt x="250444" y="1113840"/>
                  </a:lnTo>
                  <a:lnTo>
                    <a:pt x="198501" y="1094613"/>
                  </a:lnTo>
                  <a:lnTo>
                    <a:pt x="162433" y="1079068"/>
                  </a:lnTo>
                  <a:lnTo>
                    <a:pt x="125857" y="1061885"/>
                  </a:lnTo>
                  <a:lnTo>
                    <a:pt x="88646" y="1043381"/>
                  </a:lnTo>
                  <a:lnTo>
                    <a:pt x="62017" y="1029716"/>
                  </a:lnTo>
                  <a:lnTo>
                    <a:pt x="13208" y="1004379"/>
                  </a:lnTo>
                  <a:close/>
                </a:path>
                <a:path w="642619" h="1162685">
                  <a:moveTo>
                    <a:pt x="613924" y="85640"/>
                  </a:moveTo>
                  <a:lnTo>
                    <a:pt x="585350" y="85936"/>
                  </a:lnTo>
                  <a:lnTo>
                    <a:pt x="586104" y="166370"/>
                  </a:lnTo>
                  <a:lnTo>
                    <a:pt x="586485" y="248412"/>
                  </a:lnTo>
                  <a:lnTo>
                    <a:pt x="586357" y="329311"/>
                  </a:lnTo>
                  <a:lnTo>
                    <a:pt x="585717" y="408686"/>
                  </a:lnTo>
                  <a:lnTo>
                    <a:pt x="585089" y="447040"/>
                  </a:lnTo>
                  <a:lnTo>
                    <a:pt x="584303" y="486156"/>
                  </a:lnTo>
                  <a:lnTo>
                    <a:pt x="581865" y="561086"/>
                  </a:lnTo>
                  <a:lnTo>
                    <a:pt x="578388" y="633349"/>
                  </a:lnTo>
                  <a:lnTo>
                    <a:pt x="573913" y="700163"/>
                  </a:lnTo>
                  <a:lnTo>
                    <a:pt x="567944" y="764933"/>
                  </a:lnTo>
                  <a:lnTo>
                    <a:pt x="560451" y="825588"/>
                  </a:lnTo>
                  <a:lnTo>
                    <a:pt x="551434" y="881595"/>
                  </a:lnTo>
                  <a:lnTo>
                    <a:pt x="540766" y="932611"/>
                  </a:lnTo>
                  <a:lnTo>
                    <a:pt x="528066" y="978242"/>
                  </a:lnTo>
                  <a:lnTo>
                    <a:pt x="513588" y="1017854"/>
                  </a:lnTo>
                  <a:lnTo>
                    <a:pt x="488188" y="1065250"/>
                  </a:lnTo>
                  <a:lnTo>
                    <a:pt x="458851" y="1098715"/>
                  </a:lnTo>
                  <a:lnTo>
                    <a:pt x="425577" y="1120127"/>
                  </a:lnTo>
                  <a:lnTo>
                    <a:pt x="387858" y="1131354"/>
                  </a:lnTo>
                  <a:lnTo>
                    <a:pt x="360298" y="1133640"/>
                  </a:lnTo>
                  <a:lnTo>
                    <a:pt x="459579" y="1133640"/>
                  </a:lnTo>
                  <a:lnTo>
                    <a:pt x="500126" y="1096924"/>
                  </a:lnTo>
                  <a:lnTo>
                    <a:pt x="530733" y="1048854"/>
                  </a:lnTo>
                  <a:lnTo>
                    <a:pt x="547623" y="1009357"/>
                  </a:lnTo>
                  <a:lnTo>
                    <a:pt x="562102" y="964272"/>
                  </a:lnTo>
                  <a:lnTo>
                    <a:pt x="574166" y="914095"/>
                  </a:lnTo>
                  <a:lnTo>
                    <a:pt x="584454" y="859002"/>
                  </a:lnTo>
                  <a:lnTo>
                    <a:pt x="592835" y="799477"/>
                  </a:lnTo>
                  <a:lnTo>
                    <a:pt x="599566" y="735838"/>
                  </a:lnTo>
                  <a:lnTo>
                    <a:pt x="604901" y="668401"/>
                  </a:lnTo>
                  <a:lnTo>
                    <a:pt x="608965" y="597662"/>
                  </a:lnTo>
                  <a:lnTo>
                    <a:pt x="611786" y="522986"/>
                  </a:lnTo>
                  <a:lnTo>
                    <a:pt x="614302" y="408305"/>
                  </a:lnTo>
                  <a:lnTo>
                    <a:pt x="614934" y="329311"/>
                  </a:lnTo>
                  <a:lnTo>
                    <a:pt x="615060" y="248412"/>
                  </a:lnTo>
                  <a:lnTo>
                    <a:pt x="614679" y="166243"/>
                  </a:lnTo>
                  <a:lnTo>
                    <a:pt x="613924" y="85640"/>
                  </a:lnTo>
                  <a:close/>
                </a:path>
                <a:path w="642619" h="1162685">
                  <a:moveTo>
                    <a:pt x="598804" y="0"/>
                  </a:moveTo>
                  <a:lnTo>
                    <a:pt x="556767" y="86233"/>
                  </a:lnTo>
                  <a:lnTo>
                    <a:pt x="585350" y="85936"/>
                  </a:lnTo>
                  <a:lnTo>
                    <a:pt x="585216" y="71628"/>
                  </a:lnTo>
                  <a:lnTo>
                    <a:pt x="635341" y="71374"/>
                  </a:lnTo>
                  <a:lnTo>
                    <a:pt x="598804" y="0"/>
                  </a:lnTo>
                  <a:close/>
                </a:path>
                <a:path w="642619" h="1162685">
                  <a:moveTo>
                    <a:pt x="613791" y="71374"/>
                  </a:moveTo>
                  <a:lnTo>
                    <a:pt x="585216" y="71628"/>
                  </a:lnTo>
                  <a:lnTo>
                    <a:pt x="585350" y="85936"/>
                  </a:lnTo>
                  <a:lnTo>
                    <a:pt x="613924" y="85640"/>
                  </a:lnTo>
                  <a:lnTo>
                    <a:pt x="613791" y="71374"/>
                  </a:lnTo>
                  <a:close/>
                </a:path>
                <a:path w="642619" h="1162685">
                  <a:moveTo>
                    <a:pt x="635341" y="71374"/>
                  </a:moveTo>
                  <a:lnTo>
                    <a:pt x="613791" y="71374"/>
                  </a:lnTo>
                  <a:lnTo>
                    <a:pt x="613924" y="85640"/>
                  </a:lnTo>
                  <a:lnTo>
                    <a:pt x="642492" y="85344"/>
                  </a:lnTo>
                  <a:lnTo>
                    <a:pt x="635341" y="71374"/>
                  </a:lnTo>
                  <a:close/>
                </a:path>
              </a:pathLst>
            </a:custGeom>
            <a:solidFill>
              <a:srgbClr val="6C0F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303" y="5319667"/>
            <a:ext cx="815469" cy="81869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987072" y="4724145"/>
            <a:ext cx="6103620" cy="1742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T-Z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R="178435" algn="ctr">
              <a:lnSpc>
                <a:spcPct val="100000"/>
              </a:lnSpc>
              <a:spcBef>
                <a:spcPts val="1610"/>
              </a:spcBef>
            </a:pPr>
            <a:r>
              <a:rPr sz="1800" spc="-10" dirty="0">
                <a:latin typeface="Calibri"/>
                <a:cs typeface="Calibri"/>
              </a:rPr>
              <a:t>Controls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Ranges, Splits,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Rebalancing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50" spc="10" dirty="0">
                <a:latin typeface="Calibri"/>
                <a:cs typeface="Calibri"/>
              </a:rPr>
              <a:t>Master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25736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Architecture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2357237" y="3217875"/>
            <a:ext cx="4340225" cy="3098165"/>
            <a:chOff x="2357237" y="3217875"/>
            <a:chExt cx="4340225" cy="3098165"/>
          </a:xfrm>
        </p:grpSpPr>
        <p:sp>
          <p:nvSpPr>
            <p:cNvPr id="4" name="object 4"/>
            <p:cNvSpPr/>
            <p:nvPr/>
          </p:nvSpPr>
          <p:spPr>
            <a:xfrm>
              <a:off x="2645923" y="4621885"/>
              <a:ext cx="4051300" cy="1694180"/>
            </a:xfrm>
            <a:custGeom>
              <a:avLst/>
              <a:gdLst/>
              <a:ahLst/>
              <a:cxnLst/>
              <a:rect l="l" t="t" r="r" b="b"/>
              <a:pathLst>
                <a:path w="4051300" h="1694179">
                  <a:moveTo>
                    <a:pt x="2075905" y="0"/>
                  </a:moveTo>
                  <a:lnTo>
                    <a:pt x="2026353" y="1142"/>
                  </a:lnTo>
                  <a:lnTo>
                    <a:pt x="1977251" y="4860"/>
                  </a:lnTo>
                  <a:lnTo>
                    <a:pt x="1928822" y="11107"/>
                  </a:lnTo>
                  <a:lnTo>
                    <a:pt x="1881288" y="19835"/>
                  </a:lnTo>
                  <a:lnTo>
                    <a:pt x="1834873" y="30999"/>
                  </a:lnTo>
                  <a:lnTo>
                    <a:pt x="1789799" y="44550"/>
                  </a:lnTo>
                  <a:lnTo>
                    <a:pt x="1746289" y="60441"/>
                  </a:lnTo>
                  <a:lnTo>
                    <a:pt x="1704567" y="78625"/>
                  </a:lnTo>
                  <a:lnTo>
                    <a:pt x="1664855" y="99055"/>
                  </a:lnTo>
                  <a:lnTo>
                    <a:pt x="1627376" y="121685"/>
                  </a:lnTo>
                  <a:lnTo>
                    <a:pt x="1592354" y="146465"/>
                  </a:lnTo>
                  <a:lnTo>
                    <a:pt x="1560011" y="173351"/>
                  </a:lnTo>
                  <a:lnTo>
                    <a:pt x="1530571" y="202293"/>
                  </a:lnTo>
                  <a:lnTo>
                    <a:pt x="1504255" y="233246"/>
                  </a:lnTo>
                  <a:lnTo>
                    <a:pt x="1475065" y="200536"/>
                  </a:lnTo>
                  <a:lnTo>
                    <a:pt x="1440877" y="170616"/>
                  </a:lnTo>
                  <a:lnTo>
                    <a:pt x="1402131" y="143704"/>
                  </a:lnTo>
                  <a:lnTo>
                    <a:pt x="1359266" y="120015"/>
                  </a:lnTo>
                  <a:lnTo>
                    <a:pt x="1312723" y="99767"/>
                  </a:lnTo>
                  <a:lnTo>
                    <a:pt x="1262940" y="83177"/>
                  </a:lnTo>
                  <a:lnTo>
                    <a:pt x="1210358" y="70460"/>
                  </a:lnTo>
                  <a:lnTo>
                    <a:pt x="1155416" y="61835"/>
                  </a:lnTo>
                  <a:lnTo>
                    <a:pt x="1098788" y="57514"/>
                  </a:lnTo>
                  <a:lnTo>
                    <a:pt x="1042991" y="57644"/>
                  </a:lnTo>
                  <a:lnTo>
                    <a:pt x="988448" y="62023"/>
                  </a:lnTo>
                  <a:lnTo>
                    <a:pt x="935583" y="70446"/>
                  </a:lnTo>
                  <a:lnTo>
                    <a:pt x="884819" y="82710"/>
                  </a:lnTo>
                  <a:lnTo>
                    <a:pt x="836579" y="98612"/>
                  </a:lnTo>
                  <a:lnTo>
                    <a:pt x="791286" y="117947"/>
                  </a:lnTo>
                  <a:lnTo>
                    <a:pt x="749363" y="140513"/>
                  </a:lnTo>
                  <a:lnTo>
                    <a:pt x="711233" y="166106"/>
                  </a:lnTo>
                  <a:lnTo>
                    <a:pt x="677321" y="194522"/>
                  </a:lnTo>
                  <a:lnTo>
                    <a:pt x="648047" y="225559"/>
                  </a:lnTo>
                  <a:lnTo>
                    <a:pt x="623837" y="259011"/>
                  </a:lnTo>
                  <a:lnTo>
                    <a:pt x="605113" y="294677"/>
                  </a:lnTo>
                  <a:lnTo>
                    <a:pt x="592298" y="332352"/>
                  </a:lnTo>
                  <a:lnTo>
                    <a:pt x="580752" y="328981"/>
                  </a:lnTo>
                  <a:lnTo>
                    <a:pt x="527197" y="317492"/>
                  </a:lnTo>
                  <a:lnTo>
                    <a:pt x="473042" y="312779"/>
                  </a:lnTo>
                  <a:lnTo>
                    <a:pt x="419436" y="314520"/>
                  </a:lnTo>
                  <a:lnTo>
                    <a:pt x="367530" y="322395"/>
                  </a:lnTo>
                  <a:lnTo>
                    <a:pt x="318475" y="336083"/>
                  </a:lnTo>
                  <a:lnTo>
                    <a:pt x="273422" y="355262"/>
                  </a:lnTo>
                  <a:lnTo>
                    <a:pt x="233520" y="379612"/>
                  </a:lnTo>
                  <a:lnTo>
                    <a:pt x="199920" y="408811"/>
                  </a:lnTo>
                  <a:lnTo>
                    <a:pt x="173773" y="442539"/>
                  </a:lnTo>
                  <a:lnTo>
                    <a:pt x="156844" y="478891"/>
                  </a:lnTo>
                  <a:lnTo>
                    <a:pt x="149906" y="515649"/>
                  </a:lnTo>
                  <a:lnTo>
                    <a:pt x="152484" y="552032"/>
                  </a:lnTo>
                  <a:lnTo>
                    <a:pt x="184288" y="620556"/>
                  </a:lnTo>
                  <a:lnTo>
                    <a:pt x="212564" y="651135"/>
                  </a:lnTo>
                  <a:lnTo>
                    <a:pt x="248455" y="678221"/>
                  </a:lnTo>
                  <a:lnTo>
                    <a:pt x="291486" y="701032"/>
                  </a:lnTo>
                  <a:lnTo>
                    <a:pt x="341183" y="718789"/>
                  </a:lnTo>
                  <a:lnTo>
                    <a:pt x="287461" y="723703"/>
                  </a:lnTo>
                  <a:lnTo>
                    <a:pt x="236532" y="733703"/>
                  </a:lnTo>
                  <a:lnTo>
                    <a:pt x="188984" y="748391"/>
                  </a:lnTo>
                  <a:lnTo>
                    <a:pt x="145401" y="767373"/>
                  </a:lnTo>
                  <a:lnTo>
                    <a:pt x="106369" y="790253"/>
                  </a:lnTo>
                  <a:lnTo>
                    <a:pt x="72476" y="816636"/>
                  </a:lnTo>
                  <a:lnTo>
                    <a:pt x="44306" y="846125"/>
                  </a:lnTo>
                  <a:lnTo>
                    <a:pt x="22446" y="878325"/>
                  </a:lnTo>
                  <a:lnTo>
                    <a:pt x="0" y="949276"/>
                  </a:lnTo>
                  <a:lnTo>
                    <a:pt x="942" y="989442"/>
                  </a:lnTo>
                  <a:lnTo>
                    <a:pt x="11083" y="1027951"/>
                  </a:lnTo>
                  <a:lnTo>
                    <a:pt x="29722" y="1064262"/>
                  </a:lnTo>
                  <a:lnTo>
                    <a:pt x="56162" y="1097835"/>
                  </a:lnTo>
                  <a:lnTo>
                    <a:pt x="89706" y="1128131"/>
                  </a:lnTo>
                  <a:lnTo>
                    <a:pt x="129654" y="1154609"/>
                  </a:lnTo>
                  <a:lnTo>
                    <a:pt x="175309" y="1176730"/>
                  </a:lnTo>
                  <a:lnTo>
                    <a:pt x="225973" y="1193952"/>
                  </a:lnTo>
                  <a:lnTo>
                    <a:pt x="280947" y="1205737"/>
                  </a:lnTo>
                  <a:lnTo>
                    <a:pt x="339534" y="1211543"/>
                  </a:lnTo>
                  <a:lnTo>
                    <a:pt x="332286" y="1257177"/>
                  </a:lnTo>
                  <a:lnTo>
                    <a:pt x="334049" y="1302446"/>
                  </a:lnTo>
                  <a:lnTo>
                    <a:pt x="344515" y="1346793"/>
                  </a:lnTo>
                  <a:lnTo>
                    <a:pt x="363381" y="1389660"/>
                  </a:lnTo>
                  <a:lnTo>
                    <a:pt x="390338" y="1430488"/>
                  </a:lnTo>
                  <a:lnTo>
                    <a:pt x="425081" y="1468719"/>
                  </a:lnTo>
                  <a:lnTo>
                    <a:pt x="467305" y="1503797"/>
                  </a:lnTo>
                  <a:lnTo>
                    <a:pt x="516702" y="1535162"/>
                  </a:lnTo>
                  <a:lnTo>
                    <a:pt x="558171" y="1555906"/>
                  </a:lnTo>
                  <a:lnTo>
                    <a:pt x="601678" y="1573369"/>
                  </a:lnTo>
                  <a:lnTo>
                    <a:pt x="646864" y="1587575"/>
                  </a:lnTo>
                  <a:lnTo>
                    <a:pt x="693375" y="1598549"/>
                  </a:lnTo>
                  <a:lnTo>
                    <a:pt x="740852" y="1606314"/>
                  </a:lnTo>
                  <a:lnTo>
                    <a:pt x="788940" y="1610896"/>
                  </a:lnTo>
                  <a:lnTo>
                    <a:pt x="837283" y="1612318"/>
                  </a:lnTo>
                  <a:lnTo>
                    <a:pt x="885523" y="1610604"/>
                  </a:lnTo>
                  <a:lnTo>
                    <a:pt x="933303" y="1605779"/>
                  </a:lnTo>
                  <a:lnTo>
                    <a:pt x="980269" y="1597867"/>
                  </a:lnTo>
                  <a:lnTo>
                    <a:pt x="1026062" y="1586892"/>
                  </a:lnTo>
                  <a:lnTo>
                    <a:pt x="1070326" y="1572879"/>
                  </a:lnTo>
                  <a:lnTo>
                    <a:pt x="1112705" y="1555851"/>
                  </a:lnTo>
                  <a:lnTo>
                    <a:pt x="1152842" y="1535834"/>
                  </a:lnTo>
                  <a:lnTo>
                    <a:pt x="1190380" y="1512850"/>
                  </a:lnTo>
                  <a:lnTo>
                    <a:pt x="1224964" y="1486925"/>
                  </a:lnTo>
                  <a:lnTo>
                    <a:pt x="1261105" y="1512819"/>
                  </a:lnTo>
                  <a:lnTo>
                    <a:pt x="1298911" y="1537005"/>
                  </a:lnTo>
                  <a:lnTo>
                    <a:pt x="1338270" y="1559479"/>
                  </a:lnTo>
                  <a:lnTo>
                    <a:pt x="1379068" y="1580235"/>
                  </a:lnTo>
                  <a:lnTo>
                    <a:pt x="1421191" y="1599267"/>
                  </a:lnTo>
                  <a:lnTo>
                    <a:pt x="1464525" y="1616570"/>
                  </a:lnTo>
                  <a:lnTo>
                    <a:pt x="1508956" y="1632139"/>
                  </a:lnTo>
                  <a:lnTo>
                    <a:pt x="1554371" y="1645967"/>
                  </a:lnTo>
                  <a:lnTo>
                    <a:pt x="1600657" y="1658050"/>
                  </a:lnTo>
                  <a:lnTo>
                    <a:pt x="1647698" y="1668382"/>
                  </a:lnTo>
                  <a:lnTo>
                    <a:pt x="1695382" y="1676957"/>
                  </a:lnTo>
                  <a:lnTo>
                    <a:pt x="1743596" y="1683769"/>
                  </a:lnTo>
                  <a:lnTo>
                    <a:pt x="1792224" y="1688814"/>
                  </a:lnTo>
                  <a:lnTo>
                    <a:pt x="1841154" y="1692086"/>
                  </a:lnTo>
                  <a:lnTo>
                    <a:pt x="1890271" y="1693579"/>
                  </a:lnTo>
                  <a:lnTo>
                    <a:pt x="1939463" y="1693287"/>
                  </a:lnTo>
                  <a:lnTo>
                    <a:pt x="1988615" y="1691206"/>
                  </a:lnTo>
                  <a:lnTo>
                    <a:pt x="2037613" y="1687329"/>
                  </a:lnTo>
                  <a:lnTo>
                    <a:pt x="2086345" y="1681652"/>
                  </a:lnTo>
                  <a:lnTo>
                    <a:pt x="2134695" y="1674168"/>
                  </a:lnTo>
                  <a:lnTo>
                    <a:pt x="2182551" y="1664872"/>
                  </a:lnTo>
                  <a:lnTo>
                    <a:pt x="2229799" y="1653759"/>
                  </a:lnTo>
                  <a:lnTo>
                    <a:pt x="2276325" y="1640823"/>
                  </a:lnTo>
                  <a:lnTo>
                    <a:pt x="2322015" y="1626058"/>
                  </a:lnTo>
                  <a:lnTo>
                    <a:pt x="2366756" y="1609460"/>
                  </a:lnTo>
                  <a:lnTo>
                    <a:pt x="2410434" y="1591021"/>
                  </a:lnTo>
                  <a:lnTo>
                    <a:pt x="2452935" y="1570738"/>
                  </a:lnTo>
                  <a:lnTo>
                    <a:pt x="2494145" y="1548605"/>
                  </a:lnTo>
                  <a:lnTo>
                    <a:pt x="2510739" y="1554298"/>
                  </a:lnTo>
                  <a:lnTo>
                    <a:pt x="2561631" y="1569643"/>
                  </a:lnTo>
                  <a:lnTo>
                    <a:pt x="2612721" y="1582015"/>
                  </a:lnTo>
                  <a:lnTo>
                    <a:pt x="2664245" y="1591663"/>
                  </a:lnTo>
                  <a:lnTo>
                    <a:pt x="2716021" y="1598639"/>
                  </a:lnTo>
                  <a:lnTo>
                    <a:pt x="2767867" y="1602997"/>
                  </a:lnTo>
                  <a:lnTo>
                    <a:pt x="2819602" y="1604791"/>
                  </a:lnTo>
                  <a:lnTo>
                    <a:pt x="2871042" y="1604072"/>
                  </a:lnTo>
                  <a:lnTo>
                    <a:pt x="2922005" y="1600895"/>
                  </a:lnTo>
                  <a:lnTo>
                    <a:pt x="2972310" y="1595314"/>
                  </a:lnTo>
                  <a:lnTo>
                    <a:pt x="3021773" y="1587380"/>
                  </a:lnTo>
                  <a:lnTo>
                    <a:pt x="3070213" y="1577147"/>
                  </a:lnTo>
                  <a:lnTo>
                    <a:pt x="3117447" y="1564669"/>
                  </a:lnTo>
                  <a:lnTo>
                    <a:pt x="3163294" y="1549999"/>
                  </a:lnTo>
                  <a:lnTo>
                    <a:pt x="3207571" y="1533190"/>
                  </a:lnTo>
                  <a:lnTo>
                    <a:pt x="3250095" y="1514294"/>
                  </a:lnTo>
                  <a:lnTo>
                    <a:pt x="3290685" y="1493367"/>
                  </a:lnTo>
                  <a:lnTo>
                    <a:pt x="3329158" y="1470460"/>
                  </a:lnTo>
                  <a:lnTo>
                    <a:pt x="3365332" y="1445627"/>
                  </a:lnTo>
                  <a:lnTo>
                    <a:pt x="3399025" y="1418921"/>
                  </a:lnTo>
                  <a:lnTo>
                    <a:pt x="3430054" y="1390395"/>
                  </a:lnTo>
                  <a:lnTo>
                    <a:pt x="3458238" y="1360103"/>
                  </a:lnTo>
                  <a:lnTo>
                    <a:pt x="3483393" y="1328097"/>
                  </a:lnTo>
                  <a:lnTo>
                    <a:pt x="3505339" y="1294432"/>
                  </a:lnTo>
                  <a:lnTo>
                    <a:pt x="3555440" y="1304846"/>
                  </a:lnTo>
                  <a:lnTo>
                    <a:pt x="3606002" y="1310686"/>
                  </a:lnTo>
                  <a:lnTo>
                    <a:pt x="3656470" y="1312106"/>
                  </a:lnTo>
                  <a:lnTo>
                    <a:pt x="3706290" y="1309261"/>
                  </a:lnTo>
                  <a:lnTo>
                    <a:pt x="3754911" y="1302307"/>
                  </a:lnTo>
                  <a:lnTo>
                    <a:pt x="3801776" y="1291399"/>
                  </a:lnTo>
                  <a:lnTo>
                    <a:pt x="3846334" y="1276690"/>
                  </a:lnTo>
                  <a:lnTo>
                    <a:pt x="3888030" y="1258336"/>
                  </a:lnTo>
                  <a:lnTo>
                    <a:pt x="3926311" y="1236493"/>
                  </a:lnTo>
                  <a:lnTo>
                    <a:pt x="3960624" y="1211314"/>
                  </a:lnTo>
                  <a:lnTo>
                    <a:pt x="3990414" y="1182955"/>
                  </a:lnTo>
                  <a:lnTo>
                    <a:pt x="4015128" y="1151570"/>
                  </a:lnTo>
                  <a:lnTo>
                    <a:pt x="4035786" y="1113515"/>
                  </a:lnTo>
                  <a:lnTo>
                    <a:pt x="4047737" y="1074800"/>
                  </a:lnTo>
                  <a:lnTo>
                    <a:pt x="4051291" y="1035986"/>
                  </a:lnTo>
                  <a:lnTo>
                    <a:pt x="4046757" y="997633"/>
                  </a:lnTo>
                  <a:lnTo>
                    <a:pt x="4034446" y="960303"/>
                  </a:lnTo>
                  <a:lnTo>
                    <a:pt x="4014667" y="924555"/>
                  </a:lnTo>
                  <a:lnTo>
                    <a:pt x="3987729" y="890950"/>
                  </a:lnTo>
                  <a:lnTo>
                    <a:pt x="3953943" y="860049"/>
                  </a:lnTo>
                  <a:lnTo>
                    <a:pt x="3913619" y="832412"/>
                  </a:lnTo>
                  <a:lnTo>
                    <a:pt x="3867065" y="808600"/>
                  </a:lnTo>
                  <a:lnTo>
                    <a:pt x="3814593" y="789174"/>
                  </a:lnTo>
                  <a:lnTo>
                    <a:pt x="3866000" y="769384"/>
                  </a:lnTo>
                  <a:lnTo>
                    <a:pt x="3910879" y="744758"/>
                  </a:lnTo>
                  <a:lnTo>
                    <a:pt x="3948782" y="715990"/>
                  </a:lnTo>
                  <a:lnTo>
                    <a:pt x="3979259" y="683773"/>
                  </a:lnTo>
                  <a:lnTo>
                    <a:pt x="4001862" y="648800"/>
                  </a:lnTo>
                  <a:lnTo>
                    <a:pt x="4016141" y="611765"/>
                  </a:lnTo>
                  <a:lnTo>
                    <a:pt x="4021647" y="573360"/>
                  </a:lnTo>
                  <a:lnTo>
                    <a:pt x="4017931" y="534278"/>
                  </a:lnTo>
                  <a:lnTo>
                    <a:pt x="4004544" y="495214"/>
                  </a:lnTo>
                  <a:lnTo>
                    <a:pt x="3978295" y="464459"/>
                  </a:lnTo>
                  <a:lnTo>
                    <a:pt x="3947774" y="436324"/>
                  </a:lnTo>
                  <a:lnTo>
                    <a:pt x="3913386" y="410926"/>
                  </a:lnTo>
                  <a:lnTo>
                    <a:pt x="3875533" y="388382"/>
                  </a:lnTo>
                  <a:lnTo>
                    <a:pt x="3834620" y="368809"/>
                  </a:lnTo>
                  <a:lnTo>
                    <a:pt x="3791050" y="352325"/>
                  </a:lnTo>
                  <a:lnTo>
                    <a:pt x="3745225" y="339045"/>
                  </a:lnTo>
                  <a:lnTo>
                    <a:pt x="3697551" y="329088"/>
                  </a:lnTo>
                  <a:lnTo>
                    <a:pt x="3648430" y="322570"/>
                  </a:lnTo>
                  <a:lnTo>
                    <a:pt x="3598266" y="319609"/>
                  </a:lnTo>
                  <a:lnTo>
                    <a:pt x="3547462" y="320321"/>
                  </a:lnTo>
                  <a:lnTo>
                    <a:pt x="3496422" y="324824"/>
                  </a:lnTo>
                  <a:lnTo>
                    <a:pt x="3445549" y="333234"/>
                  </a:lnTo>
                  <a:lnTo>
                    <a:pt x="3420641" y="291458"/>
                  </a:lnTo>
                  <a:lnTo>
                    <a:pt x="3387513" y="252679"/>
                  </a:lnTo>
                  <a:lnTo>
                    <a:pt x="3346704" y="217445"/>
                  </a:lnTo>
                  <a:lnTo>
                    <a:pt x="3298757" y="186304"/>
                  </a:lnTo>
                  <a:lnTo>
                    <a:pt x="3257562" y="165463"/>
                  </a:lnTo>
                  <a:lnTo>
                    <a:pt x="3214189" y="148101"/>
                  </a:lnTo>
                  <a:lnTo>
                    <a:pt x="3169039" y="134195"/>
                  </a:lnTo>
                  <a:lnTo>
                    <a:pt x="3122518" y="123717"/>
                  </a:lnTo>
                  <a:lnTo>
                    <a:pt x="3075029" y="116643"/>
                  </a:lnTo>
                  <a:lnTo>
                    <a:pt x="3026978" y="112948"/>
                  </a:lnTo>
                  <a:lnTo>
                    <a:pt x="2978767" y="112606"/>
                  </a:lnTo>
                  <a:lnTo>
                    <a:pt x="2930801" y="115592"/>
                  </a:lnTo>
                  <a:lnTo>
                    <a:pt x="2883484" y="121881"/>
                  </a:lnTo>
                  <a:lnTo>
                    <a:pt x="2837221" y="131448"/>
                  </a:lnTo>
                  <a:lnTo>
                    <a:pt x="2792416" y="144266"/>
                  </a:lnTo>
                  <a:lnTo>
                    <a:pt x="2749472" y="160312"/>
                  </a:lnTo>
                  <a:lnTo>
                    <a:pt x="2708794" y="179559"/>
                  </a:lnTo>
                  <a:lnTo>
                    <a:pt x="2670786" y="201982"/>
                  </a:lnTo>
                  <a:lnTo>
                    <a:pt x="2635852" y="227556"/>
                  </a:lnTo>
                  <a:lnTo>
                    <a:pt x="2602895" y="190855"/>
                  </a:lnTo>
                  <a:lnTo>
                    <a:pt x="2564986" y="156710"/>
                  </a:lnTo>
                  <a:lnTo>
                    <a:pt x="2522442" y="125332"/>
                  </a:lnTo>
                  <a:lnTo>
                    <a:pt x="2475579" y="96928"/>
                  </a:lnTo>
                  <a:lnTo>
                    <a:pt x="2424716" y="71710"/>
                  </a:lnTo>
                  <a:lnTo>
                    <a:pt x="2370168" y="49886"/>
                  </a:lnTo>
                  <a:lnTo>
                    <a:pt x="2322602" y="34581"/>
                  </a:lnTo>
                  <a:lnTo>
                    <a:pt x="2274147" y="22135"/>
                  </a:lnTo>
                  <a:lnTo>
                    <a:pt x="2225027" y="12501"/>
                  </a:lnTo>
                  <a:lnTo>
                    <a:pt x="2175465" y="5632"/>
                  </a:lnTo>
                  <a:lnTo>
                    <a:pt x="2125683" y="1481"/>
                  </a:lnTo>
                  <a:lnTo>
                    <a:pt x="2075905" y="0"/>
                  </a:lnTo>
                  <a:close/>
                </a:path>
              </a:pathLst>
            </a:custGeom>
            <a:solidFill>
              <a:srgbClr val="C5D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7237" y="3217875"/>
              <a:ext cx="590565" cy="6379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19214" y="3872357"/>
            <a:ext cx="105600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0" dirty="0">
                <a:latin typeface="Calibri"/>
                <a:cs typeface="Calibri"/>
              </a:rPr>
              <a:t>Tablet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Server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2233" y="3219155"/>
            <a:ext cx="590565" cy="6379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86821" y="3873353"/>
            <a:ext cx="105918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45" dirty="0">
                <a:latin typeface="Calibri"/>
                <a:cs typeface="Calibri"/>
              </a:rPr>
              <a:t>T</a:t>
            </a:r>
            <a:r>
              <a:rPr sz="1550" spc="30" dirty="0">
                <a:latin typeface="Calibri"/>
                <a:cs typeface="Calibri"/>
              </a:rPr>
              <a:t>a</a:t>
            </a:r>
            <a:r>
              <a:rPr sz="1550" spc="-35" dirty="0">
                <a:latin typeface="Calibri"/>
                <a:cs typeface="Calibri"/>
              </a:rPr>
              <a:t>b</a:t>
            </a:r>
            <a:r>
              <a:rPr sz="1550" spc="-40" dirty="0">
                <a:latin typeface="Calibri"/>
                <a:cs typeface="Calibri"/>
              </a:rPr>
              <a:t>l</a:t>
            </a:r>
            <a:r>
              <a:rPr sz="1550" spc="5" dirty="0">
                <a:latin typeface="Calibri"/>
                <a:cs typeface="Calibri"/>
              </a:rPr>
              <a:t>e</a:t>
            </a:r>
            <a:r>
              <a:rPr sz="1550" spc="-20" dirty="0">
                <a:latin typeface="Calibri"/>
                <a:cs typeface="Calibri"/>
              </a:rPr>
              <a:t>t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</a:t>
            </a:r>
            <a:r>
              <a:rPr sz="1550" spc="-60" dirty="0">
                <a:latin typeface="Calibri"/>
                <a:cs typeface="Calibri"/>
              </a:rPr>
              <a:t>e</a:t>
            </a:r>
            <a:r>
              <a:rPr sz="1550" spc="-20" dirty="0">
                <a:latin typeface="Calibri"/>
                <a:cs typeface="Calibri"/>
              </a:rPr>
              <a:t>r</a:t>
            </a:r>
            <a:r>
              <a:rPr sz="1550" spc="10" dirty="0">
                <a:latin typeface="Calibri"/>
                <a:cs typeface="Calibri"/>
              </a:rPr>
              <a:t>v</a:t>
            </a:r>
            <a:r>
              <a:rPr sz="1550" spc="-60" dirty="0">
                <a:latin typeface="Calibri"/>
                <a:cs typeface="Calibri"/>
              </a:rPr>
              <a:t>e</a:t>
            </a:r>
            <a:r>
              <a:rPr sz="1550" spc="-20" dirty="0">
                <a:latin typeface="Calibri"/>
                <a:cs typeface="Calibri"/>
              </a:rPr>
              <a:t>r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3381" y="3219155"/>
            <a:ext cx="590565" cy="6379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50855" y="3873353"/>
            <a:ext cx="105600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0" dirty="0">
                <a:latin typeface="Calibri"/>
                <a:cs typeface="Calibri"/>
              </a:rPr>
              <a:t>Tablet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30" dirty="0">
                <a:latin typeface="Calibri"/>
                <a:cs typeface="Calibri"/>
              </a:rPr>
              <a:t>Server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7085" y="1464131"/>
            <a:ext cx="601024" cy="6475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396856" y="2144018"/>
            <a:ext cx="58674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30" dirty="0">
                <a:latin typeface="Calibri"/>
                <a:cs typeface="Calibri"/>
              </a:rPr>
              <a:t>M</a:t>
            </a:r>
            <a:r>
              <a:rPr sz="1550" spc="-25" dirty="0">
                <a:latin typeface="Calibri"/>
                <a:cs typeface="Calibri"/>
              </a:rPr>
              <a:t>as</a:t>
            </a:r>
            <a:r>
              <a:rPr sz="1550" spc="-10" dirty="0">
                <a:latin typeface="Calibri"/>
                <a:cs typeface="Calibri"/>
              </a:rPr>
              <a:t>t</a:t>
            </a:r>
            <a:r>
              <a:rPr sz="1550" dirty="0">
                <a:latin typeface="Calibri"/>
                <a:cs typeface="Calibri"/>
              </a:rPr>
              <a:t>e</a:t>
            </a:r>
            <a:r>
              <a:rPr sz="1550" spc="-20" dirty="0">
                <a:latin typeface="Calibri"/>
                <a:cs typeface="Calibri"/>
              </a:rPr>
              <a:t>r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9514" y="1347223"/>
            <a:ext cx="841068" cy="93873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32972" y="2214432"/>
            <a:ext cx="61468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0" dirty="0">
                <a:latin typeface="Calibri"/>
                <a:cs typeface="Calibri"/>
              </a:rPr>
              <a:t>C</a:t>
            </a:r>
            <a:r>
              <a:rPr sz="1550" spc="25" dirty="0">
                <a:latin typeface="Calibri"/>
                <a:cs typeface="Calibri"/>
              </a:rPr>
              <a:t>h</a:t>
            </a:r>
            <a:r>
              <a:rPr sz="1550" spc="-40" dirty="0">
                <a:latin typeface="Calibri"/>
                <a:cs typeface="Calibri"/>
              </a:rPr>
              <a:t>ubb</a:t>
            </a:r>
            <a:r>
              <a:rPr sz="1550" spc="-25" dirty="0">
                <a:latin typeface="Calibri"/>
                <a:cs typeface="Calibri"/>
              </a:rPr>
              <a:t>y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49029" y="1716968"/>
            <a:ext cx="5175885" cy="4316730"/>
            <a:chOff x="1649029" y="1716968"/>
            <a:chExt cx="5175885" cy="43167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4800" y="4805657"/>
              <a:ext cx="502215" cy="5197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1916" y="4581670"/>
              <a:ext cx="502215" cy="5197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005" y="5352239"/>
              <a:ext cx="502215" cy="5197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6125" y="4904251"/>
              <a:ext cx="502215" cy="5197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1512" y="5513522"/>
              <a:ext cx="502215" cy="5197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559" y="4904251"/>
              <a:ext cx="502215" cy="5197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06201" y="4159387"/>
              <a:ext cx="4208145" cy="744855"/>
            </a:xfrm>
            <a:custGeom>
              <a:avLst/>
              <a:gdLst/>
              <a:ahLst/>
              <a:cxnLst/>
              <a:rect l="l" t="t" r="r" b="b"/>
              <a:pathLst>
                <a:path w="4208145" h="744854">
                  <a:moveTo>
                    <a:pt x="0" y="0"/>
                  </a:moveTo>
                  <a:lnTo>
                    <a:pt x="1013021" y="664165"/>
                  </a:lnTo>
                </a:path>
                <a:path w="4208145" h="744854">
                  <a:moveTo>
                    <a:pt x="2103934" y="1280"/>
                  </a:moveTo>
                  <a:lnTo>
                    <a:pt x="2103934" y="684365"/>
                  </a:lnTo>
                </a:path>
                <a:path w="4208145" h="744854">
                  <a:moveTo>
                    <a:pt x="4207828" y="1280"/>
                  </a:moveTo>
                  <a:lnTo>
                    <a:pt x="3294358" y="744821"/>
                  </a:lnTo>
                </a:path>
              </a:pathLst>
            </a:custGeom>
            <a:ln w="20977">
              <a:solidFill>
                <a:srgbClr val="0E22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45167" y="2434177"/>
              <a:ext cx="4169410" cy="776605"/>
            </a:xfrm>
            <a:custGeom>
              <a:avLst/>
              <a:gdLst/>
              <a:ahLst/>
              <a:cxnLst/>
              <a:rect l="l" t="t" r="r" b="b"/>
              <a:pathLst>
                <a:path w="4169409" h="776605">
                  <a:moveTo>
                    <a:pt x="0" y="0"/>
                  </a:moveTo>
                  <a:lnTo>
                    <a:pt x="0" y="775263"/>
                  </a:lnTo>
                </a:path>
                <a:path w="4169409" h="776605">
                  <a:moveTo>
                    <a:pt x="272666" y="0"/>
                  </a:moveTo>
                  <a:lnTo>
                    <a:pt x="2064968" y="776543"/>
                  </a:lnTo>
                </a:path>
                <a:path w="4169409" h="776605">
                  <a:moveTo>
                    <a:pt x="428530" y="0"/>
                  </a:moveTo>
                  <a:lnTo>
                    <a:pt x="4168862" y="776543"/>
                  </a:lnTo>
                </a:path>
              </a:pathLst>
            </a:custGeom>
            <a:ln w="20977">
              <a:solidFill>
                <a:srgbClr val="0E223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9506" y="2283250"/>
              <a:ext cx="1300480" cy="3202940"/>
            </a:xfrm>
            <a:custGeom>
              <a:avLst/>
              <a:gdLst/>
              <a:ahLst/>
              <a:cxnLst/>
              <a:rect l="l" t="t" r="r" b="b"/>
              <a:pathLst>
                <a:path w="1300480" h="3202940">
                  <a:moveTo>
                    <a:pt x="635006" y="0"/>
                  </a:moveTo>
                  <a:lnTo>
                    <a:pt x="584580" y="21825"/>
                  </a:lnTo>
                  <a:lnTo>
                    <a:pt x="535499" y="49911"/>
                  </a:lnTo>
                  <a:lnTo>
                    <a:pt x="487870" y="83981"/>
                  </a:lnTo>
                  <a:lnTo>
                    <a:pt x="441799" y="123759"/>
                  </a:lnTo>
                  <a:lnTo>
                    <a:pt x="397393" y="168970"/>
                  </a:lnTo>
                  <a:lnTo>
                    <a:pt x="354759" y="219338"/>
                  </a:lnTo>
                  <a:lnTo>
                    <a:pt x="314003" y="274588"/>
                  </a:lnTo>
                  <a:lnTo>
                    <a:pt x="275232" y="334444"/>
                  </a:lnTo>
                  <a:lnTo>
                    <a:pt x="238553" y="398631"/>
                  </a:lnTo>
                  <a:lnTo>
                    <a:pt x="204071" y="466872"/>
                  </a:lnTo>
                  <a:lnTo>
                    <a:pt x="187688" y="502427"/>
                  </a:lnTo>
                  <a:lnTo>
                    <a:pt x="171894" y="538892"/>
                  </a:lnTo>
                  <a:lnTo>
                    <a:pt x="156703" y="576234"/>
                  </a:lnTo>
                  <a:lnTo>
                    <a:pt x="142129" y="614416"/>
                  </a:lnTo>
                  <a:lnTo>
                    <a:pt x="128184" y="653406"/>
                  </a:lnTo>
                  <a:lnTo>
                    <a:pt x="114881" y="693168"/>
                  </a:lnTo>
                  <a:lnTo>
                    <a:pt x="102235" y="733669"/>
                  </a:lnTo>
                  <a:lnTo>
                    <a:pt x="90258" y="774872"/>
                  </a:lnTo>
                  <a:lnTo>
                    <a:pt x="78964" y="816745"/>
                  </a:lnTo>
                  <a:lnTo>
                    <a:pt x="68366" y="859253"/>
                  </a:lnTo>
                  <a:lnTo>
                    <a:pt x="58477" y="902361"/>
                  </a:lnTo>
                  <a:lnTo>
                    <a:pt x="49311" y="946035"/>
                  </a:lnTo>
                  <a:lnTo>
                    <a:pt x="40881" y="990241"/>
                  </a:lnTo>
                  <a:lnTo>
                    <a:pt x="33201" y="1034943"/>
                  </a:lnTo>
                  <a:lnTo>
                    <a:pt x="26283" y="1080107"/>
                  </a:lnTo>
                  <a:lnTo>
                    <a:pt x="20142" y="1125700"/>
                  </a:lnTo>
                  <a:lnTo>
                    <a:pt x="14790" y="1171686"/>
                  </a:lnTo>
                  <a:lnTo>
                    <a:pt x="10240" y="1218031"/>
                  </a:lnTo>
                  <a:lnTo>
                    <a:pt x="6507" y="1264701"/>
                  </a:lnTo>
                  <a:lnTo>
                    <a:pt x="3602" y="1311662"/>
                  </a:lnTo>
                  <a:lnTo>
                    <a:pt x="1541" y="1358877"/>
                  </a:lnTo>
                  <a:lnTo>
                    <a:pt x="336" y="1406315"/>
                  </a:lnTo>
                  <a:lnTo>
                    <a:pt x="0" y="1453939"/>
                  </a:lnTo>
                  <a:lnTo>
                    <a:pt x="546" y="1501715"/>
                  </a:lnTo>
                  <a:lnTo>
                    <a:pt x="1989" y="1549609"/>
                  </a:lnTo>
                  <a:lnTo>
                    <a:pt x="4340" y="1597587"/>
                  </a:lnTo>
                  <a:lnTo>
                    <a:pt x="7615" y="1645614"/>
                  </a:lnTo>
                  <a:lnTo>
                    <a:pt x="11825" y="1693656"/>
                  </a:lnTo>
                  <a:lnTo>
                    <a:pt x="16985" y="1741677"/>
                  </a:lnTo>
                  <a:lnTo>
                    <a:pt x="23107" y="1789645"/>
                  </a:lnTo>
                  <a:lnTo>
                    <a:pt x="30206" y="1837523"/>
                  </a:lnTo>
                  <a:lnTo>
                    <a:pt x="38293" y="1885278"/>
                  </a:lnTo>
                  <a:lnTo>
                    <a:pt x="47383" y="1932876"/>
                  </a:lnTo>
                  <a:lnTo>
                    <a:pt x="57489" y="1980281"/>
                  </a:lnTo>
                  <a:lnTo>
                    <a:pt x="68625" y="2027460"/>
                  </a:lnTo>
                  <a:lnTo>
                    <a:pt x="80803" y="2074378"/>
                  </a:lnTo>
                  <a:lnTo>
                    <a:pt x="94036" y="2121000"/>
                  </a:lnTo>
                  <a:lnTo>
                    <a:pt x="108339" y="2167293"/>
                  </a:lnTo>
                  <a:lnTo>
                    <a:pt x="123725" y="2213221"/>
                  </a:lnTo>
                  <a:lnTo>
                    <a:pt x="140206" y="2258750"/>
                  </a:lnTo>
                  <a:lnTo>
                    <a:pt x="157797" y="2303846"/>
                  </a:lnTo>
                  <a:lnTo>
                    <a:pt x="176510" y="2348474"/>
                  </a:lnTo>
                  <a:lnTo>
                    <a:pt x="196359" y="2392600"/>
                  </a:lnTo>
                  <a:lnTo>
                    <a:pt x="217357" y="2436189"/>
                  </a:lnTo>
                  <a:lnTo>
                    <a:pt x="239518" y="2479208"/>
                  </a:lnTo>
                  <a:lnTo>
                    <a:pt x="262854" y="2521620"/>
                  </a:lnTo>
                  <a:lnTo>
                    <a:pt x="287380" y="2563393"/>
                  </a:lnTo>
                  <a:lnTo>
                    <a:pt x="313108" y="2604491"/>
                  </a:lnTo>
                  <a:lnTo>
                    <a:pt x="340052" y="2644880"/>
                  </a:lnTo>
                  <a:lnTo>
                    <a:pt x="368225" y="2684526"/>
                  </a:lnTo>
                  <a:lnTo>
                    <a:pt x="397640" y="2723394"/>
                  </a:lnTo>
                  <a:lnTo>
                    <a:pt x="428312" y="2761450"/>
                  </a:lnTo>
                  <a:lnTo>
                    <a:pt x="460252" y="2798659"/>
                  </a:lnTo>
                  <a:lnTo>
                    <a:pt x="493475" y="2834987"/>
                  </a:lnTo>
                  <a:lnTo>
                    <a:pt x="527993" y="2870399"/>
                  </a:lnTo>
                  <a:lnTo>
                    <a:pt x="563821" y="2904861"/>
                  </a:lnTo>
                  <a:lnTo>
                    <a:pt x="600971" y="2938339"/>
                  </a:lnTo>
                  <a:lnTo>
                    <a:pt x="639457" y="2970797"/>
                  </a:lnTo>
                  <a:lnTo>
                    <a:pt x="679292" y="3002203"/>
                  </a:lnTo>
                  <a:lnTo>
                    <a:pt x="726770" y="3036246"/>
                  </a:lnTo>
                  <a:lnTo>
                    <a:pt x="782268" y="3068998"/>
                  </a:lnTo>
                  <a:lnTo>
                    <a:pt x="852085" y="3100546"/>
                  </a:lnTo>
                  <a:lnTo>
                    <a:pt x="894330" y="3115896"/>
                  </a:lnTo>
                  <a:lnTo>
                    <a:pt x="942516" y="3130977"/>
                  </a:lnTo>
                  <a:lnTo>
                    <a:pt x="997430" y="3145800"/>
                  </a:lnTo>
                  <a:lnTo>
                    <a:pt x="1059860" y="3160377"/>
                  </a:lnTo>
                  <a:lnTo>
                    <a:pt x="1130591" y="3174717"/>
                  </a:lnTo>
                  <a:lnTo>
                    <a:pt x="1210412" y="3188832"/>
                  </a:lnTo>
                  <a:lnTo>
                    <a:pt x="1300110" y="3202733"/>
                  </a:lnTo>
                </a:path>
              </a:pathLst>
            </a:custGeom>
            <a:ln w="20718">
              <a:solidFill>
                <a:srgbClr val="0E22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62106" y="1727763"/>
              <a:ext cx="4051935" cy="1483360"/>
            </a:xfrm>
            <a:custGeom>
              <a:avLst/>
              <a:gdLst/>
              <a:ahLst/>
              <a:cxnLst/>
              <a:rect l="l" t="t" r="r" b="b"/>
              <a:pathLst>
                <a:path w="4051934" h="1483360">
                  <a:moveTo>
                    <a:pt x="3155771" y="636142"/>
                  </a:moveTo>
                  <a:lnTo>
                    <a:pt x="0" y="1481677"/>
                  </a:lnTo>
                </a:path>
                <a:path w="4051934" h="1483360">
                  <a:moveTo>
                    <a:pt x="1948029" y="1482957"/>
                  </a:moveTo>
                  <a:lnTo>
                    <a:pt x="3272738" y="776543"/>
                  </a:lnTo>
                </a:path>
                <a:path w="4051934" h="1483360">
                  <a:moveTo>
                    <a:pt x="4051922" y="1482957"/>
                  </a:moveTo>
                  <a:lnTo>
                    <a:pt x="4051922" y="776543"/>
                  </a:lnTo>
                </a:path>
                <a:path w="4051934" h="1483360">
                  <a:moveTo>
                    <a:pt x="233659" y="0"/>
                  </a:moveTo>
                  <a:lnTo>
                    <a:pt x="3610306" y="0"/>
                  </a:lnTo>
                </a:path>
              </a:pathLst>
            </a:custGeom>
            <a:ln w="20977">
              <a:solidFill>
                <a:srgbClr val="0E223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31903" y="5345300"/>
            <a:ext cx="31877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latin typeface="Calibri"/>
                <a:cs typeface="Calibri"/>
              </a:rPr>
              <a:t>G</a:t>
            </a:r>
            <a:r>
              <a:rPr sz="1550" spc="-65" dirty="0">
                <a:latin typeface="Calibri"/>
                <a:cs typeface="Calibri"/>
              </a:rPr>
              <a:t>F</a:t>
            </a:r>
            <a:r>
              <a:rPr sz="1550" spc="-25" dirty="0"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25627" y="5071469"/>
            <a:ext cx="7023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5" dirty="0">
                <a:latin typeface="Calibri"/>
                <a:cs typeface="Calibri"/>
              </a:rPr>
              <a:t>SSTables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1244" y="5440608"/>
            <a:ext cx="642620" cy="501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5"/>
              </a:spcBef>
            </a:pPr>
            <a:r>
              <a:rPr sz="1550" spc="-50" dirty="0">
                <a:latin typeface="Calibri"/>
                <a:cs typeface="Calibri"/>
              </a:rPr>
              <a:t>C</a:t>
            </a:r>
            <a:r>
              <a:rPr sz="1550" spc="25" dirty="0">
                <a:latin typeface="Calibri"/>
                <a:cs typeface="Calibri"/>
              </a:rPr>
              <a:t>o</a:t>
            </a:r>
            <a:r>
              <a:rPr sz="1550" spc="-70" dirty="0">
                <a:latin typeface="Calibri"/>
                <a:cs typeface="Calibri"/>
              </a:rPr>
              <a:t>m</a:t>
            </a:r>
            <a:r>
              <a:rPr sz="1550" spc="-10" dirty="0">
                <a:latin typeface="Calibri"/>
                <a:cs typeface="Calibri"/>
              </a:rPr>
              <a:t>m</a:t>
            </a:r>
            <a:r>
              <a:rPr sz="1550" spc="-35" dirty="0">
                <a:latin typeface="Calibri"/>
                <a:cs typeface="Calibri"/>
              </a:rPr>
              <a:t>i</a:t>
            </a:r>
            <a:r>
              <a:rPr sz="1550" spc="-15" dirty="0">
                <a:latin typeface="Calibri"/>
                <a:cs typeface="Calibri"/>
              </a:rPr>
              <a:t>t  </a:t>
            </a:r>
            <a:r>
              <a:rPr sz="1550" spc="-25" dirty="0">
                <a:latin typeface="Calibri"/>
                <a:cs typeface="Calibri"/>
              </a:rPr>
              <a:t>Log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6841" y="1404874"/>
            <a:ext cx="4445000" cy="4691380"/>
            <a:chOff x="386841" y="1404874"/>
            <a:chExt cx="4445000" cy="469138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2549" y="5403279"/>
              <a:ext cx="668993" cy="69237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7001" y="1415034"/>
              <a:ext cx="2171065" cy="862965"/>
            </a:xfrm>
            <a:custGeom>
              <a:avLst/>
              <a:gdLst/>
              <a:ahLst/>
              <a:cxnLst/>
              <a:rect l="l" t="t" r="r" b="b"/>
              <a:pathLst>
                <a:path w="2171065" h="862964">
                  <a:moveTo>
                    <a:pt x="1799336" y="0"/>
                  </a:moveTo>
                  <a:lnTo>
                    <a:pt x="143763" y="0"/>
                  </a:lnTo>
                  <a:lnTo>
                    <a:pt x="98322" y="7331"/>
                  </a:lnTo>
                  <a:lnTo>
                    <a:pt x="58858" y="27744"/>
                  </a:lnTo>
                  <a:lnTo>
                    <a:pt x="27737" y="58869"/>
                  </a:lnTo>
                  <a:lnTo>
                    <a:pt x="7329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29" y="764251"/>
                  </a:lnTo>
                  <a:lnTo>
                    <a:pt x="27737" y="803714"/>
                  </a:lnTo>
                  <a:lnTo>
                    <a:pt x="58858" y="834839"/>
                  </a:lnTo>
                  <a:lnTo>
                    <a:pt x="98322" y="855252"/>
                  </a:lnTo>
                  <a:lnTo>
                    <a:pt x="143763" y="862583"/>
                  </a:lnTo>
                  <a:lnTo>
                    <a:pt x="1799336" y="862583"/>
                  </a:lnTo>
                  <a:lnTo>
                    <a:pt x="1844767" y="855252"/>
                  </a:lnTo>
                  <a:lnTo>
                    <a:pt x="1884230" y="834839"/>
                  </a:lnTo>
                  <a:lnTo>
                    <a:pt x="1915355" y="803714"/>
                  </a:lnTo>
                  <a:lnTo>
                    <a:pt x="1935768" y="764251"/>
                  </a:lnTo>
                  <a:lnTo>
                    <a:pt x="1943100" y="718819"/>
                  </a:lnTo>
                  <a:lnTo>
                    <a:pt x="1943100" y="359410"/>
                  </a:lnTo>
                  <a:lnTo>
                    <a:pt x="2127190" y="359410"/>
                  </a:lnTo>
                  <a:lnTo>
                    <a:pt x="1943100" y="143763"/>
                  </a:lnTo>
                  <a:lnTo>
                    <a:pt x="1935768" y="98332"/>
                  </a:lnTo>
                  <a:lnTo>
                    <a:pt x="1915355" y="58869"/>
                  </a:lnTo>
                  <a:lnTo>
                    <a:pt x="1884230" y="27744"/>
                  </a:lnTo>
                  <a:lnTo>
                    <a:pt x="1844767" y="7331"/>
                  </a:lnTo>
                  <a:lnTo>
                    <a:pt x="1799336" y="0"/>
                  </a:lnTo>
                  <a:close/>
                </a:path>
                <a:path w="2171065" h="862964">
                  <a:moveTo>
                    <a:pt x="2127190" y="359410"/>
                  </a:moveTo>
                  <a:lnTo>
                    <a:pt x="1943100" y="359410"/>
                  </a:lnTo>
                  <a:lnTo>
                    <a:pt x="2170557" y="410210"/>
                  </a:lnTo>
                  <a:lnTo>
                    <a:pt x="2127190" y="35941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7001" y="1415034"/>
              <a:ext cx="2171065" cy="862965"/>
            </a:xfrm>
            <a:custGeom>
              <a:avLst/>
              <a:gdLst/>
              <a:ahLst/>
              <a:cxnLst/>
              <a:rect l="l" t="t" r="r" b="b"/>
              <a:pathLst>
                <a:path w="2171065" h="862964">
                  <a:moveTo>
                    <a:pt x="0" y="143763"/>
                  </a:moveTo>
                  <a:lnTo>
                    <a:pt x="7329" y="98332"/>
                  </a:lnTo>
                  <a:lnTo>
                    <a:pt x="27737" y="58869"/>
                  </a:lnTo>
                  <a:lnTo>
                    <a:pt x="58858" y="27744"/>
                  </a:lnTo>
                  <a:lnTo>
                    <a:pt x="98322" y="7331"/>
                  </a:lnTo>
                  <a:lnTo>
                    <a:pt x="143763" y="0"/>
                  </a:lnTo>
                  <a:lnTo>
                    <a:pt x="1133475" y="0"/>
                  </a:lnTo>
                  <a:lnTo>
                    <a:pt x="1619249" y="0"/>
                  </a:lnTo>
                  <a:lnTo>
                    <a:pt x="1799336" y="0"/>
                  </a:lnTo>
                  <a:lnTo>
                    <a:pt x="1844767" y="7331"/>
                  </a:lnTo>
                  <a:lnTo>
                    <a:pt x="1884230" y="27744"/>
                  </a:lnTo>
                  <a:lnTo>
                    <a:pt x="1915355" y="58869"/>
                  </a:lnTo>
                  <a:lnTo>
                    <a:pt x="1935768" y="98332"/>
                  </a:lnTo>
                  <a:lnTo>
                    <a:pt x="1943100" y="143763"/>
                  </a:lnTo>
                  <a:lnTo>
                    <a:pt x="2170557" y="410210"/>
                  </a:lnTo>
                  <a:lnTo>
                    <a:pt x="1943100" y="359410"/>
                  </a:lnTo>
                  <a:lnTo>
                    <a:pt x="1943100" y="718819"/>
                  </a:lnTo>
                  <a:lnTo>
                    <a:pt x="1935768" y="764251"/>
                  </a:lnTo>
                  <a:lnTo>
                    <a:pt x="1915355" y="803714"/>
                  </a:lnTo>
                  <a:lnTo>
                    <a:pt x="1884230" y="834839"/>
                  </a:lnTo>
                  <a:lnTo>
                    <a:pt x="1844767" y="855252"/>
                  </a:lnTo>
                  <a:lnTo>
                    <a:pt x="1799336" y="862583"/>
                  </a:lnTo>
                  <a:lnTo>
                    <a:pt x="1619249" y="862583"/>
                  </a:lnTo>
                  <a:lnTo>
                    <a:pt x="1133475" y="862583"/>
                  </a:lnTo>
                  <a:lnTo>
                    <a:pt x="143763" y="862583"/>
                  </a:lnTo>
                  <a:lnTo>
                    <a:pt x="98322" y="855252"/>
                  </a:lnTo>
                  <a:lnTo>
                    <a:pt x="58858" y="834839"/>
                  </a:lnTo>
                  <a:lnTo>
                    <a:pt x="27737" y="803714"/>
                  </a:lnTo>
                  <a:lnTo>
                    <a:pt x="7329" y="764251"/>
                  </a:lnTo>
                  <a:lnTo>
                    <a:pt x="0" y="718819"/>
                  </a:lnTo>
                  <a:lnTo>
                    <a:pt x="0" y="359410"/>
                  </a:lnTo>
                  <a:lnTo>
                    <a:pt x="0" y="14376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16432" y="1477772"/>
            <a:ext cx="12071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ACLs,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Garbage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Collection,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Rebalancing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14902" y="1420113"/>
            <a:ext cx="2495550" cy="671195"/>
            <a:chOff x="3914902" y="1420113"/>
            <a:chExt cx="2495550" cy="671195"/>
          </a:xfrm>
        </p:grpSpPr>
        <p:sp>
          <p:nvSpPr>
            <p:cNvPr id="35" name="object 35"/>
            <p:cNvSpPr/>
            <p:nvPr/>
          </p:nvSpPr>
          <p:spPr>
            <a:xfrm>
              <a:off x="3925062" y="1430273"/>
              <a:ext cx="2475230" cy="650875"/>
            </a:xfrm>
            <a:custGeom>
              <a:avLst/>
              <a:gdLst/>
              <a:ahLst/>
              <a:cxnLst/>
              <a:rect l="l" t="t" r="r" b="b"/>
              <a:pathLst>
                <a:path w="2475229" h="650875">
                  <a:moveTo>
                    <a:pt x="1834641" y="0"/>
                  </a:moveTo>
                  <a:lnTo>
                    <a:pt x="108458" y="0"/>
                  </a:lnTo>
                  <a:lnTo>
                    <a:pt x="66222" y="8516"/>
                  </a:lnTo>
                  <a:lnTo>
                    <a:pt x="31750" y="31750"/>
                  </a:lnTo>
                  <a:lnTo>
                    <a:pt x="8516" y="66222"/>
                  </a:lnTo>
                  <a:lnTo>
                    <a:pt x="0" y="108458"/>
                  </a:lnTo>
                  <a:lnTo>
                    <a:pt x="0" y="542289"/>
                  </a:lnTo>
                  <a:lnTo>
                    <a:pt x="8516" y="584525"/>
                  </a:lnTo>
                  <a:lnTo>
                    <a:pt x="31750" y="618998"/>
                  </a:lnTo>
                  <a:lnTo>
                    <a:pt x="66222" y="642231"/>
                  </a:lnTo>
                  <a:lnTo>
                    <a:pt x="108458" y="650748"/>
                  </a:lnTo>
                  <a:lnTo>
                    <a:pt x="1834641" y="650748"/>
                  </a:lnTo>
                  <a:lnTo>
                    <a:pt x="1876877" y="642231"/>
                  </a:lnTo>
                  <a:lnTo>
                    <a:pt x="1911350" y="618998"/>
                  </a:lnTo>
                  <a:lnTo>
                    <a:pt x="1934583" y="584525"/>
                  </a:lnTo>
                  <a:lnTo>
                    <a:pt x="1943100" y="542289"/>
                  </a:lnTo>
                  <a:lnTo>
                    <a:pt x="1943100" y="271145"/>
                  </a:lnTo>
                  <a:lnTo>
                    <a:pt x="2475103" y="267842"/>
                  </a:lnTo>
                  <a:lnTo>
                    <a:pt x="1943100" y="108458"/>
                  </a:lnTo>
                  <a:lnTo>
                    <a:pt x="1934583" y="66222"/>
                  </a:lnTo>
                  <a:lnTo>
                    <a:pt x="1911350" y="31750"/>
                  </a:lnTo>
                  <a:lnTo>
                    <a:pt x="1876877" y="8516"/>
                  </a:lnTo>
                  <a:lnTo>
                    <a:pt x="1834641" y="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25062" y="1430273"/>
              <a:ext cx="2475230" cy="650875"/>
            </a:xfrm>
            <a:custGeom>
              <a:avLst/>
              <a:gdLst/>
              <a:ahLst/>
              <a:cxnLst/>
              <a:rect l="l" t="t" r="r" b="b"/>
              <a:pathLst>
                <a:path w="2475229" h="650875">
                  <a:moveTo>
                    <a:pt x="0" y="108458"/>
                  </a:moveTo>
                  <a:lnTo>
                    <a:pt x="8516" y="66222"/>
                  </a:lnTo>
                  <a:lnTo>
                    <a:pt x="31750" y="31750"/>
                  </a:lnTo>
                  <a:lnTo>
                    <a:pt x="66222" y="8516"/>
                  </a:lnTo>
                  <a:lnTo>
                    <a:pt x="108458" y="0"/>
                  </a:lnTo>
                  <a:lnTo>
                    <a:pt x="1133475" y="0"/>
                  </a:lnTo>
                  <a:lnTo>
                    <a:pt x="1619250" y="0"/>
                  </a:lnTo>
                  <a:lnTo>
                    <a:pt x="1834641" y="0"/>
                  </a:lnTo>
                  <a:lnTo>
                    <a:pt x="1876877" y="8516"/>
                  </a:lnTo>
                  <a:lnTo>
                    <a:pt x="1911350" y="31750"/>
                  </a:lnTo>
                  <a:lnTo>
                    <a:pt x="1934583" y="66222"/>
                  </a:lnTo>
                  <a:lnTo>
                    <a:pt x="1943100" y="108458"/>
                  </a:lnTo>
                  <a:lnTo>
                    <a:pt x="2475103" y="267842"/>
                  </a:lnTo>
                  <a:lnTo>
                    <a:pt x="1943100" y="271145"/>
                  </a:lnTo>
                  <a:lnTo>
                    <a:pt x="1943100" y="542289"/>
                  </a:lnTo>
                  <a:lnTo>
                    <a:pt x="1934583" y="584525"/>
                  </a:lnTo>
                  <a:lnTo>
                    <a:pt x="1911350" y="618998"/>
                  </a:lnTo>
                  <a:lnTo>
                    <a:pt x="1876877" y="642231"/>
                  </a:lnTo>
                  <a:lnTo>
                    <a:pt x="1834641" y="650748"/>
                  </a:lnTo>
                  <a:lnTo>
                    <a:pt x="1619250" y="650748"/>
                  </a:lnTo>
                  <a:lnTo>
                    <a:pt x="1133475" y="650748"/>
                  </a:lnTo>
                  <a:lnTo>
                    <a:pt x="108458" y="650748"/>
                  </a:lnTo>
                  <a:lnTo>
                    <a:pt x="66222" y="642231"/>
                  </a:lnTo>
                  <a:lnTo>
                    <a:pt x="31750" y="618998"/>
                  </a:lnTo>
                  <a:lnTo>
                    <a:pt x="8516" y="584525"/>
                  </a:lnTo>
                  <a:lnTo>
                    <a:pt x="0" y="542289"/>
                  </a:lnTo>
                  <a:lnTo>
                    <a:pt x="0" y="271145"/>
                  </a:lnTo>
                  <a:lnTo>
                    <a:pt x="0" y="108458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035044" y="1482979"/>
            <a:ext cx="151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Master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Lock,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Root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35044" y="1726514"/>
            <a:ext cx="1374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Metadata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Tablet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329942" y="2843529"/>
            <a:ext cx="2192655" cy="883285"/>
            <a:chOff x="2329942" y="2843529"/>
            <a:chExt cx="2192655" cy="883285"/>
          </a:xfrm>
        </p:grpSpPr>
        <p:sp>
          <p:nvSpPr>
            <p:cNvPr id="40" name="object 40"/>
            <p:cNvSpPr/>
            <p:nvPr/>
          </p:nvSpPr>
          <p:spPr>
            <a:xfrm>
              <a:off x="2340102" y="2853689"/>
              <a:ext cx="2172335" cy="862965"/>
            </a:xfrm>
            <a:custGeom>
              <a:avLst/>
              <a:gdLst/>
              <a:ahLst/>
              <a:cxnLst/>
              <a:rect l="l" t="t" r="r" b="b"/>
              <a:pathLst>
                <a:path w="2172335" h="862964">
                  <a:moveTo>
                    <a:pt x="1800860" y="0"/>
                  </a:moveTo>
                  <a:lnTo>
                    <a:pt x="143764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4" y="862584"/>
                  </a:lnTo>
                  <a:lnTo>
                    <a:pt x="1800860" y="862584"/>
                  </a:lnTo>
                  <a:lnTo>
                    <a:pt x="1846291" y="855252"/>
                  </a:lnTo>
                  <a:lnTo>
                    <a:pt x="1885754" y="834839"/>
                  </a:lnTo>
                  <a:lnTo>
                    <a:pt x="1916879" y="803714"/>
                  </a:lnTo>
                  <a:lnTo>
                    <a:pt x="1937292" y="764251"/>
                  </a:lnTo>
                  <a:lnTo>
                    <a:pt x="1944624" y="718820"/>
                  </a:lnTo>
                  <a:lnTo>
                    <a:pt x="1944624" y="359410"/>
                  </a:lnTo>
                  <a:lnTo>
                    <a:pt x="2128817" y="359410"/>
                  </a:lnTo>
                  <a:lnTo>
                    <a:pt x="1944624" y="143763"/>
                  </a:lnTo>
                  <a:lnTo>
                    <a:pt x="1937292" y="98332"/>
                  </a:lnTo>
                  <a:lnTo>
                    <a:pt x="1916879" y="58869"/>
                  </a:lnTo>
                  <a:lnTo>
                    <a:pt x="1885754" y="27744"/>
                  </a:lnTo>
                  <a:lnTo>
                    <a:pt x="1846291" y="7331"/>
                  </a:lnTo>
                  <a:lnTo>
                    <a:pt x="1800860" y="0"/>
                  </a:lnTo>
                  <a:close/>
                </a:path>
                <a:path w="2172335" h="862964">
                  <a:moveTo>
                    <a:pt x="2128817" y="359410"/>
                  </a:moveTo>
                  <a:lnTo>
                    <a:pt x="1944624" y="359410"/>
                  </a:lnTo>
                  <a:lnTo>
                    <a:pt x="2172208" y="410210"/>
                  </a:lnTo>
                  <a:lnTo>
                    <a:pt x="2128817" y="359410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40102" y="2853689"/>
              <a:ext cx="2172335" cy="862965"/>
            </a:xfrm>
            <a:custGeom>
              <a:avLst/>
              <a:gdLst/>
              <a:ahLst/>
              <a:cxnLst/>
              <a:rect l="l" t="t" r="r" b="b"/>
              <a:pathLst>
                <a:path w="2172335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4" y="0"/>
                  </a:lnTo>
                  <a:lnTo>
                    <a:pt x="1134364" y="0"/>
                  </a:lnTo>
                  <a:lnTo>
                    <a:pt x="1620520" y="0"/>
                  </a:lnTo>
                  <a:lnTo>
                    <a:pt x="1800860" y="0"/>
                  </a:lnTo>
                  <a:lnTo>
                    <a:pt x="1846291" y="7331"/>
                  </a:lnTo>
                  <a:lnTo>
                    <a:pt x="1885754" y="27744"/>
                  </a:lnTo>
                  <a:lnTo>
                    <a:pt x="1916879" y="58869"/>
                  </a:lnTo>
                  <a:lnTo>
                    <a:pt x="1937292" y="98332"/>
                  </a:lnTo>
                  <a:lnTo>
                    <a:pt x="1944624" y="143763"/>
                  </a:lnTo>
                  <a:lnTo>
                    <a:pt x="2172208" y="410210"/>
                  </a:lnTo>
                  <a:lnTo>
                    <a:pt x="1944624" y="359410"/>
                  </a:lnTo>
                  <a:lnTo>
                    <a:pt x="1944624" y="718820"/>
                  </a:lnTo>
                  <a:lnTo>
                    <a:pt x="1937292" y="764251"/>
                  </a:lnTo>
                  <a:lnTo>
                    <a:pt x="1916879" y="803714"/>
                  </a:lnTo>
                  <a:lnTo>
                    <a:pt x="1885754" y="834839"/>
                  </a:lnTo>
                  <a:lnTo>
                    <a:pt x="1846291" y="855252"/>
                  </a:lnTo>
                  <a:lnTo>
                    <a:pt x="1800860" y="862584"/>
                  </a:lnTo>
                  <a:lnTo>
                    <a:pt x="1620520" y="862584"/>
                  </a:lnTo>
                  <a:lnTo>
                    <a:pt x="1134364" y="862584"/>
                  </a:lnTo>
                  <a:lnTo>
                    <a:pt x="143764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20"/>
                  </a:lnTo>
                  <a:lnTo>
                    <a:pt x="0" y="359410"/>
                  </a:lnTo>
                  <a:lnTo>
                    <a:pt x="0" y="14376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461005" y="2916681"/>
            <a:ext cx="12280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Stores </a:t>
            </a:r>
            <a:r>
              <a:rPr sz="1600" spc="-5" dirty="0">
                <a:latin typeface="Calibri"/>
                <a:cs typeface="Calibri"/>
              </a:rPr>
              <a:t>Ranges,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Answers </a:t>
            </a:r>
            <a:r>
              <a:rPr sz="1600" spc="-5" dirty="0">
                <a:latin typeface="Calibri"/>
                <a:cs typeface="Calibri"/>
              </a:rPr>
              <a:t>client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requests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75131" y="4860035"/>
            <a:ext cx="2190750" cy="668020"/>
            <a:chOff x="675131" y="4860035"/>
            <a:chExt cx="2190750" cy="668020"/>
          </a:xfrm>
        </p:grpSpPr>
        <p:sp>
          <p:nvSpPr>
            <p:cNvPr id="44" name="object 44"/>
            <p:cNvSpPr/>
            <p:nvPr/>
          </p:nvSpPr>
          <p:spPr>
            <a:xfrm>
              <a:off x="685037" y="4869941"/>
              <a:ext cx="2171065" cy="647700"/>
            </a:xfrm>
            <a:custGeom>
              <a:avLst/>
              <a:gdLst/>
              <a:ahLst/>
              <a:cxnLst/>
              <a:rect l="l" t="t" r="r" b="b"/>
              <a:pathLst>
                <a:path w="2171065" h="647700">
                  <a:moveTo>
                    <a:pt x="1835150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49"/>
                  </a:lnTo>
                  <a:lnTo>
                    <a:pt x="0" y="539749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699"/>
                  </a:lnTo>
                  <a:lnTo>
                    <a:pt x="1835150" y="647699"/>
                  </a:lnTo>
                  <a:lnTo>
                    <a:pt x="1877145" y="639208"/>
                  </a:lnTo>
                  <a:lnTo>
                    <a:pt x="1911461" y="616061"/>
                  </a:lnTo>
                  <a:lnTo>
                    <a:pt x="1934608" y="581745"/>
                  </a:lnTo>
                  <a:lnTo>
                    <a:pt x="1943100" y="539749"/>
                  </a:lnTo>
                  <a:lnTo>
                    <a:pt x="1943100" y="269874"/>
                  </a:lnTo>
                  <a:lnTo>
                    <a:pt x="2127231" y="269874"/>
                  </a:lnTo>
                  <a:lnTo>
                    <a:pt x="1943100" y="107949"/>
                  </a:lnTo>
                  <a:lnTo>
                    <a:pt x="1934608" y="65954"/>
                  </a:lnTo>
                  <a:lnTo>
                    <a:pt x="1911461" y="31638"/>
                  </a:lnTo>
                  <a:lnTo>
                    <a:pt x="1877145" y="8491"/>
                  </a:lnTo>
                  <a:lnTo>
                    <a:pt x="1835150" y="0"/>
                  </a:lnTo>
                  <a:close/>
                </a:path>
                <a:path w="2171065" h="647700">
                  <a:moveTo>
                    <a:pt x="2127231" y="269874"/>
                  </a:moveTo>
                  <a:lnTo>
                    <a:pt x="1943100" y="269874"/>
                  </a:lnTo>
                  <a:lnTo>
                    <a:pt x="2170557" y="307974"/>
                  </a:lnTo>
                  <a:lnTo>
                    <a:pt x="2127231" y="269874"/>
                  </a:lnTo>
                  <a:close/>
                </a:path>
              </a:pathLst>
            </a:custGeom>
            <a:solidFill>
              <a:srgbClr val="D2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5037" y="4869941"/>
              <a:ext cx="2171065" cy="647700"/>
            </a:xfrm>
            <a:custGeom>
              <a:avLst/>
              <a:gdLst/>
              <a:ahLst/>
              <a:cxnLst/>
              <a:rect l="l" t="t" r="r" b="b"/>
              <a:pathLst>
                <a:path w="2171065" h="647700">
                  <a:moveTo>
                    <a:pt x="0" y="107949"/>
                  </a:moveTo>
                  <a:lnTo>
                    <a:pt x="8483" y="65954"/>
                  </a:lnTo>
                  <a:lnTo>
                    <a:pt x="31619" y="31638"/>
                  </a:lnTo>
                  <a:lnTo>
                    <a:pt x="65933" y="8491"/>
                  </a:lnTo>
                  <a:lnTo>
                    <a:pt x="107950" y="0"/>
                  </a:lnTo>
                  <a:lnTo>
                    <a:pt x="1133475" y="0"/>
                  </a:lnTo>
                  <a:lnTo>
                    <a:pt x="1619250" y="0"/>
                  </a:lnTo>
                  <a:lnTo>
                    <a:pt x="1835150" y="0"/>
                  </a:lnTo>
                  <a:lnTo>
                    <a:pt x="1877145" y="8491"/>
                  </a:lnTo>
                  <a:lnTo>
                    <a:pt x="1911461" y="31638"/>
                  </a:lnTo>
                  <a:lnTo>
                    <a:pt x="1934608" y="65954"/>
                  </a:lnTo>
                  <a:lnTo>
                    <a:pt x="1943100" y="107949"/>
                  </a:lnTo>
                  <a:lnTo>
                    <a:pt x="2170557" y="307974"/>
                  </a:lnTo>
                  <a:lnTo>
                    <a:pt x="1943100" y="269874"/>
                  </a:lnTo>
                  <a:lnTo>
                    <a:pt x="1943100" y="539749"/>
                  </a:lnTo>
                  <a:lnTo>
                    <a:pt x="1934608" y="581745"/>
                  </a:lnTo>
                  <a:lnTo>
                    <a:pt x="1911461" y="616061"/>
                  </a:lnTo>
                  <a:lnTo>
                    <a:pt x="1877145" y="639208"/>
                  </a:lnTo>
                  <a:lnTo>
                    <a:pt x="1835150" y="647699"/>
                  </a:lnTo>
                  <a:lnTo>
                    <a:pt x="1619250" y="647699"/>
                  </a:lnTo>
                  <a:lnTo>
                    <a:pt x="1133475" y="647699"/>
                  </a:lnTo>
                  <a:lnTo>
                    <a:pt x="107950" y="647699"/>
                  </a:lnTo>
                  <a:lnTo>
                    <a:pt x="65933" y="639208"/>
                  </a:lnTo>
                  <a:lnTo>
                    <a:pt x="31619" y="616061"/>
                  </a:lnTo>
                  <a:lnTo>
                    <a:pt x="8483" y="581745"/>
                  </a:lnTo>
                  <a:lnTo>
                    <a:pt x="0" y="539749"/>
                  </a:lnTo>
                  <a:lnTo>
                    <a:pt x="0" y="269874"/>
                  </a:lnTo>
                  <a:lnTo>
                    <a:pt x="0" y="10794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94105" y="4922901"/>
            <a:ext cx="1310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Stores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data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commit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2297"/>
            <a:ext cx="7142480" cy="205993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5" dirty="0">
                <a:latin typeface="Calibri Light"/>
                <a:cs typeface="Calibri Light"/>
              </a:rPr>
              <a:t>Goal:</a:t>
            </a:r>
            <a:r>
              <a:rPr sz="2400" spc="-5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Append-Only</a:t>
            </a:r>
            <a:r>
              <a:rPr sz="2400" spc="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IO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when</a:t>
            </a:r>
            <a:r>
              <a:rPr sz="2400" spc="-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writing</a:t>
            </a:r>
            <a:r>
              <a:rPr sz="2400" spc="-3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(no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disk </a:t>
            </a:r>
            <a:r>
              <a:rPr sz="2400" spc="-10" dirty="0">
                <a:latin typeface="Calibri Light"/>
                <a:cs typeface="Calibri Light"/>
              </a:rPr>
              <a:t>seeks)</a:t>
            </a:r>
            <a:endParaRPr sz="24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14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0" dirty="0">
                <a:latin typeface="Calibri Light"/>
                <a:cs typeface="Calibri Light"/>
              </a:rPr>
              <a:t>Achieved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through: </a:t>
            </a:r>
            <a:r>
              <a:rPr sz="2400" spc="-20" dirty="0">
                <a:latin typeface="Calibri Light"/>
                <a:cs typeface="Calibri Light"/>
              </a:rPr>
              <a:t>Log-Structured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30" dirty="0">
                <a:latin typeface="Calibri Light"/>
                <a:cs typeface="Calibri Light"/>
              </a:rPr>
              <a:t>Merge</a:t>
            </a:r>
            <a:r>
              <a:rPr sz="2400" spc="-65" dirty="0">
                <a:latin typeface="Calibri Light"/>
                <a:cs typeface="Calibri Light"/>
              </a:rPr>
              <a:t> </a:t>
            </a:r>
            <a:r>
              <a:rPr sz="2400" spc="-55" dirty="0">
                <a:latin typeface="Calibri Light"/>
                <a:cs typeface="Calibri Light"/>
              </a:rPr>
              <a:t>Trees</a:t>
            </a:r>
            <a:endParaRPr sz="2400">
              <a:latin typeface="Calibri Light"/>
              <a:cs typeface="Calibri Light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30" dirty="0">
                <a:latin typeface="Calibri Light"/>
                <a:cs typeface="Calibri Light"/>
              </a:rPr>
              <a:t>Writes </a:t>
            </a:r>
            <a:r>
              <a:rPr sz="2400" spc="-5" dirty="0">
                <a:latin typeface="Calibri Light"/>
                <a:cs typeface="Calibri Light"/>
              </a:rPr>
              <a:t>go </a:t>
            </a:r>
            <a:r>
              <a:rPr sz="2400" spc="-15" dirty="0">
                <a:latin typeface="Calibri Light"/>
                <a:cs typeface="Calibri Light"/>
              </a:rPr>
              <a:t>to </a:t>
            </a:r>
            <a:r>
              <a:rPr sz="2400" dirty="0">
                <a:latin typeface="Calibri Light"/>
                <a:cs typeface="Calibri Light"/>
              </a:rPr>
              <a:t>an </a:t>
            </a:r>
            <a:r>
              <a:rPr sz="2400" spc="-5" dirty="0">
                <a:latin typeface="Calibri Light"/>
                <a:cs typeface="Calibri Light"/>
              </a:rPr>
              <a:t>in-memory </a:t>
            </a:r>
            <a:r>
              <a:rPr sz="2400" i="1" spc="-10" dirty="0">
                <a:latin typeface="Calibri Light"/>
                <a:cs typeface="Calibri Light"/>
              </a:rPr>
              <a:t>memtable </a:t>
            </a:r>
            <a:r>
              <a:rPr sz="2400" spc="-10" dirty="0">
                <a:latin typeface="Calibri Light"/>
                <a:cs typeface="Calibri Light"/>
              </a:rPr>
              <a:t>that </a:t>
            </a:r>
            <a:r>
              <a:rPr sz="2400" dirty="0">
                <a:latin typeface="Calibri Light"/>
                <a:cs typeface="Calibri Light"/>
              </a:rPr>
              <a:t>is </a:t>
            </a:r>
            <a:r>
              <a:rPr sz="2400" spc="-5" dirty="0">
                <a:latin typeface="Calibri Light"/>
                <a:cs typeface="Calibri Light"/>
              </a:rPr>
              <a:t>periodically </a:t>
            </a:r>
            <a:r>
              <a:rPr sz="2400" spc="-530" dirty="0">
                <a:latin typeface="Calibri Light"/>
                <a:cs typeface="Calibri Light"/>
              </a:rPr>
              <a:t> </a:t>
            </a:r>
            <a:r>
              <a:rPr sz="2400" spc="-15" dirty="0">
                <a:latin typeface="Calibri Light"/>
                <a:cs typeface="Calibri Light"/>
              </a:rPr>
              <a:t>persisted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as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an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i="1" spc="-40" dirty="0">
                <a:latin typeface="Calibri Light"/>
                <a:cs typeface="Calibri Light"/>
              </a:rPr>
              <a:t>SSTable</a:t>
            </a:r>
            <a:r>
              <a:rPr sz="2400" i="1" spc="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as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spc="-10" dirty="0">
                <a:latin typeface="Calibri Light"/>
                <a:cs typeface="Calibri Light"/>
              </a:rPr>
              <a:t>well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as </a:t>
            </a:r>
            <a:r>
              <a:rPr sz="2400" dirty="0">
                <a:latin typeface="Calibri Light"/>
                <a:cs typeface="Calibri Light"/>
              </a:rPr>
              <a:t>a</a:t>
            </a:r>
            <a:r>
              <a:rPr sz="2400" spc="-20" dirty="0">
                <a:latin typeface="Calibri Light"/>
                <a:cs typeface="Calibri Light"/>
              </a:rPr>
              <a:t> </a:t>
            </a:r>
            <a:r>
              <a:rPr sz="2400" i="1" spc="-5" dirty="0">
                <a:latin typeface="Calibri Light"/>
                <a:cs typeface="Calibri Light"/>
              </a:rPr>
              <a:t>commit</a:t>
            </a:r>
            <a:r>
              <a:rPr sz="2400" i="1" spc="-20" dirty="0">
                <a:latin typeface="Calibri Light"/>
                <a:cs typeface="Calibri Light"/>
              </a:rPr>
              <a:t> </a:t>
            </a:r>
            <a:r>
              <a:rPr sz="2400" i="1" dirty="0">
                <a:latin typeface="Calibri Light"/>
                <a:cs typeface="Calibri Light"/>
              </a:rPr>
              <a:t>log</a:t>
            </a:r>
            <a:endParaRPr sz="24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25" dirty="0">
                <a:latin typeface="Calibri Light"/>
                <a:cs typeface="Calibri Light"/>
              </a:rPr>
              <a:t>Reads</a:t>
            </a:r>
            <a:r>
              <a:rPr sz="2400" spc="-7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query</a:t>
            </a:r>
            <a:r>
              <a:rPr sz="2400" spc="-10" dirty="0">
                <a:latin typeface="Calibri Light"/>
                <a:cs typeface="Calibri Light"/>
              </a:rPr>
              <a:t> memtable</a:t>
            </a:r>
            <a:r>
              <a:rPr sz="2400" spc="-15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and</a:t>
            </a:r>
            <a:r>
              <a:rPr sz="2400" spc="-10" dirty="0">
                <a:latin typeface="Calibri Light"/>
                <a:cs typeface="Calibri Light"/>
              </a:rPr>
              <a:t> </a:t>
            </a:r>
            <a:r>
              <a:rPr sz="2400" dirty="0">
                <a:latin typeface="Calibri Light"/>
                <a:cs typeface="Calibri Light"/>
              </a:rPr>
              <a:t>all</a:t>
            </a:r>
            <a:r>
              <a:rPr sz="2400" spc="-35" dirty="0">
                <a:latin typeface="Calibri Light"/>
                <a:cs typeface="Calibri Light"/>
              </a:rPr>
              <a:t> </a:t>
            </a:r>
            <a:r>
              <a:rPr sz="2400" spc="-25" dirty="0">
                <a:latin typeface="Calibri Light"/>
                <a:cs typeface="Calibri Light"/>
              </a:rPr>
              <a:t>SSTables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594169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Storage:</a:t>
            </a:r>
            <a:r>
              <a:rPr sz="4100" spc="-114" dirty="0"/>
              <a:t> </a:t>
            </a:r>
            <a:r>
              <a:rPr sz="4100" spc="-30" dirty="0"/>
              <a:t>Sorted-String</a:t>
            </a:r>
            <a:r>
              <a:rPr sz="4100" spc="-125" dirty="0"/>
              <a:t> </a:t>
            </a:r>
            <a:r>
              <a:rPr sz="4100" spc="-75" dirty="0"/>
              <a:t>Tables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4795878" y="4849576"/>
            <a:ext cx="3350260" cy="638175"/>
            <a:chOff x="4795878" y="4849576"/>
            <a:chExt cx="3350260" cy="638175"/>
          </a:xfrm>
        </p:grpSpPr>
        <p:sp>
          <p:nvSpPr>
            <p:cNvPr id="5" name="object 5"/>
            <p:cNvSpPr/>
            <p:nvPr/>
          </p:nvSpPr>
          <p:spPr>
            <a:xfrm>
              <a:off x="7104612" y="5225753"/>
              <a:ext cx="429259" cy="254000"/>
            </a:xfrm>
            <a:custGeom>
              <a:avLst/>
              <a:gdLst/>
              <a:ahLst/>
              <a:cxnLst/>
              <a:rect l="l" t="t" r="r" b="b"/>
              <a:pathLst>
                <a:path w="429259" h="254000">
                  <a:moveTo>
                    <a:pt x="0" y="253658"/>
                  </a:moveTo>
                  <a:lnTo>
                    <a:pt x="239335" y="253658"/>
                  </a:lnTo>
                  <a:lnTo>
                    <a:pt x="428675" y="0"/>
                  </a:lnTo>
                </a:path>
              </a:pathLst>
            </a:custGeom>
            <a:ln w="16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878" y="4849576"/>
              <a:ext cx="731011" cy="3761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20471" y="4849576"/>
              <a:ext cx="815975" cy="376555"/>
            </a:xfrm>
            <a:custGeom>
              <a:avLst/>
              <a:gdLst/>
              <a:ahLst/>
              <a:cxnLst/>
              <a:rect l="l" t="t" r="r" b="b"/>
              <a:pathLst>
                <a:path w="815975" h="376554">
                  <a:moveTo>
                    <a:pt x="815868" y="0"/>
                  </a:moveTo>
                  <a:lnTo>
                    <a:pt x="0" y="0"/>
                  </a:lnTo>
                  <a:lnTo>
                    <a:pt x="0" y="376176"/>
                  </a:lnTo>
                  <a:lnTo>
                    <a:pt x="815868" y="376176"/>
                  </a:lnTo>
                  <a:lnTo>
                    <a:pt x="815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6272" y="4849576"/>
              <a:ext cx="731011" cy="3761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60697" y="4849576"/>
              <a:ext cx="1085215" cy="376555"/>
            </a:xfrm>
            <a:custGeom>
              <a:avLst/>
              <a:gdLst/>
              <a:ahLst/>
              <a:cxnLst/>
              <a:rect l="l" t="t" r="r" b="b"/>
              <a:pathLst>
                <a:path w="1085215" h="376554">
                  <a:moveTo>
                    <a:pt x="1084829" y="0"/>
                  </a:moveTo>
                  <a:lnTo>
                    <a:pt x="0" y="0"/>
                  </a:lnTo>
                  <a:lnTo>
                    <a:pt x="0" y="376176"/>
                  </a:lnTo>
                  <a:lnTo>
                    <a:pt x="1084829" y="376176"/>
                  </a:lnTo>
                  <a:lnTo>
                    <a:pt x="1084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6460" y="4849576"/>
            <a:ext cx="731011" cy="3761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8437" y="5895422"/>
            <a:ext cx="2728963" cy="3025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83713" y="5939801"/>
            <a:ext cx="140906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b="1" spc="30" dirty="0">
                <a:latin typeface="Segoe UI"/>
                <a:cs typeface="Segoe UI"/>
              </a:rPr>
              <a:t>Sorted</a:t>
            </a:r>
            <a:r>
              <a:rPr sz="1150" b="1" spc="-40" dirty="0">
                <a:latin typeface="Segoe UI"/>
                <a:cs typeface="Segoe UI"/>
              </a:rPr>
              <a:t> </a:t>
            </a:r>
            <a:r>
              <a:rPr sz="1150" b="1" spc="10" dirty="0">
                <a:latin typeface="Segoe UI"/>
                <a:cs typeface="Segoe UI"/>
              </a:rPr>
              <a:t>String</a:t>
            </a:r>
            <a:r>
              <a:rPr sz="1150" b="1" spc="30" dirty="0">
                <a:latin typeface="Segoe UI"/>
                <a:cs typeface="Segoe UI"/>
              </a:rPr>
              <a:t> </a:t>
            </a:r>
            <a:r>
              <a:rPr sz="1150" b="1" spc="15" dirty="0">
                <a:latin typeface="Segoe UI"/>
                <a:cs typeface="Segoe UI"/>
              </a:rPr>
              <a:t>Table</a:t>
            </a:r>
            <a:endParaRPr sz="1150">
              <a:latin typeface="Segoe UI"/>
              <a:cs typeface="Segoe U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09751" y="4448404"/>
          <a:ext cx="1606550" cy="1154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176"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Key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Block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marR="21209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Key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5425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Block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marL="189230" marR="215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Key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algn="r">
                        <a:lnSpc>
                          <a:spcPts val="385"/>
                        </a:lnSpc>
                        <a:spcBef>
                          <a:spcPts val="170"/>
                        </a:spcBef>
                      </a:pPr>
                      <a:r>
                        <a:rPr sz="1750" spc="10" dirty="0">
                          <a:latin typeface="Segoe UI"/>
                          <a:cs typeface="Segoe UI"/>
                        </a:rPr>
                        <a:t>..</a:t>
                      </a:r>
                      <a:endParaRPr sz="1750">
                        <a:latin typeface="Segoe UI"/>
                        <a:cs typeface="Segoe U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Block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20320">
                        <a:lnSpc>
                          <a:spcPts val="385"/>
                        </a:lnSpc>
                        <a:spcBef>
                          <a:spcPts val="170"/>
                        </a:spcBef>
                      </a:pPr>
                      <a:r>
                        <a:rPr sz="1750" spc="-5" dirty="0">
                          <a:latin typeface="Segoe UI"/>
                          <a:cs typeface="Segoe UI"/>
                        </a:rPr>
                        <a:t>.</a:t>
                      </a:r>
                      <a:endParaRPr sz="1750">
                        <a:latin typeface="Segoe UI"/>
                        <a:cs typeface="Segoe U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580271" y="4421364"/>
          <a:ext cx="5843902" cy="1301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20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Block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15" dirty="0">
                          <a:latin typeface="Calibri"/>
                          <a:cs typeface="Calibri"/>
                        </a:rPr>
                        <a:t>(e.g.</a:t>
                      </a:r>
                      <a:r>
                        <a:rPr sz="15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20" dirty="0">
                          <a:latin typeface="Calibri"/>
                          <a:cs typeface="Calibri"/>
                        </a:rPr>
                        <a:t>64KB)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76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Key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20" dirty="0">
                          <a:latin typeface="Calibri"/>
                          <a:cs typeface="Calibri"/>
                        </a:rPr>
                        <a:t>Value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Key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15" dirty="0">
                          <a:latin typeface="Calibri"/>
                          <a:cs typeface="Calibri"/>
                        </a:rPr>
                        <a:t>Value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10" dirty="0">
                          <a:latin typeface="Calibri"/>
                          <a:cs typeface="Calibri"/>
                        </a:rPr>
                        <a:t>Key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550" spc="20" dirty="0">
                          <a:latin typeface="Calibri"/>
                          <a:cs typeface="Calibri"/>
                        </a:rPr>
                        <a:t>Value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2125"/>
                        </a:lnSpc>
                      </a:pPr>
                      <a:r>
                        <a:rPr sz="1800" spc="5" dirty="0">
                          <a:latin typeface="Segoe UI"/>
                          <a:cs typeface="Segoe UI"/>
                        </a:rPr>
                        <a:t>...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5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96456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400" spc="20" dirty="0">
                          <a:latin typeface="Segoe UI"/>
                          <a:cs typeface="Segoe UI"/>
                        </a:rPr>
                        <a:t>Variable</a:t>
                      </a:r>
                      <a:r>
                        <a:rPr sz="1400" spc="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20" dirty="0">
                          <a:latin typeface="Segoe UI"/>
                          <a:cs typeface="Segoe UI"/>
                        </a:rPr>
                        <a:t>Length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715945" y="4454597"/>
            <a:ext cx="676910" cy="1124585"/>
            <a:chOff x="715945" y="4454597"/>
            <a:chExt cx="676910" cy="112458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45" y="4454597"/>
              <a:ext cx="676776" cy="3761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45" y="4830774"/>
              <a:ext cx="676776" cy="3761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45" y="5202508"/>
              <a:ext cx="676776" cy="37617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282164" y="4091149"/>
            <a:ext cx="2514600" cy="561975"/>
            <a:chOff x="2282164" y="4091149"/>
            <a:chExt cx="2514600" cy="561975"/>
          </a:xfrm>
        </p:grpSpPr>
        <p:sp>
          <p:nvSpPr>
            <p:cNvPr id="20" name="object 20"/>
            <p:cNvSpPr/>
            <p:nvPr/>
          </p:nvSpPr>
          <p:spPr>
            <a:xfrm>
              <a:off x="2294477" y="4103462"/>
              <a:ext cx="2413000" cy="537210"/>
            </a:xfrm>
            <a:custGeom>
              <a:avLst/>
              <a:gdLst/>
              <a:ahLst/>
              <a:cxnLst/>
              <a:rect l="l" t="t" r="r" b="b"/>
              <a:pathLst>
                <a:path w="2413000" h="537210">
                  <a:moveTo>
                    <a:pt x="2412895" y="274696"/>
                  </a:moveTo>
                  <a:lnTo>
                    <a:pt x="2356886" y="245082"/>
                  </a:lnTo>
                  <a:lnTo>
                    <a:pt x="2302485" y="217394"/>
                  </a:lnTo>
                  <a:lnTo>
                    <a:pt x="2249652" y="191589"/>
                  </a:lnTo>
                  <a:lnTo>
                    <a:pt x="2198346" y="167626"/>
                  </a:lnTo>
                  <a:lnTo>
                    <a:pt x="2148526" y="145461"/>
                  </a:lnTo>
                  <a:lnTo>
                    <a:pt x="2100150" y="125052"/>
                  </a:lnTo>
                  <a:lnTo>
                    <a:pt x="2053178" y="106357"/>
                  </a:lnTo>
                  <a:lnTo>
                    <a:pt x="2007569" y="89334"/>
                  </a:lnTo>
                  <a:lnTo>
                    <a:pt x="1963281" y="73940"/>
                  </a:lnTo>
                  <a:lnTo>
                    <a:pt x="1920274" y="60133"/>
                  </a:lnTo>
                  <a:lnTo>
                    <a:pt x="1878507" y="47870"/>
                  </a:lnTo>
                  <a:lnTo>
                    <a:pt x="1837938" y="37109"/>
                  </a:lnTo>
                  <a:lnTo>
                    <a:pt x="1798527" y="27807"/>
                  </a:lnTo>
                  <a:lnTo>
                    <a:pt x="1760232" y="19922"/>
                  </a:lnTo>
                  <a:lnTo>
                    <a:pt x="1686827" y="8235"/>
                  </a:lnTo>
                  <a:lnTo>
                    <a:pt x="1617395" y="1707"/>
                  </a:lnTo>
                  <a:lnTo>
                    <a:pt x="1551608" y="0"/>
                  </a:lnTo>
                  <a:lnTo>
                    <a:pt x="1519979" y="847"/>
                  </a:lnTo>
                  <a:lnTo>
                    <a:pt x="1459045" y="5735"/>
                  </a:lnTo>
                  <a:lnTo>
                    <a:pt x="1400934" y="14594"/>
                  </a:lnTo>
                  <a:lnTo>
                    <a:pt x="1345320" y="27087"/>
                  </a:lnTo>
                  <a:lnTo>
                    <a:pt x="1291873" y="42873"/>
                  </a:lnTo>
                  <a:lnTo>
                    <a:pt x="1240266" y="61615"/>
                  </a:lnTo>
                  <a:lnTo>
                    <a:pt x="1190170" y="82972"/>
                  </a:lnTo>
                  <a:lnTo>
                    <a:pt x="1141256" y="106605"/>
                  </a:lnTo>
                  <a:lnTo>
                    <a:pt x="1093197" y="132176"/>
                  </a:lnTo>
                  <a:lnTo>
                    <a:pt x="1045665" y="159345"/>
                  </a:lnTo>
                  <a:lnTo>
                    <a:pt x="998330" y="187772"/>
                  </a:lnTo>
                  <a:lnTo>
                    <a:pt x="950865" y="217119"/>
                  </a:lnTo>
                  <a:lnTo>
                    <a:pt x="902941" y="247046"/>
                  </a:lnTo>
                  <a:lnTo>
                    <a:pt x="878704" y="262121"/>
                  </a:lnTo>
                  <a:lnTo>
                    <a:pt x="829477" y="292283"/>
                  </a:lnTo>
                  <a:lnTo>
                    <a:pt x="778970" y="322177"/>
                  </a:lnTo>
                  <a:lnTo>
                    <a:pt x="726855" y="351464"/>
                  </a:lnTo>
                  <a:lnTo>
                    <a:pt x="672805" y="379805"/>
                  </a:lnTo>
                  <a:lnTo>
                    <a:pt x="616490" y="406861"/>
                  </a:lnTo>
                  <a:lnTo>
                    <a:pt x="557582" y="432293"/>
                  </a:lnTo>
                  <a:lnTo>
                    <a:pt x="495754" y="455761"/>
                  </a:lnTo>
                  <a:lnTo>
                    <a:pt x="430676" y="476925"/>
                  </a:lnTo>
                  <a:lnTo>
                    <a:pt x="362021" y="495448"/>
                  </a:lnTo>
                  <a:lnTo>
                    <a:pt x="289460" y="510990"/>
                  </a:lnTo>
                  <a:lnTo>
                    <a:pt x="251613" y="517536"/>
                  </a:lnTo>
                  <a:lnTo>
                    <a:pt x="212665" y="523211"/>
                  </a:lnTo>
                  <a:lnTo>
                    <a:pt x="172578" y="527970"/>
                  </a:lnTo>
                  <a:lnTo>
                    <a:pt x="131308" y="531772"/>
                  </a:lnTo>
                  <a:lnTo>
                    <a:pt x="88816" y="534574"/>
                  </a:lnTo>
                  <a:lnTo>
                    <a:pt x="45060" y="536335"/>
                  </a:lnTo>
                  <a:lnTo>
                    <a:pt x="0" y="537010"/>
                  </a:lnTo>
                </a:path>
              </a:pathLst>
            </a:custGeom>
            <a:ln w="24624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5048" y="4305048"/>
              <a:ext cx="151674" cy="122452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030" y="5895078"/>
            <a:ext cx="1292715" cy="30261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103122" y="5939391"/>
            <a:ext cx="863600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b="1" spc="20" dirty="0">
                <a:latin typeface="Segoe UI"/>
                <a:cs typeface="Segoe UI"/>
              </a:rPr>
              <a:t>Block</a:t>
            </a:r>
            <a:r>
              <a:rPr sz="1150" b="1" spc="-10" dirty="0">
                <a:latin typeface="Segoe UI"/>
                <a:cs typeface="Segoe UI"/>
              </a:rPr>
              <a:t> </a:t>
            </a:r>
            <a:r>
              <a:rPr sz="1150" b="1" spc="20" dirty="0">
                <a:latin typeface="Segoe UI"/>
                <a:cs typeface="Segoe UI"/>
              </a:rPr>
              <a:t>Index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2351" y="3962935"/>
            <a:ext cx="670560" cy="492125"/>
          </a:xfrm>
          <a:custGeom>
            <a:avLst/>
            <a:gdLst/>
            <a:ahLst/>
            <a:cxnLst/>
            <a:rect l="l" t="t" r="r" b="b"/>
            <a:pathLst>
              <a:path w="670560" h="492125">
                <a:moveTo>
                  <a:pt x="670291" y="0"/>
                </a:moveTo>
                <a:lnTo>
                  <a:pt x="430905" y="0"/>
                </a:lnTo>
                <a:lnTo>
                  <a:pt x="0" y="491613"/>
                </a:lnTo>
              </a:path>
            </a:pathLst>
          </a:custGeom>
          <a:ln w="165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48753" y="3873108"/>
            <a:ext cx="7461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25" dirty="0">
                <a:latin typeface="Segoe UI"/>
                <a:cs typeface="Segoe UI"/>
              </a:rPr>
              <a:t>Row-Key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6573520" cy="9493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20" dirty="0">
                <a:latin typeface="Calibri Light"/>
                <a:cs typeface="Calibri Light"/>
              </a:rPr>
              <a:t>Writes: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In-Memory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in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Memtable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35" dirty="0">
                <a:latin typeface="Calibri Light"/>
                <a:cs typeface="Calibri Light"/>
              </a:rPr>
              <a:t>SSTable</a:t>
            </a:r>
            <a:r>
              <a:rPr sz="2700" spc="-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disk </a:t>
            </a:r>
            <a:r>
              <a:rPr sz="2700" spc="-5" dirty="0">
                <a:latin typeface="Calibri Light"/>
                <a:cs typeface="Calibri Light"/>
              </a:rPr>
              <a:t>access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optimized by</a:t>
            </a:r>
            <a:r>
              <a:rPr sz="2700" spc="-5" dirty="0">
                <a:latin typeface="Calibri Light"/>
                <a:cs typeface="Calibri Light"/>
              </a:rPr>
              <a:t> Bloom</a:t>
            </a:r>
            <a:r>
              <a:rPr sz="2700" spc="20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filters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447865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5" dirty="0"/>
              <a:t>Storage:</a:t>
            </a:r>
            <a:r>
              <a:rPr sz="4100" spc="-140" dirty="0"/>
              <a:t> </a:t>
            </a:r>
            <a:r>
              <a:rPr sz="4100" spc="-40" dirty="0"/>
              <a:t>Optimization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3952553" y="4794770"/>
            <a:ext cx="219710" cy="1718310"/>
            <a:chOff x="3952553" y="4794770"/>
            <a:chExt cx="219710" cy="17183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4794770"/>
              <a:ext cx="219690" cy="2186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5005637"/>
              <a:ext cx="219690" cy="2186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5224294"/>
              <a:ext cx="219690" cy="2186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5435161"/>
              <a:ext cx="219690" cy="2186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5653838"/>
              <a:ext cx="219690" cy="2186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5864686"/>
              <a:ext cx="219690" cy="2186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6083363"/>
              <a:ext cx="219690" cy="2186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553" y="6294218"/>
              <a:ext cx="219690" cy="218677"/>
            </a:xfrm>
            <a:prstGeom prst="rect">
              <a:avLst/>
            </a:prstGeom>
          </p:spPr>
        </p:pic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945304" y="4787521"/>
          <a:ext cx="219710" cy="171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1471280" y="2735823"/>
            <a:ext cx="5292725" cy="3772535"/>
            <a:chOff x="1471280" y="2735823"/>
            <a:chExt cx="5292725" cy="377253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4789891"/>
              <a:ext cx="219690" cy="2186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5000757"/>
              <a:ext cx="219690" cy="2186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5219415"/>
              <a:ext cx="219690" cy="2186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5430282"/>
              <a:ext cx="219690" cy="2186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5648940"/>
              <a:ext cx="219690" cy="2186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5859806"/>
              <a:ext cx="219690" cy="2186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6078484"/>
              <a:ext cx="219690" cy="2186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631" y="6289337"/>
              <a:ext cx="219690" cy="21867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81122" y="4555631"/>
              <a:ext cx="5273040" cy="0"/>
            </a:xfrm>
            <a:custGeom>
              <a:avLst/>
              <a:gdLst/>
              <a:ahLst/>
              <a:cxnLst/>
              <a:rect l="l" t="t" r="r" b="b"/>
              <a:pathLst>
                <a:path w="5273040">
                  <a:moveTo>
                    <a:pt x="0" y="0"/>
                  </a:moveTo>
                  <a:lnTo>
                    <a:pt x="5272447" y="0"/>
                  </a:lnTo>
                </a:path>
              </a:pathLst>
            </a:custGeom>
            <a:ln w="1928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9234" y="3000668"/>
              <a:ext cx="219690" cy="2186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7468" y="3000668"/>
              <a:ext cx="219690" cy="2186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7757" y="3000668"/>
              <a:ext cx="219690" cy="2186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5991" y="3000668"/>
              <a:ext cx="219690" cy="21867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280" y="3000668"/>
              <a:ext cx="219690" cy="2186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4320" y="3000668"/>
              <a:ext cx="219690" cy="2186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4803" y="3000668"/>
              <a:ext cx="219690" cy="2186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2843" y="3000668"/>
              <a:ext cx="219690" cy="21867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665" y="2735823"/>
              <a:ext cx="521321" cy="475672"/>
            </a:xfrm>
            <a:prstGeom prst="rect">
              <a:avLst/>
            </a:prstGeom>
          </p:spPr>
        </p:pic>
      </p:grp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4302382" y="4782642"/>
          <a:ext cx="219710" cy="171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4" name="object 34"/>
          <p:cNvGrpSpPr/>
          <p:nvPr/>
        </p:nvGrpSpPr>
        <p:grpSpPr>
          <a:xfrm>
            <a:off x="4694027" y="4789891"/>
            <a:ext cx="219710" cy="1507490"/>
            <a:chOff x="4694027" y="4789891"/>
            <a:chExt cx="219710" cy="150749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27" y="4789891"/>
              <a:ext cx="219690" cy="2186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27" y="5000757"/>
              <a:ext cx="219690" cy="2186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27" y="5219415"/>
              <a:ext cx="219690" cy="21867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27" y="5430282"/>
              <a:ext cx="219690" cy="2186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27" y="5648940"/>
              <a:ext cx="219690" cy="21867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27" y="5859806"/>
              <a:ext cx="219690" cy="2186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4027" y="6078484"/>
              <a:ext cx="219690" cy="218677"/>
            </a:xfrm>
            <a:prstGeom prst="rect">
              <a:avLst/>
            </a:prstGeom>
          </p:spPr>
        </p:pic>
      </p:grp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4686778" y="4782642"/>
          <a:ext cx="219710" cy="1507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5078423" y="4789891"/>
            <a:ext cx="219710" cy="1289050"/>
            <a:chOff x="5078423" y="4789891"/>
            <a:chExt cx="219710" cy="1289050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23" y="4789891"/>
              <a:ext cx="219690" cy="21867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23" y="5000757"/>
              <a:ext cx="219690" cy="21867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23" y="5219415"/>
              <a:ext cx="219690" cy="2186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23" y="5430282"/>
              <a:ext cx="219690" cy="21867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23" y="5648940"/>
              <a:ext cx="219690" cy="21867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8423" y="5859806"/>
              <a:ext cx="219690" cy="218677"/>
            </a:xfrm>
            <a:prstGeom prst="rect">
              <a:avLst/>
            </a:prstGeom>
          </p:spPr>
        </p:pic>
      </p:grp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5071174" y="4782642"/>
          <a:ext cx="219710" cy="1288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1504732" y="4681244"/>
            <a:ext cx="38544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30" dirty="0">
                <a:latin typeface="Segoe UI Symbol"/>
                <a:cs typeface="Segoe UI Symbol"/>
              </a:rPr>
              <a:t>Di</a:t>
            </a:r>
            <a:r>
              <a:rPr sz="1500" spc="-35" dirty="0">
                <a:latin typeface="Segoe UI Symbol"/>
                <a:cs typeface="Segoe UI Symbol"/>
              </a:rPr>
              <a:t>s</a:t>
            </a:r>
            <a:r>
              <a:rPr sz="1500" dirty="0">
                <a:latin typeface="Segoe UI Symbol"/>
                <a:cs typeface="Segoe UI Symbol"/>
              </a:rPr>
              <a:t>k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09919" y="4134658"/>
            <a:ext cx="1186815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dirty="0">
                <a:latin typeface="Segoe UI Symbol"/>
                <a:cs typeface="Segoe UI Symbol"/>
              </a:rPr>
              <a:t>Main</a:t>
            </a:r>
            <a:r>
              <a:rPr sz="1500" spc="-55" dirty="0">
                <a:latin typeface="Segoe UI Symbol"/>
                <a:cs typeface="Segoe UI Symbol"/>
              </a:rPr>
              <a:t> </a:t>
            </a:r>
            <a:r>
              <a:rPr sz="1500" spc="-30" dirty="0">
                <a:latin typeface="Segoe UI Symbol"/>
                <a:cs typeface="Segoe UI Symbol"/>
              </a:rPr>
              <a:t>Memory</a:t>
            </a:r>
            <a:endParaRPr sz="1500">
              <a:latin typeface="Segoe UI Symbol"/>
              <a:cs typeface="Segoe UI 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19817" y="3610288"/>
            <a:ext cx="57785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1500" spc="10" dirty="0">
                <a:latin typeface="Segoe UI"/>
                <a:cs typeface="Segoe UI"/>
              </a:rPr>
              <a:t>Bloom  </a:t>
            </a:r>
            <a:r>
              <a:rPr sz="1500" spc="5" dirty="0">
                <a:latin typeface="Segoe UI"/>
                <a:cs typeface="Segoe UI"/>
              </a:rPr>
              <a:t>filters</a:t>
            </a:r>
            <a:endParaRPr sz="1500">
              <a:latin typeface="Segoe UI"/>
              <a:cs typeface="Segoe UI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725594" y="2993420"/>
          <a:ext cx="1727200" cy="218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8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5706254" y="2988141"/>
            <a:ext cx="89408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10" dirty="0">
                <a:latin typeface="Segoe UI"/>
                <a:cs typeface="Segoe UI"/>
              </a:rPr>
              <a:t>Memtable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69869" y="3231908"/>
            <a:ext cx="50927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10" dirty="0">
                <a:latin typeface="Cambria"/>
                <a:cs typeface="Cambria"/>
              </a:rPr>
              <a:t>Client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180479" y="2586013"/>
            <a:ext cx="3125470" cy="2204085"/>
            <a:chOff x="2180479" y="2586013"/>
            <a:chExt cx="3125470" cy="2204085"/>
          </a:xfrm>
        </p:grpSpPr>
        <p:sp>
          <p:nvSpPr>
            <p:cNvPr id="58" name="object 58"/>
            <p:cNvSpPr/>
            <p:nvPr/>
          </p:nvSpPr>
          <p:spPr>
            <a:xfrm>
              <a:off x="2222557" y="3134297"/>
              <a:ext cx="1392555" cy="0"/>
            </a:xfrm>
            <a:custGeom>
              <a:avLst/>
              <a:gdLst/>
              <a:ahLst/>
              <a:cxnLst/>
              <a:rect l="l" t="t" r="r" b="b"/>
              <a:pathLst>
                <a:path w="1392554">
                  <a:moveTo>
                    <a:pt x="0" y="0"/>
                  </a:moveTo>
                  <a:lnTo>
                    <a:pt x="1392486" y="0"/>
                  </a:lnTo>
                </a:path>
              </a:pathLst>
            </a:custGeom>
            <a:ln w="28928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7069" y="3056770"/>
              <a:ext cx="155773" cy="15505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387320" y="2939900"/>
              <a:ext cx="906780" cy="386080"/>
            </a:xfrm>
            <a:custGeom>
              <a:avLst/>
              <a:gdLst/>
              <a:ahLst/>
              <a:cxnLst/>
              <a:rect l="l" t="t" r="r" b="b"/>
              <a:pathLst>
                <a:path w="906779" h="386079">
                  <a:moveTo>
                    <a:pt x="796343" y="0"/>
                  </a:moveTo>
                  <a:lnTo>
                    <a:pt x="109835" y="0"/>
                  </a:lnTo>
                  <a:lnTo>
                    <a:pt x="67081" y="8597"/>
                  </a:lnTo>
                  <a:lnTo>
                    <a:pt x="32169" y="32037"/>
                  </a:lnTo>
                  <a:lnTo>
                    <a:pt x="8631" y="66796"/>
                  </a:lnTo>
                  <a:lnTo>
                    <a:pt x="0" y="109348"/>
                  </a:lnTo>
                  <a:lnTo>
                    <a:pt x="0" y="276359"/>
                  </a:lnTo>
                  <a:lnTo>
                    <a:pt x="8631" y="318911"/>
                  </a:lnTo>
                  <a:lnTo>
                    <a:pt x="32169" y="353670"/>
                  </a:lnTo>
                  <a:lnTo>
                    <a:pt x="67081" y="377110"/>
                  </a:lnTo>
                  <a:lnTo>
                    <a:pt x="109835" y="385708"/>
                  </a:lnTo>
                  <a:lnTo>
                    <a:pt x="796343" y="385708"/>
                  </a:lnTo>
                  <a:lnTo>
                    <a:pt x="839097" y="377110"/>
                  </a:lnTo>
                  <a:lnTo>
                    <a:pt x="874009" y="353670"/>
                  </a:lnTo>
                  <a:lnTo>
                    <a:pt x="897547" y="318911"/>
                  </a:lnTo>
                  <a:lnTo>
                    <a:pt x="906179" y="276359"/>
                  </a:lnTo>
                  <a:lnTo>
                    <a:pt x="906179" y="109348"/>
                  </a:lnTo>
                  <a:lnTo>
                    <a:pt x="897547" y="66796"/>
                  </a:lnTo>
                  <a:lnTo>
                    <a:pt x="874009" y="32037"/>
                  </a:lnTo>
                  <a:lnTo>
                    <a:pt x="839097" y="8597"/>
                  </a:lnTo>
                  <a:lnTo>
                    <a:pt x="796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54137" y="3270838"/>
              <a:ext cx="870585" cy="601345"/>
            </a:xfrm>
            <a:custGeom>
              <a:avLst/>
              <a:gdLst/>
              <a:ahLst/>
              <a:cxnLst/>
              <a:rect l="l" t="t" r="r" b="b"/>
              <a:pathLst>
                <a:path w="870585" h="601345">
                  <a:moveTo>
                    <a:pt x="870568" y="601318"/>
                  </a:moveTo>
                  <a:lnTo>
                    <a:pt x="814367" y="600893"/>
                  </a:lnTo>
                  <a:lnTo>
                    <a:pt x="759868" y="600066"/>
                  </a:lnTo>
                  <a:lnTo>
                    <a:pt x="707088" y="598703"/>
                  </a:lnTo>
                  <a:lnTo>
                    <a:pt x="656047" y="596671"/>
                  </a:lnTo>
                  <a:lnTo>
                    <a:pt x="606761" y="593836"/>
                  </a:lnTo>
                  <a:lnTo>
                    <a:pt x="559250" y="590065"/>
                  </a:lnTo>
                  <a:lnTo>
                    <a:pt x="513532" y="585224"/>
                  </a:lnTo>
                  <a:lnTo>
                    <a:pt x="469624" y="579180"/>
                  </a:lnTo>
                  <a:lnTo>
                    <a:pt x="427546" y="571799"/>
                  </a:lnTo>
                  <a:lnTo>
                    <a:pt x="387316" y="562948"/>
                  </a:lnTo>
                  <a:lnTo>
                    <a:pt x="348952" y="552493"/>
                  </a:lnTo>
                  <a:lnTo>
                    <a:pt x="312472" y="540301"/>
                  </a:lnTo>
                  <a:lnTo>
                    <a:pt x="245239" y="510171"/>
                  </a:lnTo>
                  <a:lnTo>
                    <a:pt x="185762" y="471489"/>
                  </a:lnTo>
                  <a:lnTo>
                    <a:pt x="134189" y="423187"/>
                  </a:lnTo>
                  <a:lnTo>
                    <a:pt x="90665" y="364198"/>
                  </a:lnTo>
                  <a:lnTo>
                    <a:pt x="71968" y="330361"/>
                  </a:lnTo>
                  <a:lnTo>
                    <a:pt x="55338" y="293453"/>
                  </a:lnTo>
                  <a:lnTo>
                    <a:pt x="40794" y="253338"/>
                  </a:lnTo>
                  <a:lnTo>
                    <a:pt x="28354" y="209883"/>
                  </a:lnTo>
                  <a:lnTo>
                    <a:pt x="18036" y="162956"/>
                  </a:lnTo>
                  <a:lnTo>
                    <a:pt x="9859" y="112422"/>
                  </a:lnTo>
                  <a:lnTo>
                    <a:pt x="3841" y="58147"/>
                  </a:lnTo>
                  <a:lnTo>
                    <a:pt x="0" y="0"/>
                  </a:lnTo>
                </a:path>
              </a:pathLst>
            </a:custGeom>
            <a:ln w="28971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6731" y="3794436"/>
              <a:ext cx="155967" cy="15505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416386" y="3998090"/>
              <a:ext cx="2540" cy="675005"/>
            </a:xfrm>
            <a:custGeom>
              <a:avLst/>
              <a:gdLst/>
              <a:ahLst/>
              <a:cxnLst/>
              <a:rect l="l" t="t" r="r" b="b"/>
              <a:pathLst>
                <a:path w="2539" h="675004">
                  <a:moveTo>
                    <a:pt x="0" y="0"/>
                  </a:moveTo>
                  <a:lnTo>
                    <a:pt x="2131" y="674449"/>
                  </a:lnTo>
                </a:path>
              </a:pathLst>
            </a:custGeom>
            <a:ln w="29062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630" y="4634508"/>
              <a:ext cx="155773" cy="15538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2553" y="3708335"/>
              <a:ext cx="219690" cy="5466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952553" y="3708335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2553" y="3762912"/>
              <a:ext cx="219690" cy="5466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952553" y="3762912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2553" y="3817683"/>
              <a:ext cx="219690" cy="5466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952553" y="3817683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2553" y="3872261"/>
              <a:ext cx="219690" cy="5466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952553" y="387226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2553" y="3927031"/>
              <a:ext cx="219690" cy="5466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952553" y="392703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631" y="3708335"/>
              <a:ext cx="219690" cy="5466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309631" y="3708335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9631" y="3762912"/>
              <a:ext cx="219690" cy="5466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309631" y="3762912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631" y="3817683"/>
              <a:ext cx="219690" cy="5466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309631" y="3817683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9631" y="3872261"/>
              <a:ext cx="219690" cy="5466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309631" y="387226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9631" y="3927031"/>
              <a:ext cx="219690" cy="5466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309631" y="392703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8483" y="3708335"/>
              <a:ext cx="219690" cy="5466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698483" y="3708335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98483" y="3762912"/>
              <a:ext cx="219690" cy="5466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698483" y="3762912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8483" y="3817683"/>
              <a:ext cx="219690" cy="5466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698483" y="3817683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98483" y="3872261"/>
              <a:ext cx="219690" cy="5466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698483" y="387226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8483" y="3927031"/>
              <a:ext cx="219690" cy="5466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698483" y="392703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8423" y="3708335"/>
              <a:ext cx="219690" cy="5466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078423" y="3708335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8423" y="3762912"/>
              <a:ext cx="219690" cy="5466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078423" y="3762912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8423" y="3817683"/>
              <a:ext cx="219690" cy="5466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078423" y="3817683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8423" y="3872261"/>
              <a:ext cx="219690" cy="5466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078423" y="387226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8423" y="3927031"/>
              <a:ext cx="219690" cy="5466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078423" y="3927031"/>
              <a:ext cx="219710" cy="55244"/>
            </a:xfrm>
            <a:custGeom>
              <a:avLst/>
              <a:gdLst/>
              <a:ahLst/>
              <a:cxnLst/>
              <a:rect l="l" t="t" r="r" b="b"/>
              <a:pathLst>
                <a:path w="219710" h="55245">
                  <a:moveTo>
                    <a:pt x="0" y="54666"/>
                  </a:moveTo>
                  <a:lnTo>
                    <a:pt x="219690" y="54666"/>
                  </a:lnTo>
                  <a:lnTo>
                    <a:pt x="219690" y="0"/>
                  </a:lnTo>
                  <a:lnTo>
                    <a:pt x="0" y="0"/>
                  </a:lnTo>
                  <a:lnTo>
                    <a:pt x="0" y="54666"/>
                  </a:lnTo>
                  <a:close/>
                </a:path>
              </a:pathLst>
            </a:custGeom>
            <a:ln w="144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95084" y="2735938"/>
              <a:ext cx="1960245" cy="202565"/>
            </a:xfrm>
            <a:custGeom>
              <a:avLst/>
              <a:gdLst/>
              <a:ahLst/>
              <a:cxnLst/>
              <a:rect l="l" t="t" r="r" b="b"/>
              <a:pathLst>
                <a:path w="1960245" h="202564">
                  <a:moveTo>
                    <a:pt x="1959936" y="202033"/>
                  </a:moveTo>
                  <a:lnTo>
                    <a:pt x="1918139" y="181560"/>
                  </a:lnTo>
                  <a:lnTo>
                    <a:pt x="1873883" y="162461"/>
                  </a:lnTo>
                  <a:lnTo>
                    <a:pt x="1827335" y="144692"/>
                  </a:lnTo>
                  <a:lnTo>
                    <a:pt x="1778657" y="128209"/>
                  </a:lnTo>
                  <a:lnTo>
                    <a:pt x="1728016" y="112966"/>
                  </a:lnTo>
                  <a:lnTo>
                    <a:pt x="1675576" y="98921"/>
                  </a:lnTo>
                  <a:lnTo>
                    <a:pt x="1621503" y="86027"/>
                  </a:lnTo>
                  <a:lnTo>
                    <a:pt x="1565960" y="74241"/>
                  </a:lnTo>
                  <a:lnTo>
                    <a:pt x="1509114" y="63517"/>
                  </a:lnTo>
                  <a:lnTo>
                    <a:pt x="1451128" y="53813"/>
                  </a:lnTo>
                  <a:lnTo>
                    <a:pt x="1392169" y="45083"/>
                  </a:lnTo>
                  <a:lnTo>
                    <a:pt x="1332400" y="37282"/>
                  </a:lnTo>
                  <a:lnTo>
                    <a:pt x="1271988" y="30367"/>
                  </a:lnTo>
                  <a:lnTo>
                    <a:pt x="1211096" y="24292"/>
                  </a:lnTo>
                  <a:lnTo>
                    <a:pt x="1149889" y="19013"/>
                  </a:lnTo>
                  <a:lnTo>
                    <a:pt x="1088534" y="14487"/>
                  </a:lnTo>
                  <a:lnTo>
                    <a:pt x="1027194" y="10667"/>
                  </a:lnTo>
                  <a:lnTo>
                    <a:pt x="966034" y="7511"/>
                  </a:lnTo>
                  <a:lnTo>
                    <a:pt x="905219" y="4972"/>
                  </a:lnTo>
                  <a:lnTo>
                    <a:pt x="844915" y="3008"/>
                  </a:lnTo>
                  <a:lnTo>
                    <a:pt x="785287" y="1573"/>
                  </a:lnTo>
                  <a:lnTo>
                    <a:pt x="726498" y="623"/>
                  </a:lnTo>
                  <a:lnTo>
                    <a:pt x="668715" y="113"/>
                  </a:lnTo>
                  <a:lnTo>
                    <a:pt x="612101" y="0"/>
                  </a:lnTo>
                  <a:lnTo>
                    <a:pt x="556823" y="237"/>
                  </a:lnTo>
                  <a:lnTo>
                    <a:pt x="503045" y="782"/>
                  </a:lnTo>
                  <a:lnTo>
                    <a:pt x="450931" y="1589"/>
                  </a:lnTo>
                  <a:lnTo>
                    <a:pt x="400647" y="2615"/>
                  </a:lnTo>
                  <a:lnTo>
                    <a:pt x="352358" y="3813"/>
                  </a:lnTo>
                  <a:lnTo>
                    <a:pt x="306229" y="5141"/>
                  </a:lnTo>
                  <a:lnTo>
                    <a:pt x="262424" y="6554"/>
                  </a:lnTo>
                  <a:lnTo>
                    <a:pt x="221108" y="8007"/>
                  </a:lnTo>
                  <a:lnTo>
                    <a:pt x="182447" y="9455"/>
                  </a:lnTo>
                  <a:lnTo>
                    <a:pt x="113749" y="12161"/>
                  </a:lnTo>
                  <a:lnTo>
                    <a:pt x="84041" y="13330"/>
                  </a:lnTo>
                  <a:lnTo>
                    <a:pt x="57647" y="14316"/>
                  </a:lnTo>
                  <a:lnTo>
                    <a:pt x="34732" y="15075"/>
                  </a:lnTo>
                  <a:lnTo>
                    <a:pt x="15461" y="15564"/>
                  </a:lnTo>
                  <a:lnTo>
                    <a:pt x="0" y="15736"/>
                  </a:lnTo>
                </a:path>
              </a:pathLst>
            </a:custGeom>
            <a:ln w="28929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1396" y="2852151"/>
              <a:ext cx="173210" cy="148497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387320" y="2586013"/>
              <a:ext cx="1043940" cy="386080"/>
            </a:xfrm>
            <a:custGeom>
              <a:avLst/>
              <a:gdLst/>
              <a:ahLst/>
              <a:cxnLst/>
              <a:rect l="l" t="t" r="r" b="b"/>
              <a:pathLst>
                <a:path w="1043939" h="386080">
                  <a:moveTo>
                    <a:pt x="933652" y="0"/>
                  </a:moveTo>
                  <a:lnTo>
                    <a:pt x="109835" y="0"/>
                  </a:lnTo>
                  <a:lnTo>
                    <a:pt x="67081" y="8597"/>
                  </a:lnTo>
                  <a:lnTo>
                    <a:pt x="32169" y="32037"/>
                  </a:lnTo>
                  <a:lnTo>
                    <a:pt x="8631" y="66796"/>
                  </a:lnTo>
                  <a:lnTo>
                    <a:pt x="0" y="109348"/>
                  </a:lnTo>
                  <a:lnTo>
                    <a:pt x="0" y="276359"/>
                  </a:lnTo>
                  <a:lnTo>
                    <a:pt x="8631" y="318911"/>
                  </a:lnTo>
                  <a:lnTo>
                    <a:pt x="32169" y="353670"/>
                  </a:lnTo>
                  <a:lnTo>
                    <a:pt x="67081" y="377110"/>
                  </a:lnTo>
                  <a:lnTo>
                    <a:pt x="109835" y="385708"/>
                  </a:lnTo>
                  <a:lnTo>
                    <a:pt x="933652" y="385708"/>
                  </a:lnTo>
                  <a:lnTo>
                    <a:pt x="976378" y="377110"/>
                  </a:lnTo>
                  <a:lnTo>
                    <a:pt x="1011287" y="353670"/>
                  </a:lnTo>
                  <a:lnTo>
                    <a:pt x="1034832" y="318911"/>
                  </a:lnTo>
                  <a:lnTo>
                    <a:pt x="1043469" y="276359"/>
                  </a:lnTo>
                  <a:lnTo>
                    <a:pt x="1043469" y="109348"/>
                  </a:lnTo>
                  <a:lnTo>
                    <a:pt x="1034832" y="66796"/>
                  </a:lnTo>
                  <a:lnTo>
                    <a:pt x="1011287" y="32037"/>
                  </a:lnTo>
                  <a:lnTo>
                    <a:pt x="976378" y="8597"/>
                  </a:lnTo>
                  <a:lnTo>
                    <a:pt x="933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511604" y="4190778"/>
            <a:ext cx="34544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spc="10" dirty="0">
                <a:latin typeface="Consolas"/>
                <a:cs typeface="Consolas"/>
              </a:rPr>
              <a:t>Hit</a:t>
            </a:r>
            <a:endParaRPr sz="1500">
              <a:latin typeface="Consolas"/>
              <a:cs typeface="Consola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452120" y="2508707"/>
            <a:ext cx="87820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800"/>
              </a:lnSpc>
              <a:spcBef>
                <a:spcPts val="95"/>
              </a:spcBef>
            </a:pPr>
            <a:r>
              <a:rPr sz="1500" spc="10" dirty="0">
                <a:latin typeface="Consolas"/>
                <a:cs typeface="Consolas"/>
              </a:rPr>
              <a:t>Writ</a:t>
            </a:r>
            <a:r>
              <a:rPr sz="1500" spc="5" dirty="0">
                <a:latin typeface="Consolas"/>
                <a:cs typeface="Consolas"/>
              </a:rPr>
              <a:t>e</a:t>
            </a:r>
            <a:r>
              <a:rPr sz="1500" spc="10" dirty="0">
                <a:latin typeface="Consolas"/>
                <a:cs typeface="Consolas"/>
              </a:rPr>
              <a:t>(x)  Read(x)</a:t>
            </a:r>
            <a:endParaRPr sz="1500">
              <a:latin typeface="Consolas"/>
              <a:cs typeface="Consolas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5099240" y="6141431"/>
            <a:ext cx="1533525" cy="386080"/>
            <a:chOff x="5099240" y="6141431"/>
            <a:chExt cx="1533525" cy="386080"/>
          </a:xfrm>
        </p:grpSpPr>
        <p:pic>
          <p:nvPicPr>
            <p:cNvPr id="111" name="object 1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9240" y="6160768"/>
              <a:ext cx="173834" cy="35008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316734" y="6141431"/>
              <a:ext cx="1315720" cy="386080"/>
            </a:xfrm>
            <a:custGeom>
              <a:avLst/>
              <a:gdLst/>
              <a:ahLst/>
              <a:cxnLst/>
              <a:rect l="l" t="t" r="r" b="b"/>
              <a:pathLst>
                <a:path w="1315720" h="386079">
                  <a:moveTo>
                    <a:pt x="1205694" y="0"/>
                  </a:moveTo>
                  <a:lnTo>
                    <a:pt x="109855" y="0"/>
                  </a:lnTo>
                  <a:lnTo>
                    <a:pt x="67106" y="8594"/>
                  </a:lnTo>
                  <a:lnTo>
                    <a:pt x="32186" y="32030"/>
                  </a:lnTo>
                  <a:lnTo>
                    <a:pt x="8636" y="66788"/>
                  </a:lnTo>
                  <a:lnTo>
                    <a:pt x="0" y="109348"/>
                  </a:lnTo>
                  <a:lnTo>
                    <a:pt x="0" y="276381"/>
                  </a:lnTo>
                  <a:lnTo>
                    <a:pt x="8636" y="318939"/>
                  </a:lnTo>
                  <a:lnTo>
                    <a:pt x="32186" y="353692"/>
                  </a:lnTo>
                  <a:lnTo>
                    <a:pt x="67106" y="377123"/>
                  </a:lnTo>
                  <a:lnTo>
                    <a:pt x="109855" y="385715"/>
                  </a:lnTo>
                  <a:lnTo>
                    <a:pt x="1205694" y="385715"/>
                  </a:lnTo>
                  <a:lnTo>
                    <a:pt x="1248443" y="377123"/>
                  </a:lnTo>
                  <a:lnTo>
                    <a:pt x="1283363" y="353692"/>
                  </a:lnTo>
                  <a:lnTo>
                    <a:pt x="1306912" y="318939"/>
                  </a:lnTo>
                  <a:lnTo>
                    <a:pt x="1315549" y="276381"/>
                  </a:lnTo>
                  <a:lnTo>
                    <a:pt x="1315549" y="109348"/>
                  </a:lnTo>
                  <a:lnTo>
                    <a:pt x="1306912" y="66788"/>
                  </a:lnTo>
                  <a:lnTo>
                    <a:pt x="1283363" y="32030"/>
                  </a:lnTo>
                  <a:lnTo>
                    <a:pt x="1248443" y="8594"/>
                  </a:lnTo>
                  <a:lnTo>
                    <a:pt x="1205694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5381533" y="5501260"/>
            <a:ext cx="1171575" cy="10579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114"/>
              </a:spcBef>
            </a:pPr>
            <a:r>
              <a:rPr sz="1500" spc="10" dirty="0">
                <a:latin typeface="Segoe UI"/>
                <a:cs typeface="Segoe UI"/>
              </a:rPr>
              <a:t>SSTables</a:t>
            </a:r>
            <a:endParaRPr sz="15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Segoe UI"/>
              <a:cs typeface="Segoe UI"/>
            </a:endParaRPr>
          </a:p>
          <a:p>
            <a:pPr marL="12700" marR="113030">
              <a:lnSpc>
                <a:spcPct val="101200"/>
              </a:lnSpc>
            </a:pPr>
            <a:r>
              <a:rPr sz="1500" spc="10" dirty="0">
                <a:latin typeface="Segoe UI"/>
                <a:cs typeface="Segoe UI"/>
              </a:rPr>
              <a:t>Periodic </a:t>
            </a:r>
            <a:r>
              <a:rPr sz="1500" spc="15" dirty="0">
                <a:latin typeface="Segoe UI"/>
                <a:cs typeface="Segoe UI"/>
              </a:rPr>
              <a:t> </a:t>
            </a:r>
            <a:r>
              <a:rPr sz="1500" spc="10" dirty="0">
                <a:latin typeface="Segoe UI"/>
                <a:cs typeface="Segoe UI"/>
              </a:rPr>
              <a:t>Compaction</a:t>
            </a:r>
            <a:endParaRPr sz="1500">
              <a:latin typeface="Segoe UI"/>
              <a:cs typeface="Segoe UI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6696026" y="3123240"/>
            <a:ext cx="1143635" cy="2332990"/>
            <a:chOff x="6696026" y="3123240"/>
            <a:chExt cx="1143635" cy="2332990"/>
          </a:xfrm>
        </p:grpSpPr>
        <p:sp>
          <p:nvSpPr>
            <p:cNvPr id="115" name="object 115"/>
            <p:cNvSpPr/>
            <p:nvPr/>
          </p:nvSpPr>
          <p:spPr>
            <a:xfrm>
              <a:off x="6767325" y="3137768"/>
              <a:ext cx="490855" cy="2236470"/>
            </a:xfrm>
            <a:custGeom>
              <a:avLst/>
              <a:gdLst/>
              <a:ahLst/>
              <a:cxnLst/>
              <a:rect l="l" t="t" r="r" b="b"/>
              <a:pathLst>
                <a:path w="490854" h="2236470">
                  <a:moveTo>
                    <a:pt x="12981" y="2236335"/>
                  </a:moveTo>
                  <a:lnTo>
                    <a:pt x="42009" y="2204072"/>
                  </a:lnTo>
                  <a:lnTo>
                    <a:pt x="70233" y="2170514"/>
                  </a:lnTo>
                  <a:lnTo>
                    <a:pt x="97643" y="2135720"/>
                  </a:lnTo>
                  <a:lnTo>
                    <a:pt x="124228" y="2099747"/>
                  </a:lnTo>
                  <a:lnTo>
                    <a:pt x="149976" y="2062653"/>
                  </a:lnTo>
                  <a:lnTo>
                    <a:pt x="174877" y="2024496"/>
                  </a:lnTo>
                  <a:lnTo>
                    <a:pt x="198920" y="1985334"/>
                  </a:lnTo>
                  <a:lnTo>
                    <a:pt x="222095" y="1945224"/>
                  </a:lnTo>
                  <a:lnTo>
                    <a:pt x="244390" y="1904226"/>
                  </a:lnTo>
                  <a:lnTo>
                    <a:pt x="265796" y="1862395"/>
                  </a:lnTo>
                  <a:lnTo>
                    <a:pt x="286300" y="1819792"/>
                  </a:lnTo>
                  <a:lnTo>
                    <a:pt x="305893" y="1776473"/>
                  </a:lnTo>
                  <a:lnTo>
                    <a:pt x="324564" y="1732496"/>
                  </a:lnTo>
                  <a:lnTo>
                    <a:pt x="342301" y="1687919"/>
                  </a:lnTo>
                  <a:lnTo>
                    <a:pt x="359095" y="1642800"/>
                  </a:lnTo>
                  <a:lnTo>
                    <a:pt x="374933" y="1597197"/>
                  </a:lnTo>
                  <a:lnTo>
                    <a:pt x="389807" y="1551169"/>
                  </a:lnTo>
                  <a:lnTo>
                    <a:pt x="403704" y="1504772"/>
                  </a:lnTo>
                  <a:lnTo>
                    <a:pt x="416614" y="1458064"/>
                  </a:lnTo>
                  <a:lnTo>
                    <a:pt x="428526" y="1411104"/>
                  </a:lnTo>
                  <a:lnTo>
                    <a:pt x="439429" y="1363950"/>
                  </a:lnTo>
                  <a:lnTo>
                    <a:pt x="449314" y="1316659"/>
                  </a:lnTo>
                  <a:lnTo>
                    <a:pt x="458168" y="1269290"/>
                  </a:lnTo>
                  <a:lnTo>
                    <a:pt x="465981" y="1221899"/>
                  </a:lnTo>
                  <a:lnTo>
                    <a:pt x="472743" y="1174546"/>
                  </a:lnTo>
                  <a:lnTo>
                    <a:pt x="478442" y="1127287"/>
                  </a:lnTo>
                  <a:lnTo>
                    <a:pt x="483068" y="1080182"/>
                  </a:lnTo>
                  <a:lnTo>
                    <a:pt x="486610" y="1033287"/>
                  </a:lnTo>
                  <a:lnTo>
                    <a:pt x="489058" y="986661"/>
                  </a:lnTo>
                  <a:lnTo>
                    <a:pt x="490399" y="940362"/>
                  </a:lnTo>
                  <a:lnTo>
                    <a:pt x="490625" y="894447"/>
                  </a:lnTo>
                  <a:lnTo>
                    <a:pt x="489723" y="848974"/>
                  </a:lnTo>
                  <a:lnTo>
                    <a:pt x="487684" y="804002"/>
                  </a:lnTo>
                  <a:lnTo>
                    <a:pt x="484496" y="759587"/>
                  </a:lnTo>
                  <a:lnTo>
                    <a:pt x="480149" y="715789"/>
                  </a:lnTo>
                  <a:lnTo>
                    <a:pt x="474632" y="672665"/>
                  </a:lnTo>
                  <a:lnTo>
                    <a:pt x="467933" y="630273"/>
                  </a:lnTo>
                  <a:lnTo>
                    <a:pt x="460043" y="588671"/>
                  </a:lnTo>
                  <a:lnTo>
                    <a:pt x="450951" y="547916"/>
                  </a:lnTo>
                  <a:lnTo>
                    <a:pt x="440645" y="508067"/>
                  </a:lnTo>
                  <a:lnTo>
                    <a:pt x="429115" y="469181"/>
                  </a:lnTo>
                  <a:lnTo>
                    <a:pt x="416351" y="431317"/>
                  </a:lnTo>
                  <a:lnTo>
                    <a:pt x="402341" y="394532"/>
                  </a:lnTo>
                  <a:lnTo>
                    <a:pt x="387075" y="358884"/>
                  </a:lnTo>
                  <a:lnTo>
                    <a:pt x="370541" y="324431"/>
                  </a:lnTo>
                  <a:lnTo>
                    <a:pt x="333630" y="259342"/>
                  </a:lnTo>
                  <a:lnTo>
                    <a:pt x="291522" y="199729"/>
                  </a:lnTo>
                  <a:lnTo>
                    <a:pt x="244130" y="146054"/>
                  </a:lnTo>
                  <a:lnTo>
                    <a:pt x="191367" y="98780"/>
                  </a:lnTo>
                  <a:lnTo>
                    <a:pt x="133149" y="58371"/>
                  </a:lnTo>
                  <a:lnTo>
                    <a:pt x="69388" y="25290"/>
                  </a:lnTo>
                  <a:lnTo>
                    <a:pt x="35403" y="11642"/>
                  </a:lnTo>
                  <a:lnTo>
                    <a:pt x="0" y="0"/>
                  </a:lnTo>
                </a:path>
              </a:pathLst>
            </a:custGeom>
            <a:ln w="29056">
              <a:solidFill>
                <a:srgbClr val="1735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96026" y="5292314"/>
              <a:ext cx="165848" cy="16379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743300" y="4366248"/>
              <a:ext cx="1096010" cy="386080"/>
            </a:xfrm>
            <a:custGeom>
              <a:avLst/>
              <a:gdLst/>
              <a:ahLst/>
              <a:cxnLst/>
              <a:rect l="l" t="t" r="r" b="b"/>
              <a:pathLst>
                <a:path w="1096009" h="386079">
                  <a:moveTo>
                    <a:pt x="985983" y="0"/>
                  </a:moveTo>
                  <a:lnTo>
                    <a:pt x="109855" y="0"/>
                  </a:lnTo>
                  <a:lnTo>
                    <a:pt x="67106" y="8597"/>
                  </a:lnTo>
                  <a:lnTo>
                    <a:pt x="32186" y="32037"/>
                  </a:lnTo>
                  <a:lnTo>
                    <a:pt x="8636" y="66796"/>
                  </a:lnTo>
                  <a:lnTo>
                    <a:pt x="0" y="109348"/>
                  </a:lnTo>
                  <a:lnTo>
                    <a:pt x="0" y="276359"/>
                  </a:lnTo>
                  <a:lnTo>
                    <a:pt x="8636" y="318938"/>
                  </a:lnTo>
                  <a:lnTo>
                    <a:pt x="32186" y="353701"/>
                  </a:lnTo>
                  <a:lnTo>
                    <a:pt x="67106" y="377135"/>
                  </a:lnTo>
                  <a:lnTo>
                    <a:pt x="109855" y="385727"/>
                  </a:lnTo>
                  <a:lnTo>
                    <a:pt x="985983" y="385727"/>
                  </a:lnTo>
                  <a:lnTo>
                    <a:pt x="1028732" y="377135"/>
                  </a:lnTo>
                  <a:lnTo>
                    <a:pt x="1063652" y="353701"/>
                  </a:lnTo>
                  <a:lnTo>
                    <a:pt x="1087202" y="318938"/>
                  </a:lnTo>
                  <a:lnTo>
                    <a:pt x="1095839" y="276359"/>
                  </a:lnTo>
                  <a:lnTo>
                    <a:pt x="1095839" y="109348"/>
                  </a:lnTo>
                  <a:lnTo>
                    <a:pt x="1087202" y="66796"/>
                  </a:lnTo>
                  <a:lnTo>
                    <a:pt x="1063652" y="32037"/>
                  </a:lnTo>
                  <a:lnTo>
                    <a:pt x="1028732" y="8597"/>
                  </a:lnTo>
                  <a:lnTo>
                    <a:pt x="985983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808099" y="4295691"/>
            <a:ext cx="71374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1500" spc="10" dirty="0">
                <a:latin typeface="Segoe UI"/>
                <a:cs typeface="Segoe UI"/>
              </a:rPr>
              <a:t>Periodic  Flush</a:t>
            </a:r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3354"/>
            <a:ext cx="7734300" cy="42799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Open-Source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Implementation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of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BigTable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Calibri Light"/>
                <a:cs typeface="Calibri Light"/>
              </a:rPr>
              <a:t>Hadoop-Integration</a:t>
            </a:r>
            <a:endParaRPr sz="27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3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5" dirty="0">
                <a:latin typeface="Calibri Light"/>
                <a:cs typeface="Calibri Light"/>
              </a:rPr>
              <a:t>Data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source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Map-Reduce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Calibri Light"/>
                <a:cs typeface="Calibri Light"/>
              </a:rPr>
              <a:t>Uses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Zookeeper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and</a:t>
            </a:r>
            <a:r>
              <a:rPr sz="2300" spc="-10" dirty="0">
                <a:latin typeface="Calibri Light"/>
                <a:cs typeface="Calibri Light"/>
              </a:rPr>
              <a:t> HDFS</a:t>
            </a:r>
            <a:endParaRPr sz="23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7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Data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modelling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challenges:</a:t>
            </a:r>
            <a:r>
              <a:rPr sz="2700" spc="10" dirty="0">
                <a:latin typeface="Calibri Light"/>
                <a:cs typeface="Calibri Light"/>
              </a:rPr>
              <a:t> </a:t>
            </a:r>
            <a:r>
              <a:rPr sz="2700" spc="-40" dirty="0">
                <a:latin typeface="Calibri Light"/>
                <a:cs typeface="Calibri Light"/>
              </a:rPr>
              <a:t>key</a:t>
            </a:r>
            <a:r>
              <a:rPr sz="2700" dirty="0">
                <a:latin typeface="Calibri Light"/>
                <a:cs typeface="Calibri Light"/>
              </a:rPr>
              <a:t> design,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tall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vs</a:t>
            </a:r>
            <a:r>
              <a:rPr sz="2700" dirty="0">
                <a:latin typeface="Calibri Light"/>
                <a:cs typeface="Calibri Light"/>
              </a:rPr>
              <a:t> wide</a:t>
            </a:r>
            <a:endParaRPr sz="27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5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30" dirty="0">
                <a:latin typeface="Calibri Light"/>
                <a:cs typeface="Calibri Light"/>
              </a:rPr>
              <a:t>Row</a:t>
            </a:r>
            <a:r>
              <a:rPr sz="2300" spc="-8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Key: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only</a:t>
            </a:r>
            <a:r>
              <a:rPr sz="2300" spc="1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access</a:t>
            </a:r>
            <a:r>
              <a:rPr sz="2300" spc="-25" dirty="0">
                <a:latin typeface="Calibri Light"/>
                <a:cs typeface="Calibri Light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key</a:t>
            </a:r>
            <a:r>
              <a:rPr sz="2300" spc="-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(no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dirty="0">
                <a:latin typeface="Calibri Light"/>
                <a:cs typeface="Calibri Light"/>
              </a:rPr>
              <a:t>indices) </a:t>
            </a:r>
            <a:r>
              <a:rPr sz="2300" dirty="0">
                <a:latin typeface="Wingdings"/>
                <a:cs typeface="Wingdings"/>
              </a:rPr>
              <a:t>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-30" dirty="0">
                <a:latin typeface="Calibri Light"/>
                <a:cs typeface="Calibri Light"/>
              </a:rPr>
              <a:t>key</a:t>
            </a:r>
            <a:r>
              <a:rPr sz="2300" dirty="0">
                <a:latin typeface="Calibri Light"/>
                <a:cs typeface="Calibri Light"/>
              </a:rPr>
              <a:t> design</a:t>
            </a:r>
            <a:r>
              <a:rPr sz="2300" spc="-15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important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28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45" dirty="0">
                <a:latin typeface="Calibri Light"/>
                <a:cs typeface="Calibri Light"/>
              </a:rPr>
              <a:t>Tall:</a:t>
            </a:r>
            <a:r>
              <a:rPr sz="2300" spc="-6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good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-10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scans</a:t>
            </a:r>
            <a:endParaRPr sz="2300">
              <a:latin typeface="Calibri Light"/>
              <a:cs typeface="Calibri Light"/>
            </a:endParaRPr>
          </a:p>
          <a:p>
            <a:pPr marL="524510" lvl="1" indent="-229235">
              <a:lnSpc>
                <a:spcPct val="100000"/>
              </a:lnSpc>
              <a:spcBef>
                <a:spcPts val="300"/>
              </a:spcBef>
              <a:buClr>
                <a:srgbClr val="D2DFEE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15" dirty="0">
                <a:latin typeface="Calibri Light"/>
                <a:cs typeface="Calibri Light"/>
              </a:rPr>
              <a:t>Wide:</a:t>
            </a:r>
            <a:r>
              <a:rPr sz="2300" spc="-3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good</a:t>
            </a:r>
            <a:r>
              <a:rPr sz="2300" dirty="0">
                <a:latin typeface="Calibri Light"/>
                <a:cs typeface="Calibri Light"/>
              </a:rPr>
              <a:t> </a:t>
            </a:r>
            <a:r>
              <a:rPr sz="2300" spc="-25" dirty="0">
                <a:latin typeface="Calibri Light"/>
                <a:cs typeface="Calibri Light"/>
              </a:rPr>
              <a:t>for</a:t>
            </a:r>
            <a:r>
              <a:rPr sz="2300" spc="10" dirty="0">
                <a:latin typeface="Calibri Light"/>
                <a:cs typeface="Calibri Light"/>
              </a:rPr>
              <a:t> </a:t>
            </a:r>
            <a:r>
              <a:rPr sz="2300" spc="-10" dirty="0">
                <a:latin typeface="Calibri Light"/>
                <a:cs typeface="Calibri Light"/>
              </a:rPr>
              <a:t>gets,</a:t>
            </a:r>
            <a:r>
              <a:rPr sz="2300" spc="-20" dirty="0">
                <a:latin typeface="Calibri Light"/>
                <a:cs typeface="Calibri Light"/>
              </a:rPr>
              <a:t> </a:t>
            </a:r>
            <a:r>
              <a:rPr sz="2300" spc="-15" dirty="0">
                <a:latin typeface="Calibri Light"/>
                <a:cs typeface="Calibri Light"/>
              </a:rPr>
              <a:t>consistent</a:t>
            </a:r>
            <a:r>
              <a:rPr sz="2300" spc="5" dirty="0">
                <a:latin typeface="Calibri Light"/>
                <a:cs typeface="Calibri Light"/>
              </a:rPr>
              <a:t> </a:t>
            </a:r>
            <a:r>
              <a:rPr sz="2300" spc="-5" dirty="0">
                <a:latin typeface="Calibri Light"/>
                <a:cs typeface="Calibri Light"/>
              </a:rPr>
              <a:t>(</a:t>
            </a:r>
            <a:r>
              <a:rPr sz="2300" i="1" spc="-5" dirty="0">
                <a:latin typeface="Calibri Light"/>
                <a:cs typeface="Calibri Light"/>
              </a:rPr>
              <a:t>single-row</a:t>
            </a:r>
            <a:r>
              <a:rPr sz="2300" i="1" spc="10" dirty="0">
                <a:latin typeface="Calibri Light"/>
                <a:cs typeface="Calibri Light"/>
              </a:rPr>
              <a:t> </a:t>
            </a:r>
            <a:r>
              <a:rPr sz="2300" i="1" spc="-5" dirty="0">
                <a:latin typeface="Calibri Light"/>
                <a:cs typeface="Calibri Light"/>
              </a:rPr>
              <a:t>atomicity</a:t>
            </a:r>
            <a:r>
              <a:rPr sz="2300" spc="-5" dirty="0">
                <a:latin typeface="Calibri Light"/>
                <a:cs typeface="Calibri Light"/>
              </a:rPr>
              <a:t>)</a:t>
            </a:r>
            <a:endParaRPr sz="23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38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Calibri Light"/>
                <a:cs typeface="Calibri Light"/>
              </a:rPr>
              <a:t>No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typing: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application</a:t>
            </a:r>
            <a:r>
              <a:rPr sz="2700" spc="-1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handles</a:t>
            </a:r>
            <a:r>
              <a:rPr sz="2700" spc="-10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serialization</a:t>
            </a:r>
            <a:endParaRPr sz="2700">
              <a:latin typeface="Calibri Light"/>
              <a:cs typeface="Calibri Light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D2DFE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5" dirty="0">
                <a:latin typeface="Calibri Light"/>
                <a:cs typeface="Calibri Light"/>
              </a:rPr>
              <a:t>Interface:</a:t>
            </a:r>
            <a:r>
              <a:rPr sz="2700" dirty="0">
                <a:latin typeface="Calibri Light"/>
                <a:cs typeface="Calibri Light"/>
              </a:rPr>
              <a:t> </a:t>
            </a:r>
            <a:r>
              <a:rPr sz="2700" spc="-65" dirty="0">
                <a:latin typeface="Calibri Light"/>
                <a:cs typeface="Calibri Light"/>
              </a:rPr>
              <a:t>REST,</a:t>
            </a:r>
            <a:r>
              <a:rPr sz="2700" spc="-20" dirty="0">
                <a:latin typeface="Calibri Light"/>
                <a:cs typeface="Calibri Light"/>
              </a:rPr>
              <a:t> </a:t>
            </a:r>
            <a:r>
              <a:rPr sz="2700" spc="-30" dirty="0">
                <a:latin typeface="Calibri Light"/>
                <a:cs typeface="Calibri Light"/>
              </a:rPr>
              <a:t>Avro,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spc="-5" dirty="0">
                <a:latin typeface="Calibri Light"/>
                <a:cs typeface="Calibri Light"/>
              </a:rPr>
              <a:t>Thrift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7807"/>
            <a:ext cx="3646804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30" dirty="0"/>
              <a:t>Apache</a:t>
            </a:r>
            <a:r>
              <a:rPr sz="4100" spc="-130" dirty="0"/>
              <a:t> </a:t>
            </a:r>
            <a:r>
              <a:rPr sz="4100" spc="-25" dirty="0"/>
              <a:t>HBase</a:t>
            </a:r>
            <a:r>
              <a:rPr sz="4100" spc="-120" dirty="0"/>
              <a:t> </a:t>
            </a:r>
            <a:r>
              <a:rPr sz="2800" spc="-15" dirty="0"/>
              <a:t>(CP)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04329" y="758316"/>
          <a:ext cx="1728470" cy="214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HBase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96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Segoe UI"/>
                          <a:cs typeface="Segoe UI"/>
                        </a:rPr>
                        <a:t>Model: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Wide-Column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License: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5" dirty="0">
                          <a:latin typeface="Segoe UI"/>
                          <a:cs typeface="Segoe UI"/>
                        </a:rPr>
                        <a:t>Apache</a:t>
                      </a:r>
                      <a:r>
                        <a:rPr sz="1500" spc="-5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dirty="0">
                          <a:latin typeface="Segoe UI"/>
                          <a:cs typeface="Segoe UI"/>
                        </a:rPr>
                        <a:t>2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Segoe UI"/>
                          <a:cs typeface="Segoe UI"/>
                        </a:rPr>
                        <a:t>Written</a:t>
                      </a:r>
                      <a:r>
                        <a:rPr sz="12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5" dirty="0">
                          <a:latin typeface="Segoe UI"/>
                          <a:cs typeface="Segoe UI"/>
                        </a:rPr>
                        <a:t>in: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spc="-15" dirty="0">
                          <a:latin typeface="Segoe UI"/>
                          <a:cs typeface="Segoe UI"/>
                        </a:rPr>
                        <a:t>Java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431" y="120395"/>
            <a:ext cx="893930" cy="568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12039</Words>
  <Application>Microsoft Office PowerPoint</Application>
  <PresentationFormat>Expunere pe ecran (4:3)</PresentationFormat>
  <Paragraphs>3375</Paragraphs>
  <Slides>208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16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208</vt:i4>
      </vt:variant>
    </vt:vector>
  </HeadingPairs>
  <TitlesOfParts>
    <vt:vector size="225" baseType="lpstr">
      <vt:lpstr>Arial</vt:lpstr>
      <vt:lpstr>Arial MT</vt:lpstr>
      <vt:lpstr>Calibri</vt:lpstr>
      <vt:lpstr>Calibri Light</vt:lpstr>
      <vt:lpstr>Cambria</vt:lpstr>
      <vt:lpstr>Cambria Math</vt:lpstr>
      <vt:lpstr>Consolas</vt:lpstr>
      <vt:lpstr>Courier New</vt:lpstr>
      <vt:lpstr>Microsoft Sans Serif</vt:lpstr>
      <vt:lpstr>Segoe Print</vt:lpstr>
      <vt:lpstr>Segoe UI</vt:lpstr>
      <vt:lpstr>Segoe UI Symbol</vt:lpstr>
      <vt:lpstr>Tahoma</vt:lpstr>
      <vt:lpstr>Times New Roman</vt:lpstr>
      <vt:lpstr>Verdana</vt:lpstr>
      <vt:lpstr>Wingdings</vt:lpstr>
      <vt:lpstr>Office Theme</vt:lpstr>
      <vt:lpstr>What are NoSQL  data stores?</vt:lpstr>
      <vt:lpstr>Outline</vt:lpstr>
      <vt:lpstr>The Database Explosion Sweetspots</vt:lpstr>
      <vt:lpstr>The Database Explosion Cloud-Database Sweetspots</vt:lpstr>
      <vt:lpstr>NoSQL Databases</vt:lpstr>
      <vt:lpstr>NoSQL Databases</vt:lpstr>
      <vt:lpstr>Scale-up vs Scale-out</vt:lpstr>
      <vt:lpstr>Schemafree Data Modeling</vt:lpstr>
      <vt:lpstr>Big Data</vt:lpstr>
      <vt:lpstr>NoSQL Paradigm Shift Open Source &amp; Commodity Hardware</vt:lpstr>
      <vt:lpstr>NoSQL Paradigm Shift Shared Nothing Architectures</vt:lpstr>
      <vt:lpstr>NoSQL System Classification</vt:lpstr>
      <vt:lpstr>Key-Value Stores</vt:lpstr>
      <vt:lpstr>Wide-Column Stores</vt:lpstr>
      <vt:lpstr>Document Stores</vt:lpstr>
      <vt:lpstr>Graph Databases</vt:lpstr>
      <vt:lpstr>Search Platforms</vt:lpstr>
      <vt:lpstr>Object-oriented Databases</vt:lpstr>
      <vt:lpstr>XML databases, RDF Stores</vt:lpstr>
      <vt:lpstr>Distributed File System</vt:lpstr>
      <vt:lpstr>Big Data Batch Processing</vt:lpstr>
      <vt:lpstr>Big Data Stream Processing</vt:lpstr>
      <vt:lpstr>Real-Time Databases</vt:lpstr>
      <vt:lpstr>Soft NoSQL Systems</vt:lpstr>
      <vt:lpstr>CAP-Theorem</vt:lpstr>
      <vt:lpstr>CAP-Theorem: simplified proof</vt:lpstr>
      <vt:lpstr>Prezentare PowerPoint</vt:lpstr>
      <vt:lpstr>PACELC – an alternative CAP formulation</vt:lpstr>
      <vt:lpstr>Serializability Not Highly Available Either</vt:lpstr>
      <vt:lpstr>Impossibility Results</vt:lpstr>
      <vt:lpstr>ACID vs BASE</vt:lpstr>
      <vt:lpstr>Outline</vt:lpstr>
      <vt:lpstr>enable</vt:lpstr>
      <vt:lpstr>Functional</vt:lpstr>
      <vt:lpstr>Sharding (aka Partitioning, Fragmentation)  Scaling Storage and Throughput</vt:lpstr>
      <vt:lpstr>Functional</vt:lpstr>
      <vt:lpstr>Replication</vt:lpstr>
      <vt:lpstr>Replication: Where</vt:lpstr>
      <vt:lpstr>Read Your Writes (RYW)</vt:lpstr>
      <vt:lpstr>Monotonic Reads (MR)</vt:lpstr>
      <vt:lpstr>Montonic Writes (MW)</vt:lpstr>
      <vt:lpstr>Writes Follow Reads (WFR)</vt:lpstr>
      <vt:lpstr>Functional</vt:lpstr>
      <vt:lpstr>Functional</vt:lpstr>
      <vt:lpstr>Query Processing Techniques</vt:lpstr>
      <vt:lpstr>How are the techniques from the NoSQL  toolbox used in actual data stores?</vt:lpstr>
      <vt:lpstr>Outline</vt:lpstr>
      <vt:lpstr>NoSQL Landscape</vt:lpstr>
      <vt:lpstr>Popularity (Feb 2019)</vt:lpstr>
      <vt:lpstr>History</vt:lpstr>
      <vt:lpstr>NoSQL foundations</vt:lpstr>
      <vt:lpstr>Dynamo (AP)</vt:lpstr>
      <vt:lpstr>Consistent Hashing</vt:lpstr>
      <vt:lpstr>Consistent Hashing</vt:lpstr>
      <vt:lpstr>Consistent Hashing</vt:lpstr>
      <vt:lpstr>Reading</vt:lpstr>
      <vt:lpstr>Quorums</vt:lpstr>
      <vt:lpstr>Writing</vt:lpstr>
      <vt:lpstr>Hinted Handoff</vt:lpstr>
      <vt:lpstr>Vector clocks</vt:lpstr>
      <vt:lpstr>Versioning and Consistency</vt:lpstr>
      <vt:lpstr>Conflict Resolution</vt:lpstr>
      <vt:lpstr>Merkle Trees: Anti-Entropy</vt:lpstr>
      <vt:lpstr>Quorum</vt:lpstr>
      <vt:lpstr>Riak (AP)</vt:lpstr>
      <vt:lpstr>Riak Data Types</vt:lpstr>
      <vt:lpstr>Hooks &amp; Search</vt:lpstr>
      <vt:lpstr>Riak Map-Reduce</vt:lpstr>
      <vt:lpstr>Riak Map-Reduce</vt:lpstr>
      <vt:lpstr>Riak Cloud Storage</vt:lpstr>
      <vt:lpstr>Summary: Dynamo and Riak</vt:lpstr>
      <vt:lpstr>Dynamo and Riak Classification</vt:lpstr>
      <vt:lpstr>Redis (CA)</vt:lpstr>
      <vt:lpstr>Redis Architecture</vt:lpstr>
      <vt:lpstr>Persistence</vt:lpstr>
      <vt:lpstr>Persistence</vt:lpstr>
      <vt:lpstr>Persistence: Redis vs an RDBMS</vt:lpstr>
      <vt:lpstr>Master-Slave Replication</vt:lpstr>
      <vt:lpstr>Data structures</vt:lpstr>
      <vt:lpstr>Data Structures</vt:lpstr>
      <vt:lpstr>Data Structures</vt:lpstr>
      <vt:lpstr>Data Structures</vt:lpstr>
      <vt:lpstr>Example: Bloom filters</vt:lpstr>
      <vt:lpstr>Bloomfilters in Redis</vt:lpstr>
      <vt:lpstr>Pipelining</vt:lpstr>
      <vt:lpstr>Redis for distributed systems</vt:lpstr>
      <vt:lpstr>Why is Redis so fast?</vt:lpstr>
      <vt:lpstr>Optimistic Transactions</vt:lpstr>
      <vt:lpstr>Lua Scripting</vt:lpstr>
      <vt:lpstr>Redis Cluster</vt:lpstr>
      <vt:lpstr>Example Redis Use-Case: Twitter</vt:lpstr>
      <vt:lpstr>Classification: Redis Techniques</vt:lpstr>
      <vt:lpstr>Google BigTable (CP)</vt:lpstr>
      <vt:lpstr>Wide-Column Data Modelling</vt:lpstr>
      <vt:lpstr>Range-based Sharding</vt:lpstr>
      <vt:lpstr>Architecture</vt:lpstr>
      <vt:lpstr>Storage: Sorted-String Tables</vt:lpstr>
      <vt:lpstr>Storage: Optimization</vt:lpstr>
      <vt:lpstr>Apache HBase (CP)</vt:lpstr>
      <vt:lpstr>HBase Storage</vt:lpstr>
      <vt:lpstr>Example: Facebook Insights</vt:lpstr>
      <vt:lpstr>Schema Design</vt:lpstr>
      <vt:lpstr>Schema: Messages</vt:lpstr>
      <vt:lpstr>API: CRUD + Scan</vt:lpstr>
      <vt:lpstr>API: Features</vt:lpstr>
      <vt:lpstr>Summary: BigTable, HBase</vt:lpstr>
      <vt:lpstr>Classification: HBase Techniques</vt:lpstr>
      <vt:lpstr>Apache Cassandra (AP)</vt:lpstr>
      <vt:lpstr>Architecture</vt:lpstr>
      <vt:lpstr>Consistency</vt:lpstr>
      <vt:lpstr>Consistency</vt:lpstr>
      <vt:lpstr>Storage Layer</vt:lpstr>
      <vt:lpstr>CQL Example: Compound keys</vt:lpstr>
      <vt:lpstr>Other Features</vt:lpstr>
      <vt:lpstr>Classification: Cassandra Techniques</vt:lpstr>
      <vt:lpstr>MongoDB (CP)</vt:lpstr>
      <vt:lpstr>Basics</vt:lpstr>
      <vt:lpstr>Data Modelling</vt:lpstr>
      <vt:lpstr>Sharding und Replication</vt:lpstr>
      <vt:lpstr>Analytic Capabilities</vt:lpstr>
      <vt:lpstr>Sharding</vt:lpstr>
      <vt:lpstr>Sharding</vt:lpstr>
      <vt:lpstr>Classification: MongoDB Techniques</vt:lpstr>
      <vt:lpstr>Other Systems</vt:lpstr>
      <vt:lpstr>Other Systems</vt:lpstr>
      <vt:lpstr>Other Systems</vt:lpstr>
      <vt:lpstr>Other Systems</vt:lpstr>
      <vt:lpstr>Summary</vt:lpstr>
      <vt:lpstr>Open Research Questions</vt:lpstr>
      <vt:lpstr>Distributed Transactions</vt:lpstr>
      <vt:lpstr>Distributed Transactions General Processing</vt:lpstr>
      <vt:lpstr>Distributed Transactions In NoSQL Systems – An Overview</vt:lpstr>
      <vt:lpstr>Distributed Transactions</vt:lpstr>
      <vt:lpstr>Distributed Transactions</vt:lpstr>
      <vt:lpstr>Distributed Transactions</vt:lpstr>
      <vt:lpstr>Distributed Transactions in the Cloud The Latency Problem</vt:lpstr>
      <vt:lpstr>How can the choices for an appro-  priate system be narrowed down?</vt:lpstr>
      <vt:lpstr>NoSQL Decision Tree</vt:lpstr>
      <vt:lpstr>System Properties According to the NoSQL Toolbox</vt:lpstr>
      <vt:lpstr>System Properties According to the NoSQL Toolbox</vt:lpstr>
      <vt:lpstr>System Properties According to the NoSQL Toolbox</vt:lpstr>
      <vt:lpstr>Summary</vt:lpstr>
      <vt:lpstr>Summary</vt:lpstr>
      <vt:lpstr>Outline</vt:lpstr>
      <vt:lpstr>A Short History of Data Management</vt:lpstr>
      <vt:lpstr>Prezentare PowerPoint</vt:lpstr>
      <vt:lpstr>Databases are Passive</vt:lpstr>
      <vt:lpstr>Active Database Features Modeling Behavioral Domain Aspects</vt:lpstr>
      <vt:lpstr>View Maintenance Keeping Track of Query Results</vt:lpstr>
      <vt:lpstr>View Maintenance By Example Matching Every Query Against Every Update</vt:lpstr>
      <vt:lpstr>Prezentare PowerPoint</vt:lpstr>
      <vt:lpstr>Data Stream Management Systems High-Level Architecture</vt:lpstr>
      <vt:lpstr>Typical Stream Operators</vt:lpstr>
      <vt:lpstr>Notions of Time</vt:lpstr>
      <vt:lpstr>Approximation &amp; Load Shedding Provide the „Best“ Answer While Avoiding to Fall Behind</vt:lpstr>
      <vt:lpstr>Summary</vt:lpstr>
      <vt:lpstr>Outline</vt:lpstr>
      <vt:lpstr>Prezentare PowerPoint</vt:lpstr>
      <vt:lpstr>A Data Processing Pipeline</vt:lpstr>
      <vt:lpstr>Data Processing Frameworks</vt:lpstr>
      <vt:lpstr>Big Data Processing Frameworks What are your options?</vt:lpstr>
      <vt:lpstr>Prezentare PowerPoint</vt:lpstr>
      <vt:lpstr>Batch Processing</vt:lpstr>
      <vt:lpstr>Stream Processing</vt:lpstr>
      <vt:lpstr>Lambda Architecture</vt:lpstr>
      <vt:lpstr>Kappa Architecture</vt:lpstr>
      <vt:lpstr>Wrap-up</vt:lpstr>
      <vt:lpstr>Prezentare PowerPoint</vt:lpstr>
      <vt:lpstr>Processing Models</vt:lpstr>
      <vt:lpstr>Storm</vt:lpstr>
      <vt:lpstr>Dataflow</vt:lpstr>
      <vt:lpstr>State Management</vt:lpstr>
      <vt:lpstr>Samza</vt:lpstr>
      <vt:lpstr>Dataflow Simple By Design</vt:lpstr>
      <vt:lpstr>Samza Local State</vt:lpstr>
      <vt:lpstr>State Management Straightforward Recovery</vt:lpstr>
      <vt:lpstr>Spark</vt:lpstr>
      <vt:lpstr>Spark Streaming</vt:lpstr>
      <vt:lpstr>Spark Streaming</vt:lpstr>
      <vt:lpstr>Flink</vt:lpstr>
      <vt:lpstr>Architecture Streaming + Batch</vt:lpstr>
      <vt:lpstr>Managed State</vt:lpstr>
      <vt:lpstr>Highlight: Fault Tolerance Distributed Snapshots</vt:lpstr>
      <vt:lpstr>Comparison</vt:lpstr>
      <vt:lpstr>Performance</vt:lpstr>
      <vt:lpstr>Other Systems</vt:lpstr>
      <vt:lpstr>Summary</vt:lpstr>
      <vt:lpstr>Outline</vt:lpstr>
      <vt:lpstr>Prezentare PowerPoint</vt:lpstr>
      <vt:lpstr>Traditional Database Access</vt:lpstr>
      <vt:lpstr>Real-time Databases Always In-Sync With Database State</vt:lpstr>
      <vt:lpstr>Quick Comparison DBMS vs. RT DB vs. DSMS vs. Stream Processing</vt:lpstr>
      <vt:lpstr>Prezentare PowerPoint</vt:lpstr>
      <vt:lpstr>RethinkDB</vt:lpstr>
      <vt:lpstr>RethinkDB</vt:lpstr>
      <vt:lpstr>Parse</vt:lpstr>
      <vt:lpstr>Parse</vt:lpstr>
      <vt:lpstr>Firebase</vt:lpstr>
      <vt:lpstr>Firebase</vt:lpstr>
      <vt:lpstr>Firebase</vt:lpstr>
      <vt:lpstr>Firebase Hard Scaling Limits</vt:lpstr>
      <vt:lpstr>Firebase</vt:lpstr>
      <vt:lpstr>Firebase Firestore: New Model</vt:lpstr>
      <vt:lpstr>Firebase</vt:lpstr>
      <vt:lpstr>Honorable Mentions Other Systems With Real-Time Features</vt:lpstr>
      <vt:lpstr>Prezentare PowerPoint</vt:lpstr>
      <vt:lpstr>Wrap-Up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What are NoSQL  data stores?</dc:title>
  <dc:creator>user</dc:creator>
  <cp:lastModifiedBy>cosmina ivan</cp:lastModifiedBy>
  <cp:revision>13</cp:revision>
  <dcterms:created xsi:type="dcterms:W3CDTF">2023-01-10T18:07:24Z</dcterms:created>
  <dcterms:modified xsi:type="dcterms:W3CDTF">2023-12-18T10:28:00Z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PDFsam Basic v3.3.5</vt:lpwstr>
  </property>
  <property fmtid="{D5CDD505-2E9C-101B-9397-08002B2CF9AE}" pid="3" name="LastSaved">
    <vt:filetime>2023-01-10T00:00:00Z</vt:filetime>
  </property>
</Properties>
</file>